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161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8D6E1-69B1-CE4F-9F18-178F155A6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6C35F7-7050-3B48-8DE1-234B88658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23BF5-D2C6-A343-99C1-BA0EA968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34DF-2F0D-D24B-8005-12F0D3F2C56B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99A02-6EA7-C848-AB5A-45F32819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3881B-B14B-384D-B162-0807167C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A067-81F2-7047-AF6A-5C1249F54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83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66B9C-C7A8-2340-9149-C0905619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9CF6CC-30CE-924C-B80A-D253B0E8F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6FD03-A205-2E4A-A0C7-DB5D577E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34DF-2F0D-D24B-8005-12F0D3F2C56B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420E7-F094-AB4B-B8C3-939D60F5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B0975-1482-7948-A986-4E405268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A067-81F2-7047-AF6A-5C1249F54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2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81FA09-7039-0845-8D7B-2E66E8440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E1DE5-F4CA-F648-B85C-3B77D4789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9FEB9-778B-2446-B562-AA1DBA57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34DF-2F0D-D24B-8005-12F0D3F2C56B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241FD-C8C9-2245-ACA4-81B8075D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7B331-DF71-744E-A99A-784378C4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A067-81F2-7047-AF6A-5C1249F54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7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41579-EECC-6847-9E99-7DA34B95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BF77C-3919-5E45-B4AB-61143FD9C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65C74-8649-9849-A486-987296F4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34DF-2F0D-D24B-8005-12F0D3F2C56B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E20E5-7531-9C43-85A8-CA346DAC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AD523-52AF-5E42-BCC7-9F7E2EC0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A067-81F2-7047-AF6A-5C1249F54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46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644D5-FB29-FC49-A23D-B672D227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5EDE1D-9760-2F42-92CA-18CE52ABE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EC9F6-ADE9-0C4C-AC40-EFFE0990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34DF-2F0D-D24B-8005-12F0D3F2C56B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4954C-B82D-CA4B-996C-328BD217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33F2C-1AAB-3348-ABEC-22438090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A067-81F2-7047-AF6A-5C1249F54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43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575D9-0CDF-7F49-9871-C7B983DB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DCACC-D5EA-BD49-BBCE-BA5E1A8A3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26CC4F-D245-A54E-ACF7-5FEFC4E3E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9BA75E-99E9-5B4B-A60C-6BD6467A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34DF-2F0D-D24B-8005-12F0D3F2C56B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6E4ED-98EF-BE4F-9500-B9F7FAE8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53432-EDDD-284B-97CF-F3433FFC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A067-81F2-7047-AF6A-5C1249F54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74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5F93B-4C5A-9542-9F30-DB6C0EED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18BF2-1FF5-604C-ABEB-3966F7DA7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E616D1-A5F7-9C4C-BA77-9EA752B2D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16C588-2DE1-1A47-A180-346E7A0C9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C38278-D900-664C-A2C6-22664494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C13D45-ABFC-FA4C-A8DC-AB349AFC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34DF-2F0D-D24B-8005-12F0D3F2C56B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AFB925-EA8B-9644-9310-8D39E163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7400E3-EB07-E243-A5D1-0F75EDCF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A067-81F2-7047-AF6A-5C1249F54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51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A50B9-54D4-1547-A7D5-7CE564CF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9741D3-7B41-6943-8704-073E8FAA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34DF-2F0D-D24B-8005-12F0D3F2C56B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1DF7B1-7EB2-DB42-8EEF-A2F396EE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114AC2-5A47-A54C-8442-349AAFB9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A067-81F2-7047-AF6A-5C1249F54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06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DE62FD-D75A-584B-957B-E8B2F462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34DF-2F0D-D24B-8005-12F0D3F2C56B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C49CB3-D7DE-AD4E-9F77-5522A1C5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0937F0-0DB5-FC4D-AE85-0670E0F3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A067-81F2-7047-AF6A-5C1249F54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26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0BCCC-989F-2C4A-85C8-F8D2327B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704FF-EBD0-3348-BF87-285F2829B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ECE1E3-4A37-2249-B6E8-CE0E17DF0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1D4F8-3F20-244E-95F1-1F6D5EEB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34DF-2F0D-D24B-8005-12F0D3F2C56B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8BE26-11C9-4F4A-89FC-7D8E43C0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BC3E8-940F-3645-9B77-74EB8191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A067-81F2-7047-AF6A-5C1249F54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22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3BD2C-9C79-9744-A897-9800D2F8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14CBCA-970D-4845-B462-5B051529E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EAA18-4771-D04F-9A58-576433413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7A735-EAB5-ED4B-9A37-BC60CEF1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34DF-2F0D-D24B-8005-12F0D3F2C56B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28EA15-1483-8143-BF37-C80FCF42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28D32-03AD-494E-927F-36CEBAA3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A067-81F2-7047-AF6A-5C1249F54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41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2940E9-7FD4-0244-BD6F-30F5D777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30CDB6-1C9F-704C-A722-8EA175AA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24D1C-16EF-2345-A85C-FE2CC9E05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034DF-2F0D-D24B-8005-12F0D3F2C56B}" type="datetimeFigureOut">
              <a:rPr kumimoji="1" lang="zh-CN" altLang="en-US" smtClean="0"/>
              <a:t>2020/3/28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0CD17-7FA9-0B41-8969-FBFFF5B84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F0B42-8647-2D43-9E74-94C9AD724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A067-81F2-7047-AF6A-5C1249F540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886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220DB-65F9-634D-925A-C3B8E996C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嵌入式应用系统设计</a:t>
            </a:r>
            <a:br>
              <a:rPr kumimoji="1" lang="en-US" altLang="zh-CN" dirty="0"/>
            </a:br>
            <a:r>
              <a:rPr kumimoji="1" lang="en-US" altLang="zh-CN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embedded application system</a:t>
            </a:r>
            <a:r>
              <a:rPr kumimoji="1" lang="zh-CN" altLang="en-U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kumimoji="1" lang="en-US" altLang="zh-CN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design</a:t>
            </a:r>
            <a:endParaRPr kumimoji="1" lang="zh-CN" altLang="en-US" sz="32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AB1B9A-06BA-9447-985B-09524B646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主讲教师：黄建伟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3EA8D1-0E76-7A43-BD09-E1A50FFCB319}"/>
              </a:ext>
            </a:extLst>
          </p:cNvPr>
          <p:cNvSpPr txBox="1"/>
          <p:nvPr/>
        </p:nvSpPr>
        <p:spPr>
          <a:xfrm>
            <a:off x="470647" y="309282"/>
            <a:ext cx="283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内工大研究生专业选修课</a:t>
            </a:r>
          </a:p>
        </p:txBody>
      </p:sp>
    </p:spTree>
    <p:extLst>
      <p:ext uri="{BB962C8B-B14F-4D97-AF65-F5344CB8AC3E}">
        <p14:creationId xmlns:p14="http://schemas.microsoft.com/office/powerpoint/2010/main" val="353042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6632B-2F75-7C4D-A7D8-25AB95F5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预定义的宏 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0FD69F-BE24-5147-8021-BD332942B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74" y="1825625"/>
            <a:ext cx="84866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1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3E97B-F0AC-E54A-A006-7FB8DB18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条件编译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F2038-E9BF-EC4E-BCF8-376F8FA8B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宏开关</a:t>
            </a:r>
            <a:endParaRPr kumimoji="1" lang="en-US" altLang="zh-CN" dirty="0"/>
          </a:p>
          <a:p>
            <a:pPr>
              <a:buSzPct val="40000"/>
              <a:buFont typeface="Wingdings" pitchFamily="2" charset="2"/>
              <a:buChar char="p"/>
            </a:pPr>
            <a:r>
              <a:rPr kumimoji="1" lang="en-US" altLang="zh-CN" dirty="0"/>
              <a:t>#define</a:t>
            </a:r>
          </a:p>
          <a:p>
            <a:pPr>
              <a:buSzPct val="40000"/>
              <a:buFont typeface="Wingdings" pitchFamily="2" charset="2"/>
              <a:buChar char="p"/>
            </a:pPr>
            <a:r>
              <a:rPr kumimoji="1" lang="en-US" altLang="zh-CN" dirty="0"/>
              <a:t>#ifdef</a:t>
            </a:r>
          </a:p>
          <a:p>
            <a:pPr>
              <a:buSzPct val="40000"/>
              <a:buFont typeface="Wingdings" pitchFamily="2" charset="2"/>
              <a:buChar char="p"/>
            </a:pPr>
            <a:r>
              <a:rPr kumimoji="1" lang="en-US" altLang="zh-CN" dirty="0"/>
              <a:t>#endif</a:t>
            </a:r>
          </a:p>
          <a:p>
            <a:pPr>
              <a:buSzPct val="40000"/>
              <a:buFont typeface="Wingdings" pitchFamily="2" charset="2"/>
              <a:buChar char="p"/>
            </a:pPr>
            <a:r>
              <a:rPr kumimoji="1" lang="en-US" altLang="zh-CN" dirty="0"/>
              <a:t>#elseif</a:t>
            </a:r>
          </a:p>
          <a:p>
            <a:pPr>
              <a:buSzPct val="40000"/>
              <a:buFont typeface="Wingdings" pitchFamily="2" charset="2"/>
              <a:buChar char="p"/>
            </a:pPr>
            <a:r>
              <a:rPr kumimoji="1" lang="en-US" altLang="zh-CN" dirty="0"/>
              <a:t>#</a:t>
            </a:r>
            <a:r>
              <a:rPr kumimoji="1" lang="en-US" altLang="zh-CN" dirty="0" err="1"/>
              <a:t>undef</a:t>
            </a:r>
            <a:endParaRPr kumimoji="1" lang="en-US" altLang="zh-CN" dirty="0"/>
          </a:p>
          <a:p>
            <a:pPr>
              <a:buSzPct val="40000"/>
              <a:buFont typeface="Wingdings" pitchFamily="2" charset="2"/>
              <a:buChar char="p"/>
            </a:pPr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这些灵活运用非常重要，尤其是在配置一些编译参数时候。。。</a:t>
            </a:r>
          </a:p>
        </p:txBody>
      </p:sp>
    </p:spTree>
    <p:extLst>
      <p:ext uri="{BB962C8B-B14F-4D97-AF65-F5344CB8AC3E}">
        <p14:creationId xmlns:p14="http://schemas.microsoft.com/office/powerpoint/2010/main" val="106693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AC53B-13D6-5F49-87D1-443CAA7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include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1BBF6-135D-844A-9522-894522C43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stdHeader.h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#include "</a:t>
            </a:r>
            <a:r>
              <a:rPr lang="en-US" altLang="zh-CN" dirty="0" err="1"/>
              <a:t>myHeader.h</a:t>
            </a:r>
            <a:r>
              <a:rPr lang="en-US" altLang="zh-CN" dirty="0"/>
              <a:t>”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使用尖括号</a:t>
            </a:r>
            <a:r>
              <a:rPr lang="en-US" altLang="zh-CN" dirty="0"/>
              <a:t>&lt; &gt;</a:t>
            </a:r>
            <a:r>
              <a:rPr lang="zh-CN" altLang="en-US" dirty="0"/>
              <a:t>和双引号</a:t>
            </a:r>
            <a:r>
              <a:rPr lang="en-US" altLang="zh-CN" dirty="0"/>
              <a:t>" "</a:t>
            </a:r>
            <a:r>
              <a:rPr lang="zh-CN" altLang="en-US" dirty="0"/>
              <a:t>的区别在于头文件的搜索路径不同：使用尖括号</a:t>
            </a:r>
            <a:r>
              <a:rPr lang="en-US" altLang="zh-CN" dirty="0"/>
              <a:t>&lt; &gt;</a:t>
            </a:r>
            <a:r>
              <a:rPr lang="zh-CN" altLang="en-US" dirty="0"/>
              <a:t>，编译器会到系统路径下查找头文件；</a:t>
            </a:r>
          </a:p>
          <a:p>
            <a:pPr marL="0" indent="0">
              <a:buNone/>
            </a:pPr>
            <a:r>
              <a:rPr lang="zh-CN" altLang="en-US" dirty="0"/>
              <a:t>而使用双引号</a:t>
            </a:r>
            <a:r>
              <a:rPr lang="en-US" altLang="zh-CN" dirty="0"/>
              <a:t>" "</a:t>
            </a:r>
            <a:r>
              <a:rPr lang="zh-CN" altLang="en-US" dirty="0"/>
              <a:t>，编译器首先在当前目录下查找头文件，如果没有找到，再到系统路径下查找。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也就是说，使用双引号比使用尖括号多了一个查找路径，它的功能更为强大。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69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99548-805D-E944-A1D0-4BB6BDE6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头文件卫士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9E179-959C-E146-AA0E-C8A6C0E8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&lt;</a:t>
            </a:r>
            <a:r>
              <a:rPr lang="zh-CN" altLang="en-US" dirty="0"/>
              <a:t>标识</a:t>
            </a:r>
            <a:r>
              <a:rPr lang="en-US" altLang="zh-CN" dirty="0"/>
              <a:t>&gt; __STDIO_H__</a:t>
            </a:r>
            <a:br>
              <a:rPr lang="zh-CN" altLang="en-US" dirty="0"/>
            </a:br>
            <a:r>
              <a:rPr lang="en-US" altLang="zh-CN" dirty="0"/>
              <a:t>#define &lt;</a:t>
            </a:r>
            <a:r>
              <a:rPr lang="zh-CN" altLang="en-US" dirty="0"/>
              <a:t>标识</a:t>
            </a:r>
            <a:r>
              <a:rPr lang="en-US" altLang="zh-CN" dirty="0"/>
              <a:t>&gt; 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...... </a:t>
            </a:r>
            <a:br>
              <a:rPr lang="zh-CN" altLang="en-US" dirty="0"/>
            </a:br>
            <a:r>
              <a:rPr lang="en-US" altLang="zh-CN" dirty="0"/>
              <a:t>...... 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#endif 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防止多次</a:t>
            </a:r>
            <a:r>
              <a:rPr kumimoji="1" lang="en-US" altLang="zh-CN" dirty="0">
                <a:solidFill>
                  <a:srgbClr val="C00000"/>
                </a:solidFill>
              </a:rPr>
              <a:t>#include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9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9EB55-3CB9-4648-B425-9043F128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BB1DC-07C8-4F45-BA01-267392B2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ARM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编译器提供了很多对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语言扩展的关键字，如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__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irq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__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swi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__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__inline,__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io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等。</a:t>
            </a: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__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irq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关键字来定义中断处理函数，当中断发生时，编译器会自动保存相应寄存器的值。</a:t>
            </a: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__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swi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来定义软中断。</a:t>
            </a: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__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内嵌汇编。</a:t>
            </a: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__inline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定义内联函数。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93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0C0E3-104C-3C41-BBFD-B93D86BF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语言知识回顾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B46E8-29AC-3445-8B0A-A076FA33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</a:rPr>
              <a:t>语言的数据类型及基本语法知识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</a:rPr>
              <a:t>语言中库函数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B0F0"/>
                </a:solidFill>
              </a:rPr>
              <a:t>C</a:t>
            </a:r>
            <a:r>
              <a:rPr kumimoji="1" lang="zh-CN" altLang="en-US" dirty="0">
                <a:solidFill>
                  <a:srgbClr val="00B0F0"/>
                </a:solidFill>
              </a:rPr>
              <a:t>语言中的宏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00B0F0"/>
                </a:solidFill>
              </a:rPr>
              <a:t> </a:t>
            </a:r>
            <a:r>
              <a:rPr kumimoji="1" lang="en-US" altLang="zh-CN" dirty="0">
                <a:solidFill>
                  <a:srgbClr val="00B0F0"/>
                </a:solidFill>
              </a:rPr>
              <a:t>C</a:t>
            </a:r>
            <a:r>
              <a:rPr kumimoji="1" lang="zh-CN" altLang="en-US" dirty="0">
                <a:solidFill>
                  <a:srgbClr val="00B0F0"/>
                </a:solidFill>
              </a:rPr>
              <a:t>语言的头文件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语言的指针、函数指针、函数指针数组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/>
              <a:t>GCC</a:t>
            </a:r>
            <a:r>
              <a:rPr kumimoji="1" lang="zh-CN" altLang="en-US" dirty="0"/>
              <a:t>编译链介绍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文件介绍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 err="1"/>
              <a:t>Scons</a:t>
            </a:r>
            <a:r>
              <a:rPr kumimoji="1" lang="zh-CN" altLang="en-US" dirty="0"/>
              <a:t>编译介绍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10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FE262-83D9-CE4F-AB1A-547521A2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宏基础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3806E-8468-E744-A2E1-BCDF7EFE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宏仅仅是在</a:t>
            </a:r>
            <a:r>
              <a:rPr lang="en-US" altLang="zh-CN" dirty="0"/>
              <a:t>C</a:t>
            </a:r>
            <a:r>
              <a:rPr lang="zh-CN" altLang="en-US" dirty="0"/>
              <a:t>预处理阶段的一种文本替换工具，编译完之后对二进制代码不可见。基本用法如下：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标示符别名</a:t>
            </a:r>
          </a:p>
          <a:p>
            <a:pPr marL="0" indent="0">
              <a:buNone/>
            </a:pPr>
            <a:r>
              <a:rPr lang="en-US" altLang="zh-CN" dirty="0"/>
              <a:t>#define BUFFER_SIZE 1024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宏体换行需要在行末加反斜杠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#define NUMBERS 1, \</a:t>
            </a:r>
          </a:p>
          <a:p>
            <a:pPr marL="0" indent="0">
              <a:buNone/>
            </a:pPr>
            <a:r>
              <a:rPr lang="zh-CN" altLang="en-US" dirty="0"/>
              <a:t>                              </a:t>
            </a:r>
            <a:r>
              <a:rPr lang="en-US" altLang="zh-CN" dirty="0"/>
              <a:t>2,\</a:t>
            </a:r>
          </a:p>
          <a:p>
            <a:pPr marL="0" indent="0">
              <a:buNone/>
            </a:pPr>
            <a:r>
              <a:rPr lang="zh-CN" altLang="en-US" dirty="0"/>
              <a:t>                              </a:t>
            </a:r>
            <a:r>
              <a:rPr lang="en-US" altLang="zh-CN" dirty="0"/>
              <a:t>3</a:t>
            </a:r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49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1EE92-3312-C046-9424-9C64621E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宏基础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5EF11-31AF-0E4F-9FAE-E2DC2B43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宏函数</a:t>
            </a:r>
            <a:endParaRPr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#define min(X, Y) ((X) &lt; (Y) ? (X) : (Y))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kumimoji="1" lang="zh-CN" altLang="en-US" i="1" dirty="0"/>
              <a:t>注意参数要加括号，</a:t>
            </a:r>
            <a:endParaRPr kumimoji="1" lang="en-US" altLang="zh-CN" i="1" dirty="0"/>
          </a:p>
          <a:p>
            <a:pPr marL="0" indent="0">
              <a:buNone/>
            </a:pPr>
            <a:r>
              <a:rPr lang="zh-CN" altLang="en-US" i="1" dirty="0"/>
              <a:t>展开后的代码有利于</a:t>
            </a:r>
            <a:r>
              <a:rPr lang="en-US" altLang="zh-CN" i="1" dirty="0"/>
              <a:t>CPU cache</a:t>
            </a:r>
            <a:r>
              <a:rPr lang="zh-CN" altLang="en-US" i="1" dirty="0"/>
              <a:t>的利用和指令预测，速度快。</a:t>
            </a:r>
            <a:endParaRPr lang="en-US" altLang="zh-CN" i="1" dirty="0"/>
          </a:p>
          <a:p>
            <a:pPr marL="0" indent="0">
              <a:buNone/>
            </a:pPr>
            <a:r>
              <a:rPr lang="zh-CN" altLang="en-US" i="1" dirty="0"/>
              <a:t>缺点是可执行代码体积大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59977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A21A9-66F3-174F-8259-0E384443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宏特殊用法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9112C-75CD-2240-811F-A615B4418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字符串化</a:t>
            </a:r>
            <a:r>
              <a:rPr lang="en-US" altLang="zh-CN" dirty="0"/>
              <a:t>(</a:t>
            </a:r>
            <a:r>
              <a:rPr lang="en-US" altLang="zh-CN" dirty="0" err="1"/>
              <a:t>Stringification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在宏体中，如果宏参数前加个</a:t>
            </a:r>
            <a:r>
              <a:rPr lang="en-US" altLang="zh-CN" dirty="0"/>
              <a:t>#</a:t>
            </a:r>
            <a:r>
              <a:rPr lang="zh-CN" altLang="en-US" dirty="0"/>
              <a:t>，那么在宏体扩展的时候，宏参数会被扩展成字符串的形式。如：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#define WARN_IF(EXP) \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     do { if (EXP) \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             </a:t>
            </a:r>
            <a:r>
              <a:rPr lang="en-US" altLang="zh-CN" sz="1400" b="1" dirty="0" err="1">
                <a:solidFill>
                  <a:srgbClr val="FF0000"/>
                </a:solidFill>
              </a:rPr>
              <a:t>fprintf</a:t>
            </a:r>
            <a:r>
              <a:rPr lang="en-US" altLang="zh-CN" sz="1400" b="1" dirty="0">
                <a:solidFill>
                  <a:srgbClr val="FF0000"/>
                </a:solidFill>
              </a:rPr>
              <a:t> (stderr, "Warning: " #EXP "\n"); } \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     while (0)</a:t>
            </a:r>
          </a:p>
          <a:p>
            <a:pPr marL="0" indent="0">
              <a:buNone/>
            </a:pPr>
            <a:r>
              <a:rPr lang="zh-CN" altLang="en-US" sz="1400" dirty="0"/>
              <a:t>会被扩展成：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do { if (x == 0)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    </a:t>
            </a:r>
            <a:r>
              <a:rPr lang="en-US" altLang="zh-CN" sz="1400" b="1" dirty="0" err="1">
                <a:solidFill>
                  <a:srgbClr val="0070C0"/>
                </a:solidFill>
              </a:rPr>
              <a:t>fprintf</a:t>
            </a:r>
            <a:r>
              <a:rPr lang="en-US" altLang="zh-CN" sz="1400" b="1" dirty="0">
                <a:solidFill>
                  <a:srgbClr val="0070C0"/>
                </a:solidFill>
              </a:rPr>
              <a:t> (stderr, "Warning: " "x == 0" "\n"); }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0070C0"/>
                </a:solidFill>
              </a:rPr>
              <a:t>while (0);</a:t>
            </a:r>
            <a:endParaRPr lang="zh-CN" altLang="en-US" sz="1400" b="1" dirty="0">
              <a:solidFill>
                <a:srgbClr val="0070C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77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E0963-E8C6-6A4A-B7E3-6CE622D2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宏特殊用法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F5C2-8DF0-B244-A0CD-E2DC0D7A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连接</a:t>
            </a:r>
            <a:r>
              <a:rPr lang="en-US" altLang="zh-CN" dirty="0"/>
              <a:t>(Concatenation)</a:t>
            </a:r>
          </a:p>
          <a:p>
            <a:pPr marL="0" indent="0">
              <a:buNone/>
            </a:pPr>
            <a:r>
              <a:rPr lang="zh-CN" altLang="en-US" dirty="0"/>
              <a:t>在宏体中，如果宏体所在标示符中有</a:t>
            </a:r>
            <a:r>
              <a:rPr lang="en-US" altLang="zh-CN" dirty="0"/>
              <a:t>##</a:t>
            </a:r>
            <a:r>
              <a:rPr lang="zh-CN" altLang="en-US" dirty="0"/>
              <a:t>，那么在宏体扩展的时候，宏参数会被直接替换到标示符中。如：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D4CE21-3AA3-D14B-BE63-146478947FFB}"/>
              </a:ext>
            </a:extLst>
          </p:cNvPr>
          <p:cNvSpPr txBox="1"/>
          <p:nvPr/>
        </p:nvSpPr>
        <p:spPr>
          <a:xfrm>
            <a:off x="1175657" y="3429000"/>
            <a:ext cx="10178143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#define COMMAND(NAME)  { #NAME, NAME ## _command }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 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struct command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    char *name;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    void (*function) (void);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};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66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782F0-DA79-9E43-9639-5D61D0D0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宏特殊用法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D3FA1-E2F2-644F-AECC-3C155F1D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在宏扩展的时候，可以大量节省代码，</a:t>
            </a:r>
            <a:r>
              <a:rPr lang="en-US" altLang="zh-CN" dirty="0"/>
              <a:t>RTOS</a:t>
            </a:r>
            <a:r>
              <a:rPr lang="zh-CN" altLang="en-US" dirty="0"/>
              <a:t>中常常使用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728C96-F02B-AC4E-8C94-498E7A5339B3}"/>
              </a:ext>
            </a:extLst>
          </p:cNvPr>
          <p:cNvSpPr txBox="1"/>
          <p:nvPr/>
        </p:nvSpPr>
        <p:spPr>
          <a:xfrm>
            <a:off x="1024466" y="2246968"/>
            <a:ext cx="10143067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struct command commands[] =</a:t>
            </a:r>
          </a:p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COMMAND (quit),</a:t>
            </a:r>
          </a:p>
          <a:p>
            <a:r>
              <a:rPr kumimoji="1" lang="en-US" altLang="zh-CN" dirty="0"/>
              <a:t>    COMMAND (help),</a:t>
            </a:r>
          </a:p>
          <a:p>
            <a:r>
              <a:rPr kumimoji="1" lang="en-US" altLang="zh-CN" dirty="0"/>
              <a:t>    ...</a:t>
            </a:r>
          </a:p>
          <a:p>
            <a:r>
              <a:rPr kumimoji="1" lang="en-US" altLang="zh-CN" dirty="0"/>
              <a:t>};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61AAA7-5946-864F-A0DD-285B76B3C252}"/>
              </a:ext>
            </a:extLst>
          </p:cNvPr>
          <p:cNvSpPr txBox="1"/>
          <p:nvPr/>
        </p:nvSpPr>
        <p:spPr>
          <a:xfrm>
            <a:off x="1024465" y="4422637"/>
            <a:ext cx="10143067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struct command commands[] =</a:t>
            </a:r>
          </a:p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{ "quit", </a:t>
            </a:r>
            <a:r>
              <a:rPr kumimoji="1" lang="en-US" altLang="zh-CN" dirty="0" err="1"/>
              <a:t>quit_command</a:t>
            </a:r>
            <a:r>
              <a:rPr kumimoji="1" lang="en-US" altLang="zh-CN" dirty="0"/>
              <a:t> },</a:t>
            </a:r>
          </a:p>
          <a:p>
            <a:r>
              <a:rPr kumimoji="1" lang="en-US" altLang="zh-CN" dirty="0"/>
              <a:t>    { "help", </a:t>
            </a:r>
            <a:r>
              <a:rPr kumimoji="1" lang="en-US" altLang="zh-CN" dirty="0" err="1"/>
              <a:t>help_command</a:t>
            </a:r>
            <a:r>
              <a:rPr kumimoji="1" lang="en-US" altLang="zh-CN" dirty="0"/>
              <a:t> },</a:t>
            </a:r>
          </a:p>
          <a:p>
            <a:r>
              <a:rPr kumimoji="1" lang="en-US" altLang="zh-CN" dirty="0"/>
              <a:t>    ...</a:t>
            </a:r>
          </a:p>
          <a:p>
            <a:r>
              <a:rPr kumimoji="1" lang="en-US" altLang="zh-CN" dirty="0"/>
              <a:t>};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98AAAF-FDAC-3843-A347-09532D851D1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4001294"/>
            <a:ext cx="1" cy="421343"/>
          </a:xfrm>
          <a:prstGeom prst="straightConnector1">
            <a:avLst/>
          </a:prstGeom>
          <a:ln w="63500" cap="rnd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90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D35A9-9306-1A4B-BB18-971CED64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可选参数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C1900-0547-514E-A2D6-6B414585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C99 </a:t>
            </a:r>
            <a:r>
              <a:rPr lang="zh-CN" altLang="en-US" dirty="0"/>
              <a:t>标准允许定义有省略号的宏，省略号必须放在参数列表的后面，以表示可选参数。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__VA_ARGS__ </a:t>
            </a:r>
            <a:r>
              <a:rPr lang="zh-CN" altLang="en-US" dirty="0"/>
              <a:t>对应一组前述打包的可选参数。标识符 </a:t>
            </a:r>
            <a:r>
              <a:rPr lang="en-US" altLang="zh-CN" dirty="0"/>
              <a:t>__VA_ARGS__ </a:t>
            </a:r>
            <a:r>
              <a:rPr lang="zh-CN" altLang="en-US" dirty="0"/>
              <a:t>只能用在宏定义时的替换文本中。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5B5605-5A67-A247-99A9-9796C243C7A9}"/>
              </a:ext>
            </a:extLst>
          </p:cNvPr>
          <p:cNvSpPr txBox="1"/>
          <p:nvPr/>
        </p:nvSpPr>
        <p:spPr>
          <a:xfrm>
            <a:off x="1024466" y="3758993"/>
            <a:ext cx="10143067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// </a:t>
            </a:r>
            <a:r>
              <a:rPr lang="zh-CN" altLang="en-US" dirty="0">
                <a:solidFill>
                  <a:schemeClr val="accent1"/>
                </a:solidFill>
              </a:rPr>
              <a:t>假设我们有一个已打开的日志文件，准备采用文件指针</a:t>
            </a:r>
            <a:r>
              <a:rPr lang="en-US" altLang="zh-CN" dirty="0" err="1">
                <a:solidFill>
                  <a:schemeClr val="accent1"/>
                </a:solidFill>
              </a:rPr>
              <a:t>fp_log</a:t>
            </a:r>
            <a:r>
              <a:rPr lang="zh-CN" altLang="en-US" dirty="0">
                <a:solidFill>
                  <a:schemeClr val="accent1"/>
                </a:solidFill>
              </a:rPr>
              <a:t>对其进行写入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#define </a:t>
            </a:r>
            <a:r>
              <a:rPr lang="en-US" altLang="zh-CN" dirty="0" err="1">
                <a:solidFill>
                  <a:srgbClr val="FF0000"/>
                </a:solidFill>
              </a:rPr>
              <a:t>printLog</a:t>
            </a:r>
            <a:r>
              <a:rPr lang="en-US" altLang="zh-CN" dirty="0">
                <a:solidFill>
                  <a:srgbClr val="FF0000"/>
                </a:solidFill>
              </a:rPr>
              <a:t>(...) </a:t>
            </a:r>
            <a:r>
              <a:rPr lang="en-US" altLang="zh-CN" dirty="0" err="1">
                <a:solidFill>
                  <a:srgbClr val="FF0000"/>
                </a:solidFill>
              </a:rPr>
              <a:t>fprintf</a:t>
            </a:r>
            <a:r>
              <a:rPr lang="en-US" altLang="zh-CN" dirty="0">
                <a:solidFill>
                  <a:srgbClr val="FF0000"/>
                </a:solidFill>
              </a:rPr>
              <a:t>( </a:t>
            </a:r>
            <a:r>
              <a:rPr lang="en-US" altLang="zh-CN" dirty="0" err="1">
                <a:solidFill>
                  <a:srgbClr val="FF0000"/>
                </a:solidFill>
              </a:rPr>
              <a:t>fp_log</a:t>
            </a:r>
            <a:r>
              <a:rPr lang="en-US" altLang="zh-CN" dirty="0">
                <a:solidFill>
                  <a:srgbClr val="FF0000"/>
                </a:solidFill>
              </a:rPr>
              <a:t>, __VA_ARGS__ )</a:t>
            </a: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// </a:t>
            </a:r>
            <a:r>
              <a:rPr lang="zh-CN" altLang="en-US" dirty="0">
                <a:solidFill>
                  <a:schemeClr val="accent1"/>
                </a:solidFill>
              </a:rPr>
              <a:t>使用宏</a:t>
            </a:r>
            <a:r>
              <a:rPr lang="en-US" altLang="zh-CN" dirty="0" err="1">
                <a:solidFill>
                  <a:schemeClr val="accent1"/>
                </a:solidFill>
              </a:rPr>
              <a:t>printLog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printLog</a:t>
            </a:r>
            <a:r>
              <a:rPr lang="en-US" altLang="zh-CN" dirty="0">
                <a:solidFill>
                  <a:srgbClr val="FF0000"/>
                </a:solidFill>
              </a:rPr>
              <a:t>( "%s: </a:t>
            </a:r>
            <a:r>
              <a:rPr lang="en-US" altLang="zh-CN" dirty="0" err="1">
                <a:solidFill>
                  <a:srgbClr val="FF0000"/>
                </a:solidFill>
              </a:rPr>
              <a:t>intVar</a:t>
            </a:r>
            <a:r>
              <a:rPr lang="en-US" altLang="zh-CN" dirty="0">
                <a:solidFill>
                  <a:srgbClr val="FF0000"/>
                </a:solidFill>
              </a:rPr>
              <a:t> = %d\n", __</a:t>
            </a:r>
            <a:r>
              <a:rPr lang="en-US" altLang="zh-CN" dirty="0" err="1">
                <a:solidFill>
                  <a:srgbClr val="FF0000"/>
                </a:solidFill>
              </a:rPr>
              <a:t>func</a:t>
            </a:r>
            <a:r>
              <a:rPr lang="en-US" altLang="zh-CN" dirty="0">
                <a:solidFill>
                  <a:srgbClr val="FF0000"/>
                </a:solidFill>
              </a:rPr>
              <a:t>__, </a:t>
            </a:r>
            <a:r>
              <a:rPr lang="en-US" altLang="zh-CN" dirty="0" err="1">
                <a:solidFill>
                  <a:srgbClr val="FF0000"/>
                </a:solidFill>
              </a:rPr>
              <a:t>intVar</a:t>
            </a:r>
            <a:r>
              <a:rPr lang="en-US" altLang="zh-CN" dirty="0">
                <a:solidFill>
                  <a:srgbClr val="FF0000"/>
                </a:solidFill>
              </a:rPr>
              <a:t> );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B60FFB-8C53-7E45-BEE8-A830A7C68365}"/>
              </a:ext>
            </a:extLst>
          </p:cNvPr>
          <p:cNvSpPr txBox="1"/>
          <p:nvPr/>
        </p:nvSpPr>
        <p:spPr>
          <a:xfrm>
            <a:off x="1024466" y="5942568"/>
            <a:ext cx="1014306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fprintf</a:t>
            </a:r>
            <a:r>
              <a:rPr lang="en-US" altLang="zh-CN" dirty="0">
                <a:solidFill>
                  <a:srgbClr val="C00000"/>
                </a:solidFill>
              </a:rPr>
              <a:t>( </a:t>
            </a:r>
            <a:r>
              <a:rPr lang="en-US" altLang="zh-CN" dirty="0" err="1">
                <a:solidFill>
                  <a:srgbClr val="C00000"/>
                </a:solidFill>
              </a:rPr>
              <a:t>fp_log</a:t>
            </a:r>
            <a:r>
              <a:rPr lang="en-US" altLang="zh-CN" dirty="0">
                <a:solidFill>
                  <a:srgbClr val="C00000"/>
                </a:solidFill>
              </a:rPr>
              <a:t>, "%s: </a:t>
            </a:r>
            <a:r>
              <a:rPr lang="en-US" altLang="zh-CN" dirty="0" err="1">
                <a:solidFill>
                  <a:srgbClr val="C00000"/>
                </a:solidFill>
              </a:rPr>
              <a:t>intVar</a:t>
            </a:r>
            <a:r>
              <a:rPr lang="en-US" altLang="zh-CN" dirty="0">
                <a:solidFill>
                  <a:srgbClr val="C00000"/>
                </a:solidFill>
              </a:rPr>
              <a:t> = %d\n", __</a:t>
            </a:r>
            <a:r>
              <a:rPr lang="en-US" altLang="zh-CN" dirty="0" err="1">
                <a:solidFill>
                  <a:srgbClr val="C00000"/>
                </a:solidFill>
              </a:rPr>
              <a:t>func</a:t>
            </a:r>
            <a:r>
              <a:rPr lang="en-US" altLang="zh-CN" dirty="0">
                <a:solidFill>
                  <a:srgbClr val="C00000"/>
                </a:solidFill>
              </a:rPr>
              <a:t>__, </a:t>
            </a:r>
            <a:r>
              <a:rPr lang="en-US" altLang="zh-CN" dirty="0" err="1">
                <a:solidFill>
                  <a:srgbClr val="C00000"/>
                </a:solidFill>
              </a:rPr>
              <a:t>intVar</a:t>
            </a:r>
            <a:r>
              <a:rPr lang="en-US" altLang="zh-CN" dirty="0">
                <a:solidFill>
                  <a:srgbClr val="C00000"/>
                </a:solidFill>
              </a:rPr>
              <a:t> );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90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B367D-2234-FE43-9B71-31EBDB7C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重新定义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EAA3FE9-8974-4E41-A08B-E8E7BB469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698" y="2542778"/>
            <a:ext cx="10518226" cy="177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2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859</Words>
  <Application>Microsoft Macintosh PowerPoint</Application>
  <PresentationFormat>宽屏</PresentationFormat>
  <Paragraphs>104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华文楷体</vt:lpstr>
      <vt:lpstr>Apple Chancery</vt:lpstr>
      <vt:lpstr>Arial</vt:lpstr>
      <vt:lpstr>Wingdings</vt:lpstr>
      <vt:lpstr>Office 主题​​</vt:lpstr>
      <vt:lpstr>嵌入式应用系统设计 embedded application system design</vt:lpstr>
      <vt:lpstr>第二章 C语言知识回顾</vt:lpstr>
      <vt:lpstr>宏基础</vt:lpstr>
      <vt:lpstr>宏基础</vt:lpstr>
      <vt:lpstr>宏特殊用法</vt:lpstr>
      <vt:lpstr>宏特殊用法</vt:lpstr>
      <vt:lpstr>宏特殊用法</vt:lpstr>
      <vt:lpstr>可选参数</vt:lpstr>
      <vt:lpstr>重新定义</vt:lpstr>
      <vt:lpstr>预定义的宏 </vt:lpstr>
      <vt:lpstr>条件编译</vt:lpstr>
      <vt:lpstr>关于include</vt:lpstr>
      <vt:lpstr>头文件卫士</vt:lpstr>
      <vt:lpstr>ARM C的扩展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嵌入式应用系统设计 embedded application system design</dc:title>
  <dc:creator>黄 建伟</dc:creator>
  <cp:lastModifiedBy>黄 建伟</cp:lastModifiedBy>
  <cp:revision>23</cp:revision>
  <dcterms:created xsi:type="dcterms:W3CDTF">2020-03-27T17:48:30Z</dcterms:created>
  <dcterms:modified xsi:type="dcterms:W3CDTF">2020-03-27T18:35:58Z</dcterms:modified>
</cp:coreProperties>
</file>