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2011/8/27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2132856"/>
            <a:ext cx="6768752" cy="1656184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Makefile</a:t>
            </a:r>
            <a:endParaRPr lang="zh-CN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4268688"/>
            <a:ext cx="6400800" cy="888504"/>
          </a:xfrm>
        </p:spPr>
        <p:txBody>
          <a:bodyPr>
            <a:norm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联通系统集成公司山东分公司  技术部  王鹏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 err="1">
                <a:solidFill>
                  <a:srgbClr val="FF0000"/>
                </a:solidFill>
              </a:rPr>
              <a:t>Makefile</a:t>
            </a:r>
            <a:r>
              <a:rPr lang="zh-CN" altLang="en-US" sz="2000" b="1" dirty="0">
                <a:solidFill>
                  <a:srgbClr val="FF0000"/>
                </a:solidFill>
              </a:rPr>
              <a:t>内容、规则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2.1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 err="1">
                <a:solidFill>
                  <a:srgbClr val="FF0000"/>
                </a:solidFill>
              </a:rPr>
              <a:t>Makefile</a:t>
            </a:r>
            <a:r>
              <a:rPr lang="zh-CN" altLang="en-US" sz="2000" b="1" dirty="0">
                <a:solidFill>
                  <a:srgbClr val="FF0000"/>
                </a:solidFill>
              </a:rPr>
              <a:t>内容：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Makefile</a:t>
            </a:r>
            <a:r>
              <a:rPr lang="zh-CN" altLang="en-US" sz="1800" dirty="0" smtClean="0"/>
              <a:t>包括：显示规则、隐式规则、变量定义和注释。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显示规则：显示的指出生成某个目标文件，所需要的依赖文件以及所需要的指令。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隐式规则：根据此类目标文件的命名自动推导出的规则。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变量定义：定义的变量。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注释：以井号</a:t>
            </a:r>
            <a:r>
              <a:rPr lang="en-US" altLang="zh-CN" sz="1800" dirty="0" smtClean="0"/>
              <a:t>”#”</a:t>
            </a:r>
            <a:r>
              <a:rPr lang="zh-CN" altLang="en-US" sz="1800" dirty="0" smtClean="0"/>
              <a:t>开头的行。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2.2Makefile</a:t>
            </a:r>
            <a:r>
              <a:rPr lang="zh-CN" altLang="en-US" sz="2000" b="1" dirty="0">
                <a:solidFill>
                  <a:srgbClr val="FF0000"/>
                </a:solidFill>
              </a:rPr>
              <a:t>的命名规则：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默认执行</a:t>
            </a:r>
            <a:r>
              <a:rPr lang="en-US" altLang="zh-CN" sz="1800" dirty="0" smtClean="0"/>
              <a:t>make</a:t>
            </a:r>
            <a:r>
              <a:rPr lang="zh-CN" altLang="en-US" sz="1800" dirty="0" smtClean="0"/>
              <a:t>会自动查找当前目录下的</a:t>
            </a:r>
            <a:r>
              <a:rPr lang="en-US" altLang="zh-CN" sz="1800" dirty="0" err="1" smtClean="0"/>
              <a:t>Makefile</a:t>
            </a:r>
            <a:r>
              <a:rPr lang="zh-CN" altLang="en-US" sz="1800" dirty="0" smtClean="0"/>
              <a:t>或者</a:t>
            </a:r>
            <a:r>
              <a:rPr lang="en-US" altLang="zh-CN" sz="1800" dirty="0" err="1" smtClean="0"/>
              <a:t>makefile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如果指定某个文件，则用 </a:t>
            </a:r>
            <a:r>
              <a:rPr lang="en-US" altLang="zh-CN" sz="1800" dirty="0" smtClean="0"/>
              <a:t>–f (--file) </a:t>
            </a:r>
            <a:r>
              <a:rPr lang="zh-CN" altLang="en-US" sz="1800" dirty="0" smtClean="0"/>
              <a:t>即：</a:t>
            </a:r>
            <a:r>
              <a:rPr lang="en-US" altLang="zh-CN" sz="1800" dirty="0" smtClean="0"/>
              <a:t>make –f </a:t>
            </a:r>
            <a:r>
              <a:rPr lang="en-US" altLang="zh-CN" sz="1800" dirty="0" err="1" smtClean="0"/>
              <a:t>make_all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40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2.3</a:t>
            </a:r>
            <a:r>
              <a:rPr lang="zh-CN" altLang="en-US" sz="2000" b="1" dirty="0">
                <a:solidFill>
                  <a:srgbClr val="FF0000"/>
                </a:solidFill>
              </a:rPr>
              <a:t>、文件名通配符：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 smtClean="0"/>
              <a:t>通配符：“*”</a:t>
            </a:r>
            <a:r>
              <a:rPr lang="zh-CN" altLang="en-US" sz="1800" dirty="0"/>
              <a:t>、“</a:t>
            </a:r>
            <a:r>
              <a:rPr lang="en-US" altLang="zh-CN" sz="1800" dirty="0"/>
              <a:t>?</a:t>
            </a:r>
            <a:r>
              <a:rPr lang="zh-CN" altLang="en-US" sz="1800" dirty="0"/>
              <a:t>”和“</a:t>
            </a:r>
            <a:r>
              <a:rPr lang="en-US" altLang="zh-CN" sz="1800" dirty="0" smtClean="0"/>
              <a:t>[…]</a:t>
            </a:r>
            <a:r>
              <a:rPr lang="zh-CN" altLang="en-US" sz="1800" dirty="0" smtClean="0"/>
              <a:t>”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【</a:t>
            </a:r>
            <a:r>
              <a:rPr lang="zh-CN" altLang="en-US" sz="1800" dirty="0" smtClean="0"/>
              <a:t>例</a:t>
            </a:r>
            <a:r>
              <a:rPr lang="en-US" altLang="zh-CN" sz="1800" dirty="0" smtClean="0"/>
              <a:t>】</a:t>
            </a:r>
          </a:p>
          <a:p>
            <a:endParaRPr lang="zh-CN" altLang="en-US" sz="1800" dirty="0"/>
          </a:p>
          <a:p>
            <a:pPr marL="0" indent="0">
              <a:buNone/>
            </a:pPr>
            <a:r>
              <a:rPr lang="en-US" altLang="zh-CN" sz="1800" i="1" dirty="0"/>
              <a:t>clean: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i="1" dirty="0"/>
              <a:t>	</a:t>
            </a:r>
            <a:r>
              <a:rPr lang="en-US" altLang="zh-CN" sz="1800" i="1" dirty="0" smtClean="0"/>
              <a:t>-</a:t>
            </a:r>
            <a:r>
              <a:rPr lang="en-US" altLang="zh-CN" sz="1800" i="1" dirty="0" err="1" smtClean="0"/>
              <a:t>rm</a:t>
            </a:r>
            <a:r>
              <a:rPr lang="en-US" altLang="zh-CN" sz="1800" i="1" dirty="0" smtClean="0"/>
              <a:t> </a:t>
            </a:r>
            <a:r>
              <a:rPr lang="en-US" altLang="zh-CN" sz="1800" i="1" dirty="0"/>
              <a:t>-f *.o </a:t>
            </a:r>
            <a:endParaRPr lang="en-US" altLang="zh-CN" sz="1800" i="1" dirty="0" smtClean="0"/>
          </a:p>
          <a:p>
            <a:pPr marL="0" indent="0">
              <a:buNone/>
            </a:pPr>
            <a:r>
              <a:rPr lang="en-US" altLang="zh-CN" sz="1800" dirty="0" smtClean="0"/>
              <a:t>##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i="1" dirty="0"/>
              <a:t>print: *.</a:t>
            </a:r>
            <a:r>
              <a:rPr lang="en-US" altLang="zh-CN" sz="1800" i="1" dirty="0" err="1" smtClean="0"/>
              <a:t>cpp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i="1" dirty="0" smtClean="0"/>
              <a:t>	@echo </a:t>
            </a:r>
            <a:r>
              <a:rPr lang="en-US" altLang="zh-CN" sz="1800" i="1" dirty="0"/>
              <a:t>$? </a:t>
            </a:r>
            <a:endParaRPr lang="en-US" altLang="zh-CN" sz="1800" i="1" dirty="0" smtClean="0"/>
          </a:p>
          <a:p>
            <a:pPr marL="0" indent="0">
              <a:buNone/>
            </a:pPr>
            <a:r>
              <a:rPr lang="en-US" altLang="zh-CN" sz="1800" i="1" dirty="0" smtClean="0"/>
              <a:t>##</a:t>
            </a:r>
          </a:p>
          <a:p>
            <a:pPr marL="0" indent="0">
              <a:buNone/>
            </a:pPr>
            <a:r>
              <a:rPr lang="en-US" altLang="zh-CN" sz="1800" i="1" dirty="0" smtClean="0"/>
              <a:t>Object:=$(</a:t>
            </a:r>
            <a:r>
              <a:rPr lang="en-US" altLang="zh-CN" sz="1800" i="1" dirty="0" err="1" smtClean="0"/>
              <a:t>patsubst</a:t>
            </a:r>
            <a:r>
              <a:rPr lang="en-US" altLang="zh-CN" sz="1800" i="1" dirty="0" smtClean="0"/>
              <a:t> %.</a:t>
            </a:r>
            <a:r>
              <a:rPr lang="en-US" altLang="zh-CN" sz="1800" i="1" dirty="0" err="1" smtClean="0"/>
              <a:t>cpp</a:t>
            </a:r>
            <a:r>
              <a:rPr lang="en-US" altLang="zh-CN" sz="1800" i="1" dirty="0" smtClean="0"/>
              <a:t>, %.o, $(wildcard  *.</a:t>
            </a:r>
            <a:r>
              <a:rPr lang="en-US" altLang="zh-CN" sz="1800" i="1" dirty="0" err="1" smtClean="0"/>
              <a:t>cpp</a:t>
            </a:r>
            <a:r>
              <a:rPr lang="en-US" altLang="zh-CN" sz="1800" i="1" dirty="0" smtClean="0"/>
              <a:t>) )</a:t>
            </a:r>
          </a:p>
          <a:p>
            <a:pPr marL="0" indent="0">
              <a:buNone/>
            </a:pPr>
            <a:endParaRPr lang="en-US" altLang="zh-CN" sz="1800" i="1" dirty="0"/>
          </a:p>
          <a:p>
            <a:pPr marL="0" indent="0">
              <a:buNone/>
            </a:pPr>
            <a:r>
              <a:rPr lang="en-US" altLang="zh-CN" sz="1800" i="1" dirty="0" smtClean="0"/>
              <a:t>Print: $(Object)</a:t>
            </a:r>
          </a:p>
          <a:p>
            <a:pPr marL="0" indent="0">
              <a:buNone/>
            </a:pPr>
            <a:r>
              <a:rPr lang="en-US" altLang="zh-CN" sz="1800" i="1" dirty="0"/>
              <a:t>	</a:t>
            </a:r>
            <a:r>
              <a:rPr lang="en-US" altLang="zh-CN" sz="1800" i="1" dirty="0" smtClean="0"/>
              <a:t>@echo $?</a:t>
            </a:r>
          </a:p>
          <a:p>
            <a:pPr marL="0" indent="0">
              <a:buNone/>
            </a:pPr>
            <a:r>
              <a:rPr lang="en-US" altLang="zh-CN" sz="1800" b="1" i="1" dirty="0" smtClean="0"/>
              <a:t>[</a:t>
            </a:r>
            <a:r>
              <a:rPr lang="zh-CN" altLang="en-US" sz="1800" b="1" i="1" dirty="0" smtClean="0"/>
              <a:t>注释</a:t>
            </a:r>
            <a:r>
              <a:rPr lang="en-US" altLang="zh-CN" sz="1800" b="1" i="1" dirty="0" smtClean="0"/>
              <a:t>]</a:t>
            </a:r>
            <a:endParaRPr lang="en-US" altLang="zh-CN" sz="1800" b="1" i="1" dirty="0"/>
          </a:p>
          <a:p>
            <a:pPr marL="0" indent="0">
              <a:buNone/>
            </a:pPr>
            <a:r>
              <a:rPr lang="en-US" altLang="zh-CN" sz="1800" b="1" i="1" dirty="0" smtClean="0"/>
              <a:t>$?  </a:t>
            </a:r>
            <a:r>
              <a:rPr lang="zh-CN" altLang="en-US" sz="1800" b="1" i="1" dirty="0" smtClean="0"/>
              <a:t>： 表示依赖文件列表中被改变过的所有文件。</a:t>
            </a:r>
            <a:endParaRPr lang="en-US" altLang="zh-CN" sz="1800" b="1" i="1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34063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2.4</a:t>
            </a:r>
            <a:r>
              <a:rPr lang="zh-CN" altLang="en-US" sz="2000" b="1" dirty="0">
                <a:solidFill>
                  <a:srgbClr val="FF0000"/>
                </a:solidFill>
              </a:rPr>
              <a:t>、目录搜索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make</a:t>
            </a:r>
            <a:r>
              <a:rPr lang="zh-CN" altLang="en-US" sz="1800" dirty="0" smtClean="0"/>
              <a:t>可以通过</a:t>
            </a:r>
            <a:r>
              <a:rPr lang="en-US" altLang="zh-CN" sz="1800" dirty="0" smtClean="0">
                <a:solidFill>
                  <a:srgbClr val="FF0000"/>
                </a:solidFill>
              </a:rPr>
              <a:t>VPATH</a:t>
            </a:r>
            <a:r>
              <a:rPr lang="zh-CN" altLang="en-US" sz="1800" dirty="0" smtClean="0">
                <a:solidFill>
                  <a:srgbClr val="FF0000"/>
                </a:solidFill>
              </a:rPr>
              <a:t>变量</a:t>
            </a:r>
            <a:r>
              <a:rPr lang="zh-CN" altLang="en-US" sz="1800" dirty="0" smtClean="0"/>
              <a:t>或者</a:t>
            </a:r>
            <a:r>
              <a:rPr lang="zh-CN" altLang="en-US" sz="1800" dirty="0" smtClean="0">
                <a:solidFill>
                  <a:srgbClr val="FF0000"/>
                </a:solidFill>
              </a:rPr>
              <a:t>关键字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vpath</a:t>
            </a:r>
            <a:r>
              <a:rPr lang="zh-CN" altLang="en-US" sz="1800" dirty="0" smtClean="0"/>
              <a:t>来指定依赖文件的搜索路径。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）变量</a:t>
            </a:r>
            <a:r>
              <a:rPr lang="en-US" altLang="zh-CN" sz="1800" dirty="0" smtClean="0"/>
              <a:t>VPATH</a:t>
            </a:r>
            <a:r>
              <a:rPr lang="zh-CN" altLang="en-US" sz="1800" dirty="0" smtClean="0"/>
              <a:t>（大写）：如果依赖文件不存在当前的目录中，</a:t>
            </a:r>
            <a:r>
              <a:rPr lang="en-US" altLang="zh-CN" sz="1800" dirty="0" smtClean="0"/>
              <a:t>make</a:t>
            </a:r>
            <a:r>
              <a:rPr lang="zh-CN" altLang="en-US" sz="1800" dirty="0" smtClean="0"/>
              <a:t>可以通过</a:t>
            </a:r>
            <a:r>
              <a:rPr lang="en-US" altLang="zh-CN" sz="1800" dirty="0" smtClean="0"/>
              <a:t>VPATH</a:t>
            </a:r>
            <a:r>
              <a:rPr lang="zh-CN" altLang="en-US" sz="1800" dirty="0" smtClean="0"/>
              <a:t>变量所指定的目录进行搜索这些依赖文件。（用冒号</a:t>
            </a:r>
            <a:r>
              <a:rPr lang="en-US" altLang="zh-CN" sz="1800" dirty="0" smtClean="0"/>
              <a:t>”:”</a:t>
            </a:r>
            <a:r>
              <a:rPr lang="zh-CN" altLang="en-US" sz="1800" dirty="0" smtClean="0"/>
              <a:t>将多个目录分开。）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2</a:t>
            </a:r>
            <a:r>
              <a:rPr lang="zh-CN" altLang="en-US" sz="1800" dirty="0" smtClean="0"/>
              <a:t>）关键字</a:t>
            </a:r>
            <a:r>
              <a:rPr lang="en-US" altLang="zh-CN" sz="1800" dirty="0" err="1" smtClean="0"/>
              <a:t>vpath</a:t>
            </a:r>
            <a:r>
              <a:rPr lang="zh-CN" altLang="en-US" sz="1800" dirty="0" smtClean="0"/>
              <a:t>（小写）：类似于</a:t>
            </a:r>
            <a:r>
              <a:rPr lang="en-US" altLang="zh-CN" sz="1800" dirty="0" smtClean="0"/>
              <a:t>VPATH</a:t>
            </a:r>
            <a:r>
              <a:rPr lang="zh-CN" altLang="en-US" sz="1800" dirty="0" smtClean="0"/>
              <a:t>，不同之处：可以为不同的文件类型指定不同的搜索目录。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示例</a:t>
            </a:r>
            <a:r>
              <a:rPr lang="en-US" altLang="zh-CN" sz="1800" b="1" dirty="0" smtClean="0"/>
              <a:t>]</a:t>
            </a:r>
          </a:p>
          <a:p>
            <a:pPr marL="0" indent="0">
              <a:buNone/>
            </a:pPr>
            <a:r>
              <a:rPr lang="en-US" altLang="zh-CN" sz="1800" dirty="0" smtClean="0"/>
              <a:t>VPATH=./include:./</a:t>
            </a:r>
            <a:r>
              <a:rPr lang="en-US" altLang="zh-CN" sz="1800" dirty="0" err="1" smtClean="0"/>
              <a:t>src</a:t>
            </a:r>
            <a:r>
              <a:rPr lang="en-US" altLang="zh-CN" sz="1800" dirty="0" smtClean="0"/>
              <a:t>:./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vpath</a:t>
            </a:r>
            <a:r>
              <a:rPr lang="en-US" altLang="zh-CN" sz="1800" dirty="0" smtClean="0"/>
              <a:t>  %.h  ./include:./</a:t>
            </a:r>
            <a:r>
              <a:rPr lang="en-US" altLang="zh-CN" sz="1800" dirty="0" err="1" smtClean="0"/>
              <a:t>inc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vpath</a:t>
            </a:r>
            <a:r>
              <a:rPr lang="en-US" altLang="zh-CN" sz="1800" dirty="0" smtClean="0"/>
              <a:t>  %.cpp  ./</a:t>
            </a:r>
            <a:r>
              <a:rPr lang="en-US" altLang="zh-CN" sz="1800" dirty="0" err="1" smtClean="0"/>
              <a:t>src</a:t>
            </a:r>
            <a:r>
              <a:rPr lang="en-US" altLang="zh-CN" sz="1800" dirty="0" smtClean="0"/>
              <a:t>:./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可以通过</a:t>
            </a:r>
            <a:r>
              <a:rPr lang="en-US" altLang="zh-CN" sz="1800" dirty="0" smtClean="0"/>
              <a:t>GPATH</a:t>
            </a:r>
            <a:r>
              <a:rPr lang="zh-CN" altLang="en-US" sz="1800" dirty="0" smtClean="0"/>
              <a:t>变量来指定目标文件的搜索目录。用法同</a:t>
            </a:r>
            <a:r>
              <a:rPr lang="en-US" altLang="zh-CN" sz="1800" dirty="0" smtClean="0"/>
              <a:t>VPATH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[</a:t>
            </a:r>
            <a:r>
              <a:rPr lang="zh-CN" altLang="en-US" sz="1800" dirty="0" smtClean="0"/>
              <a:t>注释</a:t>
            </a:r>
            <a:r>
              <a:rPr lang="en-US" altLang="zh-CN" sz="1800" dirty="0" smtClean="0"/>
              <a:t>]VPATH</a:t>
            </a:r>
            <a:r>
              <a:rPr lang="zh-CN" altLang="en-US" sz="1800" dirty="0" smtClean="0"/>
              <a:t>变量所指的是</a:t>
            </a:r>
            <a:r>
              <a:rPr lang="en-US" altLang="zh-CN" sz="1800" dirty="0" err="1" smtClean="0"/>
              <a:t>Makefile</a:t>
            </a:r>
            <a:r>
              <a:rPr lang="zh-CN" altLang="en-US" sz="1800" dirty="0" smtClean="0"/>
              <a:t>中所有文件的搜索路径，包括依赖文件和目标文件。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6717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2.5</a:t>
            </a:r>
            <a:r>
              <a:rPr lang="zh-CN" altLang="en-US" sz="2000" b="1" dirty="0">
                <a:solidFill>
                  <a:srgbClr val="FF0000"/>
                </a:solidFill>
              </a:rPr>
              <a:t>、自动化变量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[</a:t>
            </a:r>
            <a:r>
              <a:rPr lang="zh-CN" altLang="en-US" sz="1800" dirty="0" smtClean="0"/>
              <a:t>示例</a:t>
            </a:r>
            <a:r>
              <a:rPr lang="en-US" altLang="zh-CN" sz="1800" dirty="0" smtClean="0"/>
              <a:t>]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test.o</a:t>
            </a:r>
            <a:r>
              <a:rPr lang="en-US" altLang="zh-CN" sz="1800" dirty="0" smtClean="0"/>
              <a:t>  :  test.cpp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xlC</a:t>
            </a:r>
            <a:r>
              <a:rPr lang="en-US" altLang="zh-CN" sz="1800" dirty="0" smtClean="0"/>
              <a:t>  -c  $(CFLAGS)  $^ -o  $@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（其中，</a:t>
            </a:r>
            <a:r>
              <a:rPr lang="en-US" altLang="zh-CN" sz="1800" dirty="0" smtClean="0"/>
              <a:t>$^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$@</a:t>
            </a:r>
            <a:r>
              <a:rPr lang="zh-CN" altLang="en-US" sz="1800" dirty="0" smtClean="0"/>
              <a:t>为自动化变量。）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自动化变量列表以及定义：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$^   </a:t>
            </a:r>
            <a:r>
              <a:rPr lang="zh-CN" altLang="en-US" sz="1800" dirty="0" smtClean="0"/>
              <a:t>：代表规则中所有的依赖文件列表。（一次性引用，去掉重复的依赖文件。）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$@ </a:t>
            </a:r>
            <a:r>
              <a:rPr lang="zh-CN" altLang="en-US" sz="1800" dirty="0" smtClean="0"/>
              <a:t>：代表规则中的目标文件名。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$?   </a:t>
            </a:r>
            <a:r>
              <a:rPr lang="zh-CN" altLang="en-US" sz="1800" dirty="0" smtClean="0"/>
              <a:t>：更新的依赖文件列表。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$&lt;   </a:t>
            </a:r>
            <a:r>
              <a:rPr lang="zh-CN" altLang="en-US" sz="1800" dirty="0" smtClean="0"/>
              <a:t>：规则中第一个依赖文件名。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i="1" dirty="0" smtClean="0"/>
              <a:t>[</a:t>
            </a:r>
            <a:r>
              <a:rPr lang="zh-CN" altLang="en-US" sz="1800" b="1" i="1" dirty="0" smtClean="0"/>
              <a:t>注释</a:t>
            </a:r>
            <a:r>
              <a:rPr lang="en-US" altLang="zh-CN" sz="1800" b="1" i="1" dirty="0" smtClean="0"/>
              <a:t>]</a:t>
            </a:r>
            <a:r>
              <a:rPr lang="zh-CN" altLang="en-US" sz="1800" b="1" i="1" dirty="0" smtClean="0"/>
              <a:t>上述为常用的自动化变量。</a:t>
            </a: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4929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、隐式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规则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3.1</a:t>
            </a:r>
            <a:r>
              <a:rPr lang="zh-CN" altLang="en-US" sz="2000" b="1" dirty="0">
                <a:solidFill>
                  <a:srgbClr val="FF0000"/>
                </a:solidFill>
              </a:rPr>
              <a:t>、模式规则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格式</a:t>
            </a:r>
            <a:r>
              <a:rPr lang="en-US" altLang="zh-CN" sz="1800" b="1" dirty="0"/>
              <a:t>]</a:t>
            </a:r>
          </a:p>
          <a:p>
            <a:pPr marL="0" indent="0">
              <a:buNone/>
            </a:pPr>
            <a:r>
              <a:rPr lang="en-US" altLang="zh-CN" sz="1800" dirty="0" smtClean="0"/>
              <a:t>	%.o : %.cpp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commond</a:t>
            </a:r>
            <a:r>
              <a:rPr lang="en-US" altLang="zh-CN" sz="1800" dirty="0" smtClean="0"/>
              <a:t>…..				[</a:t>
            </a:r>
            <a:r>
              <a:rPr lang="zh-CN" altLang="en-US" sz="1800" b="1" u="sng" dirty="0" smtClean="0"/>
              <a:t>说明</a:t>
            </a:r>
            <a:r>
              <a:rPr lang="en-US" altLang="zh-CN" sz="1800" b="1" u="sng" dirty="0" smtClean="0"/>
              <a:t>]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b="1" dirty="0" smtClean="0"/>
              <a:t>规则含义：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所有的</a:t>
            </a:r>
            <a:r>
              <a:rPr lang="en-US" altLang="zh-CN" sz="1800" dirty="0" smtClean="0"/>
              <a:t>.o</a:t>
            </a:r>
            <a:r>
              <a:rPr lang="zh-CN" altLang="en-US" sz="1800" dirty="0" smtClean="0"/>
              <a:t>文件都依赖于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cpp</a:t>
            </a:r>
            <a:r>
              <a:rPr lang="zh-CN" altLang="en-US" sz="1800" dirty="0" smtClean="0"/>
              <a:t>文件。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用处一</a:t>
            </a:r>
            <a:r>
              <a:rPr lang="en-US" altLang="zh-CN" sz="1800" b="1" dirty="0" smtClean="0"/>
              <a:t>]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%.o : </a:t>
            </a:r>
            <a:r>
              <a:rPr lang="en-US" altLang="zh-CN" sz="1800" dirty="0" err="1" smtClean="0"/>
              <a:t>globale.h</a:t>
            </a:r>
            <a:r>
              <a:rPr lang="en-US" altLang="zh-CN" sz="1800" dirty="0" smtClean="0"/>
              <a:t>;  </a:t>
            </a:r>
            <a:r>
              <a:rPr lang="en-US" altLang="zh-CN" sz="1800" dirty="0" err="1" smtClean="0"/>
              <a:t>commond</a:t>
            </a:r>
            <a:r>
              <a:rPr lang="en-US" altLang="zh-CN" sz="1800" dirty="0" smtClean="0"/>
              <a:t>….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表示，所有的</a:t>
            </a:r>
            <a:r>
              <a:rPr lang="en-US" altLang="zh-CN" sz="1800" dirty="0" smtClean="0"/>
              <a:t>.o</a:t>
            </a:r>
            <a:r>
              <a:rPr lang="zh-CN" altLang="en-US" sz="1800" dirty="0" smtClean="0"/>
              <a:t>文件依赖于</a:t>
            </a:r>
            <a:r>
              <a:rPr lang="en-US" altLang="zh-CN" sz="1800" dirty="0" err="1" smtClean="0"/>
              <a:t>globale.h</a:t>
            </a:r>
            <a:r>
              <a:rPr lang="zh-CN" altLang="en-US" sz="1800" dirty="0" smtClean="0"/>
              <a:t>头文件。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用处二</a:t>
            </a:r>
            <a:r>
              <a:rPr lang="en-US" altLang="zh-CN" sz="1800" b="1" dirty="0" smtClean="0"/>
              <a:t>]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%.o : %.cpp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$(cc) -c  $(CFLAGS) 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$&lt;  -o  $@ 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		</a:t>
            </a:r>
            <a:r>
              <a:rPr lang="en-US" altLang="zh-CN" sz="1800" b="1" u="sng" dirty="0" smtClean="0"/>
              <a:t>[</a:t>
            </a:r>
            <a:r>
              <a:rPr lang="zh-CN" altLang="en-US" sz="1800" b="1" u="sng" dirty="0" smtClean="0"/>
              <a:t>下一页，说明</a:t>
            </a:r>
            <a:r>
              <a:rPr lang="en-US" altLang="zh-CN" sz="1800" b="1" u="sng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929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900" b="1" dirty="0">
                <a:solidFill>
                  <a:srgbClr val="FF0000"/>
                </a:solidFill>
              </a:rPr>
              <a:t>模式匹配说明：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[</a:t>
            </a:r>
            <a:r>
              <a:rPr lang="zh-CN" altLang="en-US" sz="1800" dirty="0" smtClean="0"/>
              <a:t>示例</a:t>
            </a:r>
            <a:r>
              <a:rPr lang="en-US" altLang="zh-CN" sz="1800" dirty="0" smtClean="0"/>
              <a:t>]: </a:t>
            </a:r>
            <a:r>
              <a:rPr lang="zh-CN" altLang="en-US" sz="1800" dirty="0" smtClean="0"/>
              <a:t>对于一般显示规则写法如下</a:t>
            </a:r>
            <a:r>
              <a:rPr lang="en-US" altLang="zh-CN" sz="1800" dirty="0" smtClean="0"/>
              <a:t>: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test:test.o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$(cc) $(CFLAGS) -o $@ $&lt;</a:t>
            </a:r>
          </a:p>
          <a:p>
            <a:pPr marL="0" indent="0">
              <a:buNone/>
            </a:pPr>
            <a:r>
              <a:rPr lang="en-US" altLang="zh-CN" sz="1800" dirty="0" err="1" smtClean="0"/>
              <a:t>test.o:test.cpp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$(cc) -c  $(CFLAGS) $&lt; -o  $@  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如果采用模式规则</a:t>
            </a:r>
            <a:r>
              <a:rPr lang="en-US" altLang="zh-CN" sz="1800" dirty="0" smtClean="0"/>
              <a:t>: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test:test.o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$(cc) $(CFLAGS) -o $@ $&lt;</a:t>
            </a:r>
          </a:p>
          <a:p>
            <a:pPr marL="0" indent="0">
              <a:buNone/>
            </a:pPr>
            <a:r>
              <a:rPr lang="en-US" altLang="zh-CN" sz="1800" dirty="0" smtClean="0"/>
              <a:t>%.</a:t>
            </a:r>
            <a:r>
              <a:rPr lang="en-US" altLang="zh-CN" sz="1800" dirty="0"/>
              <a:t>o</a:t>
            </a:r>
            <a:r>
              <a:rPr lang="en-US" altLang="zh-CN" sz="1800" dirty="0" smtClean="0"/>
              <a:t>:%.</a:t>
            </a:r>
            <a:r>
              <a:rPr lang="en-US" altLang="zh-CN" sz="1800" dirty="0" err="1"/>
              <a:t>cpp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$(cc) -c  $(CFLAGS) $&lt; -o  $@ 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[</a:t>
            </a:r>
            <a:r>
              <a:rPr lang="zh-CN" altLang="en-US" sz="1800" dirty="0" smtClean="0"/>
              <a:t>解释</a:t>
            </a:r>
            <a:r>
              <a:rPr lang="en-US" altLang="zh-CN" sz="1800" dirty="0" smtClean="0"/>
              <a:t>]: </a:t>
            </a:r>
            <a:r>
              <a:rPr lang="zh-CN" altLang="en-US" sz="1800" dirty="0" smtClean="0"/>
              <a:t>当“</a:t>
            </a:r>
            <a:r>
              <a:rPr lang="en-US" altLang="zh-CN" sz="1800" dirty="0" err="1" smtClean="0"/>
              <a:t>test.o</a:t>
            </a:r>
            <a:r>
              <a:rPr lang="zh-CN" altLang="en-US" sz="1800" dirty="0" smtClean="0"/>
              <a:t>”需要重建时，通过模式规则将形成规则  </a:t>
            </a:r>
            <a:r>
              <a:rPr lang="en-US" altLang="zh-CN" sz="1800" dirty="0" err="1" smtClean="0"/>
              <a:t>test.o:test.cpp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284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900" b="1" dirty="0">
                <a:solidFill>
                  <a:srgbClr val="FF0000"/>
                </a:solidFill>
              </a:rPr>
              <a:t>3.2</a:t>
            </a:r>
            <a:r>
              <a:rPr lang="zh-CN" altLang="en-US" sz="1900" b="1" dirty="0">
                <a:solidFill>
                  <a:srgbClr val="FF0000"/>
                </a:solidFill>
              </a:rPr>
              <a:t>、后缀规则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说明：后缀规则是一种老风格定义隐式规则的方式。新版本中取代这种实现方式，不过现在版本仍支持。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如：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%.o : %.cpp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等同后缀规则：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.</a:t>
            </a:r>
            <a:r>
              <a:rPr lang="en-US" altLang="zh-CN" sz="1800" dirty="0" err="1" smtClean="0"/>
              <a:t>cpp.o</a:t>
            </a:r>
            <a:r>
              <a:rPr lang="en-US" altLang="zh-CN" sz="1800" dirty="0"/>
              <a:t>	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可以通过特殊目标</a:t>
            </a:r>
            <a:r>
              <a:rPr lang="en-US" altLang="zh-CN" sz="1800" dirty="0" smtClean="0"/>
              <a:t>.SUFFIXES</a:t>
            </a:r>
            <a:r>
              <a:rPr lang="zh-CN" altLang="en-US" sz="1800" dirty="0" smtClean="0"/>
              <a:t>来指定可识别的后缀。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743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pPr algn="l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隐式规则</a:t>
            </a:r>
            <a:endParaRPr lang="en-US" altLang="zh-CN" dirty="0" smtClean="0"/>
          </a:p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5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Makefile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概述：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Make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工具：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000" dirty="0"/>
              <a:t>make</a:t>
            </a:r>
            <a:r>
              <a:rPr lang="zh-CN" altLang="en-US" sz="2000" dirty="0"/>
              <a:t>是一种命令工具，它解释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中的指令，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描述了工程中所有文件的编译顺序、规则。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Linux</a:t>
            </a:r>
            <a:r>
              <a:rPr lang="zh-CN" altLang="en-US" sz="2000" dirty="0"/>
              <a:t>下</a:t>
            </a:r>
            <a:r>
              <a:rPr lang="en-US" altLang="zh-CN" sz="2000" dirty="0"/>
              <a:t>make</a:t>
            </a:r>
            <a:r>
              <a:rPr lang="zh-CN" altLang="en-US" sz="2000" dirty="0"/>
              <a:t>是 </a:t>
            </a:r>
            <a:r>
              <a:rPr lang="en-US" altLang="zh-CN" sz="2000" dirty="0"/>
              <a:t>GNU make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gmake</a:t>
            </a:r>
            <a:r>
              <a:rPr lang="zh-CN" altLang="en-US" sz="2000" dirty="0"/>
              <a:t>），对于其他操作系统有自带的</a:t>
            </a:r>
            <a:r>
              <a:rPr lang="en-US" altLang="zh-CN" sz="2000" dirty="0"/>
              <a:t>make</a:t>
            </a:r>
            <a:r>
              <a:rPr lang="zh-CN" altLang="en-US" sz="2000" dirty="0"/>
              <a:t>，他们使用的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基本相似，但有些语法不兼容。所以，在安装编译某些软件的时候，需要先安装</a:t>
            </a:r>
            <a:r>
              <a:rPr lang="en-US" altLang="zh-CN" sz="2000" dirty="0" err="1"/>
              <a:t>gmake</a:t>
            </a:r>
            <a:r>
              <a:rPr lang="zh-CN" altLang="en-US" sz="2000" dirty="0"/>
              <a:t>，然后才能安装编译。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9120"/>
            <a:ext cx="13144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0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Makefile</a:t>
            </a:r>
            <a:r>
              <a:rPr lang="zh-CN" altLang="en-US" sz="2400" b="1" dirty="0">
                <a:solidFill>
                  <a:srgbClr val="FF0000"/>
                </a:solidFill>
              </a:rPr>
              <a:t>名词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编译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将高级语言翻译成机器语言，在这过程中，包括：语法检测、函数变量是否正确。只有</a:t>
            </a:r>
            <a:r>
              <a:rPr lang="zh-CN" altLang="en-US" sz="2000" dirty="0">
                <a:solidFill>
                  <a:srgbClr val="FF0000"/>
                </a:solidFill>
              </a:rPr>
              <a:t>语法符合、变量定义正确</a:t>
            </a:r>
            <a:r>
              <a:rPr lang="zh-CN" altLang="en-US" sz="2000" dirty="0"/>
              <a:t>，编译器就可以编译出中间目标文件。（一般对应</a:t>
            </a:r>
            <a:r>
              <a:rPr lang="en-US" altLang="zh-CN" sz="2000" dirty="0"/>
              <a:t>.o</a:t>
            </a:r>
            <a:r>
              <a:rPr lang="zh-CN" altLang="en-US" sz="2000" dirty="0"/>
              <a:t>文件）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连接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可执行文件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将多个</a:t>
            </a:r>
            <a:r>
              <a:rPr lang="en-US" altLang="zh-CN" sz="2000" dirty="0"/>
              <a:t>.o</a:t>
            </a:r>
            <a:r>
              <a:rPr lang="zh-CN" altLang="en-US" sz="2000" dirty="0"/>
              <a:t>文件或者库文件连接成可执行文件。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静态库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静态库是多个</a:t>
            </a:r>
            <a:r>
              <a:rPr lang="en-US" altLang="zh-CN" sz="2000" dirty="0"/>
              <a:t>.o</a:t>
            </a:r>
            <a:r>
              <a:rPr lang="zh-CN" altLang="en-US" sz="2000" dirty="0"/>
              <a:t>文件的集合。没有特殊的存放方式，仅仅是</a:t>
            </a:r>
            <a:r>
              <a:rPr lang="en-US" altLang="zh-CN" sz="2000" dirty="0"/>
              <a:t>.o</a:t>
            </a:r>
            <a:r>
              <a:rPr lang="zh-CN" altLang="en-US" sz="2000" dirty="0"/>
              <a:t>文件的集合。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动态库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按照特定的方式存放的</a:t>
            </a:r>
            <a:r>
              <a:rPr lang="en-US" altLang="zh-CN" sz="2000" dirty="0"/>
              <a:t>.o</a:t>
            </a:r>
            <a:r>
              <a:rPr lang="zh-CN" altLang="en-US" sz="2000" dirty="0"/>
              <a:t>文件的集合。对象模块的各个成员的地址都是相对地址，程序运行时可以</a:t>
            </a:r>
            <a:r>
              <a:rPr lang="zh-CN" altLang="en-US" sz="2000" dirty="0">
                <a:solidFill>
                  <a:srgbClr val="FF0000"/>
                </a:solidFill>
              </a:rPr>
              <a:t>动态加载</a:t>
            </a:r>
            <a:r>
              <a:rPr lang="zh-CN" altLang="en-US" sz="2000" dirty="0"/>
              <a:t>库文件。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4366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、依赖规则语法：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i="1" dirty="0"/>
              <a:t>TARGETS : PREREQUISITES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i="1" dirty="0" smtClean="0"/>
              <a:t>	COMMAND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2000" dirty="0" smtClean="0"/>
              <a:t>【</a:t>
            </a:r>
            <a:r>
              <a:rPr lang="zh-CN" altLang="en-US" sz="2000" b="1" dirty="0" smtClean="0"/>
              <a:t>分析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：当</a:t>
            </a:r>
            <a:r>
              <a:rPr lang="en-US" altLang="zh-CN" sz="2000" dirty="0" smtClean="0"/>
              <a:t>TARGETS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时间戳</a:t>
            </a:r>
            <a:r>
              <a:rPr lang="zh-CN" altLang="en-US" sz="2000" dirty="0" smtClean="0"/>
              <a:t>比依赖文件中的任何一个都小，则依赖关系生效，执行下面的</a:t>
            </a:r>
            <a:r>
              <a:rPr lang="en-US" altLang="zh-CN" sz="2000" dirty="0" smtClean="0"/>
              <a:t>COMMAND</a:t>
            </a:r>
            <a:r>
              <a:rPr lang="zh-CN" altLang="en-US" sz="2000" dirty="0" smtClean="0"/>
              <a:t>。（不成立，则不执行）</a:t>
            </a:r>
            <a:endParaRPr lang="en-US" altLang="zh-CN" sz="2000" i="1" dirty="0"/>
          </a:p>
          <a:p>
            <a:pPr marL="0" indent="0">
              <a:buNone/>
            </a:pPr>
            <a:r>
              <a:rPr lang="zh-CN" altLang="en-US" sz="2000" i="1" dirty="0" smtClean="0"/>
              <a:t>（对于单行过长的用反斜线换行。）</a:t>
            </a:r>
            <a:endParaRPr lang="en-US" altLang="zh-CN" sz="2000" i="1" dirty="0" smtClean="0"/>
          </a:p>
          <a:p>
            <a:pPr marL="0" indent="0">
              <a:buNone/>
            </a:pPr>
            <a:endParaRPr lang="en-US" altLang="zh-CN" sz="2000" i="1" dirty="0" smtClean="0"/>
          </a:p>
          <a:p>
            <a:pPr marL="0" indent="0">
              <a:buNone/>
            </a:pPr>
            <a:r>
              <a:rPr lang="zh-CN" altLang="en-US" sz="2000" b="1" dirty="0" smtClean="0"/>
              <a:t>注释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TARGETS </a:t>
            </a:r>
            <a:r>
              <a:rPr lang="zh-CN" altLang="en-US" sz="2000" dirty="0" smtClean="0"/>
              <a:t>：规则的目标。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（可以是中间文件、可以是最终可执行文件、也可以是伪目标。）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PREREQUISITES </a:t>
            </a:r>
            <a:r>
              <a:rPr lang="zh-CN" altLang="en-US" sz="2000" dirty="0" smtClean="0"/>
              <a:t>：规则的依赖。（生成目标所有需的文件等。）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 COMMAND </a:t>
            </a:r>
            <a:r>
              <a:rPr lang="zh-CN" altLang="en-US" sz="2000" dirty="0" smtClean="0"/>
              <a:t>：规则的命令行。（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程序执行的动作。</a:t>
            </a:r>
            <a:r>
              <a:rPr lang="zh-CN" altLang="en-US" sz="2000" dirty="0">
                <a:solidFill>
                  <a:srgbClr val="FF0000"/>
                </a:solidFill>
              </a:rPr>
              <a:t>命令行中的每一行以</a:t>
            </a:r>
            <a:r>
              <a:rPr lang="en-US" altLang="zh-CN" sz="2000" dirty="0">
                <a:solidFill>
                  <a:srgbClr val="FF0000"/>
                </a:solidFill>
              </a:rPr>
              <a:t>[TAB]</a:t>
            </a:r>
            <a:r>
              <a:rPr lang="zh-CN" altLang="en-US" sz="2000" dirty="0" smtClean="0">
                <a:solidFill>
                  <a:srgbClr val="FF0000"/>
                </a:solidFill>
              </a:rPr>
              <a:t>开头。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			</a:t>
            </a:r>
            <a:r>
              <a:rPr lang="en-US" altLang="zh-CN" sz="2000" u="sng" dirty="0"/>
              <a:t>[</a:t>
            </a:r>
            <a:r>
              <a:rPr lang="zh-CN" altLang="en-US" sz="2000" u="sng" dirty="0"/>
              <a:t>简单</a:t>
            </a:r>
            <a:r>
              <a:rPr lang="zh-CN" altLang="en-US" sz="2000" u="sng" dirty="0" smtClean="0"/>
              <a:t>例子</a:t>
            </a:r>
            <a:r>
              <a:rPr lang="en-US" altLang="zh-CN" sz="2000" u="sng" dirty="0" smtClean="0"/>
              <a:t>,</a:t>
            </a:r>
            <a:r>
              <a:rPr lang="zh-CN" altLang="en-US" sz="2000" u="sng" dirty="0" smtClean="0"/>
              <a:t>下一页</a:t>
            </a:r>
            <a:r>
              <a:rPr lang="en-US" altLang="zh-CN" sz="2000" u="sng" dirty="0" smtClean="0"/>
              <a:t>]</a:t>
            </a:r>
            <a:endParaRPr lang="en-US" altLang="zh-CN" sz="2000" u="sng" dirty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5160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u="sng" dirty="0" smtClean="0"/>
              <a:t>[</a:t>
            </a:r>
            <a:r>
              <a:rPr lang="zh-CN" altLang="en-US" sz="2000" u="sng" dirty="0" smtClean="0"/>
              <a:t>简单例子</a:t>
            </a:r>
            <a:r>
              <a:rPr lang="en-US" altLang="zh-CN" sz="2000" u="sng" dirty="0" smtClean="0"/>
              <a:t>]</a:t>
            </a:r>
            <a:endParaRPr lang="en-US" altLang="zh-CN" sz="2000" u="sng" dirty="0"/>
          </a:p>
          <a:p>
            <a:pPr marL="0" indent="0">
              <a:buNone/>
            </a:pPr>
            <a:r>
              <a:rPr lang="en-US" altLang="zh-CN" sz="2000" dirty="0" err="1" smtClean="0"/>
              <a:t>testmain:testmain.o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file.o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search.o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g++ -g –w –o </a:t>
            </a:r>
            <a:r>
              <a:rPr lang="en-US" altLang="zh-CN" sz="2000" dirty="0" err="1" smtClean="0"/>
              <a:t>testmain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testmain.o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file.o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search.o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testmain.o:testmain.cpp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g++ -g –w –c testmain.cpp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file.o:file.cpp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g++ -g –w –c file.cpp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search.o:search.cpp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g++ -g –w –c search.cpp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i="1" dirty="0" smtClean="0"/>
              <a:t>【</a:t>
            </a:r>
            <a:r>
              <a:rPr lang="zh-CN" altLang="en-US" sz="1800" i="1" dirty="0" smtClean="0"/>
              <a:t>注释</a:t>
            </a:r>
            <a:r>
              <a:rPr lang="en-US" altLang="zh-CN" sz="1800" i="1" dirty="0" smtClean="0"/>
              <a:t>】 -g </a:t>
            </a:r>
            <a:r>
              <a:rPr lang="zh-CN" altLang="en-US" sz="1800" i="1" dirty="0" smtClean="0"/>
              <a:t>带调试信息。</a:t>
            </a:r>
            <a:endParaRPr lang="en-US" altLang="zh-CN" sz="1800" i="1" dirty="0"/>
          </a:p>
          <a:p>
            <a:pPr marL="0" indent="0">
              <a:buNone/>
            </a:pPr>
            <a:r>
              <a:rPr lang="en-US" altLang="zh-CN" sz="1800" i="1" dirty="0" smtClean="0"/>
              <a:t>	-w (</a:t>
            </a:r>
            <a:r>
              <a:rPr lang="zh-CN" altLang="en-US" sz="1800" i="1" dirty="0"/>
              <a:t>小写</a:t>
            </a:r>
            <a:r>
              <a:rPr lang="en-US" altLang="zh-CN" sz="1800" i="1" dirty="0" smtClean="0"/>
              <a:t>)</a:t>
            </a:r>
            <a:r>
              <a:rPr lang="zh-CN" altLang="en-US" sz="1800" i="1" dirty="0" smtClean="0"/>
              <a:t>忽略一些警告。</a:t>
            </a:r>
            <a:endParaRPr lang="en-US" altLang="zh-CN" sz="1800" i="1" dirty="0" smtClean="0"/>
          </a:p>
          <a:p>
            <a:pPr marL="0" indent="0">
              <a:buNone/>
            </a:pPr>
            <a:r>
              <a:rPr lang="en-US" altLang="zh-CN" sz="1800" i="1" dirty="0"/>
              <a:t>	</a:t>
            </a:r>
            <a:r>
              <a:rPr lang="en-US" altLang="zh-CN" sz="1800" i="1" dirty="0" smtClean="0"/>
              <a:t>-c </a:t>
            </a:r>
            <a:r>
              <a:rPr lang="zh-CN" altLang="en-US" sz="1800" i="1" dirty="0" smtClean="0"/>
              <a:t>编译成中间文件，以文件名命名。</a:t>
            </a:r>
            <a:endParaRPr lang="en-US" altLang="zh-CN" sz="1800" i="1" dirty="0" smtClean="0"/>
          </a:p>
          <a:p>
            <a:pPr marL="0" indent="0">
              <a:buNone/>
            </a:pPr>
            <a:r>
              <a:rPr lang="en-US" altLang="zh-CN" sz="1800" i="1" dirty="0"/>
              <a:t>	</a:t>
            </a:r>
            <a:r>
              <a:rPr lang="en-US" altLang="zh-CN" sz="1800" i="1" dirty="0" smtClean="0"/>
              <a:t>-o </a:t>
            </a:r>
            <a:r>
              <a:rPr lang="zh-CN" altLang="en-US" sz="1800" i="1" dirty="0" smtClean="0"/>
              <a:t>编译成可执行文件。</a:t>
            </a:r>
            <a:endParaRPr lang="en-US" altLang="zh-CN" sz="1800" i="1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34445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u="sng" dirty="0" smtClean="0"/>
              <a:t>或者</a:t>
            </a:r>
            <a:endParaRPr lang="en-US" altLang="zh-CN" sz="2000" u="sng" dirty="0" smtClean="0"/>
          </a:p>
          <a:p>
            <a:pPr marL="0" indent="0">
              <a:buNone/>
            </a:pP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err="1" smtClean="0"/>
              <a:t>testmain:testmain.o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libfile_search.a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g++ -g –w –o –L./  </a:t>
            </a:r>
            <a:r>
              <a:rPr lang="en-US" altLang="zh-CN" sz="2000" dirty="0" err="1" smtClean="0"/>
              <a:t>testmain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testmain.o</a:t>
            </a:r>
            <a:r>
              <a:rPr lang="en-US" altLang="zh-CN" sz="2000" dirty="0" smtClean="0"/>
              <a:t>  -</a:t>
            </a:r>
            <a:r>
              <a:rPr lang="en-US" altLang="zh-CN" sz="2000" dirty="0" err="1" smtClean="0"/>
              <a:t>lfile_search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testmain.o:testmain.cpp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g++ -g –w –c testmain.cpp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libfile_search.a:file.o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search.o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ar</a:t>
            </a:r>
            <a:r>
              <a:rPr lang="en-US" altLang="zh-CN" sz="2000" dirty="0" smtClean="0"/>
              <a:t> –r </a:t>
            </a:r>
            <a:r>
              <a:rPr lang="en-US" altLang="zh-CN" sz="2000" dirty="0" err="1" smtClean="0"/>
              <a:t>libfile_search.a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file.o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search.o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file.o:file.cpp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g++ -g –w –c file.cpp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search.o:search.cpp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g++ -g –w –c search.cpp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7115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1.4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make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如何工作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zh-CN" altLang="en-US" sz="2000" dirty="0" smtClean="0"/>
              <a:t>默认的情况下，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执行</a:t>
            </a: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中的第一个规则，此规则的第一个目标，为“最终目标”。所谓“最终目标”为：除了</a:t>
            </a:r>
            <a:r>
              <a:rPr lang="en-US" altLang="zh-CN" sz="2000" dirty="0" smtClean="0"/>
              <a:t>”.”</a:t>
            </a:r>
            <a:r>
              <a:rPr lang="zh-CN" altLang="en-US" sz="2000" dirty="0" smtClean="0"/>
              <a:t>以外，第一个出现的目标。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然后，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会根据“最终目标”的依赖关系来依次执行下去。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1.5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、目标与伪目标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普通目标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是一个文件名。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伪目标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它不代表一个真正的文件名，在执行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时可以指定这个目标来执行其所在规则定义的命令，也可以将伪目标称为“标签”。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[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声明伪目标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]</a:t>
            </a:r>
            <a:r>
              <a:rPr lang="zh-CN" altLang="en-US" sz="1800" dirty="0" smtClean="0">
                <a:solidFill>
                  <a:srgbClr val="FF0000"/>
                </a:solidFill>
              </a:rPr>
              <a:t>将一个目标声明为伪目标，需要将它作为特殊目标</a:t>
            </a:r>
            <a:r>
              <a:rPr lang="en-US" altLang="zh-CN" sz="1800" dirty="0" smtClean="0">
                <a:solidFill>
                  <a:srgbClr val="FF0000"/>
                </a:solidFill>
              </a:rPr>
              <a:t>.PHONY</a:t>
            </a:r>
            <a:r>
              <a:rPr lang="zh-CN" altLang="en-US" sz="1800" dirty="0" smtClean="0">
                <a:solidFill>
                  <a:srgbClr val="FF0000"/>
                </a:solidFill>
              </a:rPr>
              <a:t>的依赖。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(</a:t>
            </a:r>
            <a:r>
              <a:rPr lang="zh-CN" altLang="en-US" sz="1800" dirty="0" smtClean="0"/>
              <a:t>防止当前目录有与伪目标名字一致的文件。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40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1.6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、伪目标的使用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1)    </a:t>
            </a:r>
            <a:r>
              <a:rPr lang="zh-CN" altLang="en-US" sz="2000" dirty="0" smtClean="0"/>
              <a:t>不需要任何依赖文件，直接执行</a:t>
            </a:r>
            <a:r>
              <a:rPr lang="en-US" altLang="zh-CN" sz="2000" dirty="0" err="1" smtClean="0"/>
              <a:t>commond</a:t>
            </a:r>
            <a:r>
              <a:rPr lang="zh-CN" altLang="en-US" sz="2000" dirty="0" smtClean="0"/>
              <a:t>指令。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clean: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*.o  *.a  core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AutoNum type="arabicParenR" startAt="2"/>
            </a:pPr>
            <a:r>
              <a:rPr lang="zh-CN" altLang="en-US" sz="2000" dirty="0" smtClean="0"/>
              <a:t>约定好使用一个</a:t>
            </a:r>
            <a:r>
              <a:rPr lang="en-US" altLang="zh-CN" sz="2000" dirty="0" smtClean="0"/>
              <a:t>”all”</a:t>
            </a:r>
            <a:r>
              <a:rPr lang="zh-CN" altLang="en-US" sz="2000" dirty="0" smtClean="0"/>
              <a:t>，作为第一个目标的“终极目标”。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1800" dirty="0" smtClean="0"/>
              <a:t>2.5</a:t>
            </a:r>
            <a:r>
              <a:rPr lang="zh-CN" altLang="en-US" sz="1800" dirty="0" smtClean="0"/>
              <a:t>、特殊目标：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.PHONY </a:t>
            </a:r>
            <a:r>
              <a:rPr lang="zh-CN" altLang="en-US" sz="1800" dirty="0" smtClean="0"/>
              <a:t>： 所有的依赖被作为伪目标。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.SUFFIXES </a:t>
            </a:r>
            <a:r>
              <a:rPr lang="zh-CN" altLang="en-US" sz="1800" dirty="0" smtClean="0"/>
              <a:t>：所有的依赖指出一系列在后缀规则中需要检查的后缀名。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.DEFAULT </a:t>
            </a:r>
            <a:r>
              <a:rPr lang="zh-CN" altLang="en-US" sz="1800" dirty="0" smtClean="0"/>
              <a:t>：用于那些没有具体规则的目标（明确规则和隐含规则）。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467</Words>
  <Application>Microsoft Office PowerPoint</Application>
  <PresentationFormat>全屏显示(4:3)</PresentationFormat>
  <Paragraphs>239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跋涉</vt:lpstr>
      <vt:lpstr>Makefile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王鹏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</dc:title>
  <dc:subject>Makefile培训</dc:subject>
  <dc:creator>王鹏</dc:creator>
  <dc:description>王鹏</dc:description>
  <cp:lastModifiedBy>ThinkPad</cp:lastModifiedBy>
  <cp:revision>1</cp:revision>
  <dcterms:created xsi:type="dcterms:W3CDTF">2011-08-15T07:56:19Z</dcterms:created>
  <dcterms:modified xsi:type="dcterms:W3CDTF">2011-08-27T13:55:37Z</dcterms:modified>
  <cp:category>培训</cp:category>
  <cp:contentStatus>Makefile</cp:contentStatus>
  <cp:version>V1.0</cp:version>
</cp:coreProperties>
</file>