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7" r:id="rId3"/>
    <p:sldId id="283" r:id="rId4"/>
    <p:sldId id="290" r:id="rId5"/>
    <p:sldId id="293" r:id="rId6"/>
    <p:sldId id="291" r:id="rId7"/>
    <p:sldId id="294" r:id="rId8"/>
    <p:sldId id="296" r:id="rId9"/>
    <p:sldId id="295" r:id="rId10"/>
    <p:sldId id="297" r:id="rId11"/>
    <p:sldId id="298" r:id="rId12"/>
    <p:sldId id="300" r:id="rId13"/>
    <p:sldId id="301" r:id="rId14"/>
    <p:sldId id="302" r:id="rId15"/>
    <p:sldId id="303" r:id="rId16"/>
    <p:sldId id="311" r:id="rId17"/>
    <p:sldId id="31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3" r:id="rId26"/>
    <p:sldId id="314" r:id="rId27"/>
    <p:sldId id="315" r:id="rId28"/>
    <p:sldId id="323" r:id="rId29"/>
    <p:sldId id="316" r:id="rId30"/>
    <p:sldId id="317" r:id="rId31"/>
    <p:sldId id="320" r:id="rId32"/>
    <p:sldId id="322" r:id="rId33"/>
    <p:sldId id="321" r:id="rId34"/>
    <p:sldId id="28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CAE"/>
    <a:srgbClr val="000000"/>
    <a:srgbClr val="DDDDDD"/>
    <a:srgbClr val="C0C0C0"/>
    <a:srgbClr val="EAEAEA"/>
    <a:srgbClr val="CC0000"/>
    <a:srgbClr val="7EA5D0"/>
    <a:srgbClr val="6E815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95" autoAdjust="0"/>
    <p:restoredTop sz="94660" autoAdjust="0"/>
  </p:normalViewPr>
  <p:slideViewPr>
    <p:cSldViewPr>
      <p:cViewPr varScale="1">
        <p:scale>
          <a:sx n="72" d="100"/>
          <a:sy n="72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EB7B-A11B-41D5-9815-07DDA963E1F7}" type="datetimeFigureOut">
              <a:rPr lang="zh-CN" altLang="en-US" smtClean="0"/>
              <a:pPr/>
              <a:t>2011-7-20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76A7-BA84-4BAA-A893-E5B138BBDC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76A7-BA84-4BAA-A893-E5B138BBDC3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pitchFamily="34" charset="0"/>
              </a:defRPr>
            </a:lvl1pPr>
          </a:lstStyle>
          <a:p>
            <a:fld id="{EF4071F1-F3DF-4413-B428-A81DBD2C5B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D1FB0-F880-4FAE-9343-8332F841C8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18FF-EF4C-437E-B0B2-A97D4E0A58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90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CD4F5AD9-A4ED-4840-81B9-A586C5D17F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04AF5-482C-421E-9366-393A89644F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46F1F-8174-4AE3-BB4F-4C628C4DB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53360-D669-4CA3-B650-8FA2468B34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73621-B6B5-4C49-8312-5E6405431F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F6D00-545F-47C7-A52D-DCD6028E63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75143-5653-410A-AD4A-0954E4B9A9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A0C8E-A850-4AC8-9510-A96EEBDDA6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E55ED-48D0-4746-969E-A9ECF2BA8D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fld id="{8A0361C5-22DC-47E9-910F-E6A33A35895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3286124"/>
            <a:ext cx="6019800" cy="596900"/>
          </a:xfrm>
        </p:spPr>
        <p:txBody>
          <a:bodyPr/>
          <a:lstStyle/>
          <a:p>
            <a:r>
              <a:rPr lang="en-US" altLang="zh-CN" sz="4000" dirty="0" err="1" smtClean="0"/>
              <a:t>Makefile</a:t>
            </a:r>
            <a:r>
              <a:rPr lang="zh-CN" altLang="en-US" sz="4000" dirty="0" smtClean="0"/>
              <a:t>培训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</a:t>
            </a:r>
            <a:r>
              <a:rPr lang="en-US" altLang="zh-CN" sz="2400" b="0" dirty="0" smtClean="0"/>
              <a:t>--</a:t>
            </a:r>
            <a:r>
              <a:rPr lang="en-US" altLang="zh-CN" sz="2400" b="0" dirty="0" err="1" smtClean="0"/>
              <a:t>tonghui</a:t>
            </a:r>
            <a:endParaRPr lang="en-US" altLang="zh-CN" sz="2400" b="0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7500958" y="6500834"/>
            <a:ext cx="1428760" cy="320675"/>
          </a:xfrm>
          <a:prstGeom prst="rect">
            <a:avLst/>
          </a:prstGeo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29520" y="0"/>
            <a:ext cx="1714480" cy="4286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14348" y="1357298"/>
            <a:ext cx="6000792" cy="928694"/>
          </a:xfrm>
          <a:prstGeom prst="roundRect">
            <a:avLst>
              <a:gd name="adj" fmla="val 16667"/>
            </a:avLst>
          </a:prstGeom>
          <a:solidFill>
            <a:srgbClr val="46ACAE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  <a:buClr>
                <a:srgbClr val="3984C9"/>
              </a:buClr>
            </a:pPr>
            <a:r>
              <a:rPr lang="en-US" altLang="zh-CN" sz="2800" dirty="0" smtClean="0"/>
              <a:t>target ... : prerequisites ...</a:t>
            </a:r>
          </a:p>
          <a:p>
            <a:pPr marL="742950" lvl="1" indent="-285750" algn="ctr">
              <a:lnSpc>
                <a:spcPct val="90000"/>
              </a:lnSpc>
              <a:spcBef>
                <a:spcPct val="20000"/>
              </a:spcBef>
              <a:buClr>
                <a:srgbClr val="3984C9"/>
              </a:buClr>
            </a:pPr>
            <a:r>
              <a:rPr lang="en-US" altLang="zh-CN" sz="2400" dirty="0" smtClean="0"/>
              <a:t>&lt;tab&gt; command</a:t>
            </a:r>
            <a:endParaRPr lang="en-US" altLang="zh-CN" sz="2400" i="1" kern="0" dirty="0" smtClean="0">
              <a:solidFill>
                <a:srgbClr val="003366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Makefile</a:t>
            </a:r>
            <a:r>
              <a:rPr lang="zh-CN" altLang="en-US" dirty="0" smtClean="0">
                <a:ea typeface="宋体" pitchFamily="2" charset="-122"/>
              </a:rPr>
              <a:t>基本规则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85786" y="2714620"/>
            <a:ext cx="7956579" cy="37862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target 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Obj</a:t>
            </a:r>
            <a:r>
              <a:rPr lang="en-US" altLang="zh-CN" sz="3200" dirty="0" smtClean="0"/>
              <a:t> file/</a:t>
            </a:r>
            <a:r>
              <a:rPr lang="zh-CN" altLang="en-US" sz="3200" dirty="0" smtClean="0"/>
              <a:t>可执行文件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标签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Prerequisites</a:t>
            </a:r>
          </a:p>
          <a:p>
            <a:pPr lvl="1">
              <a:lnSpc>
                <a:spcPct val="90000"/>
              </a:lnSpc>
            </a:pPr>
            <a:r>
              <a:rPr lang="zh-CN" altLang="en-US" sz="3200" dirty="0" smtClean="0"/>
              <a:t>生成目标所需要的文件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sz="3200" dirty="0" smtClean="0"/>
              <a:t>可以是其他依赖规则生成的目标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command 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 smtClean="0"/>
              <a:t>Make</a:t>
            </a:r>
            <a:r>
              <a:rPr lang="zh-CN" altLang="en-US" sz="3200" dirty="0" smtClean="0"/>
              <a:t>所需要执行的命令（</a:t>
            </a:r>
            <a:r>
              <a:rPr lang="en-US" altLang="zh-CN" sz="3200" dirty="0" smtClean="0"/>
              <a:t>shell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例子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714348" y="3214686"/>
            <a:ext cx="8715436" cy="266700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Makefile</a:t>
            </a:r>
            <a:r>
              <a:rPr lang="zh-CN" altLang="en-US" dirty="0" smtClean="0">
                <a:ea typeface="宋体" pitchFamily="2" charset="-122"/>
              </a:rPr>
              <a:t>里面有什么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85786" y="1857364"/>
            <a:ext cx="7956579" cy="41434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显式规则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隐晦规则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变量定义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文件指示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注释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“</a:t>
            </a:r>
            <a:r>
              <a:rPr lang="en-US" altLang="zh-CN" sz="3200" dirty="0" smtClean="0"/>
              <a:t>#</a:t>
            </a:r>
            <a:r>
              <a:rPr lang="zh-CN" altLang="en-US" sz="3200" dirty="0" smtClean="0"/>
              <a:t>”</a:t>
            </a:r>
            <a:endParaRPr lang="en-US" altLang="zh-CN" sz="32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Makefile</a:t>
            </a:r>
            <a:r>
              <a:rPr lang="zh-CN" altLang="en-US" sz="3200" dirty="0" smtClean="0">
                <a:solidFill>
                  <a:srgbClr val="FF0000"/>
                </a:solidFill>
              </a:rPr>
              <a:t>的执行命令必须以</a:t>
            </a:r>
            <a:r>
              <a:rPr lang="en-US" altLang="zh-CN" sz="3200" dirty="0" smtClean="0">
                <a:solidFill>
                  <a:srgbClr val="FF0000"/>
                </a:solidFill>
              </a:rPr>
              <a:t>&lt;tab&gt;</a:t>
            </a:r>
            <a:r>
              <a:rPr lang="zh-CN" altLang="en-US" sz="3200" dirty="0" smtClean="0">
                <a:solidFill>
                  <a:srgbClr val="FF0000"/>
                </a:solidFill>
              </a:rPr>
              <a:t>开头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785786" y="3171825"/>
            <a:ext cx="8715436" cy="2667000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Makefile</a:t>
            </a:r>
            <a:r>
              <a:rPr lang="zh-CN" altLang="en-US" sz="3600" dirty="0" smtClean="0">
                <a:ea typeface="宋体" pitchFamily="2" charset="-122"/>
              </a:rPr>
              <a:t>的文件名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3957646" y="1979606"/>
            <a:ext cx="1828800" cy="42862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2800" dirty="0" smtClean="0"/>
              <a:t>makefile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gray">
          <a:xfrm>
            <a:off x="3457580" y="1979606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gray">
          <a:xfrm>
            <a:off x="5957910" y="1979606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671498" y="1989130"/>
            <a:ext cx="2552704" cy="42862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2800" dirty="0" smtClean="0"/>
              <a:t>GNUmakefile</a:t>
            </a: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6457976" y="1979606"/>
            <a:ext cx="1828800" cy="42862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2800" b="1" dirty="0" smtClean="0">
                <a:solidFill>
                  <a:srgbClr val="FF0000"/>
                </a:solidFill>
              </a:rPr>
              <a:t>Makefile</a:t>
            </a:r>
            <a:endParaRPr lang="en-US" altLang="zh-CN" sz="2800" b="1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214282" y="1285860"/>
            <a:ext cx="7956579" cy="571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Make</a:t>
            </a:r>
            <a:r>
              <a:rPr lang="zh-CN" altLang="en-US" sz="3200" dirty="0" smtClean="0"/>
              <a:t>命令默认查找</a:t>
            </a:r>
            <a:r>
              <a:rPr lang="en-US" altLang="zh-CN" sz="3200" dirty="0" smtClean="0"/>
              <a:t>makefile</a:t>
            </a:r>
            <a:r>
              <a:rPr lang="zh-CN" altLang="en-US" sz="3200" dirty="0" smtClean="0"/>
              <a:t>文件顺序</a:t>
            </a:r>
            <a:endParaRPr lang="en-US" altLang="zh-CN" sz="3200" dirty="0" smtClean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black">
          <a:xfrm>
            <a:off x="428596" y="3071810"/>
            <a:ext cx="795657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使用自命名的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makefile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3200" b="1" kern="0" dirty="0" smtClean="0">
                <a:solidFill>
                  <a:schemeClr val="hlink"/>
                </a:solidFill>
                <a:latin typeface="+mn-lt"/>
              </a:rPr>
              <a:t>make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</a:rPr>
              <a:t>–f </a:t>
            </a:r>
            <a:r>
              <a:rPr lang="en-US" altLang="zh-CN" sz="3200" b="1" kern="0" dirty="0" smtClean="0">
                <a:solidFill>
                  <a:schemeClr val="hlink"/>
                </a:solidFill>
                <a:latin typeface="+mn-lt"/>
              </a:rPr>
              <a:t>scm.mk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引用其他</a:t>
            </a:r>
            <a:r>
              <a:rPr lang="en-US" altLang="zh-CN" dirty="0" smtClean="0">
                <a:ea typeface="宋体" pitchFamily="2" charset="-122"/>
              </a:rPr>
              <a:t>Makefile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85786" y="1857364"/>
            <a:ext cx="7956579" cy="4143404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3200" dirty="0" smtClean="0"/>
              <a:t>include &lt;filename&gt;</a:t>
            </a:r>
          </a:p>
          <a:p>
            <a:pPr>
              <a:lnSpc>
                <a:spcPct val="90000"/>
              </a:lnSpc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 smtClean="0"/>
              <a:t>如：</a:t>
            </a:r>
            <a:endParaRPr lang="en-US" altLang="zh-CN" sz="32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/>
              <a:t>Include foo.mak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3200" dirty="0" smtClean="0"/>
              <a:t>可以使用通配符：</a:t>
            </a:r>
            <a:r>
              <a:rPr lang="en-US" altLang="zh-CN" sz="3200" dirty="0" smtClean="0"/>
              <a:t>include *.</a:t>
            </a:r>
            <a:r>
              <a:rPr lang="en-US" altLang="zh-CN" sz="3200" dirty="0" err="1" smtClean="0"/>
              <a:t>mk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Make</a:t>
            </a:r>
            <a:r>
              <a:rPr lang="zh-CN" altLang="en-US" dirty="0" smtClean="0">
                <a:ea typeface="宋体" pitchFamily="2" charset="-122"/>
              </a:rPr>
              <a:t>的工作方式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读入所有的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读入被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的其它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初始化文件中的变量。</a:t>
            </a:r>
          </a:p>
          <a:p>
            <a:r>
              <a:rPr lang="zh-CN" altLang="en-US" dirty="0" smtClean="0"/>
              <a:t>推导隐晦规则，并分析所有规则。</a:t>
            </a:r>
          </a:p>
          <a:p>
            <a:r>
              <a:rPr lang="zh-CN" altLang="en-US" dirty="0" smtClean="0"/>
              <a:t>为所有的目标文件创建依赖关系链。</a:t>
            </a:r>
          </a:p>
          <a:p>
            <a:r>
              <a:rPr lang="zh-CN" altLang="en-US" dirty="0" smtClean="0"/>
              <a:t>根据依赖关系，决定哪些目标要重新生成。</a:t>
            </a:r>
          </a:p>
          <a:p>
            <a:r>
              <a:rPr lang="zh-CN" altLang="en-US" dirty="0" smtClean="0"/>
              <a:t>执行生成命令。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规则书写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9" name="内容占位符 7"/>
          <p:cNvSpPr txBox="1">
            <a:spLocks/>
          </p:cNvSpPr>
          <p:nvPr/>
        </p:nvSpPr>
        <p:spPr bwMode="gray">
          <a:xfrm>
            <a:off x="357158" y="1357298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规则告诉</a:t>
            </a:r>
            <a:r>
              <a:rPr lang="en-US" altLang="zh-CN" sz="2800" dirty="0" smtClean="0"/>
              <a:t>make</a:t>
            </a:r>
            <a:r>
              <a:rPr lang="zh-CN" altLang="en-US" sz="2800" dirty="0" smtClean="0"/>
              <a:t>两件事：文件的依赖关系和如何生成目标文件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如果命令太长，你可以使用反斜框（‘</a:t>
            </a:r>
            <a:r>
              <a:rPr lang="en-US" altLang="zh-CN" sz="2800" dirty="0" smtClean="0"/>
              <a:t>\’</a:t>
            </a:r>
            <a:r>
              <a:rPr lang="zh-CN" altLang="en-US" sz="2800" dirty="0" smtClean="0"/>
              <a:t>）作为换行符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在规则中使用通配符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例子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伪目标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9" name="内容占位符 7"/>
          <p:cNvSpPr txBox="1">
            <a:spLocks/>
          </p:cNvSpPr>
          <p:nvPr/>
        </p:nvSpPr>
        <p:spPr bwMode="gray">
          <a:xfrm>
            <a:off x="357158" y="1357298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smtClean="0"/>
              <a:t>.PHONY </a:t>
            </a:r>
            <a:r>
              <a:rPr lang="zh-CN" altLang="en-US" sz="2800" dirty="0" smtClean="0"/>
              <a:t>声明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“伪目标”并不是一个文件，只是一个标签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静态模式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9" name="内容占位符 7"/>
          <p:cNvSpPr txBox="1">
            <a:spLocks/>
          </p:cNvSpPr>
          <p:nvPr/>
        </p:nvSpPr>
        <p:spPr bwMode="gray">
          <a:xfrm>
            <a:off x="357158" y="1357298"/>
            <a:ext cx="86439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i="1" dirty="0" smtClean="0"/>
              <a:t>&lt;targets ...&gt;: &lt;target-pattern&gt;: &lt;</a:t>
            </a:r>
            <a:r>
              <a:rPr lang="en-US" altLang="zh-CN" sz="2800" i="1" dirty="0" err="1" smtClean="0"/>
              <a:t>prereq</a:t>
            </a:r>
            <a:r>
              <a:rPr lang="en-US" altLang="zh-CN" sz="2800" i="1" dirty="0" smtClean="0"/>
              <a:t>-patterns ...&gt;</a:t>
            </a:r>
          </a:p>
          <a:p>
            <a:r>
              <a:rPr lang="en-US" altLang="zh-CN" sz="2800" i="1" dirty="0" smtClean="0"/>
              <a:t>&lt;commands&gt;</a:t>
            </a:r>
          </a:p>
          <a:p>
            <a:r>
              <a:rPr lang="zh-CN" altLang="en-US" sz="2800" dirty="0" smtClean="0"/>
              <a:t>例子：</a:t>
            </a:r>
            <a:endParaRPr lang="en-US" altLang="zh-CN" sz="2800" dirty="0" smtClean="0"/>
          </a:p>
          <a:p>
            <a:r>
              <a:rPr lang="en-US" altLang="zh-CN" sz="2800" i="1" dirty="0" smtClean="0"/>
              <a:t>objects = </a:t>
            </a:r>
            <a:r>
              <a:rPr lang="en-US" altLang="zh-CN" sz="2800" i="1" dirty="0" err="1" smtClean="0"/>
              <a:t>foo.o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bar.o</a:t>
            </a:r>
            <a:endParaRPr lang="en-US" altLang="zh-CN" sz="2800" i="1" dirty="0" smtClean="0"/>
          </a:p>
          <a:p>
            <a:r>
              <a:rPr lang="en-US" altLang="zh-CN" sz="2800" i="1" dirty="0" smtClean="0"/>
              <a:t>all: $(objects)</a:t>
            </a:r>
          </a:p>
          <a:p>
            <a:r>
              <a:rPr lang="en-US" altLang="zh-CN" sz="2800" i="1" dirty="0" smtClean="0"/>
              <a:t>$(objects): %.o: %.c</a:t>
            </a:r>
          </a:p>
          <a:p>
            <a:r>
              <a:rPr lang="en-US" altLang="zh-CN" sz="2800" i="1" dirty="0" smtClean="0"/>
              <a:t>	$(CC) -c $(CFLAGS) $&lt; -o $@</a:t>
            </a:r>
          </a:p>
          <a:p>
            <a:r>
              <a:rPr lang="en-US" altLang="zh-CN" sz="2800" i="1" dirty="0" err="1" smtClean="0"/>
              <a:t>foo.o</a:t>
            </a:r>
            <a:r>
              <a:rPr lang="en-US" altLang="zh-CN" sz="2800" i="1" dirty="0" smtClean="0"/>
              <a:t> : </a:t>
            </a:r>
            <a:r>
              <a:rPr lang="en-US" altLang="zh-CN" sz="2800" i="1" dirty="0" err="1" smtClean="0"/>
              <a:t>foo.c</a:t>
            </a:r>
            <a:endParaRPr lang="en-US" altLang="zh-CN" sz="2800" i="1" dirty="0" smtClean="0"/>
          </a:p>
          <a:p>
            <a:r>
              <a:rPr lang="pt-BR" altLang="zh-CN" sz="2800" i="1" dirty="0" smtClean="0"/>
              <a:t>	$(CC) -c $(CFLAGS) foo.c -o foo.o</a:t>
            </a:r>
          </a:p>
          <a:p>
            <a:r>
              <a:rPr lang="en-US" altLang="zh-CN" sz="2800" i="1" dirty="0" err="1" smtClean="0"/>
              <a:t>bar.o</a:t>
            </a:r>
            <a:r>
              <a:rPr lang="en-US" altLang="zh-CN" sz="2800" i="1" dirty="0" smtClean="0"/>
              <a:t> : </a:t>
            </a:r>
            <a:r>
              <a:rPr lang="en-US" altLang="zh-CN" sz="2800" i="1" dirty="0" err="1" smtClean="0"/>
              <a:t>bar.c</a:t>
            </a:r>
            <a:endParaRPr lang="en-US" altLang="zh-CN" sz="2800" i="1" dirty="0" smtClean="0"/>
          </a:p>
          <a:p>
            <a:r>
              <a:rPr lang="en-US" altLang="zh-CN" sz="2800" i="1" dirty="0" smtClean="0"/>
              <a:t>	$(CC) -c $(CFLAGS) </a:t>
            </a:r>
            <a:r>
              <a:rPr lang="en-US" altLang="zh-CN" sz="2800" i="1" dirty="0" err="1" smtClean="0"/>
              <a:t>bar.c</a:t>
            </a:r>
            <a:r>
              <a:rPr lang="en-US" altLang="zh-CN" sz="2800" i="1" dirty="0" smtClean="0"/>
              <a:t> -o </a:t>
            </a:r>
            <a:r>
              <a:rPr lang="en-US" altLang="zh-CN" sz="2800" i="1" dirty="0" err="1" smtClean="0"/>
              <a:t>bar.o</a:t>
            </a:r>
            <a:endParaRPr kumimoji="0" lang="zh-CN" altLang="en-US" sz="2800" b="1" i="1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14282" y="2714620"/>
            <a:ext cx="8215370" cy="171451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14282" y="4429132"/>
            <a:ext cx="8215370" cy="171451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书写命令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9" name="内容占位符 7"/>
          <p:cNvSpPr txBox="1">
            <a:spLocks/>
          </p:cNvSpPr>
          <p:nvPr/>
        </p:nvSpPr>
        <p:spPr bwMode="gray">
          <a:xfrm>
            <a:off x="357158" y="1357298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命令会被顺序执行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命令以</a:t>
            </a:r>
            <a:r>
              <a:rPr lang="en-US" altLang="zh-CN" sz="2800" dirty="0" smtClean="0"/>
              <a:t>&lt;</a:t>
            </a:r>
            <a:r>
              <a:rPr lang="en-US" altLang="zh-CN" sz="2800" dirty="0" smtClean="0">
                <a:solidFill>
                  <a:srgbClr val="FF0000"/>
                </a:solidFill>
              </a:rPr>
              <a:t>tab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键开头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/>
              <a:t>显示命令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 smtClean="0"/>
              <a:t>@echo “makefile </a:t>
            </a:r>
            <a:r>
              <a:rPr lang="zh-CN" altLang="en-US" sz="2800" dirty="0" smtClean="0"/>
              <a:t>测试</a:t>
            </a:r>
            <a:r>
              <a:rPr lang="en-US" altLang="zh-CN" sz="2800" dirty="0" smtClean="0"/>
              <a:t>”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dirty="0" smtClean="0"/>
              <a:t>如果没有“</a:t>
            </a:r>
            <a:r>
              <a:rPr lang="en-US" altLang="zh-CN" sz="2800" dirty="0" smtClean="0"/>
              <a:t>@</a:t>
            </a:r>
            <a:r>
              <a:rPr lang="zh-CN" altLang="en-US" sz="2800" dirty="0" smtClean="0"/>
              <a:t>”，则命令本身也会显示出来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命令执行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9" name="内容占位符 7"/>
          <p:cNvSpPr txBox="1">
            <a:spLocks/>
          </p:cNvSpPr>
          <p:nvPr/>
        </p:nvSpPr>
        <p:spPr bwMode="gray">
          <a:xfrm>
            <a:off x="357158" y="1357298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dirty="0" smtClean="0"/>
              <a:t>Make</a:t>
            </a:r>
            <a:r>
              <a:rPr lang="zh-CN" altLang="en-US" sz="2800" b="1" dirty="0" smtClean="0"/>
              <a:t>是一条一条地顺序执行命令，如果想要上一条命令的结果影响下一条命令，则要写在同一行</a:t>
            </a:r>
            <a:endParaRPr lang="en-US" altLang="zh-CN" sz="2800" b="1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b="1" dirty="0" smtClean="0"/>
              <a:t>例子</a:t>
            </a:r>
            <a:endParaRPr lang="en-US" altLang="zh-CN" sz="2800" b="1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ea typeface="宋体" pitchFamily="2" charset="-122"/>
              </a:rPr>
              <a:t>主要内容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87086" name="Group 46"/>
          <p:cNvGrpSpPr>
            <a:grpSpLocks/>
          </p:cNvGrpSpPr>
          <p:nvPr/>
        </p:nvGrpSpPr>
        <p:grpSpPr bwMode="auto">
          <a:xfrm>
            <a:off x="2133600" y="2262190"/>
            <a:ext cx="4724401" cy="685800"/>
            <a:chOff x="1296" y="1824"/>
            <a:chExt cx="2976" cy="432"/>
          </a:xfrm>
        </p:grpSpPr>
        <p:sp>
          <p:nvSpPr>
            <p:cNvPr id="87087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9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准备知识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87091" name="Group 51"/>
          <p:cNvGrpSpPr>
            <a:grpSpLocks/>
          </p:cNvGrpSpPr>
          <p:nvPr/>
        </p:nvGrpSpPr>
        <p:grpSpPr bwMode="auto">
          <a:xfrm>
            <a:off x="2133600" y="3314704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4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 smtClean="0">
                  <a:solidFill>
                    <a:srgbClr val="000000"/>
                  </a:solidFill>
                  <a:ea typeface="宋体" pitchFamily="2" charset="-122"/>
                </a:rPr>
                <a:t>Makefile</a:t>
              </a:r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详细介绍</a:t>
              </a:r>
              <a:endParaRPr lang="en-US" altLang="zh-CN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pic>
        <p:nvPicPr>
          <p:cNvPr id="26" name="图片 2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命令出错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28596" y="1500174"/>
            <a:ext cx="7546975" cy="435292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zh-CN" altLang="en-US" sz="3200" dirty="0" smtClean="0"/>
              <a:t>命令出错会导致返回不能往下执行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忽略错误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加上“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局全：给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或是“</a:t>
            </a:r>
            <a:r>
              <a:rPr lang="en-US" altLang="zh-CN" dirty="0" smtClean="0"/>
              <a:t>--ignore-errors”</a:t>
            </a:r>
            <a:r>
              <a:rPr lang="zh-CN" altLang="en-US" dirty="0" smtClean="0"/>
              <a:t>参数，忽略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全部错误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给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“-k”</a:t>
            </a:r>
            <a:r>
              <a:rPr lang="zh-CN" altLang="en-US" dirty="0" smtClean="0"/>
              <a:t>或是“</a:t>
            </a:r>
            <a:r>
              <a:rPr lang="en-US" altLang="zh-CN" dirty="0" smtClean="0"/>
              <a:t>--keep-going”</a:t>
            </a:r>
            <a:r>
              <a:rPr lang="zh-CN" altLang="en-US" dirty="0" smtClean="0"/>
              <a:t>：终止当前出错规则，继续执行其他的。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例子</a:t>
            </a:r>
            <a:endParaRPr lang="en-US" altLang="zh-CN" sz="32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嵌套执行</a:t>
            </a:r>
            <a:r>
              <a:rPr lang="en-US" altLang="zh-CN" dirty="0" smtClean="0">
                <a:ea typeface="宋体" pitchFamily="2" charset="-122"/>
              </a:rPr>
              <a:t>make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28596" y="1357298"/>
            <a:ext cx="8143932" cy="435292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大型工程，各子功能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模块用独立的</a:t>
            </a:r>
            <a:r>
              <a:rPr lang="en-US" altLang="zh-CN" dirty="0" smtClean="0">
                <a:ea typeface="宋体" pitchFamily="2" charset="-122"/>
              </a:rPr>
              <a:t>makefile</a:t>
            </a:r>
            <a:r>
              <a:rPr lang="zh-CN" altLang="en-US" dirty="0" smtClean="0">
                <a:ea typeface="宋体" pitchFamily="2" charset="-122"/>
              </a:rPr>
              <a:t>，也方便维护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subsystem:</a:t>
            </a:r>
          </a:p>
          <a:p>
            <a:pPr>
              <a:buNone/>
            </a:pPr>
            <a:r>
              <a:rPr lang="en-US" altLang="zh-CN" dirty="0" smtClean="0"/>
              <a:t>		$(MAKE) -C </a:t>
            </a:r>
            <a:r>
              <a:rPr lang="en-US" altLang="zh-CN" dirty="0" err="1" smtClean="0"/>
              <a:t>subdir</a:t>
            </a:r>
            <a:endParaRPr lang="en-US" altLang="zh-CN" dirty="0" smtClean="0"/>
          </a:p>
          <a:p>
            <a:pPr lvl="0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变量传递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export variable = value</a:t>
            </a:r>
          </a:p>
          <a:p>
            <a:pPr lvl="0">
              <a:lnSpc>
                <a:spcPct val="90000"/>
              </a:lnSpc>
              <a:buNone/>
            </a:pP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使用变量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28596" y="1357298"/>
            <a:ext cx="8143932" cy="435292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Makefile</a:t>
            </a:r>
            <a:r>
              <a:rPr lang="zh-CN" altLang="en-US" dirty="0" smtClean="0">
                <a:ea typeface="宋体" pitchFamily="2" charset="-122"/>
              </a:rPr>
              <a:t>文件的变量与</a:t>
            </a:r>
            <a:r>
              <a:rPr lang="en-US" altLang="zh-CN" dirty="0" smtClean="0">
                <a:ea typeface="宋体" pitchFamily="2" charset="-122"/>
              </a:rPr>
              <a:t>c/</a:t>
            </a:r>
            <a:r>
              <a:rPr lang="en-US" altLang="zh-CN" dirty="0" err="1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的宏定义一样，代表一个字符串，区别是</a:t>
            </a:r>
            <a:r>
              <a:rPr lang="en-US" altLang="zh-CN" dirty="0" smtClean="0">
                <a:ea typeface="宋体" pitchFamily="2" charset="-122"/>
              </a:rPr>
              <a:t>makefile</a:t>
            </a:r>
            <a:r>
              <a:rPr lang="zh-CN" altLang="en-US" dirty="0" smtClean="0">
                <a:ea typeface="宋体" pitchFamily="2" charset="-122"/>
              </a:rPr>
              <a:t>中的变量你可以改变其值</a:t>
            </a:r>
            <a:endParaRPr lang="en-US" altLang="zh-CN" dirty="0" smtClean="0">
              <a:ea typeface="宋体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执行时会按原来模样进行展开在所用的地方</a:t>
            </a:r>
            <a:endParaRPr lang="en-US" altLang="zh-CN" dirty="0" smtClean="0">
              <a:ea typeface="宋体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大小写敏感。推荐驼峰式命名</a:t>
            </a:r>
            <a:r>
              <a:rPr lang="en-US" altLang="zh-CN" dirty="0" smtClean="0">
                <a:ea typeface="宋体" pitchFamily="2" charset="-122"/>
              </a:rPr>
              <a:t>:</a:t>
            </a:r>
            <a:r>
              <a:rPr lang="en-US" altLang="zh-CN" dirty="0" err="1" smtClean="0">
                <a:ea typeface="宋体" pitchFamily="2" charset="-122"/>
              </a:rPr>
              <a:t>MakeFlags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变量的基础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28596" y="1357298"/>
            <a:ext cx="8143932" cy="435292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zh-CN" altLang="en-US" b="0" dirty="0" smtClean="0">
                <a:ea typeface="宋体" pitchFamily="2" charset="-122"/>
              </a:rPr>
              <a:t>赋值后的变量使用</a:t>
            </a:r>
            <a:r>
              <a:rPr lang="en-US" altLang="zh-CN" b="0" dirty="0" smtClean="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0" dirty="0" smtClean="0">
                <a:ea typeface="宋体" pitchFamily="2" charset="-122"/>
              </a:rPr>
              <a:t>Values = </a:t>
            </a:r>
            <a:r>
              <a:rPr lang="en-US" altLang="zh-CN" b="0" dirty="0" err="1" smtClean="0">
                <a:ea typeface="宋体" pitchFamily="2" charset="-122"/>
              </a:rPr>
              <a:t>val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>
                <a:ea typeface="宋体" pitchFamily="2" charset="-122"/>
              </a:rPr>
              <a:t>使用：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ea typeface="宋体" pitchFamily="2" charset="-122"/>
              </a:rPr>
              <a:t>$Values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$(Values)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${Values}</a:t>
            </a:r>
          </a:p>
          <a:p>
            <a:pPr lvl="1">
              <a:lnSpc>
                <a:spcPct val="90000"/>
              </a:lnSpc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变量中的变量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28596" y="1357298"/>
            <a:ext cx="8143932" cy="435292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“=“</a:t>
            </a:r>
            <a:r>
              <a:rPr lang="zh-CN" altLang="en-US" dirty="0" smtClean="0">
                <a:ea typeface="宋体" pitchFamily="2" charset="-122"/>
              </a:rPr>
              <a:t>操作符：</a:t>
            </a:r>
            <a:r>
              <a:rPr lang="zh-CN" altLang="en-US" dirty="0" smtClean="0"/>
              <a:t>变量可以使用后面的变量（例子）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“:=“</a:t>
            </a:r>
            <a:r>
              <a:rPr lang="zh-CN" altLang="en-US" dirty="0" smtClean="0">
                <a:ea typeface="宋体" pitchFamily="2" charset="-122"/>
              </a:rPr>
              <a:t>操作符：前面的变量不能使用后面的变量，只能使用前面已定义好了的变量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“?=”</a:t>
            </a:r>
            <a:r>
              <a:rPr lang="zh-CN" altLang="en-US" dirty="0" smtClean="0">
                <a:ea typeface="宋体" pitchFamily="2" charset="-122"/>
              </a:rPr>
              <a:t>操作符</a:t>
            </a:r>
            <a:r>
              <a:rPr lang="en-US" altLang="zh-CN" dirty="0" smtClean="0">
                <a:ea typeface="宋体" pitchFamily="2" charset="-122"/>
              </a:rPr>
              <a:t>:</a:t>
            </a:r>
            <a:r>
              <a:rPr lang="zh-CN" altLang="en-US" dirty="0" smtClean="0">
                <a:ea typeface="宋体" pitchFamily="2" charset="-122"/>
              </a:rPr>
              <a:t>如果变量已经有定义，则不处理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小心变量值后面的空格会带进变量里面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变量的高级用法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428596" y="1357298"/>
            <a:ext cx="8143932" cy="435292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zh-CN" altLang="en-US" dirty="0" smtClean="0"/>
              <a:t>变量值的替换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foo</a:t>
            </a:r>
            <a:r>
              <a:rPr lang="en-US" altLang="zh-CN" dirty="0" smtClean="0"/>
              <a:t> := </a:t>
            </a:r>
            <a:r>
              <a:rPr lang="en-US" altLang="zh-CN" dirty="0" err="1" smtClean="0"/>
              <a:t>a.o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c.o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bar := $(</a:t>
            </a:r>
            <a:r>
              <a:rPr lang="en-US" altLang="zh-CN" dirty="0" err="1" smtClean="0"/>
              <a:t>foo:.o</a:t>
            </a:r>
            <a:r>
              <a:rPr lang="en-US" altLang="zh-CN" dirty="0" smtClean="0"/>
              <a:t>=.c)</a:t>
            </a: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$(bar)</a:t>
            </a:r>
            <a:r>
              <a:rPr lang="zh-CN" altLang="en-US" dirty="0" smtClean="0">
                <a:ea typeface="宋体" pitchFamily="2" charset="-122"/>
              </a:rPr>
              <a:t>就成了</a:t>
            </a:r>
            <a:r>
              <a:rPr lang="en-US" altLang="zh-CN" dirty="0" smtClean="0">
                <a:ea typeface="宋体" pitchFamily="2" charset="-122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c.c</a:t>
            </a:r>
            <a:endParaRPr lang="en-US" altLang="zh-CN" dirty="0" smtClean="0"/>
          </a:p>
          <a:p>
            <a:pPr lvl="0">
              <a:lnSpc>
                <a:spcPct val="90000"/>
              </a:lnSpc>
            </a:pPr>
            <a:r>
              <a:rPr lang="zh-CN" altLang="en-US" dirty="0" smtClean="0"/>
              <a:t>把变量的值再当成变量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x = y</a:t>
            </a:r>
          </a:p>
          <a:p>
            <a:pPr lvl="1">
              <a:buNone/>
            </a:pPr>
            <a:r>
              <a:rPr lang="en-US" altLang="zh-CN" dirty="0" smtClean="0"/>
              <a:t>y = z</a:t>
            </a:r>
          </a:p>
          <a:p>
            <a:pPr lvl="1">
              <a:buNone/>
            </a:pPr>
            <a:r>
              <a:rPr lang="en-US" altLang="zh-CN" dirty="0" smtClean="0"/>
              <a:t>a := $($(x))</a:t>
            </a:r>
          </a:p>
          <a:p>
            <a:pPr lvl="0">
              <a:lnSpc>
                <a:spcPct val="90000"/>
              </a:lnSpc>
            </a:pPr>
            <a:endParaRPr lang="en-US" altLang="zh-CN" dirty="0" smtClean="0"/>
          </a:p>
          <a:p>
            <a:pPr lvl="0">
              <a:lnSpc>
                <a:spcPct val="90000"/>
              </a:lnSpc>
            </a:pPr>
            <a:endParaRPr lang="en-US" altLang="zh-CN" dirty="0" smtClean="0"/>
          </a:p>
          <a:p>
            <a:pPr lvl="0">
              <a:lnSpc>
                <a:spcPct val="90000"/>
              </a:lnSpc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b="0" i="1" dirty="0" smtClean="0">
                <a:ea typeface="宋体" pitchFamily="2" charset="-122"/>
              </a:rPr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其他变量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4929222"/>
          </a:xfrm>
        </p:spPr>
        <p:txBody>
          <a:bodyPr/>
          <a:lstStyle/>
          <a:p>
            <a:r>
              <a:rPr lang="zh-CN" altLang="en-US" dirty="0" smtClean="0"/>
              <a:t>追加的变量值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i="1" dirty="0" smtClean="0"/>
              <a:t>objects = </a:t>
            </a:r>
            <a:r>
              <a:rPr lang="en-US" altLang="zh-CN" i="1" dirty="0" err="1" smtClean="0"/>
              <a:t>main.o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foo.o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bar.o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utils.o</a:t>
            </a:r>
            <a:endParaRPr lang="en-US" altLang="zh-CN" i="1" dirty="0" smtClean="0"/>
          </a:p>
          <a:p>
            <a:pPr lvl="1">
              <a:buNone/>
            </a:pPr>
            <a:r>
              <a:rPr lang="en-US" altLang="zh-CN" i="1" dirty="0" smtClean="0"/>
              <a:t>objects += </a:t>
            </a:r>
            <a:r>
              <a:rPr lang="en-US" altLang="zh-CN" i="1" dirty="0" err="1" smtClean="0"/>
              <a:t>another.o</a:t>
            </a:r>
            <a:endParaRPr lang="en-US" altLang="zh-CN" i="1" dirty="0" smtClean="0"/>
          </a:p>
          <a:p>
            <a:r>
              <a:rPr lang="en-US" dirty="0" smtClean="0"/>
              <a:t>Override</a:t>
            </a: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命令行中出现的变量，在</a:t>
            </a:r>
            <a:r>
              <a:rPr lang="en-US" altLang="zh-CN" sz="2400" dirty="0" smtClean="0"/>
              <a:t>makefile</a:t>
            </a:r>
            <a:r>
              <a:rPr lang="zh-CN" altLang="en-US" sz="2400" dirty="0" smtClean="0"/>
              <a:t>中如果想重新赋值，则要使用</a:t>
            </a:r>
            <a:r>
              <a:rPr lang="en-US" sz="2400" dirty="0" smtClean="0"/>
              <a:t>override</a:t>
            </a:r>
          </a:p>
          <a:p>
            <a:r>
              <a:rPr lang="zh-CN" altLang="en-US" dirty="0" smtClean="0"/>
              <a:t>多行变量：变量定义可以换行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sz="2000" i="1" dirty="0" smtClean="0"/>
              <a:t>define two-lines</a:t>
            </a:r>
          </a:p>
          <a:p>
            <a:pPr lvl="1">
              <a:buNone/>
            </a:pPr>
            <a:r>
              <a:rPr lang="en-US" altLang="zh-CN" sz="2000" i="1" dirty="0" smtClean="0"/>
              <a:t>echo </a:t>
            </a:r>
            <a:r>
              <a:rPr lang="en-US" altLang="zh-CN" sz="2000" i="1" dirty="0" err="1" smtClean="0"/>
              <a:t>foo</a:t>
            </a:r>
            <a:endParaRPr lang="en-US" altLang="zh-CN" sz="2000" i="1" dirty="0" smtClean="0"/>
          </a:p>
          <a:p>
            <a:pPr lvl="1">
              <a:buNone/>
            </a:pPr>
            <a:r>
              <a:rPr lang="en-US" altLang="zh-CN" sz="2000" i="1" dirty="0" smtClean="0"/>
              <a:t>echo $(bar)</a:t>
            </a:r>
          </a:p>
          <a:p>
            <a:pPr lvl="1">
              <a:buNone/>
            </a:pPr>
            <a:r>
              <a:rPr lang="en-US" altLang="zh-CN" sz="2000" i="1" dirty="0" err="1" smtClean="0"/>
              <a:t>endef</a:t>
            </a:r>
            <a:endParaRPr lang="en-US" altLang="zh-CN" sz="2000" i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0">
              <a:lnSpc>
                <a:spcPct val="90000"/>
              </a:lnSpc>
            </a:pPr>
            <a:endParaRPr lang="en-US" altLang="zh-CN" dirty="0" smtClean="0"/>
          </a:p>
          <a:p>
            <a:pPr lvl="0">
              <a:lnSpc>
                <a:spcPct val="90000"/>
              </a:lnSpc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b="0" i="1" dirty="0" smtClean="0">
                <a:ea typeface="宋体" pitchFamily="2" charset="-122"/>
              </a:rPr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其他变量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4352925"/>
          </a:xfrm>
        </p:spPr>
        <p:txBody>
          <a:bodyPr/>
          <a:lstStyle/>
          <a:p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r>
              <a:rPr lang="zh-CN" altLang="en-US" dirty="0" smtClean="0"/>
              <a:t>目标变量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只在一个目标的范围内起作用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i="1" dirty="0" err="1" smtClean="0"/>
              <a:t>prog</a:t>
            </a:r>
            <a:r>
              <a:rPr lang="en-US" altLang="zh-CN" i="1" dirty="0" smtClean="0"/>
              <a:t> : CFLAGS = -g</a:t>
            </a:r>
          </a:p>
          <a:p>
            <a:pPr lvl="2">
              <a:buNone/>
            </a:pPr>
            <a:r>
              <a:rPr lang="en-US" altLang="zh-CN" i="1" dirty="0" err="1" smtClean="0"/>
              <a:t>prog</a:t>
            </a:r>
            <a:r>
              <a:rPr lang="en-US" altLang="zh-CN" i="1" dirty="0" smtClean="0"/>
              <a:t> : </a:t>
            </a:r>
            <a:r>
              <a:rPr lang="en-US" altLang="zh-CN" i="1" dirty="0" err="1" smtClean="0"/>
              <a:t>prog.o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foo.o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bar.o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000" dirty="0" smtClean="0"/>
              <a:t>在这个示例中，不管全局的</a:t>
            </a:r>
            <a:r>
              <a:rPr lang="en-US" altLang="zh-CN" sz="2000" dirty="0" smtClean="0"/>
              <a:t>$(CFLAGS)</a:t>
            </a:r>
            <a:r>
              <a:rPr lang="zh-CN" altLang="en-US" sz="2000" dirty="0" smtClean="0"/>
              <a:t>的值是什么，在</a:t>
            </a:r>
            <a:r>
              <a:rPr lang="en-US" altLang="zh-CN" sz="2000" dirty="0" err="1" smtClean="0"/>
              <a:t>prog</a:t>
            </a:r>
            <a:r>
              <a:rPr lang="zh-CN" altLang="en-US" sz="2000" dirty="0" smtClean="0"/>
              <a:t>目标，以及其所引发的所有规则中（</a:t>
            </a:r>
            <a:r>
              <a:rPr lang="en-US" altLang="zh-CN" sz="2000" dirty="0" err="1" smtClean="0"/>
              <a:t>prog.o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foo.o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bar.o</a:t>
            </a:r>
            <a:r>
              <a:rPr lang="zh-CN" altLang="en-US" sz="2000" dirty="0" smtClean="0"/>
              <a:t>的规则），</a:t>
            </a:r>
            <a:r>
              <a:rPr lang="en-US" altLang="zh-CN" sz="2000" dirty="0" smtClean="0"/>
              <a:t>$(CFLAGS)</a:t>
            </a:r>
            <a:r>
              <a:rPr lang="zh-CN" altLang="en-US" sz="2000" dirty="0" smtClean="0"/>
              <a:t>的值都是“</a:t>
            </a:r>
            <a:r>
              <a:rPr lang="en-US" altLang="zh-CN" sz="2000" dirty="0" smtClean="0"/>
              <a:t>-g”</a:t>
            </a:r>
          </a:p>
          <a:p>
            <a:pPr lvl="1">
              <a:buNone/>
            </a:pPr>
            <a:r>
              <a:rPr lang="en-US" altLang="zh-CN" b="0" i="1" dirty="0" smtClean="0">
                <a:ea typeface="宋体" pitchFamily="2" charset="-122"/>
              </a:rPr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自动化变量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500066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sz="2400" b="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%.o : %.c</a:t>
            </a:r>
          </a:p>
          <a:p>
            <a:pPr>
              <a:buNone/>
            </a:pPr>
            <a:r>
              <a:rPr lang="nb-NO" altLang="zh-CN" sz="2400" b="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$(CC) -c $(CFLAGS) $(CPPFLAGS) </a:t>
            </a:r>
            <a:r>
              <a:rPr lang="nb-NO" altLang="zh-CN" sz="2400" b="0" i="1" dirty="0" smtClean="0">
                <a:solidFill>
                  <a:srgbClr val="FF0000"/>
                </a:solidFill>
              </a:rPr>
              <a:t>$&lt;</a:t>
            </a:r>
            <a:r>
              <a:rPr lang="nb-NO" altLang="zh-CN" sz="2400" b="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-o </a:t>
            </a:r>
            <a:r>
              <a:rPr lang="nb-NO" altLang="zh-CN" sz="2400" b="0" i="1" dirty="0" smtClean="0">
                <a:solidFill>
                  <a:srgbClr val="FF0000"/>
                </a:solidFill>
              </a:rPr>
              <a:t>$@</a:t>
            </a:r>
            <a:endParaRPr lang="en-US" altLang="zh-CN" sz="2400" b="0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书写一个命令来完成从不同的依赖文件生成相应的目标</a:t>
            </a:r>
            <a:endParaRPr lang="en-US" altLang="zh-CN" dirty="0" smtClean="0"/>
          </a:p>
          <a:p>
            <a:r>
              <a:rPr lang="zh-CN" altLang="en-US" dirty="0" smtClean="0">
                <a:ea typeface="宋体" pitchFamily="2" charset="-122"/>
              </a:rPr>
              <a:t>自动化变量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sz="2400" dirty="0" smtClean="0"/>
              <a:t>$@</a:t>
            </a:r>
            <a:r>
              <a:rPr lang="zh-CN" altLang="en-US" sz="2400" dirty="0" smtClean="0"/>
              <a:t>：表示规则中的目标文件集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$&lt;</a:t>
            </a:r>
            <a:r>
              <a:rPr lang="zh-CN" altLang="en-US" sz="2400" dirty="0" smtClean="0"/>
              <a:t>：依赖目标中的第一个目标名字。如果依赖目标是以模式（即</a:t>
            </a:r>
            <a:r>
              <a:rPr lang="en-US" altLang="zh-CN" sz="2400" dirty="0" smtClean="0"/>
              <a:t>"%"</a:t>
            </a:r>
            <a:r>
              <a:rPr lang="zh-CN" altLang="en-US" sz="2400" dirty="0" smtClean="0"/>
              <a:t>）定义的，那么</a:t>
            </a:r>
            <a:r>
              <a:rPr lang="en-US" altLang="zh-CN" sz="2400" dirty="0" smtClean="0"/>
              <a:t>"$&lt;"</a:t>
            </a:r>
            <a:r>
              <a:rPr lang="zh-CN" altLang="en-US" sz="2400" dirty="0" smtClean="0"/>
              <a:t>将是符合模式的一系列的文件集</a:t>
            </a: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使用条件判断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4352925"/>
          </a:xfrm>
        </p:spPr>
        <p:txBody>
          <a:bodyPr/>
          <a:lstStyle/>
          <a:p>
            <a:r>
              <a:rPr lang="en-US" altLang="zh-CN" b="0" i="1" dirty="0" err="1" smtClean="0">
                <a:solidFill>
                  <a:srgbClr val="FF0000"/>
                </a:solidFill>
                <a:ea typeface="宋体" pitchFamily="2" charset="-122"/>
              </a:rPr>
              <a:t>ifeq</a:t>
            </a:r>
            <a:r>
              <a:rPr lang="en-US" altLang="zh-CN" b="0" i="1" dirty="0" smtClean="0">
                <a:ea typeface="宋体" pitchFamily="2" charset="-122"/>
              </a:rPr>
              <a:t>	else	</a:t>
            </a:r>
            <a:r>
              <a:rPr lang="en-US" altLang="zh-CN" b="0" i="1" dirty="0" err="1" smtClean="0">
                <a:ea typeface="宋体" pitchFamily="2" charset="-122"/>
              </a:rPr>
              <a:t>endif</a:t>
            </a:r>
            <a:endParaRPr lang="en-US" altLang="zh-CN" b="0" i="1" dirty="0" smtClean="0">
              <a:ea typeface="宋体" pitchFamily="2" charset="-122"/>
            </a:endParaRPr>
          </a:p>
          <a:p>
            <a:pPr lvl="1"/>
            <a:r>
              <a:rPr lang="en-US" altLang="zh-CN" dirty="0" err="1" smtClean="0"/>
              <a:t>ifeq</a:t>
            </a:r>
            <a:r>
              <a:rPr lang="en-US" altLang="zh-CN" dirty="0" smtClean="0"/>
              <a:t> (&lt;arg1&gt;, &lt;arg2&gt; )</a:t>
            </a:r>
            <a:endParaRPr lang="en-US" altLang="zh-CN" b="0" i="1" dirty="0" smtClean="0">
              <a:ea typeface="宋体" pitchFamily="2" charset="-122"/>
            </a:endParaRPr>
          </a:p>
          <a:p>
            <a:r>
              <a:rPr lang="en-US" altLang="zh-CN" b="0" i="1" dirty="0" err="1" smtClean="0">
                <a:solidFill>
                  <a:srgbClr val="FF0000"/>
                </a:solidFill>
                <a:ea typeface="宋体" pitchFamily="2" charset="-122"/>
              </a:rPr>
              <a:t>ifneq</a:t>
            </a:r>
            <a:r>
              <a:rPr lang="en-US" altLang="zh-CN" b="0" i="1" dirty="0" smtClean="0">
                <a:ea typeface="宋体" pitchFamily="2" charset="-122"/>
              </a:rPr>
              <a:t>	else	</a:t>
            </a:r>
            <a:r>
              <a:rPr lang="en-US" altLang="zh-CN" b="0" i="1" dirty="0" err="1" smtClean="0">
                <a:ea typeface="宋体" pitchFamily="2" charset="-122"/>
              </a:rPr>
              <a:t>endif</a:t>
            </a:r>
            <a:endParaRPr lang="en-US" altLang="zh-CN" b="0" i="1" dirty="0" smtClean="0">
              <a:ea typeface="宋体" pitchFamily="2" charset="-122"/>
            </a:endParaRPr>
          </a:p>
          <a:p>
            <a:pPr lvl="1"/>
            <a:r>
              <a:rPr lang="en-US" altLang="zh-CN" dirty="0" err="1" smtClean="0"/>
              <a:t>ifneq</a:t>
            </a:r>
            <a:r>
              <a:rPr lang="en-US" altLang="zh-CN" dirty="0" smtClean="0"/>
              <a:t> (&lt;arg1&gt;, &lt;arg2&gt; )</a:t>
            </a:r>
            <a:endParaRPr lang="en-US" altLang="zh-CN" b="0" i="1" dirty="0" smtClean="0">
              <a:ea typeface="宋体" pitchFamily="2" charset="-122"/>
            </a:endParaRPr>
          </a:p>
          <a:p>
            <a:r>
              <a:rPr lang="en-US" altLang="zh-CN" b="0" i="1" dirty="0" err="1" smtClean="0">
                <a:solidFill>
                  <a:srgbClr val="FF0000"/>
                </a:solidFill>
                <a:ea typeface="宋体" pitchFamily="2" charset="-122"/>
              </a:rPr>
              <a:t>ifdef</a:t>
            </a:r>
            <a:r>
              <a:rPr lang="en-US" altLang="zh-CN" b="0" i="1" dirty="0" smtClean="0">
                <a:ea typeface="宋体" pitchFamily="2" charset="-122"/>
              </a:rPr>
              <a:t>	else	</a:t>
            </a:r>
            <a:r>
              <a:rPr lang="en-US" altLang="zh-CN" b="0" i="1" dirty="0" err="1" smtClean="0">
                <a:ea typeface="宋体" pitchFamily="2" charset="-122"/>
              </a:rPr>
              <a:t>endif</a:t>
            </a:r>
            <a:endParaRPr lang="en-US" altLang="zh-CN" b="0" i="1" dirty="0" smtClean="0">
              <a:ea typeface="宋体" pitchFamily="2" charset="-122"/>
            </a:endParaRPr>
          </a:p>
          <a:p>
            <a:pPr lvl="1"/>
            <a:r>
              <a:rPr lang="en-US" altLang="zh-CN" dirty="0" err="1" smtClean="0"/>
              <a:t>ifdef</a:t>
            </a:r>
            <a:r>
              <a:rPr lang="en-US" altLang="zh-CN" dirty="0" smtClean="0"/>
              <a:t> &lt;variable-name&gt;</a:t>
            </a:r>
            <a:endParaRPr lang="en-US" altLang="zh-CN" b="0" i="1" dirty="0" smtClean="0">
              <a:ea typeface="宋体" pitchFamily="2" charset="-122"/>
            </a:endParaRPr>
          </a:p>
          <a:p>
            <a:r>
              <a:rPr lang="en-US" altLang="zh-CN" b="0" i="1" dirty="0" err="1" smtClean="0">
                <a:solidFill>
                  <a:srgbClr val="FF0000"/>
                </a:solidFill>
                <a:ea typeface="宋体" pitchFamily="2" charset="-122"/>
              </a:rPr>
              <a:t>ifndef</a:t>
            </a:r>
            <a:r>
              <a:rPr lang="en-US" altLang="zh-CN" b="0" i="1" dirty="0" smtClean="0">
                <a:ea typeface="宋体" pitchFamily="2" charset="-122"/>
              </a:rPr>
              <a:t>	else	</a:t>
            </a:r>
            <a:r>
              <a:rPr lang="en-US" altLang="zh-CN" b="0" i="1" dirty="0" err="1" smtClean="0">
                <a:ea typeface="宋体" pitchFamily="2" charset="-122"/>
              </a:rPr>
              <a:t>endif</a:t>
            </a:r>
            <a:endParaRPr lang="en-US" altLang="zh-CN" b="0" i="1" dirty="0" smtClean="0"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没有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else if</a:t>
            </a:r>
          </a:p>
          <a:p>
            <a:endParaRPr lang="en-US" altLang="zh-CN" b="0" i="1" dirty="0" smtClean="0">
              <a:ea typeface="宋体" pitchFamily="2" charset="-122"/>
            </a:endParaRPr>
          </a:p>
          <a:p>
            <a:endParaRPr lang="en-US" altLang="zh-CN" b="0" i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嵌入式开发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666875"/>
            <a:ext cx="7546975" cy="43529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3200" b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0" dirty="0" err="1" smtClean="0">
                <a:ea typeface="宋体" pitchFamily="2" charset="-122"/>
              </a:rPr>
              <a:t>iPanel</a:t>
            </a:r>
            <a:endParaRPr lang="en-US" altLang="zh-CN" sz="3200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嵌入式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要面对</a:t>
            </a:r>
            <a:r>
              <a:rPr lang="zh-CN" altLang="en-US" b="0" dirty="0" smtClean="0">
                <a:ea typeface="宋体" pitchFamily="2" charset="-122"/>
              </a:rPr>
              <a:t>机顶盒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Unix/</a:t>
            </a:r>
            <a:r>
              <a:rPr lang="en-US" altLang="zh-CN" dirty="0" err="1" smtClean="0">
                <a:ea typeface="宋体" pitchFamily="2" charset="-122"/>
              </a:rPr>
              <a:t>linux</a:t>
            </a:r>
            <a:r>
              <a:rPr lang="zh-CN" altLang="en-US" dirty="0" smtClean="0">
                <a:ea typeface="宋体" pitchFamily="2" charset="-122"/>
              </a:rPr>
              <a:t>系统</a:t>
            </a:r>
            <a:endParaRPr lang="en-US" altLang="zh-CN" b="0" dirty="0" smtClean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使用函数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4352925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调用方法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i="1" dirty="0" smtClean="0"/>
              <a:t>$(&lt;function&gt; &lt;arguments&gt; )</a:t>
            </a:r>
          </a:p>
          <a:p>
            <a:pPr lvl="1"/>
            <a:r>
              <a:rPr lang="en-US" altLang="zh-CN" i="1" dirty="0" smtClean="0"/>
              <a:t>${&lt;function&gt; &lt;arguments&gt;}</a:t>
            </a:r>
            <a:endParaRPr lang="en-US" altLang="zh-CN" b="0" i="1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例子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b="0" i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隐含规则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5000660"/>
          </a:xfrm>
        </p:spPr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中的“隐含的”，早先约定了的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中间目标文件（</a:t>
            </a:r>
            <a:r>
              <a:rPr lang="en-US" altLang="zh-CN" b="0" dirty="0" smtClean="0"/>
              <a:t>Unix</a:t>
            </a:r>
            <a:r>
              <a:rPr lang="zh-CN" altLang="en-US" b="0" dirty="0" smtClean="0"/>
              <a:t>下是</a:t>
            </a:r>
            <a:r>
              <a:rPr lang="en-US" altLang="zh-CN" b="0" dirty="0" smtClean="0"/>
              <a:t>[.o]</a:t>
            </a:r>
            <a:r>
              <a:rPr lang="zh-CN" altLang="en-US" b="0" dirty="0" smtClean="0"/>
              <a:t>文件，</a:t>
            </a:r>
            <a:r>
              <a:rPr lang="en-US" altLang="zh-CN" b="0" dirty="0" smtClean="0"/>
              <a:t>Windows</a:t>
            </a:r>
            <a:r>
              <a:rPr lang="zh-CN" altLang="en-US" b="0" dirty="0" smtClean="0"/>
              <a:t>下是</a:t>
            </a:r>
            <a:r>
              <a:rPr lang="en-US" altLang="zh-CN" b="0" dirty="0" smtClean="0"/>
              <a:t>[.</a:t>
            </a:r>
            <a:r>
              <a:rPr lang="en-US" altLang="zh-CN" b="0" dirty="0" err="1" smtClean="0"/>
              <a:t>obj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文件</a:t>
            </a:r>
            <a:r>
              <a:rPr lang="en-US" altLang="zh-CN" b="0" dirty="0" smtClean="0"/>
              <a:t>)</a:t>
            </a:r>
          </a:p>
          <a:p>
            <a:r>
              <a:rPr lang="zh-CN" altLang="en-US" dirty="0" smtClean="0">
                <a:ea typeface="宋体" pitchFamily="2" charset="-122"/>
              </a:rPr>
              <a:t>惯例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/>
                <a:ea typeface="宋体"/>
              </a:rPr>
              <a:t>把</a:t>
            </a:r>
            <a:r>
              <a:rPr lang="en-US" altLang="zh-CN" dirty="0" smtClean="0">
                <a:latin typeface="TimesNewRomanPSMT"/>
                <a:ea typeface="宋体"/>
              </a:rPr>
              <a:t>[.c]</a:t>
            </a:r>
            <a:r>
              <a:rPr lang="zh-CN" altLang="en-US" dirty="0" smtClean="0">
                <a:latin typeface="宋体"/>
                <a:ea typeface="宋体"/>
              </a:rPr>
              <a:t>文件编译成</a:t>
            </a:r>
            <a:r>
              <a:rPr lang="en-US" altLang="zh-CN" dirty="0" smtClean="0">
                <a:latin typeface="TimesNewRomanPSMT"/>
                <a:ea typeface="宋体"/>
              </a:rPr>
              <a:t>[.o]</a:t>
            </a:r>
            <a:r>
              <a:rPr lang="zh-CN" altLang="en-US" dirty="0" smtClean="0">
                <a:latin typeface="宋体"/>
                <a:ea typeface="宋体"/>
              </a:rPr>
              <a:t>文件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/>
              <a:t>系统变量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a typeface="宋体" pitchFamily="2" charset="-122"/>
              </a:rPr>
              <a:t>CFLAGS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/>
              <a:t> LDFLAGS</a:t>
            </a:r>
            <a:r>
              <a:rPr lang="zh-CN" altLang="en-US" dirty="0" smtClean="0"/>
              <a:t>、</a:t>
            </a:r>
            <a:r>
              <a:rPr lang="en-US" altLang="zh-CN" dirty="0" smtClean="0">
                <a:ea typeface="宋体" pitchFamily="2" charset="-122"/>
              </a:rPr>
              <a:t>CC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…</a:t>
            </a:r>
          </a:p>
          <a:p>
            <a:r>
              <a:rPr lang="zh-CN" altLang="en-US" dirty="0" smtClean="0">
                <a:ea typeface="宋体" pitchFamily="2" charset="-122"/>
              </a:rPr>
              <a:t>不想使用隐含规则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/>
              <a:t>“-r”</a:t>
            </a:r>
            <a:r>
              <a:rPr lang="zh-CN" altLang="en-US" dirty="0" smtClean="0"/>
              <a:t>或“</a:t>
            </a:r>
            <a:r>
              <a:rPr lang="en-US" altLang="zh-CN" dirty="0" smtClean="0"/>
              <a:t>--no-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-rules”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明着来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需要注意的隐含规则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500034" y="1357298"/>
            <a:ext cx="8143932" cy="500066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命令的变量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AR(</a:t>
            </a:r>
            <a:r>
              <a:rPr lang="en-US" altLang="zh-CN" dirty="0" err="1" smtClean="0">
                <a:ea typeface="宋体" pitchFamily="2" charset="-122"/>
              </a:rPr>
              <a:t>ar</a:t>
            </a:r>
            <a:r>
              <a:rPr lang="en-US" altLang="zh-CN" dirty="0" smtClean="0">
                <a:ea typeface="宋体" pitchFamily="2" charset="-122"/>
              </a:rPr>
              <a:t>)/CC(cc)/CXX(g++)</a:t>
            </a:r>
          </a:p>
          <a:p>
            <a:r>
              <a:rPr lang="zh-CN" altLang="en-US" dirty="0" smtClean="0">
                <a:ea typeface="宋体" pitchFamily="2" charset="-122"/>
              </a:rPr>
              <a:t>命令参数的变量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/>
              <a:t>ARFLAGS/CFLAGS/CXXFLAGS/LDFLAGS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ea typeface="宋体" pitchFamily="2" charset="-122"/>
              </a:rPr>
              <a:t>参考手册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26" name="图片 2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71438"/>
            <a:ext cx="785818" cy="35716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00100" y="2285992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\\192.168.10.252\incoming\tonghui\</a:t>
            </a:r>
            <a:r>
              <a:rPr lang="zh-CN" altLang="en-US" dirty="0" smtClean="0"/>
              <a:t>参考手册</a:t>
            </a:r>
            <a:r>
              <a:rPr lang="en-US" altLang="zh-CN" dirty="0" smtClean="0"/>
              <a:t>\</a:t>
            </a:r>
            <a:r>
              <a:rPr lang="zh-CN" altLang="en-US" dirty="0" smtClean="0"/>
              <a:t>跟我一起写</a:t>
            </a:r>
            <a:r>
              <a:rPr lang="en-US" altLang="zh-CN" dirty="0" smtClean="0"/>
              <a:t>Makefile.pdf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48" y="3071810"/>
            <a:ext cx="1785950" cy="5969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500958" y="6500834"/>
            <a:ext cx="1428760" cy="320675"/>
          </a:xfrm>
          <a:prstGeom prst="rect">
            <a:avLst/>
          </a:prstGeom>
        </p:spPr>
        <p:txBody>
          <a:bodyPr/>
          <a:lstStyle/>
          <a:p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29520" y="0"/>
            <a:ext cx="1714480" cy="4286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交叉编译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666875"/>
            <a:ext cx="7546975" cy="435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本机编译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ea typeface="宋体" pitchFamily="2" charset="-122"/>
              </a:rPr>
              <a:t>模拟器</a:t>
            </a:r>
            <a:endParaRPr lang="en-US" altLang="zh-CN" b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交叉编译</a:t>
            </a:r>
            <a:endParaRPr lang="en-US" altLang="zh-CN" sz="32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ea typeface="宋体" pitchFamily="2" charset="-122"/>
              </a:rPr>
              <a:t>什么是交叉编译</a:t>
            </a:r>
            <a:endParaRPr lang="en-US" altLang="zh-CN" b="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交叉编译工具链</a:t>
            </a:r>
            <a:endParaRPr lang="en-US" altLang="zh-CN" b="0" dirty="0" smtClean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5286380" y="3214686"/>
            <a:ext cx="2286000" cy="150019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在一个平台上生成</a:t>
            </a:r>
            <a:endParaRPr lang="en-US" altLang="zh-CN" dirty="0" smtClean="0">
              <a:latin typeface="Verdana" pitchFamily="34" charset="0"/>
            </a:endParaRP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另外一个平台的</a:t>
            </a:r>
            <a:endParaRPr lang="en-US" altLang="zh-CN" dirty="0" smtClean="0">
              <a:latin typeface="Verdana" pitchFamily="34" charset="0"/>
            </a:endParaRP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可执行文件</a:t>
            </a:r>
            <a:endParaRPr lang="zh-CN" altLang="zh-CN" dirty="0">
              <a:latin typeface="Verdana" pitchFamily="34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929190" y="3214686"/>
            <a:ext cx="2928958" cy="150019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latin typeface="Verdana" pitchFamily="34" charset="0"/>
              </a:rPr>
              <a:t>mipsel-uclibc-gcc</a:t>
            </a:r>
          </a:p>
          <a:p>
            <a:pPr algn="ctr" eaLnBrk="0" hangingPunct="0"/>
            <a:r>
              <a:rPr lang="en-US" altLang="zh-CN" dirty="0" smtClean="0">
                <a:latin typeface="Verdana" pitchFamily="34" charset="0"/>
              </a:rPr>
              <a:t>arm-linux-uclibc-gcc</a:t>
            </a: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。。。</a:t>
            </a:r>
            <a:endParaRPr lang="en-US" altLang="zh-CN" dirty="0" smtClean="0">
              <a:latin typeface="Verdana" pitchFamily="34" charset="0"/>
            </a:endParaRPr>
          </a:p>
          <a:p>
            <a:pPr algn="ctr" eaLnBrk="0" hangingPunct="0"/>
            <a:endParaRPr lang="zh-CN" altLang="zh-CN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交叉编译举例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8" name="内容占位符 7" descr="机顶盒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black">
          <a:xfrm>
            <a:off x="6072198" y="1785926"/>
            <a:ext cx="2885775" cy="928694"/>
          </a:xfrm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643050"/>
            <a:ext cx="1357322" cy="11389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059800"/>
            <a:ext cx="1357322" cy="11389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57224" y="278605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 pc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52863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 pc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72330" y="2571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机顶盒</a:t>
            </a:r>
            <a:endParaRPr lang="zh-CN" altLang="en-US" dirty="0"/>
          </a:p>
        </p:txBody>
      </p:sp>
      <p:pic>
        <p:nvPicPr>
          <p:cNvPr id="15" name="内容占位符 7" descr="机顶盒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6115381" y="4131238"/>
            <a:ext cx="28857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115513" y="491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机顶盒</a:t>
            </a:r>
            <a:endParaRPr lang="zh-CN" altLang="en-US" dirty="0"/>
          </a:p>
        </p:txBody>
      </p:sp>
      <p:sp>
        <p:nvSpPr>
          <p:cNvPr id="17" name="Freeform 9"/>
          <p:cNvSpPr>
            <a:spLocks/>
          </p:cNvSpPr>
          <p:nvPr/>
        </p:nvSpPr>
        <p:spPr bwMode="gray">
          <a:xfrm rot="2631921" flipH="1" flipV="1">
            <a:off x="5034320" y="1277943"/>
            <a:ext cx="907965" cy="12875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357422" y="1643050"/>
            <a:ext cx="2286016" cy="1785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/>
              <a:t>利用</a:t>
            </a:r>
            <a:r>
              <a:rPr lang="en-US" altLang="zh-CN" dirty="0" smtClean="0"/>
              <a:t>Cygwin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algn="ctr" eaLnBrk="0" hangingPunct="0"/>
            <a:r>
              <a:rPr lang="en-US" altLang="zh-CN" dirty="0" smtClean="0">
                <a:solidFill>
                  <a:srgbClr val="FF0000"/>
                </a:solidFill>
              </a:rPr>
              <a:t>arm-elf-gcc</a:t>
            </a: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生成机顶盒的</a:t>
            </a:r>
            <a:endParaRPr lang="en-US" altLang="zh-CN" dirty="0" smtClean="0">
              <a:latin typeface="Verdana" pitchFamily="34" charset="0"/>
            </a:endParaRP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可执行文件</a:t>
            </a:r>
            <a:endParaRPr lang="zh-CN" altLang="zh-CN" dirty="0">
              <a:latin typeface="Verdana" pitchFamily="34" charset="0"/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gray">
          <a:xfrm rot="2631921" flipH="1" flipV="1">
            <a:off x="5034320" y="3563959"/>
            <a:ext cx="907965" cy="12875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2357422" y="3929066"/>
            <a:ext cx="2286016" cy="1785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/>
              <a:t>直接运行</a:t>
            </a:r>
            <a:endParaRPr lang="en-US" altLang="zh-CN" dirty="0" smtClean="0"/>
          </a:p>
          <a:p>
            <a:pPr algn="ctr" eaLnBrk="0" hangingPunct="0"/>
            <a:r>
              <a:rPr lang="en-US" dirty="0" smtClean="0">
                <a:solidFill>
                  <a:srgbClr val="FF0000"/>
                </a:solidFill>
              </a:rPr>
              <a:t>arm-linux-gcc</a:t>
            </a: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生成机顶盒的</a:t>
            </a:r>
            <a:endParaRPr lang="en-US" altLang="zh-CN" dirty="0" smtClean="0">
              <a:latin typeface="Verdana" pitchFamily="34" charset="0"/>
            </a:endParaRPr>
          </a:p>
          <a:p>
            <a:pPr algn="ctr" eaLnBrk="0" hangingPunct="0"/>
            <a:r>
              <a:rPr lang="zh-CN" altLang="en-US" dirty="0" smtClean="0">
                <a:latin typeface="Verdana" pitchFamily="34" charset="0"/>
              </a:rPr>
              <a:t>可执行文件</a:t>
            </a:r>
            <a:endParaRPr lang="zh-CN" altLang="zh-CN" dirty="0" smtClean="0">
              <a:latin typeface="Verdana" pitchFamily="34" charset="0"/>
            </a:endParaRPr>
          </a:p>
          <a:p>
            <a:pPr algn="ctr" eaLnBrk="0" hangingPunct="0"/>
            <a:endParaRPr lang="zh-CN" altLang="zh-CN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SHELL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666875"/>
            <a:ext cx="7546975" cy="435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命令行式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en-US" sz="3200" dirty="0" smtClean="0"/>
              <a:t>COMMAND.COM（MS-DOS </a:t>
            </a:r>
            <a:r>
              <a:rPr lang="zh-CN" altLang="en-US" sz="3200" dirty="0" smtClean="0"/>
              <a:t>系统） 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不同的</a:t>
            </a:r>
            <a:r>
              <a:rPr lang="en-US" altLang="zh-CN" sz="3200" dirty="0" err="1" smtClean="0"/>
              <a:t>unix</a:t>
            </a:r>
            <a:r>
              <a:rPr lang="zh-CN" altLang="en-US" sz="3200" dirty="0" smtClean="0"/>
              <a:t>系统运行不同</a:t>
            </a:r>
            <a:r>
              <a:rPr lang="en-US" altLang="zh-CN" sz="3200" dirty="0" smtClean="0"/>
              <a:t>shell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bash shell</a:t>
            </a: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交互式（</a:t>
            </a:r>
            <a:r>
              <a:rPr lang="en-US" altLang="zh-CN" sz="3200" dirty="0" smtClean="0">
                <a:ea typeface="宋体" pitchFamily="2" charset="-122"/>
              </a:rPr>
              <a:t>linux</a:t>
            </a:r>
            <a:r>
              <a:rPr lang="zh-CN" altLang="en-US" sz="3200" dirty="0" smtClean="0">
                <a:ea typeface="宋体" pitchFamily="2" charset="-122"/>
              </a:rPr>
              <a:t>登陆</a:t>
            </a:r>
            <a:r>
              <a:rPr lang="en-US" altLang="zh-CN" sz="3200" dirty="0" smtClean="0">
                <a:ea typeface="宋体" pitchFamily="2" charset="-122"/>
              </a:rPr>
              <a:t>/</a:t>
            </a:r>
            <a:r>
              <a:rPr lang="zh-CN" altLang="en-US" sz="3200" dirty="0" smtClean="0">
                <a:ea typeface="宋体" pitchFamily="2" charset="-122"/>
              </a:rPr>
              <a:t>注销）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非交互式（</a:t>
            </a:r>
            <a:r>
              <a:rPr lang="en-US" altLang="zh-CN" sz="3200" dirty="0" smtClean="0">
                <a:ea typeface="宋体" pitchFamily="2" charset="-122"/>
              </a:rPr>
              <a:t>shell</a:t>
            </a:r>
            <a:r>
              <a:rPr lang="zh-CN" altLang="en-US" sz="3200" dirty="0" smtClean="0">
                <a:ea typeface="宋体" pitchFamily="2" charset="-122"/>
              </a:rPr>
              <a:t>命令、</a:t>
            </a:r>
            <a:r>
              <a:rPr lang="en-US" altLang="zh-CN" sz="3200" dirty="0" smtClean="0">
                <a:ea typeface="宋体" pitchFamily="2" charset="-122"/>
              </a:rPr>
              <a:t>shell script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3200" b="0" dirty="0" smtClean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CYGWIN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666875"/>
            <a:ext cx="7956579" cy="435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平台上运行的</a:t>
            </a:r>
            <a:r>
              <a:rPr lang="en-US" altLang="zh-CN" sz="3200" dirty="0" smtClean="0"/>
              <a:t>linux</a:t>
            </a:r>
            <a:r>
              <a:rPr lang="zh-CN" altLang="en-US" sz="3200" dirty="0" smtClean="0"/>
              <a:t>模拟环境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在</a:t>
            </a:r>
            <a:r>
              <a:rPr lang="en-US" altLang="zh-CN" sz="3200" dirty="0" smtClean="0">
                <a:ea typeface="宋体" pitchFamily="2" charset="-122"/>
              </a:rPr>
              <a:t>windows</a:t>
            </a:r>
            <a:r>
              <a:rPr lang="zh-CN" altLang="en-US" sz="3200" dirty="0" smtClean="0">
                <a:ea typeface="宋体" pitchFamily="2" charset="-122"/>
              </a:rPr>
              <a:t>上进行嵌入式开发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运行</a:t>
            </a:r>
            <a:r>
              <a:rPr lang="en-US" altLang="zh-CN" sz="3200" dirty="0" smtClean="0">
                <a:ea typeface="宋体" pitchFamily="2" charset="-122"/>
              </a:rPr>
              <a:t>shell</a:t>
            </a:r>
            <a:r>
              <a:rPr lang="zh-CN" altLang="en-US" sz="3200" dirty="0" smtClean="0">
                <a:ea typeface="宋体" pitchFamily="2" charset="-122"/>
              </a:rPr>
              <a:t>、</a:t>
            </a:r>
            <a:r>
              <a:rPr lang="en-US" altLang="zh-CN" sz="3200" dirty="0" smtClean="0">
                <a:ea typeface="宋体" pitchFamily="2" charset="-122"/>
              </a:rPr>
              <a:t>shell script</a:t>
            </a: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例子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程序的编译和链接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666875"/>
            <a:ext cx="7956579" cy="49053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编译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检查程序语法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检查函数、变量声明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生成中间代码文件</a:t>
            </a:r>
            <a:r>
              <a:rPr lang="en-US" altLang="zh-CN" dirty="0" smtClean="0"/>
              <a:t>object file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Windows : *.obj	/	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: *.o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Warning</a:t>
            </a:r>
            <a:r>
              <a:rPr lang="zh-CN" altLang="en-US" dirty="0" smtClean="0"/>
              <a:t>忽略（依赖于编译选项）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sz="3200" dirty="0" smtClean="0"/>
              <a:t>链接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寻找函数的实现、全局变量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object file</a:t>
            </a:r>
            <a:r>
              <a:rPr lang="zh-CN" altLang="en-US" dirty="0" smtClean="0"/>
              <a:t>合成可执行文件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打包：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-&gt;.lib	/	.o -&gt;.a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Makefile</a:t>
            </a:r>
            <a:r>
              <a:rPr lang="zh-CN" altLang="en-US" dirty="0" smtClean="0">
                <a:ea typeface="宋体" pitchFamily="2" charset="-122"/>
              </a:rPr>
              <a:t>概述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black">
          <a:xfrm>
            <a:off x="758825" y="1428737"/>
            <a:ext cx="7956579" cy="4591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为实现自动化编译</a:t>
            </a:r>
            <a:endParaRPr lang="en-US" altLang="zh-CN" sz="32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使用</a:t>
            </a:r>
            <a:r>
              <a:rPr lang="en-US" altLang="zh-CN" sz="3200" dirty="0" smtClean="0"/>
              <a:t>Makefile</a:t>
            </a:r>
            <a:r>
              <a:rPr lang="zh-CN" altLang="en-US" sz="3200" dirty="0" smtClean="0"/>
              <a:t>定制整个工程的编译规则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en-US" altLang="zh-CN" sz="3200" dirty="0" smtClean="0"/>
              <a:t>Makefile</a:t>
            </a:r>
            <a:r>
              <a:rPr lang="zh-CN" altLang="en-US" sz="3200" dirty="0" smtClean="0"/>
              <a:t>指定哪些文件需要编译，哪些不需要编译，哪些需要重新编译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sz="3200" dirty="0" smtClean="0"/>
              <a:t>可执行操作系统的命令</a:t>
            </a: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Make:</a:t>
            </a:r>
            <a:r>
              <a:rPr lang="zh-CN" altLang="en-US" sz="3200" dirty="0" smtClean="0"/>
              <a:t>解析</a:t>
            </a:r>
            <a:r>
              <a:rPr lang="en-US" altLang="zh-CN" sz="3200" dirty="0" smtClean="0"/>
              <a:t>makefile</a:t>
            </a:r>
            <a:r>
              <a:rPr lang="zh-CN" altLang="en-US" sz="3200" dirty="0" smtClean="0"/>
              <a:t>的工具</a:t>
            </a:r>
            <a:endParaRPr lang="en-US" altLang="zh-CN" sz="3200" dirty="0" smtClean="0"/>
          </a:p>
          <a:p>
            <a:pPr>
              <a:lnSpc>
                <a:spcPct val="90000"/>
              </a:lnSpc>
              <a:buNone/>
            </a:pPr>
            <a:endParaRPr lang="en-US" altLang="zh-CN" sz="3200" dirty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500958" y="6500834"/>
            <a:ext cx="1428760" cy="3206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软件配置工程部</a:t>
            </a:r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宽200pix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71438"/>
            <a:ext cx="785818" cy="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1099</Words>
  <Application>Microsoft PowerPoint</Application>
  <PresentationFormat>全屏显示(4:3)</PresentationFormat>
  <Paragraphs>312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24美金的ppt模板</vt:lpstr>
      <vt:lpstr>Makefile培训  --tonghui</vt:lpstr>
      <vt:lpstr>主要内容</vt:lpstr>
      <vt:lpstr>嵌入式开发</vt:lpstr>
      <vt:lpstr>交叉编译</vt:lpstr>
      <vt:lpstr>交叉编译举例</vt:lpstr>
      <vt:lpstr>SHELL</vt:lpstr>
      <vt:lpstr>CYGWIN</vt:lpstr>
      <vt:lpstr>程序的编译和链接</vt:lpstr>
      <vt:lpstr>Makefile概述</vt:lpstr>
      <vt:lpstr>Makefile基本规则</vt:lpstr>
      <vt:lpstr>Makefile里面有什么</vt:lpstr>
      <vt:lpstr>Makefile的文件名</vt:lpstr>
      <vt:lpstr>引用其他Makefile</vt:lpstr>
      <vt:lpstr>Make的工作方式</vt:lpstr>
      <vt:lpstr>规则书写</vt:lpstr>
      <vt:lpstr>伪目标</vt:lpstr>
      <vt:lpstr>静态模式</vt:lpstr>
      <vt:lpstr>书写命令</vt:lpstr>
      <vt:lpstr>命令执行</vt:lpstr>
      <vt:lpstr>命令出错</vt:lpstr>
      <vt:lpstr>嵌套执行make</vt:lpstr>
      <vt:lpstr>使用变量</vt:lpstr>
      <vt:lpstr>变量的基础</vt:lpstr>
      <vt:lpstr>变量中的变量</vt:lpstr>
      <vt:lpstr>变量的高级用法</vt:lpstr>
      <vt:lpstr>其他变量</vt:lpstr>
      <vt:lpstr>其他变量</vt:lpstr>
      <vt:lpstr>自动化变量</vt:lpstr>
      <vt:lpstr>使用条件判断</vt:lpstr>
      <vt:lpstr>使用函数</vt:lpstr>
      <vt:lpstr>隐含规则</vt:lpstr>
      <vt:lpstr>需要注意的隐含规则</vt:lpstr>
      <vt:lpstr>参考手册</vt:lpstr>
      <vt:lpstr>谢谢！</vt:lpstr>
    </vt:vector>
  </TitlesOfParts>
  <Company>ipanel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童辉</dc:creator>
  <cp:lastModifiedBy>童辉</cp:lastModifiedBy>
  <cp:revision>392</cp:revision>
  <dcterms:created xsi:type="dcterms:W3CDTF">2011-07-14T03:09:49Z</dcterms:created>
  <dcterms:modified xsi:type="dcterms:W3CDTF">2011-07-20T06:57:51Z</dcterms:modified>
</cp:coreProperties>
</file>