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3A9F3-6E5E-A94C-810D-B5B4C792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4D1BAC-9EB0-A241-966B-09D888CBA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C7D84-4A92-5747-BC8B-4A4C033B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6A080-9143-434A-96BD-E47CC67F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400B4-B648-5F4C-B4E0-95C03DA2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17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BBCE-3A5D-764A-9268-DC530719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6AB06-E94C-E04C-9CFF-AD23A999C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9D3CC-3DF2-B24A-B674-05883D79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45766-F4C3-3447-8006-90D985EB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1C411-47CF-884A-B54F-1B50E4D3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17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02F80-0B51-CF4E-9962-E9BB5627B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9A03F-D2DA-8844-A28A-FFA69D317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8499B-15BD-E045-8B30-998EBA26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3D110-78F7-DA4A-90A2-7C0A723A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2E6D2-D4EF-9D43-A6C6-3B608670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57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31D7B-85BD-784E-B7CA-12DF7BFD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3F370-3CE7-9C40-83E3-78510705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FBA89-1122-FC4F-A74F-615FA66E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DE416-503D-CB4B-A4C6-B7300319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56AD1-95AF-AD4C-9DD8-7344B258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68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90358-C264-CD45-9C2F-17456FE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25987-8A16-6641-A124-128ADFDA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CACCE-045A-9D4F-B1F5-C9D30E1F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04508-3709-0B4B-A681-A296E97B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E3DA8-06D6-D140-A502-D239F503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0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352C4-9E2D-684D-9483-D41EA38A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015F5-BDC1-8E4F-B0FC-B4AF498C8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D47732-4148-CD4A-96A6-3371B60C8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0DEE1-DC31-C542-B805-A37880ED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CBF5D-9377-8741-9ED7-53732A32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259DF-7422-704B-9B1F-9AB796C8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17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7F37-34C2-2740-B0A8-2C69A1F0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F4492-E14B-CC47-8039-706BC514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0D9CB-96F3-7244-82EA-C0C13CDCC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E29E9E-E9D6-874D-B3F7-3460B171D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13E8EE-2E30-7B4D-AEB4-753D24DF7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480173-72F8-B94C-8BFA-B00F05B5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328116-8350-5144-A50F-13C03B45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E29733-4D5D-7D43-A359-317E373A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99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FE7F1-7EAB-304D-9A2A-D16CF86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612223-DC70-CB4F-8097-D5D53607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0DD84-97C3-A140-8971-5780A3CC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E8A9A4-CD32-C147-903E-BF5B8FD6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02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B1BC9C-BFA4-4A4A-8659-FB402267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A6D5E7-F372-A44C-B915-777AAB2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41DD9-BDFE-604A-8061-DD3708A6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88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7E4E7-0D4E-FE44-A053-AF64CA36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7A3E3-41BE-2C46-B475-C8E682BF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61A6C-4C20-C945-A940-7D1A8F93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AC091-5850-9143-9490-0CA843D6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4E3F6-C3C3-5147-A242-F36DCF32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5A6D4-0253-784F-B55E-09FEF85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1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EA48F-A27D-0D42-9F39-DB8235C6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4EF819-70F1-C147-A554-FEC430F8A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9F5F4-2540-1C4A-94E9-872D3F7C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B1215-EADB-C24E-B0AC-1AB48B62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615E5-6EC5-F94F-91AF-0F400CE4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28026-56CF-B64A-91E7-EA1CEC2A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65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0D417A-CC54-EE49-AC4B-E61640C5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B4B46-3A10-3241-9C93-7DECFC32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03FBA-47F9-0143-94E6-D513E316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B5EA-A56B-E34D-B582-FE0CE589D811}" type="datetimeFigureOut">
              <a:rPr kumimoji="1" lang="zh-CN" altLang="en-US" smtClean="0"/>
              <a:t>2020/3/24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3CDBC-5F05-254E-B164-9FEC67EF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8F9C5-F2C6-FB46-B673-2EF1606D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8535-A030-EE4F-92D4-4B254AAE8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69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面向对象程序设计</a:t>
            </a:r>
            <a:r>
              <a:rPr lang="zh-CN" altLang="zh-CN" b="1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en-US" altLang="zh-CN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Object Oriented Programming</a:t>
            </a:r>
            <a:r>
              <a:rPr lang="zh-CN" altLang="zh-CN" sz="2800" dirty="0"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endParaRPr kumimoji="1" lang="zh-CN" altLang="en-US" sz="2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91254"/>
            <a:ext cx="447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内工大物联网系 专业基础课系列</a:t>
            </a:r>
            <a:endParaRPr kumimoji="1"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5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0A0F-82DC-AF46-A4AB-158DB33D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6F6CA-0FB2-8C46-8B65-B91EA5B3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implements</a:t>
            </a:r>
            <a:r>
              <a:rPr lang="zh-CN" altLang="en-US" dirty="0">
                <a:latin typeface="Times New Roman" panose="02020603050405020304" pitchFamily="18" charset="0"/>
              </a:rPr>
              <a:t>子句来表示一个类将去实现某个接口。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 在类体中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可以使用接口中定义的常量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但必须实现接口中定义的所有方法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利用接口可实现多重 继承</a:t>
            </a:r>
            <a:r>
              <a:rPr lang="zh-CN" altLang="en-US" dirty="0">
                <a:latin typeface="Times New Roman" panose="02020603050405020304" pitchFamily="18" charset="0"/>
              </a:rPr>
              <a:t>，即一个类可以实现多个接口，在</a:t>
            </a:r>
            <a:r>
              <a:rPr lang="en-US" altLang="zh-CN" dirty="0">
                <a:latin typeface="Times New Roman" panose="02020603050405020304" pitchFamily="18" charset="0"/>
              </a:rPr>
              <a:t>implements</a:t>
            </a:r>
            <a:r>
              <a:rPr lang="zh-CN" altLang="en-US" dirty="0">
                <a:latin typeface="Times New Roman" panose="02020603050405020304" pitchFamily="18" charset="0"/>
              </a:rPr>
              <a:t>子句中用逗号分隔。</a:t>
            </a:r>
          </a:p>
          <a:p>
            <a:pPr marL="514350" indent="-514350">
              <a:lnSpc>
                <a:spcPct val="11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 接口的作用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和抽象类相似，只定义原型</a:t>
            </a:r>
            <a:r>
              <a:rPr lang="zh-CN" altLang="en-US" dirty="0">
                <a:latin typeface="Times New Roman" panose="02020603050405020304" pitchFamily="18" charset="0"/>
              </a:rPr>
              <a:t>，不直接定义方法的内容。</a:t>
            </a:r>
          </a:p>
          <a:p>
            <a:pPr marL="514350" indent="-514350">
              <a:lnSpc>
                <a:spcPct val="11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 接口中的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方法和变量必须是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</a:rPr>
              <a:t>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94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9738D-AEA8-154B-B286-A211E9F4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接口的</a:t>
            </a:r>
            <a:r>
              <a:rPr kumimoji="1" lang="en-US" altLang="zh-CN" dirty="0"/>
              <a:t>UML</a:t>
            </a:r>
            <a:r>
              <a:rPr kumimoji="1" lang="zh-CN" altLang="en-US" dirty="0"/>
              <a:t>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3BCDB7-3DA5-1E4B-953C-760EAEAA1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571" y="1825625"/>
            <a:ext cx="73628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1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F674D-0671-144A-84C9-2F7EC8D7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对象的构造函数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0A52C-26FE-394B-A7FC-A193FB62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构造方法</a:t>
            </a:r>
            <a:r>
              <a:rPr lang="en-US" altLang="zh-CN" dirty="0">
                <a:latin typeface="Times New Roman" panose="02020603050405020304" pitchFamily="18" charset="0"/>
              </a:rPr>
              <a:t>(Constructor)</a:t>
            </a:r>
            <a:r>
              <a:rPr lang="zh-CN" altLang="en-US" dirty="0">
                <a:latin typeface="Times New Roman" panose="02020603050405020304" pitchFamily="18" charset="0"/>
              </a:rPr>
              <a:t>是一种特殊的方法。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</a:rPr>
              <a:t>中的每个类都有构造方法，用来初始化该类的一个新的对象。构造方法具有和类名相同的名称，而且不返回任何数据类型。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系统在产生对象时会自动执行。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88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6D8C5-8629-B246-9380-DFF27540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对象的构造函数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B49EB-3A78-D741-AE1C-A6B869D1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构造</a:t>
            </a:r>
            <a:r>
              <a:rPr kumimoji="1" lang="zh-CN" altLang="en-US" dirty="0"/>
              <a:t>函数</a:t>
            </a:r>
            <a:r>
              <a:rPr lang="zh-CN" altLang="en-US" dirty="0">
                <a:latin typeface="Times New Roman" panose="02020603050405020304" pitchFamily="18" charset="0"/>
              </a:rPr>
              <a:t>应包含的内容：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zh-CN" altLang="en-US" sz="2800" b="0" dirty="0">
                <a:latin typeface="Times New Roman" panose="02020603050405020304" pitchFamily="18" charset="0"/>
              </a:rPr>
              <a:t>定义一些初值或内存配置工作；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zh-CN" altLang="en-US" sz="2800" b="0" dirty="0">
                <a:latin typeface="Times New Roman" panose="02020603050405020304" pitchFamily="18" charset="0"/>
              </a:rPr>
              <a:t> 一个类可以有多个构造方法</a:t>
            </a:r>
            <a:r>
              <a:rPr lang="en-US" altLang="zh-CN" sz="2800" b="0" dirty="0">
                <a:latin typeface="Times New Roman" panose="02020603050405020304" pitchFamily="18" charset="0"/>
              </a:rPr>
              <a:t>(</a:t>
            </a:r>
            <a:r>
              <a:rPr lang="zh-CN" altLang="en-US" sz="2800" b="0" dirty="0">
                <a:latin typeface="Times New Roman" panose="02020603050405020304" pitchFamily="18" charset="0"/>
              </a:rPr>
              <a:t>重载</a:t>
            </a:r>
            <a:r>
              <a:rPr lang="en-US" altLang="zh-CN" sz="2800" b="0" dirty="0">
                <a:latin typeface="Times New Roman" panose="02020603050405020304" pitchFamily="18" charset="0"/>
              </a:rPr>
              <a:t>)</a:t>
            </a:r>
            <a:r>
              <a:rPr lang="zh-CN" altLang="en-US" sz="2800" b="0" dirty="0">
                <a:latin typeface="Times New Roman" panose="02020603050405020304" pitchFamily="18" charset="0"/>
              </a:rPr>
              <a:t>，根据参数的不同决定执行哪一个；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zh-CN" altLang="en-US" sz="2800" b="0" dirty="0">
                <a:latin typeface="Times New Roman" panose="02020603050405020304" pitchFamily="18" charset="0"/>
              </a:rPr>
              <a:t> 如果程序中没有定义构造方法，则创建实例时使用的是缺省构造方法，它是一个无内容的空方法。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64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29CE7-9948-4549-92CF-12255E2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对象的构造函数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312EC-9B0A-D14D-A34F-A40EE7D5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657FB-73E4-3E45-BE86-900C69FEF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052" y="1683205"/>
            <a:ext cx="6400800" cy="50228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public class Employee{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private String name;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private int salary;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public Employee(String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n,int</a:t>
            </a:r>
            <a:r>
              <a:rPr lang="en-US" altLang="zh-CN" sz="2000" b="0" dirty="0">
                <a:latin typeface="Times New Roman" panose="02020603050405020304" pitchFamily="18" charset="0"/>
              </a:rPr>
              <a:t> s)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{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	name = n;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	salary = s;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}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public Employee(String n){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	</a:t>
            </a:r>
            <a:r>
              <a:rPr lang="en-US" altLang="zh-CN" sz="2000" b="0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en-US" altLang="zh-CN" sz="2000" b="0" dirty="0">
                <a:latin typeface="Times New Roman" panose="02020603050405020304" pitchFamily="18" charset="0"/>
              </a:rPr>
              <a:t>(n,0);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 }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 public Employee()</a:t>
            </a:r>
          </a:p>
          <a:p>
            <a:pPr lvl="2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{</a:t>
            </a:r>
          </a:p>
          <a:p>
            <a:pPr lvl="2">
              <a:lnSpc>
                <a:spcPct val="60000"/>
              </a:lnSpc>
              <a:spcBef>
                <a:spcPct val="2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	</a:t>
            </a:r>
            <a:r>
              <a:rPr lang="en-US" altLang="zh-CN" sz="2000" b="0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en-US" altLang="zh-CN" sz="2000" b="0" dirty="0">
                <a:latin typeface="Times New Roman" panose="02020603050405020304" pitchFamily="18" charset="0"/>
              </a:rPr>
              <a:t>(“Unknown”);</a:t>
            </a:r>
          </a:p>
          <a:p>
            <a:pPr lvl="2">
              <a:lnSpc>
                <a:spcPct val="60000"/>
              </a:lnSpc>
              <a:spcBef>
                <a:spcPct val="2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  }</a:t>
            </a:r>
          </a:p>
          <a:p>
            <a:pPr lvl="2">
              <a:lnSpc>
                <a:spcPct val="60000"/>
              </a:lnSpc>
              <a:spcBef>
                <a:spcPct val="2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813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C850-F4A5-5B4A-933B-6459099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对象的构造函数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A0084-BCDE-314D-A2B4-11C438DA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</a:p>
          <a:p>
            <a:endParaRPr kumimoji="1" lang="zh-CN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2A1CBE5-C38C-E04F-AFE4-AA84345AA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405" y="2562102"/>
            <a:ext cx="4738253" cy="424731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class Circle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int  r;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CircleStore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store;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Circle(int r)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en-US" altLang="zh-CN" sz="2000" dirty="0" err="1">
                <a:latin typeface="Times New Roman" panose="02020603050405020304" pitchFamily="18" charset="0"/>
              </a:rPr>
              <a:t>.r</a:t>
            </a:r>
            <a:r>
              <a:rPr lang="en-US" altLang="zh-CN" sz="2000" dirty="0">
                <a:latin typeface="Times New Roman" panose="02020603050405020304" pitchFamily="18" charset="0"/>
              </a:rPr>
              <a:t>=r;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store.Add</a:t>
            </a:r>
            <a:r>
              <a:rPr lang="en-US" altLang="zh-CN" sz="2000" dirty="0">
                <a:latin typeface="Times New Roman" panose="02020603050405020304" pitchFamily="18" charset="0"/>
              </a:rPr>
              <a:t>(this);</a:t>
            </a: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给我存下来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public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double  area()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return r*r*3.14;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E5C725F-A704-9B4C-9620-C82B5DB9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344" y="2562101"/>
            <a:ext cx="4738253" cy="424731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class </a:t>
            </a:r>
            <a:r>
              <a:rPr lang="en-US" altLang="zh-CN" sz="2000" dirty="0" err="1">
                <a:latin typeface="Times New Roman" panose="02020603050405020304" pitchFamily="18" charset="0"/>
              </a:rPr>
              <a:t>CircleStore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privte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List&lt;Circle&gt;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lst</a:t>
            </a:r>
            <a:r>
              <a:rPr lang="en-US" altLang="zh-CN" sz="20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CircleStore</a:t>
            </a:r>
            <a:r>
              <a:rPr lang="en-US" altLang="zh-CN" sz="2000" dirty="0">
                <a:latin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this.lst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new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List&lt;Circle&gt;();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void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Add(Circle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c)</a:t>
            </a:r>
            <a:r>
              <a:rPr lang="zh-CN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this.lst.add</a:t>
            </a:r>
            <a:r>
              <a:rPr lang="en-US" altLang="zh-CN" sz="2000" dirty="0">
                <a:latin typeface="Times New Roman" panose="02020603050405020304" pitchFamily="18" charset="0"/>
              </a:rPr>
              <a:t>(c);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3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294A-1AEB-BE4C-9084-83DBF689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对象的构造函数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20183-0B2E-694E-B47B-5D60E252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</a:t>
            </a:r>
          </a:p>
          <a:p>
            <a:pPr marL="0" indent="0">
              <a:buNone/>
            </a:pPr>
            <a:r>
              <a:rPr lang="en-US" altLang="zh-CN" dirty="0"/>
              <a:t>super</a:t>
            </a:r>
            <a:r>
              <a:rPr lang="zh-CN" altLang="en-US" dirty="0"/>
              <a:t>指这个对象的父类。</a:t>
            </a:r>
            <a:r>
              <a:rPr lang="en-US" altLang="zh-CN" dirty="0"/>
              <a:t>super</a:t>
            </a:r>
            <a:r>
              <a:rPr lang="zh-CN" altLang="en-US" dirty="0"/>
              <a:t>可以用来引用父类中的</a:t>
            </a:r>
            <a:r>
              <a:rPr lang="en-US" altLang="zh-CN" dirty="0"/>
              <a:t>(</a:t>
            </a:r>
            <a:r>
              <a:rPr lang="zh-CN" altLang="en-US" dirty="0"/>
              <a:t>被覆盖的</a:t>
            </a:r>
            <a:r>
              <a:rPr lang="en-US" altLang="zh-CN" dirty="0"/>
              <a:t>)</a:t>
            </a:r>
            <a:r>
              <a:rPr lang="zh-CN" altLang="en-US" dirty="0"/>
              <a:t>方法、</a:t>
            </a:r>
            <a:r>
              <a:rPr lang="en-US" altLang="zh-CN" dirty="0"/>
              <a:t>(</a:t>
            </a:r>
            <a:r>
              <a:rPr lang="zh-CN" altLang="en-US" dirty="0"/>
              <a:t>被隐藏的</a:t>
            </a:r>
            <a:r>
              <a:rPr lang="en-US" altLang="zh-CN" dirty="0"/>
              <a:t>)</a:t>
            </a:r>
            <a:r>
              <a:rPr lang="zh-CN" altLang="en-US" dirty="0"/>
              <a:t>变量及构造方法。</a:t>
            </a:r>
            <a:r>
              <a:rPr lang="en-US" altLang="zh-CN" b="0" dirty="0"/>
              <a:t> super</a:t>
            </a:r>
            <a:r>
              <a:rPr lang="zh-CN" altLang="en-US" b="0" dirty="0"/>
              <a:t>必须是子类构造方法的第一条语句。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875EA75-16BB-7B49-A74F-61536CD6F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324" y="3390405"/>
            <a:ext cx="6188075" cy="26320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/>
              <a:t>public  class apple extends fruits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/>
              <a:t>{</a:t>
            </a:r>
          </a:p>
          <a:p>
            <a:pPr lvl="2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/>
              <a:t>    public apple(int price)</a:t>
            </a:r>
          </a:p>
          <a:p>
            <a:pPr lvl="2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/>
              <a:t>    {</a:t>
            </a:r>
          </a:p>
          <a:p>
            <a:pPr lvl="2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/>
              <a:t>        super(price);</a:t>
            </a:r>
          </a:p>
          <a:p>
            <a:pPr lvl="2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/>
              <a:t>        </a:t>
            </a:r>
            <a:r>
              <a:rPr lang="en-US" altLang="zh-CN" sz="2000" b="0">
                <a:solidFill>
                  <a:schemeClr val="hlink"/>
                </a:solidFill>
              </a:rPr>
              <a:t>super.var = value;</a:t>
            </a:r>
          </a:p>
          <a:p>
            <a:pPr lvl="2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>
                <a:solidFill>
                  <a:schemeClr val="hlink"/>
                </a:solidFill>
              </a:rPr>
              <a:t>        super.method(paraList);</a:t>
            </a:r>
          </a:p>
          <a:p>
            <a:pPr lvl="2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/>
              <a:t>    }</a:t>
            </a:r>
          </a:p>
          <a:p>
            <a:pPr lvl="2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16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B26C9-E658-E444-9466-A7682C19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对象的构造函数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45C74-B2EE-7E41-8B8E-B62B2673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Finalize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在对对象进行垃圾收集前，</a:t>
            </a:r>
            <a:r>
              <a:rPr lang="en-US" altLang="zh-CN" dirty="0"/>
              <a:t>JVM</a:t>
            </a:r>
            <a:r>
              <a:rPr lang="zh-CN" altLang="en-US" dirty="0"/>
              <a:t>会自动调用对象的</a:t>
            </a:r>
            <a:r>
              <a:rPr lang="en-US" altLang="zh-CN" dirty="0"/>
              <a:t>finalize() </a:t>
            </a:r>
            <a:r>
              <a:rPr lang="zh-CN" altLang="en-US" dirty="0"/>
              <a:t>方法来释放系统资源。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26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BC324-8FFD-CD48-A1A1-952F25A6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对象的构造函数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8B86D-00F4-F745-BDB9-CBDD1540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finalize()</a:t>
            </a:r>
            <a:r>
              <a:rPr lang="zh-CN" altLang="en-US" dirty="0"/>
              <a:t>方法是在</a:t>
            </a:r>
            <a:r>
              <a:rPr lang="en-US" altLang="zh-CN" dirty="0" err="1"/>
              <a:t>java.lang.Object</a:t>
            </a:r>
            <a:r>
              <a:rPr lang="zh-CN" altLang="en-US" dirty="0"/>
              <a:t>中实现的，在用户自定义的类中，它可以被覆盖</a:t>
            </a:r>
            <a:r>
              <a:rPr lang="en-US" altLang="zh-CN" dirty="0"/>
              <a:t>--》</a:t>
            </a:r>
          </a:p>
          <a:p>
            <a:pPr marL="0" indent="0">
              <a:buNone/>
            </a:pPr>
            <a:endParaRPr kumimoji="1" lang="en-US" altLang="zh-CN" dirty="0"/>
          </a:p>
          <a:p>
            <a:pPr lvl="2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3200" b="0" dirty="0"/>
              <a:t>protected void finalize() </a:t>
            </a:r>
            <a:r>
              <a:rPr lang="en-US" altLang="zh-CN" sz="3200" b="0" dirty="0">
                <a:solidFill>
                  <a:srgbClr val="C00000"/>
                </a:solidFill>
              </a:rPr>
              <a:t>throws throwable</a:t>
            </a:r>
          </a:p>
          <a:p>
            <a:pPr lvl="2">
              <a:lnSpc>
                <a:spcPct val="85000"/>
              </a:lnSpc>
              <a:buFont typeface="Wingdings" pitchFamily="2" charset="2"/>
              <a:buNone/>
            </a:pPr>
            <a:r>
              <a:rPr lang="en-US" altLang="zh-CN" sz="3200" b="0" dirty="0"/>
              <a:t>{</a:t>
            </a:r>
            <a:r>
              <a:rPr lang="en-US" altLang="zh-CN" sz="3200" b="0" dirty="0">
                <a:latin typeface="Times New Roman" panose="02020603050405020304" pitchFamily="18" charset="0"/>
              </a:rPr>
              <a:t>……</a:t>
            </a:r>
            <a:r>
              <a:rPr lang="en-US" altLang="zh-CN" sz="3200" b="0" dirty="0"/>
              <a:t>}</a:t>
            </a:r>
          </a:p>
          <a:p>
            <a:pPr lvl="2">
              <a:lnSpc>
                <a:spcPct val="85000"/>
              </a:lnSpc>
              <a:buFont typeface="Wingdings" pitchFamily="2" charset="2"/>
              <a:buNone/>
            </a:pPr>
            <a:endParaRPr lang="en-US" altLang="zh-CN" sz="3200" dirty="0"/>
          </a:p>
          <a:p>
            <a:pPr marL="0" lvl="2" indent="0">
              <a:lnSpc>
                <a:spcPct val="85000"/>
              </a:lnSpc>
              <a:buFont typeface="Wingdings" pitchFamily="2" charset="2"/>
              <a:buNone/>
            </a:pPr>
            <a:r>
              <a:rPr lang="zh-CN" altLang="en-US" sz="3200" b="0" dirty="0"/>
              <a:t>但一般在最后要调用父类的</a:t>
            </a:r>
            <a:r>
              <a:rPr lang="en-US" altLang="zh-CN" sz="3200" b="0" dirty="0"/>
              <a:t>finalize()</a:t>
            </a:r>
            <a:r>
              <a:rPr lang="zh-CN" altLang="en-US" sz="3200" b="0" dirty="0"/>
              <a:t>方法，来清除对象所使用的所有资源。</a:t>
            </a:r>
          </a:p>
          <a:p>
            <a:pPr lvl="2">
              <a:lnSpc>
                <a:spcPct val="85000"/>
              </a:lnSpc>
              <a:buFont typeface="Wingdings" pitchFamily="2" charset="2"/>
              <a:buNone/>
            </a:pPr>
            <a:endParaRPr lang="en-US" altLang="zh-CN" sz="3200" b="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639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1AF4-ADE0-D447-8B49-30E8DC96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F7C41-8928-E64D-BFF4-85106C1E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但一般在最后要调用父类的</a:t>
            </a:r>
            <a:r>
              <a:rPr lang="en-US" altLang="zh-CN" dirty="0"/>
              <a:t>finalize()</a:t>
            </a:r>
            <a:r>
              <a:rPr lang="zh-CN" altLang="en-US" dirty="0"/>
              <a:t>方法，来清除对象所使用的所有资源。</a:t>
            </a:r>
            <a:endParaRPr lang="en-US" altLang="zh-CN" dirty="0"/>
          </a:p>
          <a:p>
            <a:endParaRPr lang="en-US" altLang="zh-CN" dirty="0"/>
          </a:p>
          <a:p>
            <a:pPr lvl="2"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2800" b="0" dirty="0"/>
              <a:t>protected void finalize() throws throwable</a:t>
            </a:r>
          </a:p>
          <a:p>
            <a:pPr lvl="2"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2800" b="0" dirty="0"/>
              <a:t>{</a:t>
            </a:r>
          </a:p>
          <a:p>
            <a:pPr lvl="2"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2800" b="0" dirty="0"/>
              <a:t>    </a:t>
            </a:r>
            <a:r>
              <a:rPr lang="en-US" altLang="zh-CN" sz="2800" b="0" dirty="0">
                <a:solidFill>
                  <a:srgbClr val="C00000"/>
                </a:solidFill>
              </a:rPr>
              <a:t>//</a:t>
            </a:r>
            <a:r>
              <a:rPr lang="zh-CN" altLang="en-US" sz="2800" b="0" dirty="0">
                <a:solidFill>
                  <a:srgbClr val="C00000"/>
                </a:solidFill>
              </a:rPr>
              <a:t>首先释放本类中使用的资源</a:t>
            </a:r>
            <a:endParaRPr lang="en-US" altLang="zh-CN" sz="2800" b="0" dirty="0">
              <a:solidFill>
                <a:srgbClr val="C00000"/>
              </a:solidFill>
            </a:endParaRPr>
          </a:p>
          <a:p>
            <a:pPr lvl="2"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b="0" dirty="0">
                <a:latin typeface="Times New Roman" panose="02020603050405020304" pitchFamily="18" charset="0"/>
              </a:rPr>
              <a:t>……</a:t>
            </a:r>
            <a:endParaRPr lang="en-US" altLang="zh-CN" sz="2800" b="0" dirty="0"/>
          </a:p>
          <a:p>
            <a:pPr lvl="2">
              <a:lnSpc>
                <a:spcPct val="65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lvl="2"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2800" b="0" dirty="0"/>
              <a:t>    </a:t>
            </a:r>
            <a:r>
              <a:rPr lang="en-US" altLang="zh-CN" sz="2800" b="0" dirty="0">
                <a:solidFill>
                  <a:srgbClr val="C00000"/>
                </a:solidFill>
              </a:rPr>
              <a:t>//</a:t>
            </a:r>
            <a:r>
              <a:rPr lang="zh-CN" altLang="en-US" sz="2800" b="0" dirty="0">
                <a:solidFill>
                  <a:srgbClr val="C00000"/>
                </a:solidFill>
              </a:rPr>
              <a:t>最后</a:t>
            </a:r>
            <a:r>
              <a:rPr lang="zh-CN" altLang="en-US" sz="2800" dirty="0">
                <a:solidFill>
                  <a:srgbClr val="C00000"/>
                </a:solidFill>
              </a:rPr>
              <a:t>调用父类的</a:t>
            </a:r>
            <a:endParaRPr lang="zh-CN" altLang="en-US" sz="2800" b="0" dirty="0">
              <a:solidFill>
                <a:srgbClr val="C00000"/>
              </a:solidFill>
            </a:endParaRPr>
          </a:p>
          <a:p>
            <a:pPr lvl="2">
              <a:lnSpc>
                <a:spcPct val="65000"/>
              </a:lnSpc>
              <a:buFont typeface="Wingdings" pitchFamily="2" charset="2"/>
              <a:buNone/>
            </a:pPr>
            <a:r>
              <a:rPr lang="zh-CN" altLang="en-US" sz="2800" b="0" dirty="0"/>
              <a:t>    </a:t>
            </a:r>
            <a:r>
              <a:rPr lang="en-US" altLang="zh-CN" sz="2800" b="0" dirty="0" err="1"/>
              <a:t>super.finalize</a:t>
            </a:r>
            <a:r>
              <a:rPr lang="en-US" altLang="zh-CN" sz="2800" b="0" dirty="0"/>
              <a:t>();</a:t>
            </a:r>
          </a:p>
          <a:p>
            <a:pPr lvl="2">
              <a:lnSpc>
                <a:spcPct val="65000"/>
              </a:lnSpc>
              <a:buFont typeface="Wingdings" pitchFamily="2" charset="2"/>
              <a:buNone/>
            </a:pPr>
            <a:r>
              <a:rPr lang="en-US" altLang="zh-CN" sz="2800" b="0" dirty="0"/>
              <a:t>}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5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089D6-A9C2-144C-BE5A-8FE8CB00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面向对象基础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24814-96CB-A847-A42B-132E8B49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503050405090304" pitchFamily="18" charset="0"/>
              </a:rPr>
              <a:t>面向对象的概念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503050405090304" pitchFamily="18" charset="0"/>
              </a:rPr>
              <a:t>Java</a:t>
            </a:r>
            <a:r>
              <a:rPr lang="zh-CN" altLang="en-US" dirty="0">
                <a:latin typeface="Times New Roman" panose="02020503050405090304" pitchFamily="18" charset="0"/>
              </a:rPr>
              <a:t>中的类、方法和变量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503050405090304" pitchFamily="18" charset="0"/>
              </a:rPr>
              <a:t>Java</a:t>
            </a:r>
            <a:r>
              <a:rPr lang="zh-CN" altLang="en-US" dirty="0">
                <a:latin typeface="Times New Roman" panose="02020503050405090304" pitchFamily="18" charset="0"/>
              </a:rPr>
              <a:t>名字空间及访问规则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中的抽象类、接口和构造函数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430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C4C18-2073-6C48-9B4D-19729BA9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4D003-5970-A645-ACC0-5486F831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练习题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请定义一个交通工具</a:t>
            </a:r>
            <a:r>
              <a:rPr lang="en-US" altLang="zh-CN" dirty="0">
                <a:solidFill>
                  <a:srgbClr val="C00000"/>
                </a:solidFill>
              </a:rPr>
              <a:t>(Vehicle)</a:t>
            </a:r>
            <a:r>
              <a:rPr lang="zh-CN" altLang="en-US" dirty="0">
                <a:solidFill>
                  <a:srgbClr val="C00000"/>
                </a:solidFill>
              </a:rPr>
              <a:t>的类，其中有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属性：速度</a:t>
            </a:r>
            <a:r>
              <a:rPr lang="en-US" altLang="zh-CN" dirty="0">
                <a:solidFill>
                  <a:srgbClr val="C00000"/>
                </a:solidFill>
              </a:rPr>
              <a:t>(speed)</a:t>
            </a:r>
            <a:r>
              <a:rPr lang="zh-CN" altLang="en-US" dirty="0">
                <a:solidFill>
                  <a:srgbClr val="C00000"/>
                </a:solidFill>
              </a:rPr>
              <a:t>，车的类型</a:t>
            </a:r>
            <a:r>
              <a:rPr lang="en-US" altLang="zh-CN" dirty="0">
                <a:solidFill>
                  <a:srgbClr val="C00000"/>
                </a:solidFill>
              </a:rPr>
              <a:t>(type)</a:t>
            </a:r>
            <a:r>
              <a:rPr lang="zh-CN" altLang="en-US" dirty="0">
                <a:solidFill>
                  <a:srgbClr val="C00000"/>
                </a:solidFill>
              </a:rPr>
              <a:t>等等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方法：移动</a:t>
            </a:r>
            <a:r>
              <a:rPr lang="en-US" altLang="zh-CN" dirty="0">
                <a:solidFill>
                  <a:srgbClr val="C00000"/>
                </a:solidFill>
              </a:rPr>
              <a:t>(move())</a:t>
            </a:r>
            <a:r>
              <a:rPr lang="zh-CN" altLang="en-US" dirty="0">
                <a:solidFill>
                  <a:srgbClr val="C00000"/>
                </a:solidFill>
              </a:rPr>
              <a:t>，设置速度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setSpeed</a:t>
            </a:r>
            <a:r>
              <a:rPr lang="en-US" altLang="zh-CN" dirty="0">
                <a:solidFill>
                  <a:srgbClr val="C00000"/>
                </a:solidFill>
              </a:rPr>
              <a:t>(double s))</a:t>
            </a:r>
            <a:r>
              <a:rPr lang="zh-CN" altLang="en-US" dirty="0">
                <a:solidFill>
                  <a:srgbClr val="C00000"/>
                </a:solidFill>
              </a:rPr>
              <a:t>，加速</a:t>
            </a:r>
            <a:r>
              <a:rPr lang="en-US" altLang="zh-CN" dirty="0" err="1">
                <a:solidFill>
                  <a:srgbClr val="C00000"/>
                </a:solidFill>
              </a:rPr>
              <a:t>speedUp</a:t>
            </a:r>
            <a:r>
              <a:rPr lang="en-US" altLang="zh-CN" dirty="0">
                <a:solidFill>
                  <a:srgbClr val="C00000"/>
                </a:solidFill>
              </a:rPr>
              <a:t>(double s),</a:t>
            </a:r>
            <a:r>
              <a:rPr lang="zh-CN" altLang="en-US" dirty="0">
                <a:solidFill>
                  <a:srgbClr val="C00000"/>
                </a:solidFill>
              </a:rPr>
              <a:t>减速</a:t>
            </a:r>
            <a:r>
              <a:rPr lang="en-US" altLang="zh-CN" dirty="0" err="1">
                <a:solidFill>
                  <a:srgbClr val="C00000"/>
                </a:solidFill>
              </a:rPr>
              <a:t>speedDown</a:t>
            </a:r>
            <a:r>
              <a:rPr lang="en-US" altLang="zh-CN" dirty="0">
                <a:solidFill>
                  <a:srgbClr val="C00000"/>
                </a:solidFill>
              </a:rPr>
              <a:t>(double s)</a:t>
            </a:r>
            <a:r>
              <a:rPr lang="zh-CN" altLang="en-US" dirty="0">
                <a:solidFill>
                  <a:srgbClr val="C00000"/>
                </a:solidFill>
              </a:rPr>
              <a:t>等等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最后在测试类</a:t>
            </a:r>
            <a:r>
              <a:rPr lang="en-US" altLang="zh-CN" dirty="0">
                <a:solidFill>
                  <a:srgbClr val="C00000"/>
                </a:solidFill>
              </a:rPr>
              <a:t>Vehicle</a:t>
            </a:r>
            <a:r>
              <a:rPr lang="zh-CN" altLang="en-US" dirty="0">
                <a:solidFill>
                  <a:srgbClr val="C00000"/>
                </a:solidFill>
              </a:rPr>
              <a:t>中的</a:t>
            </a:r>
            <a:r>
              <a:rPr lang="en-US" altLang="zh-CN" dirty="0">
                <a:solidFill>
                  <a:srgbClr val="C00000"/>
                </a:solidFill>
              </a:rPr>
              <a:t>main()</a:t>
            </a:r>
            <a:r>
              <a:rPr lang="zh-CN" altLang="en-US" dirty="0">
                <a:solidFill>
                  <a:srgbClr val="C00000"/>
                </a:solidFill>
              </a:rPr>
              <a:t>中实例化一个交通工具对象，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并通过构造方法给它初始化</a:t>
            </a:r>
            <a:r>
              <a:rPr lang="en-US" altLang="zh-CN" dirty="0" err="1">
                <a:solidFill>
                  <a:srgbClr val="C00000"/>
                </a:solidFill>
              </a:rPr>
              <a:t>speed,type</a:t>
            </a:r>
            <a:r>
              <a:rPr lang="zh-CN" altLang="en-US" dirty="0">
                <a:solidFill>
                  <a:srgbClr val="C00000"/>
                </a:solidFill>
              </a:rPr>
              <a:t>的值，并且打印出来。另外，调用加速，减速的方法对速度进行改变</a:t>
            </a:r>
          </a:p>
        </p:txBody>
      </p:sp>
    </p:spTree>
    <p:extLst>
      <p:ext uri="{BB962C8B-B14F-4D97-AF65-F5344CB8AC3E}">
        <p14:creationId xmlns:p14="http://schemas.microsoft.com/office/powerpoint/2010/main" val="316781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DF472-046C-6D43-A8DD-842C74B4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14D17-8D4E-7F42-B6CA-6B888FF9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练习二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有一个鸟人（</a:t>
            </a:r>
            <a:r>
              <a:rPr kumimoji="1" lang="en-US" altLang="zh-CN" dirty="0" err="1">
                <a:solidFill>
                  <a:srgbClr val="C00000"/>
                </a:solidFill>
              </a:rPr>
              <a:t>BirdMan</a:t>
            </a:r>
            <a:r>
              <a:rPr kumimoji="1" lang="zh-CN" altLang="en-US" dirty="0">
                <a:solidFill>
                  <a:srgbClr val="C00000"/>
                </a:solidFill>
              </a:rPr>
              <a:t>），会走路（</a:t>
            </a:r>
            <a:r>
              <a:rPr kumimoji="1" lang="en-US" altLang="zh-CN" dirty="0">
                <a:solidFill>
                  <a:srgbClr val="C00000"/>
                </a:solidFill>
              </a:rPr>
              <a:t>walk</a:t>
            </a:r>
            <a:r>
              <a:rPr kumimoji="1" lang="zh-CN" altLang="en-US" dirty="0">
                <a:solidFill>
                  <a:srgbClr val="C00000"/>
                </a:solidFill>
              </a:rPr>
              <a:t>），也会飞（</a:t>
            </a:r>
            <a:r>
              <a:rPr kumimoji="1" lang="en-US" altLang="zh-CN" dirty="0">
                <a:solidFill>
                  <a:srgbClr val="C00000"/>
                </a:solidFill>
              </a:rPr>
              <a:t>fly</a:t>
            </a:r>
            <a:r>
              <a:rPr kumimoji="1" lang="zh-CN" altLang="en-US" dirty="0">
                <a:solidFill>
                  <a:srgbClr val="C00000"/>
                </a:solidFill>
              </a:rPr>
              <a:t>）。但是会飞是鸟的特征，会走是人的特征，用</a:t>
            </a:r>
            <a:r>
              <a:rPr kumimoji="1" lang="en-US" altLang="zh-CN" dirty="0">
                <a:solidFill>
                  <a:srgbClr val="C00000"/>
                </a:solidFill>
              </a:rPr>
              <a:t>interface</a:t>
            </a:r>
            <a:r>
              <a:rPr kumimoji="1" lang="zh-CN" altLang="en-US" dirty="0">
                <a:solidFill>
                  <a:srgbClr val="C00000"/>
                </a:solidFill>
              </a:rPr>
              <a:t>做两个接口分别代表人和鸟的特征，鸟人（</a:t>
            </a:r>
            <a:r>
              <a:rPr kumimoji="1" lang="en-US" altLang="zh-CN" dirty="0" err="1">
                <a:solidFill>
                  <a:srgbClr val="C00000"/>
                </a:solidFill>
              </a:rPr>
              <a:t>BirdMan</a:t>
            </a:r>
            <a:r>
              <a:rPr kumimoji="1" lang="zh-CN" altLang="en-US" dirty="0">
                <a:solidFill>
                  <a:srgbClr val="C00000"/>
                </a:solidFill>
              </a:rPr>
              <a:t>）实现两个接口的方法。</a:t>
            </a:r>
          </a:p>
        </p:txBody>
      </p:sp>
    </p:spTree>
    <p:extLst>
      <p:ext uri="{BB962C8B-B14F-4D97-AF65-F5344CB8AC3E}">
        <p14:creationId xmlns:p14="http://schemas.microsoft.com/office/powerpoint/2010/main" val="43922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FE7E3-CA9B-F841-9A36-E04B6D89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42D6-2AE1-1142-A80C-76DDE8D1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C00000"/>
                </a:solidFill>
              </a:rPr>
              <a:t>写例子验证</a:t>
            </a:r>
            <a:r>
              <a:rPr kumimoji="1" lang="en-US" altLang="zh-CN" dirty="0">
                <a:solidFill>
                  <a:srgbClr val="C00000"/>
                </a:solidFill>
              </a:rPr>
              <a:t>public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private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protected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default</a:t>
            </a:r>
            <a:r>
              <a:rPr kumimoji="1" lang="zh-CN" altLang="en-US" dirty="0">
                <a:solidFill>
                  <a:srgbClr val="C00000"/>
                </a:solidFill>
              </a:rPr>
              <a:t>的访问权限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149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DF4EA-FBBD-1C4A-98E1-AEAB5256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44D01-7B7A-994C-B6A9-9383FB09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编写一个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类完成</a:t>
            </a:r>
            <a:r>
              <a:rPr kumimoji="1" lang="en-US" altLang="zh-CN" dirty="0"/>
              <a:t>int</a:t>
            </a:r>
            <a:r>
              <a:rPr kumimoji="1" lang="zh-CN" altLang="en-US" dirty="0"/>
              <a:t>型变量的入栈、出栈操作，并能判断栈空、栈满操作。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利用函数重载，写一个</a:t>
            </a:r>
            <a:r>
              <a:rPr kumimoji="1" lang="en-US" altLang="zh-CN" dirty="0"/>
              <a:t>converter</a:t>
            </a:r>
            <a:r>
              <a:rPr kumimoji="1" lang="zh-CN" altLang="en-US" dirty="0"/>
              <a:t>类实现能把</a:t>
            </a:r>
            <a:r>
              <a:rPr kumimoji="1" lang="en-US" altLang="zh-CN" dirty="0"/>
              <a:t>byte</a:t>
            </a:r>
            <a:r>
              <a:rPr kumimoji="1" lang="zh-CN" altLang="en-US" dirty="0"/>
              <a:t> </a:t>
            </a:r>
            <a:r>
              <a:rPr kumimoji="1" lang="en-US" altLang="zh-CN" dirty="0"/>
              <a:t>/short/int/long/float/double</a:t>
            </a:r>
            <a:r>
              <a:rPr kumimoji="1" lang="zh-CN" altLang="en-US" dirty="0"/>
              <a:t>类型转换成</a:t>
            </a:r>
            <a:r>
              <a:rPr kumimoji="1" lang="en-US" altLang="zh-CN" dirty="0"/>
              <a:t>byte[]</a:t>
            </a:r>
            <a:r>
              <a:rPr kumimoji="1" lang="zh-CN" altLang="en-US" dirty="0"/>
              <a:t>数组。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kumimoji="1" lang="zh-CN" altLang="en-US" dirty="0"/>
              <a:t>思考：如何保障一个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在内存中有且仅有一个实例对象？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kumimoji="1" lang="zh-CN" altLang="en-US" dirty="0"/>
              <a:t>一个工厂（</a:t>
            </a:r>
            <a:r>
              <a:rPr kumimoji="1" lang="en-US" altLang="zh-CN" dirty="0"/>
              <a:t>Factory</a:t>
            </a:r>
            <a:r>
              <a:rPr kumimoji="1" lang="zh-CN" altLang="en-US" dirty="0"/>
              <a:t>），能生产金属的家具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Metal</a:t>
            </a:r>
            <a:r>
              <a:rPr lang="en-US" altLang="zh-CN" dirty="0" err="1"/>
              <a:t>Furniture</a:t>
            </a:r>
            <a:r>
              <a:rPr kumimoji="1" lang="en-US" altLang="zh-CN" dirty="0"/>
              <a:t>)</a:t>
            </a:r>
            <a:r>
              <a:rPr kumimoji="1" lang="zh-CN" altLang="en-US" dirty="0"/>
              <a:t>和木头家具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Wood</a:t>
            </a:r>
            <a:r>
              <a:rPr lang="en-US" altLang="zh-CN" dirty="0" err="1"/>
              <a:t>Furniture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，写一个程序根据客户</a:t>
            </a:r>
            <a:r>
              <a:rPr kumimoji="1" lang="en-US" altLang="zh-CN" dirty="0"/>
              <a:t>(Customer)</a:t>
            </a:r>
            <a:r>
              <a:rPr kumimoji="1" lang="zh-CN" altLang="en-US" dirty="0"/>
              <a:t> 请求（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）的参数（材质、个数）生产家具，试着用代码模拟</a:t>
            </a:r>
          </a:p>
        </p:txBody>
      </p:sp>
    </p:spTree>
    <p:extLst>
      <p:ext uri="{BB962C8B-B14F-4D97-AF65-F5344CB8AC3E}">
        <p14:creationId xmlns:p14="http://schemas.microsoft.com/office/powerpoint/2010/main" val="79303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5E118-BC99-8B46-BD43-2F3D59D9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抽象类与抽象方法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FC58D-B19E-0142-8E7D-590D315A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</a:rPr>
              <a:t>抽象类</a:t>
            </a:r>
            <a:r>
              <a:rPr lang="zh-CN" altLang="en-US" dirty="0"/>
              <a:t>：用</a:t>
            </a:r>
            <a:r>
              <a:rPr lang="en-US" altLang="zh-CN" dirty="0"/>
              <a:t>abstract</a:t>
            </a:r>
            <a:r>
              <a:rPr lang="zh-CN" altLang="en-US" dirty="0"/>
              <a:t>关键字来修饰一个类时，该类叫做抽象类；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zh-CN" altLang="en-US" b="0" dirty="0"/>
              <a:t>抽象类必须被继承。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zh-CN" altLang="en-US" b="0" dirty="0"/>
              <a:t>抽象类不能被直接实例化。它只能作为其它类的超类，这一点与最终类（</a:t>
            </a:r>
            <a:r>
              <a:rPr lang="en-US" altLang="zh-CN" b="0" dirty="0"/>
              <a:t>final</a:t>
            </a:r>
            <a:r>
              <a:rPr lang="zh-CN" altLang="en-US" b="0" dirty="0"/>
              <a:t>类）正好相反。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抽象方法</a:t>
            </a:r>
            <a:r>
              <a:rPr lang="zh-CN" altLang="en-US" dirty="0"/>
              <a:t>：用</a:t>
            </a:r>
            <a:r>
              <a:rPr lang="en-US" altLang="zh-CN" dirty="0"/>
              <a:t>abstract</a:t>
            </a:r>
            <a:r>
              <a:rPr lang="zh-CN" altLang="en-US" dirty="0"/>
              <a:t>来修饰一个方法时，该方法叫做抽象方法。</a:t>
            </a:r>
          </a:p>
          <a:p>
            <a:pPr lvl="1">
              <a:spcBef>
                <a:spcPct val="20000"/>
              </a:spcBef>
              <a:buSzPct val="40000"/>
              <a:buFont typeface="Wingdings" pitchFamily="2" charset="2"/>
              <a:buChar char="n"/>
            </a:pPr>
            <a:r>
              <a:rPr lang="zh-CN" altLang="en-US" b="0" dirty="0"/>
              <a:t>抽象方法必须被重写</a:t>
            </a:r>
          </a:p>
          <a:p>
            <a:pPr lvl="1">
              <a:spcBef>
                <a:spcPct val="20000"/>
              </a:spcBef>
              <a:buSzPct val="40000"/>
              <a:buFont typeface="Wingdings" pitchFamily="2" charset="2"/>
              <a:buChar char="n"/>
            </a:pPr>
            <a:r>
              <a:rPr lang="zh-CN" altLang="en-US" b="0" dirty="0"/>
              <a:t>抽象方法只有声明，不能有实现。</a:t>
            </a:r>
          </a:p>
          <a:p>
            <a:pPr lvl="1">
              <a:spcBef>
                <a:spcPct val="20000"/>
              </a:spcBef>
              <a:buSzPct val="40000"/>
              <a:buFont typeface="Wingdings" pitchFamily="2" charset="2"/>
              <a:buChar char="n"/>
            </a:pPr>
            <a:r>
              <a:rPr lang="zh-CN" altLang="en-US" b="0" dirty="0"/>
              <a:t>定义了抽象方法的类必须是抽象类。</a:t>
            </a:r>
          </a:p>
          <a:p>
            <a:pPr>
              <a:spcBef>
                <a:spcPct val="20000"/>
              </a:spcBef>
              <a:buSzPct val="40000"/>
              <a:buFont typeface="Wingdings" pitchFamily="2" charset="2"/>
              <a:buChar char="n"/>
            </a:pPr>
            <a:r>
              <a:rPr lang="en-US" altLang="zh-CN" b="0" dirty="0"/>
              <a:t>abstract </a:t>
            </a:r>
            <a:r>
              <a:rPr lang="en-US" altLang="zh-CN" b="0" i="1" dirty="0" err="1"/>
              <a:t>returnType</a:t>
            </a:r>
            <a:r>
              <a:rPr lang="en-US" altLang="zh-CN" b="0" dirty="0"/>
              <a:t> </a:t>
            </a:r>
            <a:r>
              <a:rPr lang="en-US" altLang="zh-CN" b="0" i="1" dirty="0" err="1"/>
              <a:t>abstractMethod</a:t>
            </a:r>
            <a:r>
              <a:rPr lang="en-US" altLang="zh-CN" b="0" i="1" dirty="0"/>
              <a:t> </a:t>
            </a:r>
            <a:r>
              <a:rPr lang="en-US" altLang="zh-CN" b="0" dirty="0"/>
              <a:t>( </a:t>
            </a:r>
            <a:r>
              <a:rPr lang="en-US" altLang="zh-CN" b="0" i="1" dirty="0"/>
              <a:t>[</a:t>
            </a:r>
            <a:r>
              <a:rPr lang="en-US" altLang="zh-CN" b="0" i="1" dirty="0" err="1"/>
              <a:t>paramlist</a:t>
            </a:r>
            <a:r>
              <a:rPr lang="en-US" altLang="zh-CN" b="0" i="1" dirty="0"/>
              <a:t>]</a:t>
            </a:r>
            <a:r>
              <a:rPr lang="en-US" altLang="zh-CN" b="0" dirty="0"/>
              <a:t> 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40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6CADB-065A-A140-BBE1-F5D4793B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抽象类与抽象方法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BF053-4490-294F-A19F-C9A30BF3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53436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举个例子： 一个圆形，一个方形，非常相似，能否</a:t>
            </a:r>
            <a:r>
              <a:rPr kumimoji="1" lang="zh-CN" altLang="en-US" dirty="0">
                <a:solidFill>
                  <a:srgbClr val="C00000"/>
                </a:solidFill>
              </a:rPr>
              <a:t>抽象</a:t>
            </a:r>
            <a:r>
              <a:rPr kumimoji="1" lang="zh-CN" altLang="en-US" dirty="0"/>
              <a:t>？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0FCB8AF-2D78-8A4D-8B5F-CBB9AB820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852" y="2125663"/>
            <a:ext cx="3797835" cy="403187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class Rectangle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public float </a:t>
            </a:r>
            <a:r>
              <a:rPr lang="en-US" altLang="zh-CN" sz="2000" dirty="0" err="1">
                <a:latin typeface="Times New Roman" panose="02020603050405020304" pitchFamily="18" charset="0"/>
              </a:rPr>
              <a:t>width,height</a:t>
            </a:r>
            <a:r>
              <a:rPr lang="en-US" altLang="zh-CN" sz="2000" dirty="0">
                <a:latin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Rectangle (float w, float h)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width = w; 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    </a:t>
            </a:r>
            <a:endParaRPr lang="en-US" altLang="zh-CN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height = h;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public float area() 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return width*height;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C5484A0-068B-C541-8538-14D36816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052" y="2125663"/>
            <a:ext cx="3631122" cy="4093428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class Circle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public float r;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Circle(float r)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this.r</a:t>
            </a:r>
            <a:r>
              <a:rPr lang="en-US" altLang="zh-CN" sz="2000" dirty="0">
                <a:latin typeface="Times New Roman" panose="02020603050405020304" pitchFamily="18" charset="0"/>
              </a:rPr>
              <a:t> = r;      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</a:t>
            </a:r>
            <a:endParaRPr lang="en-US" altLang="zh-CN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public float area()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return 3.14*r*r;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227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5B03D-2BF5-AD4D-9084-CEAD242B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抽象类与抽象方法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E1DDA-A7D6-334F-B0DB-9D5F721E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05"/>
            <a:ext cx="4587873" cy="4572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我们可以抽象一下</a:t>
            </a:r>
            <a:r>
              <a:rPr kumimoji="1" lang="en-US" altLang="zh-CN" dirty="0"/>
              <a:t>--》</a:t>
            </a:r>
            <a:endParaRPr kumimoji="1"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F43A1CA-4B04-9E44-AE4C-DC92DEE0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85" y="174625"/>
            <a:ext cx="3179762" cy="151606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abstract class Shape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</a:rPr>
              <a:t>    abstract float area();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</a:rPr>
              <a:t>}</a:t>
            </a:r>
            <a:endParaRPr lang="en-US" altLang="zh-CN" b="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793A2DC-A495-664F-849E-2558581E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585" y="2155825"/>
            <a:ext cx="3944937" cy="39941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class Rectangle  extends Shape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public float width,height;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Rectangle (float w, float h)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width = w; //</a:t>
            </a:r>
            <a:r>
              <a:rPr lang="zh-CN" altLang="en-US" sz="2000">
                <a:latin typeface="Times New Roman" panose="02020603050405020304" pitchFamily="18" charset="0"/>
              </a:rPr>
              <a:t>这里不需</a:t>
            </a:r>
            <a:r>
              <a:rPr lang="en-US" altLang="zh-CN" sz="2000">
                <a:latin typeface="Times New Roman" panose="02020603050405020304" pitchFamily="18" charset="0"/>
              </a:rPr>
              <a:t>"this"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height = h;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public float area() 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return width*height;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A12897F-FB90-D14D-8483-6828A2E11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785" y="2155825"/>
            <a:ext cx="4587875" cy="40513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class Circle extends Shape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public float r;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Circle(float r)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this.r = r;      //this</a:t>
            </a:r>
            <a:r>
              <a:rPr lang="zh-CN" altLang="en-US" sz="2000">
                <a:latin typeface="Times New Roman" panose="02020603050405020304" pitchFamily="18" charset="0"/>
              </a:rPr>
              <a:t>指</a:t>
            </a:r>
            <a:r>
              <a:rPr lang="en-US" altLang="zh-CN" sz="2000">
                <a:latin typeface="Times New Roman" panose="02020603050405020304" pitchFamily="18" charset="0"/>
              </a:rPr>
              <a:t>"</a:t>
            </a:r>
            <a:r>
              <a:rPr lang="zh-CN" altLang="en-US" sz="2000">
                <a:latin typeface="Times New Roman" panose="02020603050405020304" pitchFamily="18" charset="0"/>
              </a:rPr>
              <a:t>这个对象的</a:t>
            </a:r>
            <a:r>
              <a:rPr lang="en-US" altLang="zh-CN" sz="2000">
                <a:latin typeface="Times New Roman" panose="02020603050405020304" pitchFamily="18" charset="0"/>
              </a:rPr>
              <a:t>"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public float area()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return 3.14*r*r;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}</a:t>
            </a:r>
            <a:endParaRPr lang="en-US" altLang="zh-CN" sz="200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EE8B4BA-36B3-6B43-BF60-0D45409F16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1185" y="1698625"/>
            <a:ext cx="388620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C82CF55-DEB8-ED45-88B4-B50ABA290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7385" y="1698625"/>
            <a:ext cx="0" cy="4572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C1B60-B913-034E-9BDB-06D1E184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2743C-C856-274F-A02C-09236E18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抽象类不可以</a:t>
            </a:r>
            <a:r>
              <a:rPr kumimoji="1" lang="en-US" altLang="zh-CN" dirty="0"/>
              <a:t>new</a:t>
            </a:r>
            <a:r>
              <a:rPr kumimoji="1" lang="zh-CN" altLang="en-US" dirty="0"/>
              <a:t>，必须有子类去实现相关抽象方法。</a:t>
            </a:r>
            <a:endParaRPr kumimoji="1" lang="en-US" altLang="zh-CN" dirty="0"/>
          </a:p>
          <a:p>
            <a:r>
              <a:rPr kumimoji="1" lang="zh-CN" altLang="en-US" dirty="0"/>
              <a:t>抽象类和抽象方式常常结伴出现</a:t>
            </a:r>
            <a:endParaRPr kumimoji="1" lang="en-US" altLang="zh-CN" dirty="0"/>
          </a:p>
          <a:p>
            <a:r>
              <a:rPr kumimoji="1" lang="zh-CN" altLang="en-US" dirty="0"/>
              <a:t>抽象类是做顶层设计的好部件，可以实现默认接口实现。</a:t>
            </a:r>
          </a:p>
        </p:txBody>
      </p:sp>
    </p:spTree>
    <p:extLst>
      <p:ext uri="{BB962C8B-B14F-4D97-AF65-F5344CB8AC3E}">
        <p14:creationId xmlns:p14="http://schemas.microsoft.com/office/powerpoint/2010/main" val="397094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7F304-EAB8-C743-BD4D-CF19EE7D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接口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3E199-B7F5-0E44-B93A-1FB1C2B9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接口（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interface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）就是方法定义和常量值的集合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从本质上讲，接口是一种特殊的抽象类，这种抽象类中只包含常量和方法的定义，而没有方法的实现。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800" b="0" dirty="0">
                <a:latin typeface="Times New Roman" panose="02020603050405020304" pitchFamily="18" charset="0"/>
              </a:rPr>
              <a:t> 通过接口可以实现不相关类的相同行为，而</a:t>
            </a:r>
            <a:r>
              <a:rPr lang="zh-CN" altLang="en-US" sz="2800" b="0" dirty="0">
                <a:solidFill>
                  <a:srgbClr val="C00000"/>
                </a:solidFill>
                <a:latin typeface="Times New Roman" panose="02020603050405020304" pitchFamily="18" charset="0"/>
              </a:rPr>
              <a:t>不需要考虑这些类之间的层次关系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800" b="0" dirty="0">
                <a:latin typeface="Times New Roman" panose="02020603050405020304" pitchFamily="18" charset="0"/>
              </a:rPr>
              <a:t> 通过接口可以指明</a:t>
            </a:r>
            <a:r>
              <a:rPr lang="zh-CN" altLang="en-US" sz="2800" b="0" dirty="0">
                <a:solidFill>
                  <a:srgbClr val="C00000"/>
                </a:solidFill>
                <a:latin typeface="Times New Roman" panose="02020603050405020304" pitchFamily="18" charset="0"/>
              </a:rPr>
              <a:t>多个类需要实现的方法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800" b="0" dirty="0">
                <a:latin typeface="Times New Roman" panose="02020603050405020304" pitchFamily="18" charset="0"/>
              </a:rPr>
              <a:t> 通过接口可以了解对象的</a:t>
            </a:r>
            <a:r>
              <a:rPr lang="zh-CN" altLang="en-US" sz="2800" b="0" dirty="0">
                <a:solidFill>
                  <a:srgbClr val="C00000"/>
                </a:solidFill>
                <a:latin typeface="Times New Roman" panose="02020603050405020304" pitchFamily="18" charset="0"/>
              </a:rPr>
              <a:t>交互界面</a:t>
            </a:r>
            <a:r>
              <a:rPr lang="zh-CN" altLang="en-US" sz="2800" b="0" dirty="0">
                <a:latin typeface="Times New Roman" panose="02020603050405020304" pitchFamily="18" charset="0"/>
              </a:rPr>
              <a:t>，而不需了解对象所对应的类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1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C165-E2B4-1848-9A9A-5CA8B89C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501D9-001B-5747-BB9F-FD4744DD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接口的定义：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b="0" dirty="0">
                <a:latin typeface="Times New Roman" panose="02020603050405020304" pitchFamily="18" charset="0"/>
              </a:rPr>
              <a:t>[public] interface </a:t>
            </a:r>
            <a:r>
              <a:rPr lang="en-US" altLang="zh-CN" b="0" dirty="0" err="1">
                <a:latin typeface="Times New Roman" panose="02020603050405020304" pitchFamily="18" charset="0"/>
              </a:rPr>
              <a:t>interfaceName</a:t>
            </a:r>
            <a:r>
              <a:rPr lang="en-US" altLang="zh-CN" b="0" dirty="0">
                <a:latin typeface="Times New Roman" panose="02020603050405020304" pitchFamily="18" charset="0"/>
              </a:rPr>
              <a:t> [extends </a:t>
            </a:r>
            <a:r>
              <a:rPr lang="en-US" altLang="zh-CN" b="0" dirty="0" err="1">
                <a:latin typeface="Times New Roman" panose="02020603050405020304" pitchFamily="18" charset="0"/>
              </a:rPr>
              <a:t>SuperInterfaceList</a:t>
            </a:r>
            <a:r>
              <a:rPr lang="en-US" altLang="zh-CN" b="0" dirty="0">
                <a:latin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3200" b="0" dirty="0">
                <a:latin typeface="Times New Roman" panose="02020603050405020304" pitchFamily="18" charset="0"/>
              </a:rPr>
              <a:t>{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3200" b="0" dirty="0">
                <a:latin typeface="Times New Roman" panose="02020603050405020304" pitchFamily="18" charset="0"/>
              </a:rPr>
              <a:t>	……	//</a:t>
            </a:r>
            <a:r>
              <a:rPr lang="zh-CN" altLang="en-US" sz="32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常量定义和方法定义</a:t>
            </a:r>
            <a:endParaRPr lang="zh-CN" altLang="en-US" sz="3200" b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3200" b="0" dirty="0">
                <a:latin typeface="宋体" panose="02010600030101010101" pitchFamily="2" charset="-122"/>
              </a:rPr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90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4E95F-4AC0-5340-BCC4-70EBD4B5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2ABE3-3F3A-8C48-9B59-FB1C51D0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endParaRPr lang="en-US" altLang="zh-CN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endParaRPr lang="en-US" altLang="zh-CN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</a:rPr>
              <a:t>接口（</a:t>
            </a:r>
            <a:r>
              <a:rPr lang="en-US" altLang="zh-CN" dirty="0">
                <a:latin typeface="Tahoma" panose="020B0604030504040204" pitchFamily="34" charset="0"/>
              </a:rPr>
              <a:t>interface</a:t>
            </a:r>
            <a:r>
              <a:rPr lang="zh-CN" altLang="en-US" dirty="0">
                <a:latin typeface="Tahoma" panose="020B0604030504040204" pitchFamily="34" charset="0"/>
              </a:rPr>
              <a:t>）可作为特殊形式的抽象类，和类（</a:t>
            </a:r>
            <a:r>
              <a:rPr lang="en-US" altLang="zh-CN" dirty="0">
                <a:latin typeface="Tahoma" panose="020B0604030504040204" pitchFamily="34" charset="0"/>
              </a:rPr>
              <a:t>class</a:t>
            </a:r>
            <a:r>
              <a:rPr lang="zh-CN" altLang="en-US" dirty="0">
                <a:latin typeface="Tahoma" panose="020B0604030504040204" pitchFamily="34" charset="0"/>
              </a:rPr>
              <a:t>）在使用上具有类似的约束，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一般作为某种实现的“契约”</a:t>
            </a:r>
            <a:r>
              <a:rPr lang="zh-CN" altLang="en-US" dirty="0">
                <a:latin typeface="Tahoma" panose="020B0604030504040204" pitchFamily="34" charset="0"/>
              </a:rPr>
              <a:t>。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lang="zh-CN" altLang="en-US" b="0" dirty="0">
                <a:latin typeface="Tahoma" panose="020B0604030504040204" pitchFamily="34" charset="0"/>
              </a:rPr>
              <a:t>与类继承不同，</a:t>
            </a:r>
            <a:r>
              <a:rPr lang="zh-CN" altLang="en-US" b="0" dirty="0">
                <a:solidFill>
                  <a:srgbClr val="FF0000"/>
                </a:solidFill>
                <a:latin typeface="Tahoma" panose="020B0604030504040204" pitchFamily="34" charset="0"/>
              </a:rPr>
              <a:t>一个接口可以继承多个父接口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lang="zh-CN" altLang="en-US" b="0" dirty="0">
                <a:latin typeface="Tahoma" panose="020B0604030504040204" pitchFamily="34" charset="0"/>
              </a:rPr>
              <a:t>一个</a:t>
            </a:r>
            <a:r>
              <a:rPr lang="en-US" altLang="zh-CN" b="0" dirty="0">
                <a:latin typeface="Tahoma" panose="020B0604030504040204" pitchFamily="34" charset="0"/>
              </a:rPr>
              <a:t>public</a:t>
            </a:r>
            <a:r>
              <a:rPr lang="zh-CN" altLang="en-US" b="0" dirty="0">
                <a:latin typeface="Tahoma" panose="020B0604030504040204" pitchFamily="34" charset="0"/>
              </a:rPr>
              <a:t>接口只能定义在同名的</a:t>
            </a:r>
            <a:r>
              <a:rPr lang="en-US" altLang="zh-CN" b="0" dirty="0">
                <a:latin typeface="Tahoma" panose="020B0604030504040204" pitchFamily="34" charset="0"/>
              </a:rPr>
              <a:t>.java</a:t>
            </a:r>
            <a:r>
              <a:rPr lang="zh-CN" altLang="en-US" b="0" dirty="0">
                <a:latin typeface="Tahoma" panose="020B0604030504040204" pitchFamily="34" charset="0"/>
              </a:rPr>
              <a:t>文件中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4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1612</Words>
  <Application>Microsoft Macintosh PowerPoint</Application>
  <PresentationFormat>宽屏</PresentationFormat>
  <Paragraphs>221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STLiti</vt:lpstr>
      <vt:lpstr>宋体</vt:lpstr>
      <vt:lpstr>Apple Chancery</vt:lpstr>
      <vt:lpstr>Arial</vt:lpstr>
      <vt:lpstr>Tahoma</vt:lpstr>
      <vt:lpstr>Times New Roman</vt:lpstr>
      <vt:lpstr>Wingdings</vt:lpstr>
      <vt:lpstr>Office 主题​​</vt:lpstr>
      <vt:lpstr>面向对象程序设计  Object Oriented Programming </vt:lpstr>
      <vt:lpstr>第三章 面向对象基础</vt:lpstr>
      <vt:lpstr>抽象类与抽象方法</vt:lpstr>
      <vt:lpstr>抽象类与抽象方法</vt:lpstr>
      <vt:lpstr>抽象类与抽象方法</vt:lpstr>
      <vt:lpstr>注意</vt:lpstr>
      <vt:lpstr>接口</vt:lpstr>
      <vt:lpstr>接口</vt:lpstr>
      <vt:lpstr>接口</vt:lpstr>
      <vt:lpstr>注意</vt:lpstr>
      <vt:lpstr>接口的UML图</vt:lpstr>
      <vt:lpstr>对象的构造函数</vt:lpstr>
      <vt:lpstr>对象的构造函数</vt:lpstr>
      <vt:lpstr>对象的构造函数</vt:lpstr>
      <vt:lpstr>对象的构造函数</vt:lpstr>
      <vt:lpstr>对象的构造函数</vt:lpstr>
      <vt:lpstr>对象的构造函数</vt:lpstr>
      <vt:lpstr>对象的构造函数</vt:lpstr>
      <vt:lpstr>注意！</vt:lpstr>
      <vt:lpstr>课堂练习题</vt:lpstr>
      <vt:lpstr>课堂练习题</vt:lpstr>
      <vt:lpstr>课堂练习</vt:lpstr>
      <vt:lpstr>课后作业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  Object Oriented Programming </dc:title>
  <dc:creator>黄 建伟</dc:creator>
  <cp:lastModifiedBy>黄 建伟</cp:lastModifiedBy>
  <cp:revision>46</cp:revision>
  <dcterms:created xsi:type="dcterms:W3CDTF">2020-03-24T12:24:28Z</dcterms:created>
  <dcterms:modified xsi:type="dcterms:W3CDTF">2020-03-24T14:23:33Z</dcterms:modified>
</cp:coreProperties>
</file>