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0" r:id="rId3"/>
    <p:sldId id="301" r:id="rId4"/>
    <p:sldId id="309" r:id="rId5"/>
    <p:sldId id="310" r:id="rId6"/>
    <p:sldId id="303" r:id="rId7"/>
    <p:sldId id="304" r:id="rId8"/>
    <p:sldId id="305" r:id="rId9"/>
    <p:sldId id="306" r:id="rId10"/>
    <p:sldId id="307" r:id="rId11"/>
    <p:sldId id="308" r:id="rId12"/>
    <p:sldId id="314" r:id="rId13"/>
    <p:sldId id="315" r:id="rId14"/>
    <p:sldId id="31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61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B6F7D-ED23-A948-8905-CDEA3F61E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88674E-F93A-ED4C-AE05-3125CE34F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31A1B-F5B1-E641-A3EA-B76B561E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DB31-E5EF-EB4C-AEA0-C8F3BAA9C20A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6E2A3-AD2D-3445-9691-5A9E0997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6273A-9CA8-6A40-A69C-F846A7AD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7E34-A9A3-FC41-BF5F-C4E27F2E5E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66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7D847-2004-8A47-808D-233914FF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505CED-0297-6349-A322-B7D1A55C3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14F98-CB8C-814F-9EA4-EB2E53CE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DB31-E5EF-EB4C-AEA0-C8F3BAA9C20A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99FB6-7A8A-644B-BBCD-A3D88BB3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3A1D6-843F-A44A-964D-A039DFEA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7E34-A9A3-FC41-BF5F-C4E27F2E5E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20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85B17A-F2C9-3040-9794-A947356D2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2A8571-47C6-8C46-BD15-46566EEC7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D3143-08D5-EA46-96CC-85B73C53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DB31-E5EF-EB4C-AEA0-C8F3BAA9C20A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3F77F-99AA-F94D-B00C-FC232400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848B-5AD1-B148-9014-93679F2E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7E34-A9A3-FC41-BF5F-C4E27F2E5E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83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65242-238E-3C4B-8400-9F605426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554ED-E2BF-FE4D-966F-34138C343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5323D-4CE6-684B-9CF9-690ABBAB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DB31-E5EF-EB4C-AEA0-C8F3BAA9C20A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C85D5-9203-9141-ADF8-A0859672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FEDDA-5DA2-BA4F-84E7-44F02215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7E34-A9A3-FC41-BF5F-C4E27F2E5E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38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BAC9D-5BC4-764C-9384-4AF70F5D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7F8C8-D249-BB45-BDE5-79922CFC6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DB6AD-09D5-CB42-A17F-413BD692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DB31-E5EF-EB4C-AEA0-C8F3BAA9C20A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F41B4-D027-FB46-A558-BBDE071B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99C1F-B16A-3D4C-A635-1C5C7D3A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7E34-A9A3-FC41-BF5F-C4E27F2E5E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60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CE389-FE84-4840-ACFC-EC30AEE1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96384-8AFB-9948-B620-BA207776A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D00111-1214-C644-A8D3-915C1ED4C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5D86F7-104E-A74A-8383-DDED53A5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DB31-E5EF-EB4C-AEA0-C8F3BAA9C20A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1A6A16-E726-0E40-BE85-78E42DC4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991DCE-6C0A-9B46-8014-351128A3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7E34-A9A3-FC41-BF5F-C4E27F2E5E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77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1658E-BD87-044D-B69E-71F33B01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E3662-37CC-1B4A-BDB8-9BDA4B69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CD46C5-3E2E-9E4F-8B9B-66613782B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6BA243-F43F-A34D-9E38-76387B5D6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483D0E-ED26-D549-A96A-41928D45A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3EB735-B69B-8045-AA27-64D7CA14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DB31-E5EF-EB4C-AEA0-C8F3BAA9C20A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818509-781B-7B46-B56B-A3F40CD9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24D6DE-129E-094D-8F10-EA75E003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7E34-A9A3-FC41-BF5F-C4E27F2E5E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12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943C0-172A-4449-ADD4-14953C4D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7D7FAC-AD72-0244-AAD3-3D8299A0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DB31-E5EF-EB4C-AEA0-C8F3BAA9C20A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6002CF-00D9-E84B-BC32-465DF1AE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23811F-A6EC-C44E-8638-B4C34D8F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7E34-A9A3-FC41-BF5F-C4E27F2E5E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0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97D768-C2B5-F84B-847C-B4914A20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DB31-E5EF-EB4C-AEA0-C8F3BAA9C20A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EF685E-F660-314E-A223-B177A72E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53A9E2-12BB-8D49-89CC-2685F361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7E34-A9A3-FC41-BF5F-C4E27F2E5E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14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14077-B9F3-1F41-B60F-9BE06F4A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D0B4E-5FA8-4049-9262-E1D0C7AD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DE6708-86D1-6D44-A3A0-AB3E691F7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67260-C48E-9D42-A781-BED4CC36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DB31-E5EF-EB4C-AEA0-C8F3BAA9C20A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51FDE1-9AF9-6C46-8F7D-CE03CA30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3573A-CEC5-9D49-9267-E351A317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7E34-A9A3-FC41-BF5F-C4E27F2E5E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55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DCF82-A7B7-1B44-96C0-55BE2678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279EC-81F9-1844-B0EB-D3CBF514B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C8C94A-9E10-9C42-8357-EF9924C18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3D73DA-E0DE-3C46-AEC3-DB8C28A6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DB31-E5EF-EB4C-AEA0-C8F3BAA9C20A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A1330-3A43-E24C-A48F-3A63C760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26A759-A875-5A42-A963-67079F25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7E34-A9A3-FC41-BF5F-C4E27F2E5E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1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9EB4B-792A-EC45-A455-1A38A4EC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26C601-A45B-8A44-8510-B589056E3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63580-03F3-E743-B548-9805115A1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3DB31-E5EF-EB4C-AEA0-C8F3BAA9C20A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463BB-1D60-D24E-9D8D-A96842328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A2009-BB2D-F54E-8586-324345E5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57E34-A9A3-FC41-BF5F-C4E27F2E5E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652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68882-A1E0-A64F-A787-3355BB412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位操作回顾</a:t>
            </a:r>
          </a:p>
        </p:txBody>
      </p:sp>
    </p:spTree>
    <p:extLst>
      <p:ext uri="{BB962C8B-B14F-4D97-AF65-F5344CB8AC3E}">
        <p14:creationId xmlns:p14="http://schemas.microsoft.com/office/powerpoint/2010/main" val="67172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16803-0367-6146-A293-DAD0ECFD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位操作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8CF5D-1A44-8541-9964-7B0F0F3E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zh-CN" altLang="en-US" b="1" dirty="0"/>
              <a:t> 清零某个字节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sz="2400" dirty="0"/>
              <a:t>#define CLEAR_LOW_BYTE0(x) (x &amp;= 0xffffff00) /* </a:t>
            </a:r>
            <a:r>
              <a:rPr lang="zh-CN" altLang="en-US" sz="2400" dirty="0"/>
              <a:t>清零第</a:t>
            </a:r>
            <a:r>
              <a:rPr lang="en-US" altLang="zh-CN" sz="2400" dirty="0"/>
              <a:t>0</a:t>
            </a:r>
            <a:r>
              <a:rPr lang="zh-CN" altLang="en-US" sz="2400" dirty="0"/>
              <a:t>个字节 *</a:t>
            </a:r>
            <a:r>
              <a:rPr lang="en-US" altLang="zh-CN" sz="2400" dirty="0"/>
              <a:t>/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#define CLEAR_LOW_BYTE1(x) (x &amp;= 0xffff00ff) /* </a:t>
            </a:r>
            <a:r>
              <a:rPr lang="zh-CN" altLang="en-US" sz="2400" dirty="0"/>
              <a:t>清零第</a:t>
            </a:r>
            <a:r>
              <a:rPr lang="en-US" altLang="zh-CN" sz="2400" dirty="0"/>
              <a:t>1</a:t>
            </a:r>
            <a:r>
              <a:rPr lang="zh-CN" altLang="en-US" sz="2400" dirty="0"/>
              <a:t>个字节 *</a:t>
            </a:r>
            <a:r>
              <a:rPr lang="en-US" altLang="zh-CN" sz="2400" dirty="0"/>
              <a:t>/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#define CLEAR_LOW_BYTE2(x) (x &amp;= 0xff00ffff) /* </a:t>
            </a:r>
            <a:r>
              <a:rPr lang="zh-CN" altLang="en-US" sz="2400" dirty="0"/>
              <a:t>清零第</a:t>
            </a:r>
            <a:r>
              <a:rPr lang="en-US" altLang="zh-CN" sz="2400" dirty="0"/>
              <a:t>2</a:t>
            </a:r>
            <a:r>
              <a:rPr lang="zh-CN" altLang="en-US" sz="2400" dirty="0"/>
              <a:t>个字节 *</a:t>
            </a:r>
            <a:r>
              <a:rPr lang="en-US" altLang="zh-CN" sz="2400" dirty="0"/>
              <a:t>/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#define CLEAR_LOW_BYTE3(x) (x &amp;= 0x00ffffff) /* </a:t>
            </a:r>
            <a:r>
              <a:rPr lang="zh-CN" altLang="en-US" sz="2400" dirty="0"/>
              <a:t>清零第</a:t>
            </a:r>
            <a:r>
              <a:rPr lang="en-US" altLang="zh-CN" sz="2400" dirty="0"/>
              <a:t>3</a:t>
            </a:r>
            <a:r>
              <a:rPr lang="zh-CN" altLang="en-US" sz="2400" dirty="0"/>
              <a:t>个字节 *</a:t>
            </a:r>
            <a:r>
              <a:rPr lang="en-US" altLang="zh-CN" sz="2400" dirty="0"/>
              <a:t>/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798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C309E-7CCC-094D-A8A1-2249C6F1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位操作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7E26FF-0BAA-6246-A3D0-BF157C834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933" y="1690687"/>
            <a:ext cx="7586134" cy="517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0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9751D-A3F7-484A-A12D-7D68611C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位操作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C7802-A786-BC4C-B735-7E7814FE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stm32f10x</a:t>
            </a:r>
            <a:r>
              <a:rPr kumimoji="1" lang="zh-CN" altLang="en-US" dirty="0"/>
              <a:t>的</a:t>
            </a:r>
            <a:r>
              <a:rPr kumimoji="1" lang="en-US" altLang="zh-CN" dirty="0"/>
              <a:t>datasheet</a:t>
            </a:r>
            <a:r>
              <a:rPr kumimoji="1" lang="zh-CN" altLang="en-US" dirty="0"/>
              <a:t>中：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9BF2B4-4159-3541-BF7D-2B4A3CC46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5" y="2589656"/>
            <a:ext cx="7933267" cy="372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6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7AFC1-8793-854D-9570-31A738D5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位操作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3445A-5F0F-AB45-ACCB-6487FD076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可以通过：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GPIOA-&gt;ODR |= 1 &lt;&lt; 10; </a:t>
            </a:r>
            <a:r>
              <a:rPr lang="zh-CN" altLang="en-US" sz="2000" dirty="0"/>
              <a:t>           </a:t>
            </a:r>
            <a:r>
              <a:rPr lang="en-US" altLang="zh-CN" sz="2000" dirty="0"/>
              <a:t>/* PA10</a:t>
            </a:r>
            <a:r>
              <a:rPr lang="zh-CN" altLang="en-US" sz="2000" dirty="0"/>
              <a:t>输出高（置</a:t>
            </a:r>
            <a:r>
              <a:rPr lang="en-US" altLang="zh-CN" sz="2000" dirty="0"/>
              <a:t>1</a:t>
            </a:r>
            <a:r>
              <a:rPr lang="zh-CN" altLang="en-US" sz="2000" dirty="0"/>
              <a:t>操作） *</a:t>
            </a:r>
            <a:r>
              <a:rPr lang="en-US" altLang="zh-CN" sz="2000" dirty="0"/>
              <a:t>/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GPIOA-&gt;ODR &amp;= ~</a:t>
            </a:r>
            <a:r>
              <a:rPr lang="zh-CN" altLang="en-US" sz="2000" dirty="0"/>
              <a:t>（</a:t>
            </a:r>
            <a:r>
              <a:rPr lang="en-US" altLang="zh-CN" sz="2000" dirty="0"/>
              <a:t>1 &lt;&lt; 10</a:t>
            </a:r>
            <a:r>
              <a:rPr lang="zh-CN" altLang="en-US" sz="2000" dirty="0"/>
              <a:t>）</a:t>
            </a:r>
            <a:r>
              <a:rPr lang="en-US" altLang="zh-CN" sz="2000" dirty="0"/>
              <a:t>; /* PA10</a:t>
            </a:r>
            <a:r>
              <a:rPr lang="zh-CN" altLang="en-US" sz="2000" dirty="0"/>
              <a:t>输出低（清</a:t>
            </a:r>
            <a:r>
              <a:rPr lang="en-US" altLang="zh-CN" sz="2000" dirty="0"/>
              <a:t>0</a:t>
            </a:r>
            <a:r>
              <a:rPr lang="zh-CN" altLang="en-US" sz="2000" dirty="0"/>
              <a:t>操作） *</a:t>
            </a:r>
            <a:r>
              <a:rPr lang="en-US" altLang="zh-CN" sz="2000" dirty="0"/>
              <a:t>/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也可以通过宏：</a:t>
            </a:r>
            <a:endParaRPr kumimoji="1"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SET_BIT(GPIOA-&gt;ODR, 10);</a:t>
            </a:r>
            <a:r>
              <a:rPr lang="zh-CN" altLang="en-US" sz="2000" dirty="0"/>
              <a:t>    </a:t>
            </a:r>
            <a:r>
              <a:rPr lang="en-US" altLang="zh-CN" sz="2000" dirty="0"/>
              <a:t> /* PA10</a:t>
            </a:r>
            <a:r>
              <a:rPr lang="zh-CN" altLang="en-US" sz="2000" dirty="0"/>
              <a:t>输出高（置</a:t>
            </a:r>
            <a:r>
              <a:rPr lang="en-US" altLang="zh-CN" sz="2000" dirty="0"/>
              <a:t>1</a:t>
            </a:r>
            <a:r>
              <a:rPr lang="zh-CN" altLang="en-US" sz="2000" dirty="0"/>
              <a:t>操作） *</a:t>
            </a:r>
            <a:r>
              <a:rPr lang="en-US" altLang="zh-CN" sz="2000" dirty="0"/>
              <a:t>/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CLEAR_BIT(GPIOA-&gt;ODR, 10); /* PA10</a:t>
            </a:r>
            <a:r>
              <a:rPr lang="zh-CN" altLang="en-US" sz="2000" dirty="0"/>
              <a:t>输出低（清</a:t>
            </a:r>
            <a:r>
              <a:rPr lang="en-US" altLang="zh-CN" sz="2000" dirty="0"/>
              <a:t>0</a:t>
            </a:r>
            <a:r>
              <a:rPr lang="zh-CN" altLang="en-US" sz="2000" dirty="0"/>
              <a:t>操作） *</a:t>
            </a:r>
            <a:r>
              <a:rPr lang="en-US" altLang="zh-CN" sz="2000" dirty="0"/>
              <a:t>/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549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855EB-0C4A-2A49-9996-1A939113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19A52-7E8D-2344-ACAB-21195B0D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如何将一个数的二进制数打印出来？</a:t>
            </a:r>
            <a:endParaRPr kumimoji="1" lang="en-US" altLang="zh-CN" dirty="0"/>
          </a:p>
          <a:p>
            <a:r>
              <a:rPr kumimoji="1" lang="zh-CN" altLang="en-US" dirty="0"/>
              <a:t>如何将一个数的十六</a:t>
            </a:r>
            <a:r>
              <a:rPr kumimoji="1" lang="zh-CN" altLang="en-US"/>
              <a:t>进制打印出来？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85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43B31-4A69-BE44-BDDF-2D1D0947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回顾点：运算符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605F4-49D8-2741-B1D7-1F71636BE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latin typeface="Tahoma" panose="020B0604030504040204" pitchFamily="34" charset="0"/>
              </a:rPr>
              <a:t>算术运算符： </a:t>
            </a:r>
            <a:r>
              <a:rPr lang="en-US" altLang="zh-CN" dirty="0">
                <a:latin typeface="Tahoma" panose="020B0604030504040204" pitchFamily="34" charset="0"/>
              </a:rPr>
              <a:t>+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―</a:t>
            </a:r>
            <a:r>
              <a:rPr lang="zh-CN" altLang="en-US" dirty="0">
                <a:latin typeface="Tahoma" panose="020B0604030504040204" pitchFamily="34" charset="0"/>
              </a:rPr>
              <a:t>，*，</a:t>
            </a:r>
            <a:r>
              <a:rPr lang="en-US" altLang="zh-CN" dirty="0">
                <a:latin typeface="Tahoma" panose="020B0604030504040204" pitchFamily="34" charset="0"/>
              </a:rPr>
              <a:t>/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%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++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――</a:t>
            </a: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latin typeface="Tahoma" panose="020B0604030504040204" pitchFamily="34" charset="0"/>
              </a:rPr>
              <a:t>关系运算符： </a:t>
            </a:r>
            <a:r>
              <a:rPr lang="en-US" altLang="zh-CN" dirty="0">
                <a:latin typeface="Tahoma" panose="020B0604030504040204" pitchFamily="34" charset="0"/>
              </a:rPr>
              <a:t>&gt;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&lt;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&gt;=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&lt;=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==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!=</a:t>
            </a: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latin typeface="Tahoma" panose="020B0604030504040204" pitchFamily="34" charset="0"/>
              </a:rPr>
              <a:t>布尔逻辑运算符： </a:t>
            </a:r>
            <a:r>
              <a:rPr lang="en-US" altLang="zh-CN" dirty="0">
                <a:latin typeface="Tahoma" panose="020B0604030504040204" pitchFamily="34" charset="0"/>
              </a:rPr>
              <a:t>!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&amp;&amp;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||</a:t>
            </a: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solidFill>
                  <a:srgbClr val="C00000"/>
                </a:solidFill>
                <a:latin typeface="Tahoma" panose="020B0604030504040204" pitchFamily="34" charset="0"/>
              </a:rPr>
              <a:t>位运算符： </a:t>
            </a:r>
            <a:r>
              <a:rPr lang="en-US" altLang="zh-CN" dirty="0">
                <a:solidFill>
                  <a:srgbClr val="C00000"/>
                </a:solidFill>
                <a:latin typeface="Tahoma" panose="020B0604030504040204" pitchFamily="34" charset="0"/>
              </a:rPr>
              <a:t>&gt;&gt;</a:t>
            </a:r>
            <a:r>
              <a:rPr lang="zh-CN" altLang="en-US" dirty="0">
                <a:solidFill>
                  <a:srgbClr val="C00000"/>
                </a:solidFill>
                <a:latin typeface="Tahoma" panose="020B0604030504040204" pitchFamily="34" charset="0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Tahoma" panose="020B0604030504040204" pitchFamily="34" charset="0"/>
              </a:rPr>
              <a:t>&lt;&lt;</a:t>
            </a:r>
            <a:r>
              <a:rPr lang="zh-CN" altLang="en-US" dirty="0">
                <a:solidFill>
                  <a:srgbClr val="C00000"/>
                </a:solidFill>
                <a:latin typeface="Tahoma" panose="020B0604030504040204" pitchFamily="34" charset="0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Tahoma" panose="020B0604030504040204" pitchFamily="34" charset="0"/>
              </a:rPr>
              <a:t>&amp;</a:t>
            </a:r>
            <a:r>
              <a:rPr lang="zh-CN" altLang="en-US" dirty="0">
                <a:solidFill>
                  <a:srgbClr val="C00000"/>
                </a:solidFill>
                <a:latin typeface="Tahoma" panose="020B0604030504040204" pitchFamily="34" charset="0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Tahoma" panose="020B0604030504040204" pitchFamily="34" charset="0"/>
              </a:rPr>
              <a:t>|</a:t>
            </a:r>
            <a:r>
              <a:rPr lang="zh-CN" altLang="en-US" dirty="0">
                <a:solidFill>
                  <a:srgbClr val="C00000"/>
                </a:solidFill>
                <a:latin typeface="Tahoma" panose="020B0604030504040204" pitchFamily="34" charset="0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Tahoma" panose="020B0604030504040204" pitchFamily="34" charset="0"/>
              </a:rPr>
              <a:t>^</a:t>
            </a:r>
            <a:r>
              <a:rPr lang="zh-CN" altLang="en-US" dirty="0">
                <a:solidFill>
                  <a:srgbClr val="C00000"/>
                </a:solidFill>
                <a:latin typeface="Tahoma" panose="020B0604030504040204" pitchFamily="34" charset="0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Tahoma" panose="020B0604030504040204" pitchFamily="34" charset="0"/>
              </a:rPr>
              <a:t>~</a:t>
            </a: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latin typeface="Tahoma" panose="020B0604030504040204" pitchFamily="34" charset="0"/>
              </a:rPr>
              <a:t>赋值运算符： </a:t>
            </a:r>
            <a:r>
              <a:rPr lang="en-US" altLang="zh-CN" dirty="0">
                <a:latin typeface="Tahoma" panose="020B0604030504040204" pitchFamily="34" charset="0"/>
              </a:rPr>
              <a:t>=</a:t>
            </a:r>
            <a:r>
              <a:rPr lang="zh-CN" altLang="en-US" dirty="0">
                <a:latin typeface="Tahoma" panose="020B0604030504040204" pitchFamily="34" charset="0"/>
              </a:rPr>
              <a:t>，及其扩展赋值运算符如</a:t>
            </a:r>
            <a:r>
              <a:rPr lang="en-US" altLang="zh-CN" dirty="0">
                <a:latin typeface="Tahoma" panose="020B0604030504040204" pitchFamily="34" charset="0"/>
              </a:rPr>
              <a:t>+=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―</a:t>
            </a:r>
            <a:r>
              <a:rPr lang="en-US" altLang="zh-CN" dirty="0">
                <a:latin typeface="Tahoma" panose="020B0604030504040204" pitchFamily="34" charset="0"/>
              </a:rPr>
              <a:t>=</a:t>
            </a:r>
            <a:r>
              <a:rPr lang="zh-CN" altLang="en-US" dirty="0">
                <a:latin typeface="Tahoma" panose="020B0604030504040204" pitchFamily="34" charset="0"/>
              </a:rPr>
              <a:t>，*</a:t>
            </a:r>
            <a:r>
              <a:rPr lang="en-US" altLang="zh-CN" dirty="0">
                <a:latin typeface="Tahoma" panose="020B0604030504040204" pitchFamily="34" charset="0"/>
              </a:rPr>
              <a:t>=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/=</a:t>
            </a:r>
            <a:r>
              <a:rPr lang="zh-CN" altLang="en-US" dirty="0">
                <a:latin typeface="Tahoma" panose="020B0604030504040204" pitchFamily="34" charset="0"/>
              </a:rPr>
              <a:t>等。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latin typeface="Tahoma" panose="020B0604030504040204" pitchFamily="34" charset="0"/>
              </a:rPr>
              <a:t>条件运算符：  </a:t>
            </a:r>
            <a:r>
              <a:rPr lang="en-US" altLang="zh-CN" dirty="0">
                <a:latin typeface="Tahoma" panose="020B0604030504040204" pitchFamily="34" charset="0"/>
              </a:rPr>
              <a:t>? </a:t>
            </a:r>
            <a:r>
              <a:rPr lang="zh-CN" altLang="en-US" dirty="0">
                <a:latin typeface="Tahoma" panose="020B0604030504040204" pitchFamily="34" charset="0"/>
              </a:rPr>
              <a:t>：</a:t>
            </a:r>
            <a:endParaRPr lang="zh-CN" altLang="en-US" dirty="0">
              <a:solidFill>
                <a:schemeClr val="folHlink"/>
              </a:solidFill>
              <a:latin typeface="Tahoma" panose="020B0604030504040204" pitchFamily="34" charset="0"/>
            </a:endParaRP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位操作必须会，不然做不了嵌入式编程，做不</a:t>
            </a:r>
            <a:r>
              <a:rPr kumimoji="1" lang="zh-CN" altLang="en-US"/>
              <a:t>了数据通信！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0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79A36-DF49-9740-B25A-48AE04C9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位运算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30489F-DD96-0F41-8D41-C0F121E81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2920"/>
            <a:ext cx="89027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7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C5579-A19E-D44F-AEF9-33190B14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位操作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354DB-4E00-F048-A3AC-C2EE95C0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二进制运算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5D393F9-2B77-A541-960C-511AF006BF82}"/>
              </a:ext>
            </a:extLst>
          </p:cNvPr>
          <p:cNvGrpSpPr>
            <a:grpSpLocks/>
          </p:cNvGrpSpPr>
          <p:nvPr/>
        </p:nvGrpSpPr>
        <p:grpSpPr bwMode="auto">
          <a:xfrm>
            <a:off x="1701799" y="4639204"/>
            <a:ext cx="3200400" cy="1196975"/>
            <a:chOff x="1680" y="3408"/>
            <a:chExt cx="2016" cy="754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38CC0B60-3ACB-6D4E-BECE-E062A10DE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408"/>
              <a:ext cx="2016" cy="7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pt-BR" altLang="zh-CN" sz="2400" dirty="0">
                  <a:latin typeface="Courier New" panose="02070309020205020404" pitchFamily="49" charset="0"/>
                </a:rPr>
                <a:t>      1000</a:t>
              </a:r>
            </a:p>
            <a:p>
              <a:r>
                <a:rPr lang="zh-CN" altLang="en-US" sz="2400" dirty="0">
                  <a:latin typeface="Courier New" panose="02070309020205020404" pitchFamily="49" charset="0"/>
                </a:rPr>
                <a:t>   </a:t>
              </a:r>
              <a:r>
                <a:rPr lang="en-US" altLang="zh-CN" sz="2400" dirty="0">
                  <a:latin typeface="Courier New" panose="02070309020205020404" pitchFamily="49" charset="0"/>
                </a:rPr>
                <a:t>^</a:t>
              </a:r>
              <a:r>
                <a:rPr lang="zh-CN" altLang="en-US" sz="2400" dirty="0">
                  <a:latin typeface="Courier New" panose="02070309020205020404" pitchFamily="49" charset="0"/>
                </a:rPr>
                <a:t>  </a:t>
              </a:r>
              <a:r>
                <a:rPr lang="pt-BR" altLang="zh-CN" sz="2400" dirty="0">
                  <a:latin typeface="Courier New" panose="02070309020205020404" pitchFamily="49" charset="0"/>
                </a:rPr>
                <a:t>1010</a:t>
              </a:r>
            </a:p>
            <a:p>
              <a:r>
                <a:rPr lang="pt-BR" altLang="zh-CN" sz="2400" dirty="0">
                  <a:latin typeface="Courier New" panose="02070309020205020404" pitchFamily="49" charset="0"/>
                </a:rPr>
                <a:t>      </a:t>
              </a:r>
              <a:r>
                <a:rPr lang="en-US" altLang="zh-CN" sz="2400" dirty="0">
                  <a:latin typeface="Courier New" panose="02070309020205020404" pitchFamily="49" charset="0"/>
                </a:rPr>
                <a:t>0</a:t>
              </a:r>
              <a:r>
                <a:rPr lang="pt-BR" altLang="zh-CN" sz="2400" dirty="0">
                  <a:latin typeface="Courier New" panose="02070309020205020404" pitchFamily="49" charset="0"/>
                </a:rPr>
                <a:t>010</a:t>
              </a:r>
              <a:endParaRPr lang="en-US" altLang="zh-CN" sz="2400" dirty="0">
                <a:latin typeface="Courier New" panose="02070309020205020404" pitchFamily="49" charset="0"/>
              </a:endParaRPr>
            </a:p>
          </p:txBody>
        </p:sp>
        <p:sp>
          <p:nvSpPr>
            <p:cNvPr id="6" name="直接连接符 229382">
              <a:extLst>
                <a:ext uri="{FF2B5EF4-FFF2-40B4-BE49-F238E27FC236}">
                  <a16:creationId xmlns:a16="http://schemas.microsoft.com/office/drawing/2014/main" id="{3DA40F1F-B32E-0042-8A02-50326BF5D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888"/>
              <a:ext cx="14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D209369-9166-1845-B44E-5F257F555A73}"/>
              </a:ext>
            </a:extLst>
          </p:cNvPr>
          <p:cNvGrpSpPr>
            <a:grpSpLocks/>
          </p:cNvGrpSpPr>
          <p:nvPr/>
        </p:nvGrpSpPr>
        <p:grpSpPr bwMode="auto">
          <a:xfrm>
            <a:off x="6730999" y="2780770"/>
            <a:ext cx="3200400" cy="1196975"/>
            <a:chOff x="1680" y="3408"/>
            <a:chExt cx="2016" cy="754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6D17EEF0-94AB-244E-A267-0DFEF3134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408"/>
              <a:ext cx="2016" cy="7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pt-BR" altLang="zh-CN" sz="2400" dirty="0">
                  <a:latin typeface="Courier New" panose="02070309020205020404" pitchFamily="49" charset="0"/>
                </a:rPr>
                <a:t>      1000</a:t>
              </a:r>
            </a:p>
            <a:p>
              <a:r>
                <a:rPr lang="zh-CN" altLang="en-US" sz="2400" dirty="0">
                  <a:latin typeface="Courier New" panose="02070309020205020404" pitchFamily="49" charset="0"/>
                </a:rPr>
                <a:t>   </a:t>
              </a:r>
              <a:r>
                <a:rPr lang="en-US" altLang="zh-CN" sz="2400" dirty="0">
                  <a:latin typeface="Courier New" panose="02070309020205020404" pitchFamily="49" charset="0"/>
                </a:rPr>
                <a:t>&amp;</a:t>
              </a:r>
              <a:r>
                <a:rPr lang="zh-CN" altLang="en-US" sz="2400" dirty="0">
                  <a:latin typeface="Courier New" panose="02070309020205020404" pitchFamily="49" charset="0"/>
                </a:rPr>
                <a:t>  </a:t>
              </a:r>
              <a:r>
                <a:rPr lang="pt-BR" altLang="zh-CN" sz="2400" dirty="0">
                  <a:latin typeface="Courier New" panose="02070309020205020404" pitchFamily="49" charset="0"/>
                </a:rPr>
                <a:t>1010</a:t>
              </a:r>
            </a:p>
            <a:p>
              <a:r>
                <a:rPr lang="pt-BR" altLang="zh-CN" sz="2400" dirty="0">
                  <a:latin typeface="Courier New" panose="02070309020205020404" pitchFamily="49" charset="0"/>
                </a:rPr>
                <a:t>      10</a:t>
              </a:r>
              <a:r>
                <a:rPr lang="en-US" altLang="zh-CN" sz="2400" dirty="0">
                  <a:latin typeface="Courier New" panose="02070309020205020404" pitchFamily="49" charset="0"/>
                </a:rPr>
                <a:t>0</a:t>
              </a:r>
              <a:r>
                <a:rPr lang="pt-BR" altLang="zh-CN" sz="2400" dirty="0">
                  <a:latin typeface="Courier New" panose="02070309020205020404" pitchFamily="49" charset="0"/>
                </a:rPr>
                <a:t>0</a:t>
              </a:r>
              <a:endParaRPr lang="en-US" altLang="zh-CN" sz="2400" dirty="0">
                <a:latin typeface="Courier New" panose="02070309020205020404" pitchFamily="49" charset="0"/>
              </a:endParaRPr>
            </a:p>
          </p:txBody>
        </p:sp>
        <p:sp>
          <p:nvSpPr>
            <p:cNvPr id="9" name="直接连接符 229382">
              <a:extLst>
                <a:ext uri="{FF2B5EF4-FFF2-40B4-BE49-F238E27FC236}">
                  <a16:creationId xmlns:a16="http://schemas.microsoft.com/office/drawing/2014/main" id="{E4424633-1C55-B949-A73F-556F424C0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888"/>
              <a:ext cx="14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0AFF568-6391-E047-9FC4-140313BED50C}"/>
              </a:ext>
            </a:extLst>
          </p:cNvPr>
          <p:cNvGrpSpPr>
            <a:grpSpLocks/>
          </p:cNvGrpSpPr>
          <p:nvPr/>
        </p:nvGrpSpPr>
        <p:grpSpPr bwMode="auto">
          <a:xfrm>
            <a:off x="1701799" y="2933171"/>
            <a:ext cx="3200400" cy="1196975"/>
            <a:chOff x="1680" y="3408"/>
            <a:chExt cx="2016" cy="754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EDD6A282-12B8-0A49-BACB-2A4C5C6CC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408"/>
              <a:ext cx="2016" cy="7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pt-BR" altLang="zh-CN" sz="2400" dirty="0">
                  <a:latin typeface="Courier New" panose="02070309020205020404" pitchFamily="49" charset="0"/>
                </a:rPr>
                <a:t>      1000</a:t>
              </a:r>
            </a:p>
            <a:p>
              <a:r>
                <a:rPr lang="zh-CN" altLang="en-US" sz="2400" dirty="0">
                  <a:latin typeface="Courier New" panose="02070309020205020404" pitchFamily="49" charset="0"/>
                </a:rPr>
                <a:t>   </a:t>
              </a:r>
              <a:r>
                <a:rPr lang="en-US" altLang="zh-CN" sz="2400" dirty="0">
                  <a:latin typeface="Courier New" panose="02070309020205020404" pitchFamily="49" charset="0"/>
                </a:rPr>
                <a:t>|</a:t>
              </a:r>
              <a:r>
                <a:rPr lang="zh-CN" altLang="en-US" sz="2400" dirty="0">
                  <a:latin typeface="Courier New" panose="02070309020205020404" pitchFamily="49" charset="0"/>
                </a:rPr>
                <a:t>  </a:t>
              </a:r>
              <a:r>
                <a:rPr lang="pt-BR" altLang="zh-CN" sz="2400" dirty="0">
                  <a:latin typeface="Courier New" panose="02070309020205020404" pitchFamily="49" charset="0"/>
                </a:rPr>
                <a:t>1010</a:t>
              </a:r>
            </a:p>
            <a:p>
              <a:r>
                <a:rPr lang="pt-BR" altLang="zh-CN" sz="2400" dirty="0">
                  <a:latin typeface="Courier New" panose="02070309020205020404" pitchFamily="49" charset="0"/>
                </a:rPr>
                <a:t>      1010</a:t>
              </a:r>
              <a:endParaRPr lang="en-US" altLang="zh-CN" sz="2400" dirty="0">
                <a:latin typeface="Courier New" panose="02070309020205020404" pitchFamily="49" charset="0"/>
              </a:endParaRPr>
            </a:p>
          </p:txBody>
        </p:sp>
        <p:sp>
          <p:nvSpPr>
            <p:cNvPr id="12" name="直接连接符 229382">
              <a:extLst>
                <a:ext uri="{FF2B5EF4-FFF2-40B4-BE49-F238E27FC236}">
                  <a16:creationId xmlns:a16="http://schemas.microsoft.com/office/drawing/2014/main" id="{7DB929F5-ECCD-4841-BDA5-1A4AB2BC8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888"/>
              <a:ext cx="14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1F29875-7974-214B-942B-A982F00B5E75}"/>
              </a:ext>
            </a:extLst>
          </p:cNvPr>
          <p:cNvGrpSpPr>
            <a:grpSpLocks/>
          </p:cNvGrpSpPr>
          <p:nvPr/>
        </p:nvGrpSpPr>
        <p:grpSpPr bwMode="auto">
          <a:xfrm>
            <a:off x="6730999" y="4933422"/>
            <a:ext cx="3200400" cy="830263"/>
            <a:chOff x="1680" y="3546"/>
            <a:chExt cx="2016" cy="523"/>
          </a:xfrm>
        </p:grpSpPr>
        <p:sp>
          <p:nvSpPr>
            <p:cNvPr id="14" name="Text Box 3">
              <a:extLst>
                <a:ext uri="{FF2B5EF4-FFF2-40B4-BE49-F238E27FC236}">
                  <a16:creationId xmlns:a16="http://schemas.microsoft.com/office/drawing/2014/main" id="{390DED25-7358-5B44-9F56-D67827D87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546"/>
              <a:ext cx="2016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latin typeface="Courier New" panose="02070309020205020404" pitchFamily="49" charset="0"/>
                </a:rPr>
                <a:t>   </a:t>
              </a:r>
              <a:r>
                <a:rPr lang="en-US" altLang="zh-CN" sz="2400" dirty="0">
                  <a:latin typeface="Courier New" panose="02070309020205020404" pitchFamily="49" charset="0"/>
                </a:rPr>
                <a:t>~</a:t>
              </a:r>
              <a:r>
                <a:rPr lang="zh-CN" altLang="en-US" sz="2400" dirty="0">
                  <a:latin typeface="Courier New" panose="02070309020205020404" pitchFamily="49" charset="0"/>
                </a:rPr>
                <a:t> </a:t>
              </a:r>
              <a:r>
                <a:rPr lang="en-US" altLang="zh-CN" sz="2400" dirty="0">
                  <a:latin typeface="Courier New" panose="02070309020205020404" pitchFamily="49" charset="0"/>
                </a:rPr>
                <a:t>0</a:t>
              </a:r>
              <a:r>
                <a:rPr lang="pt-BR" altLang="zh-CN" sz="2400" dirty="0">
                  <a:latin typeface="Courier New" panose="02070309020205020404" pitchFamily="49" charset="0"/>
                </a:rPr>
                <a:t>010</a:t>
              </a:r>
            </a:p>
            <a:p>
              <a:r>
                <a:rPr lang="zh-CN" altLang="en-US" sz="2400" dirty="0">
                  <a:latin typeface="Courier New" panose="02070309020205020404" pitchFamily="49" charset="0"/>
                </a:rPr>
                <a:t>     </a:t>
              </a:r>
              <a:r>
                <a:rPr lang="en-US" altLang="zh-CN" sz="2400" dirty="0">
                  <a:latin typeface="Courier New" panose="02070309020205020404" pitchFamily="49" charset="0"/>
                </a:rPr>
                <a:t>1101</a:t>
              </a:r>
              <a:r>
                <a:rPr lang="zh-CN" altLang="en-US" sz="2400" dirty="0">
                  <a:latin typeface="Courier New" panose="02070309020205020404" pitchFamily="49" charset="0"/>
                </a:rPr>
                <a:t> </a:t>
              </a:r>
              <a:endParaRPr lang="pt-BR" altLang="zh-CN" sz="2400" dirty="0">
                <a:latin typeface="Courier New" panose="02070309020205020404" pitchFamily="49" charset="0"/>
              </a:endParaRPr>
            </a:p>
          </p:txBody>
        </p:sp>
        <p:sp>
          <p:nvSpPr>
            <p:cNvPr id="15" name="直接连接符 229382">
              <a:extLst>
                <a:ext uri="{FF2B5EF4-FFF2-40B4-BE49-F238E27FC236}">
                  <a16:creationId xmlns:a16="http://schemas.microsoft.com/office/drawing/2014/main" id="{F9AA13BC-2AC7-5147-B197-79B656D4F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779"/>
              <a:ext cx="14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62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7C55E-20F6-CC4A-894A-852821F8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位运算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5C4EC-ADD2-7549-A295-6F9D579E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10001101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 </a:t>
            </a:r>
            <a:r>
              <a:rPr kumimoji="1" lang="en-US" altLang="zh-CN" dirty="0"/>
              <a:t>00100011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10001101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&lt;&lt;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 </a:t>
            </a:r>
            <a:r>
              <a:rPr kumimoji="1" lang="en-US" altLang="zh-CN" dirty="0"/>
              <a:t>00110100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40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593B-F866-AB49-9422-8EF26E86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位操作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149BC-ACD1-F647-812E-AED24192C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7267" cy="4351338"/>
          </a:xfrm>
        </p:spPr>
        <p:txBody>
          <a:bodyPr/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、一个</a:t>
            </a:r>
            <a:r>
              <a:rPr lang="en-US" altLang="zh-CN" b="1" dirty="0"/>
              <a:t>32bit</a:t>
            </a:r>
            <a:r>
              <a:rPr lang="zh-CN" altLang="en-US" b="1" dirty="0"/>
              <a:t>数据的位、字节读取操作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#define	GET_LOW_BYTE0(x)	((x &gt;&gt;  0) &amp; 0x000000ff)	/* </a:t>
            </a:r>
            <a:r>
              <a:rPr kumimoji="1" lang="zh-CN" altLang="en-US" sz="2000" dirty="0"/>
              <a:t>获取第</a:t>
            </a:r>
            <a:r>
              <a:rPr kumimoji="1" lang="en-US" altLang="zh-CN" sz="2000" dirty="0"/>
              <a:t>0</a:t>
            </a:r>
            <a:r>
              <a:rPr kumimoji="1" lang="zh-CN" altLang="en-US" sz="2000" dirty="0"/>
              <a:t>个字节 *</a:t>
            </a:r>
            <a:r>
              <a:rPr kumimoji="1" lang="en-US" altLang="zh-CN" sz="2000" dirty="0"/>
              <a:t>/</a:t>
            </a:r>
          </a:p>
          <a:p>
            <a:pPr marL="0" indent="0">
              <a:buNone/>
            </a:pPr>
            <a:r>
              <a:rPr kumimoji="1" lang="en-US" altLang="zh-CN" sz="2000" dirty="0"/>
              <a:t>#define	GET_LOW_BYTE1(x)	((x &gt;&gt;  8) &amp; 0x000000ff)	/* </a:t>
            </a:r>
            <a:r>
              <a:rPr kumimoji="1" lang="zh-CN" altLang="en-US" sz="2000" dirty="0"/>
              <a:t>获取第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个字节 *</a:t>
            </a:r>
            <a:r>
              <a:rPr kumimoji="1" lang="en-US" altLang="zh-CN" sz="2000" dirty="0"/>
              <a:t>/</a:t>
            </a:r>
          </a:p>
          <a:p>
            <a:pPr marL="0" indent="0">
              <a:buNone/>
            </a:pPr>
            <a:r>
              <a:rPr kumimoji="1" lang="en-US" altLang="zh-CN" sz="2000" dirty="0"/>
              <a:t>#define	GET_LOW_BYTE2(x)	((x &gt;&gt; 16) &amp; 0x000000ff)	/* </a:t>
            </a:r>
            <a:r>
              <a:rPr kumimoji="1" lang="zh-CN" altLang="en-US" sz="2000" dirty="0"/>
              <a:t>获取第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个字节 *</a:t>
            </a:r>
            <a:r>
              <a:rPr kumimoji="1" lang="en-US" altLang="zh-CN" sz="2000" dirty="0"/>
              <a:t>/</a:t>
            </a:r>
          </a:p>
          <a:p>
            <a:pPr marL="0" indent="0">
              <a:buNone/>
            </a:pPr>
            <a:r>
              <a:rPr kumimoji="1" lang="en-US" altLang="zh-CN" sz="2000" dirty="0"/>
              <a:t>#define	GET_LOW_BYTE3(x)	((x &gt;&gt; 24) &amp; 0x000000ff)	/* </a:t>
            </a:r>
            <a:r>
              <a:rPr kumimoji="1" lang="zh-CN" altLang="en-US" sz="2000" dirty="0"/>
              <a:t>获取第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个字节 *</a:t>
            </a:r>
            <a:r>
              <a:rPr kumimoji="1" lang="en-US" altLang="zh-CN" sz="2000" dirty="0"/>
              <a:t>/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33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99DEC-718A-A647-B864-BC6F17C7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位操作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989886-1111-CB43-9DCD-26163A340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948" y="1799831"/>
            <a:ext cx="8546851" cy="499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7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6DAA1-DD6E-9846-AAE2-2CA32D3A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位操作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E0A7B-266A-8B44-B324-B0B8BB159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 获取某一位：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#define GET_BIT(x, bit) ((x &amp; (1 &lt;&lt; bit)) &gt;&gt; bit) /* </a:t>
            </a:r>
            <a:r>
              <a:rPr lang="zh-CN" altLang="en-US" dirty="0"/>
              <a:t>获取第</a:t>
            </a:r>
            <a:r>
              <a:rPr lang="en-US" altLang="zh-CN" dirty="0"/>
              <a:t>bit</a:t>
            </a:r>
            <a:r>
              <a:rPr lang="zh-CN" altLang="en-US" dirty="0"/>
              <a:t>位 *</a:t>
            </a:r>
            <a:r>
              <a:rPr lang="en-US" altLang="zh-CN" dirty="0"/>
              <a:t>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41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B0DFA-B976-C34A-BD27-1B4E18C9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位操作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5EC296-6B81-3D45-BB38-843A14805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868" y="1339498"/>
            <a:ext cx="7893920" cy="53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1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558</Words>
  <Application>Microsoft Macintosh PowerPoint</Application>
  <PresentationFormat>宽屏</PresentationFormat>
  <Paragraphs>63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Courier New</vt:lpstr>
      <vt:lpstr>Tahoma</vt:lpstr>
      <vt:lpstr>Wingdings</vt:lpstr>
      <vt:lpstr>Office 主题​​</vt:lpstr>
      <vt:lpstr>位操作回顾</vt:lpstr>
      <vt:lpstr>回顾点：运算符</vt:lpstr>
      <vt:lpstr>位运算</vt:lpstr>
      <vt:lpstr>位操作</vt:lpstr>
      <vt:lpstr>位运算</vt:lpstr>
      <vt:lpstr>位操作</vt:lpstr>
      <vt:lpstr>位操作</vt:lpstr>
      <vt:lpstr>位操作</vt:lpstr>
      <vt:lpstr>位操作</vt:lpstr>
      <vt:lpstr>位操作</vt:lpstr>
      <vt:lpstr>位操作</vt:lpstr>
      <vt:lpstr>位操作</vt:lpstr>
      <vt:lpstr>位操作</vt:lpstr>
      <vt:lpstr>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位操作回顾</dc:title>
  <dc:creator>黄 建伟</dc:creator>
  <cp:lastModifiedBy>黄 建伟</cp:lastModifiedBy>
  <cp:revision>2</cp:revision>
  <dcterms:created xsi:type="dcterms:W3CDTF">2020-03-30T02:55:58Z</dcterms:created>
  <dcterms:modified xsi:type="dcterms:W3CDTF">2020-03-30T06:16:48Z</dcterms:modified>
</cp:coreProperties>
</file>