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3" r:id="rId5"/>
    <p:sldId id="311"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289" r:id="rId21"/>
    <p:sldId id="288" r:id="rId22"/>
    <p:sldId id="331" r:id="rId23"/>
    <p:sldId id="332" r:id="rId24"/>
    <p:sldId id="333" r:id="rId25"/>
    <p:sldId id="334" r:id="rId26"/>
    <p:sldId id="335" r:id="rId27"/>
    <p:sldId id="336" r:id="rId28"/>
    <p:sldId id="337" r:id="rId29"/>
    <p:sldId id="301" r:id="rId30"/>
    <p:sldId id="304" r:id="rId31"/>
    <p:sldId id="302" r:id="rId32"/>
    <p:sldId id="338" r:id="rId33"/>
    <p:sldId id="340" r:id="rId34"/>
    <p:sldId id="341" r:id="rId35"/>
    <p:sldId id="342" r:id="rId36"/>
    <p:sldId id="343" r:id="rId37"/>
    <p:sldId id="344" r:id="rId38"/>
    <p:sldId id="345" r:id="rId39"/>
    <p:sldId id="346" r:id="rId40"/>
    <p:sldId id="34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925"/>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7D8CB-04CA-5A49-BCBD-E6973DBB012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171BB5F-6A6D-9943-9B64-87902E152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65716B6-8399-A74B-8BDB-AE02D88EBE24}"/>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551438FA-F362-744D-B032-89A0BDCE19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3735AE-C446-6D44-AEE3-62041D1931E5}"/>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116018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1FEA5-81C9-2D44-A6C6-D4CF90B22B8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82F62E-875B-484B-BE5B-722B3A75870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30B03B-7DE3-D64D-A425-E56B296E5A2B}"/>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9ECD90F9-23A3-F24F-BE63-66A537E84F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4AD31A-610A-5144-93EB-C50DB849CAA8}"/>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230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13CE6B-9092-0A49-9EA1-BFA1A689D08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5A99361-EFD5-9748-B39C-760D3A4D2C0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B06C46-4FE6-A24C-AF34-B68F69C2652C}"/>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714CC7F7-3E81-4541-BD74-25E9653829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7CF486B-F994-D645-A6F6-C3F23769B4A2}"/>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9674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019FC-91C2-B44D-9033-5A5735A2E9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50AEF2F-1DD0-FF45-873A-5158F214838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B4D9009-48B5-C548-9DBB-436AE8B09CF8}"/>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124926C6-E36D-C043-97C1-E19D268AB3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0F892C-BF85-2A42-939E-740809F09397}"/>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1189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4544DE-8A59-D848-9F5C-ABD0543B70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D7639E0-7510-0247-92B6-7CB217897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C80DAFE-5C71-7749-B42A-216973316481}"/>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96A05B9E-A7E2-634B-A384-F3B1385190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F24AF13-01B8-7848-A96F-6DA26A4199E6}"/>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146337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4B011-83BC-8F44-A1C0-D2EBB427D9B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53B106-4F85-AA41-8B06-6EE626E8252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36FB458-3A8B-474A-B557-9A8AB3D0B8D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B543C90-075A-C24F-A561-AB8E4638CA7C}"/>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6" name="页脚占位符 5">
            <a:extLst>
              <a:ext uri="{FF2B5EF4-FFF2-40B4-BE49-F238E27FC236}">
                <a16:creationId xmlns:a16="http://schemas.microsoft.com/office/drawing/2014/main" id="{3D1D84BF-06E8-8547-AB83-792E77B0E83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367D7B7-E443-C94C-987C-7B5496C0344A}"/>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70534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1910A-0D47-F842-99DE-6E47FF7D506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7231DAA-94B0-B447-8B16-CA9A562CA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635EF14-984D-DF46-A8DF-034408C1AA6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992BBEC-CC30-B24A-A53A-FCD8169F7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7220408-5E92-684B-9C22-88047F39EEC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0C82D6F-EAD9-0448-A16C-4CE09A020EA5}"/>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8" name="页脚占位符 7">
            <a:extLst>
              <a:ext uri="{FF2B5EF4-FFF2-40B4-BE49-F238E27FC236}">
                <a16:creationId xmlns:a16="http://schemas.microsoft.com/office/drawing/2014/main" id="{26B4B3AE-9A6A-664A-925A-10953A9F6DF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26EA720-03C0-8B43-AC9F-B1371DAEDF32}"/>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9749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407FE-8465-3B4E-8869-1675679374F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B184458-B420-FB49-972C-C3CF16ECE950}"/>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4" name="页脚占位符 3">
            <a:extLst>
              <a:ext uri="{FF2B5EF4-FFF2-40B4-BE49-F238E27FC236}">
                <a16:creationId xmlns:a16="http://schemas.microsoft.com/office/drawing/2014/main" id="{0F365B1D-C912-3D45-BA03-61FD63A9144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BFB954B-538A-464B-B5AE-F54E6EE53469}"/>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31396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91DE7C-6192-8E47-ADFC-C8D3B8351DB7}"/>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3" name="页脚占位符 2">
            <a:extLst>
              <a:ext uri="{FF2B5EF4-FFF2-40B4-BE49-F238E27FC236}">
                <a16:creationId xmlns:a16="http://schemas.microsoft.com/office/drawing/2014/main" id="{6D19A86D-766F-2C43-A62F-8919139F587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0B5E5FC-3487-4A4A-87AD-66B87E65B039}"/>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261239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FB7C9-6026-E648-AFB8-9E84095A0A8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AE4FE98-296E-ED46-9FE0-9EF3D3EC8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5AE332F-A9D4-1C47-9778-99F1878DF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77BE77E-0D36-A44F-B613-2757872B6DF6}"/>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6" name="页脚占位符 5">
            <a:extLst>
              <a:ext uri="{FF2B5EF4-FFF2-40B4-BE49-F238E27FC236}">
                <a16:creationId xmlns:a16="http://schemas.microsoft.com/office/drawing/2014/main" id="{15F5A6F6-FBDD-C648-8549-016FCD0B04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2C0952-5F23-D94F-B642-C1FA54550543}"/>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69388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00106-6ABA-4B46-BBE5-D9CB9A6D166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C96BF00-24D3-964C-83B6-EACC3BD71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6C13CC4-4C94-6D40-8EBD-8D6F06A12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C85AD1-B231-9847-8FB8-AFFD07775CB5}"/>
              </a:ext>
            </a:extLst>
          </p:cNvPr>
          <p:cNvSpPr>
            <a:spLocks noGrp="1"/>
          </p:cNvSpPr>
          <p:nvPr>
            <p:ph type="dt" sz="half" idx="10"/>
          </p:nvPr>
        </p:nvSpPr>
        <p:spPr/>
        <p:txBody>
          <a:bodyPr/>
          <a:lstStyle/>
          <a:p>
            <a:fld id="{225CBC3E-A983-634F-BD79-741D921FF375}" type="datetimeFigureOut">
              <a:rPr kumimoji="1" lang="zh-CN" altLang="en-US" smtClean="0"/>
              <a:t>2020/5/18</a:t>
            </a:fld>
            <a:endParaRPr kumimoji="1" lang="zh-CN" altLang="en-US"/>
          </a:p>
        </p:txBody>
      </p:sp>
      <p:sp>
        <p:nvSpPr>
          <p:cNvPr id="6" name="页脚占位符 5">
            <a:extLst>
              <a:ext uri="{FF2B5EF4-FFF2-40B4-BE49-F238E27FC236}">
                <a16:creationId xmlns:a16="http://schemas.microsoft.com/office/drawing/2014/main" id="{5F62D30D-F4AF-1745-A0A8-7AE9311395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139842-B69F-7244-A223-CFA212B6C098}"/>
              </a:ext>
            </a:extLst>
          </p:cNvPr>
          <p:cNvSpPr>
            <a:spLocks noGrp="1"/>
          </p:cNvSpPr>
          <p:nvPr>
            <p:ph type="sldNum" sz="quarter" idx="12"/>
          </p:nvPr>
        </p:nvSpPr>
        <p:spPr/>
        <p:txBody>
          <a:body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83214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DE7674-A6C9-E44F-9281-905FE802D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64D7EF8-3A28-AD45-AF42-E62B53BC3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6B8F84-BD6F-6748-8EED-F36E80055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CBC3E-A983-634F-BD79-741D921FF375}" type="datetimeFigureOut">
              <a:rPr kumimoji="1" lang="zh-CN" altLang="en-US" smtClean="0"/>
              <a:t>2020/5/18</a:t>
            </a:fld>
            <a:endParaRPr kumimoji="1" lang="zh-CN" altLang="en-US"/>
          </a:p>
        </p:txBody>
      </p:sp>
      <p:sp>
        <p:nvSpPr>
          <p:cNvPr id="5" name="页脚占位符 4">
            <a:extLst>
              <a:ext uri="{FF2B5EF4-FFF2-40B4-BE49-F238E27FC236}">
                <a16:creationId xmlns:a16="http://schemas.microsoft.com/office/drawing/2014/main" id="{0FE45C0A-0E49-0F47-AABB-7D230BD10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81AC6DE-3889-E140-A72C-AF2EBC9A9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6D6E5-AF68-6348-A293-704838B62508}" type="slidenum">
              <a:rPr kumimoji="1" lang="zh-CN" altLang="en-US" smtClean="0"/>
              <a:t>‹#›</a:t>
            </a:fld>
            <a:endParaRPr kumimoji="1" lang="zh-CN" altLang="en-US"/>
          </a:p>
        </p:txBody>
      </p:sp>
    </p:spTree>
    <p:extLst>
      <p:ext uri="{BB962C8B-B14F-4D97-AF65-F5344CB8AC3E}">
        <p14:creationId xmlns:p14="http://schemas.microsoft.com/office/powerpoint/2010/main" val="308738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226570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E9C3E-05DF-C145-B28D-D75F034C45C1}"/>
              </a:ext>
            </a:extLst>
          </p:cNvPr>
          <p:cNvSpPr>
            <a:spLocks noGrp="1"/>
          </p:cNvSpPr>
          <p:nvPr>
            <p:ph type="title"/>
          </p:nvPr>
        </p:nvSpPr>
        <p:spPr/>
        <p:txBody>
          <a:bodyPr/>
          <a:lstStyle/>
          <a:p>
            <a:pPr>
              <a:spcBef>
                <a:spcPct val="50000"/>
              </a:spcBef>
              <a:buClr>
                <a:schemeClr val="folHlink"/>
              </a:buClr>
              <a:buSzPct val="150000"/>
            </a:pPr>
            <a:r>
              <a:rPr lang="zh-CN" altLang="en-US" dirty="0">
                <a:latin typeface="Times New Roman" panose="02020603050405020304" pitchFamily="18" charset="0"/>
              </a:rPr>
              <a:t>死亡状态（</a:t>
            </a:r>
            <a:r>
              <a:rPr lang="en-US" altLang="zh-CN" dirty="0">
                <a:latin typeface="Times New Roman" panose="02020603050405020304" pitchFamily="18" charset="0"/>
              </a:rPr>
              <a:t>Dead</a:t>
            </a:r>
            <a:r>
              <a:rPr lang="zh-CN" altLang="en-US" dirty="0">
                <a:latin typeface="Times New Roman" panose="02020603050405020304" pitchFamily="18" charset="0"/>
              </a:rPr>
              <a:t>）</a:t>
            </a:r>
          </a:p>
        </p:txBody>
      </p:sp>
      <p:sp>
        <p:nvSpPr>
          <p:cNvPr id="3" name="内容占位符 2">
            <a:extLst>
              <a:ext uri="{FF2B5EF4-FFF2-40B4-BE49-F238E27FC236}">
                <a16:creationId xmlns:a16="http://schemas.microsoft.com/office/drawing/2014/main" id="{78E3E378-B3B6-B84C-B632-6E8595C3A32D}"/>
              </a:ext>
            </a:extLst>
          </p:cNvPr>
          <p:cNvSpPr>
            <a:spLocks noGrp="1"/>
          </p:cNvSpPr>
          <p:nvPr>
            <p:ph idx="1"/>
          </p:nvPr>
        </p:nvSpPr>
        <p:spPr>
          <a:xfrm>
            <a:off x="838200" y="1825625"/>
            <a:ext cx="6129313" cy="4351338"/>
          </a:xfrm>
        </p:spPr>
        <p:txBody>
          <a:bodyPr/>
          <a:lstStyle/>
          <a:p>
            <a:pPr marL="0" indent="0">
              <a:buNone/>
            </a:pPr>
            <a:r>
              <a:rPr lang="zh-CN" altLang="en-US" dirty="0">
                <a:latin typeface="Times New Roman" panose="02020603050405020304" pitchFamily="18" charset="0"/>
              </a:rPr>
              <a:t>线程的终止一般可通过两种方法实现：</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自然撤消</a:t>
            </a:r>
            <a:endParaRPr lang="en-US" altLang="zh-CN" dirty="0">
              <a:latin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rPr>
              <a:t>被停止</a:t>
            </a:r>
            <a:endParaRPr lang="en-US" altLang="zh-CN" dirty="0">
              <a:latin typeface="Times New Roman" panose="02020603050405020304" pitchFamily="18" charset="0"/>
            </a:endParaRPr>
          </a:p>
          <a:p>
            <a:pPr marL="0" indent="0">
              <a:buNone/>
            </a:pPr>
            <a:endParaRPr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自然撤消是指从线程的</a:t>
            </a:r>
            <a:r>
              <a:rPr lang="en-US" altLang="zh-CN" dirty="0">
                <a:latin typeface="Times New Roman" panose="02020603050405020304" pitchFamily="18" charset="0"/>
              </a:rPr>
              <a:t>run()</a:t>
            </a:r>
            <a:r>
              <a:rPr lang="zh-CN" altLang="en-US" dirty="0">
                <a:latin typeface="Times New Roman" panose="02020603050405020304" pitchFamily="18" charset="0"/>
              </a:rPr>
              <a:t>方法正常退出</a:t>
            </a:r>
            <a:endParaRPr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而调用线程的实例方法</a:t>
            </a:r>
            <a:r>
              <a:rPr lang="en-US" altLang="zh-CN" dirty="0">
                <a:latin typeface="Times New Roman" panose="02020603050405020304" pitchFamily="18" charset="0"/>
              </a:rPr>
              <a:t>stop()</a:t>
            </a:r>
            <a:r>
              <a:rPr lang="zh-CN" altLang="en-US" dirty="0">
                <a:latin typeface="Times New Roman" panose="02020603050405020304" pitchFamily="18" charset="0"/>
              </a:rPr>
              <a:t>则可以强制停止当前线程</a:t>
            </a:r>
            <a:endParaRPr kumimoji="1" lang="zh-CN" altLang="en-US" dirty="0"/>
          </a:p>
        </p:txBody>
      </p:sp>
      <p:sp>
        <p:nvSpPr>
          <p:cNvPr id="4" name="Text Box 4">
            <a:extLst>
              <a:ext uri="{FF2B5EF4-FFF2-40B4-BE49-F238E27FC236}">
                <a16:creationId xmlns:a16="http://schemas.microsoft.com/office/drawing/2014/main" id="{F408A9AC-CC66-6F41-BF58-D33E890248AC}"/>
              </a:ext>
            </a:extLst>
          </p:cNvPr>
          <p:cNvSpPr txBox="1">
            <a:spLocks noChangeArrowheads="1"/>
          </p:cNvSpPr>
          <p:nvPr/>
        </p:nvSpPr>
        <p:spPr bwMode="auto">
          <a:xfrm>
            <a:off x="6967513" y="708025"/>
            <a:ext cx="4641850" cy="28384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dirty="0">
                <a:latin typeface="Arial Unicode MS" panose="020B0604020202020204" pitchFamily="34" charset="-128"/>
              </a:rPr>
              <a:t>//</a:t>
            </a:r>
            <a:r>
              <a:rPr lang="zh-CN" altLang="en-US" sz="1800" b="1" dirty="0">
                <a:latin typeface="Arial Unicode MS" panose="020B0604020202020204" pitchFamily="34" charset="-128"/>
              </a:rPr>
              <a:t>线程自然撤销</a:t>
            </a:r>
          </a:p>
          <a:p>
            <a:r>
              <a:rPr lang="en-US" altLang="zh-CN" sz="1800" b="1" dirty="0">
                <a:latin typeface="Arial Unicode MS" panose="020B0604020202020204" pitchFamily="34" charset="-128"/>
              </a:rPr>
              <a:t>public void run()</a:t>
            </a:r>
          </a:p>
          <a:p>
            <a:r>
              <a:rPr lang="en-US" altLang="zh-CN" sz="1800" b="1" dirty="0">
                <a:latin typeface="Arial Unicode MS" panose="020B0604020202020204" pitchFamily="34" charset="-128"/>
              </a:rPr>
              <a:t>{</a:t>
            </a:r>
          </a:p>
          <a:p>
            <a:r>
              <a:rPr lang="en-US" altLang="zh-CN" sz="1800" b="1" dirty="0">
                <a:latin typeface="Arial Unicode MS" panose="020B0604020202020204" pitchFamily="34" charset="-128"/>
              </a:rPr>
              <a:t>    int </a:t>
            </a:r>
            <a:r>
              <a:rPr lang="en-US" altLang="zh-CN" sz="1800" b="1" dirty="0" err="1">
                <a:latin typeface="Arial Unicode MS" panose="020B0604020202020204" pitchFamily="34" charset="-128"/>
              </a:rPr>
              <a:t>i</a:t>
            </a:r>
            <a:r>
              <a:rPr lang="en-US" altLang="zh-CN" sz="1800" b="1" dirty="0">
                <a:latin typeface="Arial Unicode MS" panose="020B0604020202020204" pitchFamily="34" charset="-128"/>
              </a:rPr>
              <a:t> = 0;</a:t>
            </a:r>
          </a:p>
          <a:p>
            <a:r>
              <a:rPr lang="en-US" altLang="zh-CN" sz="1800" b="1" dirty="0">
                <a:latin typeface="Arial Unicode MS" panose="020B0604020202020204" pitchFamily="34" charset="-128"/>
              </a:rPr>
              <a:t>    while (</a:t>
            </a:r>
            <a:r>
              <a:rPr lang="en-US" altLang="zh-CN" sz="1800" b="1" dirty="0" err="1">
                <a:latin typeface="Arial Unicode MS" panose="020B0604020202020204" pitchFamily="34" charset="-128"/>
              </a:rPr>
              <a:t>i</a:t>
            </a:r>
            <a:r>
              <a:rPr lang="en-US" altLang="zh-CN" sz="1800" b="1" dirty="0">
                <a:latin typeface="Arial Unicode MS" panose="020B0604020202020204" pitchFamily="34" charset="-128"/>
              </a:rPr>
              <a:t> &lt; 100)</a:t>
            </a:r>
          </a:p>
          <a:p>
            <a:r>
              <a:rPr lang="en-US" altLang="zh-CN" sz="1800" b="1" dirty="0">
                <a:latin typeface="Arial Unicode MS" panose="020B0604020202020204" pitchFamily="34" charset="-128"/>
              </a:rPr>
              <a:t>    {</a:t>
            </a:r>
          </a:p>
          <a:p>
            <a:r>
              <a:rPr lang="en-US" altLang="zh-CN" sz="1800" b="1" dirty="0">
                <a:latin typeface="Arial Unicode MS" panose="020B0604020202020204" pitchFamily="34" charset="-128"/>
              </a:rPr>
              <a:t>        </a:t>
            </a:r>
            <a:r>
              <a:rPr lang="en-US" altLang="zh-CN" sz="1800" b="1" dirty="0" err="1">
                <a:latin typeface="Arial Unicode MS" panose="020B0604020202020204" pitchFamily="34" charset="-128"/>
              </a:rPr>
              <a:t>i</a:t>
            </a:r>
            <a:r>
              <a:rPr lang="en-US" altLang="zh-CN" sz="1800" b="1" dirty="0">
                <a:latin typeface="Arial Unicode MS" panose="020B0604020202020204" pitchFamily="34" charset="-128"/>
              </a:rPr>
              <a:t>++;</a:t>
            </a:r>
          </a:p>
          <a:p>
            <a:r>
              <a:rPr lang="en-US" altLang="zh-CN" sz="1800" b="1" dirty="0">
                <a:latin typeface="Arial Unicode MS" panose="020B0604020202020204" pitchFamily="34" charset="-128"/>
              </a:rPr>
              <a:t>        </a:t>
            </a:r>
            <a:r>
              <a:rPr lang="en-US" altLang="zh-CN" sz="1800" b="1" dirty="0" err="1">
                <a:latin typeface="Arial Unicode MS" panose="020B0604020202020204" pitchFamily="34" charset="-128"/>
              </a:rPr>
              <a:t>System.out.println</a:t>
            </a:r>
            <a:r>
              <a:rPr lang="en-US" altLang="zh-CN" sz="1800" b="1" dirty="0">
                <a:latin typeface="Arial Unicode MS" panose="020B0604020202020204" pitchFamily="34" charset="-128"/>
              </a:rPr>
              <a:t>("</a:t>
            </a:r>
            <a:r>
              <a:rPr lang="en-US" altLang="zh-CN" sz="1800" b="1" dirty="0" err="1">
                <a:latin typeface="Arial Unicode MS" panose="020B0604020202020204" pitchFamily="34" charset="-128"/>
              </a:rPr>
              <a:t>i</a:t>
            </a:r>
            <a:r>
              <a:rPr lang="en-US" altLang="zh-CN" sz="1800" b="1" dirty="0">
                <a:latin typeface="Arial Unicode MS" panose="020B0604020202020204" pitchFamily="34" charset="-128"/>
              </a:rPr>
              <a:t> = " + </a:t>
            </a:r>
            <a:r>
              <a:rPr lang="en-US" altLang="zh-CN" sz="1800" b="1" dirty="0" err="1">
                <a:latin typeface="Arial Unicode MS" panose="020B0604020202020204" pitchFamily="34" charset="-128"/>
              </a:rPr>
              <a:t>i</a:t>
            </a:r>
            <a:r>
              <a:rPr lang="en-US" altLang="zh-CN" sz="1800" b="1" dirty="0">
                <a:latin typeface="Arial Unicode MS" panose="020B0604020202020204" pitchFamily="34" charset="-128"/>
              </a:rPr>
              <a:t>);</a:t>
            </a:r>
          </a:p>
          <a:p>
            <a:r>
              <a:rPr lang="en-US" altLang="zh-CN" sz="1800" b="1" dirty="0">
                <a:latin typeface="Arial Unicode MS" panose="020B0604020202020204" pitchFamily="34" charset="-128"/>
              </a:rPr>
              <a:t>    }</a:t>
            </a:r>
          </a:p>
          <a:p>
            <a:r>
              <a:rPr lang="en-US" altLang="zh-CN" sz="1800" b="1" dirty="0">
                <a:latin typeface="Arial Unicode MS" panose="020B0604020202020204" pitchFamily="34" charset="-128"/>
              </a:rPr>
              <a:t>}</a:t>
            </a:r>
            <a:endParaRPr lang="en-US" altLang="zh-CN" sz="1800" b="1" dirty="0"/>
          </a:p>
        </p:txBody>
      </p:sp>
      <p:sp>
        <p:nvSpPr>
          <p:cNvPr id="5" name="Text Box 5">
            <a:extLst>
              <a:ext uri="{FF2B5EF4-FFF2-40B4-BE49-F238E27FC236}">
                <a16:creationId xmlns:a16="http://schemas.microsoft.com/office/drawing/2014/main" id="{008598D1-EC2C-EA40-83A0-4532B7B36FAE}"/>
              </a:ext>
            </a:extLst>
          </p:cNvPr>
          <p:cNvSpPr txBox="1">
            <a:spLocks noChangeArrowheads="1"/>
          </p:cNvSpPr>
          <p:nvPr/>
        </p:nvSpPr>
        <p:spPr bwMode="auto">
          <a:xfrm>
            <a:off x="6967512" y="3686175"/>
            <a:ext cx="4641849" cy="28067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en-US" altLang="zh-CN" sz="1800" b="1" dirty="0">
                <a:latin typeface="Arial Unicode MS" panose="020B0604020202020204" pitchFamily="34" charset="-128"/>
              </a:rPr>
              <a:t>//</a:t>
            </a:r>
            <a:r>
              <a:rPr lang="zh-CN" altLang="en-US" sz="1800" b="1" dirty="0">
                <a:latin typeface="Arial Unicode MS" panose="020B0604020202020204" pitchFamily="34" charset="-128"/>
              </a:rPr>
              <a:t>线程被强行停止</a:t>
            </a:r>
          </a:p>
          <a:p>
            <a:pPr>
              <a:lnSpc>
                <a:spcPct val="110000"/>
              </a:lnSpc>
            </a:pPr>
            <a:r>
              <a:rPr lang="en-US" altLang="zh-CN" sz="1800" b="1" dirty="0" err="1">
                <a:latin typeface="Arial Unicode MS" panose="020B0604020202020204" pitchFamily="34" charset="-128"/>
              </a:rPr>
              <a:t>myThread</a:t>
            </a:r>
            <a:r>
              <a:rPr lang="en-US" altLang="zh-CN" sz="1800" b="1" dirty="0">
                <a:latin typeface="Arial Unicode MS" panose="020B0604020202020204" pitchFamily="34" charset="-128"/>
              </a:rPr>
              <a:t> </a:t>
            </a:r>
            <a:r>
              <a:rPr lang="en-US" altLang="zh-CN" sz="1800" b="1" dirty="0" err="1">
                <a:latin typeface="Arial Unicode MS" panose="020B0604020202020204" pitchFamily="34" charset="-128"/>
              </a:rPr>
              <a:t>thd</a:t>
            </a:r>
            <a:r>
              <a:rPr lang="en-US" altLang="zh-CN" sz="1800" b="1" dirty="0">
                <a:latin typeface="Arial Unicode MS" panose="020B0604020202020204" pitchFamily="34" charset="-128"/>
              </a:rPr>
              <a:t> = new </a:t>
            </a:r>
            <a:r>
              <a:rPr lang="en-US" altLang="zh-CN" sz="1800" b="1" dirty="0" err="1">
                <a:latin typeface="Arial Unicode MS" panose="020B0604020202020204" pitchFamily="34" charset="-128"/>
              </a:rPr>
              <a:t>MyThread</a:t>
            </a:r>
            <a:r>
              <a:rPr lang="en-US" altLang="zh-CN" sz="1800" b="1" dirty="0">
                <a:latin typeface="Arial Unicode MS" panose="020B0604020202020204" pitchFamily="34" charset="-128"/>
              </a:rPr>
              <a:t>();</a:t>
            </a:r>
          </a:p>
          <a:p>
            <a:pPr>
              <a:lnSpc>
                <a:spcPct val="110000"/>
              </a:lnSpc>
            </a:pPr>
            <a:r>
              <a:rPr lang="en-US" altLang="zh-CN" sz="1800" b="1" dirty="0" err="1">
                <a:latin typeface="Arial Unicode MS" panose="020B0604020202020204" pitchFamily="34" charset="-128"/>
              </a:rPr>
              <a:t>thd.start</a:t>
            </a:r>
            <a:r>
              <a:rPr lang="en-US" altLang="zh-CN" sz="1800" b="1" dirty="0">
                <a:latin typeface="Arial Unicode MS" panose="020B0604020202020204" pitchFamily="34" charset="-128"/>
              </a:rPr>
              <a:t>( );</a:t>
            </a:r>
          </a:p>
          <a:p>
            <a:pPr>
              <a:lnSpc>
                <a:spcPct val="110000"/>
              </a:lnSpc>
            </a:pPr>
            <a:r>
              <a:rPr lang="en-US" altLang="zh-CN" sz="1800" b="1" dirty="0">
                <a:latin typeface="Arial Unicode MS" panose="020B0604020202020204" pitchFamily="34" charset="-128"/>
              </a:rPr>
              <a:t>try</a:t>
            </a:r>
          </a:p>
          <a:p>
            <a:pPr>
              <a:lnSpc>
                <a:spcPct val="110000"/>
              </a:lnSpc>
            </a:pPr>
            <a:r>
              <a:rPr lang="en-US" altLang="zh-CN" sz="1800" b="1" dirty="0">
                <a:latin typeface="Arial Unicode MS" panose="020B0604020202020204" pitchFamily="34" charset="-128"/>
              </a:rPr>
              <a:t>{</a:t>
            </a:r>
          </a:p>
          <a:p>
            <a:pPr>
              <a:lnSpc>
                <a:spcPct val="110000"/>
              </a:lnSpc>
            </a:pPr>
            <a:r>
              <a:rPr lang="en-US" altLang="zh-CN" sz="1800" b="1" dirty="0">
                <a:latin typeface="Arial Unicode MS" panose="020B0604020202020204" pitchFamily="34" charset="-128"/>
              </a:rPr>
              <a:t>    </a:t>
            </a:r>
            <a:r>
              <a:rPr lang="en-US" altLang="zh-CN" sz="1800" b="1" dirty="0" err="1">
                <a:latin typeface="Arial Unicode MS" panose="020B0604020202020204" pitchFamily="34" charset="-128"/>
              </a:rPr>
              <a:t>thd.sleep</a:t>
            </a:r>
            <a:r>
              <a:rPr lang="en-US" altLang="zh-CN" sz="1800" b="1" dirty="0">
                <a:latin typeface="Arial Unicode MS" panose="020B0604020202020204" pitchFamily="34" charset="-128"/>
              </a:rPr>
              <a:t>(10000);</a:t>
            </a:r>
          </a:p>
          <a:p>
            <a:pPr>
              <a:lnSpc>
                <a:spcPct val="110000"/>
              </a:lnSpc>
            </a:pPr>
            <a:r>
              <a:rPr lang="en-US" altLang="zh-CN" sz="1800" b="1" dirty="0">
                <a:latin typeface="Arial Unicode MS" panose="020B0604020202020204" pitchFamily="34" charset="-128"/>
              </a:rPr>
              <a:t>} catch (</a:t>
            </a:r>
            <a:r>
              <a:rPr lang="en-US" altLang="zh-CN" sz="1800" b="1" dirty="0" err="1">
                <a:latin typeface="Arial Unicode MS" panose="020B0604020202020204" pitchFamily="34" charset="-128"/>
              </a:rPr>
              <a:t>InterruptedException</a:t>
            </a:r>
            <a:r>
              <a:rPr lang="en-US" altLang="zh-CN" sz="1800" b="1" dirty="0">
                <a:latin typeface="Arial Unicode MS" panose="020B0604020202020204" pitchFamily="34" charset="-128"/>
              </a:rPr>
              <a:t> e){</a:t>
            </a:r>
          </a:p>
          <a:p>
            <a:pPr>
              <a:lnSpc>
                <a:spcPct val="110000"/>
              </a:lnSpc>
            </a:pPr>
            <a:r>
              <a:rPr lang="en-US" altLang="zh-CN" sz="1800" b="1" dirty="0">
                <a:latin typeface="Arial Unicode MS" panose="020B0604020202020204" pitchFamily="34" charset="-128"/>
              </a:rPr>
              <a:t>}</a:t>
            </a:r>
          </a:p>
          <a:p>
            <a:pPr>
              <a:lnSpc>
                <a:spcPct val="110000"/>
              </a:lnSpc>
            </a:pPr>
            <a:r>
              <a:rPr lang="en-US" altLang="zh-CN" sz="1800" b="1" dirty="0" err="1">
                <a:solidFill>
                  <a:schemeClr val="folHlink"/>
                </a:solidFill>
                <a:latin typeface="Arial Unicode MS" panose="020B0604020202020204" pitchFamily="34" charset="-128"/>
              </a:rPr>
              <a:t>thd.stop</a:t>
            </a:r>
            <a:r>
              <a:rPr lang="en-US" altLang="zh-CN" sz="1800" b="1" dirty="0">
                <a:solidFill>
                  <a:schemeClr val="folHlink"/>
                </a:solidFill>
                <a:latin typeface="Arial Unicode MS" panose="020B0604020202020204" pitchFamily="34" charset="-128"/>
              </a:rPr>
              <a:t>( );</a:t>
            </a:r>
            <a:endParaRPr lang="en-US" altLang="zh-CN" sz="1800" b="1" dirty="0">
              <a:solidFill>
                <a:schemeClr val="folHlink"/>
              </a:solidFill>
            </a:endParaRPr>
          </a:p>
        </p:txBody>
      </p:sp>
    </p:spTree>
    <p:extLst>
      <p:ext uri="{BB962C8B-B14F-4D97-AF65-F5344CB8AC3E}">
        <p14:creationId xmlns:p14="http://schemas.microsoft.com/office/powerpoint/2010/main" val="383937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B123A-6CC2-C14D-887B-3659722C8120}"/>
              </a:ext>
            </a:extLst>
          </p:cNvPr>
          <p:cNvSpPr>
            <a:spLocks noGrp="1"/>
          </p:cNvSpPr>
          <p:nvPr>
            <p:ph type="title"/>
          </p:nvPr>
        </p:nvSpPr>
        <p:spPr/>
        <p:txBody>
          <a:bodyPr/>
          <a:lstStyle/>
          <a:p>
            <a:r>
              <a:rPr lang="en-US" altLang="zh-CN" b="1" dirty="0" err="1">
                <a:latin typeface="Arial Unicode MS" panose="020B0604020202020204" pitchFamily="34" charset="-128"/>
              </a:rPr>
              <a:t>Thread.currentThread</a:t>
            </a:r>
            <a:r>
              <a:rPr lang="en-US" altLang="zh-CN" b="1" dirty="0">
                <a:latin typeface="Arial Unicode MS" panose="020B0604020202020204" pitchFamily="34" charset="-128"/>
              </a:rPr>
              <a:t>().stop()</a:t>
            </a:r>
            <a:endParaRPr kumimoji="1" lang="zh-CN" altLang="en-US" dirty="0"/>
          </a:p>
        </p:txBody>
      </p:sp>
      <p:sp>
        <p:nvSpPr>
          <p:cNvPr id="3" name="内容占位符 2">
            <a:extLst>
              <a:ext uri="{FF2B5EF4-FFF2-40B4-BE49-F238E27FC236}">
                <a16:creationId xmlns:a16="http://schemas.microsoft.com/office/drawing/2014/main" id="{EC6942A6-C83A-E243-882C-48F711D21905}"/>
              </a:ext>
            </a:extLst>
          </p:cNvPr>
          <p:cNvSpPr>
            <a:spLocks noGrp="1"/>
          </p:cNvSpPr>
          <p:nvPr>
            <p:ph idx="1"/>
          </p:nvPr>
        </p:nvSpPr>
        <p:spPr>
          <a:xfrm>
            <a:off x="838200" y="1825625"/>
            <a:ext cx="4648200" cy="4351338"/>
          </a:xfrm>
        </p:spPr>
        <p:txBody>
          <a:bodyPr/>
          <a:lstStyle/>
          <a:p>
            <a:pPr marL="0" indent="0">
              <a:buNone/>
            </a:pPr>
            <a:r>
              <a:rPr lang="zh-CN" altLang="en-US" dirty="0">
                <a:latin typeface="Times New Roman" panose="02020603050405020304" pitchFamily="18" charset="0"/>
              </a:rPr>
              <a:t>可以通过在其他线程中调用</a:t>
            </a:r>
            <a:r>
              <a:rPr lang="en-US" altLang="zh-CN" dirty="0">
                <a:latin typeface="Times New Roman" panose="02020603050405020304" pitchFamily="18" charset="0"/>
              </a:rPr>
              <a:t>stop()</a:t>
            </a:r>
            <a:r>
              <a:rPr lang="zh-CN" altLang="en-US" dirty="0">
                <a:latin typeface="Times New Roman" panose="02020603050405020304" pitchFamily="18" charset="0"/>
              </a:rPr>
              <a:t>方法来终止线程，也可以由线程自己调用</a:t>
            </a:r>
            <a:r>
              <a:rPr lang="en-US" altLang="zh-CN" dirty="0">
                <a:latin typeface="Times New Roman" panose="02020603050405020304" pitchFamily="18" charset="0"/>
              </a:rPr>
              <a:t>stop()</a:t>
            </a:r>
            <a:r>
              <a:rPr lang="zh-CN" altLang="en-US" dirty="0">
                <a:latin typeface="Times New Roman" panose="02020603050405020304" pitchFamily="18" charset="0"/>
              </a:rPr>
              <a:t>方法，自我终止</a:t>
            </a:r>
            <a:endParaRPr lang="en-US" altLang="zh-CN" dirty="0">
              <a:latin typeface="Times New Roman" panose="02020603050405020304" pitchFamily="18" charset="0"/>
            </a:endParaRPr>
          </a:p>
          <a:p>
            <a:pPr marL="0" indent="0">
              <a:buNone/>
            </a:pPr>
            <a:endParaRPr lang="zh-CN" altLang="en-US" dirty="0">
              <a:latin typeface="Times New Roman" panose="02020603050405020304" pitchFamily="18" charset="0"/>
            </a:endParaRPr>
          </a:p>
          <a:p>
            <a:pPr marL="0" indent="0">
              <a:buNone/>
            </a:pPr>
            <a:r>
              <a:rPr lang="zh-CN" altLang="en-US" dirty="0">
                <a:latin typeface="Times New Roman" panose="02020603050405020304" pitchFamily="18" charset="0"/>
              </a:rPr>
              <a:t>如果希望线程正常终止，可采用标记来使线程中的</a:t>
            </a:r>
            <a:r>
              <a:rPr lang="en-US" altLang="zh-CN" dirty="0">
                <a:latin typeface="Times New Roman" panose="02020603050405020304" pitchFamily="18" charset="0"/>
              </a:rPr>
              <a:t>run()</a:t>
            </a:r>
            <a:r>
              <a:rPr lang="zh-CN" altLang="en-US" dirty="0">
                <a:latin typeface="Times New Roman" panose="02020603050405020304" pitchFamily="18" charset="0"/>
              </a:rPr>
              <a:t>方法退出</a:t>
            </a:r>
            <a:endParaRPr kumimoji="1" lang="zh-CN" altLang="en-US" dirty="0"/>
          </a:p>
        </p:txBody>
      </p:sp>
      <p:sp>
        <p:nvSpPr>
          <p:cNvPr id="4" name="Text Box 1028">
            <a:extLst>
              <a:ext uri="{FF2B5EF4-FFF2-40B4-BE49-F238E27FC236}">
                <a16:creationId xmlns:a16="http://schemas.microsoft.com/office/drawing/2014/main" id="{6933FCBC-8366-3A43-8779-921079BF23FE}"/>
              </a:ext>
            </a:extLst>
          </p:cNvPr>
          <p:cNvSpPr txBox="1">
            <a:spLocks noChangeArrowheads="1"/>
          </p:cNvSpPr>
          <p:nvPr/>
        </p:nvSpPr>
        <p:spPr bwMode="auto">
          <a:xfrm>
            <a:off x="5841609" y="1836518"/>
            <a:ext cx="5512191" cy="341632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r>
              <a:rPr lang="en-US" altLang="zh-CN" sz="1800" b="1" dirty="0">
                <a:solidFill>
                  <a:schemeClr val="folHlink"/>
                </a:solidFill>
                <a:latin typeface="Arial Unicode MS" panose="020B0604020202020204" pitchFamily="34" charset="-128"/>
              </a:rPr>
              <a:t>//</a:t>
            </a:r>
            <a:r>
              <a:rPr lang="zh-CN" altLang="en-US" sz="1800" b="1" dirty="0">
                <a:solidFill>
                  <a:schemeClr val="folHlink"/>
                </a:solidFill>
                <a:latin typeface="Arial Unicode MS" panose="020B0604020202020204" pitchFamily="34" charset="-128"/>
              </a:rPr>
              <a:t>线程自我终止</a:t>
            </a:r>
          </a:p>
          <a:p>
            <a:pPr lvl="1"/>
            <a:r>
              <a:rPr lang="en-US" altLang="zh-CN" sz="1800" b="1" dirty="0">
                <a:latin typeface="Arial Unicode MS" panose="020B0604020202020204" pitchFamily="34" charset="-128"/>
              </a:rPr>
              <a:t>public void run()</a:t>
            </a:r>
          </a:p>
          <a:p>
            <a:pPr lvl="1"/>
            <a:r>
              <a:rPr lang="en-US" altLang="zh-CN" sz="1800" b="1" dirty="0">
                <a:latin typeface="Arial Unicode MS" panose="020B0604020202020204" pitchFamily="34" charset="-128"/>
              </a:rPr>
              <a:t>{</a:t>
            </a:r>
          </a:p>
          <a:p>
            <a:pPr lvl="1"/>
            <a:r>
              <a:rPr lang="en-US" altLang="zh-CN" sz="1800" b="1" dirty="0">
                <a:latin typeface="Arial Unicode MS" panose="020B0604020202020204" pitchFamily="34" charset="-128"/>
              </a:rPr>
              <a:t>    while ( true )</a:t>
            </a:r>
          </a:p>
          <a:p>
            <a:pPr lvl="1"/>
            <a:r>
              <a:rPr lang="en-US" altLang="zh-CN" sz="1800" b="1" dirty="0">
                <a:latin typeface="Arial Unicode MS" panose="020B0604020202020204" pitchFamily="34" charset="-128"/>
              </a:rPr>
              <a:t>    {</a:t>
            </a:r>
          </a:p>
          <a:p>
            <a:pPr lvl="1"/>
            <a:r>
              <a:rPr lang="en-US" altLang="zh-CN" sz="1800" b="1" dirty="0">
                <a:latin typeface="Arial Unicode MS" panose="020B0604020202020204" pitchFamily="34" charset="-128"/>
              </a:rPr>
              <a:t>        </a:t>
            </a:r>
            <a:r>
              <a:rPr lang="en-US" altLang="zh-CN" sz="1800" b="1" dirty="0">
                <a:latin typeface="Times New Roman" panose="02020603050405020304" pitchFamily="18" charset="0"/>
              </a:rPr>
              <a:t>…</a:t>
            </a:r>
            <a:r>
              <a:rPr lang="en-US" altLang="zh-CN" sz="1800" b="1" dirty="0">
                <a:latin typeface="Arial Unicode MS" panose="020B0604020202020204" pitchFamily="34" charset="-128"/>
              </a:rPr>
              <a:t> //</a:t>
            </a:r>
            <a:r>
              <a:rPr lang="zh-CN" altLang="en-US" sz="1800" b="1" dirty="0">
                <a:latin typeface="Arial Unicode MS" panose="020B0604020202020204" pitchFamily="34" charset="-128"/>
              </a:rPr>
              <a:t>完成线程的特定功能</a:t>
            </a:r>
          </a:p>
          <a:p>
            <a:pPr lvl="1"/>
            <a:r>
              <a:rPr lang="zh-CN" altLang="en-US" sz="1800" b="1" dirty="0">
                <a:latin typeface="Arial Unicode MS" panose="020B0604020202020204" pitchFamily="34" charset="-128"/>
              </a:rPr>
              <a:t>        </a:t>
            </a:r>
            <a:r>
              <a:rPr lang="en-US" altLang="zh-CN" sz="1800" b="1" dirty="0">
                <a:latin typeface="Arial Unicode MS" panose="020B0604020202020204" pitchFamily="34" charset="-128"/>
              </a:rPr>
              <a:t>if( </a:t>
            </a:r>
            <a:r>
              <a:rPr lang="en-US" altLang="zh-CN" sz="1800" b="1" dirty="0" err="1">
                <a:latin typeface="Arial Unicode MS" panose="020B0604020202020204" pitchFamily="34" charset="-128"/>
              </a:rPr>
              <a:t>time_to_die</a:t>
            </a:r>
            <a:r>
              <a:rPr lang="en-US" altLang="zh-CN" sz="1800" b="1" dirty="0">
                <a:latin typeface="Arial Unicode MS" panose="020B0604020202020204" pitchFamily="34" charset="-128"/>
              </a:rPr>
              <a:t> )</a:t>
            </a:r>
          </a:p>
          <a:p>
            <a:pPr lvl="1"/>
            <a:r>
              <a:rPr lang="en-US" altLang="zh-CN" sz="1800" b="1" dirty="0">
                <a:latin typeface="Arial Unicode MS" panose="020B0604020202020204" pitchFamily="34" charset="-128"/>
              </a:rPr>
              <a:t>        {</a:t>
            </a:r>
          </a:p>
          <a:p>
            <a:pPr lvl="1"/>
            <a:r>
              <a:rPr lang="en-US" altLang="zh-CN" sz="1800" b="1" dirty="0">
                <a:latin typeface="Arial Unicode MS" panose="020B0604020202020204" pitchFamily="34" charset="-128"/>
              </a:rPr>
              <a:t>            </a:t>
            </a:r>
            <a:r>
              <a:rPr lang="en-US" altLang="zh-CN" sz="1800" b="1" dirty="0" err="1">
                <a:latin typeface="Arial Unicode MS" panose="020B0604020202020204" pitchFamily="34" charset="-128"/>
              </a:rPr>
              <a:t>Thread.currentThread</a:t>
            </a:r>
            <a:r>
              <a:rPr lang="en-US" altLang="zh-CN" sz="1800" b="1" dirty="0">
                <a:latin typeface="Arial Unicode MS" panose="020B0604020202020204" pitchFamily="34" charset="-128"/>
              </a:rPr>
              <a:t>().stop();</a:t>
            </a:r>
          </a:p>
          <a:p>
            <a:pPr lvl="1"/>
            <a:r>
              <a:rPr lang="en-US" altLang="zh-CN" sz="1800" b="1" dirty="0">
                <a:latin typeface="Arial Unicode MS" panose="020B0604020202020204" pitchFamily="34" charset="-128"/>
              </a:rPr>
              <a:t>        }</a:t>
            </a:r>
          </a:p>
          <a:p>
            <a:pPr lvl="1"/>
            <a:r>
              <a:rPr lang="en-US" altLang="zh-CN" sz="1800" b="1" dirty="0">
                <a:latin typeface="Arial Unicode MS" panose="020B0604020202020204" pitchFamily="34" charset="-128"/>
              </a:rPr>
              <a:t>    }</a:t>
            </a:r>
          </a:p>
          <a:p>
            <a:pPr lvl="1"/>
            <a:r>
              <a:rPr lang="en-US" altLang="zh-CN" sz="1800" b="1" dirty="0">
                <a:latin typeface="Arial Unicode MS" panose="020B0604020202020204" pitchFamily="34" charset="-128"/>
              </a:rPr>
              <a:t>}</a:t>
            </a:r>
            <a:endParaRPr lang="en-US" altLang="zh-CN" sz="1800" b="1" dirty="0"/>
          </a:p>
        </p:txBody>
      </p:sp>
    </p:spTree>
    <p:extLst>
      <p:ext uri="{BB962C8B-B14F-4D97-AF65-F5344CB8AC3E}">
        <p14:creationId xmlns:p14="http://schemas.microsoft.com/office/powerpoint/2010/main" val="381981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EAE77-9487-4C42-9E86-20BE89948A59}"/>
              </a:ext>
            </a:extLst>
          </p:cNvPr>
          <p:cNvSpPr>
            <a:spLocks noGrp="1"/>
          </p:cNvSpPr>
          <p:nvPr>
            <p:ph type="title"/>
          </p:nvPr>
        </p:nvSpPr>
        <p:spPr/>
        <p:txBody>
          <a:bodyPr/>
          <a:lstStyle/>
          <a:p>
            <a:r>
              <a:rPr lang="zh-CN" altLang="en-US" dirty="0">
                <a:latin typeface="Times New Roman" panose="02020603050405020304" pitchFamily="18" charset="0"/>
              </a:rPr>
              <a:t>线程的生命周期及控制</a:t>
            </a:r>
            <a:endParaRPr kumimoji="1" lang="zh-CN" altLang="en-US" dirty="0"/>
          </a:p>
        </p:txBody>
      </p:sp>
      <p:sp>
        <p:nvSpPr>
          <p:cNvPr id="3" name="内容占位符 2">
            <a:extLst>
              <a:ext uri="{FF2B5EF4-FFF2-40B4-BE49-F238E27FC236}">
                <a16:creationId xmlns:a16="http://schemas.microsoft.com/office/drawing/2014/main" id="{8ADBACE4-6B6C-144B-956F-59ACD0A69EEE}"/>
              </a:ext>
            </a:extLst>
          </p:cNvPr>
          <p:cNvSpPr>
            <a:spLocks noGrp="1"/>
          </p:cNvSpPr>
          <p:nvPr>
            <p:ph idx="1"/>
          </p:nvPr>
        </p:nvSpPr>
        <p:spPr/>
        <p:txBody>
          <a:bodyPr/>
          <a:lstStyle/>
          <a:p>
            <a:r>
              <a:rPr kumimoji="1" lang="en-US" altLang="zh-CN" dirty="0" err="1"/>
              <a:t>isAlive</a:t>
            </a:r>
            <a:r>
              <a:rPr kumimoji="1" lang="en-US" altLang="zh-CN" dirty="0"/>
              <a:t>()</a:t>
            </a:r>
            <a:r>
              <a:rPr kumimoji="1" lang="zh-CN" altLang="en-US" dirty="0"/>
              <a:t>方法：可以用来判断线程目前是否正在执行中。如果线程已被启动并且未被终止，那么</a:t>
            </a:r>
            <a:r>
              <a:rPr kumimoji="1" lang="en-US" altLang="zh-CN" dirty="0" err="1"/>
              <a:t>isAlive</a:t>
            </a:r>
            <a:r>
              <a:rPr kumimoji="1" lang="en-US" altLang="zh-CN" dirty="0"/>
              <a:t>( )</a:t>
            </a:r>
            <a:r>
              <a:rPr kumimoji="1" lang="zh-CN" altLang="en-US" dirty="0"/>
              <a:t>返回</a:t>
            </a:r>
            <a:r>
              <a:rPr kumimoji="1" lang="en-US" altLang="zh-CN" dirty="0"/>
              <a:t>true</a:t>
            </a:r>
            <a:r>
              <a:rPr kumimoji="1" lang="zh-CN" altLang="en-US" dirty="0"/>
              <a:t>，但该线程是可运行或是不可运行的，是不能作进一步的分辨。如果返回</a:t>
            </a:r>
            <a:r>
              <a:rPr kumimoji="1" lang="en-US" altLang="zh-CN" dirty="0"/>
              <a:t>false</a:t>
            </a:r>
            <a:r>
              <a:rPr kumimoji="1" lang="zh-CN" altLang="en-US" dirty="0"/>
              <a:t>，则该线程是新创建或是已被终止的</a:t>
            </a:r>
            <a:endParaRPr kumimoji="1" lang="en-US" altLang="zh-CN" dirty="0"/>
          </a:p>
          <a:p>
            <a:r>
              <a:rPr kumimoji="1" lang="zh-CN" altLang="en-US" dirty="0"/>
              <a:t> </a:t>
            </a:r>
            <a:r>
              <a:rPr kumimoji="1" lang="en-US" altLang="zh-CN" dirty="0"/>
              <a:t>join()</a:t>
            </a:r>
            <a:r>
              <a:rPr kumimoji="1" lang="zh-CN" altLang="en-US" dirty="0"/>
              <a:t>方法：等待线程执行完毕。</a:t>
            </a:r>
          </a:p>
          <a:p>
            <a:r>
              <a:rPr kumimoji="1" lang="zh-CN" altLang="en-US" dirty="0"/>
              <a:t> </a:t>
            </a:r>
            <a:r>
              <a:rPr kumimoji="1" lang="en-US" altLang="zh-CN" dirty="0"/>
              <a:t>yield()</a:t>
            </a:r>
            <a:r>
              <a:rPr kumimoji="1" lang="zh-CN" altLang="en-US" dirty="0"/>
              <a:t>方法：将执行的权力交给其它优先级相同的线程，当前执行线程到可运行线程队列（</a:t>
            </a:r>
            <a:r>
              <a:rPr kumimoji="1" lang="en-US" altLang="zh-CN" dirty="0"/>
              <a:t>ready</a:t>
            </a:r>
            <a:r>
              <a:rPr kumimoji="1" lang="zh-CN" altLang="en-US" dirty="0"/>
              <a:t>）的最后等待，若队列空，该方法无效</a:t>
            </a:r>
          </a:p>
        </p:txBody>
      </p:sp>
    </p:spTree>
    <p:extLst>
      <p:ext uri="{BB962C8B-B14F-4D97-AF65-F5344CB8AC3E}">
        <p14:creationId xmlns:p14="http://schemas.microsoft.com/office/powerpoint/2010/main" val="302554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0DF27-B1CE-7342-87B9-C7543A78BAC2}"/>
              </a:ext>
            </a:extLst>
          </p:cNvPr>
          <p:cNvSpPr>
            <a:spLocks noGrp="1"/>
          </p:cNvSpPr>
          <p:nvPr>
            <p:ph type="title"/>
          </p:nvPr>
        </p:nvSpPr>
        <p:spPr/>
        <p:txBody>
          <a:bodyPr/>
          <a:lstStyle/>
          <a:p>
            <a:r>
              <a:rPr lang="zh-CN" altLang="en-US" dirty="0">
                <a:latin typeface="Times New Roman" panose="02020603050405020304" pitchFamily="18" charset="0"/>
              </a:rPr>
              <a:t>线程的生命周期及控制</a:t>
            </a:r>
            <a:endParaRPr kumimoji="1" lang="zh-CN" altLang="en-US" dirty="0"/>
          </a:p>
        </p:txBody>
      </p:sp>
      <p:sp>
        <p:nvSpPr>
          <p:cNvPr id="3" name="内容占位符 2">
            <a:extLst>
              <a:ext uri="{FF2B5EF4-FFF2-40B4-BE49-F238E27FC236}">
                <a16:creationId xmlns:a16="http://schemas.microsoft.com/office/drawing/2014/main" id="{324C2AFB-02BD-D24A-80DD-B1A93097D927}"/>
              </a:ext>
            </a:extLst>
          </p:cNvPr>
          <p:cNvSpPr>
            <a:spLocks noGrp="1"/>
          </p:cNvSpPr>
          <p:nvPr>
            <p:ph idx="1"/>
          </p:nvPr>
        </p:nvSpPr>
        <p:spPr/>
        <p:txBody>
          <a:bodyPr>
            <a:normAutofit fontScale="92500" lnSpcReduction="10000"/>
          </a:bodyPr>
          <a:lstStyle/>
          <a:p>
            <a:pPr marL="0" indent="0">
              <a:buNone/>
            </a:pPr>
            <a:r>
              <a:rPr kumimoji="1" lang="en-US" altLang="zh-CN" dirty="0"/>
              <a:t>sleep()</a:t>
            </a:r>
            <a:r>
              <a:rPr kumimoji="1" lang="zh-CN" altLang="en-US" dirty="0"/>
              <a:t>方法可以暂停线程的执行，让其它线程得到机会。但</a:t>
            </a:r>
            <a:r>
              <a:rPr kumimoji="1" lang="en-US" altLang="zh-CN" dirty="0"/>
              <a:t>sleep()</a:t>
            </a:r>
            <a:r>
              <a:rPr kumimoji="1" lang="zh-CN" altLang="en-US" dirty="0"/>
              <a:t>要丢出异常</a:t>
            </a:r>
            <a:r>
              <a:rPr kumimoji="1" lang="en-US" altLang="zh-CN" dirty="0" err="1"/>
              <a:t>InterruptedException</a:t>
            </a:r>
            <a:r>
              <a:rPr kumimoji="1" lang="en-US" altLang="zh-CN" dirty="0"/>
              <a:t> </a:t>
            </a:r>
            <a:r>
              <a:rPr kumimoji="1" lang="zh-CN" altLang="en-US" dirty="0"/>
              <a:t>，必须处理</a:t>
            </a:r>
          </a:p>
          <a:p>
            <a:pPr marL="457200" lvl="1" indent="0">
              <a:buNone/>
            </a:pPr>
            <a:r>
              <a:rPr kumimoji="1" lang="en-US" altLang="zh-CN" dirty="0"/>
              <a:t>try</a:t>
            </a:r>
          </a:p>
          <a:p>
            <a:pPr marL="457200" lvl="1" indent="0">
              <a:buNone/>
            </a:pPr>
            <a:r>
              <a:rPr kumimoji="1" lang="en-US" altLang="zh-CN" dirty="0"/>
              <a:t>{</a:t>
            </a:r>
          </a:p>
          <a:p>
            <a:pPr marL="457200" lvl="1" indent="0">
              <a:buNone/>
            </a:pPr>
            <a:r>
              <a:rPr kumimoji="1" lang="en-US" altLang="zh-CN" dirty="0"/>
              <a:t>    sleep(100)</a:t>
            </a:r>
          </a:p>
          <a:p>
            <a:pPr marL="457200" lvl="1" indent="0">
              <a:buNone/>
            </a:pPr>
            <a:r>
              <a:rPr kumimoji="1" lang="en-US" altLang="zh-CN" dirty="0"/>
              <a:t>}catch(</a:t>
            </a:r>
            <a:r>
              <a:rPr kumimoji="1" lang="en-US" altLang="zh-CN" dirty="0" err="1"/>
              <a:t>InterruptedException</a:t>
            </a:r>
            <a:r>
              <a:rPr kumimoji="1" lang="en-US" altLang="zh-CN" dirty="0"/>
              <a:t> e){</a:t>
            </a:r>
          </a:p>
          <a:p>
            <a:pPr marL="457200" lvl="1" indent="0">
              <a:buNone/>
            </a:pPr>
            <a:r>
              <a:rPr kumimoji="1" lang="en-US" altLang="zh-CN" dirty="0"/>
              <a:t>    </a:t>
            </a:r>
            <a:endParaRPr kumimoji="1" lang="zh-CN" altLang="en-US" dirty="0"/>
          </a:p>
          <a:p>
            <a:pPr marL="457200" lvl="1" indent="0">
              <a:buNone/>
            </a:pPr>
            <a:r>
              <a:rPr kumimoji="1" lang="en-US" altLang="zh-CN" dirty="0"/>
              <a:t>}</a:t>
            </a:r>
          </a:p>
          <a:p>
            <a:pPr marL="0" indent="0">
              <a:buNone/>
            </a:pPr>
            <a:r>
              <a:rPr kumimoji="1" lang="zh-CN" altLang="en-US" dirty="0"/>
              <a:t> </a:t>
            </a:r>
            <a:r>
              <a:rPr kumimoji="1" lang="en-US" altLang="zh-CN" dirty="0"/>
              <a:t>suspend()</a:t>
            </a:r>
            <a:r>
              <a:rPr kumimoji="1" lang="zh-CN" altLang="en-US" dirty="0"/>
              <a:t>方法和</a:t>
            </a:r>
            <a:r>
              <a:rPr kumimoji="1" lang="en-US" altLang="zh-CN" dirty="0"/>
              <a:t>resume()</a:t>
            </a:r>
            <a:r>
              <a:rPr kumimoji="1" lang="zh-CN" altLang="en-US" dirty="0"/>
              <a:t>可以用来暂停线程或恢复线程。可以由线程自身在线程体中调用</a:t>
            </a:r>
            <a:r>
              <a:rPr kumimoji="1" lang="en-US" altLang="zh-CN" dirty="0"/>
              <a:t>suspend()</a:t>
            </a:r>
            <a:r>
              <a:rPr kumimoji="1" lang="zh-CN" altLang="en-US" dirty="0"/>
              <a:t>方法暂停自己，也可以在其他线程中通过线程实例调用</a:t>
            </a:r>
            <a:r>
              <a:rPr kumimoji="1" lang="en-US" altLang="zh-CN" dirty="0"/>
              <a:t>suspend()</a:t>
            </a:r>
            <a:r>
              <a:rPr kumimoji="1" lang="zh-CN" altLang="en-US" dirty="0"/>
              <a:t>方法暂停线程的执行。但是要恢复由</a:t>
            </a:r>
            <a:r>
              <a:rPr kumimoji="1" lang="en-US" altLang="zh-CN" dirty="0"/>
              <a:t>suspend()</a:t>
            </a:r>
            <a:r>
              <a:rPr kumimoji="1" lang="zh-CN" altLang="en-US" dirty="0"/>
              <a:t>方法暂停的线程，只能在其他线程中通过线程实例调用</a:t>
            </a:r>
            <a:r>
              <a:rPr kumimoji="1" lang="en-US" altLang="zh-CN" dirty="0"/>
              <a:t>resume()</a:t>
            </a:r>
            <a:r>
              <a:rPr kumimoji="1" lang="zh-CN" altLang="en-US" dirty="0"/>
              <a:t>方法</a:t>
            </a:r>
          </a:p>
        </p:txBody>
      </p:sp>
    </p:spTree>
    <p:extLst>
      <p:ext uri="{BB962C8B-B14F-4D97-AF65-F5344CB8AC3E}">
        <p14:creationId xmlns:p14="http://schemas.microsoft.com/office/powerpoint/2010/main" val="83640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FE84B-8D4D-C44D-936A-9A75570D6E35}"/>
              </a:ext>
            </a:extLst>
          </p:cNvPr>
          <p:cNvSpPr>
            <a:spLocks noGrp="1"/>
          </p:cNvSpPr>
          <p:nvPr>
            <p:ph type="title"/>
          </p:nvPr>
        </p:nvSpPr>
        <p:spPr/>
        <p:txBody>
          <a:bodyPr/>
          <a:lstStyle/>
          <a:p>
            <a:r>
              <a:rPr lang="zh-CN" altLang="en-US" dirty="0">
                <a:latin typeface="Times New Roman" panose="02020603050405020304" pitchFamily="18" charset="0"/>
              </a:rPr>
              <a:t>线程的优先级及调度</a:t>
            </a:r>
            <a:endParaRPr kumimoji="1" lang="zh-CN" altLang="en-US" dirty="0"/>
          </a:p>
        </p:txBody>
      </p:sp>
      <p:sp>
        <p:nvSpPr>
          <p:cNvPr id="3" name="内容占位符 2">
            <a:extLst>
              <a:ext uri="{FF2B5EF4-FFF2-40B4-BE49-F238E27FC236}">
                <a16:creationId xmlns:a16="http://schemas.microsoft.com/office/drawing/2014/main" id="{A2461F3A-5180-B849-81B3-E28F46CA377A}"/>
              </a:ext>
            </a:extLst>
          </p:cNvPr>
          <p:cNvSpPr>
            <a:spLocks noGrp="1"/>
          </p:cNvSpPr>
          <p:nvPr>
            <p:ph idx="1"/>
          </p:nvPr>
        </p:nvSpPr>
        <p:spPr/>
        <p:txBody>
          <a:bodyPr/>
          <a:lstStyle/>
          <a:p>
            <a:pPr marL="0" indent="0">
              <a:buNone/>
            </a:pPr>
            <a:r>
              <a:rPr kumimoji="1" lang="en-US" altLang="zh-CN" dirty="0"/>
              <a:t>Java</a:t>
            </a:r>
            <a:r>
              <a:rPr kumimoji="1" lang="zh-CN" altLang="en-US" dirty="0"/>
              <a:t>提供一个线程调度器来监控程序中启动后进入可运行状态的所有线程。线程调度器按照线程的</a:t>
            </a:r>
            <a:r>
              <a:rPr kumimoji="1" lang="zh-CN" altLang="en-US" dirty="0">
                <a:solidFill>
                  <a:srgbClr val="FF0000"/>
                </a:solidFill>
              </a:rPr>
              <a:t>优先级</a:t>
            </a:r>
            <a:r>
              <a:rPr kumimoji="1" lang="zh-CN" altLang="en-US" dirty="0"/>
              <a:t>决定调度哪些线程来执行，具有高优先级的线程会在较低优先级的线程之前得到执行。同时线程的调度是</a:t>
            </a:r>
            <a:r>
              <a:rPr kumimoji="1" lang="zh-CN" altLang="en-US" dirty="0">
                <a:solidFill>
                  <a:srgbClr val="FF0000"/>
                </a:solidFill>
              </a:rPr>
              <a:t>抢先式</a:t>
            </a:r>
            <a:r>
              <a:rPr kumimoji="1" lang="zh-CN" altLang="en-US" dirty="0"/>
              <a:t>的，即如果当前线程在执行过程中，一个具有更高优先级的线程进入可执行状态，则该告优先级的线程会被立即调度执行</a:t>
            </a:r>
            <a:endParaRPr kumimoji="1" lang="en-US" altLang="zh-CN" dirty="0"/>
          </a:p>
          <a:p>
            <a:pPr marL="0" indent="0">
              <a:buNone/>
            </a:pPr>
            <a:endParaRPr kumimoji="1" lang="zh-CN" altLang="en-US" dirty="0"/>
          </a:p>
          <a:p>
            <a:pPr marL="0" indent="0">
              <a:buNone/>
            </a:pPr>
            <a:r>
              <a:rPr kumimoji="1" lang="zh-CN" altLang="en-US" dirty="0"/>
              <a:t>多个线程运行时，若线程的优先级相同，由操作系统按</a:t>
            </a:r>
            <a:r>
              <a:rPr kumimoji="1" lang="zh-CN" altLang="en-US" dirty="0">
                <a:solidFill>
                  <a:srgbClr val="FF0000"/>
                </a:solidFill>
              </a:rPr>
              <a:t>时间片轮转</a:t>
            </a:r>
            <a:r>
              <a:rPr kumimoji="1" lang="zh-CN" altLang="en-US" dirty="0"/>
              <a:t>方式或</a:t>
            </a:r>
            <a:r>
              <a:rPr kumimoji="1" lang="zh-CN" altLang="en-US" dirty="0">
                <a:solidFill>
                  <a:srgbClr val="FF0000"/>
                </a:solidFill>
              </a:rPr>
              <a:t>独占方式</a:t>
            </a:r>
            <a:r>
              <a:rPr kumimoji="1" lang="zh-CN" altLang="en-US" dirty="0"/>
              <a:t>来分配线程的执行时间</a:t>
            </a:r>
          </a:p>
        </p:txBody>
      </p:sp>
    </p:spTree>
    <p:extLst>
      <p:ext uri="{BB962C8B-B14F-4D97-AF65-F5344CB8AC3E}">
        <p14:creationId xmlns:p14="http://schemas.microsoft.com/office/powerpoint/2010/main" val="174374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48E55-FC3A-5C45-95B2-B8446B3009AD}"/>
              </a:ext>
            </a:extLst>
          </p:cNvPr>
          <p:cNvSpPr>
            <a:spLocks noGrp="1"/>
          </p:cNvSpPr>
          <p:nvPr>
            <p:ph type="title"/>
          </p:nvPr>
        </p:nvSpPr>
        <p:spPr/>
        <p:txBody>
          <a:bodyPr/>
          <a:lstStyle/>
          <a:p>
            <a:r>
              <a:rPr lang="zh-CN" altLang="en-US" dirty="0">
                <a:latin typeface="Times New Roman" panose="02020603050405020304" pitchFamily="18" charset="0"/>
              </a:rPr>
              <a:t>线程的优先级及调度</a:t>
            </a:r>
            <a:endParaRPr kumimoji="1" lang="zh-CN" altLang="en-US" dirty="0"/>
          </a:p>
        </p:txBody>
      </p:sp>
      <p:sp>
        <p:nvSpPr>
          <p:cNvPr id="3" name="内容占位符 2">
            <a:extLst>
              <a:ext uri="{FF2B5EF4-FFF2-40B4-BE49-F238E27FC236}">
                <a16:creationId xmlns:a16="http://schemas.microsoft.com/office/drawing/2014/main" id="{5CCEA9B1-9134-A948-B6CE-E6F35F90F9C3}"/>
              </a:ext>
            </a:extLst>
          </p:cNvPr>
          <p:cNvSpPr>
            <a:spLocks noGrp="1"/>
          </p:cNvSpPr>
          <p:nvPr>
            <p:ph idx="1"/>
          </p:nvPr>
        </p:nvSpPr>
        <p:spPr/>
        <p:txBody>
          <a:bodyPr/>
          <a:lstStyle/>
          <a:p>
            <a:pPr>
              <a:buClr>
                <a:schemeClr val="accent1"/>
              </a:buClr>
              <a:buSzPct val="70000"/>
              <a:buFont typeface="Monotype Sorts" pitchFamily="2" charset="2"/>
              <a:buNone/>
            </a:pPr>
            <a:r>
              <a:rPr lang="zh-CN" altLang="en-US" dirty="0">
                <a:latin typeface="Times New Roman" panose="02020603050405020304" pitchFamily="18" charset="0"/>
              </a:rPr>
              <a:t>在</a:t>
            </a:r>
            <a:r>
              <a:rPr lang="en-US" altLang="zh-CN" dirty="0">
                <a:latin typeface="Times New Roman" panose="02020603050405020304" pitchFamily="18" charset="0"/>
              </a:rPr>
              <a:t>Java</a:t>
            </a:r>
            <a:r>
              <a:rPr lang="zh-CN" altLang="en-US" dirty="0">
                <a:latin typeface="Times New Roman" panose="02020603050405020304" pitchFamily="18" charset="0"/>
              </a:rPr>
              <a:t>中线程的优先级是用数字来表示的，分为三个级别：</a:t>
            </a:r>
          </a:p>
          <a:p>
            <a:pPr lvl="1">
              <a:buClr>
                <a:schemeClr val="folHlink"/>
              </a:buClr>
              <a:buSzPct val="70000"/>
              <a:buFont typeface="Monotype Sorts" pitchFamily="2" charset="2"/>
              <a:buChar char="n"/>
            </a:pPr>
            <a:r>
              <a:rPr lang="zh-CN" altLang="en-US" dirty="0">
                <a:latin typeface="Times New Roman" panose="02020603050405020304" pitchFamily="18" charset="0"/>
              </a:rPr>
              <a:t> 低优先级：</a:t>
            </a:r>
            <a:r>
              <a:rPr lang="en-US" altLang="zh-CN" dirty="0" err="1">
                <a:latin typeface="Times New Roman" panose="02020603050405020304" pitchFamily="18" charset="0"/>
              </a:rPr>
              <a:t>Thread.MIN_PRIORITY</a:t>
            </a:r>
            <a:r>
              <a:rPr lang="zh-CN" altLang="en-US" dirty="0">
                <a:latin typeface="Times New Roman" panose="02020603050405020304" pitchFamily="18" charset="0"/>
              </a:rPr>
              <a:t>，数值为</a:t>
            </a:r>
            <a:r>
              <a:rPr lang="en-US" altLang="zh-CN" dirty="0">
                <a:latin typeface="Times New Roman" panose="02020603050405020304" pitchFamily="18" charset="0"/>
              </a:rPr>
              <a:t>1 </a:t>
            </a:r>
            <a:r>
              <a:rPr lang="en-US" altLang="zh-CN" i="1" u="sng" dirty="0">
                <a:solidFill>
                  <a:schemeClr val="hlink"/>
                </a:solidFill>
                <a:latin typeface="Times New Roman" panose="02020603050405020304" pitchFamily="18" charset="0"/>
              </a:rPr>
              <a:t>(2~4)</a:t>
            </a:r>
          </a:p>
          <a:p>
            <a:pPr lvl="1">
              <a:buClr>
                <a:schemeClr val="folHlink"/>
              </a:buClr>
              <a:buSzPct val="70000"/>
              <a:buFont typeface="Monotype Sorts" pitchFamily="2" charset="2"/>
              <a:buChar char="n"/>
            </a:pPr>
            <a:r>
              <a:rPr lang="en-US" altLang="zh-CN" dirty="0">
                <a:latin typeface="Times New Roman" panose="02020603050405020304" pitchFamily="18" charset="0"/>
              </a:rPr>
              <a:t> </a:t>
            </a:r>
            <a:r>
              <a:rPr lang="zh-CN" altLang="en-US" dirty="0">
                <a:latin typeface="Times New Roman" panose="02020603050405020304" pitchFamily="18" charset="0"/>
              </a:rPr>
              <a:t>缺省优先级： </a:t>
            </a:r>
            <a:r>
              <a:rPr lang="en-US" altLang="zh-CN" dirty="0">
                <a:latin typeface="Times New Roman" panose="02020603050405020304" pitchFamily="18" charset="0"/>
              </a:rPr>
              <a:t>Thread. NORM_PRIORITY</a:t>
            </a:r>
            <a:r>
              <a:rPr lang="zh-CN" altLang="en-US" dirty="0">
                <a:latin typeface="Times New Roman" panose="02020603050405020304" pitchFamily="18" charset="0"/>
              </a:rPr>
              <a:t>，数值为</a:t>
            </a:r>
            <a:r>
              <a:rPr lang="en-US" altLang="zh-CN" dirty="0">
                <a:latin typeface="Times New Roman" panose="02020603050405020304" pitchFamily="18" charset="0"/>
              </a:rPr>
              <a:t>5</a:t>
            </a:r>
          </a:p>
          <a:p>
            <a:pPr lvl="1">
              <a:buClr>
                <a:schemeClr val="folHlink"/>
              </a:buClr>
              <a:buSzPct val="70000"/>
              <a:buFont typeface="Monotype Sorts" pitchFamily="2" charset="2"/>
              <a:buChar char="n"/>
            </a:pPr>
            <a:r>
              <a:rPr lang="en-US" altLang="zh-CN" dirty="0">
                <a:latin typeface="Times New Roman" panose="02020603050405020304" pitchFamily="18" charset="0"/>
              </a:rPr>
              <a:t> </a:t>
            </a:r>
            <a:r>
              <a:rPr lang="zh-CN" altLang="en-US" dirty="0">
                <a:latin typeface="Times New Roman" panose="02020603050405020304" pitchFamily="18" charset="0"/>
              </a:rPr>
              <a:t>高优先级：</a:t>
            </a:r>
            <a:r>
              <a:rPr lang="en-US" altLang="zh-CN" dirty="0" err="1">
                <a:latin typeface="Times New Roman" panose="02020603050405020304" pitchFamily="18" charset="0"/>
              </a:rPr>
              <a:t>Thread.MAX_PRIORITY</a:t>
            </a:r>
            <a:r>
              <a:rPr lang="zh-CN" altLang="en-US" dirty="0">
                <a:latin typeface="Times New Roman" panose="02020603050405020304" pitchFamily="18" charset="0"/>
              </a:rPr>
              <a:t>，数值为</a:t>
            </a:r>
            <a:r>
              <a:rPr lang="en-US" altLang="zh-CN" dirty="0">
                <a:latin typeface="Times New Roman" panose="02020603050405020304" pitchFamily="18" charset="0"/>
              </a:rPr>
              <a:t>10 </a:t>
            </a:r>
            <a:r>
              <a:rPr lang="en-US" altLang="zh-CN" i="1" u="sng" dirty="0">
                <a:solidFill>
                  <a:schemeClr val="hlink"/>
                </a:solidFill>
                <a:latin typeface="Times New Roman" panose="02020603050405020304" pitchFamily="18" charset="0"/>
              </a:rPr>
              <a:t>(6~9)</a:t>
            </a:r>
          </a:p>
          <a:p>
            <a:endParaRPr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具有相同优先级的多个线程，若它们都为高优先级</a:t>
            </a:r>
            <a:r>
              <a:rPr lang="en-US" altLang="zh-CN" dirty="0" err="1">
                <a:latin typeface="Times New Roman" panose="02020603050405020304" pitchFamily="18" charset="0"/>
              </a:rPr>
              <a:t>Thread.MAX_PRIORITY</a:t>
            </a:r>
            <a:r>
              <a:rPr lang="zh-CN" altLang="en-US" dirty="0">
                <a:latin typeface="Times New Roman" panose="02020603050405020304" pitchFamily="18" charset="0"/>
              </a:rPr>
              <a:t>，则每个线程都是独占式的，也就是说这些线程将被顺序执行；若该优先级不为高优先级，则这些线程将同时执行，也就是说这些线程的执行是无序的</a:t>
            </a:r>
            <a:endParaRPr kumimoji="1" lang="zh-CN" altLang="en-US" dirty="0"/>
          </a:p>
        </p:txBody>
      </p:sp>
    </p:spTree>
    <p:extLst>
      <p:ext uri="{BB962C8B-B14F-4D97-AF65-F5344CB8AC3E}">
        <p14:creationId xmlns:p14="http://schemas.microsoft.com/office/powerpoint/2010/main" val="45795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7F5F1-8429-C549-862B-77EE9013EF73}"/>
              </a:ext>
            </a:extLst>
          </p:cNvPr>
          <p:cNvSpPr>
            <a:spLocks noGrp="1"/>
          </p:cNvSpPr>
          <p:nvPr>
            <p:ph type="title"/>
          </p:nvPr>
        </p:nvSpPr>
        <p:spPr/>
        <p:txBody>
          <a:bodyPr/>
          <a:lstStyle/>
          <a:p>
            <a:r>
              <a:rPr lang="zh-CN" altLang="en-US" dirty="0">
                <a:latin typeface="Times New Roman" panose="02020603050405020304" pitchFamily="18" charset="0"/>
              </a:rPr>
              <a:t>线程的优先级及调度</a:t>
            </a:r>
            <a:endParaRPr kumimoji="1" lang="zh-CN" altLang="en-US" dirty="0"/>
          </a:p>
        </p:txBody>
      </p:sp>
      <p:sp>
        <p:nvSpPr>
          <p:cNvPr id="3" name="内容占位符 2">
            <a:extLst>
              <a:ext uri="{FF2B5EF4-FFF2-40B4-BE49-F238E27FC236}">
                <a16:creationId xmlns:a16="http://schemas.microsoft.com/office/drawing/2014/main" id="{2FA2CD0C-E63F-5F4B-854A-132989ACE0FC}"/>
              </a:ext>
            </a:extLst>
          </p:cNvPr>
          <p:cNvSpPr>
            <a:spLocks noGrp="1"/>
          </p:cNvSpPr>
          <p:nvPr>
            <p:ph idx="1"/>
          </p:nvPr>
        </p:nvSpPr>
        <p:spPr/>
        <p:txBody>
          <a:bodyPr/>
          <a:lstStyle/>
          <a:p>
            <a:pPr marL="0" indent="0">
              <a:buNone/>
            </a:pPr>
            <a:r>
              <a:rPr lang="zh-CN" altLang="en-US" dirty="0">
                <a:latin typeface="Times New Roman" panose="02020603050405020304" pitchFamily="18" charset="0"/>
              </a:rPr>
              <a:t>线程被创建后，其缺省的优先级是</a:t>
            </a:r>
            <a:r>
              <a:rPr lang="en-US" altLang="zh-CN" dirty="0">
                <a:latin typeface="Times New Roman" panose="02020603050405020304" pitchFamily="18" charset="0"/>
              </a:rPr>
              <a:t>Thread. NORM_PRIORITY</a:t>
            </a:r>
          </a:p>
          <a:p>
            <a:pPr marL="0" indent="0">
              <a:buNone/>
            </a:pPr>
            <a:r>
              <a:rPr lang="zh-CN" altLang="en-US" dirty="0">
                <a:latin typeface="Times New Roman" panose="02020603050405020304" pitchFamily="18" charset="0"/>
              </a:rPr>
              <a:t>可以用方法 </a:t>
            </a:r>
            <a:r>
              <a:rPr lang="en-US" altLang="zh-CN" dirty="0">
                <a:latin typeface="Times New Roman" panose="02020603050405020304" pitchFamily="18" charset="0"/>
              </a:rPr>
              <a:t>int </a:t>
            </a:r>
            <a:r>
              <a:rPr lang="en-US" altLang="zh-CN" dirty="0" err="1">
                <a:latin typeface="Times New Roman" panose="02020603050405020304" pitchFamily="18" charset="0"/>
              </a:rPr>
              <a:t>getPriority</a:t>
            </a:r>
            <a:r>
              <a:rPr lang="en-US" altLang="zh-CN" dirty="0">
                <a:latin typeface="Times New Roman" panose="02020603050405020304" pitchFamily="18" charset="0"/>
              </a:rPr>
              <a:t>()</a:t>
            </a:r>
            <a:r>
              <a:rPr lang="zh-CN" altLang="en-US" dirty="0">
                <a:latin typeface="Times New Roman" panose="02020603050405020304" pitchFamily="18" charset="0"/>
              </a:rPr>
              <a:t>来获得线程的优先级，同时也可以用方法 </a:t>
            </a:r>
            <a:r>
              <a:rPr lang="en-US" altLang="zh-CN" dirty="0">
                <a:latin typeface="Times New Roman" panose="02020603050405020304" pitchFamily="18" charset="0"/>
              </a:rPr>
              <a:t>void </a:t>
            </a:r>
            <a:r>
              <a:rPr lang="en-US" altLang="zh-CN" dirty="0" err="1">
                <a:latin typeface="Times New Roman" panose="02020603050405020304" pitchFamily="18" charset="0"/>
              </a:rPr>
              <a:t>setPriority</a:t>
            </a:r>
            <a:r>
              <a:rPr lang="en-US" altLang="zh-CN" dirty="0">
                <a:latin typeface="Times New Roman" panose="02020603050405020304" pitchFamily="18" charset="0"/>
              </a:rPr>
              <a:t>( int p ) </a:t>
            </a:r>
            <a:r>
              <a:rPr lang="zh-CN" altLang="en-US" dirty="0">
                <a:latin typeface="Times New Roman" panose="02020603050405020304" pitchFamily="18" charset="0"/>
              </a:rPr>
              <a:t>在线程被创建后改变线程的优先级</a:t>
            </a:r>
            <a:endParaRPr kumimoji="1" lang="zh-CN" altLang="en-US" dirty="0"/>
          </a:p>
        </p:txBody>
      </p:sp>
    </p:spTree>
    <p:extLst>
      <p:ext uri="{BB962C8B-B14F-4D97-AF65-F5344CB8AC3E}">
        <p14:creationId xmlns:p14="http://schemas.microsoft.com/office/powerpoint/2010/main" val="11605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649F9-E027-C043-9C13-295B583EBE66}"/>
              </a:ext>
            </a:extLst>
          </p:cNvPr>
          <p:cNvSpPr>
            <a:spLocks noGrp="1"/>
          </p:cNvSpPr>
          <p:nvPr>
            <p:ph type="title"/>
          </p:nvPr>
        </p:nvSpPr>
        <p:spPr/>
        <p:txBody>
          <a:bodyPr/>
          <a:lstStyle/>
          <a:p>
            <a:r>
              <a:rPr kumimoji="1" lang="zh-CN" altLang="en-US" dirty="0"/>
              <a:t>线程的通信</a:t>
            </a:r>
          </a:p>
        </p:txBody>
      </p:sp>
      <p:sp>
        <p:nvSpPr>
          <p:cNvPr id="3" name="内容占位符 2">
            <a:extLst>
              <a:ext uri="{FF2B5EF4-FFF2-40B4-BE49-F238E27FC236}">
                <a16:creationId xmlns:a16="http://schemas.microsoft.com/office/drawing/2014/main" id="{A525A531-C29A-834F-BF05-E012626C27D9}"/>
              </a:ext>
            </a:extLst>
          </p:cNvPr>
          <p:cNvSpPr>
            <a:spLocks noGrp="1"/>
          </p:cNvSpPr>
          <p:nvPr>
            <p:ph idx="1"/>
          </p:nvPr>
        </p:nvSpPr>
        <p:spPr/>
        <p:txBody>
          <a:bodyPr/>
          <a:lstStyle/>
          <a:p>
            <a:pPr marL="514350" indent="-514350">
              <a:buFont typeface="+mj-lt"/>
              <a:buAutoNum type="arabicPeriod"/>
            </a:pPr>
            <a:r>
              <a:rPr kumimoji="1" lang="zh-CN" altLang="en-US" dirty="0"/>
              <a:t>用管道实现线程通信</a:t>
            </a:r>
            <a:endParaRPr kumimoji="1" lang="en-US" altLang="zh-CN" dirty="0"/>
          </a:p>
          <a:p>
            <a:pPr marL="514350" indent="-514350">
              <a:buFont typeface="+mj-lt"/>
              <a:buAutoNum type="arabicPeriod"/>
            </a:pPr>
            <a:endParaRPr kumimoji="1" lang="en-US" altLang="zh-CN" dirty="0"/>
          </a:p>
          <a:p>
            <a:pPr marL="514350" indent="-514350">
              <a:buFont typeface="+mj-lt"/>
              <a:buAutoNum type="arabicPeriod"/>
            </a:pPr>
            <a:endParaRPr kumimoji="1" lang="en-US" altLang="zh-CN" dirty="0"/>
          </a:p>
          <a:p>
            <a:pPr marL="514350" indent="-514350">
              <a:buFont typeface="+mj-lt"/>
              <a:buAutoNum type="arabicPeriod"/>
            </a:pPr>
            <a:endParaRPr kumimoji="1" lang="en-US" altLang="zh-CN" dirty="0"/>
          </a:p>
          <a:p>
            <a:pPr marL="514350" indent="-514350">
              <a:buFont typeface="+mj-lt"/>
              <a:buAutoNum type="arabicPeriod"/>
            </a:pPr>
            <a:r>
              <a:rPr kumimoji="1" lang="zh-CN" altLang="en-US" dirty="0"/>
              <a:t>通过中间类通信，在线程间传递信息</a:t>
            </a:r>
          </a:p>
        </p:txBody>
      </p:sp>
      <p:grpSp>
        <p:nvGrpSpPr>
          <p:cNvPr id="4" name="Group 14">
            <a:extLst>
              <a:ext uri="{FF2B5EF4-FFF2-40B4-BE49-F238E27FC236}">
                <a16:creationId xmlns:a16="http://schemas.microsoft.com/office/drawing/2014/main" id="{89E6A1BE-3FF1-184E-A096-DF4B02FA9C7F}"/>
              </a:ext>
            </a:extLst>
          </p:cNvPr>
          <p:cNvGrpSpPr>
            <a:grpSpLocks/>
          </p:cNvGrpSpPr>
          <p:nvPr/>
        </p:nvGrpSpPr>
        <p:grpSpPr bwMode="auto">
          <a:xfrm>
            <a:off x="1649486" y="4346918"/>
            <a:ext cx="7663317" cy="1830046"/>
            <a:chOff x="623" y="2880"/>
            <a:chExt cx="4945" cy="1254"/>
          </a:xfrm>
        </p:grpSpPr>
        <p:sp>
          <p:nvSpPr>
            <p:cNvPr id="5" name="Text Box 15">
              <a:extLst>
                <a:ext uri="{FF2B5EF4-FFF2-40B4-BE49-F238E27FC236}">
                  <a16:creationId xmlns:a16="http://schemas.microsoft.com/office/drawing/2014/main" id="{2942B63B-A12B-0444-A4EE-D9BDD3BA210D}"/>
                </a:ext>
              </a:extLst>
            </p:cNvPr>
            <p:cNvSpPr txBox="1">
              <a:spLocks noChangeArrowheads="1"/>
            </p:cNvSpPr>
            <p:nvPr/>
          </p:nvSpPr>
          <p:spPr bwMode="auto">
            <a:xfrm>
              <a:off x="4703" y="3168"/>
              <a:ext cx="598"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0066"/>
                  </a:solidFill>
                  <a:latin typeface="Times New Roman" panose="02020603050405020304" pitchFamily="18" charset="0"/>
                </a:rPr>
                <a:t>线程</a:t>
              </a:r>
              <a:r>
                <a:rPr lang="en-US" altLang="zh-CN" b="1">
                  <a:solidFill>
                    <a:srgbClr val="000066"/>
                  </a:solidFill>
                  <a:latin typeface="Times New Roman" panose="02020603050405020304" pitchFamily="18" charset="0"/>
                </a:rPr>
                <a:t>2</a:t>
              </a:r>
            </a:p>
          </p:txBody>
        </p:sp>
        <p:sp>
          <p:nvSpPr>
            <p:cNvPr id="6" name="Text Box 16">
              <a:extLst>
                <a:ext uri="{FF2B5EF4-FFF2-40B4-BE49-F238E27FC236}">
                  <a16:creationId xmlns:a16="http://schemas.microsoft.com/office/drawing/2014/main" id="{A9B09722-FADD-6440-921C-EC8F1AF41F62}"/>
                </a:ext>
              </a:extLst>
            </p:cNvPr>
            <p:cNvSpPr txBox="1">
              <a:spLocks noChangeArrowheads="1"/>
            </p:cNvSpPr>
            <p:nvPr/>
          </p:nvSpPr>
          <p:spPr bwMode="auto">
            <a:xfrm>
              <a:off x="767" y="3120"/>
              <a:ext cx="598"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0066"/>
                  </a:solidFill>
                  <a:latin typeface="Times New Roman" panose="02020603050405020304" pitchFamily="18" charset="0"/>
                </a:rPr>
                <a:t>线程</a:t>
              </a:r>
              <a:r>
                <a:rPr lang="en-US" altLang="zh-CN" b="1">
                  <a:solidFill>
                    <a:srgbClr val="000066"/>
                  </a:solidFill>
                  <a:latin typeface="Times New Roman" panose="02020603050405020304" pitchFamily="18" charset="0"/>
                </a:rPr>
                <a:t>1</a:t>
              </a:r>
              <a:endParaRPr lang="en-US" altLang="zh-CN">
                <a:solidFill>
                  <a:srgbClr val="000066"/>
                </a:solidFill>
                <a:latin typeface="Times New Roman" panose="02020603050405020304" pitchFamily="18" charset="0"/>
              </a:endParaRPr>
            </a:p>
          </p:txBody>
        </p:sp>
        <p:sp>
          <p:nvSpPr>
            <p:cNvPr id="7" name="Oval 17">
              <a:extLst>
                <a:ext uri="{FF2B5EF4-FFF2-40B4-BE49-F238E27FC236}">
                  <a16:creationId xmlns:a16="http://schemas.microsoft.com/office/drawing/2014/main" id="{4B6FA0B3-3C56-A549-96C9-B23437F284B1}"/>
                </a:ext>
              </a:extLst>
            </p:cNvPr>
            <p:cNvSpPr>
              <a:spLocks noChangeArrowheads="1"/>
            </p:cNvSpPr>
            <p:nvPr/>
          </p:nvSpPr>
          <p:spPr bwMode="auto">
            <a:xfrm>
              <a:off x="1967" y="2976"/>
              <a:ext cx="1872" cy="528"/>
            </a:xfrm>
            <a:prstGeom prst="ellipse">
              <a:avLst/>
            </a:prstGeom>
            <a:solidFill>
              <a:schemeClr val="bg1"/>
            </a:solidFill>
            <a:ln w="9525">
              <a:solidFill>
                <a:schemeClr val="tx1"/>
              </a:solidFill>
              <a:round/>
              <a:headEnd/>
              <a:tailEnd/>
            </a:ln>
          </p:spPr>
          <p:txBody>
            <a:bodyPr wrap="none" anchor="ctr"/>
            <a:lstStyle/>
            <a:p>
              <a:pPr algn="ctr"/>
              <a:r>
                <a:rPr lang="zh-CN" altLang="en-US" b="1">
                  <a:solidFill>
                    <a:srgbClr val="000066"/>
                  </a:solidFill>
                  <a:latin typeface="Times New Roman" panose="02020603050405020304" pitchFamily="18" charset="0"/>
                </a:rPr>
                <a:t>中间类</a:t>
              </a:r>
              <a:r>
                <a:rPr lang="en-US" altLang="zh-CN" b="1">
                  <a:solidFill>
                    <a:srgbClr val="000066"/>
                  </a:solidFill>
                  <a:latin typeface="Times New Roman" panose="02020603050405020304" pitchFamily="18" charset="0"/>
                </a:rPr>
                <a:t>m</a:t>
              </a:r>
            </a:p>
          </p:txBody>
        </p:sp>
        <p:cxnSp>
          <p:nvCxnSpPr>
            <p:cNvPr id="8" name="AutoShape 18">
              <a:extLst>
                <a:ext uri="{FF2B5EF4-FFF2-40B4-BE49-F238E27FC236}">
                  <a16:creationId xmlns:a16="http://schemas.microsoft.com/office/drawing/2014/main" id="{A5F3AA8B-DD5A-604B-A628-A8A854AE701B}"/>
                </a:ext>
              </a:extLst>
            </p:cNvPr>
            <p:cNvCxnSpPr>
              <a:cxnSpLocks noChangeShapeType="1"/>
              <a:stCxn id="6" idx="0"/>
              <a:endCxn id="7" idx="2"/>
            </p:cNvCxnSpPr>
            <p:nvPr/>
          </p:nvCxnSpPr>
          <p:spPr bwMode="auto">
            <a:xfrm rot="5400000" flipV="1">
              <a:off x="1457" y="2730"/>
              <a:ext cx="120" cy="900"/>
            </a:xfrm>
            <a:prstGeom prst="curvedConnector4">
              <a:avLst>
                <a:gd name="adj1" fmla="val -120000"/>
                <a:gd name="adj2" fmla="val 66667"/>
              </a:avLst>
            </a:prstGeom>
            <a:noFill/>
            <a:ln w="9525">
              <a:solidFill>
                <a:schemeClr val="tx1"/>
              </a:solidFill>
              <a:round/>
              <a:headEnd/>
              <a:tailEnd type="triangle" w="med" len="med"/>
            </a:ln>
          </p:spPr>
        </p:cxnSp>
        <p:cxnSp>
          <p:nvCxnSpPr>
            <p:cNvPr id="9" name="AutoShape 19">
              <a:extLst>
                <a:ext uri="{FF2B5EF4-FFF2-40B4-BE49-F238E27FC236}">
                  <a16:creationId xmlns:a16="http://schemas.microsoft.com/office/drawing/2014/main" id="{E196E601-D8D2-C445-9A22-330D4F08C07A}"/>
                </a:ext>
              </a:extLst>
            </p:cNvPr>
            <p:cNvCxnSpPr>
              <a:cxnSpLocks noChangeShapeType="1"/>
            </p:cNvCxnSpPr>
            <p:nvPr/>
          </p:nvCxnSpPr>
          <p:spPr bwMode="auto">
            <a:xfrm rot="5400000" flipV="1">
              <a:off x="4231" y="2776"/>
              <a:ext cx="120" cy="904"/>
            </a:xfrm>
            <a:prstGeom prst="curvedConnector4">
              <a:avLst>
                <a:gd name="adj1" fmla="val -120000"/>
                <a:gd name="adj2" fmla="val 66370"/>
              </a:avLst>
            </a:prstGeom>
            <a:noFill/>
            <a:ln w="9525">
              <a:solidFill>
                <a:schemeClr val="tx1"/>
              </a:solidFill>
              <a:round/>
              <a:headEnd/>
              <a:tailEnd type="triangle" w="med" len="med"/>
            </a:ln>
          </p:spPr>
        </p:cxnSp>
        <p:sp>
          <p:nvSpPr>
            <p:cNvPr id="10" name="Text Box 20">
              <a:extLst>
                <a:ext uri="{FF2B5EF4-FFF2-40B4-BE49-F238E27FC236}">
                  <a16:creationId xmlns:a16="http://schemas.microsoft.com/office/drawing/2014/main" id="{F332B5AF-3B0C-A84F-BDCE-DF8E2BF9C128}"/>
                </a:ext>
              </a:extLst>
            </p:cNvPr>
            <p:cNvSpPr txBox="1">
              <a:spLocks noChangeArrowheads="1"/>
            </p:cNvSpPr>
            <p:nvPr/>
          </p:nvSpPr>
          <p:spPr bwMode="auto">
            <a:xfrm>
              <a:off x="1631" y="2880"/>
              <a:ext cx="191"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Times New Roman" panose="02020603050405020304" pitchFamily="18" charset="0"/>
                </a:rPr>
                <a:t>s</a:t>
              </a:r>
              <a:endParaRPr lang="en-US" altLang="zh-CN">
                <a:solidFill>
                  <a:srgbClr val="000066"/>
                </a:solidFill>
                <a:latin typeface="Times New Roman" panose="02020603050405020304" pitchFamily="18" charset="0"/>
              </a:endParaRPr>
            </a:p>
          </p:txBody>
        </p:sp>
        <p:sp>
          <p:nvSpPr>
            <p:cNvPr id="11" name="Text Box 21">
              <a:extLst>
                <a:ext uri="{FF2B5EF4-FFF2-40B4-BE49-F238E27FC236}">
                  <a16:creationId xmlns:a16="http://schemas.microsoft.com/office/drawing/2014/main" id="{163D7EE2-9EC2-D449-B02D-20105B8AB413}"/>
                </a:ext>
              </a:extLst>
            </p:cNvPr>
            <p:cNvSpPr txBox="1">
              <a:spLocks noChangeArrowheads="1"/>
            </p:cNvSpPr>
            <p:nvPr/>
          </p:nvSpPr>
          <p:spPr bwMode="auto">
            <a:xfrm>
              <a:off x="4367" y="2880"/>
              <a:ext cx="191"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Times New Roman" panose="02020603050405020304" pitchFamily="18" charset="0"/>
                </a:rPr>
                <a:t>s</a:t>
              </a:r>
              <a:endParaRPr lang="en-US" altLang="zh-CN">
                <a:solidFill>
                  <a:srgbClr val="000066"/>
                </a:solidFill>
                <a:latin typeface="Times New Roman" panose="02020603050405020304" pitchFamily="18" charset="0"/>
              </a:endParaRPr>
            </a:p>
          </p:txBody>
        </p:sp>
        <p:sp>
          <p:nvSpPr>
            <p:cNvPr id="12" name="Text Box 22">
              <a:extLst>
                <a:ext uri="{FF2B5EF4-FFF2-40B4-BE49-F238E27FC236}">
                  <a16:creationId xmlns:a16="http://schemas.microsoft.com/office/drawing/2014/main" id="{062EC8B8-A11E-3841-9D00-00622BDE5303}"/>
                </a:ext>
              </a:extLst>
            </p:cNvPr>
            <p:cNvSpPr txBox="1">
              <a:spLocks noChangeArrowheads="1"/>
            </p:cNvSpPr>
            <p:nvPr/>
          </p:nvSpPr>
          <p:spPr bwMode="auto">
            <a:xfrm>
              <a:off x="623" y="3600"/>
              <a:ext cx="953"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Times New Roman" panose="02020603050405020304" pitchFamily="18" charset="0"/>
                </a:rPr>
                <a:t>m.write(s)</a:t>
              </a:r>
              <a:endParaRPr lang="en-US" altLang="zh-CN">
                <a:solidFill>
                  <a:srgbClr val="000066"/>
                </a:solidFill>
                <a:latin typeface="Times New Roman" panose="02020603050405020304" pitchFamily="18" charset="0"/>
              </a:endParaRPr>
            </a:p>
          </p:txBody>
        </p:sp>
        <p:sp>
          <p:nvSpPr>
            <p:cNvPr id="13" name="Text Box 23">
              <a:extLst>
                <a:ext uri="{FF2B5EF4-FFF2-40B4-BE49-F238E27FC236}">
                  <a16:creationId xmlns:a16="http://schemas.microsoft.com/office/drawing/2014/main" id="{0D91B16A-8883-A44F-93BB-D5ED806F38FB}"/>
                </a:ext>
              </a:extLst>
            </p:cNvPr>
            <p:cNvSpPr txBox="1">
              <a:spLocks noChangeArrowheads="1"/>
            </p:cNvSpPr>
            <p:nvPr/>
          </p:nvSpPr>
          <p:spPr bwMode="auto">
            <a:xfrm>
              <a:off x="4559" y="3552"/>
              <a:ext cx="1009"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Times New Roman" panose="02020603050405020304" pitchFamily="18" charset="0"/>
                </a:rPr>
                <a:t>s=m.read()</a:t>
              </a:r>
              <a:endParaRPr lang="en-US" altLang="zh-CN">
                <a:solidFill>
                  <a:srgbClr val="000066"/>
                </a:solidFill>
                <a:latin typeface="Times New Roman" panose="02020603050405020304" pitchFamily="18" charset="0"/>
              </a:endParaRPr>
            </a:p>
          </p:txBody>
        </p:sp>
        <p:sp>
          <p:nvSpPr>
            <p:cNvPr id="14" name="Text Box 24">
              <a:extLst>
                <a:ext uri="{FF2B5EF4-FFF2-40B4-BE49-F238E27FC236}">
                  <a16:creationId xmlns:a16="http://schemas.microsoft.com/office/drawing/2014/main" id="{B2D12111-F01A-0A45-A309-704CFC7B50C1}"/>
                </a:ext>
              </a:extLst>
            </p:cNvPr>
            <p:cNvSpPr txBox="1">
              <a:spLocks noChangeArrowheads="1"/>
            </p:cNvSpPr>
            <p:nvPr/>
          </p:nvSpPr>
          <p:spPr bwMode="auto">
            <a:xfrm>
              <a:off x="1909" y="3818"/>
              <a:ext cx="676" cy="294"/>
            </a:xfrm>
            <a:prstGeom prst="rect">
              <a:avLst/>
            </a:prstGeom>
            <a:solidFill>
              <a:schemeClr val="bg1"/>
            </a:solidFill>
            <a:ln w="9525">
              <a:solidFill>
                <a:schemeClr val="tx1"/>
              </a:solidFill>
              <a:miter lim="800000"/>
              <a:headEnd/>
              <a:tailEnd/>
            </a:ln>
          </p:spPr>
          <p:txBody>
            <a:bodyPr wrap="none">
              <a:spAutoFit/>
            </a:bodyPr>
            <a:lstStyle/>
            <a:p>
              <a:r>
                <a:rPr lang="en-US" altLang="zh-CN" b="1">
                  <a:solidFill>
                    <a:srgbClr val="000066"/>
                  </a:solidFill>
                  <a:latin typeface="Times New Roman" panose="02020603050405020304" pitchFamily="18" charset="0"/>
                </a:rPr>
                <a:t>write()</a:t>
              </a:r>
            </a:p>
          </p:txBody>
        </p:sp>
        <p:sp>
          <p:nvSpPr>
            <p:cNvPr id="15" name="Line 25">
              <a:extLst>
                <a:ext uri="{FF2B5EF4-FFF2-40B4-BE49-F238E27FC236}">
                  <a16:creationId xmlns:a16="http://schemas.microsoft.com/office/drawing/2014/main" id="{EB993E27-FBCC-614D-9121-FD2FC60868B9}"/>
                </a:ext>
              </a:extLst>
            </p:cNvPr>
            <p:cNvSpPr>
              <a:spLocks noChangeShapeType="1"/>
            </p:cNvSpPr>
            <p:nvPr/>
          </p:nvSpPr>
          <p:spPr bwMode="auto">
            <a:xfrm flipH="1">
              <a:off x="2207" y="3504"/>
              <a:ext cx="432"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6" name="Text Box 26">
              <a:extLst>
                <a:ext uri="{FF2B5EF4-FFF2-40B4-BE49-F238E27FC236}">
                  <a16:creationId xmlns:a16="http://schemas.microsoft.com/office/drawing/2014/main" id="{92999918-FEEC-EA4E-96A0-7CC4CF3C4452}"/>
                </a:ext>
              </a:extLst>
            </p:cNvPr>
            <p:cNvSpPr txBox="1">
              <a:spLocks noChangeArrowheads="1"/>
            </p:cNvSpPr>
            <p:nvPr/>
          </p:nvSpPr>
          <p:spPr bwMode="auto">
            <a:xfrm>
              <a:off x="3167" y="3840"/>
              <a:ext cx="623" cy="294"/>
            </a:xfrm>
            <a:prstGeom prst="rect">
              <a:avLst/>
            </a:prstGeom>
            <a:solidFill>
              <a:schemeClr val="bg1"/>
            </a:solidFill>
            <a:ln w="9525">
              <a:solidFill>
                <a:schemeClr val="tx1"/>
              </a:solidFill>
              <a:miter lim="800000"/>
              <a:headEnd/>
              <a:tailEnd/>
            </a:ln>
          </p:spPr>
          <p:txBody>
            <a:bodyPr wrap="none">
              <a:spAutoFit/>
            </a:bodyPr>
            <a:lstStyle/>
            <a:p>
              <a:r>
                <a:rPr lang="en-US" altLang="zh-CN" b="1">
                  <a:solidFill>
                    <a:srgbClr val="000066"/>
                  </a:solidFill>
                  <a:latin typeface="Times New Roman" panose="02020603050405020304" pitchFamily="18" charset="0"/>
                </a:rPr>
                <a:t>read()</a:t>
              </a:r>
            </a:p>
          </p:txBody>
        </p:sp>
        <p:sp>
          <p:nvSpPr>
            <p:cNvPr id="17" name="Line 27">
              <a:extLst>
                <a:ext uri="{FF2B5EF4-FFF2-40B4-BE49-F238E27FC236}">
                  <a16:creationId xmlns:a16="http://schemas.microsoft.com/office/drawing/2014/main" id="{F551C8E9-9C18-784D-8CAA-A103975CC27C}"/>
                </a:ext>
              </a:extLst>
            </p:cNvPr>
            <p:cNvSpPr>
              <a:spLocks noChangeShapeType="1"/>
            </p:cNvSpPr>
            <p:nvPr/>
          </p:nvSpPr>
          <p:spPr bwMode="auto">
            <a:xfrm>
              <a:off x="3167" y="3504"/>
              <a:ext cx="384" cy="336"/>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8" name="Group 28">
            <a:extLst>
              <a:ext uri="{FF2B5EF4-FFF2-40B4-BE49-F238E27FC236}">
                <a16:creationId xmlns:a16="http://schemas.microsoft.com/office/drawing/2014/main" id="{F2AC142B-6904-B648-90FE-B6196DDE38DA}"/>
              </a:ext>
            </a:extLst>
          </p:cNvPr>
          <p:cNvGrpSpPr>
            <a:grpSpLocks/>
          </p:cNvGrpSpPr>
          <p:nvPr/>
        </p:nvGrpSpPr>
        <p:grpSpPr bwMode="auto">
          <a:xfrm>
            <a:off x="1176411" y="2567782"/>
            <a:ext cx="8302625" cy="1006475"/>
            <a:chOff x="192" y="1824"/>
            <a:chExt cx="5230" cy="634"/>
          </a:xfrm>
        </p:grpSpPr>
        <p:sp>
          <p:nvSpPr>
            <p:cNvPr id="19" name="Text Box 5">
              <a:extLst>
                <a:ext uri="{FF2B5EF4-FFF2-40B4-BE49-F238E27FC236}">
                  <a16:creationId xmlns:a16="http://schemas.microsoft.com/office/drawing/2014/main" id="{D8820E00-77F0-0342-A3C6-0AADDB26BD74}"/>
                </a:ext>
              </a:extLst>
            </p:cNvPr>
            <p:cNvSpPr txBox="1">
              <a:spLocks noChangeArrowheads="1"/>
            </p:cNvSpPr>
            <p:nvPr/>
          </p:nvSpPr>
          <p:spPr bwMode="auto">
            <a:xfrm>
              <a:off x="192" y="1872"/>
              <a:ext cx="596" cy="28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0066"/>
                  </a:solidFill>
                  <a:latin typeface="Times New Roman" panose="02020603050405020304" pitchFamily="18" charset="0"/>
                </a:rPr>
                <a:t>线程</a:t>
              </a:r>
              <a:r>
                <a:rPr lang="en-US" altLang="zh-CN" b="1">
                  <a:solidFill>
                    <a:srgbClr val="000066"/>
                  </a:solidFill>
                  <a:latin typeface="Times New Roman" panose="02020603050405020304" pitchFamily="18" charset="0"/>
                </a:rPr>
                <a:t>1</a:t>
              </a:r>
              <a:endParaRPr lang="en-US" altLang="zh-CN">
                <a:solidFill>
                  <a:schemeClr val="bg1"/>
                </a:solidFill>
                <a:latin typeface="Times New Roman" panose="02020603050405020304" pitchFamily="18" charset="0"/>
              </a:endParaRPr>
            </a:p>
          </p:txBody>
        </p:sp>
        <p:sp>
          <p:nvSpPr>
            <p:cNvPr id="20" name="AutoShape 6">
              <a:extLst>
                <a:ext uri="{FF2B5EF4-FFF2-40B4-BE49-F238E27FC236}">
                  <a16:creationId xmlns:a16="http://schemas.microsoft.com/office/drawing/2014/main" id="{3DDC8D54-AA14-ED4E-9B67-B639C67BEAB7}"/>
                </a:ext>
              </a:extLst>
            </p:cNvPr>
            <p:cNvSpPr>
              <a:spLocks noChangeArrowheads="1"/>
            </p:cNvSpPr>
            <p:nvPr/>
          </p:nvSpPr>
          <p:spPr bwMode="auto">
            <a:xfrm>
              <a:off x="864" y="1824"/>
              <a:ext cx="3936" cy="384"/>
            </a:xfrm>
            <a:prstGeom prst="rightArrow">
              <a:avLst>
                <a:gd name="adj1" fmla="val 50000"/>
                <a:gd name="adj2" fmla="val 256250"/>
              </a:avLst>
            </a:prstGeom>
            <a:solidFill>
              <a:schemeClr val="accent1"/>
            </a:solidFill>
            <a:ln w="9525">
              <a:solidFill>
                <a:schemeClr val="tx1"/>
              </a:solidFill>
              <a:miter lim="800000"/>
              <a:headEnd/>
              <a:tailEnd/>
            </a:ln>
          </p:spPr>
          <p:txBody>
            <a:bodyPr wrap="none" anchor="ctr"/>
            <a:lstStyle/>
            <a:p>
              <a:endParaRPr lang="zh-CN" altLang="en-US"/>
            </a:p>
          </p:txBody>
        </p:sp>
        <p:sp>
          <p:nvSpPr>
            <p:cNvPr id="21" name="Text Box 7">
              <a:extLst>
                <a:ext uri="{FF2B5EF4-FFF2-40B4-BE49-F238E27FC236}">
                  <a16:creationId xmlns:a16="http://schemas.microsoft.com/office/drawing/2014/main" id="{35700251-DD75-0F43-865A-DEBA396BA746}"/>
                </a:ext>
              </a:extLst>
            </p:cNvPr>
            <p:cNvSpPr txBox="1">
              <a:spLocks noChangeArrowheads="1"/>
            </p:cNvSpPr>
            <p:nvPr/>
          </p:nvSpPr>
          <p:spPr bwMode="auto">
            <a:xfrm>
              <a:off x="864" y="1890"/>
              <a:ext cx="1501"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000" b="1">
                  <a:latin typeface="Times New Roman" panose="02020603050405020304" pitchFamily="18" charset="0"/>
                </a:rPr>
                <a:t>PipedOutputStream</a:t>
              </a:r>
            </a:p>
          </p:txBody>
        </p:sp>
        <p:sp>
          <p:nvSpPr>
            <p:cNvPr id="22" name="Line 8">
              <a:extLst>
                <a:ext uri="{FF2B5EF4-FFF2-40B4-BE49-F238E27FC236}">
                  <a16:creationId xmlns:a16="http://schemas.microsoft.com/office/drawing/2014/main" id="{3D9878B0-5BE7-A74E-89E0-7768631B6BDB}"/>
                </a:ext>
              </a:extLst>
            </p:cNvPr>
            <p:cNvSpPr>
              <a:spLocks noChangeShapeType="1"/>
            </p:cNvSpPr>
            <p:nvPr/>
          </p:nvSpPr>
          <p:spPr bwMode="auto">
            <a:xfrm flipH="1">
              <a:off x="2622" y="187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9">
              <a:extLst>
                <a:ext uri="{FF2B5EF4-FFF2-40B4-BE49-F238E27FC236}">
                  <a16:creationId xmlns:a16="http://schemas.microsoft.com/office/drawing/2014/main" id="{4BD91D7B-FA55-1E44-9D0C-11CC31A0E16B}"/>
                </a:ext>
              </a:extLst>
            </p:cNvPr>
            <p:cNvSpPr txBox="1">
              <a:spLocks noChangeArrowheads="1"/>
            </p:cNvSpPr>
            <p:nvPr/>
          </p:nvSpPr>
          <p:spPr bwMode="auto">
            <a:xfrm>
              <a:off x="2628" y="1884"/>
              <a:ext cx="138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000" b="1" dirty="0" err="1">
                  <a:latin typeface="Times New Roman" panose="02020603050405020304" pitchFamily="18" charset="0"/>
                </a:rPr>
                <a:t>PipedInputStream</a:t>
              </a:r>
              <a:endParaRPr lang="en-US" altLang="zh-CN" sz="2000" dirty="0">
                <a:latin typeface="Times New Roman" panose="02020603050405020304" pitchFamily="18" charset="0"/>
              </a:endParaRPr>
            </a:p>
          </p:txBody>
        </p:sp>
        <p:sp>
          <p:nvSpPr>
            <p:cNvPr id="24" name="Text Box 10">
              <a:extLst>
                <a:ext uri="{FF2B5EF4-FFF2-40B4-BE49-F238E27FC236}">
                  <a16:creationId xmlns:a16="http://schemas.microsoft.com/office/drawing/2014/main" id="{5F2C0823-893D-9E40-A666-9743501FA11A}"/>
                </a:ext>
              </a:extLst>
            </p:cNvPr>
            <p:cNvSpPr txBox="1">
              <a:spLocks noChangeArrowheads="1"/>
            </p:cNvSpPr>
            <p:nvPr/>
          </p:nvSpPr>
          <p:spPr bwMode="auto">
            <a:xfrm>
              <a:off x="890" y="2198"/>
              <a:ext cx="1315"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输出流</a:t>
              </a:r>
              <a:r>
                <a:rPr lang="en-US" altLang="zh-CN" sz="2000" b="1">
                  <a:latin typeface="Times New Roman" panose="02020603050405020304" pitchFamily="18" charset="0"/>
                </a:rPr>
                <a:t>outStream</a:t>
              </a:r>
            </a:p>
          </p:txBody>
        </p:sp>
        <p:sp>
          <p:nvSpPr>
            <p:cNvPr id="25" name="Text Box 11">
              <a:extLst>
                <a:ext uri="{FF2B5EF4-FFF2-40B4-BE49-F238E27FC236}">
                  <a16:creationId xmlns:a16="http://schemas.microsoft.com/office/drawing/2014/main" id="{0D8BB973-266F-5445-89C4-59931EF80A29}"/>
                </a:ext>
              </a:extLst>
            </p:cNvPr>
            <p:cNvSpPr txBox="1">
              <a:spLocks noChangeArrowheads="1"/>
            </p:cNvSpPr>
            <p:nvPr/>
          </p:nvSpPr>
          <p:spPr bwMode="auto">
            <a:xfrm>
              <a:off x="2707" y="2208"/>
              <a:ext cx="122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输入流</a:t>
              </a:r>
              <a:r>
                <a:rPr lang="en-US" altLang="zh-CN" sz="2000" b="1">
                  <a:latin typeface="Times New Roman" panose="02020603050405020304" pitchFamily="18" charset="0"/>
                </a:rPr>
                <a:t>inStream</a:t>
              </a:r>
            </a:p>
          </p:txBody>
        </p:sp>
        <p:sp>
          <p:nvSpPr>
            <p:cNvPr id="26" name="Text Box 12">
              <a:extLst>
                <a:ext uri="{FF2B5EF4-FFF2-40B4-BE49-F238E27FC236}">
                  <a16:creationId xmlns:a16="http://schemas.microsoft.com/office/drawing/2014/main" id="{F7975B34-D7B6-A04B-BE9A-FAD0B8AA5A00}"/>
                </a:ext>
              </a:extLst>
            </p:cNvPr>
            <p:cNvSpPr txBox="1">
              <a:spLocks noChangeArrowheads="1"/>
            </p:cNvSpPr>
            <p:nvPr/>
          </p:nvSpPr>
          <p:spPr bwMode="auto">
            <a:xfrm>
              <a:off x="4826" y="1872"/>
              <a:ext cx="596" cy="28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b="1">
                  <a:solidFill>
                    <a:srgbClr val="000066"/>
                  </a:solidFill>
                  <a:latin typeface="Times New Roman" panose="02020603050405020304" pitchFamily="18" charset="0"/>
                </a:rPr>
                <a:t>线程</a:t>
              </a:r>
              <a:r>
                <a:rPr lang="en-US" altLang="zh-CN" b="1">
                  <a:solidFill>
                    <a:srgbClr val="000066"/>
                  </a:solidFill>
                  <a:latin typeface="Times New Roman" panose="02020603050405020304" pitchFamily="18" charset="0"/>
                </a:rPr>
                <a:t>2</a:t>
              </a:r>
            </a:p>
          </p:txBody>
        </p:sp>
      </p:grpSp>
    </p:spTree>
    <p:extLst>
      <p:ext uri="{BB962C8B-B14F-4D97-AF65-F5344CB8AC3E}">
        <p14:creationId xmlns:p14="http://schemas.microsoft.com/office/powerpoint/2010/main" val="106178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20306-F3E5-DD47-B828-E97F25BBD1B1}"/>
              </a:ext>
            </a:extLst>
          </p:cNvPr>
          <p:cNvSpPr>
            <a:spLocks noGrp="1"/>
          </p:cNvSpPr>
          <p:nvPr>
            <p:ph type="title"/>
          </p:nvPr>
        </p:nvSpPr>
        <p:spPr/>
        <p:txBody>
          <a:bodyPr/>
          <a:lstStyle/>
          <a:p>
            <a:r>
              <a:rPr kumimoji="1" lang="zh-CN" altLang="en-US" dirty="0"/>
              <a:t>线程的通信</a:t>
            </a:r>
          </a:p>
        </p:txBody>
      </p:sp>
      <p:sp>
        <p:nvSpPr>
          <p:cNvPr id="3" name="内容占位符 2">
            <a:extLst>
              <a:ext uri="{FF2B5EF4-FFF2-40B4-BE49-F238E27FC236}">
                <a16:creationId xmlns:a16="http://schemas.microsoft.com/office/drawing/2014/main" id="{E6EF3F48-9893-F341-944D-994E7DBB9B21}"/>
              </a:ext>
            </a:extLst>
          </p:cNvPr>
          <p:cNvSpPr>
            <a:spLocks noGrp="1"/>
          </p:cNvSpPr>
          <p:nvPr>
            <p:ph idx="1"/>
          </p:nvPr>
        </p:nvSpPr>
        <p:spPr/>
        <p:txBody>
          <a:bodyPr/>
          <a:lstStyle/>
          <a:p>
            <a:pPr marL="0" indent="0">
              <a:buNone/>
            </a:pPr>
            <a:r>
              <a:rPr lang="zh-CN" altLang="en-US" dirty="0">
                <a:latin typeface="Times New Roman" panose="02020603050405020304" pitchFamily="18" charset="0"/>
              </a:rPr>
              <a:t>管道流可以连接两个线程间的通信。下面的例子里有两个线程在运行，一个写线程往管道流中输出信息，一个读线程从管道流中读入信息</a:t>
            </a:r>
            <a:endParaRPr kumimoji="1" lang="zh-CN" altLang="en-US" dirty="0"/>
          </a:p>
        </p:txBody>
      </p:sp>
      <p:grpSp>
        <p:nvGrpSpPr>
          <p:cNvPr id="4" name="Group 28">
            <a:extLst>
              <a:ext uri="{FF2B5EF4-FFF2-40B4-BE49-F238E27FC236}">
                <a16:creationId xmlns:a16="http://schemas.microsoft.com/office/drawing/2014/main" id="{ABF5FC9A-A9AD-3041-8D7F-85BA836672E1}"/>
              </a:ext>
            </a:extLst>
          </p:cNvPr>
          <p:cNvGrpSpPr>
            <a:grpSpLocks/>
          </p:cNvGrpSpPr>
          <p:nvPr/>
        </p:nvGrpSpPr>
        <p:grpSpPr bwMode="auto">
          <a:xfrm>
            <a:off x="1371600" y="2806700"/>
            <a:ext cx="8264769" cy="3256475"/>
            <a:chOff x="288" y="1968"/>
            <a:chExt cx="5136" cy="2208"/>
          </a:xfrm>
        </p:grpSpPr>
        <p:sp>
          <p:nvSpPr>
            <p:cNvPr id="5" name="Text Box 2">
              <a:extLst>
                <a:ext uri="{FF2B5EF4-FFF2-40B4-BE49-F238E27FC236}">
                  <a16:creationId xmlns:a16="http://schemas.microsoft.com/office/drawing/2014/main" id="{44774125-CAC2-BD4F-A4F3-3054AD89584E}"/>
                </a:ext>
              </a:extLst>
            </p:cNvPr>
            <p:cNvSpPr txBox="1">
              <a:spLocks noChangeArrowheads="1"/>
            </p:cNvSpPr>
            <p:nvPr/>
          </p:nvSpPr>
          <p:spPr bwMode="auto">
            <a:xfrm>
              <a:off x="2258" y="1968"/>
              <a:ext cx="1406" cy="288"/>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zh-CN" altLang="en-US" b="1" dirty="0">
                  <a:solidFill>
                    <a:srgbClr val="000066"/>
                  </a:solidFill>
                  <a:latin typeface="Times New Roman" panose="02020603050405020304" pitchFamily="18" charset="0"/>
                </a:rPr>
                <a:t>主类</a:t>
              </a:r>
              <a:r>
                <a:rPr lang="en-US" altLang="zh-CN" b="1" dirty="0" err="1">
                  <a:solidFill>
                    <a:srgbClr val="000066"/>
                  </a:solidFill>
                  <a:latin typeface="Times New Roman" panose="02020603050405020304" pitchFamily="18" charset="0"/>
                </a:rPr>
                <a:t>Pipethread</a:t>
              </a:r>
              <a:endParaRPr lang="en-US" altLang="zh-CN" b="1" dirty="0">
                <a:solidFill>
                  <a:srgbClr val="000066"/>
                </a:solidFill>
                <a:latin typeface="Times New Roman" panose="02020603050405020304" pitchFamily="18" charset="0"/>
              </a:endParaRPr>
            </a:p>
          </p:txBody>
        </p:sp>
        <p:sp>
          <p:nvSpPr>
            <p:cNvPr id="6" name="Text Box 3">
              <a:extLst>
                <a:ext uri="{FF2B5EF4-FFF2-40B4-BE49-F238E27FC236}">
                  <a16:creationId xmlns:a16="http://schemas.microsoft.com/office/drawing/2014/main" id="{A4788ABC-F5F5-C34A-82F6-D412AF5967F1}"/>
                </a:ext>
              </a:extLst>
            </p:cNvPr>
            <p:cNvSpPr txBox="1">
              <a:spLocks noChangeArrowheads="1"/>
            </p:cNvSpPr>
            <p:nvPr/>
          </p:nvSpPr>
          <p:spPr bwMode="auto">
            <a:xfrm>
              <a:off x="384" y="2496"/>
              <a:ext cx="816" cy="117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zh-CN" altLang="en-US" b="1">
                  <a:solidFill>
                    <a:srgbClr val="000066"/>
                  </a:solidFill>
                  <a:latin typeface="Times New Roman" panose="02020603050405020304" pitchFamily="18" charset="0"/>
                </a:rPr>
                <a:t>辅类</a:t>
              </a:r>
              <a:r>
                <a:rPr lang="en-US" altLang="zh-CN" sz="2000" b="1">
                  <a:solidFill>
                    <a:srgbClr val="000066"/>
                  </a:solidFill>
                  <a:latin typeface="Times New Roman" panose="02020603050405020304" pitchFamily="18" charset="0"/>
                </a:rPr>
                <a:t>myWriter</a:t>
              </a:r>
            </a:p>
            <a:p>
              <a:pPr algn="ctr"/>
              <a:r>
                <a:rPr lang="zh-CN" altLang="en-US" b="1">
                  <a:solidFill>
                    <a:srgbClr val="000066"/>
                  </a:solidFill>
                  <a:latin typeface="Times New Roman" panose="02020603050405020304" pitchFamily="18" charset="0"/>
                </a:rPr>
                <a:t>线</a:t>
              </a:r>
            </a:p>
            <a:p>
              <a:pPr algn="ctr"/>
              <a:r>
                <a:rPr lang="zh-CN" altLang="en-US" b="1">
                  <a:solidFill>
                    <a:srgbClr val="000066"/>
                  </a:solidFill>
                  <a:latin typeface="Times New Roman" panose="02020603050405020304" pitchFamily="18" charset="0"/>
                </a:rPr>
                <a:t>程</a:t>
              </a:r>
            </a:p>
            <a:p>
              <a:pPr algn="ctr"/>
              <a:r>
                <a:rPr lang="zh-CN" altLang="en-US" b="1">
                  <a:solidFill>
                    <a:srgbClr val="000066"/>
                  </a:solidFill>
                  <a:latin typeface="Times New Roman" panose="02020603050405020304" pitchFamily="18" charset="0"/>
                </a:rPr>
                <a:t>类</a:t>
              </a:r>
            </a:p>
          </p:txBody>
        </p:sp>
        <p:sp>
          <p:nvSpPr>
            <p:cNvPr id="7" name="Text Box 4">
              <a:extLst>
                <a:ext uri="{FF2B5EF4-FFF2-40B4-BE49-F238E27FC236}">
                  <a16:creationId xmlns:a16="http://schemas.microsoft.com/office/drawing/2014/main" id="{7B1AF996-87CA-8646-ABDC-E26103E3EC4D}"/>
                </a:ext>
              </a:extLst>
            </p:cNvPr>
            <p:cNvSpPr txBox="1">
              <a:spLocks noChangeArrowheads="1"/>
            </p:cNvSpPr>
            <p:nvPr/>
          </p:nvSpPr>
          <p:spPr bwMode="auto">
            <a:xfrm>
              <a:off x="4455" y="2592"/>
              <a:ext cx="827" cy="1170"/>
            </a:xfrm>
            <a:prstGeom prst="rect">
              <a:avLst/>
            </a:prstGeom>
            <a:solidFill>
              <a:srgbClr val="FFCC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zh-CN" altLang="en-US" b="1" dirty="0">
                  <a:solidFill>
                    <a:srgbClr val="000066"/>
                  </a:solidFill>
                  <a:latin typeface="Times New Roman" panose="02020603050405020304" pitchFamily="18" charset="0"/>
                </a:rPr>
                <a:t>辅类</a:t>
              </a:r>
            </a:p>
            <a:p>
              <a:pPr algn="ctr"/>
              <a:r>
                <a:rPr lang="en-US" altLang="zh-CN" sz="2000" b="1" dirty="0" err="1">
                  <a:solidFill>
                    <a:srgbClr val="000066"/>
                  </a:solidFill>
                  <a:latin typeface="Times New Roman" panose="02020603050405020304" pitchFamily="18" charset="0"/>
                </a:rPr>
                <a:t>myReader</a:t>
              </a:r>
              <a:endParaRPr lang="en-US" altLang="zh-CN" sz="2000" b="1" dirty="0">
                <a:solidFill>
                  <a:srgbClr val="000066"/>
                </a:solidFill>
                <a:latin typeface="Times New Roman" panose="02020603050405020304" pitchFamily="18" charset="0"/>
              </a:endParaRPr>
            </a:p>
            <a:p>
              <a:pPr algn="ctr"/>
              <a:r>
                <a:rPr lang="zh-CN" altLang="en-US" b="1" dirty="0">
                  <a:solidFill>
                    <a:srgbClr val="000066"/>
                  </a:solidFill>
                  <a:latin typeface="Times New Roman" panose="02020603050405020304" pitchFamily="18" charset="0"/>
                </a:rPr>
                <a:t>线</a:t>
              </a:r>
            </a:p>
            <a:p>
              <a:pPr algn="ctr"/>
              <a:r>
                <a:rPr lang="zh-CN" altLang="en-US" b="1" dirty="0">
                  <a:solidFill>
                    <a:srgbClr val="000066"/>
                  </a:solidFill>
                  <a:latin typeface="Times New Roman" panose="02020603050405020304" pitchFamily="18" charset="0"/>
                </a:rPr>
                <a:t>程</a:t>
              </a:r>
            </a:p>
            <a:p>
              <a:pPr algn="ctr"/>
              <a:r>
                <a:rPr lang="zh-CN" altLang="en-US" b="1" dirty="0">
                  <a:solidFill>
                    <a:srgbClr val="000066"/>
                  </a:solidFill>
                  <a:latin typeface="Times New Roman" panose="02020603050405020304" pitchFamily="18" charset="0"/>
                </a:rPr>
                <a:t>类</a:t>
              </a:r>
            </a:p>
          </p:txBody>
        </p:sp>
        <p:sp>
          <p:nvSpPr>
            <p:cNvPr id="8" name="AutoShape 5">
              <a:extLst>
                <a:ext uri="{FF2B5EF4-FFF2-40B4-BE49-F238E27FC236}">
                  <a16:creationId xmlns:a16="http://schemas.microsoft.com/office/drawing/2014/main" id="{92182F2E-CA65-9642-81A2-5AE1F9EC5F15}"/>
                </a:ext>
              </a:extLst>
            </p:cNvPr>
            <p:cNvSpPr>
              <a:spLocks noChangeArrowheads="1"/>
            </p:cNvSpPr>
            <p:nvPr/>
          </p:nvSpPr>
          <p:spPr bwMode="auto">
            <a:xfrm>
              <a:off x="2832" y="2442"/>
              <a:ext cx="144" cy="1206"/>
            </a:xfrm>
            <a:prstGeom prst="downArrow">
              <a:avLst>
                <a:gd name="adj1" fmla="val 50000"/>
                <a:gd name="adj2" fmla="val 209375"/>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9" name="Text Box 6">
              <a:extLst>
                <a:ext uri="{FF2B5EF4-FFF2-40B4-BE49-F238E27FC236}">
                  <a16:creationId xmlns:a16="http://schemas.microsoft.com/office/drawing/2014/main" id="{F251AB1F-D179-FE40-84DF-22B7BD56EC4D}"/>
                </a:ext>
              </a:extLst>
            </p:cNvPr>
            <p:cNvSpPr txBox="1">
              <a:spLocks noChangeArrowheads="1"/>
            </p:cNvSpPr>
            <p:nvPr/>
          </p:nvSpPr>
          <p:spPr bwMode="auto">
            <a:xfrm>
              <a:off x="2928" y="2438"/>
              <a:ext cx="277" cy="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solidFill>
                    <a:srgbClr val="000066"/>
                  </a:solidFill>
                  <a:latin typeface="Times New Roman" panose="02020603050405020304" pitchFamily="18" charset="0"/>
                </a:rPr>
                <a:t>管</a:t>
              </a:r>
            </a:p>
            <a:p>
              <a:r>
                <a:rPr lang="zh-CN" altLang="en-US" sz="2000" b="1">
                  <a:solidFill>
                    <a:srgbClr val="000066"/>
                  </a:solidFill>
                  <a:latin typeface="Times New Roman" panose="02020603050405020304" pitchFamily="18" charset="0"/>
                </a:rPr>
                <a:t>道</a:t>
              </a:r>
            </a:p>
            <a:p>
              <a:r>
                <a:rPr lang="zh-CN" altLang="en-US" sz="2000" b="1">
                  <a:solidFill>
                    <a:srgbClr val="000066"/>
                  </a:solidFill>
                  <a:latin typeface="Times New Roman" panose="02020603050405020304" pitchFamily="18" charset="0"/>
                </a:rPr>
                <a:t>流</a:t>
              </a:r>
              <a:endParaRPr lang="zh-CN" altLang="en-US" sz="2000">
                <a:solidFill>
                  <a:srgbClr val="000066"/>
                </a:solidFill>
                <a:latin typeface="Times New Roman" panose="02020603050405020304" pitchFamily="18" charset="0"/>
              </a:endParaRPr>
            </a:p>
          </p:txBody>
        </p:sp>
        <p:sp>
          <p:nvSpPr>
            <p:cNvPr id="10" name="AutoShape 7">
              <a:extLst>
                <a:ext uri="{FF2B5EF4-FFF2-40B4-BE49-F238E27FC236}">
                  <a16:creationId xmlns:a16="http://schemas.microsoft.com/office/drawing/2014/main" id="{5A7181DB-F1E0-9F4A-BE88-E3E27CBA95FC}"/>
                </a:ext>
              </a:extLst>
            </p:cNvPr>
            <p:cNvSpPr>
              <a:spLocks noChangeArrowheads="1"/>
            </p:cNvSpPr>
            <p:nvPr/>
          </p:nvSpPr>
          <p:spPr bwMode="auto">
            <a:xfrm>
              <a:off x="2976" y="3504"/>
              <a:ext cx="1536" cy="96"/>
            </a:xfrm>
            <a:prstGeom prst="rightArrow">
              <a:avLst>
                <a:gd name="adj1" fmla="val 50000"/>
                <a:gd name="adj2" fmla="val 4000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Text Box 9">
              <a:extLst>
                <a:ext uri="{FF2B5EF4-FFF2-40B4-BE49-F238E27FC236}">
                  <a16:creationId xmlns:a16="http://schemas.microsoft.com/office/drawing/2014/main" id="{8C44659B-4AC0-F943-95A0-9930CFA5F280}"/>
                </a:ext>
              </a:extLst>
            </p:cNvPr>
            <p:cNvSpPr txBox="1">
              <a:spLocks noChangeArrowheads="1"/>
            </p:cNvSpPr>
            <p:nvPr/>
          </p:nvSpPr>
          <p:spPr bwMode="auto">
            <a:xfrm>
              <a:off x="1200" y="3216"/>
              <a:ext cx="144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000" b="1">
                  <a:solidFill>
                    <a:srgbClr val="000066"/>
                  </a:solidFill>
                  <a:latin typeface="Times New Roman" panose="02020603050405020304" pitchFamily="18" charset="0"/>
                </a:rPr>
                <a:t>将数据写到输出流</a:t>
              </a:r>
              <a:endParaRPr lang="zh-CN" altLang="en-US" b="1">
                <a:solidFill>
                  <a:srgbClr val="000066"/>
                </a:solidFill>
                <a:latin typeface="Times New Roman" panose="02020603050405020304" pitchFamily="18" charset="0"/>
              </a:endParaRPr>
            </a:p>
          </p:txBody>
        </p:sp>
        <p:sp>
          <p:nvSpPr>
            <p:cNvPr id="12" name="Text Box 10">
              <a:extLst>
                <a:ext uri="{FF2B5EF4-FFF2-40B4-BE49-F238E27FC236}">
                  <a16:creationId xmlns:a16="http://schemas.microsoft.com/office/drawing/2014/main" id="{6396AF4F-DF99-3040-85B6-B485FE9BC535}"/>
                </a:ext>
              </a:extLst>
            </p:cNvPr>
            <p:cNvSpPr txBox="1">
              <a:spLocks noChangeArrowheads="1"/>
            </p:cNvSpPr>
            <p:nvPr/>
          </p:nvSpPr>
          <p:spPr bwMode="auto">
            <a:xfrm>
              <a:off x="3216" y="3840"/>
              <a:ext cx="139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solidFill>
                    <a:srgbClr val="000066"/>
                  </a:solidFill>
                  <a:latin typeface="Times New Roman" panose="02020603050405020304" pitchFamily="18" charset="0"/>
                </a:rPr>
                <a:t>从输入流中读数据</a:t>
              </a:r>
            </a:p>
          </p:txBody>
        </p:sp>
        <p:sp>
          <p:nvSpPr>
            <p:cNvPr id="13" name="Line 12">
              <a:extLst>
                <a:ext uri="{FF2B5EF4-FFF2-40B4-BE49-F238E27FC236}">
                  <a16:creationId xmlns:a16="http://schemas.microsoft.com/office/drawing/2014/main" id="{E3503BC3-80F7-7C49-A7E2-F5CEC1E70919}"/>
                </a:ext>
              </a:extLst>
            </p:cNvPr>
            <p:cNvSpPr>
              <a:spLocks noChangeShapeType="1"/>
            </p:cNvSpPr>
            <p:nvPr/>
          </p:nvSpPr>
          <p:spPr bwMode="auto">
            <a:xfrm flipV="1">
              <a:off x="3840" y="36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3">
              <a:extLst>
                <a:ext uri="{FF2B5EF4-FFF2-40B4-BE49-F238E27FC236}">
                  <a16:creationId xmlns:a16="http://schemas.microsoft.com/office/drawing/2014/main" id="{0F4593D3-F10C-B940-8520-F579CF41A48D}"/>
                </a:ext>
              </a:extLst>
            </p:cNvPr>
            <p:cNvSpPr>
              <a:spLocks noChangeArrowheads="1"/>
            </p:cNvSpPr>
            <p:nvPr/>
          </p:nvSpPr>
          <p:spPr bwMode="auto">
            <a:xfrm>
              <a:off x="3984" y="2496"/>
              <a:ext cx="1440" cy="16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8C5E906B-39B7-824F-BA03-9D7FB9623C08}"/>
                </a:ext>
              </a:extLst>
            </p:cNvPr>
            <p:cNvSpPr>
              <a:spLocks noChangeShapeType="1"/>
            </p:cNvSpPr>
            <p:nvPr/>
          </p:nvSpPr>
          <p:spPr bwMode="auto">
            <a:xfrm flipV="1">
              <a:off x="1584" y="297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15">
              <a:extLst>
                <a:ext uri="{FF2B5EF4-FFF2-40B4-BE49-F238E27FC236}">
                  <a16:creationId xmlns:a16="http://schemas.microsoft.com/office/drawing/2014/main" id="{DAC1AC47-ACFC-354B-9CB5-F1C2E93CC3F3}"/>
                </a:ext>
              </a:extLst>
            </p:cNvPr>
            <p:cNvSpPr>
              <a:spLocks noChangeArrowheads="1"/>
            </p:cNvSpPr>
            <p:nvPr/>
          </p:nvSpPr>
          <p:spPr bwMode="auto">
            <a:xfrm>
              <a:off x="288" y="2304"/>
              <a:ext cx="1584" cy="15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7" name="Text Box 16">
              <a:extLst>
                <a:ext uri="{FF2B5EF4-FFF2-40B4-BE49-F238E27FC236}">
                  <a16:creationId xmlns:a16="http://schemas.microsoft.com/office/drawing/2014/main" id="{3B9B5295-5D44-9D4F-B036-3234CA9CDE95}"/>
                </a:ext>
              </a:extLst>
            </p:cNvPr>
            <p:cNvSpPr txBox="1">
              <a:spLocks noChangeArrowheads="1"/>
            </p:cNvSpPr>
            <p:nvPr/>
          </p:nvSpPr>
          <p:spPr bwMode="auto">
            <a:xfrm>
              <a:off x="1349" y="2496"/>
              <a:ext cx="1236" cy="44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66"/>
                  </a:solidFill>
                  <a:miter lim="800000"/>
                  <a:headEnd/>
                  <a:tailEnd/>
                </a14:hiddenLine>
              </a:ext>
            </a:extLst>
          </p:spPr>
          <p:txBody>
            <a:bodyPr wrap="none">
              <a:spAutoFit/>
            </a:bodyPr>
            <a:lstStyle/>
            <a:p>
              <a:r>
                <a:rPr lang="zh-CN" altLang="en-US" sz="2000" b="1">
                  <a:solidFill>
                    <a:srgbClr val="000066"/>
                  </a:solidFill>
                  <a:latin typeface="Times New Roman" panose="02020603050405020304" pitchFamily="18" charset="0"/>
                </a:rPr>
                <a:t>输出流作为参数</a:t>
              </a:r>
            </a:p>
            <a:p>
              <a:r>
                <a:rPr lang="zh-CN" altLang="en-US" sz="2000" b="1">
                  <a:solidFill>
                    <a:srgbClr val="000066"/>
                  </a:solidFill>
                  <a:latin typeface="Times New Roman" panose="02020603050405020304" pitchFamily="18" charset="0"/>
                </a:rPr>
                <a:t>传给</a:t>
              </a:r>
              <a:r>
                <a:rPr lang="en-US" altLang="zh-CN" sz="2000" b="1">
                  <a:solidFill>
                    <a:srgbClr val="000066"/>
                  </a:solidFill>
                  <a:latin typeface="Times New Roman" panose="02020603050405020304" pitchFamily="18" charset="0"/>
                </a:rPr>
                <a:t>myWriter</a:t>
              </a:r>
            </a:p>
          </p:txBody>
        </p:sp>
        <p:sp>
          <p:nvSpPr>
            <p:cNvPr id="18" name="Text Box 18">
              <a:extLst>
                <a:ext uri="{FF2B5EF4-FFF2-40B4-BE49-F238E27FC236}">
                  <a16:creationId xmlns:a16="http://schemas.microsoft.com/office/drawing/2014/main" id="{3F322889-FBEE-8944-93DD-BC7415EB9A74}"/>
                </a:ext>
              </a:extLst>
            </p:cNvPr>
            <p:cNvSpPr txBox="1">
              <a:spLocks noChangeArrowheads="1"/>
            </p:cNvSpPr>
            <p:nvPr/>
          </p:nvSpPr>
          <p:spPr bwMode="auto">
            <a:xfrm>
              <a:off x="3221" y="3072"/>
              <a:ext cx="1236" cy="44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66"/>
                  </a:solidFill>
                  <a:miter lim="800000"/>
                  <a:headEnd/>
                  <a:tailEnd/>
                </a14:hiddenLine>
              </a:ext>
            </a:extLst>
          </p:spPr>
          <p:txBody>
            <a:bodyPr wrap="none">
              <a:spAutoFit/>
            </a:bodyPr>
            <a:lstStyle/>
            <a:p>
              <a:r>
                <a:rPr lang="zh-CN" altLang="en-US" sz="2000" b="1">
                  <a:solidFill>
                    <a:srgbClr val="000066"/>
                  </a:solidFill>
                  <a:latin typeface="Times New Roman" panose="02020603050405020304" pitchFamily="18" charset="0"/>
                </a:rPr>
                <a:t>输入流作为参数</a:t>
              </a:r>
            </a:p>
            <a:p>
              <a:r>
                <a:rPr lang="zh-CN" altLang="en-US" sz="2000" b="1">
                  <a:solidFill>
                    <a:srgbClr val="000066"/>
                  </a:solidFill>
                  <a:latin typeface="Times New Roman" panose="02020603050405020304" pitchFamily="18" charset="0"/>
                </a:rPr>
                <a:t>传给</a:t>
              </a:r>
              <a:r>
                <a:rPr lang="en-US" altLang="zh-CN" sz="2000" b="1">
                  <a:solidFill>
                    <a:srgbClr val="000066"/>
                  </a:solidFill>
                  <a:latin typeface="Times New Roman" panose="02020603050405020304" pitchFamily="18" charset="0"/>
                </a:rPr>
                <a:t>myReader</a:t>
              </a:r>
            </a:p>
          </p:txBody>
        </p:sp>
        <p:sp>
          <p:nvSpPr>
            <p:cNvPr id="19" name="AutoShape 19">
              <a:extLst>
                <a:ext uri="{FF2B5EF4-FFF2-40B4-BE49-F238E27FC236}">
                  <a16:creationId xmlns:a16="http://schemas.microsoft.com/office/drawing/2014/main" id="{EDC41E99-FE1A-1742-AF7D-198C9DE5AAB4}"/>
                </a:ext>
              </a:extLst>
            </p:cNvPr>
            <p:cNvSpPr>
              <a:spLocks noChangeArrowheads="1"/>
            </p:cNvSpPr>
            <p:nvPr/>
          </p:nvSpPr>
          <p:spPr bwMode="auto">
            <a:xfrm>
              <a:off x="1200" y="2928"/>
              <a:ext cx="1680" cy="96"/>
            </a:xfrm>
            <a:prstGeom prst="rightArrow">
              <a:avLst>
                <a:gd name="adj1" fmla="val 50000"/>
                <a:gd name="adj2" fmla="val 437500"/>
              </a:avLst>
            </a:prstGeom>
            <a:solidFill>
              <a:schemeClr val="accent1"/>
            </a:solidFill>
            <a:ln w="9525">
              <a:solidFill>
                <a:schemeClr val="tx1"/>
              </a:solidFill>
              <a:miter lim="800000"/>
              <a:headEnd/>
              <a:tailEnd/>
            </a:ln>
          </p:spPr>
          <p:txBody>
            <a:bodyPr wrap="none" anchor="ctr"/>
            <a:lstStyle/>
            <a:p>
              <a:endParaRPr lang="zh-CN" altLang="en-US"/>
            </a:p>
          </p:txBody>
        </p:sp>
        <p:cxnSp>
          <p:nvCxnSpPr>
            <p:cNvPr id="20" name="AutoShape 25">
              <a:extLst>
                <a:ext uri="{FF2B5EF4-FFF2-40B4-BE49-F238E27FC236}">
                  <a16:creationId xmlns:a16="http://schemas.microsoft.com/office/drawing/2014/main" id="{0CE42902-2430-8C45-B668-97B17042B14E}"/>
                </a:ext>
              </a:extLst>
            </p:cNvPr>
            <p:cNvCxnSpPr>
              <a:cxnSpLocks noChangeShapeType="1"/>
              <a:stCxn id="5" idx="1"/>
              <a:endCxn id="16" idx="0"/>
            </p:cNvCxnSpPr>
            <p:nvPr/>
          </p:nvCxnSpPr>
          <p:spPr bwMode="auto">
            <a:xfrm rot="10800000" flipV="1">
              <a:off x="1080" y="2112"/>
              <a:ext cx="1178" cy="192"/>
            </a:xfrm>
            <a:prstGeom prst="curvedConnector2">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6">
              <a:extLst>
                <a:ext uri="{FF2B5EF4-FFF2-40B4-BE49-F238E27FC236}">
                  <a16:creationId xmlns:a16="http://schemas.microsoft.com/office/drawing/2014/main" id="{3CE300D5-F3FD-D849-9FE1-D4AC834C42F4}"/>
                </a:ext>
              </a:extLst>
            </p:cNvPr>
            <p:cNvCxnSpPr>
              <a:cxnSpLocks noChangeShapeType="1"/>
              <a:stCxn id="5" idx="3"/>
              <a:endCxn id="14" idx="0"/>
            </p:cNvCxnSpPr>
            <p:nvPr/>
          </p:nvCxnSpPr>
          <p:spPr bwMode="auto">
            <a:xfrm>
              <a:off x="3664" y="2112"/>
              <a:ext cx="1040" cy="384"/>
            </a:xfrm>
            <a:prstGeom prst="curvedConnector2">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7">
              <a:extLst>
                <a:ext uri="{FF2B5EF4-FFF2-40B4-BE49-F238E27FC236}">
                  <a16:creationId xmlns:a16="http://schemas.microsoft.com/office/drawing/2014/main" id="{656810F2-48D9-8845-A59D-ACDB8FAEA148}"/>
                </a:ext>
              </a:extLst>
            </p:cNvPr>
            <p:cNvCxnSpPr>
              <a:cxnSpLocks noChangeShapeType="1"/>
              <a:stCxn id="5" idx="2"/>
              <a:endCxn id="8" idx="0"/>
            </p:cNvCxnSpPr>
            <p:nvPr/>
          </p:nvCxnSpPr>
          <p:spPr bwMode="auto">
            <a:xfrm rot="5400000">
              <a:off x="2840" y="2320"/>
              <a:ext cx="186" cy="57"/>
            </a:xfrm>
            <a:prstGeom prst="curvedConnector3">
              <a:avLst>
                <a:gd name="adj1" fmla="val 50000"/>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9981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65E9E-21E3-8943-9CC5-2B782566F6A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20AC190-440C-7847-B796-6CA85F343FC3}"/>
              </a:ext>
            </a:extLst>
          </p:cNvPr>
          <p:cNvSpPr>
            <a:spLocks noGrp="1"/>
          </p:cNvSpPr>
          <p:nvPr>
            <p:ph idx="1"/>
          </p:nvPr>
        </p:nvSpPr>
        <p:spPr/>
        <p:txBody>
          <a:bodyPr/>
          <a:lstStyle/>
          <a:p>
            <a:endParaRPr kumimoji="1" lang="zh-CN" altLang="en-US"/>
          </a:p>
        </p:txBody>
      </p:sp>
      <p:sp>
        <p:nvSpPr>
          <p:cNvPr id="4" name="Rectangle 2">
            <a:extLst>
              <a:ext uri="{FF2B5EF4-FFF2-40B4-BE49-F238E27FC236}">
                <a16:creationId xmlns:a16="http://schemas.microsoft.com/office/drawing/2014/main" id="{E597CDCD-8C57-9A42-8254-BF31974A3832}"/>
              </a:ext>
            </a:extLst>
          </p:cNvPr>
          <p:cNvSpPr>
            <a:spLocks noChangeArrowheads="1"/>
          </p:cNvSpPr>
          <p:nvPr/>
        </p:nvSpPr>
        <p:spPr bwMode="auto">
          <a:xfrm>
            <a:off x="351692" y="358775"/>
            <a:ext cx="11268222" cy="61341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800" b="1" dirty="0">
                <a:latin typeface="Times New Roman" panose="02020603050405020304" pitchFamily="18" charset="0"/>
              </a:rPr>
              <a:t>class </a:t>
            </a:r>
            <a:r>
              <a:rPr lang="en-US" altLang="zh-CN" sz="1800" b="1" dirty="0" err="1">
                <a:latin typeface="Times New Roman" panose="02020603050405020304" pitchFamily="18" charset="0"/>
              </a:rPr>
              <a:t>myWriter</a:t>
            </a:r>
            <a:r>
              <a:rPr lang="en-US" altLang="zh-CN" sz="1800" b="1" dirty="0">
                <a:latin typeface="Times New Roman" panose="02020603050405020304" pitchFamily="18" charset="0"/>
              </a:rPr>
              <a:t> extends Thread </a:t>
            </a:r>
          </a:p>
          <a:p>
            <a:pPr eaLnBrk="0" hangingPunct="0"/>
            <a:r>
              <a:rPr lang="en-US" altLang="zh-CN" sz="1800" b="1" dirty="0">
                <a:latin typeface="Times New Roman" panose="02020603050405020304" pitchFamily="18" charset="0"/>
              </a:rPr>
              <a:t>{</a:t>
            </a:r>
          </a:p>
          <a:p>
            <a:pPr eaLnBrk="0" hangingPunct="0"/>
            <a:r>
              <a:rPr lang="en-US" altLang="zh-CN" sz="1800" b="1" dirty="0">
                <a:latin typeface="Times New Roman" panose="02020603050405020304" pitchFamily="18" charset="0"/>
              </a:rPr>
              <a:t>    private </a:t>
            </a:r>
            <a:r>
              <a:rPr lang="en-US" altLang="zh-CN" sz="1800" b="1" dirty="0" err="1">
                <a:latin typeface="Times New Roman" panose="02020603050405020304" pitchFamily="18" charset="0"/>
              </a:rPr>
              <a:t>PipedOutputStream</a:t>
            </a: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outStream</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将数据输出</a:t>
            </a:r>
          </a:p>
          <a:p>
            <a:pPr eaLnBrk="0" hangingPunct="0"/>
            <a:r>
              <a:rPr lang="zh-CN" altLang="en-US" sz="1800" b="1" dirty="0">
                <a:latin typeface="Times New Roman" panose="02020603050405020304" pitchFamily="18" charset="0"/>
              </a:rPr>
              <a:t>    </a:t>
            </a:r>
            <a:r>
              <a:rPr lang="en-US" altLang="zh-CN" sz="1800" b="1" dirty="0">
                <a:latin typeface="Times New Roman" panose="02020603050405020304" pitchFamily="18" charset="0"/>
              </a:rPr>
              <a:t>private String messages[] = { "Monday", "Tuesday ", "</a:t>
            </a:r>
            <a:r>
              <a:rPr lang="en-US" altLang="zh-CN" sz="1800" b="1" dirty="0" err="1">
                <a:latin typeface="Times New Roman" panose="02020603050405020304" pitchFamily="18" charset="0"/>
              </a:rPr>
              <a:t>Wednsday</a:t>
            </a:r>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Thursday","Friday</a:t>
            </a:r>
            <a:r>
              <a:rPr lang="en-US" altLang="zh-CN" sz="1800" b="1" dirty="0">
                <a:latin typeface="Times New Roman" panose="02020603050405020304" pitchFamily="18" charset="0"/>
              </a:rPr>
              <a:t>", "Saturday", "Sunday" };</a:t>
            </a:r>
          </a:p>
          <a:p>
            <a:pPr eaLnBrk="0" hangingPunct="0"/>
            <a:r>
              <a:rPr lang="en-US" altLang="zh-CN" sz="1800" b="1" dirty="0">
                <a:solidFill>
                  <a:srgbClr val="FF3300"/>
                </a:solidFill>
                <a:latin typeface="Times New Roman" panose="02020603050405020304" pitchFamily="18" charset="0"/>
              </a:rPr>
              <a:t>    public </a:t>
            </a:r>
            <a:r>
              <a:rPr lang="en-US" altLang="zh-CN" sz="1800" b="1" dirty="0" err="1">
                <a:solidFill>
                  <a:srgbClr val="FF3300"/>
                </a:solidFill>
                <a:latin typeface="Times New Roman" panose="02020603050405020304" pitchFamily="18" charset="0"/>
              </a:rPr>
              <a:t>myWriter</a:t>
            </a:r>
            <a:r>
              <a:rPr lang="en-US" altLang="zh-CN" sz="1800" b="1" dirty="0">
                <a:solidFill>
                  <a:srgbClr val="FF3300"/>
                </a:solidFill>
                <a:latin typeface="Times New Roman" panose="02020603050405020304" pitchFamily="18" charset="0"/>
              </a:rPr>
              <a:t>(</a:t>
            </a:r>
            <a:r>
              <a:rPr lang="en-US" altLang="zh-CN" sz="1800" b="1" dirty="0" err="1">
                <a:solidFill>
                  <a:srgbClr val="FF3300"/>
                </a:solidFill>
                <a:latin typeface="Times New Roman" panose="02020603050405020304" pitchFamily="18" charset="0"/>
              </a:rPr>
              <a:t>PipedOutputStream</a:t>
            </a:r>
            <a:r>
              <a:rPr lang="en-US" altLang="zh-CN" sz="1800" b="1" dirty="0">
                <a:solidFill>
                  <a:srgbClr val="FF3300"/>
                </a:solidFill>
                <a:latin typeface="Times New Roman" panose="02020603050405020304" pitchFamily="18" charset="0"/>
              </a:rPr>
              <a:t> o)</a:t>
            </a:r>
            <a:r>
              <a:rPr lang="en-US" altLang="zh-CN" sz="1800" b="1" dirty="0">
                <a:solidFill>
                  <a:srgbClr val="006600"/>
                </a:solidFill>
                <a:latin typeface="Times New Roman" panose="02020603050405020304" pitchFamily="18" charset="0"/>
              </a:rPr>
              <a:t> </a:t>
            </a:r>
          </a:p>
          <a:p>
            <a:pPr eaLnBrk="0" hangingPunct="0"/>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outStream</a:t>
            </a:r>
            <a:r>
              <a:rPr lang="en-US" altLang="zh-CN" sz="1800" b="1" dirty="0">
                <a:latin typeface="Times New Roman" panose="02020603050405020304" pitchFamily="18" charset="0"/>
              </a:rPr>
              <a:t> = o;</a:t>
            </a:r>
          </a:p>
          <a:p>
            <a:pPr eaLnBrk="0" hangingPunct="0"/>
            <a:r>
              <a:rPr lang="en-US" altLang="zh-CN" sz="1800" b="1" dirty="0">
                <a:latin typeface="Times New Roman" panose="02020603050405020304" pitchFamily="18" charset="0"/>
              </a:rPr>
              <a:t>    }</a:t>
            </a:r>
          </a:p>
          <a:p>
            <a:pPr eaLnBrk="0" hangingPunct="0"/>
            <a:r>
              <a:rPr lang="en-US" altLang="zh-CN" sz="1800" b="1" dirty="0">
                <a:solidFill>
                  <a:srgbClr val="FF3300"/>
                </a:solidFill>
                <a:latin typeface="Times New Roman" panose="02020603050405020304" pitchFamily="18" charset="0"/>
              </a:rPr>
              <a:t>    public void run()</a:t>
            </a:r>
            <a:r>
              <a:rPr lang="en-US" altLang="zh-CN" sz="1800" b="1" dirty="0">
                <a:solidFill>
                  <a:srgbClr val="006600"/>
                </a:solidFill>
                <a:latin typeface="Times New Roman" panose="02020603050405020304" pitchFamily="18" charset="0"/>
              </a:rPr>
              <a:t> </a:t>
            </a:r>
            <a:endParaRPr lang="en-US" altLang="zh-CN" sz="1800" b="1" dirty="0">
              <a:latin typeface="Times New Roman" panose="02020603050405020304" pitchFamily="18" charset="0"/>
            </a:endParaRPr>
          </a:p>
          <a:p>
            <a:pPr eaLnBrk="0" hangingPunct="0"/>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PrintStream</a:t>
            </a:r>
            <a:r>
              <a:rPr lang="en-US" altLang="zh-CN" sz="1800" b="1" dirty="0">
                <a:latin typeface="Times New Roman" panose="02020603050405020304" pitchFamily="18" charset="0"/>
              </a:rPr>
              <a:t> p = new </a:t>
            </a:r>
            <a:r>
              <a:rPr lang="en-US" altLang="zh-CN" sz="1800" b="1" dirty="0" err="1">
                <a:latin typeface="Times New Roman" panose="02020603050405020304" pitchFamily="18" charset="0"/>
              </a:rPr>
              <a:t>PrintStream</a:t>
            </a: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outStream</a:t>
            </a:r>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for( int </a:t>
            </a:r>
            <a:r>
              <a:rPr lang="en-US" altLang="zh-CN" sz="1800" b="1" dirty="0" err="1">
                <a:latin typeface="Times New Roman" panose="02020603050405020304" pitchFamily="18" charset="0"/>
              </a:rPr>
              <a:t>i</a:t>
            </a:r>
            <a:r>
              <a:rPr lang="en-US" altLang="zh-CN" sz="1800" b="1" dirty="0">
                <a:latin typeface="Times New Roman" panose="02020603050405020304" pitchFamily="18" charset="0"/>
              </a:rPr>
              <a:t> = 0; </a:t>
            </a:r>
            <a:r>
              <a:rPr lang="en-US" altLang="zh-CN" sz="1800" b="1" dirty="0" err="1">
                <a:latin typeface="Times New Roman" panose="02020603050405020304" pitchFamily="18" charset="0"/>
              </a:rPr>
              <a:t>i</a:t>
            </a:r>
            <a:r>
              <a:rPr lang="en-US" altLang="zh-CN" sz="1800" b="1" dirty="0">
                <a:latin typeface="Times New Roman" panose="02020603050405020304" pitchFamily="18" charset="0"/>
              </a:rPr>
              <a:t> &lt; </a:t>
            </a:r>
            <a:r>
              <a:rPr lang="en-US" altLang="zh-CN" sz="1800" b="1" dirty="0" err="1">
                <a:latin typeface="Times New Roman" panose="02020603050405020304" pitchFamily="18" charset="0"/>
              </a:rPr>
              <a:t>messages.length</a:t>
            </a: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i</a:t>
            </a:r>
            <a:r>
              <a:rPr lang="en-US" altLang="zh-CN" sz="1800" b="1" dirty="0">
                <a:latin typeface="Times New Roman" panose="02020603050405020304" pitchFamily="18" charset="0"/>
              </a:rPr>
              <a:t>++)</a:t>
            </a:r>
          </a:p>
          <a:p>
            <a:pPr eaLnBrk="0" hangingPunct="0"/>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p.println</a:t>
            </a:r>
            <a:r>
              <a:rPr lang="en-US" altLang="zh-CN" sz="1800" b="1" dirty="0">
                <a:latin typeface="Times New Roman" panose="02020603050405020304" pitchFamily="18" charset="0"/>
              </a:rPr>
              <a:t>( messages[</a:t>
            </a:r>
            <a:r>
              <a:rPr lang="en-US" altLang="zh-CN" sz="1800" b="1" dirty="0" err="1">
                <a:latin typeface="Times New Roman" panose="02020603050405020304" pitchFamily="18" charset="0"/>
              </a:rPr>
              <a:t>i</a:t>
            </a:r>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p.flush</a:t>
            </a:r>
            <a:r>
              <a:rPr lang="en-US" altLang="zh-CN" sz="1800" b="1" dirty="0">
                <a:latin typeface="Times New Roman" panose="02020603050405020304" pitchFamily="18" charset="0"/>
              </a:rPr>
              <a:t>();</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System.out.println</a:t>
            </a:r>
            <a:r>
              <a:rPr lang="en-US" altLang="zh-CN" sz="1800" b="1" dirty="0">
                <a:latin typeface="Times New Roman" panose="02020603050405020304" pitchFamily="18" charset="0"/>
              </a:rPr>
              <a:t>("Write:" + messages[</a:t>
            </a:r>
            <a:r>
              <a:rPr lang="en-US" altLang="zh-CN" sz="1800" b="1" dirty="0" err="1">
                <a:latin typeface="Times New Roman" panose="02020603050405020304" pitchFamily="18" charset="0"/>
              </a:rPr>
              <a:t>i</a:t>
            </a:r>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p.close</a:t>
            </a:r>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        p = null;   </a:t>
            </a:r>
          </a:p>
          <a:p>
            <a:pPr eaLnBrk="0" hangingPunct="0"/>
            <a:r>
              <a:rPr lang="en-US" altLang="zh-CN" sz="1800" b="1" dirty="0">
                <a:latin typeface="Times New Roman" panose="02020603050405020304" pitchFamily="18" charset="0"/>
              </a:rPr>
              <a:t>    }</a:t>
            </a:r>
          </a:p>
          <a:p>
            <a:pPr eaLnBrk="0" hangingPunct="0"/>
            <a:r>
              <a:rPr lang="en-US" altLang="zh-CN" sz="1800" b="1" dirty="0">
                <a:latin typeface="Times New Roman" panose="02020603050405020304" pitchFamily="18" charset="0"/>
              </a:rPr>
              <a:t>}</a:t>
            </a:r>
          </a:p>
        </p:txBody>
      </p:sp>
    </p:spTree>
    <p:extLst>
      <p:ext uri="{BB962C8B-B14F-4D97-AF65-F5344CB8AC3E}">
        <p14:creationId xmlns:p14="http://schemas.microsoft.com/office/powerpoint/2010/main" val="313252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61A1B-6AC9-664D-81E6-6216C4EC3B14}"/>
              </a:ext>
            </a:extLst>
          </p:cNvPr>
          <p:cNvSpPr>
            <a:spLocks noGrp="1"/>
          </p:cNvSpPr>
          <p:nvPr>
            <p:ph type="title"/>
          </p:nvPr>
        </p:nvSpPr>
        <p:spPr/>
        <p:txBody>
          <a:bodyPr/>
          <a:lstStyle/>
          <a:p>
            <a:r>
              <a:rPr kumimoji="1" lang="zh-CN" altLang="en-US" dirty="0"/>
              <a:t>第六章 多线程（补）</a:t>
            </a:r>
          </a:p>
        </p:txBody>
      </p:sp>
      <p:sp>
        <p:nvSpPr>
          <p:cNvPr id="3" name="内容占位符 2">
            <a:extLst>
              <a:ext uri="{FF2B5EF4-FFF2-40B4-BE49-F238E27FC236}">
                <a16:creationId xmlns:a16="http://schemas.microsoft.com/office/drawing/2014/main" id="{94524FBB-D2F3-6448-A43C-C408E6AD8721}"/>
              </a:ext>
            </a:extLst>
          </p:cNvPr>
          <p:cNvSpPr>
            <a:spLocks noGrp="1"/>
          </p:cNvSpPr>
          <p:nvPr>
            <p:ph idx="1"/>
          </p:nvPr>
        </p:nvSpPr>
        <p:spPr/>
        <p:txBody>
          <a:bodyPr/>
          <a:lstStyle/>
          <a:p>
            <a:pPr>
              <a:spcBef>
                <a:spcPct val="50000"/>
              </a:spcBef>
              <a:buSzPct val="70000"/>
              <a:buFont typeface="Wingdings" pitchFamily="2" charset="2"/>
              <a:buChar char="ü"/>
            </a:pPr>
            <a:r>
              <a:rPr lang="en-US" altLang="zh-CN" b="1"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多线程基本概念</a:t>
            </a:r>
          </a:p>
          <a:p>
            <a:pPr>
              <a:spcBef>
                <a:spcPct val="50000"/>
              </a:spcBef>
              <a:buSzPct val="70000"/>
              <a:buFont typeface="Wingdings" pitchFamily="2" charset="2"/>
              <a:buChar char="ü"/>
            </a:pPr>
            <a:r>
              <a:rPr lang="zh-CN" altLang="en-US" dirty="0">
                <a:solidFill>
                  <a:srgbClr val="C00000"/>
                </a:solidFill>
                <a:latin typeface="Times New Roman" panose="02020603050405020304" pitchFamily="18" charset="0"/>
              </a:rPr>
              <a:t> 创建线程的方式</a:t>
            </a:r>
          </a:p>
          <a:p>
            <a:pPr>
              <a:spcBef>
                <a:spcPct val="50000"/>
              </a:spcBef>
              <a:buSzPct val="70000"/>
              <a:buFont typeface="Wingdings" pitchFamily="2" charset="2"/>
              <a:buChar char="ü"/>
            </a:pPr>
            <a:r>
              <a:rPr lang="zh-CN" altLang="en-US" dirty="0">
                <a:latin typeface="Times New Roman" panose="02020603050405020304" pitchFamily="18" charset="0"/>
              </a:rPr>
              <a:t> 线程的生命周期及控制</a:t>
            </a:r>
          </a:p>
          <a:p>
            <a:pPr>
              <a:spcBef>
                <a:spcPct val="50000"/>
              </a:spcBef>
              <a:buSzPct val="70000"/>
              <a:buFont typeface="Wingdings" pitchFamily="2" charset="2"/>
              <a:buChar char="ü"/>
            </a:pPr>
            <a:r>
              <a:rPr lang="zh-CN" altLang="en-US" dirty="0">
                <a:latin typeface="Times New Roman" panose="02020603050405020304" pitchFamily="18" charset="0"/>
              </a:rPr>
              <a:t> 线程的优先级及调度</a:t>
            </a:r>
          </a:p>
          <a:p>
            <a:pPr>
              <a:spcBef>
                <a:spcPct val="50000"/>
              </a:spcBef>
              <a:buSzPct val="70000"/>
              <a:buFont typeface="Wingdings" pitchFamily="2" charset="2"/>
              <a:buChar char="ü"/>
            </a:pPr>
            <a:r>
              <a:rPr lang="zh-CN" altLang="en-US" dirty="0">
                <a:latin typeface="Times New Roman" panose="02020603050405020304" pitchFamily="18" charset="0"/>
              </a:rPr>
              <a:t> 多线程的互斥与同步</a:t>
            </a:r>
          </a:p>
          <a:p>
            <a:pPr>
              <a:spcBef>
                <a:spcPct val="50000"/>
              </a:spcBef>
              <a:buSzPct val="70000"/>
              <a:buFont typeface="Wingdings" pitchFamily="2" charset="2"/>
              <a:buChar char="ü"/>
            </a:pPr>
            <a:r>
              <a:rPr lang="zh-CN" altLang="en-US" dirty="0">
                <a:latin typeface="Times New Roman" panose="02020603050405020304" pitchFamily="18" charset="0"/>
              </a:rPr>
              <a:t> 守护线程 </a:t>
            </a:r>
            <a:r>
              <a:rPr lang="en-US" altLang="zh-CN" dirty="0">
                <a:latin typeface="Times New Roman" panose="02020603050405020304" pitchFamily="18" charset="0"/>
              </a:rPr>
              <a:t>(Daemon)</a:t>
            </a:r>
          </a:p>
          <a:p>
            <a:pPr>
              <a:spcBef>
                <a:spcPct val="50000"/>
              </a:spcBef>
              <a:buSzPct val="70000"/>
              <a:buFont typeface="Wingdings" pitchFamily="2" charset="2"/>
              <a:buChar char="ü"/>
            </a:pPr>
            <a:r>
              <a:rPr lang="en-US" altLang="zh-CN" dirty="0">
                <a:latin typeface="Times New Roman" panose="02020603050405020304" pitchFamily="18" charset="0"/>
              </a:rPr>
              <a:t> </a:t>
            </a:r>
            <a:r>
              <a:rPr lang="zh-CN" altLang="en-US" dirty="0">
                <a:latin typeface="Times New Roman" panose="02020603050405020304" pitchFamily="18" charset="0"/>
              </a:rPr>
              <a:t>线程组 </a:t>
            </a:r>
            <a:r>
              <a:rPr lang="en-US" altLang="zh-CN" dirty="0">
                <a:latin typeface="Times New Roman" panose="02020603050405020304" pitchFamily="18" charset="0"/>
              </a:rPr>
              <a:t>(</a:t>
            </a:r>
            <a:r>
              <a:rPr lang="en-US" altLang="zh-CN" dirty="0" err="1">
                <a:latin typeface="Times New Roman" panose="02020603050405020304" pitchFamily="18" charset="0"/>
              </a:rPr>
              <a:t>ThreadGroup</a:t>
            </a:r>
            <a:r>
              <a:rPr lang="en-US" altLang="zh-CN" dirty="0">
                <a:latin typeface="Times New Roman" panose="02020603050405020304" pitchFamily="18" charset="0"/>
              </a:rPr>
              <a:t>)</a:t>
            </a:r>
          </a:p>
          <a:p>
            <a:endParaRPr kumimoji="1" lang="zh-CN" altLang="en-US" dirty="0"/>
          </a:p>
        </p:txBody>
      </p:sp>
    </p:spTree>
    <p:extLst>
      <p:ext uri="{BB962C8B-B14F-4D97-AF65-F5344CB8AC3E}">
        <p14:creationId xmlns:p14="http://schemas.microsoft.com/office/powerpoint/2010/main" val="4012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10F0F71-6245-644F-9A1E-571A4262D989}"/>
              </a:ext>
            </a:extLst>
          </p:cNvPr>
          <p:cNvSpPr>
            <a:spLocks noChangeArrowheads="1"/>
          </p:cNvSpPr>
          <p:nvPr/>
        </p:nvSpPr>
        <p:spPr bwMode="auto">
          <a:xfrm>
            <a:off x="464233" y="180976"/>
            <a:ext cx="11127545" cy="644842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600" b="1" dirty="0">
                <a:latin typeface="Times New Roman" panose="02020603050405020304" pitchFamily="18" charset="0"/>
              </a:rPr>
              <a:t>class </a:t>
            </a:r>
            <a:r>
              <a:rPr lang="en-US" altLang="zh-CN" sz="1600" b="1" dirty="0" err="1">
                <a:latin typeface="Times New Roman" panose="02020603050405020304" pitchFamily="18" charset="0"/>
              </a:rPr>
              <a:t>myReader</a:t>
            </a:r>
            <a:r>
              <a:rPr lang="en-US" altLang="zh-CN" sz="1600" b="1" dirty="0">
                <a:latin typeface="Times New Roman" panose="02020603050405020304" pitchFamily="18" charset="0"/>
              </a:rPr>
              <a:t> extends Thread </a:t>
            </a:r>
          </a:p>
          <a:p>
            <a:pPr eaLnBrk="0" hangingPunct="0"/>
            <a:r>
              <a:rPr lang="en-US" altLang="zh-CN" sz="1600" b="1" dirty="0">
                <a:latin typeface="Times New Roman" panose="02020603050405020304" pitchFamily="18" charset="0"/>
              </a:rPr>
              <a:t>{</a:t>
            </a:r>
          </a:p>
          <a:p>
            <a:pPr eaLnBrk="0" hangingPunct="0"/>
            <a:r>
              <a:rPr lang="en-US" altLang="zh-CN" sz="1600" b="1" dirty="0">
                <a:latin typeface="Times New Roman" panose="02020603050405020304" pitchFamily="18" charset="0"/>
              </a:rPr>
              <a:t>    private </a:t>
            </a:r>
            <a:r>
              <a:rPr lang="en-US" altLang="zh-CN" sz="1600" b="1" dirty="0" err="1">
                <a:latin typeface="Times New Roman" panose="02020603050405020304" pitchFamily="18" charset="0"/>
              </a:rPr>
              <a:t>PipedInputStream</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inStream</a:t>
            </a:r>
            <a:r>
              <a:rPr lang="en-US" altLang="zh-CN" sz="1600" b="1" dirty="0">
                <a:latin typeface="Times New Roman" panose="02020603050405020304" pitchFamily="18" charset="0"/>
              </a:rPr>
              <a:t>;  //</a:t>
            </a:r>
            <a:r>
              <a:rPr lang="zh-CN" altLang="en-US" sz="1600" b="1" dirty="0">
                <a:latin typeface="Times New Roman" panose="02020603050405020304" pitchFamily="18" charset="0"/>
              </a:rPr>
              <a:t>从中读数据</a:t>
            </a:r>
          </a:p>
          <a:p>
            <a:pPr eaLnBrk="0" hangingPunct="0"/>
            <a:r>
              <a:rPr lang="zh-CN" altLang="en-US" sz="1600" b="1" dirty="0">
                <a:latin typeface="Times New Roman" panose="02020603050405020304" pitchFamily="18" charset="0"/>
              </a:rPr>
              <a:t>    </a:t>
            </a:r>
            <a:r>
              <a:rPr lang="en-US" altLang="zh-CN" sz="1600" b="1" dirty="0">
                <a:solidFill>
                  <a:srgbClr val="FF3300"/>
                </a:solidFill>
                <a:latin typeface="Times New Roman" panose="02020603050405020304" pitchFamily="18" charset="0"/>
              </a:rPr>
              <a:t>public </a:t>
            </a:r>
            <a:r>
              <a:rPr lang="en-US" altLang="zh-CN" sz="1600" b="1" dirty="0" err="1">
                <a:solidFill>
                  <a:srgbClr val="FF3300"/>
                </a:solidFill>
                <a:latin typeface="Times New Roman" panose="02020603050405020304" pitchFamily="18" charset="0"/>
              </a:rPr>
              <a:t>myReader</a:t>
            </a:r>
            <a:r>
              <a:rPr lang="en-US" altLang="zh-CN" sz="1600" b="1" dirty="0">
                <a:solidFill>
                  <a:srgbClr val="FF3300"/>
                </a:solidFill>
                <a:latin typeface="Times New Roman" panose="02020603050405020304" pitchFamily="18" charset="0"/>
              </a:rPr>
              <a:t>(</a:t>
            </a:r>
            <a:r>
              <a:rPr lang="en-US" altLang="zh-CN" sz="1600" b="1" dirty="0" err="1">
                <a:solidFill>
                  <a:srgbClr val="FF3300"/>
                </a:solidFill>
                <a:latin typeface="Times New Roman" panose="02020603050405020304" pitchFamily="18" charset="0"/>
              </a:rPr>
              <a:t>PipedInputStream</a:t>
            </a:r>
            <a:r>
              <a:rPr lang="en-US" altLang="zh-CN" sz="1600" b="1" dirty="0">
                <a:solidFill>
                  <a:srgbClr val="FF3300"/>
                </a:solidFill>
                <a:latin typeface="Times New Roman" panose="02020603050405020304" pitchFamily="18" charset="0"/>
              </a:rPr>
              <a:t> </a:t>
            </a:r>
            <a:r>
              <a:rPr lang="en-US" altLang="zh-CN" sz="1600" b="1" dirty="0" err="1">
                <a:solidFill>
                  <a:srgbClr val="FF3300"/>
                </a:solidFill>
                <a:latin typeface="Times New Roman" panose="02020603050405020304" pitchFamily="18" charset="0"/>
              </a:rPr>
              <a:t>i</a:t>
            </a:r>
            <a:r>
              <a:rPr lang="en-US" altLang="zh-CN" sz="1600" b="1" dirty="0">
                <a:solidFill>
                  <a:srgbClr val="FF3300"/>
                </a:solidFill>
                <a:latin typeface="Times New Roman" panose="02020603050405020304" pitchFamily="18" charset="0"/>
              </a:rPr>
              <a:t>) </a:t>
            </a:r>
          </a:p>
          <a:p>
            <a:pPr eaLnBrk="0" hangingPunct="0"/>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inStream</a:t>
            </a:r>
            <a:r>
              <a:rPr lang="en-US" altLang="zh-CN" sz="1600" b="1" dirty="0">
                <a:latin typeface="Times New Roman" panose="02020603050405020304" pitchFamily="18" charset="0"/>
              </a:rPr>
              <a:t> = </a:t>
            </a:r>
            <a:r>
              <a:rPr lang="en-US" altLang="zh-CN" sz="1600" b="1" dirty="0" err="1">
                <a:latin typeface="Times New Roman" panose="02020603050405020304" pitchFamily="18" charset="0"/>
              </a:rPr>
              <a:t>i</a:t>
            </a:r>
            <a:r>
              <a:rPr lang="en-US" altLang="zh-CN" sz="1600" b="1" dirty="0">
                <a:latin typeface="Times New Roman" panose="02020603050405020304" pitchFamily="18" charset="0"/>
              </a:rPr>
              <a:t>;</a:t>
            </a:r>
          </a:p>
          <a:p>
            <a:pPr eaLnBrk="0" hangingPunct="0"/>
            <a:r>
              <a:rPr lang="en-US" altLang="zh-CN" sz="1600" b="1" dirty="0">
                <a:latin typeface="Times New Roman" panose="02020603050405020304" pitchFamily="18" charset="0"/>
              </a:rPr>
              <a:t>    }</a:t>
            </a:r>
          </a:p>
          <a:p>
            <a:pPr eaLnBrk="0" hangingPunct="0"/>
            <a:r>
              <a:rPr lang="en-US" altLang="zh-CN" sz="1600" b="1" dirty="0">
                <a:solidFill>
                  <a:srgbClr val="FF3300"/>
                </a:solidFill>
                <a:latin typeface="Times New Roman" panose="02020603050405020304" pitchFamily="18" charset="0"/>
              </a:rPr>
              <a:t>    public void run()</a:t>
            </a:r>
            <a:endParaRPr lang="en-US" altLang="zh-CN" sz="1600" b="1" dirty="0">
              <a:latin typeface="Times New Roman" panose="02020603050405020304" pitchFamily="18" charset="0"/>
            </a:endParaRPr>
          </a:p>
          <a:p>
            <a:pPr eaLnBrk="0" hangingPunct="0"/>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        String line;</a:t>
            </a:r>
          </a:p>
          <a:p>
            <a:pPr eaLnBrk="0" hangingPunct="0"/>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DataInputStream</a:t>
            </a:r>
            <a:r>
              <a:rPr lang="en-US" altLang="zh-CN" sz="1600" b="1" dirty="0">
                <a:latin typeface="Times New Roman" panose="02020603050405020304" pitchFamily="18" charset="0"/>
              </a:rPr>
              <a:t> d;</a:t>
            </a:r>
          </a:p>
          <a:p>
            <a:pPr eaLnBrk="0" hangingPunct="0"/>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boolean</a:t>
            </a:r>
            <a:r>
              <a:rPr lang="en-US" altLang="zh-CN" sz="1600" b="1" dirty="0">
                <a:latin typeface="Times New Roman" panose="02020603050405020304" pitchFamily="18" charset="0"/>
              </a:rPr>
              <a:t> reading = true;</a:t>
            </a:r>
          </a:p>
          <a:p>
            <a:pPr eaLnBrk="0" hangingPunct="0"/>
            <a:r>
              <a:rPr lang="en-US" altLang="zh-CN" sz="1600" b="1" dirty="0">
                <a:latin typeface="Times New Roman" panose="02020603050405020304" pitchFamily="18" charset="0"/>
              </a:rPr>
              <a:t>        d = new </a:t>
            </a:r>
            <a:r>
              <a:rPr lang="en-US" altLang="zh-CN" sz="1600" b="1" dirty="0" err="1">
                <a:latin typeface="Times New Roman" panose="02020603050405020304" pitchFamily="18" charset="0"/>
              </a:rPr>
              <a:t>DataInputStream</a:t>
            </a:r>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inStream</a:t>
            </a:r>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        while( reading &amp;&amp; d != null)</a:t>
            </a:r>
          </a:p>
          <a:p>
            <a:pPr eaLnBrk="0" hangingPunct="0"/>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            try{</a:t>
            </a:r>
          </a:p>
          <a:p>
            <a:pPr eaLnBrk="0" hangingPunct="0"/>
            <a:r>
              <a:rPr lang="en-US" altLang="zh-CN" sz="1600" b="1" dirty="0">
                <a:latin typeface="Times New Roman" panose="02020603050405020304" pitchFamily="18" charset="0"/>
              </a:rPr>
              <a:t>                line = </a:t>
            </a:r>
            <a:r>
              <a:rPr lang="en-US" altLang="zh-CN" sz="1600" b="1" dirty="0" err="1">
                <a:latin typeface="Times New Roman" panose="02020603050405020304" pitchFamily="18" charset="0"/>
              </a:rPr>
              <a:t>d.readLine</a:t>
            </a:r>
            <a:r>
              <a:rPr lang="en-US" altLang="zh-CN" sz="1600" b="1" dirty="0">
                <a:latin typeface="Times New Roman" panose="02020603050405020304" pitchFamily="18" charset="0"/>
              </a:rPr>
              <a:t>();</a:t>
            </a:r>
          </a:p>
          <a:p>
            <a:pPr eaLnBrk="0" hangingPunct="0"/>
            <a:r>
              <a:rPr lang="en-US" altLang="zh-CN" sz="1600" b="1" dirty="0">
                <a:latin typeface="Times New Roman" panose="02020603050405020304" pitchFamily="18" charset="0"/>
              </a:rPr>
              <a:t>                if( line != null )    </a:t>
            </a:r>
            <a:r>
              <a:rPr lang="en-US" altLang="zh-CN" sz="1600" b="1" dirty="0" err="1">
                <a:latin typeface="Times New Roman" panose="02020603050405020304" pitchFamily="18" charset="0"/>
              </a:rPr>
              <a:t>System.out.println</a:t>
            </a:r>
            <a:r>
              <a:rPr lang="en-US" altLang="zh-CN" sz="1600" b="1" dirty="0">
                <a:latin typeface="Times New Roman" panose="02020603050405020304" pitchFamily="18" charset="0"/>
              </a:rPr>
              <a:t>( ”Read: " + line );</a:t>
            </a:r>
          </a:p>
          <a:p>
            <a:pPr eaLnBrk="0" hangingPunct="0"/>
            <a:r>
              <a:rPr lang="en-US" altLang="zh-CN" sz="1600" b="1" dirty="0">
                <a:latin typeface="Times New Roman" panose="02020603050405020304" pitchFamily="18" charset="0"/>
              </a:rPr>
              <a:t>                else    reading = false;</a:t>
            </a:r>
          </a:p>
          <a:p>
            <a:pPr eaLnBrk="0" hangingPunct="0"/>
            <a:r>
              <a:rPr lang="en-US" altLang="zh-CN" sz="1600" b="1" dirty="0">
                <a:latin typeface="Times New Roman" panose="02020603050405020304" pitchFamily="18" charset="0"/>
              </a:rPr>
              <a:t>            }catch( </a:t>
            </a:r>
            <a:r>
              <a:rPr lang="en-US" altLang="zh-CN" sz="1600" b="1" dirty="0" err="1">
                <a:latin typeface="Times New Roman" panose="02020603050405020304" pitchFamily="18" charset="0"/>
              </a:rPr>
              <a:t>IOException</a:t>
            </a:r>
            <a:r>
              <a:rPr lang="en-US" altLang="zh-CN" sz="1600" b="1" dirty="0">
                <a:latin typeface="Times New Roman" panose="02020603050405020304" pitchFamily="18" charset="0"/>
              </a:rPr>
              <a:t> e){}</a:t>
            </a:r>
          </a:p>
          <a:p>
            <a:pPr eaLnBrk="0" hangingPunct="0"/>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        try{</a:t>
            </a:r>
          </a:p>
          <a:p>
            <a:pPr eaLnBrk="0" hangingPunct="0"/>
            <a:r>
              <a:rPr lang="en-US" altLang="zh-CN" sz="1600" b="1" dirty="0">
                <a:latin typeface="Times New Roman" panose="02020603050405020304" pitchFamily="18" charset="0"/>
              </a:rPr>
              <a:t>            </a:t>
            </a:r>
            <a:r>
              <a:rPr lang="en-US" altLang="zh-CN" sz="1600" b="1" dirty="0" err="1">
                <a:latin typeface="Times New Roman" panose="02020603050405020304" pitchFamily="18" charset="0"/>
              </a:rPr>
              <a:t>Thread.currentThread</a:t>
            </a:r>
            <a:r>
              <a:rPr lang="en-US" altLang="zh-CN" sz="1600" b="1" dirty="0">
                <a:latin typeface="Times New Roman" panose="02020603050405020304" pitchFamily="18" charset="0"/>
              </a:rPr>
              <a:t>().sleep( 4000 );</a:t>
            </a:r>
          </a:p>
          <a:p>
            <a:pPr eaLnBrk="0" hangingPunct="0"/>
            <a:r>
              <a:rPr lang="en-US" altLang="zh-CN" sz="1600" b="1" dirty="0">
                <a:latin typeface="Times New Roman" panose="02020603050405020304" pitchFamily="18" charset="0"/>
              </a:rPr>
              <a:t>        }catch( </a:t>
            </a:r>
            <a:r>
              <a:rPr lang="en-US" altLang="zh-CN" sz="1600" b="1" dirty="0" err="1">
                <a:latin typeface="Times New Roman" panose="02020603050405020304" pitchFamily="18" charset="0"/>
              </a:rPr>
              <a:t>InterruptedException</a:t>
            </a:r>
            <a:r>
              <a:rPr lang="en-US" altLang="zh-CN" sz="1600" b="1" dirty="0">
                <a:latin typeface="Times New Roman" panose="02020603050405020304" pitchFamily="18" charset="0"/>
              </a:rPr>
              <a:t> e ){}</a:t>
            </a:r>
          </a:p>
          <a:p>
            <a:pPr eaLnBrk="0" hangingPunct="0"/>
            <a:r>
              <a:rPr lang="en-US" altLang="zh-CN" sz="1600" b="1" dirty="0">
                <a:latin typeface="Times New Roman" panose="02020603050405020304" pitchFamily="18" charset="0"/>
              </a:rPr>
              <a:t>    }</a:t>
            </a:r>
          </a:p>
          <a:p>
            <a:pPr eaLnBrk="0" hangingPunct="0"/>
            <a:r>
              <a:rPr lang="en-US" altLang="zh-CN" sz="1600" b="1" dirty="0">
                <a:latin typeface="Times New Roman" panose="02020603050405020304" pitchFamily="18" charset="0"/>
              </a:rPr>
              <a:t>}</a:t>
            </a:r>
          </a:p>
        </p:txBody>
      </p:sp>
    </p:spTree>
    <p:extLst>
      <p:ext uri="{BB962C8B-B14F-4D97-AF65-F5344CB8AC3E}">
        <p14:creationId xmlns:p14="http://schemas.microsoft.com/office/powerpoint/2010/main" val="184729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E9B91DF-D155-9447-99BA-F07398714430}"/>
              </a:ext>
            </a:extLst>
          </p:cNvPr>
          <p:cNvSpPr>
            <a:spLocks noChangeArrowheads="1"/>
          </p:cNvSpPr>
          <p:nvPr/>
        </p:nvSpPr>
        <p:spPr bwMode="auto">
          <a:xfrm>
            <a:off x="520505" y="228601"/>
            <a:ext cx="11099410" cy="649575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a:latin typeface="Times New Roman" panose="02020603050405020304" pitchFamily="18" charset="0"/>
              </a:rPr>
              <a:t>public class </a:t>
            </a:r>
            <a:r>
              <a:rPr lang="en-US" altLang="zh-CN" sz="2000" b="1" dirty="0" err="1">
                <a:latin typeface="Times New Roman" panose="02020603050405020304" pitchFamily="18" charset="0"/>
              </a:rPr>
              <a:t>Pipethread</a:t>
            </a:r>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a:t>
            </a:r>
          </a:p>
          <a:p>
            <a:pPr eaLnBrk="0" hangingPunct="0"/>
            <a:r>
              <a:rPr lang="en-US" altLang="zh-CN" sz="2000" b="1" dirty="0">
                <a:latin typeface="Times New Roman" panose="02020603050405020304" pitchFamily="18" charset="0"/>
              </a:rPr>
              <a:t>    </a:t>
            </a:r>
            <a:r>
              <a:rPr lang="en-US" altLang="zh-CN" sz="2000" b="1" dirty="0">
                <a:solidFill>
                  <a:srgbClr val="FF3300"/>
                </a:solidFill>
                <a:latin typeface="Times New Roman" panose="02020603050405020304" pitchFamily="18" charset="0"/>
              </a:rPr>
              <a:t>public static void main(String </a:t>
            </a:r>
            <a:r>
              <a:rPr lang="en-US" altLang="zh-CN" sz="2000" b="1" dirty="0" err="1">
                <a:solidFill>
                  <a:srgbClr val="FF3300"/>
                </a:solidFill>
                <a:latin typeface="Times New Roman" panose="02020603050405020304" pitchFamily="18" charset="0"/>
              </a:rPr>
              <a:t>args</a:t>
            </a:r>
            <a:r>
              <a:rPr lang="en-US" altLang="zh-CN" sz="2000" b="1" dirty="0">
                <a:solidFill>
                  <a:srgbClr val="FF3300"/>
                </a:solidFill>
                <a:latin typeface="Times New Roman" panose="02020603050405020304" pitchFamily="18" charset="0"/>
              </a:rPr>
              <a:t>[])</a:t>
            </a:r>
          </a:p>
          <a:p>
            <a:pPr eaLnBrk="0" hangingPunct="0"/>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Pipethread</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thisPipe</a:t>
            </a:r>
            <a:r>
              <a:rPr lang="en-US" altLang="zh-CN" sz="2000" b="1" dirty="0">
                <a:latin typeface="Times New Roman" panose="02020603050405020304" pitchFamily="18" charset="0"/>
              </a:rPr>
              <a:t> = new </a:t>
            </a:r>
            <a:r>
              <a:rPr lang="en-US" altLang="zh-CN" sz="2000" b="1" dirty="0" err="1">
                <a:latin typeface="Times New Roman" panose="02020603050405020304" pitchFamily="18" charset="0"/>
              </a:rPr>
              <a:t>Pipethread</a:t>
            </a:r>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thisPipe.process</a:t>
            </a:r>
            <a:r>
              <a:rPr lang="en-US" altLang="zh-CN" sz="2000" b="1" dirty="0">
                <a:latin typeface="Times New Roman" panose="02020603050405020304" pitchFamily="18" charset="0"/>
              </a:rPr>
              <a:t>();</a:t>
            </a:r>
          </a:p>
          <a:p>
            <a:pPr eaLnBrk="0" hangingPunct="0"/>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    public void process()</a:t>
            </a:r>
          </a:p>
          <a:p>
            <a:pPr eaLnBrk="0" hangingPunct="0"/>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PipedInputStream</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inStream</a:t>
            </a:r>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PipedOutputStream</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outStream</a:t>
            </a:r>
            <a:r>
              <a:rPr lang="en-US" altLang="zh-CN" sz="2000" b="1" dirty="0">
                <a:latin typeface="Times New Roman" panose="02020603050405020304" pitchFamily="18" charset="0"/>
              </a:rPr>
              <a:t>;</a:t>
            </a:r>
          </a:p>
          <a:p>
            <a:pPr eaLnBrk="0" hangingPunct="0"/>
            <a:endParaRPr lang="en-US" altLang="zh-CN" sz="2000" b="1" dirty="0">
              <a:latin typeface="Times New Roman" panose="02020603050405020304" pitchFamily="18" charset="0"/>
            </a:endParaRPr>
          </a:p>
          <a:p>
            <a:pPr eaLnBrk="0" hangingPunct="0"/>
            <a:r>
              <a:rPr lang="en-US" altLang="zh-CN" sz="2000" b="1" dirty="0">
                <a:latin typeface="Times New Roman" panose="02020603050405020304" pitchFamily="18" charset="0"/>
              </a:rPr>
              <a:t>        try{</a:t>
            </a:r>
          </a:p>
          <a:p>
            <a:pPr eaLnBrk="0" hangingPunct="0"/>
            <a:r>
              <a:rPr lang="en-US" altLang="zh-CN" sz="2000" b="1" dirty="0">
                <a:latin typeface="Times New Roman" panose="02020603050405020304" pitchFamily="18" charset="0"/>
              </a:rPr>
              <a:t>            </a:t>
            </a:r>
            <a:r>
              <a:rPr lang="en-US" altLang="zh-CN" sz="2000" b="1" dirty="0" err="1">
                <a:solidFill>
                  <a:schemeClr val="folHlink"/>
                </a:solidFill>
                <a:latin typeface="Times New Roman" panose="02020603050405020304" pitchFamily="18" charset="0"/>
              </a:rPr>
              <a:t>outStream</a:t>
            </a:r>
            <a:r>
              <a:rPr lang="en-US" altLang="zh-CN" sz="2000" b="1" dirty="0">
                <a:solidFill>
                  <a:schemeClr val="folHlink"/>
                </a:solidFill>
                <a:latin typeface="Times New Roman" panose="02020603050405020304" pitchFamily="18" charset="0"/>
              </a:rPr>
              <a:t> = new </a:t>
            </a:r>
            <a:r>
              <a:rPr lang="en-US" altLang="zh-CN" sz="2000" b="1" dirty="0" err="1">
                <a:solidFill>
                  <a:schemeClr val="folHlink"/>
                </a:solidFill>
                <a:latin typeface="Times New Roman" panose="02020603050405020304" pitchFamily="18" charset="0"/>
              </a:rPr>
              <a:t>PipedOutputStream</a:t>
            </a:r>
            <a:r>
              <a:rPr lang="en-US" altLang="zh-CN" sz="2000" b="1" dirty="0">
                <a:solidFill>
                  <a:schemeClr val="folHlink"/>
                </a:solidFill>
                <a:latin typeface="Times New Roman" panose="02020603050405020304" pitchFamily="18" charset="0"/>
              </a:rPr>
              <a:t>();</a:t>
            </a:r>
          </a:p>
          <a:p>
            <a:pPr eaLnBrk="0" hangingPunct="0"/>
            <a:r>
              <a:rPr lang="en-US" altLang="zh-CN" sz="2000" b="1" dirty="0">
                <a:solidFill>
                  <a:schemeClr val="folHlink"/>
                </a:solidFill>
                <a:latin typeface="Times New Roman" panose="02020603050405020304" pitchFamily="18" charset="0"/>
              </a:rPr>
              <a:t>            </a:t>
            </a:r>
            <a:r>
              <a:rPr lang="en-US" altLang="zh-CN" sz="2000" b="1" dirty="0" err="1">
                <a:solidFill>
                  <a:schemeClr val="folHlink"/>
                </a:solidFill>
                <a:latin typeface="Times New Roman" panose="02020603050405020304" pitchFamily="18" charset="0"/>
              </a:rPr>
              <a:t>inStream</a:t>
            </a:r>
            <a:r>
              <a:rPr lang="en-US" altLang="zh-CN" sz="2000" b="1" dirty="0">
                <a:solidFill>
                  <a:schemeClr val="folHlink"/>
                </a:solidFill>
                <a:latin typeface="Times New Roman" panose="02020603050405020304" pitchFamily="18" charset="0"/>
              </a:rPr>
              <a:t> = new </a:t>
            </a:r>
            <a:r>
              <a:rPr lang="en-US" altLang="zh-CN" sz="2000" b="1" dirty="0" err="1">
                <a:solidFill>
                  <a:schemeClr val="folHlink"/>
                </a:solidFill>
                <a:latin typeface="Times New Roman" panose="02020603050405020304" pitchFamily="18" charset="0"/>
              </a:rPr>
              <a:t>PipedInputStream</a:t>
            </a:r>
            <a:r>
              <a:rPr lang="en-US" altLang="zh-CN" sz="2000" b="1" dirty="0">
                <a:solidFill>
                  <a:schemeClr val="folHlink"/>
                </a:solidFill>
                <a:latin typeface="Times New Roman" panose="02020603050405020304" pitchFamily="18" charset="0"/>
              </a:rPr>
              <a:t>(</a:t>
            </a:r>
            <a:r>
              <a:rPr lang="en-US" altLang="zh-CN" sz="2000" b="1" dirty="0" err="1">
                <a:solidFill>
                  <a:schemeClr val="folHlink"/>
                </a:solidFill>
                <a:latin typeface="Times New Roman" panose="02020603050405020304" pitchFamily="18" charset="0"/>
              </a:rPr>
              <a:t>outStream</a:t>
            </a:r>
            <a:r>
              <a:rPr lang="en-US" altLang="zh-CN" sz="2000" b="1" dirty="0">
                <a:solidFill>
                  <a:schemeClr val="folHlink"/>
                </a:solidFill>
                <a:latin typeface="Times New Roman" panose="02020603050405020304" pitchFamily="18" charset="0"/>
              </a:rPr>
              <a:t>);</a:t>
            </a:r>
          </a:p>
          <a:p>
            <a:pPr eaLnBrk="0" hangingPunct="0"/>
            <a:r>
              <a:rPr lang="en-US" altLang="zh-CN" sz="2000" b="1" dirty="0">
                <a:latin typeface="Times New Roman" panose="02020603050405020304" pitchFamily="18" charset="0"/>
              </a:rPr>
              <a:t>            new </a:t>
            </a:r>
            <a:r>
              <a:rPr lang="en-US" altLang="zh-CN" sz="2000" b="1" dirty="0" err="1">
                <a:latin typeface="Times New Roman" panose="02020603050405020304" pitchFamily="18" charset="0"/>
              </a:rPr>
              <a:t>myWriter</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outStream</a:t>
            </a:r>
            <a:r>
              <a:rPr lang="en-US" altLang="zh-CN" sz="2000" b="1" dirty="0">
                <a:latin typeface="Times New Roman" panose="02020603050405020304" pitchFamily="18" charset="0"/>
              </a:rPr>
              <a:t> ).start();</a:t>
            </a:r>
          </a:p>
          <a:p>
            <a:pPr eaLnBrk="0" hangingPunct="0"/>
            <a:r>
              <a:rPr lang="en-US" altLang="zh-CN" sz="2000" b="1" dirty="0">
                <a:latin typeface="Times New Roman" panose="02020603050405020304" pitchFamily="18" charset="0"/>
              </a:rPr>
              <a:t>            new </a:t>
            </a:r>
            <a:r>
              <a:rPr lang="en-US" altLang="zh-CN" sz="2000" b="1" dirty="0" err="1">
                <a:latin typeface="Times New Roman" panose="02020603050405020304" pitchFamily="18" charset="0"/>
              </a:rPr>
              <a:t>myReader</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inStream</a:t>
            </a:r>
            <a:r>
              <a:rPr lang="en-US" altLang="zh-CN" sz="2000" b="1" dirty="0">
                <a:latin typeface="Times New Roman" panose="02020603050405020304" pitchFamily="18" charset="0"/>
              </a:rPr>
              <a:t> ).start(); </a:t>
            </a:r>
          </a:p>
          <a:p>
            <a:pPr eaLnBrk="0" hangingPunct="0"/>
            <a:r>
              <a:rPr lang="en-US" altLang="zh-CN" sz="2000" b="1" dirty="0">
                <a:latin typeface="Times New Roman" panose="02020603050405020304" pitchFamily="18" charset="0"/>
              </a:rPr>
              <a:t>        }catch( </a:t>
            </a:r>
            <a:r>
              <a:rPr lang="en-US" altLang="zh-CN" sz="2000" b="1" dirty="0" err="1">
                <a:latin typeface="Times New Roman" panose="02020603050405020304" pitchFamily="18" charset="0"/>
              </a:rPr>
              <a:t>IOException</a:t>
            </a:r>
            <a:r>
              <a:rPr lang="en-US" altLang="zh-CN" sz="2000" b="1" dirty="0">
                <a:latin typeface="Times New Roman" panose="02020603050405020304" pitchFamily="18" charset="0"/>
              </a:rPr>
              <a:t> e ){ } </a:t>
            </a:r>
          </a:p>
          <a:p>
            <a:pPr eaLnBrk="0" hangingPunct="0"/>
            <a:r>
              <a:rPr lang="en-US" altLang="zh-CN" sz="2000" b="1" dirty="0">
                <a:latin typeface="Times New Roman" panose="02020603050405020304" pitchFamily="18" charset="0"/>
              </a:rPr>
              <a:t>    }</a:t>
            </a:r>
          </a:p>
          <a:p>
            <a:pPr eaLnBrk="0" hangingPunct="0"/>
            <a:r>
              <a:rPr lang="en-US" altLang="zh-CN" sz="2000" b="1" dirty="0">
                <a:latin typeface="Times New Roman" panose="02020603050405020304" pitchFamily="18" charset="0"/>
              </a:rPr>
              <a:t>}</a:t>
            </a:r>
          </a:p>
        </p:txBody>
      </p:sp>
    </p:spTree>
    <p:extLst>
      <p:ext uri="{BB962C8B-B14F-4D97-AF65-F5344CB8AC3E}">
        <p14:creationId xmlns:p14="http://schemas.microsoft.com/office/powerpoint/2010/main" val="1353902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0E1FA-F5BA-2440-9394-D335E643C454}"/>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3" name="内容占位符 2">
            <a:extLst>
              <a:ext uri="{FF2B5EF4-FFF2-40B4-BE49-F238E27FC236}">
                <a16:creationId xmlns:a16="http://schemas.microsoft.com/office/drawing/2014/main" id="{C678C139-B445-AE49-99EC-C273D1F0C97A}"/>
              </a:ext>
            </a:extLst>
          </p:cNvPr>
          <p:cNvSpPr>
            <a:spLocks noGrp="1"/>
          </p:cNvSpPr>
          <p:nvPr>
            <p:ph idx="1"/>
          </p:nvPr>
        </p:nvSpPr>
        <p:spPr/>
        <p:txBody>
          <a:bodyPr/>
          <a:lstStyle/>
          <a:p>
            <a:pPr marL="0" indent="0">
              <a:buNone/>
            </a:pPr>
            <a:r>
              <a:rPr lang="zh-CN" altLang="en-US" dirty="0">
                <a:latin typeface="Times New Roman" panose="02020603050405020304" pitchFamily="18" charset="0"/>
              </a:rPr>
              <a:t>通常，一些同时运行的线程需要共享数据。在这种时候，每个线程就必须要考虑其他与他一起共享数据的线程的状态与行为，否则的话就不能保证共享数据的一致性，从而也就不能保证程序的正确性</a:t>
            </a:r>
            <a:endParaRPr kumimoji="1" lang="zh-CN" altLang="en-US" dirty="0"/>
          </a:p>
        </p:txBody>
      </p:sp>
      <p:sp>
        <p:nvSpPr>
          <p:cNvPr id="4" name="Text Box 4">
            <a:extLst>
              <a:ext uri="{FF2B5EF4-FFF2-40B4-BE49-F238E27FC236}">
                <a16:creationId xmlns:a16="http://schemas.microsoft.com/office/drawing/2014/main" id="{9A49194C-5F18-C344-A34D-825FB24B2B39}"/>
              </a:ext>
            </a:extLst>
          </p:cNvPr>
          <p:cNvSpPr txBox="1">
            <a:spLocks noChangeArrowheads="1"/>
          </p:cNvSpPr>
          <p:nvPr/>
        </p:nvSpPr>
        <p:spPr bwMode="auto">
          <a:xfrm>
            <a:off x="838200" y="3311525"/>
            <a:ext cx="10345615" cy="31813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90000"/>
              </a:lnSpc>
            </a:pPr>
            <a:r>
              <a:rPr lang="en-US" altLang="zh-CN" sz="1600" b="1" dirty="0"/>
              <a:t>class Stack{</a:t>
            </a:r>
          </a:p>
          <a:p>
            <a:pPr lvl="1">
              <a:lnSpc>
                <a:spcPct val="90000"/>
              </a:lnSpc>
            </a:pPr>
            <a:r>
              <a:rPr lang="en-US" altLang="zh-CN" sz="1600" b="1" dirty="0"/>
              <a:t>    int index = 0;</a:t>
            </a:r>
          </a:p>
          <a:p>
            <a:pPr lvl="1">
              <a:lnSpc>
                <a:spcPct val="90000"/>
              </a:lnSpc>
            </a:pPr>
            <a:r>
              <a:rPr lang="en-US" altLang="zh-CN" sz="1600" b="1" dirty="0"/>
              <a:t>    char[] data = new char[6];</a:t>
            </a:r>
          </a:p>
          <a:p>
            <a:pPr lvl="1">
              <a:lnSpc>
                <a:spcPct val="90000"/>
              </a:lnSpc>
            </a:pPr>
            <a:r>
              <a:rPr lang="en-US" altLang="zh-CN" sz="1600" b="1" dirty="0"/>
              <a:t>    public void push(char c)</a:t>
            </a:r>
          </a:p>
          <a:p>
            <a:pPr lvl="1">
              <a:lnSpc>
                <a:spcPct val="90000"/>
              </a:lnSpc>
            </a:pPr>
            <a:r>
              <a:rPr lang="en-US" altLang="zh-CN" sz="1600" b="1" dirty="0"/>
              <a:t>    {</a:t>
            </a:r>
          </a:p>
          <a:p>
            <a:pPr lvl="1">
              <a:lnSpc>
                <a:spcPct val="90000"/>
              </a:lnSpc>
            </a:pPr>
            <a:r>
              <a:rPr lang="en-US" altLang="zh-CN" sz="1600" b="1" dirty="0"/>
              <a:t>        data[index] = c;</a:t>
            </a:r>
          </a:p>
          <a:p>
            <a:pPr lvl="1">
              <a:lnSpc>
                <a:spcPct val="90000"/>
              </a:lnSpc>
            </a:pPr>
            <a:r>
              <a:rPr lang="en-US" altLang="zh-CN" sz="1600" b="1" dirty="0"/>
              <a:t>        index++;</a:t>
            </a:r>
          </a:p>
          <a:p>
            <a:pPr lvl="1">
              <a:lnSpc>
                <a:spcPct val="90000"/>
              </a:lnSpc>
            </a:pPr>
            <a:r>
              <a:rPr lang="en-US" altLang="zh-CN" sz="1600" b="1" dirty="0"/>
              <a:t>    }</a:t>
            </a:r>
          </a:p>
          <a:p>
            <a:pPr lvl="1">
              <a:lnSpc>
                <a:spcPct val="90000"/>
              </a:lnSpc>
            </a:pPr>
            <a:r>
              <a:rPr lang="en-US" altLang="zh-CN" sz="1600" b="1" dirty="0"/>
              <a:t>    public char pop()</a:t>
            </a:r>
          </a:p>
          <a:p>
            <a:pPr lvl="1">
              <a:lnSpc>
                <a:spcPct val="90000"/>
              </a:lnSpc>
            </a:pPr>
            <a:r>
              <a:rPr lang="en-US" altLang="zh-CN" sz="1600" b="1" dirty="0"/>
              <a:t>    {</a:t>
            </a:r>
          </a:p>
          <a:p>
            <a:pPr lvl="1">
              <a:lnSpc>
                <a:spcPct val="90000"/>
              </a:lnSpc>
            </a:pPr>
            <a:r>
              <a:rPr lang="en-US" altLang="zh-CN" sz="1600" b="1" dirty="0"/>
              <a:t>        index--;</a:t>
            </a:r>
          </a:p>
          <a:p>
            <a:pPr lvl="1">
              <a:lnSpc>
                <a:spcPct val="90000"/>
              </a:lnSpc>
            </a:pPr>
            <a:r>
              <a:rPr lang="en-US" altLang="zh-CN" sz="1600" b="1" dirty="0"/>
              <a:t>        return data[index];</a:t>
            </a:r>
          </a:p>
          <a:p>
            <a:pPr lvl="1">
              <a:lnSpc>
                <a:spcPct val="90000"/>
              </a:lnSpc>
            </a:pPr>
            <a:r>
              <a:rPr lang="en-US" altLang="zh-CN" sz="1600" b="1" dirty="0"/>
              <a:t>    }</a:t>
            </a:r>
          </a:p>
          <a:p>
            <a:pPr lvl="1">
              <a:lnSpc>
                <a:spcPct val="90000"/>
              </a:lnSpc>
            </a:pPr>
            <a:r>
              <a:rPr lang="en-US" altLang="zh-CN" sz="1600" b="1" dirty="0"/>
              <a:t>}</a:t>
            </a:r>
          </a:p>
        </p:txBody>
      </p:sp>
    </p:spTree>
    <p:extLst>
      <p:ext uri="{BB962C8B-B14F-4D97-AF65-F5344CB8AC3E}">
        <p14:creationId xmlns:p14="http://schemas.microsoft.com/office/powerpoint/2010/main" val="250787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B9363-79C6-A048-B108-D990F89F6F23}"/>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3" name="内容占位符 2">
            <a:extLst>
              <a:ext uri="{FF2B5EF4-FFF2-40B4-BE49-F238E27FC236}">
                <a16:creationId xmlns:a16="http://schemas.microsoft.com/office/drawing/2014/main" id="{531FADA5-8A6D-FA45-9362-12B7FAD25DA2}"/>
              </a:ext>
            </a:extLst>
          </p:cNvPr>
          <p:cNvSpPr>
            <a:spLocks noGrp="1"/>
          </p:cNvSpPr>
          <p:nvPr>
            <p:ph idx="1"/>
          </p:nvPr>
        </p:nvSpPr>
        <p:spPr/>
        <p:txBody>
          <a:bodyPr>
            <a:normAutofit fontScale="85000" lnSpcReduction="20000"/>
          </a:bodyPr>
          <a:lstStyle/>
          <a:p>
            <a:pPr marL="0" indent="0">
              <a:buNone/>
            </a:pPr>
            <a:r>
              <a:rPr lang="zh-CN" altLang="en-US" dirty="0"/>
              <a:t>当有两个线程</a:t>
            </a:r>
            <a:r>
              <a:rPr lang="en-US" altLang="zh-CN" dirty="0"/>
              <a:t>A</a:t>
            </a:r>
            <a:r>
              <a:rPr lang="zh-CN" altLang="en-US" dirty="0"/>
              <a:t>和</a:t>
            </a:r>
            <a:r>
              <a:rPr lang="en-US" altLang="zh-CN" dirty="0"/>
              <a:t>B</a:t>
            </a:r>
            <a:r>
              <a:rPr lang="zh-CN" altLang="en-US" dirty="0"/>
              <a:t>同时使用了</a:t>
            </a:r>
            <a:r>
              <a:rPr lang="en-US" altLang="zh-CN" dirty="0"/>
              <a:t>Stack</a:t>
            </a:r>
            <a:r>
              <a:rPr lang="zh-CN" altLang="en-US" dirty="0"/>
              <a:t>类的一个实例时，在某一时刻，</a:t>
            </a:r>
            <a:r>
              <a:rPr lang="en-US" altLang="zh-CN" dirty="0"/>
              <a:t>A</a:t>
            </a:r>
            <a:r>
              <a:rPr lang="zh-CN" altLang="en-US" dirty="0"/>
              <a:t>要往堆栈里</a:t>
            </a:r>
            <a:r>
              <a:rPr lang="en-US" altLang="zh-CN" dirty="0"/>
              <a:t>push</a:t>
            </a:r>
            <a:r>
              <a:rPr lang="zh-CN" altLang="en-US" dirty="0"/>
              <a:t>数据，而</a:t>
            </a:r>
            <a:r>
              <a:rPr lang="en-US" altLang="zh-CN" dirty="0"/>
              <a:t>B</a:t>
            </a:r>
            <a:r>
              <a:rPr lang="zh-CN" altLang="en-US" dirty="0"/>
              <a:t>则要从堆栈中</a:t>
            </a:r>
            <a:r>
              <a:rPr lang="en-US" altLang="zh-CN" dirty="0"/>
              <a:t>pop</a:t>
            </a:r>
            <a:r>
              <a:rPr lang="zh-CN" altLang="en-US" dirty="0"/>
              <a:t>数据：</a:t>
            </a:r>
          </a:p>
          <a:p>
            <a:pPr marL="0" indent="0">
              <a:buNone/>
            </a:pPr>
            <a:r>
              <a:rPr lang="zh-CN" altLang="en-US" dirty="0"/>
              <a:t>（</a:t>
            </a:r>
            <a:r>
              <a:rPr lang="en-US" altLang="zh-CN" dirty="0"/>
              <a:t>1</a:t>
            </a:r>
            <a:r>
              <a:rPr lang="zh-CN" altLang="en-US" dirty="0"/>
              <a:t>）操作之前，堆栈中有两个字符：</a:t>
            </a:r>
          </a:p>
          <a:p>
            <a:pPr marL="0" indent="0" algn="ctr">
              <a:buNone/>
            </a:pPr>
            <a:r>
              <a:rPr lang="en-US" altLang="zh-CN" dirty="0">
                <a:solidFill>
                  <a:schemeClr val="hlink"/>
                </a:solidFill>
              </a:rPr>
              <a:t>data = | a | c |   |   |   |   |     index = 2</a:t>
            </a:r>
          </a:p>
          <a:p>
            <a:pPr marL="0" indent="0">
              <a:buNone/>
            </a:pPr>
            <a:r>
              <a:rPr lang="zh-CN" altLang="en-US" dirty="0"/>
              <a:t>（</a:t>
            </a:r>
            <a:r>
              <a:rPr lang="en-US" altLang="zh-CN" dirty="0"/>
              <a:t>2</a:t>
            </a:r>
            <a:r>
              <a:rPr lang="zh-CN" altLang="en-US" dirty="0"/>
              <a:t>）</a:t>
            </a:r>
            <a:r>
              <a:rPr lang="en-US" altLang="zh-CN" dirty="0"/>
              <a:t>A</a:t>
            </a:r>
            <a:r>
              <a:rPr lang="zh-CN" altLang="en-US" dirty="0"/>
              <a:t>执行</a:t>
            </a:r>
            <a:r>
              <a:rPr lang="en-US" altLang="zh-CN" dirty="0"/>
              <a:t>push</a:t>
            </a:r>
            <a:r>
              <a:rPr lang="zh-CN" altLang="en-US" dirty="0"/>
              <a:t>中的第一条语句</a:t>
            </a:r>
            <a:r>
              <a:rPr lang="en-US" altLang="zh-CN" u="sng" dirty="0">
                <a:solidFill>
                  <a:schemeClr val="folHlink"/>
                </a:solidFill>
              </a:rPr>
              <a:t>data[index] = </a:t>
            </a:r>
            <a:r>
              <a:rPr lang="en-US" altLang="zh-CN" u="sng" dirty="0">
                <a:solidFill>
                  <a:schemeClr val="folHlink"/>
                </a:solidFill>
                <a:latin typeface="Times New Roman" panose="02020603050405020304" pitchFamily="18" charset="0"/>
              </a:rPr>
              <a:t>‘</a:t>
            </a:r>
            <a:r>
              <a:rPr lang="en-US" altLang="zh-CN" u="sng" dirty="0">
                <a:solidFill>
                  <a:schemeClr val="folHlink"/>
                </a:solidFill>
              </a:rPr>
              <a:t>r</a:t>
            </a:r>
            <a:r>
              <a:rPr lang="en-US" altLang="zh-CN" u="sng" dirty="0">
                <a:solidFill>
                  <a:schemeClr val="folHlink"/>
                </a:solidFill>
                <a:latin typeface="Times New Roman" panose="02020603050405020304" pitchFamily="18" charset="0"/>
              </a:rPr>
              <a:t>’</a:t>
            </a:r>
            <a:r>
              <a:rPr lang="zh-CN" altLang="en-US" dirty="0"/>
              <a:t>：</a:t>
            </a:r>
          </a:p>
          <a:p>
            <a:pPr marL="0" indent="0" algn="ctr">
              <a:buNone/>
            </a:pPr>
            <a:r>
              <a:rPr lang="en-US" altLang="zh-CN" dirty="0">
                <a:solidFill>
                  <a:schemeClr val="hlink"/>
                </a:solidFill>
              </a:rPr>
              <a:t>data = | a | c | r |   |   |   |     index = 2</a:t>
            </a:r>
          </a:p>
          <a:p>
            <a:pPr marL="0" indent="0">
              <a:buNone/>
            </a:pPr>
            <a:r>
              <a:rPr lang="zh-CN" altLang="en-US" dirty="0"/>
              <a:t>（</a:t>
            </a:r>
            <a:r>
              <a:rPr lang="en-US" altLang="zh-CN" dirty="0"/>
              <a:t>3</a:t>
            </a:r>
            <a:r>
              <a:rPr lang="zh-CN" altLang="en-US" dirty="0"/>
              <a:t>）</a:t>
            </a:r>
            <a:r>
              <a:rPr lang="en-US" altLang="zh-CN" dirty="0"/>
              <a:t>A</a:t>
            </a:r>
            <a:r>
              <a:rPr lang="zh-CN" altLang="en-US" dirty="0"/>
              <a:t>还没有执行</a:t>
            </a:r>
            <a:r>
              <a:rPr lang="en-US" altLang="zh-CN" u="sng" dirty="0">
                <a:solidFill>
                  <a:schemeClr val="folHlink"/>
                </a:solidFill>
              </a:rPr>
              <a:t>index++</a:t>
            </a:r>
            <a:r>
              <a:rPr lang="zh-CN" altLang="en-US" dirty="0"/>
              <a:t>语句，</a:t>
            </a:r>
            <a:r>
              <a:rPr lang="en-US" altLang="zh-CN" dirty="0"/>
              <a:t>A</a:t>
            </a:r>
            <a:r>
              <a:rPr lang="zh-CN" altLang="en-US" dirty="0"/>
              <a:t>被</a:t>
            </a:r>
            <a:r>
              <a:rPr lang="en-US" altLang="zh-CN" dirty="0"/>
              <a:t>B</a:t>
            </a:r>
            <a:r>
              <a:rPr lang="zh-CN" altLang="en-US" dirty="0"/>
              <a:t>中断，</a:t>
            </a:r>
            <a:r>
              <a:rPr lang="en-US" altLang="zh-CN" dirty="0"/>
              <a:t>B</a:t>
            </a:r>
            <a:r>
              <a:rPr lang="zh-CN" altLang="en-US" dirty="0"/>
              <a:t>执行</a:t>
            </a:r>
            <a:r>
              <a:rPr lang="en-US" altLang="zh-CN" u="sng" dirty="0">
                <a:solidFill>
                  <a:schemeClr val="folHlink"/>
                </a:solidFill>
              </a:rPr>
              <a:t>pop()</a:t>
            </a:r>
            <a:r>
              <a:rPr lang="zh-CN" altLang="en-US" dirty="0"/>
              <a:t>方法，返回</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a:t>
            </a:r>
          </a:p>
          <a:p>
            <a:pPr marL="0" indent="0" algn="ctr">
              <a:buNone/>
            </a:pPr>
            <a:r>
              <a:rPr lang="en-US" altLang="zh-CN" dirty="0">
                <a:solidFill>
                  <a:schemeClr val="hlink"/>
                </a:solidFill>
              </a:rPr>
              <a:t>data = | a | c | r |   |   |   |     index = 1</a:t>
            </a:r>
          </a:p>
          <a:p>
            <a:pPr marL="0" indent="0">
              <a:buNone/>
            </a:pPr>
            <a:r>
              <a:rPr lang="zh-CN" altLang="en-US" dirty="0"/>
              <a:t>（</a:t>
            </a:r>
            <a:r>
              <a:rPr lang="en-US" altLang="zh-CN" dirty="0"/>
              <a:t>4</a:t>
            </a:r>
            <a:r>
              <a:rPr lang="zh-CN" altLang="en-US" dirty="0"/>
              <a:t>）</a:t>
            </a:r>
            <a:r>
              <a:rPr lang="en-US" altLang="zh-CN" dirty="0"/>
              <a:t>A</a:t>
            </a:r>
            <a:r>
              <a:rPr lang="zh-CN" altLang="en-US" dirty="0"/>
              <a:t>继续执行</a:t>
            </a:r>
            <a:r>
              <a:rPr lang="en-US" altLang="zh-CN" u="sng" dirty="0">
                <a:solidFill>
                  <a:schemeClr val="folHlink"/>
                </a:solidFill>
              </a:rPr>
              <a:t>index++</a:t>
            </a:r>
            <a:r>
              <a:rPr lang="zh-CN" altLang="en-US" dirty="0"/>
              <a:t>语句：</a:t>
            </a:r>
          </a:p>
          <a:p>
            <a:pPr marL="0" indent="0" algn="ctr">
              <a:buNone/>
            </a:pPr>
            <a:r>
              <a:rPr lang="en-US" altLang="zh-CN" dirty="0">
                <a:solidFill>
                  <a:schemeClr val="hlink"/>
                </a:solidFill>
              </a:rPr>
              <a:t>data = | a | c | r |   |   |   |     index = 2</a:t>
            </a:r>
          </a:p>
          <a:p>
            <a:pPr marL="0" indent="0">
              <a:buNone/>
            </a:pPr>
            <a:endParaRPr lang="en-US" altLang="zh-CN" sz="1400" dirty="0"/>
          </a:p>
          <a:p>
            <a:pPr marL="0" indent="0">
              <a:buNone/>
            </a:pPr>
            <a:r>
              <a:rPr lang="en-US" altLang="zh-CN" dirty="0"/>
              <a:t> </a:t>
            </a:r>
            <a:r>
              <a:rPr lang="zh-CN" altLang="en-US" dirty="0"/>
              <a:t>最后的结果是</a:t>
            </a:r>
            <a:r>
              <a:rPr lang="en-US" altLang="zh-CN" dirty="0"/>
              <a:t>r</a:t>
            </a:r>
            <a:r>
              <a:rPr lang="zh-CN" altLang="en-US" dirty="0"/>
              <a:t>并没有添加到堆栈中去</a:t>
            </a:r>
          </a:p>
          <a:p>
            <a:pPr marL="0" indent="0">
              <a:buNone/>
            </a:pPr>
            <a:endParaRPr kumimoji="1" lang="zh-CN" altLang="en-US" dirty="0"/>
          </a:p>
        </p:txBody>
      </p:sp>
    </p:spTree>
    <p:extLst>
      <p:ext uri="{BB962C8B-B14F-4D97-AF65-F5344CB8AC3E}">
        <p14:creationId xmlns:p14="http://schemas.microsoft.com/office/powerpoint/2010/main" val="54751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8B288-5504-834D-8F43-6BBBC94FAEDA}"/>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3" name="内容占位符 2">
            <a:extLst>
              <a:ext uri="{FF2B5EF4-FFF2-40B4-BE49-F238E27FC236}">
                <a16:creationId xmlns:a16="http://schemas.microsoft.com/office/drawing/2014/main" id="{0DA41EA1-8B0F-9D4D-8597-9D8148D62C56}"/>
              </a:ext>
            </a:extLst>
          </p:cNvPr>
          <p:cNvSpPr>
            <a:spLocks noGrp="1"/>
          </p:cNvSpPr>
          <p:nvPr>
            <p:ph idx="1"/>
          </p:nvPr>
        </p:nvSpPr>
        <p:spPr/>
        <p:txBody>
          <a:bodyPr>
            <a:normAutofit lnSpcReduction="10000"/>
          </a:bodyPr>
          <a:lstStyle/>
          <a:p>
            <a:pPr marL="0" indent="0">
              <a:buNone/>
            </a:pPr>
            <a:r>
              <a:rPr lang="zh-CN" altLang="en-US" sz="2600" dirty="0"/>
              <a:t>产生这种问题的原因是对</a:t>
            </a:r>
            <a:r>
              <a:rPr lang="zh-CN" altLang="en-US" sz="2600" b="1" u="sng" dirty="0">
                <a:solidFill>
                  <a:schemeClr val="folHlink"/>
                </a:solidFill>
              </a:rPr>
              <a:t>共享资源</a:t>
            </a:r>
            <a:r>
              <a:rPr lang="zh-CN" altLang="en-US" sz="2600" dirty="0"/>
              <a:t>访问的不完整。为了解决这种问题，需要寻找一种机制来保证对共享数据操作的完整性，这种完整性称为</a:t>
            </a:r>
            <a:r>
              <a:rPr lang="zh-CN" altLang="en-US" sz="2600" b="1" u="sng" dirty="0">
                <a:solidFill>
                  <a:schemeClr val="folHlink"/>
                </a:solidFill>
                <a:latin typeface="Times New Roman" panose="02020603050405020304" pitchFamily="18" charset="0"/>
              </a:rPr>
              <a:t>共享数据操作的同步</a:t>
            </a:r>
            <a:r>
              <a:rPr lang="zh-CN" altLang="en-US" sz="2600" dirty="0">
                <a:latin typeface="Times New Roman" panose="02020603050405020304" pitchFamily="18" charset="0"/>
              </a:rPr>
              <a:t>，共享数据叫做</a:t>
            </a:r>
            <a:r>
              <a:rPr lang="zh-CN" altLang="en-US" sz="2600" b="1" u="sng" dirty="0">
                <a:solidFill>
                  <a:schemeClr val="folHlink"/>
                </a:solidFill>
                <a:latin typeface="Times New Roman" panose="02020603050405020304" pitchFamily="18" charset="0"/>
              </a:rPr>
              <a:t>条件变量</a:t>
            </a:r>
            <a:endParaRPr lang="en-US" altLang="zh-CN" sz="2600" b="1" u="sng" dirty="0">
              <a:solidFill>
                <a:schemeClr val="folHlink"/>
              </a:solidFill>
              <a:latin typeface="Times New Roman" panose="02020603050405020304" pitchFamily="18" charset="0"/>
            </a:endParaRPr>
          </a:p>
          <a:p>
            <a:pPr marL="0" indent="0">
              <a:buNone/>
            </a:pPr>
            <a:endParaRPr lang="zh-CN" altLang="en-US" sz="2600" dirty="0"/>
          </a:p>
          <a:p>
            <a:pPr marL="0" indent="0">
              <a:buNone/>
            </a:pPr>
            <a:r>
              <a:rPr lang="zh-CN" altLang="en-US" sz="2600" dirty="0"/>
              <a:t>在</a:t>
            </a:r>
            <a:r>
              <a:rPr lang="en-US" altLang="zh-CN" sz="2600" dirty="0"/>
              <a:t>Java</a:t>
            </a:r>
            <a:r>
              <a:rPr lang="zh-CN" altLang="en-US" sz="2600" dirty="0"/>
              <a:t>语言中，引入了</a:t>
            </a:r>
            <a:r>
              <a:rPr lang="zh-CN" altLang="en-US" sz="2600" dirty="0">
                <a:latin typeface="Times New Roman" panose="02020603050405020304" pitchFamily="18" charset="0"/>
              </a:rPr>
              <a:t>“</a:t>
            </a:r>
            <a:r>
              <a:rPr lang="zh-CN" altLang="en-US" sz="2600" b="1" u="sng" dirty="0">
                <a:solidFill>
                  <a:schemeClr val="folHlink"/>
                </a:solidFill>
              </a:rPr>
              <a:t>对象互斥锁</a:t>
            </a:r>
            <a:r>
              <a:rPr lang="zh-CN" altLang="en-US" sz="2600" dirty="0">
                <a:latin typeface="Times New Roman" panose="02020603050405020304" pitchFamily="18" charset="0"/>
              </a:rPr>
              <a:t>”</a:t>
            </a:r>
            <a:r>
              <a:rPr lang="zh-CN" altLang="en-US" sz="2600" dirty="0"/>
              <a:t>的概念（又称为监视器、管程）来实现不同线程对</a:t>
            </a:r>
            <a:r>
              <a:rPr lang="zh-CN" altLang="en-US" sz="2600" dirty="0">
                <a:latin typeface="Times New Roman" panose="02020603050405020304" pitchFamily="18" charset="0"/>
              </a:rPr>
              <a:t>共享数据操作的同步。 “</a:t>
            </a:r>
            <a:r>
              <a:rPr lang="zh-CN" altLang="en-US" sz="2600" dirty="0"/>
              <a:t>对象互斥锁</a:t>
            </a:r>
            <a:r>
              <a:rPr lang="zh-CN" altLang="en-US" sz="2600" dirty="0">
                <a:latin typeface="Times New Roman" panose="02020603050405020304" pitchFamily="18" charset="0"/>
              </a:rPr>
              <a:t>”阻止多个线程同时访问同一个条件变量</a:t>
            </a:r>
          </a:p>
          <a:p>
            <a:pPr marL="0" indent="0">
              <a:buNone/>
            </a:pPr>
            <a:endParaRPr lang="en-US" altLang="zh-CN" sz="2600" dirty="0"/>
          </a:p>
          <a:p>
            <a:pPr marL="0" indent="0">
              <a:buNone/>
            </a:pPr>
            <a:r>
              <a:rPr lang="zh-CN" altLang="en-US" sz="2600" dirty="0"/>
              <a:t>在</a:t>
            </a:r>
            <a:r>
              <a:rPr lang="en-US" altLang="zh-CN" sz="2600" dirty="0"/>
              <a:t>Java</a:t>
            </a:r>
            <a:r>
              <a:rPr lang="zh-CN" altLang="en-US" sz="2600" dirty="0"/>
              <a:t>语言中，有两种方法可以实现</a:t>
            </a:r>
            <a:r>
              <a:rPr lang="zh-CN" altLang="en-US" sz="2600" dirty="0">
                <a:latin typeface="Times New Roman" panose="02020603050405020304" pitchFamily="18" charset="0"/>
              </a:rPr>
              <a:t>“</a:t>
            </a:r>
            <a:r>
              <a:rPr lang="zh-CN" altLang="en-US" sz="2600" dirty="0"/>
              <a:t>对象互斥锁</a:t>
            </a:r>
            <a:r>
              <a:rPr lang="zh-CN" altLang="en-US" sz="2600" dirty="0">
                <a:latin typeface="Times New Roman" panose="02020603050405020304" pitchFamily="18" charset="0"/>
              </a:rPr>
              <a:t>”</a:t>
            </a:r>
            <a:r>
              <a:rPr lang="zh-CN" altLang="en-US" sz="2600" dirty="0"/>
              <a:t>：</a:t>
            </a:r>
          </a:p>
          <a:p>
            <a:pPr marL="0" indent="0">
              <a:buNone/>
            </a:pPr>
            <a:r>
              <a:rPr lang="zh-CN" altLang="en-US" sz="2600" dirty="0"/>
              <a:t>     用关键字</a:t>
            </a:r>
            <a:r>
              <a:rPr lang="en-US" altLang="zh-CN" sz="2600" u="sng" dirty="0">
                <a:solidFill>
                  <a:schemeClr val="hlink"/>
                </a:solidFill>
              </a:rPr>
              <a:t>volatile</a:t>
            </a:r>
            <a:r>
              <a:rPr lang="zh-CN" altLang="en-US" sz="2600" dirty="0"/>
              <a:t>来声明一个共享数据（变量）</a:t>
            </a:r>
            <a:endParaRPr lang="en-US" altLang="zh-CN" sz="2600" dirty="0"/>
          </a:p>
          <a:p>
            <a:pPr marL="0" indent="0">
              <a:buNone/>
            </a:pPr>
            <a:r>
              <a:rPr lang="zh-CN" altLang="en-US" sz="2600" dirty="0"/>
              <a:t>     用关键字</a:t>
            </a:r>
            <a:r>
              <a:rPr lang="en-US" altLang="zh-CN" sz="2600" u="sng" dirty="0">
                <a:solidFill>
                  <a:schemeClr val="hlink"/>
                </a:solidFill>
              </a:rPr>
              <a:t>synchronized</a:t>
            </a:r>
            <a:r>
              <a:rPr lang="zh-CN" altLang="en-US" sz="2600" dirty="0"/>
              <a:t>来声明一个操作共享数据的</a:t>
            </a:r>
            <a:r>
              <a:rPr lang="zh-CN" altLang="en-US" sz="2600" b="1" u="sng" dirty="0">
                <a:solidFill>
                  <a:schemeClr val="folHlink"/>
                </a:solidFill>
              </a:rPr>
              <a:t>方法</a:t>
            </a:r>
            <a:r>
              <a:rPr lang="zh-CN" altLang="en-US" sz="2600" dirty="0"/>
              <a:t>或</a:t>
            </a:r>
            <a:r>
              <a:rPr lang="zh-CN" altLang="en-US" sz="2600" b="1" u="sng" dirty="0">
                <a:solidFill>
                  <a:schemeClr val="folHlink"/>
                </a:solidFill>
              </a:rPr>
              <a:t>一段代码</a:t>
            </a:r>
            <a:endParaRPr lang="zh-CN" altLang="en-US" sz="2600" dirty="0"/>
          </a:p>
          <a:p>
            <a:pPr marL="0" indent="0">
              <a:buNone/>
            </a:pPr>
            <a:endParaRPr kumimoji="1" lang="zh-CN" altLang="en-US" dirty="0"/>
          </a:p>
        </p:txBody>
      </p:sp>
    </p:spTree>
    <p:extLst>
      <p:ext uri="{BB962C8B-B14F-4D97-AF65-F5344CB8AC3E}">
        <p14:creationId xmlns:p14="http://schemas.microsoft.com/office/powerpoint/2010/main" val="47856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ADE31-35B2-9F40-8E27-6567670BC653}"/>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4" name="Text Box 3">
            <a:extLst>
              <a:ext uri="{FF2B5EF4-FFF2-40B4-BE49-F238E27FC236}">
                <a16:creationId xmlns:a16="http://schemas.microsoft.com/office/drawing/2014/main" id="{E3F6636C-9E02-EE48-96A6-76795E6CEE1C}"/>
              </a:ext>
            </a:extLst>
          </p:cNvPr>
          <p:cNvSpPr txBox="1">
            <a:spLocks noGrp="1" noChangeArrowheads="1"/>
          </p:cNvSpPr>
          <p:nvPr>
            <p:ph idx="1"/>
          </p:nvPr>
        </p:nvSpPr>
        <p:spPr bwMode="auto">
          <a:xfrm>
            <a:off x="838200" y="1777609"/>
            <a:ext cx="6181578" cy="4512004"/>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en-US" altLang="zh-CN" sz="1600" b="1" dirty="0"/>
              <a:t>class bank</a:t>
            </a:r>
          </a:p>
          <a:p>
            <a:pPr marL="0" indent="0">
              <a:buNone/>
            </a:pPr>
            <a:r>
              <a:rPr lang="en-US" altLang="zh-CN" sz="1600" b="1" dirty="0"/>
              <a:t>{</a:t>
            </a:r>
          </a:p>
          <a:p>
            <a:pPr marL="0" indent="0">
              <a:buNone/>
            </a:pPr>
            <a:r>
              <a:rPr lang="en-US" altLang="zh-CN" sz="1600" b="1" dirty="0"/>
              <a:t>    </a:t>
            </a:r>
            <a:r>
              <a:rPr lang="en-US" altLang="zh-CN" sz="1600" b="1" dirty="0">
                <a:solidFill>
                  <a:schemeClr val="hlink"/>
                </a:solidFill>
              </a:rPr>
              <a:t>static volatile</a:t>
            </a:r>
            <a:r>
              <a:rPr lang="en-US" altLang="zh-CN" sz="1600" b="1" dirty="0"/>
              <a:t> double balance;</a:t>
            </a:r>
          </a:p>
          <a:p>
            <a:pPr marL="0" indent="0">
              <a:buNone/>
            </a:pPr>
            <a:r>
              <a:rPr lang="en-US" altLang="zh-CN" sz="1600" b="1" dirty="0"/>
              <a:t>    public </a:t>
            </a:r>
            <a:r>
              <a:rPr lang="en-US" altLang="zh-CN" sz="1600" b="1" dirty="0">
                <a:solidFill>
                  <a:schemeClr val="hlink"/>
                </a:solidFill>
              </a:rPr>
              <a:t>[syn</a:t>
            </a:r>
            <a:r>
              <a:rPr lang="en-US" altLang="zh-CN" sz="1600" b="1" dirty="0">
                <a:solidFill>
                  <a:schemeClr val="hlink"/>
                </a:solidFill>
                <a:latin typeface="Times New Roman" panose="02020603050405020304" pitchFamily="18" charset="0"/>
              </a:rPr>
              <a:t>…</a:t>
            </a:r>
            <a:r>
              <a:rPr lang="en-US" altLang="zh-CN" sz="1600" b="1" dirty="0">
                <a:solidFill>
                  <a:schemeClr val="hlink"/>
                </a:solidFill>
              </a:rPr>
              <a:t>]</a:t>
            </a:r>
            <a:r>
              <a:rPr lang="en-US" altLang="zh-CN" sz="1600" b="1" dirty="0"/>
              <a:t> </a:t>
            </a:r>
            <a:r>
              <a:rPr lang="en-US" altLang="zh-CN" sz="1600" b="1" dirty="0" err="1"/>
              <a:t>boolean</a:t>
            </a:r>
            <a:r>
              <a:rPr lang="en-US" altLang="zh-CN" sz="1600" b="1" dirty="0"/>
              <a:t> </a:t>
            </a:r>
            <a:r>
              <a:rPr lang="zh-CN" altLang="en-US" sz="1600" b="1" dirty="0"/>
              <a:t>取钱</a:t>
            </a:r>
            <a:r>
              <a:rPr lang="en-US" altLang="zh-CN" sz="1600" b="1" dirty="0"/>
              <a:t>(double amt)</a:t>
            </a:r>
          </a:p>
          <a:p>
            <a:pPr marL="0" indent="0">
              <a:buNone/>
            </a:pPr>
            <a:r>
              <a:rPr lang="en-US" altLang="zh-CN" sz="1600" b="1" dirty="0"/>
              <a:t>    {</a:t>
            </a:r>
          </a:p>
          <a:p>
            <a:pPr marL="0" indent="0">
              <a:buNone/>
            </a:pPr>
            <a:r>
              <a:rPr lang="en-US" altLang="zh-CN" sz="1600" b="1" dirty="0"/>
              <a:t>         if(balance &gt;= amt )</a:t>
            </a:r>
          </a:p>
          <a:p>
            <a:pPr marL="0" indent="0">
              <a:buNone/>
            </a:pPr>
            <a:r>
              <a:rPr lang="en-US" altLang="zh-CN" sz="1600" b="1" dirty="0"/>
              <a:t>         {</a:t>
            </a:r>
          </a:p>
          <a:p>
            <a:pPr marL="0" indent="0">
              <a:buNone/>
            </a:pPr>
            <a:r>
              <a:rPr lang="en-US" altLang="zh-CN" sz="1600" b="1" dirty="0"/>
              <a:t>               balance -= amt; </a:t>
            </a:r>
          </a:p>
          <a:p>
            <a:pPr marL="0" indent="0">
              <a:buNone/>
            </a:pPr>
            <a:r>
              <a:rPr lang="en-US" altLang="zh-CN" sz="1600" b="1" dirty="0"/>
              <a:t>               return true;</a:t>
            </a:r>
          </a:p>
          <a:p>
            <a:pPr marL="0" indent="0">
              <a:buNone/>
            </a:pPr>
            <a:r>
              <a:rPr lang="en-US" altLang="zh-CN" sz="1600" b="1" dirty="0"/>
              <a:t>         }</a:t>
            </a:r>
          </a:p>
          <a:p>
            <a:pPr marL="0" indent="0">
              <a:buNone/>
            </a:pPr>
            <a:r>
              <a:rPr lang="en-US" altLang="zh-CN" sz="1600" b="1" dirty="0"/>
              <a:t>         else    return false;</a:t>
            </a:r>
          </a:p>
          <a:p>
            <a:pPr marL="0" indent="0">
              <a:buNone/>
            </a:pPr>
            <a:r>
              <a:rPr lang="en-US" altLang="zh-CN" sz="1600" b="1" dirty="0"/>
              <a:t>    }</a:t>
            </a:r>
          </a:p>
          <a:p>
            <a:pPr marL="0" indent="0">
              <a:buNone/>
            </a:pPr>
            <a:r>
              <a:rPr lang="en-US" altLang="zh-CN" sz="1600" b="1" dirty="0"/>
              <a:t>}</a:t>
            </a:r>
          </a:p>
        </p:txBody>
      </p:sp>
      <p:sp>
        <p:nvSpPr>
          <p:cNvPr id="5" name="Text Box 2">
            <a:extLst>
              <a:ext uri="{FF2B5EF4-FFF2-40B4-BE49-F238E27FC236}">
                <a16:creationId xmlns:a16="http://schemas.microsoft.com/office/drawing/2014/main" id="{DEF6B293-0C26-504A-A535-3F4AEDF35AE6}"/>
              </a:ext>
            </a:extLst>
          </p:cNvPr>
          <p:cNvSpPr txBox="1">
            <a:spLocks noChangeArrowheads="1"/>
          </p:cNvSpPr>
          <p:nvPr/>
        </p:nvSpPr>
        <p:spPr bwMode="auto">
          <a:xfrm>
            <a:off x="7467600" y="565456"/>
            <a:ext cx="3886200" cy="27813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1400" b="1" dirty="0"/>
              <a:t>class stack{</a:t>
            </a:r>
          </a:p>
          <a:p>
            <a:pPr>
              <a:lnSpc>
                <a:spcPct val="90000"/>
              </a:lnSpc>
            </a:pPr>
            <a:r>
              <a:rPr lang="en-US" altLang="zh-CN" sz="1400" b="1" dirty="0"/>
              <a:t>    int index = 0;</a:t>
            </a:r>
          </a:p>
          <a:p>
            <a:pPr>
              <a:lnSpc>
                <a:spcPct val="90000"/>
              </a:lnSpc>
            </a:pPr>
            <a:r>
              <a:rPr lang="en-US" altLang="zh-CN" sz="1400" b="1" dirty="0"/>
              <a:t>    char[] data = new char[6];</a:t>
            </a:r>
          </a:p>
          <a:p>
            <a:pPr>
              <a:lnSpc>
                <a:spcPct val="90000"/>
              </a:lnSpc>
            </a:pPr>
            <a:r>
              <a:rPr lang="en-US" altLang="zh-CN" sz="1400" b="1" dirty="0"/>
              <a:t>    public </a:t>
            </a:r>
            <a:r>
              <a:rPr lang="en-US" altLang="zh-CN" sz="1400" b="1" dirty="0">
                <a:solidFill>
                  <a:schemeClr val="hlink"/>
                </a:solidFill>
              </a:rPr>
              <a:t>synchronized</a:t>
            </a:r>
            <a:r>
              <a:rPr lang="en-US" altLang="zh-CN" sz="1400" b="1" dirty="0"/>
              <a:t> void push(char c)</a:t>
            </a:r>
          </a:p>
          <a:p>
            <a:pPr>
              <a:lnSpc>
                <a:spcPct val="90000"/>
              </a:lnSpc>
            </a:pPr>
            <a:r>
              <a:rPr lang="en-US" altLang="zh-CN" sz="1400" b="1" dirty="0"/>
              <a:t>    {</a:t>
            </a:r>
          </a:p>
          <a:p>
            <a:pPr>
              <a:lnSpc>
                <a:spcPct val="90000"/>
              </a:lnSpc>
            </a:pPr>
            <a:r>
              <a:rPr lang="en-US" altLang="zh-CN" sz="1400" b="1" dirty="0"/>
              <a:t>        data[index] = c;</a:t>
            </a:r>
          </a:p>
          <a:p>
            <a:pPr>
              <a:lnSpc>
                <a:spcPct val="90000"/>
              </a:lnSpc>
            </a:pPr>
            <a:r>
              <a:rPr lang="en-US" altLang="zh-CN" sz="1400" b="1" dirty="0"/>
              <a:t>        index++;</a:t>
            </a:r>
          </a:p>
          <a:p>
            <a:pPr>
              <a:lnSpc>
                <a:spcPct val="90000"/>
              </a:lnSpc>
            </a:pPr>
            <a:r>
              <a:rPr lang="en-US" altLang="zh-CN" sz="1400" b="1" dirty="0"/>
              <a:t>    }</a:t>
            </a:r>
          </a:p>
          <a:p>
            <a:pPr>
              <a:lnSpc>
                <a:spcPct val="90000"/>
              </a:lnSpc>
            </a:pPr>
            <a:r>
              <a:rPr lang="en-US" altLang="zh-CN" sz="1400" b="1" dirty="0"/>
              <a:t>    public </a:t>
            </a:r>
            <a:r>
              <a:rPr lang="en-US" altLang="zh-CN" sz="1400" b="1" dirty="0">
                <a:solidFill>
                  <a:schemeClr val="hlink"/>
                </a:solidFill>
              </a:rPr>
              <a:t>synchronized</a:t>
            </a:r>
            <a:r>
              <a:rPr lang="en-US" altLang="zh-CN" sz="1400" b="1" dirty="0"/>
              <a:t> char pop()</a:t>
            </a:r>
          </a:p>
          <a:p>
            <a:pPr>
              <a:lnSpc>
                <a:spcPct val="90000"/>
              </a:lnSpc>
            </a:pPr>
            <a:r>
              <a:rPr lang="en-US" altLang="zh-CN" sz="1400" b="1" dirty="0"/>
              <a:t>    {</a:t>
            </a:r>
          </a:p>
          <a:p>
            <a:pPr>
              <a:lnSpc>
                <a:spcPct val="90000"/>
              </a:lnSpc>
            </a:pPr>
            <a:r>
              <a:rPr lang="en-US" altLang="zh-CN" sz="1400" b="1" dirty="0"/>
              <a:t>        index--;</a:t>
            </a:r>
          </a:p>
          <a:p>
            <a:pPr>
              <a:lnSpc>
                <a:spcPct val="90000"/>
              </a:lnSpc>
            </a:pPr>
            <a:r>
              <a:rPr lang="en-US" altLang="zh-CN" sz="1400" b="1" dirty="0"/>
              <a:t>        return data[index];</a:t>
            </a:r>
          </a:p>
          <a:p>
            <a:pPr>
              <a:lnSpc>
                <a:spcPct val="90000"/>
              </a:lnSpc>
            </a:pPr>
            <a:r>
              <a:rPr lang="en-US" altLang="zh-CN" sz="1400" b="1" dirty="0"/>
              <a:t>    }</a:t>
            </a:r>
          </a:p>
          <a:p>
            <a:pPr>
              <a:lnSpc>
                <a:spcPct val="90000"/>
              </a:lnSpc>
            </a:pPr>
            <a:r>
              <a:rPr lang="en-US" altLang="zh-CN" sz="1400" b="1" dirty="0"/>
              <a:t>}</a:t>
            </a:r>
          </a:p>
        </p:txBody>
      </p:sp>
      <p:sp>
        <p:nvSpPr>
          <p:cNvPr id="6" name="Text Box 6">
            <a:extLst>
              <a:ext uri="{FF2B5EF4-FFF2-40B4-BE49-F238E27FC236}">
                <a16:creationId xmlns:a16="http://schemas.microsoft.com/office/drawing/2014/main" id="{1E602732-D50B-CE40-B04B-E66705E5C597}"/>
              </a:ext>
            </a:extLst>
          </p:cNvPr>
          <p:cNvSpPr txBox="1">
            <a:spLocks noChangeArrowheads="1"/>
          </p:cNvSpPr>
          <p:nvPr/>
        </p:nvSpPr>
        <p:spPr bwMode="auto">
          <a:xfrm>
            <a:off x="7467600" y="3674572"/>
            <a:ext cx="3886200" cy="25971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1400" b="1"/>
              <a:t>class stack{</a:t>
            </a:r>
          </a:p>
          <a:p>
            <a:pPr>
              <a:lnSpc>
                <a:spcPct val="90000"/>
              </a:lnSpc>
            </a:pPr>
            <a:r>
              <a:rPr lang="en-US" altLang="zh-CN" sz="1400" b="1"/>
              <a:t>    </a:t>
            </a:r>
            <a:r>
              <a:rPr lang="en-US" altLang="zh-CN" sz="1400" b="1">
                <a:latin typeface="Times New Roman" panose="02020603050405020304" pitchFamily="18" charset="0"/>
              </a:rPr>
              <a:t>…</a:t>
            </a:r>
            <a:endParaRPr lang="en-US" altLang="zh-CN" sz="1400" b="1"/>
          </a:p>
          <a:p>
            <a:pPr>
              <a:lnSpc>
                <a:spcPct val="90000"/>
              </a:lnSpc>
            </a:pPr>
            <a:r>
              <a:rPr lang="en-US" altLang="zh-CN" sz="1400" b="1"/>
              <a:t>    public void push(char c)</a:t>
            </a:r>
          </a:p>
          <a:p>
            <a:pPr>
              <a:lnSpc>
                <a:spcPct val="90000"/>
              </a:lnSpc>
            </a:pPr>
            <a:r>
              <a:rPr lang="en-US" altLang="zh-CN" sz="1400" b="1"/>
              <a:t>    {</a:t>
            </a:r>
          </a:p>
          <a:p>
            <a:pPr>
              <a:lnSpc>
                <a:spcPct val="90000"/>
              </a:lnSpc>
            </a:pPr>
            <a:r>
              <a:rPr lang="en-US" altLang="zh-CN" sz="1400" b="1"/>
              <a:t>        </a:t>
            </a:r>
            <a:r>
              <a:rPr lang="en-US" altLang="zh-CN" sz="1400" b="1">
                <a:solidFill>
                  <a:schemeClr val="hlink"/>
                </a:solidFill>
              </a:rPr>
              <a:t>synchronized(this){</a:t>
            </a:r>
            <a:endParaRPr lang="en-US" altLang="zh-CN" sz="1400" b="1"/>
          </a:p>
          <a:p>
            <a:pPr>
              <a:lnSpc>
                <a:spcPct val="90000"/>
              </a:lnSpc>
            </a:pPr>
            <a:r>
              <a:rPr lang="en-US" altLang="zh-CN" sz="1400" b="1"/>
              <a:t>            data[index] = c;</a:t>
            </a:r>
          </a:p>
          <a:p>
            <a:pPr>
              <a:lnSpc>
                <a:spcPct val="90000"/>
              </a:lnSpc>
            </a:pPr>
            <a:r>
              <a:rPr lang="en-US" altLang="zh-CN" sz="1400" b="1"/>
              <a:t>            index++;</a:t>
            </a:r>
          </a:p>
          <a:p>
            <a:pPr>
              <a:lnSpc>
                <a:spcPct val="90000"/>
              </a:lnSpc>
            </a:pPr>
            <a:r>
              <a:rPr lang="en-US" altLang="zh-CN" sz="1400" b="1"/>
              <a:t>        </a:t>
            </a:r>
            <a:r>
              <a:rPr lang="en-US" altLang="zh-CN" sz="1400" b="1">
                <a:solidFill>
                  <a:schemeClr val="hlink"/>
                </a:solidFill>
              </a:rPr>
              <a:t>}</a:t>
            </a:r>
          </a:p>
          <a:p>
            <a:pPr>
              <a:lnSpc>
                <a:spcPct val="90000"/>
              </a:lnSpc>
            </a:pPr>
            <a:r>
              <a:rPr lang="en-US" altLang="zh-CN" sz="1400" b="1"/>
              <a:t>    }</a:t>
            </a:r>
          </a:p>
          <a:p>
            <a:pPr>
              <a:lnSpc>
                <a:spcPct val="90000"/>
              </a:lnSpc>
            </a:pPr>
            <a:r>
              <a:rPr lang="en-US" altLang="zh-CN" sz="1400" b="1"/>
              <a:t>    public char pop()</a:t>
            </a:r>
          </a:p>
          <a:p>
            <a:pPr>
              <a:lnSpc>
                <a:spcPct val="80000"/>
              </a:lnSpc>
            </a:pPr>
            <a:r>
              <a:rPr lang="en-US" altLang="zh-CN" sz="1200" b="1"/>
              <a:t>    {</a:t>
            </a:r>
          </a:p>
          <a:p>
            <a:pPr>
              <a:lnSpc>
                <a:spcPct val="80000"/>
              </a:lnSpc>
            </a:pPr>
            <a:r>
              <a:rPr lang="en-US" altLang="zh-CN" sz="1200" b="1"/>
              <a:t>        </a:t>
            </a:r>
            <a:r>
              <a:rPr lang="en-US" altLang="zh-CN" sz="1200" b="1">
                <a:latin typeface="Times New Roman" panose="02020603050405020304" pitchFamily="18" charset="0"/>
              </a:rPr>
              <a:t>…</a:t>
            </a:r>
            <a:endParaRPr lang="en-US" altLang="zh-CN" sz="1200" b="1"/>
          </a:p>
          <a:p>
            <a:pPr>
              <a:lnSpc>
                <a:spcPct val="80000"/>
              </a:lnSpc>
            </a:pPr>
            <a:r>
              <a:rPr lang="en-US" altLang="zh-CN" sz="1200" b="1"/>
              <a:t>    }</a:t>
            </a:r>
          </a:p>
          <a:p>
            <a:pPr>
              <a:lnSpc>
                <a:spcPct val="80000"/>
              </a:lnSpc>
            </a:pPr>
            <a:r>
              <a:rPr lang="en-US" altLang="zh-CN" sz="1200" b="1"/>
              <a:t>}</a:t>
            </a:r>
          </a:p>
        </p:txBody>
      </p:sp>
    </p:spTree>
    <p:extLst>
      <p:ext uri="{BB962C8B-B14F-4D97-AF65-F5344CB8AC3E}">
        <p14:creationId xmlns:p14="http://schemas.microsoft.com/office/powerpoint/2010/main" val="8134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8D5B2-41C3-7B40-8C3D-3C9398DE9C27}"/>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3" name="内容占位符 2">
            <a:extLst>
              <a:ext uri="{FF2B5EF4-FFF2-40B4-BE49-F238E27FC236}">
                <a16:creationId xmlns:a16="http://schemas.microsoft.com/office/drawing/2014/main" id="{3E3BEF03-19CC-E348-AEF6-35BFA7A94418}"/>
              </a:ext>
            </a:extLst>
          </p:cNvPr>
          <p:cNvSpPr>
            <a:spLocks noGrp="1"/>
          </p:cNvSpPr>
          <p:nvPr>
            <p:ph idx="1"/>
          </p:nvPr>
        </p:nvSpPr>
        <p:spPr/>
        <p:txBody>
          <a:bodyPr/>
          <a:lstStyle/>
          <a:p>
            <a:pPr marL="0" indent="0">
              <a:buNone/>
            </a:pPr>
            <a:r>
              <a:rPr lang="zh-CN" altLang="en-US" dirty="0">
                <a:latin typeface="Times New Roman" panose="02020603050405020304" pitchFamily="18" charset="0"/>
              </a:rPr>
              <a:t>用</a:t>
            </a:r>
            <a:r>
              <a:rPr lang="en-US" altLang="zh-CN" b="1" u="sng" dirty="0">
                <a:solidFill>
                  <a:schemeClr val="hlink"/>
                </a:solidFill>
                <a:latin typeface="Times New Roman" panose="02020603050405020304" pitchFamily="18" charset="0"/>
              </a:rPr>
              <a:t>synchronized</a:t>
            </a:r>
            <a:r>
              <a:rPr lang="zh-CN" altLang="en-US" dirty="0">
                <a:latin typeface="Times New Roman" panose="02020603050405020304" pitchFamily="18" charset="0"/>
              </a:rPr>
              <a:t>来标识的代码段或方法即为“</a:t>
            </a:r>
            <a:r>
              <a:rPr lang="zh-CN" altLang="en-US" dirty="0"/>
              <a:t>对象互斥锁</a:t>
            </a:r>
            <a:r>
              <a:rPr lang="zh-CN" altLang="en-US" dirty="0">
                <a:latin typeface="Times New Roman" panose="02020603050405020304" pitchFamily="18" charset="0"/>
              </a:rPr>
              <a:t>”锁住的部分。如果一个程序内有两个或以上的方法使用</a:t>
            </a:r>
            <a:r>
              <a:rPr lang="en-US" altLang="zh-CN" b="1" u="sng" dirty="0">
                <a:solidFill>
                  <a:schemeClr val="hlink"/>
                </a:solidFill>
                <a:latin typeface="Times New Roman" panose="02020603050405020304" pitchFamily="18" charset="0"/>
              </a:rPr>
              <a:t>synchronized</a:t>
            </a:r>
            <a:r>
              <a:rPr lang="zh-CN" altLang="en-US" dirty="0">
                <a:latin typeface="Times New Roman" panose="02020603050405020304" pitchFamily="18" charset="0"/>
              </a:rPr>
              <a:t>标志，则它们在同一个“</a:t>
            </a:r>
            <a:r>
              <a:rPr lang="zh-CN" altLang="en-US" dirty="0"/>
              <a:t>对象互斥锁</a:t>
            </a:r>
            <a:r>
              <a:rPr lang="zh-CN" altLang="en-US" dirty="0">
                <a:latin typeface="Times New Roman" panose="02020603050405020304" pitchFamily="18" charset="0"/>
              </a:rPr>
              <a:t>”管理之下</a:t>
            </a:r>
            <a:endParaRPr lang="en-US" altLang="zh-CN" dirty="0">
              <a:latin typeface="Times New Roman" panose="02020603050405020304" pitchFamily="18" charset="0"/>
            </a:endParaRPr>
          </a:p>
          <a:p>
            <a:pPr marL="0" indent="0">
              <a:buNone/>
            </a:pPr>
            <a:endParaRPr kumimoji="1" lang="en-US" altLang="zh-CN" dirty="0">
              <a:latin typeface="Times New Roman" panose="02020603050405020304" pitchFamily="18" charset="0"/>
            </a:endParaRPr>
          </a:p>
          <a:p>
            <a:pPr marL="0" indent="0">
              <a:buNone/>
            </a:pPr>
            <a:endParaRPr kumimoji="1" lang="en-US" altLang="zh-CN" dirty="0">
              <a:latin typeface="Times New Roman" panose="02020603050405020304" pitchFamily="18" charset="0"/>
            </a:endParaRPr>
          </a:p>
          <a:p>
            <a:pPr marL="0" indent="0">
              <a:buNone/>
            </a:pPr>
            <a:endParaRPr kumimoji="1" lang="en-US" altLang="zh-CN" dirty="0">
              <a:latin typeface="Times New Roman" panose="02020603050405020304" pitchFamily="18" charset="0"/>
            </a:endParaRPr>
          </a:p>
          <a:p>
            <a:pPr marL="0" indent="0">
              <a:buNone/>
            </a:pPr>
            <a:endParaRPr kumimoji="1" lang="en-US" altLang="zh-CN" dirty="0">
              <a:latin typeface="Times New Roman" panose="02020603050405020304" pitchFamily="18" charset="0"/>
            </a:endParaRPr>
          </a:p>
          <a:p>
            <a:pPr marL="0" indent="0">
              <a:buNone/>
            </a:pPr>
            <a:r>
              <a:rPr lang="zh-CN" altLang="en-US" dirty="0">
                <a:latin typeface="Times New Roman" panose="02020603050405020304" pitchFamily="18" charset="0"/>
              </a:rPr>
              <a:t>一般情况下，都使用</a:t>
            </a:r>
            <a:r>
              <a:rPr lang="en-US" altLang="zh-CN" b="1" u="sng" dirty="0">
                <a:solidFill>
                  <a:schemeClr val="hlink"/>
                </a:solidFill>
                <a:latin typeface="Times New Roman" panose="02020603050405020304" pitchFamily="18" charset="0"/>
              </a:rPr>
              <a:t>synchronized</a:t>
            </a:r>
            <a:r>
              <a:rPr lang="zh-CN" altLang="en-US" dirty="0">
                <a:latin typeface="Times New Roman" panose="02020603050405020304" pitchFamily="18" charset="0"/>
              </a:rPr>
              <a:t>关键字在方法的层次上实现对共享资源操作的同步，很少使用</a:t>
            </a:r>
            <a:r>
              <a:rPr lang="en-US" altLang="zh-CN" b="1" u="sng" dirty="0">
                <a:solidFill>
                  <a:schemeClr val="hlink"/>
                </a:solidFill>
                <a:latin typeface="Times New Roman" panose="02020603050405020304" pitchFamily="18" charset="0"/>
              </a:rPr>
              <a:t>volatile</a:t>
            </a:r>
            <a:r>
              <a:rPr lang="zh-CN" altLang="en-US" dirty="0">
                <a:latin typeface="Times New Roman" panose="02020603050405020304" pitchFamily="18" charset="0"/>
              </a:rPr>
              <a:t>关键字声明共享变量</a:t>
            </a:r>
            <a:endParaRPr kumimoji="1" lang="zh-CN" altLang="en-US" dirty="0"/>
          </a:p>
        </p:txBody>
      </p:sp>
      <p:grpSp>
        <p:nvGrpSpPr>
          <p:cNvPr id="4" name="Group 16">
            <a:extLst>
              <a:ext uri="{FF2B5EF4-FFF2-40B4-BE49-F238E27FC236}">
                <a16:creationId xmlns:a16="http://schemas.microsoft.com/office/drawing/2014/main" id="{EEA0E3CA-7DBD-FD4B-936D-75561D07D17E}"/>
              </a:ext>
            </a:extLst>
          </p:cNvPr>
          <p:cNvGrpSpPr>
            <a:grpSpLocks/>
          </p:cNvGrpSpPr>
          <p:nvPr/>
        </p:nvGrpSpPr>
        <p:grpSpPr bwMode="auto">
          <a:xfrm>
            <a:off x="1233268" y="3429000"/>
            <a:ext cx="6499225" cy="1333500"/>
            <a:chOff x="768" y="2448"/>
            <a:chExt cx="4094" cy="840"/>
          </a:xfrm>
        </p:grpSpPr>
        <p:sp>
          <p:nvSpPr>
            <p:cNvPr id="5" name="Oval 6">
              <a:extLst>
                <a:ext uri="{FF2B5EF4-FFF2-40B4-BE49-F238E27FC236}">
                  <a16:creationId xmlns:a16="http://schemas.microsoft.com/office/drawing/2014/main" id="{041FC452-9522-BA41-B016-C7A1AC339EB1}"/>
                </a:ext>
              </a:extLst>
            </p:cNvPr>
            <p:cNvSpPr>
              <a:spLocks noChangeArrowheads="1"/>
            </p:cNvSpPr>
            <p:nvPr/>
          </p:nvSpPr>
          <p:spPr bwMode="auto">
            <a:xfrm>
              <a:off x="1404" y="2520"/>
              <a:ext cx="2688" cy="768"/>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 name="Oval 7">
              <a:extLst>
                <a:ext uri="{FF2B5EF4-FFF2-40B4-BE49-F238E27FC236}">
                  <a16:creationId xmlns:a16="http://schemas.microsoft.com/office/drawing/2014/main" id="{D7EEE52B-0308-BB4C-9EEE-C6393BD94AC3}"/>
                </a:ext>
              </a:extLst>
            </p:cNvPr>
            <p:cNvSpPr>
              <a:spLocks noChangeArrowheads="1"/>
            </p:cNvSpPr>
            <p:nvPr/>
          </p:nvSpPr>
          <p:spPr bwMode="auto">
            <a:xfrm>
              <a:off x="1692" y="2760"/>
              <a:ext cx="768"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Text Box 8">
              <a:extLst>
                <a:ext uri="{FF2B5EF4-FFF2-40B4-BE49-F238E27FC236}">
                  <a16:creationId xmlns:a16="http://schemas.microsoft.com/office/drawing/2014/main" id="{767C82B7-3B10-E24F-9F28-79A91B7E720F}"/>
                </a:ext>
              </a:extLst>
            </p:cNvPr>
            <p:cNvSpPr txBox="1">
              <a:spLocks noChangeArrowheads="1"/>
            </p:cNvSpPr>
            <p:nvPr/>
          </p:nvSpPr>
          <p:spPr bwMode="auto">
            <a:xfrm>
              <a:off x="1836" y="2754"/>
              <a:ext cx="51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en-US" altLang="zh-CN" b="1">
                  <a:solidFill>
                    <a:srgbClr val="000066"/>
                  </a:solidFill>
                  <a:latin typeface="Times New Roman" panose="02020603050405020304" pitchFamily="18" charset="0"/>
                </a:rPr>
                <a:t>push</a:t>
              </a:r>
              <a:endParaRPr lang="en-US" altLang="zh-CN" sz="3200" b="1">
                <a:latin typeface="Times New Roman" panose="02020603050405020304" pitchFamily="18" charset="0"/>
              </a:endParaRPr>
            </a:p>
          </p:txBody>
        </p:sp>
        <p:sp>
          <p:nvSpPr>
            <p:cNvPr id="8" name="Oval 9">
              <a:extLst>
                <a:ext uri="{FF2B5EF4-FFF2-40B4-BE49-F238E27FC236}">
                  <a16:creationId xmlns:a16="http://schemas.microsoft.com/office/drawing/2014/main" id="{D652F15B-21F7-454D-AB1A-C4A4C978DC4B}"/>
                </a:ext>
              </a:extLst>
            </p:cNvPr>
            <p:cNvSpPr>
              <a:spLocks noChangeArrowheads="1"/>
            </p:cNvSpPr>
            <p:nvPr/>
          </p:nvSpPr>
          <p:spPr bwMode="auto">
            <a:xfrm>
              <a:off x="3036" y="2760"/>
              <a:ext cx="768"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Text Box 10">
              <a:extLst>
                <a:ext uri="{FF2B5EF4-FFF2-40B4-BE49-F238E27FC236}">
                  <a16:creationId xmlns:a16="http://schemas.microsoft.com/office/drawing/2014/main" id="{3333578C-66B0-0D45-8CF9-BFCAA8949E96}"/>
                </a:ext>
              </a:extLst>
            </p:cNvPr>
            <p:cNvSpPr txBox="1">
              <a:spLocks noChangeArrowheads="1"/>
            </p:cNvSpPr>
            <p:nvPr/>
          </p:nvSpPr>
          <p:spPr bwMode="auto">
            <a:xfrm>
              <a:off x="3222" y="2736"/>
              <a:ext cx="42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en-US" altLang="zh-CN" b="1" dirty="0">
                  <a:solidFill>
                    <a:srgbClr val="000066"/>
                  </a:solidFill>
                  <a:latin typeface="Times New Roman" panose="02020603050405020304" pitchFamily="18" charset="0"/>
                </a:rPr>
                <a:t>pop</a:t>
              </a:r>
              <a:endParaRPr lang="en-US" altLang="zh-CN" sz="3200" b="1" dirty="0">
                <a:solidFill>
                  <a:srgbClr val="000066"/>
                </a:solidFill>
                <a:latin typeface="Times New Roman" panose="02020603050405020304" pitchFamily="18" charset="0"/>
              </a:endParaRPr>
            </a:p>
          </p:txBody>
        </p:sp>
        <p:sp>
          <p:nvSpPr>
            <p:cNvPr id="10" name="Text Box 11">
              <a:extLst>
                <a:ext uri="{FF2B5EF4-FFF2-40B4-BE49-F238E27FC236}">
                  <a16:creationId xmlns:a16="http://schemas.microsoft.com/office/drawing/2014/main" id="{B5D15445-D2AE-494E-9A0A-5E1C1F4F243D}"/>
                </a:ext>
              </a:extLst>
            </p:cNvPr>
            <p:cNvSpPr txBox="1">
              <a:spLocks noChangeArrowheads="1"/>
            </p:cNvSpPr>
            <p:nvPr/>
          </p:nvSpPr>
          <p:spPr bwMode="auto">
            <a:xfrm>
              <a:off x="2604" y="2568"/>
              <a:ext cx="277" cy="7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zh-CN" altLang="en-US" sz="2000" b="1">
                  <a:latin typeface="Times New Roman" panose="02020603050405020304" pitchFamily="18" charset="0"/>
                </a:rPr>
                <a:t>互</a:t>
              </a:r>
            </a:p>
            <a:p>
              <a:pPr>
                <a:spcBef>
                  <a:spcPct val="20000"/>
                </a:spcBef>
              </a:pPr>
              <a:r>
                <a:rPr lang="zh-CN" altLang="en-US" sz="2000" b="1">
                  <a:latin typeface="Times New Roman" panose="02020603050405020304" pitchFamily="18" charset="0"/>
                </a:rPr>
                <a:t>斥</a:t>
              </a:r>
            </a:p>
            <a:p>
              <a:pPr>
                <a:spcBef>
                  <a:spcPct val="20000"/>
                </a:spcBef>
              </a:pPr>
              <a:r>
                <a:rPr lang="zh-CN" altLang="en-US" sz="2000" b="1">
                  <a:latin typeface="Times New Roman" panose="02020603050405020304" pitchFamily="18" charset="0"/>
                </a:rPr>
                <a:t>锁</a:t>
              </a:r>
              <a:endParaRPr lang="zh-CN" altLang="en-US" sz="3200" b="1">
                <a:latin typeface="Times New Roman" panose="02020603050405020304" pitchFamily="18" charset="0"/>
              </a:endParaRPr>
            </a:p>
          </p:txBody>
        </p:sp>
        <p:sp>
          <p:nvSpPr>
            <p:cNvPr id="11" name="Text Box 12">
              <a:extLst>
                <a:ext uri="{FF2B5EF4-FFF2-40B4-BE49-F238E27FC236}">
                  <a16:creationId xmlns:a16="http://schemas.microsoft.com/office/drawing/2014/main" id="{670AD1D7-C92A-4045-A425-ACE82EB1CE50}"/>
                </a:ext>
              </a:extLst>
            </p:cNvPr>
            <p:cNvSpPr txBox="1">
              <a:spLocks noChangeArrowheads="1"/>
            </p:cNvSpPr>
            <p:nvPr/>
          </p:nvSpPr>
          <p:spPr bwMode="auto">
            <a:xfrm>
              <a:off x="768" y="2460"/>
              <a:ext cx="542" cy="27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zh-CN" altLang="en-US" sz="2000" b="1">
                  <a:latin typeface="Times New Roman" panose="02020603050405020304" pitchFamily="18" charset="0"/>
                </a:rPr>
                <a:t>线程</a:t>
              </a:r>
              <a:r>
                <a:rPr lang="en-US" altLang="zh-CN" sz="2000" b="1">
                  <a:latin typeface="Times New Roman" panose="02020603050405020304" pitchFamily="18" charset="0"/>
                </a:rPr>
                <a:t>1</a:t>
              </a:r>
            </a:p>
          </p:txBody>
        </p:sp>
        <p:sp>
          <p:nvSpPr>
            <p:cNvPr id="12" name="Text Box 13">
              <a:extLst>
                <a:ext uri="{FF2B5EF4-FFF2-40B4-BE49-F238E27FC236}">
                  <a16:creationId xmlns:a16="http://schemas.microsoft.com/office/drawing/2014/main" id="{E33CE8C5-6EBC-D84D-A0E9-6F36BFFC78A1}"/>
                </a:ext>
              </a:extLst>
            </p:cNvPr>
            <p:cNvSpPr txBox="1">
              <a:spLocks noChangeArrowheads="1"/>
            </p:cNvSpPr>
            <p:nvPr/>
          </p:nvSpPr>
          <p:spPr bwMode="auto">
            <a:xfrm>
              <a:off x="4320" y="2460"/>
              <a:ext cx="542" cy="274"/>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20000"/>
                </a:spcBef>
              </a:pPr>
              <a:r>
                <a:rPr lang="zh-CN" altLang="en-US" sz="2000" b="1">
                  <a:latin typeface="Times New Roman" panose="02020603050405020304" pitchFamily="18" charset="0"/>
                </a:rPr>
                <a:t>线程</a:t>
              </a:r>
              <a:r>
                <a:rPr lang="en-US" altLang="zh-CN" sz="2000" b="1">
                  <a:latin typeface="Times New Roman" panose="02020603050405020304" pitchFamily="18" charset="0"/>
                </a:rPr>
                <a:t>2</a:t>
              </a:r>
              <a:endParaRPr lang="en-US" altLang="zh-CN" sz="3200" b="1">
                <a:latin typeface="Times New Roman" panose="02020603050405020304" pitchFamily="18" charset="0"/>
              </a:endParaRPr>
            </a:p>
          </p:txBody>
        </p:sp>
        <p:cxnSp>
          <p:nvCxnSpPr>
            <p:cNvPr id="13" name="AutoShape 14">
              <a:extLst>
                <a:ext uri="{FF2B5EF4-FFF2-40B4-BE49-F238E27FC236}">
                  <a16:creationId xmlns:a16="http://schemas.microsoft.com/office/drawing/2014/main" id="{3F42FC71-8127-1648-9893-1530BA92FBC0}"/>
                </a:ext>
              </a:extLst>
            </p:cNvPr>
            <p:cNvCxnSpPr>
              <a:cxnSpLocks noChangeShapeType="1"/>
              <a:stCxn id="11" idx="2"/>
              <a:endCxn id="5" idx="1"/>
            </p:cNvCxnSpPr>
            <p:nvPr/>
          </p:nvCxnSpPr>
          <p:spPr bwMode="auto">
            <a:xfrm rot="5400000" flipH="1" flipV="1">
              <a:off x="1356" y="2303"/>
              <a:ext cx="126" cy="759"/>
            </a:xfrm>
            <a:prstGeom prst="curvedConnector5">
              <a:avLst>
                <a:gd name="adj1" fmla="val -104764"/>
                <a:gd name="adj2" fmla="val 41898"/>
                <a:gd name="adj3" fmla="val 293653"/>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5">
              <a:extLst>
                <a:ext uri="{FF2B5EF4-FFF2-40B4-BE49-F238E27FC236}">
                  <a16:creationId xmlns:a16="http://schemas.microsoft.com/office/drawing/2014/main" id="{3ADE51FB-7F71-5045-9EB1-28289F3611F4}"/>
                </a:ext>
              </a:extLst>
            </p:cNvPr>
            <p:cNvCxnSpPr>
              <a:cxnSpLocks noChangeShapeType="1"/>
              <a:stCxn id="12" idx="0"/>
              <a:endCxn id="5" idx="7"/>
            </p:cNvCxnSpPr>
            <p:nvPr/>
          </p:nvCxnSpPr>
          <p:spPr bwMode="auto">
            <a:xfrm rot="16200000" flipH="1" flipV="1">
              <a:off x="4059" y="2087"/>
              <a:ext cx="172" cy="893"/>
            </a:xfrm>
            <a:prstGeom prst="curvedConnector3">
              <a:avLst>
                <a:gd name="adj1" fmla="val -76745"/>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017391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FB8C2-E4EE-944F-8A2F-4FA31525B26A}"/>
              </a:ext>
            </a:extLst>
          </p:cNvPr>
          <p:cNvSpPr>
            <a:spLocks noGrp="1"/>
          </p:cNvSpPr>
          <p:nvPr>
            <p:ph type="title"/>
          </p:nvPr>
        </p:nvSpPr>
        <p:spPr/>
        <p:txBody>
          <a:bodyPr/>
          <a:lstStyle/>
          <a:p>
            <a:r>
              <a:rPr lang="zh-CN" altLang="en-US" dirty="0">
                <a:latin typeface="Times New Roman" panose="02020603050405020304" pitchFamily="18" charset="0"/>
              </a:rPr>
              <a:t>线程间的资源互斥共享</a:t>
            </a:r>
            <a:endParaRPr kumimoji="1" lang="zh-CN" altLang="en-US" dirty="0"/>
          </a:p>
        </p:txBody>
      </p:sp>
      <p:sp>
        <p:nvSpPr>
          <p:cNvPr id="3" name="内容占位符 2">
            <a:extLst>
              <a:ext uri="{FF2B5EF4-FFF2-40B4-BE49-F238E27FC236}">
                <a16:creationId xmlns:a16="http://schemas.microsoft.com/office/drawing/2014/main" id="{EA5E2C47-133F-1F48-8406-F3B40E7BF02F}"/>
              </a:ext>
            </a:extLst>
          </p:cNvPr>
          <p:cNvSpPr>
            <a:spLocks noGrp="1"/>
          </p:cNvSpPr>
          <p:nvPr>
            <p:ph idx="1"/>
          </p:nvPr>
        </p:nvSpPr>
        <p:spPr/>
        <p:txBody>
          <a:bodyPr>
            <a:normAutofit lnSpcReduction="10000"/>
          </a:bodyPr>
          <a:lstStyle/>
          <a:p>
            <a:pPr marL="0" indent="0">
              <a:buNone/>
            </a:pPr>
            <a:r>
              <a:rPr lang="zh-CN" altLang="en-US" sz="2200" dirty="0">
                <a:latin typeface="Times New Roman" panose="02020603050405020304" pitchFamily="18" charset="0"/>
              </a:rPr>
              <a:t>除了要处理多线程间共享数据操作的同步问题之外，在进行多线程程序设计时，还会遇到另一类问题，这就是如何控制</a:t>
            </a:r>
            <a:r>
              <a:rPr lang="zh-CN" altLang="en-US" sz="2200" b="1" u="sng" dirty="0">
                <a:solidFill>
                  <a:schemeClr val="folHlink"/>
                </a:solidFill>
                <a:latin typeface="Times New Roman" panose="02020603050405020304" pitchFamily="18" charset="0"/>
              </a:rPr>
              <a:t>相互交互的线程之间的运行进度</a:t>
            </a:r>
            <a:r>
              <a:rPr lang="zh-CN" altLang="en-US" sz="2200" dirty="0">
                <a:latin typeface="Times New Roman" panose="02020603050405020304" pitchFamily="18" charset="0"/>
              </a:rPr>
              <a:t>，即</a:t>
            </a:r>
            <a:r>
              <a:rPr lang="zh-CN" altLang="en-US" sz="2200" b="1" u="sng" dirty="0">
                <a:solidFill>
                  <a:schemeClr val="folHlink"/>
                </a:solidFill>
                <a:latin typeface="Times New Roman" panose="02020603050405020304" pitchFamily="18" charset="0"/>
              </a:rPr>
              <a:t>多线程的同步</a:t>
            </a:r>
            <a:endParaRPr lang="zh-CN" altLang="en-US" sz="2200" dirty="0">
              <a:latin typeface="Times New Roman" panose="02020603050405020304" pitchFamily="18" charset="0"/>
            </a:endParaRPr>
          </a:p>
          <a:p>
            <a:pPr marL="0" indent="0">
              <a:buNone/>
            </a:pPr>
            <a:r>
              <a:rPr lang="zh-CN" altLang="en-US" sz="2200" dirty="0">
                <a:latin typeface="Times New Roman" panose="02020603050405020304" pitchFamily="18" charset="0"/>
              </a:rPr>
              <a:t>典型的模型：</a:t>
            </a:r>
            <a:r>
              <a:rPr lang="zh-CN" altLang="en-US" sz="2200" b="1" u="sng" dirty="0">
                <a:solidFill>
                  <a:schemeClr val="folHlink"/>
                </a:solidFill>
                <a:latin typeface="Times New Roman" panose="02020603050405020304" pitchFamily="18" charset="0"/>
              </a:rPr>
              <a:t>生产者</a:t>
            </a:r>
            <a:r>
              <a:rPr lang="en-US" altLang="zh-CN" sz="2200" b="1" u="sng" dirty="0">
                <a:solidFill>
                  <a:schemeClr val="folHlink"/>
                </a:solidFill>
                <a:latin typeface="Times New Roman" panose="02020603050405020304" pitchFamily="18" charset="0"/>
              </a:rPr>
              <a:t>——</a:t>
            </a:r>
            <a:r>
              <a:rPr lang="zh-CN" altLang="en-US" sz="2200" b="1" u="sng" dirty="0">
                <a:solidFill>
                  <a:schemeClr val="folHlink"/>
                </a:solidFill>
                <a:latin typeface="Times New Roman" panose="02020603050405020304" pitchFamily="18" charset="0"/>
              </a:rPr>
              <a:t>消费者问题</a:t>
            </a:r>
            <a:endParaRPr lang="en-US" altLang="zh-CN" sz="2200" b="1" u="sng" dirty="0">
              <a:solidFill>
                <a:schemeClr val="folHlink"/>
              </a:solidFill>
              <a:latin typeface="Times New Roman" panose="02020603050405020304" pitchFamily="18" charset="0"/>
            </a:endParaRPr>
          </a:p>
          <a:p>
            <a:pPr marL="0" indent="0">
              <a:buNone/>
            </a:pPr>
            <a:endParaRPr lang="en-US" altLang="zh-CN" sz="2200" b="1" u="sng" dirty="0">
              <a:solidFill>
                <a:schemeClr val="folHlink"/>
              </a:solidFill>
              <a:latin typeface="Times New Roman" panose="02020603050405020304" pitchFamily="18" charset="0"/>
            </a:endParaRPr>
          </a:p>
          <a:p>
            <a:pPr marL="0" indent="0">
              <a:buNone/>
            </a:pPr>
            <a:endParaRPr lang="en-US" altLang="zh-CN" sz="2200" b="1" u="sng" dirty="0">
              <a:solidFill>
                <a:schemeClr val="folHlink"/>
              </a:solidFill>
              <a:latin typeface="Times New Roman" panose="02020603050405020304" pitchFamily="18" charset="0"/>
            </a:endParaRPr>
          </a:p>
          <a:p>
            <a:pPr marL="0" indent="0">
              <a:buNone/>
            </a:pPr>
            <a:endParaRPr lang="en-US" altLang="zh-CN" sz="2200" b="1" u="sng" dirty="0">
              <a:solidFill>
                <a:schemeClr val="folHlink"/>
              </a:solidFill>
              <a:latin typeface="Times New Roman" panose="02020603050405020304" pitchFamily="18" charset="0"/>
            </a:endParaRPr>
          </a:p>
          <a:p>
            <a:pPr marL="0" indent="0" eaLnBrk="0" hangingPunct="0">
              <a:lnSpc>
                <a:spcPct val="110000"/>
              </a:lnSpc>
              <a:buNone/>
            </a:pPr>
            <a:endParaRPr lang="en-US" altLang="zh-CN" sz="2200" dirty="0">
              <a:latin typeface="Times New Roman" panose="02020603050405020304" pitchFamily="18" charset="0"/>
            </a:endParaRPr>
          </a:p>
          <a:p>
            <a:pPr marL="0" indent="0" eaLnBrk="0" hangingPunct="0">
              <a:lnSpc>
                <a:spcPct val="110000"/>
              </a:lnSpc>
              <a:buNone/>
            </a:pPr>
            <a:r>
              <a:rPr lang="zh-CN" altLang="en-US" sz="2200" dirty="0">
                <a:latin typeface="Times New Roman" panose="02020603050405020304" pitchFamily="18" charset="0"/>
              </a:rPr>
              <a:t>若共享对象中只能存放一个数据，可能出现以下问题</a:t>
            </a:r>
            <a:r>
              <a:rPr lang="en-US" altLang="zh-CN" sz="2200" dirty="0">
                <a:latin typeface="Times New Roman" panose="02020603050405020304" pitchFamily="18" charset="0"/>
              </a:rPr>
              <a:t>:</a:t>
            </a:r>
          </a:p>
          <a:p>
            <a:pPr lvl="1" eaLnBrk="0" hangingPunct="0">
              <a:lnSpc>
                <a:spcPct val="110000"/>
              </a:lnSpc>
              <a:buClr>
                <a:schemeClr val="folHlink"/>
              </a:buClr>
              <a:buSzPct val="120000"/>
              <a:buFont typeface="Wingdings" pitchFamily="2" charset="2"/>
              <a:buChar char="§"/>
            </a:pPr>
            <a:r>
              <a:rPr lang="en-US" altLang="zh-CN" sz="2200" dirty="0">
                <a:latin typeface="Times New Roman" panose="02020603050405020304" pitchFamily="18" charset="0"/>
              </a:rPr>
              <a:t> </a:t>
            </a:r>
            <a:r>
              <a:rPr lang="zh-CN" altLang="en-US" sz="2200" dirty="0">
                <a:latin typeface="Times New Roman" panose="02020603050405020304" pitchFamily="18" charset="0"/>
              </a:rPr>
              <a:t>生产者比消费者快时，消费者会漏掉一些数据没有取到；</a:t>
            </a:r>
          </a:p>
          <a:p>
            <a:pPr lvl="1" eaLnBrk="0" hangingPunct="0">
              <a:lnSpc>
                <a:spcPct val="110000"/>
              </a:lnSpc>
              <a:buClr>
                <a:schemeClr val="folHlink"/>
              </a:buClr>
              <a:buSzPct val="120000"/>
              <a:buFont typeface="Wingdings" pitchFamily="2" charset="2"/>
              <a:buChar char="§"/>
            </a:pPr>
            <a:r>
              <a:rPr lang="zh-CN" altLang="en-US" sz="2200" dirty="0">
                <a:latin typeface="Times New Roman" panose="02020603050405020304" pitchFamily="18" charset="0"/>
              </a:rPr>
              <a:t> 消费者比生产者快时，消费者取相同的数据</a:t>
            </a:r>
            <a:endParaRPr lang="zh-CN" altLang="en-US" sz="2200" b="1" u="sng" dirty="0">
              <a:solidFill>
                <a:schemeClr val="folHlink"/>
              </a:solidFill>
              <a:latin typeface="Times New Roman" panose="02020603050405020304" pitchFamily="18" charset="0"/>
            </a:endParaRPr>
          </a:p>
          <a:p>
            <a:pPr marL="0" indent="0">
              <a:buNone/>
            </a:pPr>
            <a:endParaRPr kumimoji="1" lang="zh-CN" altLang="en-US" dirty="0"/>
          </a:p>
        </p:txBody>
      </p:sp>
      <p:grpSp>
        <p:nvGrpSpPr>
          <p:cNvPr id="4" name="Group 24">
            <a:extLst>
              <a:ext uri="{FF2B5EF4-FFF2-40B4-BE49-F238E27FC236}">
                <a16:creationId xmlns:a16="http://schemas.microsoft.com/office/drawing/2014/main" id="{5B42117D-D7BE-194C-BE26-44922E6D3E2B}"/>
              </a:ext>
            </a:extLst>
          </p:cNvPr>
          <p:cNvGrpSpPr>
            <a:grpSpLocks/>
          </p:cNvGrpSpPr>
          <p:nvPr/>
        </p:nvGrpSpPr>
        <p:grpSpPr bwMode="auto">
          <a:xfrm>
            <a:off x="1371600" y="3765074"/>
            <a:ext cx="6257925" cy="838200"/>
            <a:chOff x="576" y="2640"/>
            <a:chExt cx="3942" cy="528"/>
          </a:xfrm>
        </p:grpSpPr>
        <p:grpSp>
          <p:nvGrpSpPr>
            <p:cNvPr id="5" name="Group 19">
              <a:extLst>
                <a:ext uri="{FF2B5EF4-FFF2-40B4-BE49-F238E27FC236}">
                  <a16:creationId xmlns:a16="http://schemas.microsoft.com/office/drawing/2014/main" id="{D50E931E-F883-B74F-800F-B7B736273BFC}"/>
                </a:ext>
              </a:extLst>
            </p:cNvPr>
            <p:cNvGrpSpPr>
              <a:grpSpLocks/>
            </p:cNvGrpSpPr>
            <p:nvPr/>
          </p:nvGrpSpPr>
          <p:grpSpPr bwMode="auto">
            <a:xfrm>
              <a:off x="576" y="2640"/>
              <a:ext cx="960" cy="432"/>
              <a:chOff x="864" y="2640"/>
              <a:chExt cx="960" cy="432"/>
            </a:xfrm>
          </p:grpSpPr>
          <p:sp>
            <p:nvSpPr>
              <p:cNvPr id="16" name="Rectangle 6">
                <a:extLst>
                  <a:ext uri="{FF2B5EF4-FFF2-40B4-BE49-F238E27FC236}">
                    <a16:creationId xmlns:a16="http://schemas.microsoft.com/office/drawing/2014/main" id="{3E1D82FD-D5F0-3C42-BBF2-6A2D3450076A}"/>
                  </a:ext>
                </a:extLst>
              </p:cNvPr>
              <p:cNvSpPr>
                <a:spLocks noChangeArrowheads="1"/>
              </p:cNvSpPr>
              <p:nvPr/>
            </p:nvSpPr>
            <p:spPr bwMode="auto">
              <a:xfrm>
                <a:off x="864" y="2640"/>
                <a:ext cx="960" cy="432"/>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Text Box 9">
                <a:extLst>
                  <a:ext uri="{FF2B5EF4-FFF2-40B4-BE49-F238E27FC236}">
                    <a16:creationId xmlns:a16="http://schemas.microsoft.com/office/drawing/2014/main" id="{F9C1C998-A379-B844-99F2-37EF39168F97}"/>
                  </a:ext>
                </a:extLst>
              </p:cNvPr>
              <p:cNvSpPr txBox="1">
                <a:spLocks noChangeArrowheads="1"/>
              </p:cNvSpPr>
              <p:nvPr/>
            </p:nvSpPr>
            <p:spPr bwMode="auto">
              <a:xfrm>
                <a:off x="1033" y="2736"/>
                <a:ext cx="599"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bg1"/>
                    </a:solidFill>
                    <a:miter lim="800000"/>
                    <a:headEnd/>
                    <a:tailEnd/>
                  </a14:hiddenLine>
                </a:ext>
              </a:extLst>
            </p:spPr>
            <p:txBody>
              <a:bodyPr wrap="none">
                <a:spAutoFit/>
              </a:bodyPr>
              <a:lstStyle/>
              <a:p>
                <a:pPr algn="ctr"/>
                <a:r>
                  <a:rPr lang="zh-CN" altLang="en-US" sz="2000" b="1">
                    <a:latin typeface="Times New Roman" panose="02020603050405020304" pitchFamily="18" charset="0"/>
                  </a:rPr>
                  <a:t>生产者</a:t>
                </a:r>
                <a:endParaRPr lang="zh-CN" altLang="en-US" b="1">
                  <a:latin typeface="Times New Roman" panose="02020603050405020304" pitchFamily="18" charset="0"/>
                </a:endParaRPr>
              </a:p>
            </p:txBody>
          </p:sp>
        </p:grpSp>
        <p:grpSp>
          <p:nvGrpSpPr>
            <p:cNvPr id="6" name="Group 20">
              <a:extLst>
                <a:ext uri="{FF2B5EF4-FFF2-40B4-BE49-F238E27FC236}">
                  <a16:creationId xmlns:a16="http://schemas.microsoft.com/office/drawing/2014/main" id="{0C42D3EE-DB07-CB46-8AF8-6A88F53D6102}"/>
                </a:ext>
              </a:extLst>
            </p:cNvPr>
            <p:cNvGrpSpPr>
              <a:grpSpLocks/>
            </p:cNvGrpSpPr>
            <p:nvPr/>
          </p:nvGrpSpPr>
          <p:grpSpPr bwMode="auto">
            <a:xfrm>
              <a:off x="3600" y="2640"/>
              <a:ext cx="918" cy="432"/>
              <a:chOff x="3450" y="2640"/>
              <a:chExt cx="918" cy="432"/>
            </a:xfrm>
          </p:grpSpPr>
          <p:sp>
            <p:nvSpPr>
              <p:cNvPr id="14" name="Rectangle 7">
                <a:extLst>
                  <a:ext uri="{FF2B5EF4-FFF2-40B4-BE49-F238E27FC236}">
                    <a16:creationId xmlns:a16="http://schemas.microsoft.com/office/drawing/2014/main" id="{5E42157B-6953-4B49-AFF9-EAB4F0A69F7E}"/>
                  </a:ext>
                </a:extLst>
              </p:cNvPr>
              <p:cNvSpPr>
                <a:spLocks noChangeArrowheads="1"/>
              </p:cNvSpPr>
              <p:nvPr/>
            </p:nvSpPr>
            <p:spPr bwMode="auto">
              <a:xfrm>
                <a:off x="3450" y="2640"/>
                <a:ext cx="918" cy="43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15" name="Text Box 10">
                <a:extLst>
                  <a:ext uri="{FF2B5EF4-FFF2-40B4-BE49-F238E27FC236}">
                    <a16:creationId xmlns:a16="http://schemas.microsoft.com/office/drawing/2014/main" id="{A4C20352-17DD-744F-94F0-AF54F51CEFF1}"/>
                  </a:ext>
                </a:extLst>
              </p:cNvPr>
              <p:cNvSpPr txBox="1">
                <a:spLocks noChangeArrowheads="1"/>
              </p:cNvSpPr>
              <p:nvPr/>
            </p:nvSpPr>
            <p:spPr bwMode="auto">
              <a:xfrm>
                <a:off x="3606" y="2725"/>
                <a:ext cx="599"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pPr algn="ctr"/>
                <a:r>
                  <a:rPr lang="zh-CN" altLang="en-US" sz="2000" b="1">
                    <a:latin typeface="Times New Roman" panose="02020603050405020304" pitchFamily="18" charset="0"/>
                  </a:rPr>
                  <a:t>消费者</a:t>
                </a:r>
                <a:endParaRPr lang="zh-CN" altLang="en-US">
                  <a:latin typeface="Times New Roman" panose="02020603050405020304" pitchFamily="18" charset="0"/>
                </a:endParaRPr>
              </a:p>
            </p:txBody>
          </p:sp>
        </p:grpSp>
        <p:grpSp>
          <p:nvGrpSpPr>
            <p:cNvPr id="7" name="Group 21">
              <a:extLst>
                <a:ext uri="{FF2B5EF4-FFF2-40B4-BE49-F238E27FC236}">
                  <a16:creationId xmlns:a16="http://schemas.microsoft.com/office/drawing/2014/main" id="{2435D356-7E13-8D4D-B061-9A3494BD4445}"/>
                </a:ext>
              </a:extLst>
            </p:cNvPr>
            <p:cNvGrpSpPr>
              <a:grpSpLocks/>
            </p:cNvGrpSpPr>
            <p:nvPr/>
          </p:nvGrpSpPr>
          <p:grpSpPr bwMode="auto">
            <a:xfrm>
              <a:off x="2112" y="2640"/>
              <a:ext cx="912" cy="432"/>
              <a:chOff x="2352" y="2640"/>
              <a:chExt cx="912" cy="432"/>
            </a:xfrm>
          </p:grpSpPr>
          <p:sp>
            <p:nvSpPr>
              <p:cNvPr id="12" name="Oval 8">
                <a:extLst>
                  <a:ext uri="{FF2B5EF4-FFF2-40B4-BE49-F238E27FC236}">
                    <a16:creationId xmlns:a16="http://schemas.microsoft.com/office/drawing/2014/main" id="{72C73DF6-B473-0F44-866C-1B26B12DFA22}"/>
                  </a:ext>
                </a:extLst>
              </p:cNvPr>
              <p:cNvSpPr>
                <a:spLocks noChangeArrowheads="1"/>
              </p:cNvSpPr>
              <p:nvPr/>
            </p:nvSpPr>
            <p:spPr bwMode="auto">
              <a:xfrm>
                <a:off x="2352" y="2640"/>
                <a:ext cx="912" cy="432"/>
              </a:xfrm>
              <a:prstGeom prst="ellipse">
                <a:avLst/>
              </a:prstGeom>
              <a:solidFill>
                <a:srgbClr val="CC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Text Box 15">
                <a:extLst>
                  <a:ext uri="{FF2B5EF4-FFF2-40B4-BE49-F238E27FC236}">
                    <a16:creationId xmlns:a16="http://schemas.microsoft.com/office/drawing/2014/main" id="{2BD3300F-4EB9-B646-810A-C9F6084D0BDF}"/>
                  </a:ext>
                </a:extLst>
              </p:cNvPr>
              <p:cNvSpPr txBox="1">
                <a:spLocks noChangeArrowheads="1"/>
              </p:cNvSpPr>
              <p:nvPr/>
            </p:nvSpPr>
            <p:spPr bwMode="auto">
              <a:xfrm>
                <a:off x="2448" y="2736"/>
                <a:ext cx="760" cy="2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共享对象</a:t>
                </a:r>
                <a:endParaRPr lang="zh-CN" altLang="en-US">
                  <a:latin typeface="Times New Roman" panose="02020603050405020304" pitchFamily="18" charset="0"/>
                </a:endParaRPr>
              </a:p>
            </p:txBody>
          </p:sp>
        </p:grpSp>
        <p:sp>
          <p:nvSpPr>
            <p:cNvPr id="8" name="Text Box 16">
              <a:extLst>
                <a:ext uri="{FF2B5EF4-FFF2-40B4-BE49-F238E27FC236}">
                  <a16:creationId xmlns:a16="http://schemas.microsoft.com/office/drawing/2014/main" id="{3A64A767-1381-4845-9AD4-FC7F959317EC}"/>
                </a:ext>
              </a:extLst>
            </p:cNvPr>
            <p:cNvSpPr txBox="1">
              <a:spLocks noChangeArrowheads="1"/>
            </p:cNvSpPr>
            <p:nvPr/>
          </p:nvSpPr>
          <p:spPr bwMode="auto">
            <a:xfrm>
              <a:off x="1536" y="2880"/>
              <a:ext cx="39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put</a:t>
              </a:r>
              <a:endParaRPr lang="en-US" altLang="zh-CN">
                <a:latin typeface="Times New Roman" panose="02020603050405020304" pitchFamily="18" charset="0"/>
              </a:endParaRPr>
            </a:p>
          </p:txBody>
        </p:sp>
        <p:sp>
          <p:nvSpPr>
            <p:cNvPr id="9" name="Text Box 17">
              <a:extLst>
                <a:ext uri="{FF2B5EF4-FFF2-40B4-BE49-F238E27FC236}">
                  <a16:creationId xmlns:a16="http://schemas.microsoft.com/office/drawing/2014/main" id="{DB4355FA-BC21-2F49-AA18-1E1BB0D7D99A}"/>
                </a:ext>
              </a:extLst>
            </p:cNvPr>
            <p:cNvSpPr txBox="1">
              <a:spLocks noChangeArrowheads="1"/>
            </p:cNvSpPr>
            <p:nvPr/>
          </p:nvSpPr>
          <p:spPr bwMode="auto">
            <a:xfrm>
              <a:off x="3072" y="2880"/>
              <a:ext cx="36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get</a:t>
              </a:r>
              <a:endParaRPr lang="en-US" altLang="zh-CN">
                <a:latin typeface="Times New Roman" panose="02020603050405020304" pitchFamily="18" charset="0"/>
              </a:endParaRPr>
            </a:p>
          </p:txBody>
        </p:sp>
        <p:cxnSp>
          <p:nvCxnSpPr>
            <p:cNvPr id="10" name="AutoShape 22">
              <a:extLst>
                <a:ext uri="{FF2B5EF4-FFF2-40B4-BE49-F238E27FC236}">
                  <a16:creationId xmlns:a16="http://schemas.microsoft.com/office/drawing/2014/main" id="{E9A92F53-991A-9C43-AF67-0D8C85D7EB47}"/>
                </a:ext>
              </a:extLst>
            </p:cNvPr>
            <p:cNvCxnSpPr>
              <a:cxnSpLocks noChangeShapeType="1"/>
              <a:stCxn id="16" idx="3"/>
              <a:endCxn id="12" idx="1"/>
            </p:cNvCxnSpPr>
            <p:nvPr/>
          </p:nvCxnSpPr>
          <p:spPr bwMode="auto">
            <a:xfrm flipV="1">
              <a:off x="1548" y="2691"/>
              <a:ext cx="698" cy="165"/>
            </a:xfrm>
            <a:prstGeom prst="curvedConnector4">
              <a:avLst>
                <a:gd name="adj1" fmla="val 39542"/>
                <a:gd name="adj2" fmla="val 135755"/>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3">
              <a:extLst>
                <a:ext uri="{FF2B5EF4-FFF2-40B4-BE49-F238E27FC236}">
                  <a16:creationId xmlns:a16="http://schemas.microsoft.com/office/drawing/2014/main" id="{457D477A-F1AE-B44B-B858-DAEB9868CBA8}"/>
                </a:ext>
              </a:extLst>
            </p:cNvPr>
            <p:cNvCxnSpPr>
              <a:cxnSpLocks noChangeShapeType="1"/>
              <a:stCxn id="12" idx="7"/>
              <a:endCxn id="14" idx="1"/>
            </p:cNvCxnSpPr>
            <p:nvPr/>
          </p:nvCxnSpPr>
          <p:spPr bwMode="auto">
            <a:xfrm rot="5400000" flipV="1">
              <a:off x="3156" y="2425"/>
              <a:ext cx="165" cy="698"/>
            </a:xfrm>
            <a:prstGeom prst="curvedConnector4">
              <a:avLst>
                <a:gd name="adj1" fmla="val -31519"/>
                <a:gd name="adj2" fmla="val 60458"/>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6496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CA4A6-2A12-8847-B682-51D10BCCF773}"/>
              </a:ext>
            </a:extLst>
          </p:cNvPr>
          <p:cNvSpPr>
            <a:spLocks noGrp="1"/>
          </p:cNvSpPr>
          <p:nvPr>
            <p:ph type="title"/>
          </p:nvPr>
        </p:nvSpPr>
        <p:spPr/>
        <p:txBody>
          <a:bodyPr/>
          <a:lstStyle/>
          <a:p>
            <a:r>
              <a:rPr lang="zh-CN" altLang="en-US" dirty="0">
                <a:latin typeface="Times New Roman" panose="02020603050405020304" pitchFamily="18" charset="0"/>
              </a:rPr>
              <a:t>线程间的同步</a:t>
            </a:r>
            <a:endParaRPr kumimoji="1" lang="zh-CN" altLang="en-US" dirty="0"/>
          </a:p>
        </p:txBody>
      </p:sp>
      <p:sp>
        <p:nvSpPr>
          <p:cNvPr id="3" name="内容占位符 2">
            <a:extLst>
              <a:ext uri="{FF2B5EF4-FFF2-40B4-BE49-F238E27FC236}">
                <a16:creationId xmlns:a16="http://schemas.microsoft.com/office/drawing/2014/main" id="{AC04F86F-DBD1-7744-B543-E403E814C9AF}"/>
              </a:ext>
            </a:extLst>
          </p:cNvPr>
          <p:cNvSpPr>
            <a:spLocks noGrp="1"/>
          </p:cNvSpPr>
          <p:nvPr>
            <p:ph idx="1"/>
          </p:nvPr>
        </p:nvSpPr>
        <p:spPr>
          <a:xfrm>
            <a:off x="838200" y="1797490"/>
            <a:ext cx="10515600" cy="4351338"/>
          </a:xfrm>
        </p:spPr>
        <p:txBody>
          <a:bodyPr>
            <a:normAutofit lnSpcReduction="10000"/>
          </a:bodyPr>
          <a:lstStyle/>
          <a:p>
            <a:pPr marL="0" indent="0">
              <a:buNone/>
            </a:pPr>
            <a:r>
              <a:rPr lang="zh-CN" altLang="en-US" sz="2400" dirty="0">
                <a:latin typeface="Times New Roman" panose="02020603050405020304" pitchFamily="18" charset="0"/>
              </a:rPr>
              <a:t>为了解决所出现的问题，在</a:t>
            </a:r>
            <a:r>
              <a:rPr lang="en-US" altLang="zh-CN" sz="2400" dirty="0">
                <a:latin typeface="Times New Roman" panose="02020603050405020304" pitchFamily="18" charset="0"/>
              </a:rPr>
              <a:t>Java</a:t>
            </a:r>
            <a:r>
              <a:rPr lang="zh-CN" altLang="en-US" sz="2400" dirty="0">
                <a:latin typeface="Times New Roman" panose="02020603050405020304" pitchFamily="18" charset="0"/>
              </a:rPr>
              <a:t>语言中可以用</a:t>
            </a:r>
            <a:r>
              <a:rPr lang="en-US" altLang="zh-CN" sz="2400" b="1" u="sng" dirty="0">
                <a:solidFill>
                  <a:schemeClr val="hlink"/>
                </a:solidFill>
                <a:latin typeface="Times New Roman" panose="02020603050405020304" pitchFamily="18" charset="0"/>
              </a:rPr>
              <a:t>wait ()</a:t>
            </a:r>
            <a:r>
              <a:rPr lang="en-US" altLang="zh-CN" sz="2400" dirty="0">
                <a:latin typeface="Times New Roman" panose="02020603050405020304" pitchFamily="18" charset="0"/>
              </a:rPr>
              <a:t> </a:t>
            </a:r>
            <a:r>
              <a:rPr lang="zh-CN" altLang="en-US" sz="2400" dirty="0">
                <a:latin typeface="Times New Roman" panose="02020603050405020304" pitchFamily="18" charset="0"/>
              </a:rPr>
              <a:t>和</a:t>
            </a:r>
            <a:r>
              <a:rPr lang="en-US" altLang="zh-CN" sz="2400" b="1" u="sng" dirty="0">
                <a:solidFill>
                  <a:schemeClr val="hlink"/>
                </a:solidFill>
                <a:latin typeface="Times New Roman" panose="02020603050405020304" pitchFamily="18" charset="0"/>
              </a:rPr>
              <a:t>notify()/</a:t>
            </a:r>
            <a:r>
              <a:rPr lang="en-US" altLang="zh-CN" sz="2400" b="1" u="sng" dirty="0" err="1">
                <a:solidFill>
                  <a:schemeClr val="hlink"/>
                </a:solidFill>
                <a:latin typeface="Times New Roman" panose="02020603050405020304" pitchFamily="18" charset="0"/>
              </a:rPr>
              <a:t>notifyAll</a:t>
            </a:r>
            <a:r>
              <a:rPr lang="en-US" altLang="zh-CN" sz="2400" b="1" u="sng" dirty="0">
                <a:solidFill>
                  <a:schemeClr val="hlink"/>
                </a:solidFill>
                <a:latin typeface="Times New Roman" panose="02020603050405020304" pitchFamily="18" charset="0"/>
              </a:rPr>
              <a:t>()</a:t>
            </a:r>
            <a:r>
              <a:rPr lang="zh-CN" altLang="en-US" sz="2400" dirty="0">
                <a:latin typeface="Times New Roman" panose="02020603050405020304" pitchFamily="18" charset="0"/>
              </a:rPr>
              <a:t>方法（在</a:t>
            </a:r>
            <a:r>
              <a:rPr lang="en-US" altLang="zh-CN" sz="2400" dirty="0" err="1">
                <a:latin typeface="Times New Roman" panose="02020603050405020304" pitchFamily="18" charset="0"/>
              </a:rPr>
              <a:t>java.lang.Object</a:t>
            </a:r>
            <a:r>
              <a:rPr lang="zh-CN" altLang="en-US" sz="2400" dirty="0">
                <a:latin typeface="Times New Roman" panose="02020603050405020304" pitchFamily="18" charset="0"/>
              </a:rPr>
              <a:t>类中定义）来协调线程间的运行进度（读取）关系</a:t>
            </a:r>
            <a:endParaRPr lang="en-US" altLang="zh-CN" sz="2400" dirty="0">
              <a:latin typeface="Times New Roman" panose="02020603050405020304" pitchFamily="18" charset="0"/>
            </a:endParaRPr>
          </a:p>
          <a:p>
            <a:pPr marL="0" indent="0">
              <a:buNone/>
            </a:pPr>
            <a:endParaRPr lang="en-US" altLang="zh-CN" sz="2400" dirty="0">
              <a:latin typeface="Times New Roman" panose="02020603050405020304" pitchFamily="18" charset="0"/>
            </a:endParaRPr>
          </a:p>
          <a:p>
            <a:pPr marL="0" indent="0" eaLnBrk="0" hangingPunct="0">
              <a:lnSpc>
                <a:spcPct val="120000"/>
              </a:lnSpc>
              <a:spcBef>
                <a:spcPct val="50000"/>
              </a:spcBef>
              <a:buNone/>
            </a:pPr>
            <a:r>
              <a:rPr lang="en-US" altLang="zh-CN" sz="2400" dirty="0">
                <a:latin typeface="Times New Roman" panose="02020603050405020304" pitchFamily="18" charset="0"/>
              </a:rPr>
              <a:t>wait()</a:t>
            </a:r>
            <a:r>
              <a:rPr lang="zh-CN" altLang="en-US" sz="2400" dirty="0">
                <a:latin typeface="Times New Roman" panose="02020603050405020304" pitchFamily="18" charset="0"/>
              </a:rPr>
              <a:t>方法的作用是让当前线程释放其所持有的“</a:t>
            </a:r>
            <a:r>
              <a:rPr lang="zh-CN" altLang="en-US" sz="2400" dirty="0"/>
              <a:t>对象互斥锁</a:t>
            </a:r>
            <a:r>
              <a:rPr lang="zh-CN" altLang="en-US" sz="2400" dirty="0">
                <a:latin typeface="Times New Roman" panose="02020603050405020304" pitchFamily="18" charset="0"/>
              </a:rPr>
              <a:t>”</a:t>
            </a:r>
            <a:r>
              <a:rPr lang="zh-CN" altLang="en-US" sz="2400" dirty="0"/>
              <a:t>，进入</a:t>
            </a:r>
            <a:r>
              <a:rPr lang="en-US" altLang="zh-CN" sz="2400" dirty="0"/>
              <a:t>wait</a:t>
            </a:r>
            <a:r>
              <a:rPr lang="zh-CN" altLang="en-US" sz="2400" dirty="0"/>
              <a:t>队列（</a:t>
            </a:r>
            <a:r>
              <a:rPr lang="zh-CN" altLang="en-US" sz="2400" dirty="0">
                <a:latin typeface="Times New Roman" panose="02020603050405020304" pitchFamily="18" charset="0"/>
              </a:rPr>
              <a:t>等待队列）；而</a:t>
            </a:r>
            <a:r>
              <a:rPr lang="en-US" altLang="zh-CN" sz="2400" dirty="0">
                <a:latin typeface="Times New Roman" panose="02020603050405020304" pitchFamily="18" charset="0"/>
              </a:rPr>
              <a:t>notify()/</a:t>
            </a:r>
            <a:r>
              <a:rPr lang="en-US" altLang="zh-CN" sz="2400" dirty="0" err="1">
                <a:latin typeface="Times New Roman" panose="02020603050405020304" pitchFamily="18" charset="0"/>
              </a:rPr>
              <a:t>notifyAll</a:t>
            </a:r>
            <a:r>
              <a:rPr lang="en-US" altLang="zh-CN" sz="2400" dirty="0">
                <a:latin typeface="Times New Roman" panose="02020603050405020304" pitchFamily="18" charset="0"/>
              </a:rPr>
              <a:t>()</a:t>
            </a:r>
            <a:r>
              <a:rPr lang="zh-CN" altLang="en-US" sz="2400" dirty="0">
                <a:latin typeface="Times New Roman" panose="02020603050405020304" pitchFamily="18" charset="0"/>
              </a:rPr>
              <a:t>方法的作用是唤醒一个或所有正在等待队列中等待的线程，并将它（们）移入等待同一个“</a:t>
            </a:r>
            <a:r>
              <a:rPr lang="zh-CN" altLang="en-US" sz="2400" dirty="0"/>
              <a:t>对象互斥锁</a:t>
            </a:r>
            <a:r>
              <a:rPr lang="zh-CN" altLang="en-US" sz="2400" dirty="0">
                <a:latin typeface="Times New Roman" panose="02020603050405020304" pitchFamily="18" charset="0"/>
              </a:rPr>
              <a:t>”的队列</a:t>
            </a:r>
            <a:endParaRPr lang="en-US" altLang="zh-CN" sz="2400" dirty="0">
              <a:latin typeface="Times New Roman" panose="02020603050405020304" pitchFamily="18" charset="0"/>
            </a:endParaRPr>
          </a:p>
          <a:p>
            <a:pPr marL="0" indent="0" eaLnBrk="0" hangingPunct="0">
              <a:lnSpc>
                <a:spcPct val="120000"/>
              </a:lnSpc>
              <a:spcBef>
                <a:spcPct val="50000"/>
              </a:spcBef>
              <a:buNone/>
            </a:pPr>
            <a:endParaRPr lang="zh-CN" altLang="en-US" sz="2400" dirty="0">
              <a:latin typeface="Times New Roman" panose="02020603050405020304" pitchFamily="18" charset="0"/>
            </a:endParaRPr>
          </a:p>
          <a:p>
            <a:pPr marL="0" indent="0" eaLnBrk="0" hangingPunct="0">
              <a:lnSpc>
                <a:spcPct val="120000"/>
              </a:lnSpc>
              <a:spcBef>
                <a:spcPct val="50000"/>
              </a:spcBef>
              <a:buNone/>
            </a:pPr>
            <a:r>
              <a:rPr lang="zh-CN" altLang="en-US" sz="2400" b="1" u="sng" dirty="0">
                <a:solidFill>
                  <a:schemeClr val="folHlink"/>
                </a:solidFill>
                <a:latin typeface="Times New Roman" panose="02020603050405020304" pitchFamily="18" charset="0"/>
              </a:rPr>
              <a:t>需要指出的是：</a:t>
            </a:r>
            <a:r>
              <a:rPr lang="zh-CN" altLang="en-US" sz="2400" dirty="0">
                <a:latin typeface="Times New Roman" panose="02020603050405020304" pitchFamily="18" charset="0"/>
              </a:rPr>
              <a:t> </a:t>
            </a:r>
            <a:r>
              <a:rPr lang="en-US" altLang="zh-CN" sz="2400" dirty="0">
                <a:latin typeface="Times New Roman" panose="02020603050405020304" pitchFamily="18" charset="0"/>
              </a:rPr>
              <a:t>notify()/</a:t>
            </a:r>
            <a:r>
              <a:rPr lang="en-US" altLang="zh-CN" sz="2400" dirty="0" err="1">
                <a:latin typeface="Times New Roman" panose="02020603050405020304" pitchFamily="18" charset="0"/>
              </a:rPr>
              <a:t>notifyAll</a:t>
            </a:r>
            <a:r>
              <a:rPr lang="en-US" altLang="zh-CN" sz="2400" dirty="0">
                <a:latin typeface="Times New Roman" panose="02020603050405020304" pitchFamily="18" charset="0"/>
              </a:rPr>
              <a:t>()</a:t>
            </a:r>
            <a:r>
              <a:rPr lang="zh-CN" altLang="en-US" sz="2400" dirty="0">
                <a:latin typeface="Times New Roman" panose="02020603050405020304" pitchFamily="18" charset="0"/>
              </a:rPr>
              <a:t>方法和</a:t>
            </a:r>
            <a:r>
              <a:rPr lang="en-US" altLang="zh-CN" sz="2400" dirty="0">
                <a:latin typeface="Times New Roman" panose="02020603050405020304" pitchFamily="18" charset="0"/>
              </a:rPr>
              <a:t>wait ()</a:t>
            </a:r>
            <a:r>
              <a:rPr lang="zh-CN" altLang="en-US" sz="2400" dirty="0">
                <a:latin typeface="Times New Roman" panose="02020603050405020304" pitchFamily="18" charset="0"/>
              </a:rPr>
              <a:t>方法都只能在被声明为</a:t>
            </a:r>
            <a:r>
              <a:rPr lang="en-US" altLang="zh-CN" sz="2400" dirty="0">
                <a:latin typeface="Times New Roman" panose="02020603050405020304" pitchFamily="18" charset="0"/>
              </a:rPr>
              <a:t>synchronized</a:t>
            </a:r>
            <a:r>
              <a:rPr lang="zh-CN" altLang="en-US" sz="2400" dirty="0">
                <a:latin typeface="Times New Roman" panose="02020603050405020304" pitchFamily="18" charset="0"/>
              </a:rPr>
              <a:t>的方法或代码段中调用</a:t>
            </a:r>
            <a:endParaRPr kumimoji="1" lang="zh-CN" altLang="en-US" sz="2400" dirty="0"/>
          </a:p>
        </p:txBody>
      </p:sp>
    </p:spTree>
    <p:extLst>
      <p:ext uri="{BB962C8B-B14F-4D97-AF65-F5344CB8AC3E}">
        <p14:creationId xmlns:p14="http://schemas.microsoft.com/office/powerpoint/2010/main" val="190205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Text Box 1035">
            <a:extLst>
              <a:ext uri="{FF2B5EF4-FFF2-40B4-BE49-F238E27FC236}">
                <a16:creationId xmlns:a16="http://schemas.microsoft.com/office/drawing/2014/main" id="{54FAEC90-6D14-C740-B43E-CAACE74FC2FB}"/>
              </a:ext>
            </a:extLst>
          </p:cNvPr>
          <p:cNvSpPr txBox="1">
            <a:spLocks noChangeArrowheads="1"/>
          </p:cNvSpPr>
          <p:nvPr/>
        </p:nvSpPr>
        <p:spPr bwMode="auto">
          <a:xfrm>
            <a:off x="520505" y="533401"/>
            <a:ext cx="10916529" cy="424731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public class </a:t>
            </a:r>
            <a:r>
              <a:rPr lang="en-US" altLang="zh-CN" dirty="0" err="1"/>
              <a:t>ProducerConsumerTest</a:t>
            </a:r>
            <a:endParaRPr lang="en-US" altLang="zh-CN" dirty="0"/>
          </a:p>
          <a:p>
            <a:r>
              <a:rPr lang="en-US" altLang="zh-CN" dirty="0"/>
              <a:t>{</a:t>
            </a:r>
          </a:p>
          <a:p>
            <a:r>
              <a:rPr lang="en-US" altLang="zh-CN" dirty="0"/>
              <a:t>    public static void main(String </a:t>
            </a:r>
            <a:r>
              <a:rPr lang="en-US" altLang="zh-CN" dirty="0" err="1"/>
              <a:t>args</a:t>
            </a:r>
            <a:r>
              <a:rPr lang="en-US" altLang="zh-CN" dirty="0"/>
              <a:t>[])</a:t>
            </a:r>
          </a:p>
          <a:p>
            <a:r>
              <a:rPr lang="en-US" altLang="zh-CN" dirty="0"/>
              <a:t>    {</a:t>
            </a:r>
          </a:p>
          <a:p>
            <a:r>
              <a:rPr lang="en-US" altLang="zh-CN" dirty="0"/>
              <a:t>        </a:t>
            </a:r>
            <a:r>
              <a:rPr lang="en-US" altLang="zh-CN" dirty="0" err="1">
                <a:solidFill>
                  <a:schemeClr val="folHlink"/>
                </a:solidFill>
              </a:rPr>
              <a:t>CubbyHole</a:t>
            </a:r>
            <a:r>
              <a:rPr lang="en-US" altLang="zh-CN" dirty="0">
                <a:solidFill>
                  <a:schemeClr val="folHlink"/>
                </a:solidFill>
              </a:rPr>
              <a:t> c = new </a:t>
            </a:r>
            <a:r>
              <a:rPr lang="en-US" altLang="zh-CN" dirty="0" err="1">
                <a:solidFill>
                  <a:schemeClr val="folHlink"/>
                </a:solidFill>
              </a:rPr>
              <a:t>CubbyHole</a:t>
            </a:r>
            <a:r>
              <a:rPr lang="en-US" altLang="zh-CN" dirty="0">
                <a:solidFill>
                  <a:schemeClr val="folHlink"/>
                </a:solidFill>
              </a:rPr>
              <a:t>(); //</a:t>
            </a:r>
            <a:r>
              <a:rPr lang="zh-CN" altLang="en-US" dirty="0">
                <a:solidFill>
                  <a:schemeClr val="folHlink"/>
                </a:solidFill>
              </a:rPr>
              <a:t>共享资源</a:t>
            </a:r>
          </a:p>
          <a:p>
            <a:r>
              <a:rPr lang="zh-CN" altLang="en-US" dirty="0"/>
              <a:t>        </a:t>
            </a:r>
            <a:r>
              <a:rPr lang="en-US" altLang="zh-CN" dirty="0"/>
              <a:t>Producer p1 = new Producer(c, 1); </a:t>
            </a:r>
            <a:r>
              <a:rPr lang="en-US" altLang="zh-CN" dirty="0">
                <a:solidFill>
                  <a:schemeClr val="folHlink"/>
                </a:solidFill>
              </a:rPr>
              <a:t>//</a:t>
            </a:r>
            <a:r>
              <a:rPr lang="zh-CN" altLang="en-US" dirty="0">
                <a:solidFill>
                  <a:schemeClr val="folHlink"/>
                </a:solidFill>
              </a:rPr>
              <a:t>资源生产者</a:t>
            </a:r>
          </a:p>
          <a:p>
            <a:r>
              <a:rPr lang="zh-CN" altLang="en-US" dirty="0"/>
              <a:t>        </a:t>
            </a:r>
            <a:r>
              <a:rPr lang="en-US" altLang="zh-CN" dirty="0"/>
              <a:t>Consumer c1 = new Consumer(c, 1); </a:t>
            </a:r>
            <a:r>
              <a:rPr lang="en-US" altLang="zh-CN" dirty="0">
                <a:solidFill>
                  <a:schemeClr val="folHlink"/>
                </a:solidFill>
              </a:rPr>
              <a:t>//</a:t>
            </a:r>
            <a:r>
              <a:rPr lang="zh-CN" altLang="en-US" dirty="0">
                <a:solidFill>
                  <a:schemeClr val="folHlink"/>
                </a:solidFill>
              </a:rPr>
              <a:t>资源消耗者</a:t>
            </a:r>
            <a:endParaRPr lang="zh-CN" altLang="en-US" dirty="0"/>
          </a:p>
          <a:p>
            <a:endParaRPr lang="zh-CN" altLang="en-US" dirty="0"/>
          </a:p>
          <a:p>
            <a:r>
              <a:rPr lang="zh-CN" altLang="en-US" dirty="0"/>
              <a:t>        </a:t>
            </a:r>
            <a:r>
              <a:rPr lang="en-US" altLang="zh-CN" dirty="0"/>
              <a:t>p1.setPriority(</a:t>
            </a:r>
            <a:r>
              <a:rPr lang="en-US" altLang="zh-CN" dirty="0" err="1"/>
              <a:t>Thread.MAX_PRIORITY</a:t>
            </a:r>
            <a:r>
              <a:rPr lang="en-US" altLang="zh-CN" dirty="0"/>
              <a:t>);</a:t>
            </a:r>
          </a:p>
          <a:p>
            <a:r>
              <a:rPr lang="en-US" altLang="zh-CN" dirty="0"/>
              <a:t>        c1.setPriority(</a:t>
            </a:r>
            <a:r>
              <a:rPr lang="en-US" altLang="zh-CN" dirty="0" err="1"/>
              <a:t>Thread.MAX_PRIORITY</a:t>
            </a:r>
            <a:r>
              <a:rPr lang="en-US" altLang="zh-CN" dirty="0"/>
              <a:t>);</a:t>
            </a:r>
          </a:p>
          <a:p>
            <a:endParaRPr lang="en-US" altLang="zh-CN" dirty="0"/>
          </a:p>
          <a:p>
            <a:r>
              <a:rPr lang="en-US" altLang="zh-CN" dirty="0"/>
              <a:t>        p1.start();</a:t>
            </a:r>
          </a:p>
          <a:p>
            <a:r>
              <a:rPr lang="en-US" altLang="zh-CN" dirty="0"/>
              <a:t>        c1.start();</a:t>
            </a:r>
          </a:p>
          <a:p>
            <a:r>
              <a:rPr lang="en-US" altLang="zh-CN" dirty="0"/>
              <a:t>    } </a:t>
            </a:r>
          </a:p>
          <a:p>
            <a:r>
              <a:rPr lang="en-US" altLang="zh-CN" dirty="0"/>
              <a:t>}</a:t>
            </a:r>
          </a:p>
        </p:txBody>
      </p:sp>
    </p:spTree>
    <p:extLst>
      <p:ext uri="{BB962C8B-B14F-4D97-AF65-F5344CB8AC3E}">
        <p14:creationId xmlns:p14="http://schemas.microsoft.com/office/powerpoint/2010/main" val="323059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96567-7F32-D247-B273-18D5CA621FEF}"/>
              </a:ext>
            </a:extLst>
          </p:cNvPr>
          <p:cNvSpPr>
            <a:spLocks noGrp="1"/>
          </p:cNvSpPr>
          <p:nvPr>
            <p:ph type="title"/>
          </p:nvPr>
        </p:nvSpPr>
        <p:spPr/>
        <p:txBody>
          <a:bodyPr/>
          <a:lstStyle/>
          <a:p>
            <a:r>
              <a:rPr lang="zh-CN" altLang="en-US" dirty="0">
                <a:latin typeface="Times New Roman" panose="02020603050405020304" pitchFamily="18" charset="0"/>
              </a:rPr>
              <a:t>生命周期及控制</a:t>
            </a:r>
            <a:endParaRPr kumimoji="1" lang="zh-CN" altLang="en-US" dirty="0"/>
          </a:p>
        </p:txBody>
      </p:sp>
      <p:sp>
        <p:nvSpPr>
          <p:cNvPr id="3" name="内容占位符 2">
            <a:extLst>
              <a:ext uri="{FF2B5EF4-FFF2-40B4-BE49-F238E27FC236}">
                <a16:creationId xmlns:a16="http://schemas.microsoft.com/office/drawing/2014/main" id="{0C52FE7C-7709-4548-B48F-FC02DC196EA2}"/>
              </a:ext>
            </a:extLst>
          </p:cNvPr>
          <p:cNvSpPr>
            <a:spLocks noGrp="1"/>
          </p:cNvSpPr>
          <p:nvPr>
            <p:ph idx="1"/>
          </p:nvPr>
        </p:nvSpPr>
        <p:spPr/>
        <p:txBody>
          <a:bodyPr/>
          <a:lstStyle/>
          <a:p>
            <a:pPr marL="0" indent="0">
              <a:buNone/>
            </a:pPr>
            <a:r>
              <a:rPr lang="zh-CN" altLang="en-US" dirty="0"/>
              <a:t>线程是程序内部的一个顺序控制流，它具有一个特定的</a:t>
            </a:r>
            <a:r>
              <a:rPr lang="zh-CN" altLang="en-US" dirty="0">
                <a:solidFill>
                  <a:srgbClr val="C00000"/>
                </a:solidFill>
              </a:rPr>
              <a:t>生命周期</a:t>
            </a:r>
            <a:endParaRPr lang="en-US" altLang="zh-CN" dirty="0"/>
          </a:p>
          <a:p>
            <a:pPr marL="0" indent="0">
              <a:buNone/>
            </a:pPr>
            <a:endParaRPr lang="en-US" altLang="zh-CN" dirty="0"/>
          </a:p>
          <a:p>
            <a:pPr marL="0" indent="0">
              <a:buNone/>
            </a:pPr>
            <a:r>
              <a:rPr lang="zh-CN" altLang="en-US" dirty="0"/>
              <a:t>在一个线程的生命周期中，它总处于某一种状态中</a:t>
            </a:r>
            <a:endParaRPr lang="en-US" altLang="zh-CN" dirty="0"/>
          </a:p>
          <a:p>
            <a:pPr marL="0" indent="0">
              <a:buNone/>
            </a:pPr>
            <a:r>
              <a:rPr lang="zh-CN" altLang="en-US" dirty="0"/>
              <a:t>线程的状态表示了线程正在进行的活动以及在这段时间内线程能完成的任务</a:t>
            </a:r>
            <a:endParaRPr kumimoji="1" lang="zh-CN" altLang="en-US" dirty="0"/>
          </a:p>
        </p:txBody>
      </p:sp>
    </p:spTree>
    <p:extLst>
      <p:ext uri="{BB962C8B-B14F-4D97-AF65-F5344CB8AC3E}">
        <p14:creationId xmlns:p14="http://schemas.microsoft.com/office/powerpoint/2010/main" val="2045508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AA5E0492-9807-A542-B9E5-7C19148A8A0A}"/>
              </a:ext>
            </a:extLst>
          </p:cNvPr>
          <p:cNvSpPr txBox="1">
            <a:spLocks noChangeArrowheads="1"/>
          </p:cNvSpPr>
          <p:nvPr/>
        </p:nvSpPr>
        <p:spPr bwMode="auto">
          <a:xfrm>
            <a:off x="618978" y="180975"/>
            <a:ext cx="9591822" cy="6509474"/>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rPr>
              <a:t>class Producer extends Thread</a:t>
            </a:r>
          </a:p>
          <a:p>
            <a:r>
              <a:rPr lang="en-US" altLang="zh-CN" b="1" dirty="0">
                <a:latin typeface="Times New Roman" panose="02020603050405020304" pitchFamily="18" charset="0"/>
              </a:rPr>
              <a:t>{</a:t>
            </a:r>
          </a:p>
          <a:p>
            <a:r>
              <a:rPr lang="en-US" altLang="zh-CN" b="1" dirty="0">
                <a:latin typeface="Times New Roman" panose="02020603050405020304" pitchFamily="18" charset="0"/>
              </a:rPr>
              <a:t>   private </a:t>
            </a:r>
            <a:r>
              <a:rPr lang="en-US" altLang="zh-CN" b="1" dirty="0" err="1">
                <a:latin typeface="Times New Roman" panose="02020603050405020304" pitchFamily="18" charset="0"/>
              </a:rPr>
              <a:t>CubbyHole</a:t>
            </a:r>
            <a:r>
              <a:rPr lang="en-US" altLang="zh-CN" b="1" dirty="0">
                <a:latin typeface="Times New Roman" panose="02020603050405020304" pitchFamily="18" charset="0"/>
              </a:rPr>
              <a:t> cubbyhole;</a:t>
            </a:r>
          </a:p>
          <a:p>
            <a:r>
              <a:rPr lang="en-US" altLang="zh-CN" b="1" dirty="0">
                <a:latin typeface="Times New Roman" panose="02020603050405020304" pitchFamily="18" charset="0"/>
              </a:rPr>
              <a:t>   private int number;</a:t>
            </a:r>
          </a:p>
          <a:p>
            <a:endParaRPr lang="en-US" altLang="zh-CN" sz="900" b="1" dirty="0">
              <a:latin typeface="Times New Roman" panose="02020603050405020304" pitchFamily="18" charset="0"/>
            </a:endParaRPr>
          </a:p>
          <a:p>
            <a:r>
              <a:rPr lang="en-US" altLang="zh-CN" b="1" dirty="0">
                <a:latin typeface="Times New Roman" panose="02020603050405020304" pitchFamily="18" charset="0"/>
              </a:rPr>
              <a:t>   public Producer(</a:t>
            </a:r>
            <a:r>
              <a:rPr lang="en-US" altLang="zh-CN" b="1" dirty="0" err="1">
                <a:latin typeface="Times New Roman" panose="02020603050405020304" pitchFamily="18" charset="0"/>
              </a:rPr>
              <a:t>CubbyHole</a:t>
            </a:r>
            <a:r>
              <a:rPr lang="en-US" altLang="zh-CN" b="1" dirty="0">
                <a:latin typeface="Times New Roman" panose="02020603050405020304" pitchFamily="18" charset="0"/>
              </a:rPr>
              <a:t> c, int number)</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cubbyhole = c;</a:t>
            </a:r>
          </a:p>
          <a:p>
            <a:r>
              <a:rPr lang="en-US" altLang="zh-CN" b="1" dirty="0">
                <a:latin typeface="Times New Roman" panose="02020603050405020304" pitchFamily="18" charset="0"/>
              </a:rPr>
              <a:t>       </a:t>
            </a:r>
            <a:r>
              <a:rPr lang="en-US" altLang="zh-CN" b="1" dirty="0" err="1">
                <a:latin typeface="Times New Roman" panose="02020603050405020304" pitchFamily="18" charset="0"/>
              </a:rPr>
              <a:t>this.number</a:t>
            </a:r>
            <a:r>
              <a:rPr lang="en-US" altLang="zh-CN" b="1" dirty="0">
                <a:latin typeface="Times New Roman" panose="02020603050405020304" pitchFamily="18" charset="0"/>
              </a:rPr>
              <a:t> = number;</a:t>
            </a:r>
          </a:p>
          <a:p>
            <a:r>
              <a:rPr lang="en-US" altLang="zh-CN" b="1" dirty="0">
                <a:latin typeface="Times New Roman" panose="02020603050405020304" pitchFamily="18" charset="0"/>
              </a:rPr>
              <a:t>   }</a:t>
            </a:r>
          </a:p>
          <a:p>
            <a:endParaRPr lang="en-US" altLang="zh-CN" sz="1200" b="1" dirty="0">
              <a:latin typeface="Times New Roman" panose="02020603050405020304" pitchFamily="18" charset="0"/>
            </a:endParaRPr>
          </a:p>
          <a:p>
            <a:r>
              <a:rPr lang="en-US" altLang="zh-CN" b="1" dirty="0">
                <a:latin typeface="Times New Roman" panose="02020603050405020304" pitchFamily="18" charset="0"/>
              </a:rPr>
              <a:t>   public void run()</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for (int </a:t>
            </a:r>
            <a:r>
              <a:rPr lang="en-US" altLang="zh-CN" b="1" dirty="0" err="1">
                <a:latin typeface="Times New Roman" panose="02020603050405020304" pitchFamily="18" charset="0"/>
              </a:rPr>
              <a:t>i</a:t>
            </a:r>
            <a:r>
              <a:rPr lang="en-US" altLang="zh-CN" b="1" dirty="0">
                <a:latin typeface="Times New Roman" panose="02020603050405020304" pitchFamily="18" charset="0"/>
              </a:rPr>
              <a:t> = 0; </a:t>
            </a:r>
            <a:r>
              <a:rPr lang="en-US" altLang="zh-CN" b="1" dirty="0" err="1">
                <a:latin typeface="Times New Roman" panose="02020603050405020304" pitchFamily="18" charset="0"/>
              </a:rPr>
              <a:t>i</a:t>
            </a:r>
            <a:r>
              <a:rPr lang="en-US" altLang="zh-CN" b="1" dirty="0">
                <a:latin typeface="Times New Roman" panose="02020603050405020304" pitchFamily="18" charset="0"/>
              </a:rPr>
              <a:t> &lt;10; </a:t>
            </a:r>
            <a:r>
              <a:rPr lang="en-US" altLang="zh-CN" b="1" dirty="0" err="1">
                <a:latin typeface="Times New Roman" panose="02020603050405020304" pitchFamily="18" charset="0"/>
              </a:rPr>
              <a:t>i</a:t>
            </a:r>
            <a:r>
              <a:rPr lang="en-US" altLang="zh-CN" b="1" dirty="0">
                <a:latin typeface="Times New Roman" panose="02020603050405020304" pitchFamily="18" charset="0"/>
              </a:rPr>
              <a:t>++)</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a:t>
            </a:r>
            <a:r>
              <a:rPr lang="en-US" altLang="zh-CN" b="1" dirty="0" err="1">
                <a:solidFill>
                  <a:schemeClr val="hlink"/>
                </a:solidFill>
                <a:latin typeface="Times New Roman" panose="02020603050405020304" pitchFamily="18" charset="0"/>
              </a:rPr>
              <a:t>cubbyhole.put</a:t>
            </a:r>
            <a:r>
              <a:rPr lang="en-US" altLang="zh-CN" b="1" dirty="0">
                <a:solidFill>
                  <a:schemeClr val="hlink"/>
                </a:solidFill>
                <a:latin typeface="Times New Roman" panose="02020603050405020304" pitchFamily="18" charset="0"/>
              </a:rPr>
              <a:t>(</a:t>
            </a:r>
            <a:r>
              <a:rPr lang="en-US" altLang="zh-CN" b="1" dirty="0" err="1">
                <a:solidFill>
                  <a:schemeClr val="hlink"/>
                </a:solidFill>
                <a:latin typeface="Times New Roman" panose="02020603050405020304" pitchFamily="18" charset="0"/>
              </a:rPr>
              <a:t>i</a:t>
            </a:r>
            <a:r>
              <a:rPr lang="en-US" altLang="zh-CN" b="1" dirty="0">
                <a:solidFill>
                  <a:schemeClr val="hlink"/>
                </a:solidFill>
                <a:latin typeface="Times New Roman" panose="02020603050405020304" pitchFamily="18" charset="0"/>
              </a:rPr>
              <a:t>);</a:t>
            </a:r>
          </a:p>
          <a:p>
            <a:r>
              <a:rPr lang="en-US" altLang="zh-CN" b="1" dirty="0">
                <a:latin typeface="Times New Roman" panose="02020603050405020304" pitchFamily="18" charset="0"/>
              </a:rPr>
              <a:t>           </a:t>
            </a:r>
            <a:r>
              <a:rPr lang="en-US" altLang="zh-CN" b="1" dirty="0" err="1">
                <a:latin typeface="Times New Roman" panose="02020603050405020304" pitchFamily="18" charset="0"/>
              </a:rPr>
              <a:t>System.out.println</a:t>
            </a:r>
            <a:r>
              <a:rPr lang="en-US" altLang="zh-CN" b="1" dirty="0">
                <a:latin typeface="Times New Roman" panose="02020603050405020304" pitchFamily="18" charset="0"/>
              </a:rPr>
              <a:t>("Producer #" + </a:t>
            </a:r>
            <a:r>
              <a:rPr lang="en-US" altLang="zh-CN" b="1" dirty="0" err="1">
                <a:latin typeface="Times New Roman" panose="02020603050405020304" pitchFamily="18" charset="0"/>
              </a:rPr>
              <a:t>this.number</a:t>
            </a:r>
            <a:r>
              <a:rPr lang="en-US" altLang="zh-CN" b="1" dirty="0">
                <a:latin typeface="Times New Roman" panose="02020603050405020304" pitchFamily="18" charset="0"/>
              </a:rPr>
              <a:t> + " put: " + </a:t>
            </a:r>
            <a:r>
              <a:rPr lang="en-US" altLang="zh-CN" b="1" dirty="0" err="1">
                <a:latin typeface="Times New Roman" panose="02020603050405020304" pitchFamily="18" charset="0"/>
              </a:rPr>
              <a:t>i</a:t>
            </a:r>
            <a:r>
              <a:rPr lang="en-US" altLang="zh-CN" b="1" dirty="0">
                <a:latin typeface="Times New Roman" panose="02020603050405020304" pitchFamily="18" charset="0"/>
              </a:rPr>
              <a:t>);</a:t>
            </a:r>
          </a:p>
          <a:p>
            <a:r>
              <a:rPr lang="en-US" altLang="zh-CN" b="1" dirty="0">
                <a:latin typeface="Times New Roman" panose="02020603050405020304" pitchFamily="18" charset="0"/>
              </a:rPr>
              <a:t>           try{</a:t>
            </a:r>
          </a:p>
          <a:p>
            <a:r>
              <a:rPr lang="en-US" altLang="zh-CN" b="1" dirty="0">
                <a:latin typeface="Times New Roman" panose="02020603050405020304" pitchFamily="18" charset="0"/>
              </a:rPr>
              <a:t>               </a:t>
            </a:r>
            <a:r>
              <a:rPr lang="en-US" altLang="zh-CN" b="1" dirty="0">
                <a:solidFill>
                  <a:schemeClr val="folHlink"/>
                </a:solidFill>
                <a:latin typeface="Times New Roman" panose="02020603050405020304" pitchFamily="18" charset="0"/>
              </a:rPr>
              <a:t>sleep((int)(</a:t>
            </a:r>
            <a:r>
              <a:rPr lang="en-US" altLang="zh-CN" b="1" dirty="0" err="1">
                <a:solidFill>
                  <a:schemeClr val="folHlink"/>
                </a:solidFill>
                <a:latin typeface="Times New Roman" panose="02020603050405020304" pitchFamily="18" charset="0"/>
              </a:rPr>
              <a:t>Math.random</a:t>
            </a:r>
            <a:r>
              <a:rPr lang="en-US" altLang="zh-CN" b="1" dirty="0">
                <a:solidFill>
                  <a:schemeClr val="folHlink"/>
                </a:solidFill>
                <a:latin typeface="Times New Roman" panose="02020603050405020304" pitchFamily="18" charset="0"/>
              </a:rPr>
              <a:t>() * 100));</a:t>
            </a:r>
          </a:p>
          <a:p>
            <a:r>
              <a:rPr lang="en-US" altLang="zh-CN" b="1" dirty="0">
                <a:latin typeface="Times New Roman" panose="02020603050405020304" pitchFamily="18" charset="0"/>
              </a:rPr>
              <a:t>           } catch (</a:t>
            </a:r>
            <a:r>
              <a:rPr lang="en-US" altLang="zh-CN" b="1" dirty="0" err="1">
                <a:latin typeface="Times New Roman" panose="02020603050405020304" pitchFamily="18" charset="0"/>
              </a:rPr>
              <a:t>InterruptedException</a:t>
            </a:r>
            <a:r>
              <a:rPr lang="en-US" altLang="zh-CN" b="1" dirty="0">
                <a:latin typeface="Times New Roman" panose="02020603050405020304" pitchFamily="18" charset="0"/>
              </a:rPr>
              <a:t> e) {</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a:t>
            </a:r>
          </a:p>
          <a:p>
            <a:r>
              <a:rPr lang="en-US" altLang="zh-CN" b="1" dirty="0">
                <a:latin typeface="Times New Roman" panose="02020603050405020304" pitchFamily="18" charset="0"/>
              </a:rPr>
              <a:t>}</a:t>
            </a:r>
          </a:p>
        </p:txBody>
      </p:sp>
    </p:spTree>
    <p:extLst>
      <p:ext uri="{BB962C8B-B14F-4D97-AF65-F5344CB8AC3E}">
        <p14:creationId xmlns:p14="http://schemas.microsoft.com/office/powerpoint/2010/main" val="3549182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026">
            <a:extLst>
              <a:ext uri="{FF2B5EF4-FFF2-40B4-BE49-F238E27FC236}">
                <a16:creationId xmlns:a16="http://schemas.microsoft.com/office/drawing/2014/main" id="{B200E970-CD94-2244-9831-D31AB21EFAA2}"/>
              </a:ext>
            </a:extLst>
          </p:cNvPr>
          <p:cNvSpPr txBox="1">
            <a:spLocks noChangeArrowheads="1"/>
          </p:cNvSpPr>
          <p:nvPr/>
        </p:nvSpPr>
        <p:spPr bwMode="auto">
          <a:xfrm>
            <a:off x="618978" y="463551"/>
            <a:ext cx="9591822" cy="588097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imes New Roman" panose="02020603050405020304" pitchFamily="18" charset="0"/>
              </a:rPr>
              <a:t>class Consumer extends Thread</a:t>
            </a:r>
          </a:p>
          <a:p>
            <a:r>
              <a:rPr lang="en-US" altLang="zh-CN" b="1" dirty="0">
                <a:latin typeface="Times New Roman" panose="02020603050405020304" pitchFamily="18" charset="0"/>
              </a:rPr>
              <a:t>{</a:t>
            </a:r>
          </a:p>
          <a:p>
            <a:r>
              <a:rPr lang="en-US" altLang="zh-CN" b="1" dirty="0">
                <a:latin typeface="Times New Roman" panose="02020603050405020304" pitchFamily="18" charset="0"/>
              </a:rPr>
              <a:t>    private </a:t>
            </a:r>
            <a:r>
              <a:rPr lang="en-US" altLang="zh-CN" b="1" dirty="0" err="1">
                <a:latin typeface="Times New Roman" panose="02020603050405020304" pitchFamily="18" charset="0"/>
              </a:rPr>
              <a:t>CubbyHole</a:t>
            </a:r>
            <a:r>
              <a:rPr lang="en-US" altLang="zh-CN" b="1" dirty="0">
                <a:latin typeface="Times New Roman" panose="02020603050405020304" pitchFamily="18" charset="0"/>
              </a:rPr>
              <a:t> cubbyhole;</a:t>
            </a:r>
          </a:p>
          <a:p>
            <a:r>
              <a:rPr lang="en-US" altLang="zh-CN" b="1" dirty="0">
                <a:latin typeface="Times New Roman" panose="02020603050405020304" pitchFamily="18" charset="0"/>
              </a:rPr>
              <a:t>    private int number;</a:t>
            </a:r>
          </a:p>
          <a:p>
            <a:endParaRPr lang="en-US" altLang="zh-CN" b="1" dirty="0">
              <a:latin typeface="Times New Roman" panose="02020603050405020304" pitchFamily="18" charset="0"/>
            </a:endParaRPr>
          </a:p>
          <a:p>
            <a:r>
              <a:rPr lang="en-US" altLang="zh-CN" b="1" dirty="0">
                <a:latin typeface="Times New Roman" panose="02020603050405020304" pitchFamily="18" charset="0"/>
              </a:rPr>
              <a:t>    public Consumer(</a:t>
            </a:r>
            <a:r>
              <a:rPr lang="en-US" altLang="zh-CN" b="1" dirty="0" err="1">
                <a:latin typeface="Times New Roman" panose="02020603050405020304" pitchFamily="18" charset="0"/>
              </a:rPr>
              <a:t>CubbyHole</a:t>
            </a:r>
            <a:r>
              <a:rPr lang="en-US" altLang="zh-CN" b="1" dirty="0">
                <a:latin typeface="Times New Roman" panose="02020603050405020304" pitchFamily="18" charset="0"/>
              </a:rPr>
              <a:t> c, int number)</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cubbyhole = c;</a:t>
            </a:r>
          </a:p>
          <a:p>
            <a:r>
              <a:rPr lang="en-US" altLang="zh-CN" b="1" dirty="0">
                <a:latin typeface="Times New Roman" panose="02020603050405020304" pitchFamily="18" charset="0"/>
              </a:rPr>
              <a:t>        </a:t>
            </a:r>
            <a:r>
              <a:rPr lang="en-US" altLang="zh-CN" b="1" dirty="0" err="1">
                <a:latin typeface="Times New Roman" panose="02020603050405020304" pitchFamily="18" charset="0"/>
              </a:rPr>
              <a:t>this.number</a:t>
            </a:r>
            <a:r>
              <a:rPr lang="en-US" altLang="zh-CN" b="1" dirty="0">
                <a:latin typeface="Times New Roman" panose="02020603050405020304" pitchFamily="18" charset="0"/>
              </a:rPr>
              <a:t> = number;</a:t>
            </a:r>
          </a:p>
          <a:p>
            <a:r>
              <a:rPr lang="en-US" altLang="zh-CN" b="1" dirty="0">
                <a:latin typeface="Times New Roman" panose="02020603050405020304" pitchFamily="18" charset="0"/>
              </a:rPr>
              <a:t>    }</a:t>
            </a:r>
          </a:p>
          <a:p>
            <a:endParaRPr lang="en-US" altLang="zh-CN" b="1" dirty="0">
              <a:latin typeface="Times New Roman" panose="02020603050405020304" pitchFamily="18" charset="0"/>
            </a:endParaRPr>
          </a:p>
          <a:p>
            <a:r>
              <a:rPr lang="en-US" altLang="zh-CN" b="1" dirty="0">
                <a:latin typeface="Times New Roman" panose="02020603050405020304" pitchFamily="18" charset="0"/>
              </a:rPr>
              <a:t>    public void run()</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int value = 0;</a:t>
            </a:r>
          </a:p>
          <a:p>
            <a:r>
              <a:rPr lang="en-US" altLang="zh-CN" b="1" dirty="0">
                <a:latin typeface="Times New Roman" panose="02020603050405020304" pitchFamily="18" charset="0"/>
              </a:rPr>
              <a:t>        for (int </a:t>
            </a:r>
            <a:r>
              <a:rPr lang="en-US" altLang="zh-CN" b="1" dirty="0" err="1">
                <a:latin typeface="Times New Roman" panose="02020603050405020304" pitchFamily="18" charset="0"/>
              </a:rPr>
              <a:t>i</a:t>
            </a:r>
            <a:r>
              <a:rPr lang="en-US" altLang="zh-CN" b="1" dirty="0">
                <a:latin typeface="Times New Roman" panose="02020603050405020304" pitchFamily="18" charset="0"/>
              </a:rPr>
              <a:t> = 0; </a:t>
            </a:r>
            <a:r>
              <a:rPr lang="en-US" altLang="zh-CN" b="1" dirty="0" err="1">
                <a:latin typeface="Times New Roman" panose="02020603050405020304" pitchFamily="18" charset="0"/>
              </a:rPr>
              <a:t>i</a:t>
            </a:r>
            <a:r>
              <a:rPr lang="en-US" altLang="zh-CN" b="1" dirty="0">
                <a:latin typeface="Times New Roman" panose="02020603050405020304" pitchFamily="18" charset="0"/>
              </a:rPr>
              <a:t> &lt;10; </a:t>
            </a:r>
            <a:r>
              <a:rPr lang="en-US" altLang="zh-CN" b="1" dirty="0" err="1">
                <a:latin typeface="Times New Roman" panose="02020603050405020304" pitchFamily="18" charset="0"/>
              </a:rPr>
              <a:t>i</a:t>
            </a:r>
            <a:r>
              <a:rPr lang="en-US" altLang="zh-CN" b="1" dirty="0">
                <a:latin typeface="Times New Roman" panose="02020603050405020304" pitchFamily="18" charset="0"/>
              </a:rPr>
              <a:t>++)</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a:t>
            </a:r>
            <a:r>
              <a:rPr lang="en-US" altLang="zh-CN" b="1" dirty="0">
                <a:solidFill>
                  <a:schemeClr val="hlink"/>
                </a:solidFill>
                <a:latin typeface="Times New Roman" panose="02020603050405020304" pitchFamily="18" charset="0"/>
              </a:rPr>
              <a:t>value = </a:t>
            </a:r>
            <a:r>
              <a:rPr lang="en-US" altLang="zh-CN" b="1" dirty="0" err="1">
                <a:solidFill>
                  <a:schemeClr val="hlink"/>
                </a:solidFill>
                <a:latin typeface="Times New Roman" panose="02020603050405020304" pitchFamily="18" charset="0"/>
              </a:rPr>
              <a:t>cubbyhole.get</a:t>
            </a:r>
            <a:r>
              <a:rPr lang="en-US" altLang="zh-CN" b="1" dirty="0">
                <a:solidFill>
                  <a:schemeClr val="hlink"/>
                </a:solidFill>
                <a:latin typeface="Times New Roman" panose="02020603050405020304" pitchFamily="18" charset="0"/>
              </a:rPr>
              <a:t>();</a:t>
            </a:r>
          </a:p>
          <a:p>
            <a:r>
              <a:rPr lang="en-US" altLang="zh-CN" b="1" dirty="0">
                <a:latin typeface="Times New Roman" panose="02020603050405020304" pitchFamily="18" charset="0"/>
              </a:rPr>
              <a:t>            </a:t>
            </a:r>
            <a:r>
              <a:rPr lang="en-US" altLang="zh-CN" b="1" dirty="0" err="1">
                <a:latin typeface="Times New Roman" panose="02020603050405020304" pitchFamily="18" charset="0"/>
              </a:rPr>
              <a:t>System.out.println</a:t>
            </a:r>
            <a:r>
              <a:rPr lang="en-US" altLang="zh-CN" b="1" dirty="0">
                <a:latin typeface="Times New Roman" panose="02020603050405020304" pitchFamily="18" charset="0"/>
              </a:rPr>
              <a:t>("Consumer #" + </a:t>
            </a:r>
            <a:r>
              <a:rPr lang="en-US" altLang="zh-CN" b="1" dirty="0" err="1">
                <a:latin typeface="Times New Roman" panose="02020603050405020304" pitchFamily="18" charset="0"/>
              </a:rPr>
              <a:t>this.number</a:t>
            </a:r>
            <a:r>
              <a:rPr lang="en-US" altLang="zh-CN" b="1" dirty="0">
                <a:latin typeface="Times New Roman" panose="02020603050405020304" pitchFamily="18" charset="0"/>
              </a:rPr>
              <a:t> + " got: " + value);</a:t>
            </a:r>
          </a:p>
          <a:p>
            <a:r>
              <a:rPr lang="en-US" altLang="zh-CN" b="1" dirty="0">
                <a:latin typeface="Times New Roman" panose="02020603050405020304" pitchFamily="18" charset="0"/>
              </a:rPr>
              <a:t>        }</a:t>
            </a:r>
          </a:p>
          <a:p>
            <a:r>
              <a:rPr lang="en-US" altLang="zh-CN" b="1" dirty="0">
                <a:latin typeface="Times New Roman" panose="02020603050405020304" pitchFamily="18" charset="0"/>
              </a:rPr>
              <a:t>    }</a:t>
            </a:r>
          </a:p>
          <a:p>
            <a:r>
              <a:rPr lang="en-US" altLang="zh-CN" b="1" dirty="0">
                <a:latin typeface="Times New Roman" panose="02020603050405020304" pitchFamily="18" charset="0"/>
              </a:rPr>
              <a:t>}</a:t>
            </a:r>
          </a:p>
        </p:txBody>
      </p:sp>
    </p:spTree>
    <p:extLst>
      <p:ext uri="{BB962C8B-B14F-4D97-AF65-F5344CB8AC3E}">
        <p14:creationId xmlns:p14="http://schemas.microsoft.com/office/powerpoint/2010/main" val="257733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A133E06B-B45F-084C-A182-F7FBE51D0FAC}"/>
              </a:ext>
            </a:extLst>
          </p:cNvPr>
          <p:cNvSpPr txBox="1">
            <a:spLocks noChangeArrowheads="1"/>
          </p:cNvSpPr>
          <p:nvPr/>
        </p:nvSpPr>
        <p:spPr bwMode="auto">
          <a:xfrm>
            <a:off x="711201" y="240268"/>
            <a:ext cx="4375150" cy="62039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Times New Roman" panose="02020603050405020304" pitchFamily="18" charset="0"/>
              </a:rPr>
              <a:t>class </a:t>
            </a:r>
            <a:r>
              <a:rPr lang="en-US" altLang="zh-CN" sz="1600" b="1" dirty="0" err="1">
                <a:latin typeface="Times New Roman" panose="02020603050405020304" pitchFamily="18" charset="0"/>
              </a:rPr>
              <a:t>CubbyHole</a:t>
            </a:r>
            <a:endParaRPr lang="en-US" altLang="zh-CN" sz="1600" b="1" dirty="0">
              <a:latin typeface="Times New Roman" panose="02020603050405020304" pitchFamily="18" charset="0"/>
            </a:endParaRPr>
          </a:p>
          <a:p>
            <a:r>
              <a:rPr lang="en-US" altLang="zh-CN" sz="1600" b="1" dirty="0">
                <a:latin typeface="Times New Roman" panose="02020603050405020304" pitchFamily="18" charset="0"/>
              </a:rPr>
              <a:t>{</a:t>
            </a:r>
          </a:p>
          <a:p>
            <a:r>
              <a:rPr lang="en-US" altLang="zh-CN" sz="1600" b="1" dirty="0">
                <a:latin typeface="Times New Roman" panose="02020603050405020304" pitchFamily="18" charset="0"/>
              </a:rPr>
              <a:t>    private int seq;</a:t>
            </a:r>
          </a:p>
          <a:p>
            <a:r>
              <a:rPr lang="en-US" altLang="zh-CN" sz="1600" b="1" dirty="0">
                <a:latin typeface="Times New Roman" panose="02020603050405020304" pitchFamily="18" charset="0"/>
              </a:rPr>
              <a:t>    private </a:t>
            </a:r>
            <a:r>
              <a:rPr lang="en-US" altLang="zh-CN" sz="1600" b="1" dirty="0" err="1">
                <a:latin typeface="Times New Roman" panose="02020603050405020304" pitchFamily="18" charset="0"/>
              </a:rPr>
              <a:t>boolean</a:t>
            </a:r>
            <a:r>
              <a:rPr lang="en-US" altLang="zh-CN" sz="1600" b="1" dirty="0">
                <a:latin typeface="Times New Roman" panose="02020603050405020304" pitchFamily="18" charset="0"/>
              </a:rPr>
              <a:t> available = false;  </a:t>
            </a:r>
            <a:r>
              <a:rPr lang="en-US" altLang="zh-CN" sz="1600" b="1" dirty="0">
                <a:solidFill>
                  <a:schemeClr val="hlink"/>
                </a:solidFill>
                <a:latin typeface="Times New Roman" panose="02020603050405020304" pitchFamily="18" charset="0"/>
              </a:rPr>
              <a:t>//</a:t>
            </a:r>
            <a:r>
              <a:rPr lang="zh-CN" altLang="en-US" sz="1600" b="1" dirty="0">
                <a:solidFill>
                  <a:schemeClr val="hlink"/>
                </a:solidFill>
                <a:latin typeface="Times New Roman" panose="02020603050405020304" pitchFamily="18" charset="0"/>
              </a:rPr>
              <a:t>信号量</a:t>
            </a:r>
          </a:p>
          <a:p>
            <a:endParaRPr lang="zh-CN" altLang="en-US" sz="1600" b="1" dirty="0">
              <a:latin typeface="Times New Roman" panose="02020603050405020304" pitchFamily="18" charset="0"/>
            </a:endParaRPr>
          </a:p>
          <a:p>
            <a:r>
              <a:rPr lang="zh-CN" altLang="en-US" sz="1600" b="1" dirty="0">
                <a:latin typeface="Times New Roman" panose="02020603050405020304" pitchFamily="18" charset="0"/>
              </a:rPr>
              <a:t>    </a:t>
            </a:r>
            <a:r>
              <a:rPr lang="en-US" altLang="zh-CN" sz="1600" b="1" dirty="0">
                <a:latin typeface="Times New Roman" panose="02020603050405020304" pitchFamily="18" charset="0"/>
              </a:rPr>
              <a:t>public </a:t>
            </a:r>
            <a:r>
              <a:rPr lang="en-US" altLang="zh-CN" sz="1600" b="1" dirty="0">
                <a:solidFill>
                  <a:schemeClr val="folHlink"/>
                </a:solidFill>
                <a:latin typeface="Times New Roman" panose="02020603050405020304" pitchFamily="18" charset="0"/>
              </a:rPr>
              <a:t>synchronized</a:t>
            </a:r>
            <a:r>
              <a:rPr lang="en-US" altLang="zh-CN" sz="1600" b="1" dirty="0">
                <a:latin typeface="Times New Roman" panose="02020603050405020304" pitchFamily="18" charset="0"/>
              </a:rPr>
              <a:t> int get()</a:t>
            </a:r>
          </a:p>
          <a:p>
            <a:r>
              <a:rPr lang="en-US" altLang="zh-CN" sz="1600" b="1" dirty="0">
                <a:latin typeface="Times New Roman" panose="02020603050405020304" pitchFamily="18" charset="0"/>
              </a:rPr>
              <a:t>    {</a:t>
            </a:r>
          </a:p>
          <a:p>
            <a:r>
              <a:rPr lang="en-US" altLang="zh-CN" sz="1600" b="1" dirty="0">
                <a:latin typeface="Times New Roman" panose="02020603050405020304" pitchFamily="18" charset="0"/>
              </a:rPr>
              <a:t>        </a:t>
            </a:r>
            <a:r>
              <a:rPr lang="en-US" altLang="zh-CN" sz="1600" b="1" dirty="0">
                <a:solidFill>
                  <a:schemeClr val="hlink"/>
                </a:solidFill>
                <a:latin typeface="Times New Roman" panose="02020603050405020304" pitchFamily="18" charset="0"/>
              </a:rPr>
              <a:t>while (available == false)</a:t>
            </a:r>
          </a:p>
          <a:p>
            <a:r>
              <a:rPr lang="en-US" altLang="zh-CN" sz="1600" b="1" dirty="0">
                <a:solidFill>
                  <a:schemeClr val="hlink"/>
                </a:solidFill>
                <a:latin typeface="Times New Roman" panose="02020603050405020304" pitchFamily="18" charset="0"/>
              </a:rPr>
              <a:t>        {</a:t>
            </a:r>
          </a:p>
          <a:p>
            <a:r>
              <a:rPr lang="en-US" altLang="zh-CN" sz="1600" b="1" dirty="0">
                <a:solidFill>
                  <a:schemeClr val="hlink"/>
                </a:solidFill>
                <a:latin typeface="Times New Roman" panose="02020603050405020304" pitchFamily="18" charset="0"/>
              </a:rPr>
              <a:t>            try</a:t>
            </a:r>
          </a:p>
          <a:p>
            <a:r>
              <a:rPr lang="en-US" altLang="zh-CN" sz="1600" b="1" dirty="0">
                <a:solidFill>
                  <a:schemeClr val="hlink"/>
                </a:solidFill>
                <a:latin typeface="Times New Roman" panose="02020603050405020304" pitchFamily="18" charset="0"/>
              </a:rPr>
              <a:t>            {</a:t>
            </a:r>
          </a:p>
          <a:p>
            <a:r>
              <a:rPr lang="en-US" altLang="zh-CN" sz="1600" b="1" dirty="0">
                <a:solidFill>
                  <a:schemeClr val="hlink"/>
                </a:solidFill>
                <a:latin typeface="Times New Roman" panose="02020603050405020304" pitchFamily="18" charset="0"/>
              </a:rPr>
              <a:t>                 wait();  </a:t>
            </a:r>
          </a:p>
          <a:p>
            <a:r>
              <a:rPr lang="en-US" altLang="zh-CN" sz="1600" b="1" dirty="0">
                <a:solidFill>
                  <a:schemeClr val="hlink"/>
                </a:solidFill>
                <a:latin typeface="Times New Roman" panose="02020603050405020304" pitchFamily="18" charset="0"/>
              </a:rPr>
              <a:t>                 // waits for notify() call from Producer</a:t>
            </a:r>
          </a:p>
          <a:p>
            <a:r>
              <a:rPr lang="en-US" altLang="zh-CN" sz="1600" b="1" dirty="0">
                <a:solidFill>
                  <a:schemeClr val="hlink"/>
                </a:solidFill>
                <a:latin typeface="Times New Roman" panose="02020603050405020304" pitchFamily="18" charset="0"/>
              </a:rPr>
              <a:t>            }catch (</a:t>
            </a:r>
            <a:r>
              <a:rPr lang="en-US" altLang="zh-CN" sz="1600" b="1" dirty="0" err="1">
                <a:solidFill>
                  <a:schemeClr val="hlink"/>
                </a:solidFill>
                <a:latin typeface="Times New Roman" panose="02020603050405020304" pitchFamily="18" charset="0"/>
              </a:rPr>
              <a:t>InterruptedException</a:t>
            </a:r>
            <a:r>
              <a:rPr lang="en-US" altLang="zh-CN" sz="1600" b="1" dirty="0">
                <a:solidFill>
                  <a:schemeClr val="hlink"/>
                </a:solidFill>
                <a:latin typeface="Times New Roman" panose="02020603050405020304" pitchFamily="18" charset="0"/>
              </a:rPr>
              <a:t> e){</a:t>
            </a:r>
          </a:p>
          <a:p>
            <a:r>
              <a:rPr lang="en-US" altLang="zh-CN" sz="1600" b="1" dirty="0">
                <a:solidFill>
                  <a:schemeClr val="hlink"/>
                </a:solidFill>
                <a:latin typeface="Times New Roman" panose="02020603050405020304" pitchFamily="18" charset="0"/>
              </a:rPr>
              <a:t>            }</a:t>
            </a:r>
          </a:p>
          <a:p>
            <a:r>
              <a:rPr lang="en-US" altLang="zh-CN" sz="1600" b="1" dirty="0">
                <a:solidFill>
                  <a:schemeClr val="hlink"/>
                </a:solidFill>
                <a:latin typeface="Times New Roman" panose="02020603050405020304" pitchFamily="18" charset="0"/>
              </a:rPr>
              <a:t>        }</a:t>
            </a:r>
          </a:p>
          <a:p>
            <a:endParaRPr lang="en-US" altLang="zh-CN" sz="1600" b="1" dirty="0">
              <a:solidFill>
                <a:schemeClr val="hlink"/>
              </a:solidFill>
              <a:latin typeface="Times New Roman" panose="02020603050405020304" pitchFamily="18" charset="0"/>
            </a:endParaRPr>
          </a:p>
          <a:p>
            <a:r>
              <a:rPr lang="en-US" altLang="zh-CN" sz="1600" b="1" dirty="0">
                <a:latin typeface="Times New Roman" panose="02020603050405020304" pitchFamily="18" charset="0"/>
              </a:rPr>
              <a:t>        available = false;</a:t>
            </a:r>
          </a:p>
          <a:p>
            <a:r>
              <a:rPr lang="en-US" altLang="zh-CN" sz="1600" b="1" dirty="0">
                <a:latin typeface="Times New Roman" panose="02020603050405020304" pitchFamily="18" charset="0"/>
              </a:rPr>
              <a:t>        </a:t>
            </a:r>
            <a:r>
              <a:rPr lang="en-US" altLang="zh-CN" sz="1600" b="1" dirty="0">
                <a:solidFill>
                  <a:schemeClr val="hlink"/>
                </a:solidFill>
                <a:latin typeface="Times New Roman" panose="02020603050405020304" pitchFamily="18" charset="0"/>
              </a:rPr>
              <a:t>notify();</a:t>
            </a:r>
          </a:p>
          <a:p>
            <a:r>
              <a:rPr lang="en-US" altLang="zh-CN" sz="1600" b="1" dirty="0">
                <a:latin typeface="Times New Roman" panose="02020603050405020304" pitchFamily="18" charset="0"/>
              </a:rPr>
              <a:t>        return seq;</a:t>
            </a:r>
          </a:p>
          <a:p>
            <a:r>
              <a:rPr lang="en-US" altLang="zh-CN" sz="1600" b="1" dirty="0">
                <a:latin typeface="Times New Roman" panose="02020603050405020304" pitchFamily="18" charset="0"/>
              </a:rPr>
              <a:t>    }</a:t>
            </a:r>
          </a:p>
          <a:p>
            <a:endParaRPr lang="en-US" altLang="zh-CN" sz="1600" b="1" dirty="0">
              <a:latin typeface="Times New Roman" panose="02020603050405020304" pitchFamily="18" charset="0"/>
            </a:endParaRPr>
          </a:p>
          <a:p>
            <a:r>
              <a:rPr lang="en-US" altLang="zh-CN" sz="1600" b="1" dirty="0">
                <a:latin typeface="Times New Roman" panose="02020603050405020304" pitchFamily="18" charset="0"/>
              </a:rPr>
              <a:t>    </a:t>
            </a:r>
          </a:p>
          <a:p>
            <a:endParaRPr lang="en-US" altLang="zh-CN" sz="1600" b="1" dirty="0">
              <a:latin typeface="Times New Roman" panose="02020603050405020304" pitchFamily="18" charset="0"/>
            </a:endParaRPr>
          </a:p>
          <a:p>
            <a:r>
              <a:rPr lang="en-US" altLang="zh-CN" sz="1600" b="1" dirty="0">
                <a:latin typeface="Times New Roman" panose="02020603050405020304" pitchFamily="18" charset="0"/>
              </a:rPr>
              <a:t>}</a:t>
            </a:r>
          </a:p>
        </p:txBody>
      </p:sp>
      <p:sp>
        <p:nvSpPr>
          <p:cNvPr id="70659" name="Text Box 3">
            <a:extLst>
              <a:ext uri="{FF2B5EF4-FFF2-40B4-BE49-F238E27FC236}">
                <a16:creationId xmlns:a16="http://schemas.microsoft.com/office/drawing/2014/main" id="{2EF5D489-E842-8D4F-B7F7-DDFBFAB2A096}"/>
              </a:ext>
            </a:extLst>
          </p:cNvPr>
          <p:cNvSpPr txBox="1">
            <a:spLocks noChangeArrowheads="1"/>
          </p:cNvSpPr>
          <p:nvPr/>
        </p:nvSpPr>
        <p:spPr bwMode="auto">
          <a:xfrm>
            <a:off x="6283326" y="1676400"/>
            <a:ext cx="4156075" cy="37592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public </a:t>
            </a:r>
            <a:r>
              <a:rPr lang="en-US" altLang="zh-CN" sz="1600" b="1">
                <a:solidFill>
                  <a:schemeClr val="folHlink"/>
                </a:solidFill>
                <a:latin typeface="Times New Roman" panose="02020603050405020304" pitchFamily="18" charset="0"/>
              </a:rPr>
              <a:t>synchronized</a:t>
            </a:r>
            <a:r>
              <a:rPr lang="en-US" altLang="zh-CN" sz="1600" b="1">
                <a:latin typeface="Times New Roman" panose="02020603050405020304" pitchFamily="18" charset="0"/>
              </a:rPr>
              <a:t> void put(int value)</a:t>
            </a:r>
          </a:p>
          <a:p>
            <a:r>
              <a:rPr lang="en-US" altLang="zh-CN" sz="1600" b="1">
                <a:latin typeface="Times New Roman" panose="02020603050405020304" pitchFamily="18" charset="0"/>
              </a:rPr>
              <a:t>{</a:t>
            </a:r>
          </a:p>
          <a:p>
            <a:r>
              <a:rPr lang="en-US" altLang="zh-CN" sz="1600" b="1">
                <a:latin typeface="Times New Roman" panose="02020603050405020304" pitchFamily="18" charset="0"/>
              </a:rPr>
              <a:t>    </a:t>
            </a:r>
            <a:r>
              <a:rPr lang="en-US" altLang="zh-CN" sz="1600" b="1">
                <a:solidFill>
                  <a:schemeClr val="hlink"/>
                </a:solidFill>
                <a:latin typeface="Times New Roman" panose="02020603050405020304" pitchFamily="18" charset="0"/>
              </a:rPr>
              <a:t>while (available == true)</a:t>
            </a:r>
          </a:p>
          <a:p>
            <a:r>
              <a:rPr lang="en-US" altLang="zh-CN" sz="1600" b="1">
                <a:solidFill>
                  <a:schemeClr val="hlink"/>
                </a:solidFill>
                <a:latin typeface="Times New Roman" panose="02020603050405020304" pitchFamily="18" charset="0"/>
              </a:rPr>
              <a:t>    {</a:t>
            </a:r>
          </a:p>
          <a:p>
            <a:r>
              <a:rPr lang="en-US" altLang="zh-CN" sz="1600" b="1">
                <a:solidFill>
                  <a:schemeClr val="hlink"/>
                </a:solidFill>
                <a:latin typeface="Times New Roman" panose="02020603050405020304" pitchFamily="18" charset="0"/>
              </a:rPr>
              <a:t>        try{</a:t>
            </a:r>
          </a:p>
          <a:p>
            <a:r>
              <a:rPr lang="en-US" altLang="zh-CN" sz="1600" b="1">
                <a:solidFill>
                  <a:schemeClr val="hlink"/>
                </a:solidFill>
                <a:latin typeface="Times New Roman" panose="02020603050405020304" pitchFamily="18" charset="0"/>
              </a:rPr>
              <a:t>            wait();	</a:t>
            </a:r>
          </a:p>
          <a:p>
            <a:r>
              <a:rPr lang="en-US" altLang="zh-CN" sz="1600" b="1">
                <a:solidFill>
                  <a:schemeClr val="hlink"/>
                </a:solidFill>
                <a:latin typeface="Times New Roman" panose="02020603050405020304" pitchFamily="18" charset="0"/>
              </a:rPr>
              <a:t>            // waits for notify() call from consumer</a:t>
            </a:r>
          </a:p>
          <a:p>
            <a:r>
              <a:rPr lang="en-US" altLang="zh-CN" sz="1600" b="1">
                <a:solidFill>
                  <a:schemeClr val="hlink"/>
                </a:solidFill>
                <a:latin typeface="Times New Roman" panose="02020603050405020304" pitchFamily="18" charset="0"/>
              </a:rPr>
              <a:t>        }catch (InterruptedException e){</a:t>
            </a:r>
          </a:p>
          <a:p>
            <a:r>
              <a:rPr lang="en-US" altLang="zh-CN" sz="1600" b="1">
                <a:solidFill>
                  <a:schemeClr val="hlink"/>
                </a:solidFill>
                <a:latin typeface="Times New Roman" panose="02020603050405020304" pitchFamily="18" charset="0"/>
              </a:rPr>
              <a:t>        }</a:t>
            </a:r>
          </a:p>
          <a:p>
            <a:r>
              <a:rPr lang="en-US" altLang="zh-CN" sz="1600" b="1">
                <a:solidFill>
                  <a:schemeClr val="hlink"/>
                </a:solidFill>
                <a:latin typeface="Times New Roman" panose="02020603050405020304" pitchFamily="18" charset="0"/>
              </a:rPr>
              <a:t>    }</a:t>
            </a:r>
          </a:p>
          <a:p>
            <a:endParaRPr lang="en-US" altLang="zh-CN" sz="1600" b="1">
              <a:solidFill>
                <a:schemeClr val="hlink"/>
              </a:solidFill>
              <a:latin typeface="Times New Roman" panose="02020603050405020304" pitchFamily="18" charset="0"/>
            </a:endParaRPr>
          </a:p>
          <a:p>
            <a:r>
              <a:rPr lang="en-US" altLang="zh-CN" sz="1600" b="1">
                <a:latin typeface="Times New Roman" panose="02020603050405020304" pitchFamily="18" charset="0"/>
              </a:rPr>
              <a:t>    seq = value;</a:t>
            </a:r>
          </a:p>
          <a:p>
            <a:r>
              <a:rPr lang="en-US" altLang="zh-CN" sz="1600" b="1">
                <a:latin typeface="Times New Roman" panose="02020603050405020304" pitchFamily="18" charset="0"/>
              </a:rPr>
              <a:t>    available = true;</a:t>
            </a:r>
          </a:p>
          <a:p>
            <a:r>
              <a:rPr lang="en-US" altLang="zh-CN" sz="1600" b="1">
                <a:latin typeface="Times New Roman" panose="02020603050405020304" pitchFamily="18" charset="0"/>
              </a:rPr>
              <a:t>    </a:t>
            </a:r>
            <a:r>
              <a:rPr lang="en-US" altLang="zh-CN" sz="1600" b="1">
                <a:solidFill>
                  <a:schemeClr val="hlink"/>
                </a:solidFill>
                <a:latin typeface="Times New Roman" panose="02020603050405020304" pitchFamily="18" charset="0"/>
              </a:rPr>
              <a:t>notify();</a:t>
            </a:r>
          </a:p>
          <a:p>
            <a:r>
              <a:rPr lang="en-US" altLang="zh-CN" sz="1600" b="1">
                <a:latin typeface="Times New Roman" panose="02020603050405020304" pitchFamily="18" charset="0"/>
              </a:rPr>
              <a:t>}</a:t>
            </a:r>
            <a:endParaRPr lang="en-US" altLang="zh-CN"/>
          </a:p>
        </p:txBody>
      </p:sp>
      <p:cxnSp>
        <p:nvCxnSpPr>
          <p:cNvPr id="70660" name="AutoShape 4">
            <a:extLst>
              <a:ext uri="{FF2B5EF4-FFF2-40B4-BE49-F238E27FC236}">
                <a16:creationId xmlns:a16="http://schemas.microsoft.com/office/drawing/2014/main" id="{C3575C8E-AA67-474E-95BF-2DAB3670A022}"/>
              </a:ext>
            </a:extLst>
          </p:cNvPr>
          <p:cNvCxnSpPr>
            <a:cxnSpLocks noChangeShapeType="1"/>
            <a:stCxn id="70661" idx="3"/>
            <a:endCxn id="70659" idx="1"/>
          </p:cNvCxnSpPr>
          <p:nvPr/>
        </p:nvCxnSpPr>
        <p:spPr bwMode="auto">
          <a:xfrm flipV="1">
            <a:off x="2368551" y="3556001"/>
            <a:ext cx="3914775" cy="2219325"/>
          </a:xfrm>
          <a:prstGeom prst="curvedConnector3">
            <a:avLst>
              <a:gd name="adj1" fmla="val 58310"/>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61" name="Text Box 5">
            <a:extLst>
              <a:ext uri="{FF2B5EF4-FFF2-40B4-BE49-F238E27FC236}">
                <a16:creationId xmlns:a16="http://schemas.microsoft.com/office/drawing/2014/main" id="{00AE2B0A-1D56-2B49-A986-22F24FEFA00E}"/>
              </a:ext>
            </a:extLst>
          </p:cNvPr>
          <p:cNvSpPr txBox="1">
            <a:spLocks noChangeArrowheads="1"/>
          </p:cNvSpPr>
          <p:nvPr/>
        </p:nvSpPr>
        <p:spPr bwMode="auto">
          <a:xfrm>
            <a:off x="1981200" y="5607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anose="02020603050405020304" pitchFamily="18" charset="0"/>
              </a:rPr>
              <a:t>…</a:t>
            </a:r>
            <a:endParaRPr lang="en-US" altLang="zh-CN"/>
          </a:p>
        </p:txBody>
      </p:sp>
      <p:sp>
        <p:nvSpPr>
          <p:cNvPr id="70662" name="Rectangle 6">
            <a:extLst>
              <a:ext uri="{FF2B5EF4-FFF2-40B4-BE49-F238E27FC236}">
                <a16:creationId xmlns:a16="http://schemas.microsoft.com/office/drawing/2014/main" id="{604A7D7B-4D89-1E4A-8841-1FC0AB7534A4}"/>
              </a:ext>
            </a:extLst>
          </p:cNvPr>
          <p:cNvSpPr>
            <a:spLocks noChangeArrowheads="1"/>
          </p:cNvSpPr>
          <p:nvPr/>
        </p:nvSpPr>
        <p:spPr bwMode="auto">
          <a:xfrm>
            <a:off x="6172200" y="533400"/>
            <a:ext cx="4419600" cy="711200"/>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000066"/>
                </a:solidFill>
                <a:latin typeface="Times New Roman" panose="02020603050405020304" pitchFamily="18" charset="0"/>
              </a:rPr>
              <a:t>get()</a:t>
            </a:r>
            <a:r>
              <a:rPr lang="zh-CN" altLang="en-US" sz="2000">
                <a:solidFill>
                  <a:srgbClr val="000066"/>
                </a:solidFill>
                <a:latin typeface="Times New Roman" panose="02020603050405020304" pitchFamily="18" charset="0"/>
              </a:rPr>
              <a:t>方法在读信息之前先等待，直到信息可读，读完后通知要写的线程。</a:t>
            </a:r>
          </a:p>
        </p:txBody>
      </p:sp>
      <p:sp>
        <p:nvSpPr>
          <p:cNvPr id="70663" name="Rectangle 7">
            <a:extLst>
              <a:ext uri="{FF2B5EF4-FFF2-40B4-BE49-F238E27FC236}">
                <a16:creationId xmlns:a16="http://schemas.microsoft.com/office/drawing/2014/main" id="{6D4FAFCF-7D17-824D-9A99-15A66F028A4F}"/>
              </a:ext>
            </a:extLst>
          </p:cNvPr>
          <p:cNvSpPr>
            <a:spLocks noChangeArrowheads="1"/>
          </p:cNvSpPr>
          <p:nvPr/>
        </p:nvSpPr>
        <p:spPr bwMode="auto">
          <a:xfrm>
            <a:off x="6172200" y="5715000"/>
            <a:ext cx="4419600" cy="711200"/>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000066"/>
                </a:solidFill>
                <a:latin typeface="Times New Roman" panose="02020603050405020304" pitchFamily="18" charset="0"/>
              </a:rPr>
              <a:t>put()</a:t>
            </a:r>
            <a:r>
              <a:rPr lang="zh-CN" altLang="en-US" sz="2000">
                <a:solidFill>
                  <a:srgbClr val="000066"/>
                </a:solidFill>
                <a:latin typeface="Times New Roman" panose="02020603050405020304" pitchFamily="18" charset="0"/>
              </a:rPr>
              <a:t>方法在写信息之前先等待，直到信息被取走，写完后通知要读的进程。</a:t>
            </a:r>
          </a:p>
        </p:txBody>
      </p:sp>
      <p:sp>
        <p:nvSpPr>
          <p:cNvPr id="70664" name="AutoShape 8">
            <a:extLst>
              <a:ext uri="{FF2B5EF4-FFF2-40B4-BE49-F238E27FC236}">
                <a16:creationId xmlns:a16="http://schemas.microsoft.com/office/drawing/2014/main" id="{AD0710DF-7CE2-A841-9493-E734F512A43F}"/>
              </a:ext>
            </a:extLst>
          </p:cNvPr>
          <p:cNvSpPr>
            <a:spLocks noChangeArrowheads="1"/>
          </p:cNvSpPr>
          <p:nvPr/>
        </p:nvSpPr>
        <p:spPr bwMode="auto">
          <a:xfrm>
            <a:off x="8077200" y="5181600"/>
            <a:ext cx="533400" cy="533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5" name="AutoShape 9">
            <a:extLst>
              <a:ext uri="{FF2B5EF4-FFF2-40B4-BE49-F238E27FC236}">
                <a16:creationId xmlns:a16="http://schemas.microsoft.com/office/drawing/2014/main" id="{41A1735D-B940-0044-A849-12ADEBA59C4C}"/>
              </a:ext>
            </a:extLst>
          </p:cNvPr>
          <p:cNvSpPr>
            <a:spLocks noChangeArrowheads="1"/>
          </p:cNvSpPr>
          <p:nvPr/>
        </p:nvSpPr>
        <p:spPr bwMode="auto">
          <a:xfrm rot="19202027">
            <a:off x="4911725" y="1392238"/>
            <a:ext cx="1447800" cy="533400"/>
          </a:xfrm>
          <a:prstGeom prst="leftArrow">
            <a:avLst>
              <a:gd name="adj1" fmla="val 50000"/>
              <a:gd name="adj2" fmla="val 67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1701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C3E6-F360-A443-A93C-CB33EB984B8E}"/>
              </a:ext>
            </a:extLst>
          </p:cNvPr>
          <p:cNvSpPr>
            <a:spLocks noGrp="1"/>
          </p:cNvSpPr>
          <p:nvPr>
            <p:ph type="title"/>
          </p:nvPr>
        </p:nvSpPr>
        <p:spPr/>
        <p:txBody>
          <a:bodyPr/>
          <a:lstStyle/>
          <a:p>
            <a:r>
              <a:rPr lang="zh-CN" altLang="en-US" dirty="0">
                <a:latin typeface="Times New Roman" panose="02020603050405020304" pitchFamily="18" charset="0"/>
              </a:rPr>
              <a:t>死锁问题</a:t>
            </a:r>
            <a:endParaRPr kumimoji="1" lang="zh-CN" altLang="en-US" dirty="0"/>
          </a:p>
        </p:txBody>
      </p:sp>
      <p:sp>
        <p:nvSpPr>
          <p:cNvPr id="3" name="内容占位符 2">
            <a:extLst>
              <a:ext uri="{FF2B5EF4-FFF2-40B4-BE49-F238E27FC236}">
                <a16:creationId xmlns:a16="http://schemas.microsoft.com/office/drawing/2014/main" id="{3B22F47A-35C0-3845-83A2-7E8F72BB321C}"/>
              </a:ext>
            </a:extLst>
          </p:cNvPr>
          <p:cNvSpPr>
            <a:spLocks noGrp="1"/>
          </p:cNvSpPr>
          <p:nvPr>
            <p:ph idx="1"/>
          </p:nvPr>
        </p:nvSpPr>
        <p:spPr/>
        <p:txBody>
          <a:bodyPr/>
          <a:lstStyle/>
          <a:p>
            <a:pPr>
              <a:lnSpc>
                <a:spcPct val="110000"/>
              </a:lnSpc>
              <a:spcBef>
                <a:spcPct val="50000"/>
              </a:spcBef>
              <a:buClr>
                <a:schemeClr val="accent1"/>
              </a:buClr>
              <a:buSzPct val="70000"/>
              <a:buFont typeface="Monotype Sorts"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a:lnSpc>
                <a:spcPct val="110000"/>
              </a:lnSpc>
              <a:spcBef>
                <a:spcPct val="50000"/>
              </a:spcBef>
              <a:buClr>
                <a:schemeClr val="accent1"/>
              </a:buClr>
              <a:buSzPct val="70000"/>
              <a:buFont typeface="Monotype Sorts" pitchFamily="2" charset="2"/>
              <a:buNone/>
            </a:pPr>
            <a:endParaRPr lang="en-US" altLang="zh-CN" dirty="0">
              <a:latin typeface="Times New Roman" panose="02020603050405020304" pitchFamily="18" charset="0"/>
            </a:endParaRPr>
          </a:p>
          <a:p>
            <a:pPr>
              <a:lnSpc>
                <a:spcPct val="110000"/>
              </a:lnSpc>
              <a:spcBef>
                <a:spcPct val="50000"/>
              </a:spcBef>
              <a:buClr>
                <a:schemeClr val="accent1"/>
              </a:buClr>
              <a:buSzPct val="70000"/>
              <a:buFont typeface="Monotype Sorts" pitchFamily="2" charset="2"/>
              <a:buNone/>
            </a:pPr>
            <a:r>
              <a:rPr lang="zh-CN" altLang="en-US" dirty="0">
                <a:latin typeface="Times New Roman" panose="02020603050405020304" pitchFamily="18" charset="0"/>
              </a:rPr>
              <a:t>  如果一个线程持有一个锁并试图获取另一个锁时，就有死锁的危险</a:t>
            </a:r>
          </a:p>
          <a:p>
            <a:pPr>
              <a:lnSpc>
                <a:spcPct val="110000"/>
              </a:lnSpc>
              <a:spcBef>
                <a:spcPct val="50000"/>
              </a:spcBef>
              <a:buClr>
                <a:schemeClr val="accent1"/>
              </a:buClr>
              <a:buSzPct val="70000"/>
              <a:buFont typeface="Monotype Sorts" pitchFamily="2" charset="2"/>
              <a:buNone/>
            </a:pPr>
            <a:r>
              <a:rPr lang="zh-CN" altLang="en-US" dirty="0">
                <a:latin typeface="Times New Roman" panose="02020603050405020304" pitchFamily="18" charset="0"/>
              </a:rPr>
              <a:t>  死锁是资源的无序使用而带来得，解决死锁问题的方法就是给资源施加排序。</a:t>
            </a:r>
            <a:r>
              <a:rPr lang="en-US" altLang="zh-CN" dirty="0">
                <a:latin typeface="Times New Roman" panose="02020603050405020304" pitchFamily="18" charset="0"/>
              </a:rPr>
              <a:t>note</a:t>
            </a:r>
            <a:r>
              <a:rPr lang="zh-CN" altLang="en-US" dirty="0">
                <a:latin typeface="Times New Roman" panose="02020603050405020304" pitchFamily="18" charset="0"/>
              </a:rPr>
              <a:t>编号为</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pen</a:t>
            </a:r>
            <a:r>
              <a:rPr lang="zh-CN" altLang="en-US" dirty="0">
                <a:latin typeface="Times New Roman" panose="02020603050405020304" pitchFamily="18" charset="0"/>
              </a:rPr>
              <a:t>编号为</a:t>
            </a:r>
            <a:r>
              <a:rPr lang="en-US" altLang="zh-CN" dirty="0">
                <a:latin typeface="Times New Roman" panose="02020603050405020304" pitchFamily="18" charset="0"/>
              </a:rPr>
              <a:t>2</a:t>
            </a:r>
            <a:r>
              <a:rPr lang="zh-CN" altLang="en-US" dirty="0">
                <a:latin typeface="Times New Roman" panose="02020603050405020304" pitchFamily="18" charset="0"/>
              </a:rPr>
              <a:t>，线程</a:t>
            </a:r>
            <a:r>
              <a:rPr lang="en-US" altLang="zh-CN" dirty="0">
                <a:latin typeface="Times New Roman" panose="02020603050405020304" pitchFamily="18" charset="0"/>
              </a:rPr>
              <a:t>1</a:t>
            </a:r>
            <a:r>
              <a:rPr lang="zh-CN" altLang="en-US" dirty="0">
                <a:latin typeface="Times New Roman" panose="02020603050405020304" pitchFamily="18" charset="0"/>
              </a:rPr>
              <a:t>和线程</a:t>
            </a:r>
            <a:r>
              <a:rPr lang="en-US" altLang="zh-CN" dirty="0">
                <a:latin typeface="Times New Roman" panose="02020603050405020304" pitchFamily="18" charset="0"/>
              </a:rPr>
              <a:t>2</a:t>
            </a:r>
            <a:r>
              <a:rPr lang="zh-CN" altLang="en-US" dirty="0">
                <a:latin typeface="Times New Roman" panose="02020603050405020304" pitchFamily="18" charset="0"/>
              </a:rPr>
              <a:t>都必须先获得</a:t>
            </a:r>
            <a:r>
              <a:rPr lang="en-US" altLang="zh-CN" dirty="0">
                <a:latin typeface="Times New Roman" panose="02020603050405020304" pitchFamily="18" charset="0"/>
              </a:rPr>
              <a:t>1</a:t>
            </a:r>
            <a:r>
              <a:rPr lang="zh-CN" altLang="en-US" dirty="0">
                <a:latin typeface="Times New Roman" panose="02020603050405020304" pitchFamily="18" charset="0"/>
              </a:rPr>
              <a:t>号资源后方可再获取</a:t>
            </a:r>
            <a:r>
              <a:rPr lang="en-US" altLang="zh-CN" dirty="0">
                <a:latin typeface="Times New Roman" panose="02020603050405020304" pitchFamily="18" charset="0"/>
              </a:rPr>
              <a:t>2</a:t>
            </a:r>
            <a:r>
              <a:rPr lang="zh-CN" altLang="en-US" dirty="0">
                <a:latin typeface="Times New Roman" panose="02020603050405020304" pitchFamily="18" charset="0"/>
              </a:rPr>
              <a:t>号资源。</a:t>
            </a:r>
            <a:endParaRPr kumimoji="1" lang="zh-CN" altLang="en-US" dirty="0"/>
          </a:p>
        </p:txBody>
      </p:sp>
      <p:grpSp>
        <p:nvGrpSpPr>
          <p:cNvPr id="4" name="Group 3">
            <a:extLst>
              <a:ext uri="{FF2B5EF4-FFF2-40B4-BE49-F238E27FC236}">
                <a16:creationId xmlns:a16="http://schemas.microsoft.com/office/drawing/2014/main" id="{109C03A2-544C-EF4F-B31C-D626A768FEA6}"/>
              </a:ext>
            </a:extLst>
          </p:cNvPr>
          <p:cNvGrpSpPr>
            <a:grpSpLocks/>
          </p:cNvGrpSpPr>
          <p:nvPr/>
        </p:nvGrpSpPr>
        <p:grpSpPr bwMode="auto">
          <a:xfrm>
            <a:off x="4911970" y="1021740"/>
            <a:ext cx="5867400" cy="1981200"/>
            <a:chOff x="768" y="1008"/>
            <a:chExt cx="3696" cy="1248"/>
          </a:xfrm>
        </p:grpSpPr>
        <p:sp>
          <p:nvSpPr>
            <p:cNvPr id="5" name="Rectangle 4">
              <a:extLst>
                <a:ext uri="{FF2B5EF4-FFF2-40B4-BE49-F238E27FC236}">
                  <a16:creationId xmlns:a16="http://schemas.microsoft.com/office/drawing/2014/main" id="{20D4CA0D-2E46-444A-BB0E-B5266C29E5C8}"/>
                </a:ext>
              </a:extLst>
            </p:cNvPr>
            <p:cNvSpPr>
              <a:spLocks noChangeArrowheads="1"/>
            </p:cNvSpPr>
            <p:nvPr/>
          </p:nvSpPr>
          <p:spPr bwMode="auto">
            <a:xfrm>
              <a:off x="3504" y="1200"/>
              <a:ext cx="960" cy="10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Text Box 5">
              <a:extLst>
                <a:ext uri="{FF2B5EF4-FFF2-40B4-BE49-F238E27FC236}">
                  <a16:creationId xmlns:a16="http://schemas.microsoft.com/office/drawing/2014/main" id="{281FBAF3-574F-6246-81AA-D46953A7CD7F}"/>
                </a:ext>
              </a:extLst>
            </p:cNvPr>
            <p:cNvSpPr txBox="1">
              <a:spLocks noChangeArrowheads="1"/>
            </p:cNvSpPr>
            <p:nvPr/>
          </p:nvSpPr>
          <p:spPr bwMode="auto">
            <a:xfrm>
              <a:off x="3744" y="1344"/>
              <a:ext cx="62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000" b="1">
                  <a:latin typeface="Times New Roman" panose="02020603050405020304" pitchFamily="18" charset="0"/>
                </a:rPr>
                <a:t>线程</a:t>
              </a:r>
              <a:r>
                <a:rPr lang="en-US" altLang="zh-CN" sz="2000" b="1">
                  <a:latin typeface="Times New Roman" panose="02020603050405020304" pitchFamily="18" charset="0"/>
                </a:rPr>
                <a:t>2</a:t>
              </a:r>
            </a:p>
          </p:txBody>
        </p:sp>
        <p:sp>
          <p:nvSpPr>
            <p:cNvPr id="7" name="AutoShape 6">
              <a:extLst>
                <a:ext uri="{FF2B5EF4-FFF2-40B4-BE49-F238E27FC236}">
                  <a16:creationId xmlns:a16="http://schemas.microsoft.com/office/drawing/2014/main" id="{166222C3-A198-0542-AEF0-26DC031870DA}"/>
                </a:ext>
              </a:extLst>
            </p:cNvPr>
            <p:cNvSpPr>
              <a:spLocks noChangeArrowheads="1"/>
            </p:cNvSpPr>
            <p:nvPr/>
          </p:nvSpPr>
          <p:spPr bwMode="auto">
            <a:xfrm>
              <a:off x="3552" y="1632"/>
              <a:ext cx="912" cy="528"/>
            </a:xfrm>
            <a:prstGeom prst="irregularSeal2">
              <a:avLst/>
            </a:prstGeom>
            <a:solidFill>
              <a:srgbClr val="FFCC99"/>
            </a:solidFill>
            <a:ln w="9525">
              <a:solidFill>
                <a:schemeClr val="tx1"/>
              </a:solidFill>
              <a:miter lim="800000"/>
              <a:headEnd/>
              <a:tailEnd/>
            </a:ln>
          </p:spPr>
          <p:txBody>
            <a:bodyPr wrap="none" anchor="ctr"/>
            <a:lstStyle/>
            <a:p>
              <a:pPr algn="ctr"/>
              <a:r>
                <a:rPr lang="en-US" altLang="zh-CN" b="1">
                  <a:latin typeface="Times New Roman" panose="02020603050405020304" pitchFamily="18" charset="0"/>
                </a:rPr>
                <a:t>pen</a:t>
              </a:r>
            </a:p>
          </p:txBody>
        </p:sp>
        <p:grpSp>
          <p:nvGrpSpPr>
            <p:cNvPr id="8" name="Group 7">
              <a:extLst>
                <a:ext uri="{FF2B5EF4-FFF2-40B4-BE49-F238E27FC236}">
                  <a16:creationId xmlns:a16="http://schemas.microsoft.com/office/drawing/2014/main" id="{04FD9BDE-0A04-004E-AC5E-E1EBB616A2CF}"/>
                </a:ext>
              </a:extLst>
            </p:cNvPr>
            <p:cNvGrpSpPr>
              <a:grpSpLocks/>
            </p:cNvGrpSpPr>
            <p:nvPr/>
          </p:nvGrpSpPr>
          <p:grpSpPr bwMode="auto">
            <a:xfrm>
              <a:off x="768" y="1200"/>
              <a:ext cx="960" cy="1056"/>
              <a:chOff x="624" y="1392"/>
              <a:chExt cx="960" cy="1056"/>
            </a:xfrm>
          </p:grpSpPr>
          <p:sp>
            <p:nvSpPr>
              <p:cNvPr id="13" name="Rectangle 8">
                <a:extLst>
                  <a:ext uri="{FF2B5EF4-FFF2-40B4-BE49-F238E27FC236}">
                    <a16:creationId xmlns:a16="http://schemas.microsoft.com/office/drawing/2014/main" id="{64505E5B-F625-DD46-A9A1-3E1C016B564C}"/>
                  </a:ext>
                </a:extLst>
              </p:cNvPr>
              <p:cNvSpPr>
                <a:spLocks noChangeArrowheads="1"/>
              </p:cNvSpPr>
              <p:nvPr/>
            </p:nvSpPr>
            <p:spPr bwMode="auto">
              <a:xfrm>
                <a:off x="624" y="1392"/>
                <a:ext cx="960" cy="10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4" name="Text Box 9">
                <a:extLst>
                  <a:ext uri="{FF2B5EF4-FFF2-40B4-BE49-F238E27FC236}">
                    <a16:creationId xmlns:a16="http://schemas.microsoft.com/office/drawing/2014/main" id="{827CFC12-AA69-B34A-BBA1-5219F2241245}"/>
                  </a:ext>
                </a:extLst>
              </p:cNvPr>
              <p:cNvSpPr txBox="1">
                <a:spLocks noChangeArrowheads="1"/>
              </p:cNvSpPr>
              <p:nvPr/>
            </p:nvSpPr>
            <p:spPr bwMode="auto">
              <a:xfrm>
                <a:off x="768" y="1471"/>
                <a:ext cx="51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线程</a:t>
                </a:r>
                <a:r>
                  <a:rPr lang="en-US" altLang="zh-CN" sz="2000" b="1">
                    <a:latin typeface="Times New Roman" panose="02020603050405020304" pitchFamily="18" charset="0"/>
                  </a:rPr>
                  <a:t>1</a:t>
                </a:r>
                <a:endParaRPr lang="en-US" altLang="zh-CN" b="1">
                  <a:latin typeface="Times New Roman" panose="02020603050405020304" pitchFamily="18" charset="0"/>
                </a:endParaRPr>
              </a:p>
            </p:txBody>
          </p:sp>
          <p:sp>
            <p:nvSpPr>
              <p:cNvPr id="15" name="AutoShape 10">
                <a:extLst>
                  <a:ext uri="{FF2B5EF4-FFF2-40B4-BE49-F238E27FC236}">
                    <a16:creationId xmlns:a16="http://schemas.microsoft.com/office/drawing/2014/main" id="{69BFF78B-2A2D-DF49-8975-DF82196F2BEF}"/>
                  </a:ext>
                </a:extLst>
              </p:cNvPr>
              <p:cNvSpPr>
                <a:spLocks noChangeArrowheads="1"/>
              </p:cNvSpPr>
              <p:nvPr/>
            </p:nvSpPr>
            <p:spPr bwMode="auto">
              <a:xfrm>
                <a:off x="624" y="1776"/>
                <a:ext cx="912" cy="528"/>
              </a:xfrm>
              <a:prstGeom prst="irregularSeal2">
                <a:avLst/>
              </a:prstGeom>
              <a:solidFill>
                <a:srgbClr val="FFCC99"/>
              </a:solidFill>
              <a:ln w="9525">
                <a:solidFill>
                  <a:schemeClr val="tx1"/>
                </a:solidFill>
                <a:miter lim="800000"/>
                <a:headEnd/>
                <a:tailEnd/>
              </a:ln>
            </p:spPr>
            <p:txBody>
              <a:bodyPr wrap="none" anchor="ctr"/>
              <a:lstStyle/>
              <a:p>
                <a:pPr algn="ctr"/>
                <a:r>
                  <a:rPr lang="en-US" altLang="zh-CN" b="1">
                    <a:latin typeface="Times New Roman" panose="02020603050405020304" pitchFamily="18" charset="0"/>
                  </a:rPr>
                  <a:t>note</a:t>
                </a:r>
              </a:p>
            </p:txBody>
          </p:sp>
        </p:grpSp>
        <p:sp>
          <p:nvSpPr>
            <p:cNvPr id="9" name="AutoShape 11">
              <a:extLst>
                <a:ext uri="{FF2B5EF4-FFF2-40B4-BE49-F238E27FC236}">
                  <a16:creationId xmlns:a16="http://schemas.microsoft.com/office/drawing/2014/main" id="{DAD5477D-438B-A34E-B90B-19EAF7541782}"/>
                </a:ext>
              </a:extLst>
            </p:cNvPr>
            <p:cNvSpPr>
              <a:spLocks noChangeArrowheads="1"/>
            </p:cNvSpPr>
            <p:nvPr/>
          </p:nvSpPr>
          <p:spPr bwMode="auto">
            <a:xfrm>
              <a:off x="1920" y="1008"/>
              <a:ext cx="1344" cy="432"/>
            </a:xfrm>
            <a:prstGeom prst="wedgeRoundRectCallout">
              <a:avLst>
                <a:gd name="adj1" fmla="val -63171"/>
                <a:gd name="adj2" fmla="val 84954"/>
                <a:gd name="adj3" fmla="val 16667"/>
              </a:avLst>
            </a:prstGeom>
            <a:solidFill>
              <a:srgbClr val="FFCCCC"/>
            </a:solidFill>
            <a:ln w="9525">
              <a:solidFill>
                <a:schemeClr val="tx1"/>
              </a:solidFill>
              <a:miter lim="800000"/>
              <a:headEnd/>
              <a:tailEnd/>
            </a:ln>
          </p:spPr>
          <p:txBody>
            <a:bodyPr wrap="none" anchor="ctr"/>
            <a:lstStyle/>
            <a:p>
              <a:pPr algn="ctr"/>
              <a:endParaRPr lang="zh-CN" altLang="zh-CN">
                <a:latin typeface="Times New Roman" panose="02020603050405020304" pitchFamily="18" charset="0"/>
              </a:endParaRPr>
            </a:p>
          </p:txBody>
        </p:sp>
        <p:sp>
          <p:nvSpPr>
            <p:cNvPr id="10" name="Text Box 12">
              <a:extLst>
                <a:ext uri="{FF2B5EF4-FFF2-40B4-BE49-F238E27FC236}">
                  <a16:creationId xmlns:a16="http://schemas.microsoft.com/office/drawing/2014/main" id="{1E30E306-9258-BA48-B7CC-B59F7C3A6E6A}"/>
                </a:ext>
              </a:extLst>
            </p:cNvPr>
            <p:cNvSpPr txBox="1">
              <a:spLocks noChangeArrowheads="1"/>
            </p:cNvSpPr>
            <p:nvPr/>
          </p:nvSpPr>
          <p:spPr bwMode="auto">
            <a:xfrm>
              <a:off x="1920" y="1008"/>
              <a:ext cx="1225" cy="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把“</a:t>
              </a:r>
              <a:r>
                <a:rPr lang="en-US" altLang="zh-CN" sz="2000" b="1">
                  <a:latin typeface="Times New Roman" panose="02020603050405020304" pitchFamily="18" charset="0"/>
                </a:rPr>
                <a:t>pen”</a:t>
              </a:r>
              <a:r>
                <a:rPr lang="zh-CN" altLang="en-US" sz="2000" b="1">
                  <a:latin typeface="Times New Roman" panose="02020603050405020304" pitchFamily="18" charset="0"/>
                </a:rPr>
                <a:t>给我</a:t>
              </a:r>
              <a:r>
                <a:rPr lang="en-US" altLang="zh-CN" sz="2000" b="1">
                  <a:latin typeface="Times New Roman" panose="02020603050405020304" pitchFamily="18" charset="0"/>
                </a:rPr>
                <a:t>,</a:t>
              </a:r>
              <a:r>
                <a:rPr lang="zh-CN" altLang="en-US" sz="2000" b="1">
                  <a:latin typeface="Times New Roman" panose="02020603050405020304" pitchFamily="18" charset="0"/>
                </a:rPr>
                <a:t>我</a:t>
              </a:r>
            </a:p>
            <a:p>
              <a:r>
                <a:rPr lang="zh-CN" altLang="en-US" sz="2000" b="1">
                  <a:latin typeface="Times New Roman" panose="02020603050405020304" pitchFamily="18" charset="0"/>
                </a:rPr>
                <a:t>才能给你“</a:t>
              </a:r>
              <a:r>
                <a:rPr lang="en-US" altLang="zh-CN" sz="2000" b="1">
                  <a:latin typeface="Times New Roman" panose="02020603050405020304" pitchFamily="18" charset="0"/>
                </a:rPr>
                <a:t>note</a:t>
              </a:r>
              <a:r>
                <a:rPr lang="en-US" altLang="zh-CN" b="1">
                  <a:latin typeface="Times New Roman" panose="02020603050405020304" pitchFamily="18" charset="0"/>
                </a:rPr>
                <a:t>”</a:t>
              </a:r>
            </a:p>
          </p:txBody>
        </p:sp>
        <p:sp>
          <p:nvSpPr>
            <p:cNvPr id="11" name="AutoShape 13">
              <a:extLst>
                <a:ext uri="{FF2B5EF4-FFF2-40B4-BE49-F238E27FC236}">
                  <a16:creationId xmlns:a16="http://schemas.microsoft.com/office/drawing/2014/main" id="{FE560674-76D3-3C48-B7F0-AA02435B8B29}"/>
                </a:ext>
              </a:extLst>
            </p:cNvPr>
            <p:cNvSpPr>
              <a:spLocks noChangeArrowheads="1"/>
            </p:cNvSpPr>
            <p:nvPr/>
          </p:nvSpPr>
          <p:spPr bwMode="auto">
            <a:xfrm>
              <a:off x="1920" y="1776"/>
              <a:ext cx="1296" cy="480"/>
            </a:xfrm>
            <a:prstGeom prst="wedgeRoundRectCallout">
              <a:avLst>
                <a:gd name="adj1" fmla="val 69213"/>
                <a:gd name="adj2" fmla="val -97500"/>
                <a:gd name="adj3" fmla="val 16667"/>
              </a:avLst>
            </a:prstGeom>
            <a:solidFill>
              <a:srgbClr val="FFCCCC"/>
            </a:solidFill>
            <a:ln w="9525">
              <a:solidFill>
                <a:schemeClr val="tx1"/>
              </a:solidFill>
              <a:miter lim="800000"/>
              <a:headEnd/>
              <a:tailEnd/>
            </a:ln>
          </p:spPr>
          <p:txBody>
            <a:bodyPr wrap="none" anchor="ctr"/>
            <a:lstStyle/>
            <a:p>
              <a:pPr algn="ctr"/>
              <a:endParaRPr lang="zh-CN" altLang="zh-CN">
                <a:latin typeface="Times New Roman" panose="02020603050405020304" pitchFamily="18" charset="0"/>
              </a:endParaRPr>
            </a:p>
          </p:txBody>
        </p:sp>
        <p:sp>
          <p:nvSpPr>
            <p:cNvPr id="12" name="Text Box 14">
              <a:extLst>
                <a:ext uri="{FF2B5EF4-FFF2-40B4-BE49-F238E27FC236}">
                  <a16:creationId xmlns:a16="http://schemas.microsoft.com/office/drawing/2014/main" id="{6F90B075-1B86-BF4A-986C-2F4098F58A6B}"/>
                </a:ext>
              </a:extLst>
            </p:cNvPr>
            <p:cNvSpPr txBox="1">
              <a:spLocks noChangeArrowheads="1"/>
            </p:cNvSpPr>
            <p:nvPr/>
          </p:nvSpPr>
          <p:spPr bwMode="auto">
            <a:xfrm>
              <a:off x="1968" y="1776"/>
              <a:ext cx="1249" cy="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latin typeface="Times New Roman" panose="02020603050405020304" pitchFamily="18" charset="0"/>
                </a:rPr>
                <a:t>把“</a:t>
              </a:r>
              <a:r>
                <a:rPr lang="en-US" altLang="zh-CN" sz="2000" b="1">
                  <a:latin typeface="Times New Roman" panose="02020603050405020304" pitchFamily="18" charset="0"/>
                </a:rPr>
                <a:t>note”</a:t>
              </a:r>
              <a:r>
                <a:rPr lang="zh-CN" altLang="en-US" sz="2000" b="1">
                  <a:latin typeface="Times New Roman" panose="02020603050405020304" pitchFamily="18" charset="0"/>
                </a:rPr>
                <a:t>给我</a:t>
              </a:r>
              <a:r>
                <a:rPr lang="en-US" altLang="zh-CN" sz="2000" b="1">
                  <a:latin typeface="Times New Roman" panose="02020603050405020304" pitchFamily="18" charset="0"/>
                </a:rPr>
                <a:t>,</a:t>
              </a:r>
              <a:r>
                <a:rPr lang="zh-CN" altLang="en-US" sz="2000" b="1">
                  <a:latin typeface="Times New Roman" panose="02020603050405020304" pitchFamily="18" charset="0"/>
                </a:rPr>
                <a:t>我</a:t>
              </a:r>
            </a:p>
            <a:p>
              <a:r>
                <a:rPr lang="zh-CN" altLang="en-US" sz="2000" b="1">
                  <a:latin typeface="Times New Roman" panose="02020603050405020304" pitchFamily="18" charset="0"/>
                </a:rPr>
                <a:t>才能给你“</a:t>
              </a:r>
              <a:r>
                <a:rPr lang="en-US" altLang="zh-CN" sz="2000" b="1">
                  <a:latin typeface="Times New Roman" panose="02020603050405020304" pitchFamily="18" charset="0"/>
                </a:rPr>
                <a:t>pen”</a:t>
              </a:r>
            </a:p>
          </p:txBody>
        </p:sp>
      </p:grpSp>
    </p:spTree>
    <p:extLst>
      <p:ext uri="{BB962C8B-B14F-4D97-AF65-F5344CB8AC3E}">
        <p14:creationId xmlns:p14="http://schemas.microsoft.com/office/powerpoint/2010/main" val="291407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6C956-77B7-3C4C-B6DD-B2D3FFCB3ADE}"/>
              </a:ext>
            </a:extLst>
          </p:cNvPr>
          <p:cNvSpPr>
            <a:spLocks noGrp="1"/>
          </p:cNvSpPr>
          <p:nvPr>
            <p:ph type="title"/>
          </p:nvPr>
        </p:nvSpPr>
        <p:spPr/>
        <p:txBody>
          <a:bodyPr/>
          <a:lstStyle/>
          <a:p>
            <a:r>
              <a:rPr lang="zh-CN" altLang="en-US" dirty="0">
                <a:latin typeface="Times New Roman" panose="02020603050405020304" pitchFamily="18" charset="0"/>
              </a:rPr>
              <a:t>守护线程 </a:t>
            </a:r>
            <a:r>
              <a:rPr lang="en-US" altLang="zh-CN" dirty="0">
                <a:latin typeface="Times New Roman" panose="02020603050405020304" pitchFamily="18" charset="0"/>
              </a:rPr>
              <a:t>(Daemon)</a:t>
            </a:r>
            <a:endParaRPr kumimoji="1" lang="zh-CN" altLang="en-US" dirty="0"/>
          </a:p>
        </p:txBody>
      </p:sp>
      <p:sp>
        <p:nvSpPr>
          <p:cNvPr id="3" name="内容占位符 2">
            <a:extLst>
              <a:ext uri="{FF2B5EF4-FFF2-40B4-BE49-F238E27FC236}">
                <a16:creationId xmlns:a16="http://schemas.microsoft.com/office/drawing/2014/main" id="{46067D85-C689-3843-849F-8603ACCA27DD}"/>
              </a:ext>
            </a:extLst>
          </p:cNvPr>
          <p:cNvSpPr>
            <a:spLocks noGrp="1"/>
          </p:cNvSpPr>
          <p:nvPr>
            <p:ph idx="1"/>
          </p:nvPr>
        </p:nvSpPr>
        <p:spPr/>
        <p:txBody>
          <a:bodyPr>
            <a:normAutofit/>
          </a:bodyPr>
          <a:lstStyle/>
          <a:p>
            <a:pPr>
              <a:buClr>
                <a:schemeClr val="accent1"/>
              </a:buClr>
              <a:buSzPct val="70000"/>
              <a:buFont typeface="Monotype Sorts" pitchFamily="2" charset="2"/>
              <a:buNone/>
            </a:pPr>
            <a:r>
              <a:rPr lang="zh-CN" altLang="en-US" sz="1800" dirty="0">
                <a:latin typeface="Times New Roman" panose="02020603050405020304" pitchFamily="18" charset="0"/>
              </a:rPr>
              <a:t>   在客户</a:t>
            </a:r>
            <a:r>
              <a:rPr lang="en-US" altLang="zh-CN" sz="1800" dirty="0">
                <a:latin typeface="Times New Roman" panose="02020603050405020304" pitchFamily="18" charset="0"/>
              </a:rPr>
              <a:t>/</a:t>
            </a:r>
            <a:r>
              <a:rPr lang="zh-CN" altLang="en-US" sz="1800" dirty="0">
                <a:latin typeface="Times New Roman" panose="02020603050405020304" pitchFamily="18" charset="0"/>
              </a:rPr>
              <a:t>服务器模式下，服务器的作用是持续等待用户发来请求，并按请求完成客户的工作</a:t>
            </a:r>
            <a:endParaRPr lang="en-US" altLang="zh-CN" sz="1800" dirty="0">
              <a:latin typeface="Times New Roman" panose="02020603050405020304" pitchFamily="18" charset="0"/>
            </a:endParaRPr>
          </a:p>
          <a:p>
            <a:pPr>
              <a:buClr>
                <a:schemeClr val="accent1"/>
              </a:buClr>
              <a:buSzPct val="70000"/>
              <a:buFont typeface="Monotype Sorts" pitchFamily="2" charset="2"/>
              <a:buNone/>
            </a:pPr>
            <a:endParaRPr lang="en-US" altLang="zh-CN" sz="1800" dirty="0">
              <a:latin typeface="Times New Roman" panose="02020603050405020304" pitchFamily="18" charset="0"/>
            </a:endParaRPr>
          </a:p>
          <a:p>
            <a:pPr>
              <a:buClr>
                <a:schemeClr val="accent1"/>
              </a:buClr>
              <a:buSzPct val="70000"/>
              <a:buFont typeface="Monotype Sorts" pitchFamily="2" charset="2"/>
              <a:buNone/>
            </a:pPr>
            <a:r>
              <a:rPr lang="zh-CN" altLang="en-US" sz="1800" dirty="0">
                <a:latin typeface="Times New Roman" panose="02020603050405020304" pitchFamily="18" charset="0"/>
              </a:rPr>
              <a:t>   </a:t>
            </a:r>
            <a:endParaRPr lang="en-US" altLang="zh-CN" sz="1800" dirty="0">
              <a:latin typeface="Times New Roman" panose="02020603050405020304" pitchFamily="18" charset="0"/>
            </a:endParaRPr>
          </a:p>
          <a:p>
            <a:pPr>
              <a:buClr>
                <a:schemeClr val="accent1"/>
              </a:buClr>
              <a:buSzPct val="70000"/>
              <a:buFont typeface="Monotype Sorts" pitchFamily="2" charset="2"/>
              <a:buNone/>
            </a:pPr>
            <a:endParaRPr lang="en-US" altLang="zh-CN" sz="1800" dirty="0">
              <a:latin typeface="Times New Roman" panose="02020603050405020304" pitchFamily="18" charset="0"/>
            </a:endParaRPr>
          </a:p>
          <a:p>
            <a:pPr>
              <a:buClr>
                <a:schemeClr val="accent1"/>
              </a:buClr>
              <a:buSzPct val="70000"/>
              <a:buFont typeface="Monotype Sorts" pitchFamily="2" charset="2"/>
              <a:buNone/>
            </a:pPr>
            <a:endParaRPr lang="en-US" altLang="zh-CN" sz="1800" dirty="0">
              <a:latin typeface="Times New Roman" panose="02020603050405020304" pitchFamily="18" charset="0"/>
            </a:endParaRPr>
          </a:p>
          <a:p>
            <a:pPr>
              <a:buClr>
                <a:schemeClr val="accent1"/>
              </a:buClr>
              <a:buSzPct val="70000"/>
              <a:buFont typeface="Monotype Sorts" pitchFamily="2" charset="2"/>
              <a:buNone/>
            </a:pPr>
            <a:r>
              <a:rPr lang="zh-CN" altLang="en-US" sz="1800" dirty="0">
                <a:latin typeface="Times New Roman" panose="02020603050405020304" pitchFamily="18" charset="0"/>
              </a:rPr>
              <a:t>    守护线程是为其它线程提供服务的线程，它一般应该是一个独立的线程，它的</a:t>
            </a:r>
            <a:r>
              <a:rPr lang="en-US" altLang="zh-CN" sz="1800" dirty="0">
                <a:latin typeface="Times New Roman" panose="02020603050405020304" pitchFamily="18" charset="0"/>
              </a:rPr>
              <a:t>run()</a:t>
            </a:r>
            <a:r>
              <a:rPr lang="zh-CN" altLang="en-US" sz="1800" dirty="0">
                <a:latin typeface="Times New Roman" panose="02020603050405020304" pitchFamily="18" charset="0"/>
              </a:rPr>
              <a:t>方法是一个无限循环。</a:t>
            </a:r>
          </a:p>
          <a:p>
            <a:pPr>
              <a:buClr>
                <a:schemeClr val="accent1"/>
              </a:buClr>
              <a:buSzPct val="70000"/>
              <a:buFont typeface="Monotype Sorts" pitchFamily="2" charset="2"/>
              <a:buNone/>
            </a:pPr>
            <a:r>
              <a:rPr lang="zh-CN" altLang="en-US" sz="1800" dirty="0">
                <a:latin typeface="Times New Roman" panose="02020603050405020304" pitchFamily="18" charset="0"/>
              </a:rPr>
              <a:t>   可以用方法</a:t>
            </a:r>
            <a:r>
              <a:rPr lang="en-US" altLang="zh-CN" sz="1800" dirty="0">
                <a:latin typeface="Times New Roman" panose="02020603050405020304" pitchFamily="18" charset="0"/>
              </a:rPr>
              <a:t>public </a:t>
            </a:r>
            <a:r>
              <a:rPr lang="en-US" altLang="zh-CN" sz="1800" dirty="0" err="1">
                <a:latin typeface="Times New Roman" panose="02020603050405020304" pitchFamily="18" charset="0"/>
              </a:rPr>
              <a:t>boolean</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isDaemon</a:t>
            </a:r>
            <a:r>
              <a:rPr lang="en-US" altLang="zh-CN" sz="1800" dirty="0">
                <a:latin typeface="Times New Roman" panose="02020603050405020304" pitchFamily="18" charset="0"/>
              </a:rPr>
              <a:t>()</a:t>
            </a:r>
            <a:r>
              <a:rPr lang="zh-CN" altLang="en-US" sz="1800" dirty="0">
                <a:latin typeface="Times New Roman" panose="02020603050405020304" pitchFamily="18" charset="0"/>
              </a:rPr>
              <a:t>确定一个线程是否守护线程，也可以用方法</a:t>
            </a:r>
            <a:r>
              <a:rPr lang="en-US" altLang="zh-CN" sz="1800" dirty="0">
                <a:latin typeface="Times New Roman" panose="02020603050405020304" pitchFamily="18" charset="0"/>
              </a:rPr>
              <a:t>public void </a:t>
            </a:r>
            <a:r>
              <a:rPr lang="en-US" altLang="zh-CN" sz="1800" dirty="0" err="1">
                <a:latin typeface="Times New Roman" panose="02020603050405020304" pitchFamily="18" charset="0"/>
              </a:rPr>
              <a:t>setDaemon</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boolean</a:t>
            </a:r>
            <a:r>
              <a:rPr lang="en-US" altLang="zh-CN" sz="1800" dirty="0">
                <a:latin typeface="Times New Roman" panose="02020603050405020304" pitchFamily="18" charset="0"/>
              </a:rPr>
              <a:t> )</a:t>
            </a:r>
            <a:r>
              <a:rPr lang="zh-CN" altLang="en-US" sz="1800" dirty="0">
                <a:latin typeface="Times New Roman" panose="02020603050405020304" pitchFamily="18" charset="0"/>
              </a:rPr>
              <a:t>来设定一个线程为守护线程。</a:t>
            </a:r>
            <a:endParaRPr lang="zh-CN" altLang="en-US" sz="1800" dirty="0"/>
          </a:p>
          <a:p>
            <a:pPr>
              <a:buClr>
                <a:schemeClr val="accent1"/>
              </a:buClr>
              <a:buSzPct val="70000"/>
              <a:buFont typeface="Monotype Sorts" pitchFamily="2" charset="2"/>
              <a:buNone/>
            </a:pPr>
            <a:r>
              <a:rPr lang="zh-CN" altLang="en-US" sz="1800" dirty="0">
                <a:latin typeface="Times New Roman" panose="02020603050405020304" pitchFamily="18" charset="0"/>
              </a:rPr>
              <a:t>   守护线程与其它线程的区别是，如果守护线程是唯一运行着的线程</a:t>
            </a:r>
            <a:r>
              <a:rPr lang="en-US" altLang="zh-CN" sz="1800" dirty="0">
                <a:latin typeface="Times New Roman" panose="02020603050405020304" pitchFamily="18" charset="0"/>
              </a:rPr>
              <a:t>,</a:t>
            </a:r>
            <a:r>
              <a:rPr lang="zh-CN" altLang="en-US" sz="1800" dirty="0">
                <a:latin typeface="Times New Roman" panose="02020603050405020304" pitchFamily="18" charset="0"/>
              </a:rPr>
              <a:t>程序会自动退出。</a:t>
            </a:r>
            <a:endParaRPr kumimoji="1" lang="zh-CN" altLang="en-US" sz="1800" dirty="0"/>
          </a:p>
        </p:txBody>
      </p:sp>
      <p:grpSp>
        <p:nvGrpSpPr>
          <p:cNvPr id="4" name="Group 12">
            <a:extLst>
              <a:ext uri="{FF2B5EF4-FFF2-40B4-BE49-F238E27FC236}">
                <a16:creationId xmlns:a16="http://schemas.microsoft.com/office/drawing/2014/main" id="{12DE5DF8-1444-C642-9DEB-0411E14A3D07}"/>
              </a:ext>
            </a:extLst>
          </p:cNvPr>
          <p:cNvGrpSpPr>
            <a:grpSpLocks/>
          </p:cNvGrpSpPr>
          <p:nvPr/>
        </p:nvGrpSpPr>
        <p:grpSpPr bwMode="auto">
          <a:xfrm>
            <a:off x="1915551" y="2430194"/>
            <a:ext cx="4876800" cy="1219200"/>
            <a:chOff x="1056" y="1968"/>
            <a:chExt cx="3072" cy="768"/>
          </a:xfrm>
        </p:grpSpPr>
        <p:sp>
          <p:nvSpPr>
            <p:cNvPr id="5" name="Rectangle 4">
              <a:extLst>
                <a:ext uri="{FF2B5EF4-FFF2-40B4-BE49-F238E27FC236}">
                  <a16:creationId xmlns:a16="http://schemas.microsoft.com/office/drawing/2014/main" id="{C73A61C4-9F63-4C49-B606-AAE2392873D5}"/>
                </a:ext>
              </a:extLst>
            </p:cNvPr>
            <p:cNvSpPr>
              <a:spLocks noChangeArrowheads="1"/>
            </p:cNvSpPr>
            <p:nvPr/>
          </p:nvSpPr>
          <p:spPr bwMode="auto">
            <a:xfrm>
              <a:off x="1056" y="2016"/>
              <a:ext cx="912" cy="370"/>
            </a:xfrm>
            <a:prstGeom prst="rect">
              <a:avLst/>
            </a:prstGeom>
            <a:solidFill>
              <a:schemeClr val="accent1"/>
            </a:solidFill>
            <a:ln w="9525">
              <a:solidFill>
                <a:schemeClr val="tx1"/>
              </a:solidFill>
              <a:miter lim="800000"/>
              <a:headEnd/>
              <a:tailEnd/>
            </a:ln>
          </p:spPr>
          <p:txBody>
            <a:bodyPr wrap="none" anchor="ctr"/>
            <a:lstStyle/>
            <a:p>
              <a:pPr algn="ctr"/>
              <a:r>
                <a:rPr lang="zh-CN" altLang="en-US" dirty="0">
                  <a:latin typeface="Times New Roman" panose="02020603050405020304" pitchFamily="18" charset="0"/>
                </a:rPr>
                <a:t>客户端</a:t>
              </a:r>
            </a:p>
          </p:txBody>
        </p:sp>
        <p:sp>
          <p:nvSpPr>
            <p:cNvPr id="6" name="Rectangle 5">
              <a:extLst>
                <a:ext uri="{FF2B5EF4-FFF2-40B4-BE49-F238E27FC236}">
                  <a16:creationId xmlns:a16="http://schemas.microsoft.com/office/drawing/2014/main" id="{3F87696F-3137-5640-9A76-4DEFC46B1AC7}"/>
                </a:ext>
              </a:extLst>
            </p:cNvPr>
            <p:cNvSpPr>
              <a:spLocks noChangeArrowheads="1"/>
            </p:cNvSpPr>
            <p:nvPr/>
          </p:nvSpPr>
          <p:spPr bwMode="auto">
            <a:xfrm>
              <a:off x="2832" y="2016"/>
              <a:ext cx="1296" cy="370"/>
            </a:xfrm>
            <a:prstGeom prst="rect">
              <a:avLst/>
            </a:prstGeom>
            <a:solidFill>
              <a:schemeClr val="accent1"/>
            </a:solidFill>
            <a:ln w="9525">
              <a:solidFill>
                <a:schemeClr val="tx1"/>
              </a:solidFill>
              <a:miter lim="800000"/>
              <a:headEnd/>
              <a:tailEnd/>
            </a:ln>
          </p:spPr>
          <p:txBody>
            <a:bodyPr wrap="none" anchor="ctr"/>
            <a:lstStyle/>
            <a:p>
              <a:pPr algn="ctr"/>
              <a:r>
                <a:rPr lang="en-US" altLang="zh-CN">
                  <a:latin typeface="Times New Roman" panose="02020603050405020304" pitchFamily="18" charset="0"/>
                </a:rPr>
                <a:t>      </a:t>
              </a:r>
              <a:r>
                <a:rPr lang="zh-CN" altLang="en-US">
                  <a:latin typeface="Times New Roman" panose="02020603050405020304" pitchFamily="18" charset="0"/>
                </a:rPr>
                <a:t>服务器端</a:t>
              </a:r>
            </a:p>
          </p:txBody>
        </p:sp>
        <p:sp>
          <p:nvSpPr>
            <p:cNvPr id="7" name="Rectangle 6">
              <a:extLst>
                <a:ext uri="{FF2B5EF4-FFF2-40B4-BE49-F238E27FC236}">
                  <a16:creationId xmlns:a16="http://schemas.microsoft.com/office/drawing/2014/main" id="{482E0420-26AE-224E-862F-8489FB19826B}"/>
                </a:ext>
              </a:extLst>
            </p:cNvPr>
            <p:cNvSpPr>
              <a:spLocks noChangeArrowheads="1"/>
            </p:cNvSpPr>
            <p:nvPr/>
          </p:nvSpPr>
          <p:spPr bwMode="auto">
            <a:xfrm>
              <a:off x="2832" y="2139"/>
              <a:ext cx="240" cy="206"/>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 name="Line 7">
              <a:extLst>
                <a:ext uri="{FF2B5EF4-FFF2-40B4-BE49-F238E27FC236}">
                  <a16:creationId xmlns:a16="http://schemas.microsoft.com/office/drawing/2014/main" id="{D8949B26-F0F2-8B45-A6C2-053D0D9D1FDF}"/>
                </a:ext>
              </a:extLst>
            </p:cNvPr>
            <p:cNvSpPr>
              <a:spLocks noChangeShapeType="1"/>
            </p:cNvSpPr>
            <p:nvPr/>
          </p:nvSpPr>
          <p:spPr bwMode="auto">
            <a:xfrm>
              <a:off x="1968" y="222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8">
              <a:extLst>
                <a:ext uri="{FF2B5EF4-FFF2-40B4-BE49-F238E27FC236}">
                  <a16:creationId xmlns:a16="http://schemas.microsoft.com/office/drawing/2014/main" id="{B3C39D47-17C3-7745-A582-9B63543524B9}"/>
                </a:ext>
              </a:extLst>
            </p:cNvPr>
            <p:cNvSpPr txBox="1">
              <a:spLocks noChangeArrowheads="1"/>
            </p:cNvSpPr>
            <p:nvPr/>
          </p:nvSpPr>
          <p:spPr bwMode="auto">
            <a:xfrm>
              <a:off x="2016" y="1968"/>
              <a:ext cx="72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request</a:t>
              </a:r>
            </a:p>
          </p:txBody>
        </p:sp>
        <p:sp>
          <p:nvSpPr>
            <p:cNvPr id="10" name="AutoShape 10">
              <a:extLst>
                <a:ext uri="{FF2B5EF4-FFF2-40B4-BE49-F238E27FC236}">
                  <a16:creationId xmlns:a16="http://schemas.microsoft.com/office/drawing/2014/main" id="{9652A0F7-D3E7-634D-85D7-B1C8CC1AF8A2}"/>
                </a:ext>
              </a:extLst>
            </p:cNvPr>
            <p:cNvSpPr>
              <a:spLocks noChangeArrowheads="1"/>
            </p:cNvSpPr>
            <p:nvPr/>
          </p:nvSpPr>
          <p:spPr bwMode="auto">
            <a:xfrm>
              <a:off x="2880" y="2482"/>
              <a:ext cx="720" cy="254"/>
            </a:xfrm>
            <a:prstGeom prst="wedgeRectCallout">
              <a:avLst>
                <a:gd name="adj1" fmla="val -47917"/>
                <a:gd name="adj2" fmla="val -134644"/>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zh-CN" b="1">
                  <a:latin typeface="Times New Roman" panose="02020603050405020304" pitchFamily="18" charset="0"/>
                </a:rPr>
                <a:t>daemon</a:t>
              </a:r>
            </a:p>
          </p:txBody>
        </p:sp>
      </p:grpSp>
    </p:spTree>
    <p:extLst>
      <p:ext uri="{BB962C8B-B14F-4D97-AF65-F5344CB8AC3E}">
        <p14:creationId xmlns:p14="http://schemas.microsoft.com/office/powerpoint/2010/main" val="1468840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57B3A-F494-AB41-BA18-33C12A96F1E4}"/>
              </a:ext>
            </a:extLst>
          </p:cNvPr>
          <p:cNvSpPr>
            <a:spLocks noGrp="1"/>
          </p:cNvSpPr>
          <p:nvPr>
            <p:ph type="title"/>
          </p:nvPr>
        </p:nvSpPr>
        <p:spPr/>
        <p:txBody>
          <a:bodyPr/>
          <a:lstStyle/>
          <a:p>
            <a:r>
              <a:rPr lang="zh-CN" altLang="en-US" dirty="0">
                <a:latin typeface="Times New Roman" panose="02020603050405020304" pitchFamily="18" charset="0"/>
              </a:rPr>
              <a:t>守护线程 </a:t>
            </a:r>
            <a:r>
              <a:rPr lang="en-US" altLang="zh-CN" dirty="0">
                <a:latin typeface="Times New Roman" panose="02020603050405020304" pitchFamily="18" charset="0"/>
              </a:rPr>
              <a:t>(Daemon)</a:t>
            </a:r>
            <a:endParaRPr kumimoji="1" lang="zh-CN" altLang="en-US" dirty="0"/>
          </a:p>
        </p:txBody>
      </p:sp>
      <p:sp>
        <p:nvSpPr>
          <p:cNvPr id="3" name="内容占位符 2">
            <a:extLst>
              <a:ext uri="{FF2B5EF4-FFF2-40B4-BE49-F238E27FC236}">
                <a16:creationId xmlns:a16="http://schemas.microsoft.com/office/drawing/2014/main" id="{4234C0AC-FC7C-6141-8C25-45D1F5EE66B1}"/>
              </a:ext>
            </a:extLst>
          </p:cNvPr>
          <p:cNvSpPr>
            <a:spLocks noGrp="1"/>
          </p:cNvSpPr>
          <p:nvPr>
            <p:ph idx="1"/>
          </p:nvPr>
        </p:nvSpPr>
        <p:spPr/>
        <p:txBody>
          <a:bodyPr/>
          <a:lstStyle/>
          <a:p>
            <a:pPr marL="0" indent="0">
              <a:spcBef>
                <a:spcPct val="20000"/>
              </a:spcBef>
              <a:buClr>
                <a:schemeClr val="folHlink"/>
              </a:buClr>
              <a:buSzPct val="60000"/>
              <a:buNone/>
            </a:pPr>
            <a:r>
              <a:rPr lang="zh-CN" altLang="en-US" sz="2000" dirty="0">
                <a:latin typeface="Tahoma" panose="020B0604030504040204" pitchFamily="34" charset="0"/>
              </a:rPr>
              <a:t>一般当最后一个线程结束时，</a:t>
            </a:r>
            <a:r>
              <a:rPr lang="en-US" altLang="zh-CN" sz="2000" dirty="0">
                <a:latin typeface="Tahoma" panose="020B0604030504040204" pitchFamily="34" charset="0"/>
              </a:rPr>
              <a:t>Java</a:t>
            </a:r>
            <a:r>
              <a:rPr lang="zh-CN" altLang="en-US" sz="2000" dirty="0">
                <a:latin typeface="Tahoma" panose="020B0604030504040204" pitchFamily="34" charset="0"/>
              </a:rPr>
              <a:t>程序才退出</a:t>
            </a:r>
          </a:p>
          <a:p>
            <a:pPr marL="0" indent="0">
              <a:spcBef>
                <a:spcPct val="20000"/>
              </a:spcBef>
              <a:buClr>
                <a:schemeClr val="folHlink"/>
              </a:buClr>
              <a:buSzPct val="60000"/>
              <a:buNone/>
            </a:pPr>
            <a:r>
              <a:rPr lang="zh-CN" altLang="en-US" sz="2000" dirty="0">
                <a:latin typeface="Tahoma" panose="020B0604030504040204" pitchFamily="34" charset="0"/>
              </a:rPr>
              <a:t>守护线程的存在不影响</a:t>
            </a:r>
            <a:r>
              <a:rPr lang="en-US" altLang="zh-CN" sz="2000" dirty="0">
                <a:latin typeface="Tahoma" panose="020B0604030504040204" pitchFamily="34" charset="0"/>
              </a:rPr>
              <a:t>Java</a:t>
            </a:r>
            <a:r>
              <a:rPr lang="zh-CN" altLang="en-US" sz="2000" dirty="0">
                <a:latin typeface="Tahoma" panose="020B0604030504040204" pitchFamily="34" charset="0"/>
              </a:rPr>
              <a:t>程序的退出</a:t>
            </a:r>
          </a:p>
          <a:p>
            <a:pPr marL="0" indent="0">
              <a:spcBef>
                <a:spcPct val="20000"/>
              </a:spcBef>
              <a:buClr>
                <a:schemeClr val="folHlink"/>
              </a:buClr>
              <a:buSzPct val="60000"/>
              <a:buNone/>
            </a:pPr>
            <a:r>
              <a:rPr lang="en-US" altLang="zh-CN" sz="2000" dirty="0" err="1">
                <a:latin typeface="Tahoma" panose="020B0604030504040204" pitchFamily="34" charset="0"/>
              </a:rPr>
              <a:t>setDaemon</a:t>
            </a:r>
            <a:r>
              <a:rPr lang="en-US" altLang="zh-CN" sz="2000" dirty="0">
                <a:latin typeface="Tahoma" panose="020B0604030504040204" pitchFamily="34" charset="0"/>
              </a:rPr>
              <a:t>(true)</a:t>
            </a:r>
          </a:p>
          <a:p>
            <a:pPr marL="457200" lvl="1" indent="0">
              <a:spcBef>
                <a:spcPct val="20000"/>
              </a:spcBef>
              <a:buClr>
                <a:schemeClr val="hlink"/>
              </a:buClr>
              <a:buSzPct val="55000"/>
              <a:buNone/>
            </a:pPr>
            <a:r>
              <a:rPr lang="zh-CN" altLang="en-US" sz="2000" dirty="0">
                <a:latin typeface="Tahoma" panose="020B0604030504040204" pitchFamily="34" charset="0"/>
              </a:rPr>
              <a:t>使线程成为守护线程（必须在</a:t>
            </a:r>
            <a:r>
              <a:rPr lang="en-US" altLang="zh-CN" sz="2000" dirty="0">
                <a:latin typeface="Tahoma" panose="020B0604030504040204" pitchFamily="34" charset="0"/>
              </a:rPr>
              <a:t>start</a:t>
            </a:r>
            <a:r>
              <a:rPr lang="zh-CN" altLang="en-US" sz="2000" dirty="0">
                <a:latin typeface="Tahoma" panose="020B0604030504040204" pitchFamily="34" charset="0"/>
              </a:rPr>
              <a:t>之前调用）</a:t>
            </a:r>
          </a:p>
          <a:p>
            <a:pPr marL="0" indent="0">
              <a:spcBef>
                <a:spcPct val="20000"/>
              </a:spcBef>
              <a:buClr>
                <a:schemeClr val="folHlink"/>
              </a:buClr>
              <a:buSzPct val="60000"/>
              <a:buNone/>
            </a:pPr>
            <a:r>
              <a:rPr lang="en-US" altLang="zh-CN" sz="2000" dirty="0" err="1">
                <a:latin typeface="Tahoma" panose="020B0604030504040204" pitchFamily="34" charset="0"/>
              </a:rPr>
              <a:t>setDaemon</a:t>
            </a:r>
            <a:r>
              <a:rPr lang="en-US" altLang="zh-CN" sz="2000" dirty="0">
                <a:latin typeface="Tahoma" panose="020B0604030504040204" pitchFamily="34" charset="0"/>
              </a:rPr>
              <a:t>(false)</a:t>
            </a:r>
          </a:p>
          <a:p>
            <a:pPr marL="457200" lvl="1" indent="0">
              <a:spcBef>
                <a:spcPct val="20000"/>
              </a:spcBef>
              <a:buClr>
                <a:schemeClr val="hlink"/>
              </a:buClr>
              <a:buSzPct val="55000"/>
              <a:buNone/>
            </a:pPr>
            <a:r>
              <a:rPr lang="zh-CN" altLang="en-US" sz="2000" dirty="0">
                <a:latin typeface="Tahoma" panose="020B0604030504040204" pitchFamily="34" charset="0"/>
              </a:rPr>
              <a:t>使线程成为一般线程（必须在</a:t>
            </a:r>
            <a:r>
              <a:rPr lang="en-US" altLang="zh-CN" sz="2000" dirty="0">
                <a:latin typeface="Tahoma" panose="020B0604030504040204" pitchFamily="34" charset="0"/>
              </a:rPr>
              <a:t>start</a:t>
            </a:r>
            <a:r>
              <a:rPr lang="zh-CN" altLang="en-US" sz="2000" dirty="0">
                <a:latin typeface="Tahoma" panose="020B0604030504040204" pitchFamily="34" charset="0"/>
              </a:rPr>
              <a:t>之前调用）</a:t>
            </a:r>
          </a:p>
          <a:p>
            <a:pPr marL="0" indent="0">
              <a:spcBef>
                <a:spcPct val="20000"/>
              </a:spcBef>
              <a:buClr>
                <a:schemeClr val="folHlink"/>
              </a:buClr>
              <a:buSzPct val="60000"/>
              <a:buNone/>
            </a:pPr>
            <a:r>
              <a:rPr lang="zh-CN" altLang="en-US" sz="2000" dirty="0">
                <a:latin typeface="Tahoma" panose="020B0604030504040204" pitchFamily="34" charset="0"/>
              </a:rPr>
              <a:t>守护线程一般不能用于执行关键任务</a:t>
            </a:r>
          </a:p>
          <a:p>
            <a:pPr marL="457200" lvl="1" indent="0">
              <a:spcBef>
                <a:spcPct val="20000"/>
              </a:spcBef>
              <a:buClr>
                <a:schemeClr val="hlink"/>
              </a:buClr>
              <a:buSzPct val="55000"/>
              <a:buNone/>
            </a:pPr>
            <a:r>
              <a:rPr lang="zh-CN" altLang="en-US" sz="2000" dirty="0">
                <a:latin typeface="Tahoma" panose="020B0604030504040204" pitchFamily="34" charset="0"/>
              </a:rPr>
              <a:t>任务未执行完，线程就可能被强制结束</a:t>
            </a:r>
          </a:p>
          <a:p>
            <a:pPr marL="0" indent="0">
              <a:spcBef>
                <a:spcPct val="20000"/>
              </a:spcBef>
              <a:buClr>
                <a:schemeClr val="folHlink"/>
              </a:buClr>
              <a:buSzPct val="60000"/>
              <a:buNone/>
            </a:pPr>
            <a:r>
              <a:rPr lang="zh-CN" altLang="en-US" sz="2000" dirty="0">
                <a:latin typeface="Tahoma" panose="020B0604030504040204" pitchFamily="34" charset="0"/>
              </a:rPr>
              <a:t>守护线程一般用来做辅助性工作</a:t>
            </a:r>
          </a:p>
          <a:p>
            <a:pPr marL="457200" lvl="1" indent="0">
              <a:spcBef>
                <a:spcPct val="20000"/>
              </a:spcBef>
              <a:buClr>
                <a:schemeClr val="hlink"/>
              </a:buClr>
              <a:buSzPct val="55000"/>
              <a:buNone/>
            </a:pPr>
            <a:r>
              <a:rPr lang="zh-CN" altLang="en-US" sz="2000" dirty="0">
                <a:latin typeface="Tahoma" panose="020B0604030504040204" pitchFamily="34" charset="0"/>
              </a:rPr>
              <a:t>提示，帮助等</a:t>
            </a:r>
          </a:p>
          <a:p>
            <a:pPr marL="0" indent="0">
              <a:buNone/>
            </a:pPr>
            <a:endParaRPr kumimoji="1" lang="zh-CN" altLang="en-US" dirty="0"/>
          </a:p>
        </p:txBody>
      </p:sp>
    </p:spTree>
    <p:extLst>
      <p:ext uri="{BB962C8B-B14F-4D97-AF65-F5344CB8AC3E}">
        <p14:creationId xmlns:p14="http://schemas.microsoft.com/office/powerpoint/2010/main" val="328668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5F27D-CFA6-7043-9FA7-637B60613F6F}"/>
              </a:ext>
            </a:extLst>
          </p:cNvPr>
          <p:cNvSpPr>
            <a:spLocks noGrp="1"/>
          </p:cNvSpPr>
          <p:nvPr>
            <p:ph type="title"/>
          </p:nvPr>
        </p:nvSpPr>
        <p:spPr/>
        <p:txBody>
          <a:bodyPr/>
          <a:lstStyle/>
          <a:p>
            <a:r>
              <a:rPr lang="zh-CN" altLang="en-US" dirty="0">
                <a:latin typeface="Times New Roman" panose="02020603050405020304" pitchFamily="18" charset="0"/>
              </a:rPr>
              <a:t>线程组 </a:t>
            </a:r>
            <a:r>
              <a:rPr lang="en-US" altLang="zh-CN" dirty="0">
                <a:latin typeface="Times New Roman" panose="02020603050405020304" pitchFamily="18" charset="0"/>
              </a:rPr>
              <a:t>(</a:t>
            </a:r>
            <a:r>
              <a:rPr lang="en-US" altLang="zh-CN" dirty="0" err="1">
                <a:latin typeface="Times New Roman" panose="02020603050405020304" pitchFamily="18" charset="0"/>
              </a:rPr>
              <a:t>ThreadGroup</a:t>
            </a:r>
            <a:r>
              <a:rPr lang="en-US" altLang="zh-CN"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4DCDE5BB-4107-F048-9240-91C46EB80BFF}"/>
              </a:ext>
            </a:extLst>
          </p:cNvPr>
          <p:cNvSpPr>
            <a:spLocks noGrp="1"/>
          </p:cNvSpPr>
          <p:nvPr>
            <p:ph idx="1"/>
          </p:nvPr>
        </p:nvSpPr>
        <p:spPr/>
        <p:txBody>
          <a:bodyPr/>
          <a:lstStyle/>
          <a:p>
            <a:pPr>
              <a:spcBef>
                <a:spcPct val="20000"/>
              </a:spcBef>
              <a:buClr>
                <a:schemeClr val="folHlink"/>
              </a:buClr>
              <a:buSzPct val="60000"/>
            </a:pPr>
            <a:r>
              <a:rPr lang="zh-CN" altLang="en-US" dirty="0">
                <a:latin typeface="Tahoma" panose="020B0604030504040204" pitchFamily="34" charset="0"/>
              </a:rPr>
              <a:t>把一组线程统一管理</a:t>
            </a:r>
          </a:p>
          <a:p>
            <a:pPr lvl="1">
              <a:spcBef>
                <a:spcPct val="20000"/>
              </a:spcBef>
              <a:buClr>
                <a:schemeClr val="hlink"/>
              </a:buClr>
              <a:buSzPct val="55000"/>
            </a:pPr>
            <a:r>
              <a:rPr lang="zh-CN" altLang="en-US" sz="2000" dirty="0">
                <a:latin typeface="Tahoma" panose="020B0604030504040204" pitchFamily="34" charset="0"/>
              </a:rPr>
              <a:t>例如对一组线程同时调用</a:t>
            </a:r>
            <a:r>
              <a:rPr lang="en-US" altLang="zh-CN" sz="2000" dirty="0">
                <a:latin typeface="Tahoma" panose="020B0604030504040204" pitchFamily="34" charset="0"/>
              </a:rPr>
              <a:t>interrupt</a:t>
            </a:r>
          </a:p>
          <a:p>
            <a:pPr>
              <a:spcBef>
                <a:spcPct val="20000"/>
              </a:spcBef>
              <a:buClr>
                <a:schemeClr val="folHlink"/>
              </a:buClr>
              <a:buSzPct val="60000"/>
            </a:pPr>
            <a:r>
              <a:rPr lang="zh-CN" altLang="en-US" dirty="0">
                <a:latin typeface="Tahoma" panose="020B0604030504040204" pitchFamily="34" charset="0"/>
              </a:rPr>
              <a:t>构造方法</a:t>
            </a:r>
          </a:p>
          <a:p>
            <a:pPr lvl="1">
              <a:spcBef>
                <a:spcPct val="20000"/>
              </a:spcBef>
              <a:buClr>
                <a:schemeClr val="hlink"/>
              </a:buClr>
              <a:buSzPct val="55000"/>
            </a:pPr>
            <a:r>
              <a:rPr lang="en-US" altLang="zh-CN" sz="2000" dirty="0" err="1">
                <a:latin typeface="Tahoma" panose="020B0604030504040204" pitchFamily="34" charset="0"/>
              </a:rPr>
              <a:t>ThreadGroup</a:t>
            </a:r>
            <a:r>
              <a:rPr lang="en-US" altLang="zh-CN" sz="2000" dirty="0">
                <a:latin typeface="Tahoma" panose="020B0604030504040204" pitchFamily="34" charset="0"/>
              </a:rPr>
              <a:t>(String </a:t>
            </a:r>
            <a:r>
              <a:rPr lang="en-US" altLang="zh-CN" sz="2000" dirty="0" err="1">
                <a:latin typeface="Tahoma" panose="020B0604030504040204" pitchFamily="34" charset="0"/>
              </a:rPr>
              <a:t>groupName</a:t>
            </a:r>
            <a:r>
              <a:rPr lang="en-US" altLang="zh-CN" sz="2000" dirty="0">
                <a:latin typeface="Tahoma" panose="020B0604030504040204" pitchFamily="34" charset="0"/>
              </a:rPr>
              <a:t>)</a:t>
            </a:r>
          </a:p>
          <a:p>
            <a:pPr lvl="1">
              <a:spcBef>
                <a:spcPct val="20000"/>
              </a:spcBef>
              <a:buClr>
                <a:schemeClr val="hlink"/>
              </a:buClr>
              <a:buSzPct val="55000"/>
            </a:pPr>
            <a:r>
              <a:rPr lang="en-US" altLang="zh-CN" sz="2000" dirty="0" err="1">
                <a:latin typeface="Tahoma" panose="020B0604030504040204" pitchFamily="34" charset="0"/>
              </a:rPr>
              <a:t>ThreadGroup</a:t>
            </a:r>
            <a:r>
              <a:rPr lang="en-US" altLang="zh-CN" sz="2000" dirty="0">
                <a:latin typeface="Tahoma" panose="020B0604030504040204" pitchFamily="34" charset="0"/>
              </a:rPr>
              <a:t>(</a:t>
            </a:r>
            <a:r>
              <a:rPr lang="en-US" altLang="zh-CN" sz="2000" dirty="0" err="1">
                <a:solidFill>
                  <a:srgbClr val="FF00FF"/>
                </a:solidFill>
                <a:latin typeface="Tahoma" panose="020B0604030504040204" pitchFamily="34" charset="0"/>
              </a:rPr>
              <a:t>ThreadGroup</a:t>
            </a:r>
            <a:r>
              <a:rPr lang="en-US" altLang="zh-CN" sz="2000" dirty="0">
                <a:solidFill>
                  <a:srgbClr val="FF00FF"/>
                </a:solidFill>
                <a:latin typeface="Tahoma" panose="020B0604030504040204" pitchFamily="34" charset="0"/>
              </a:rPr>
              <a:t> </a:t>
            </a:r>
            <a:r>
              <a:rPr lang="en-US" altLang="zh-CN" sz="2000" dirty="0" err="1">
                <a:solidFill>
                  <a:srgbClr val="FF00FF"/>
                </a:solidFill>
                <a:latin typeface="Tahoma" panose="020B0604030504040204" pitchFamily="34" charset="0"/>
              </a:rPr>
              <a:t>tg</a:t>
            </a:r>
            <a:r>
              <a:rPr lang="en-US" altLang="zh-CN" sz="2000" dirty="0">
                <a:latin typeface="Tahoma" panose="020B0604030504040204" pitchFamily="34" charset="0"/>
              </a:rPr>
              <a:t>, String </a:t>
            </a:r>
            <a:r>
              <a:rPr lang="en-US" altLang="zh-CN" sz="2000" dirty="0" err="1">
                <a:latin typeface="Tahoma" panose="020B0604030504040204" pitchFamily="34" charset="0"/>
              </a:rPr>
              <a:t>groupName</a:t>
            </a:r>
            <a:r>
              <a:rPr lang="en-US" altLang="zh-CN" sz="2000" dirty="0">
                <a:latin typeface="Tahoma" panose="020B0604030504040204" pitchFamily="34" charset="0"/>
              </a:rPr>
              <a:t>)</a:t>
            </a:r>
          </a:p>
          <a:p>
            <a:pPr lvl="2">
              <a:spcBef>
                <a:spcPct val="20000"/>
              </a:spcBef>
              <a:buClr>
                <a:schemeClr val="folHlink"/>
              </a:buClr>
              <a:buSzPct val="50000"/>
            </a:pPr>
            <a:r>
              <a:rPr lang="zh-CN" altLang="en-US" sz="1800" dirty="0">
                <a:latin typeface="Tahoma" panose="020B0604030504040204" pitchFamily="34" charset="0"/>
              </a:rPr>
              <a:t>线程组可以递归</a:t>
            </a:r>
          </a:p>
          <a:p>
            <a:pPr>
              <a:spcBef>
                <a:spcPct val="20000"/>
              </a:spcBef>
              <a:buClr>
                <a:schemeClr val="folHlink"/>
              </a:buClr>
              <a:buSzPct val="60000"/>
            </a:pPr>
            <a:r>
              <a:rPr lang="zh-CN" altLang="en-US" dirty="0">
                <a:latin typeface="Tahoma" panose="020B0604030504040204" pitchFamily="34" charset="0"/>
              </a:rPr>
              <a:t>声明线程的线程组</a:t>
            </a:r>
          </a:p>
          <a:p>
            <a:pPr lvl="1">
              <a:spcBef>
                <a:spcPct val="20000"/>
              </a:spcBef>
              <a:buClr>
                <a:schemeClr val="hlink"/>
              </a:buClr>
              <a:buSzPct val="55000"/>
            </a:pPr>
            <a:r>
              <a:rPr lang="zh-CN" altLang="en-US" sz="2000" dirty="0">
                <a:latin typeface="Tahoma" panose="020B0604030504040204" pitchFamily="34" charset="0"/>
              </a:rPr>
              <a:t>缺省创建的线程与父线程同组</a:t>
            </a:r>
          </a:p>
          <a:p>
            <a:pPr lvl="1">
              <a:spcBef>
                <a:spcPct val="20000"/>
              </a:spcBef>
              <a:buClr>
                <a:schemeClr val="hlink"/>
              </a:buClr>
              <a:buSzPct val="55000"/>
            </a:pPr>
            <a:r>
              <a:rPr lang="en-US" altLang="zh-CN" sz="2000" dirty="0">
                <a:latin typeface="Tahoma" panose="020B0604030504040204" pitchFamily="34" charset="0"/>
              </a:rPr>
              <a:t>Thread(</a:t>
            </a:r>
            <a:r>
              <a:rPr lang="en-US" altLang="zh-CN" sz="2000" dirty="0" err="1">
                <a:latin typeface="Tahoma" panose="020B0604030504040204" pitchFamily="34" charset="0"/>
              </a:rPr>
              <a:t>ThreadGroup</a:t>
            </a:r>
            <a:r>
              <a:rPr lang="en-US" altLang="zh-CN" sz="2000" dirty="0">
                <a:latin typeface="Tahoma" panose="020B0604030504040204" pitchFamily="34" charset="0"/>
              </a:rPr>
              <a:t> </a:t>
            </a:r>
            <a:r>
              <a:rPr lang="en-US" altLang="zh-CN" sz="2000" dirty="0" err="1">
                <a:latin typeface="Tahoma" panose="020B0604030504040204" pitchFamily="34" charset="0"/>
              </a:rPr>
              <a:t>tg</a:t>
            </a:r>
            <a:r>
              <a:rPr lang="en-US" altLang="zh-CN" sz="2000" dirty="0">
                <a:latin typeface="Tahoma" panose="020B0604030504040204" pitchFamily="34" charset="0"/>
              </a:rPr>
              <a:t>, Runnable </a:t>
            </a:r>
            <a:r>
              <a:rPr lang="en-US" altLang="zh-CN" sz="2000" dirty="0" err="1">
                <a:latin typeface="Tahoma" panose="020B0604030504040204" pitchFamily="34" charset="0"/>
              </a:rPr>
              <a:t>ro</a:t>
            </a:r>
            <a:r>
              <a:rPr lang="en-US" altLang="zh-CN" sz="2000" dirty="0">
                <a:latin typeface="Tahoma" panose="020B0604030504040204" pitchFamily="34" charset="0"/>
              </a:rPr>
              <a:t>) </a:t>
            </a:r>
          </a:p>
          <a:p>
            <a:pPr lvl="1">
              <a:spcBef>
                <a:spcPct val="20000"/>
              </a:spcBef>
              <a:buClr>
                <a:schemeClr val="hlink"/>
              </a:buClr>
              <a:buSzPct val="55000"/>
            </a:pPr>
            <a:r>
              <a:rPr lang="en-US" altLang="zh-CN" sz="2000" dirty="0">
                <a:latin typeface="Tahoma" panose="020B0604030504040204" pitchFamily="34" charset="0"/>
              </a:rPr>
              <a:t>Thread(</a:t>
            </a:r>
            <a:r>
              <a:rPr lang="en-US" altLang="zh-CN" sz="2000" dirty="0" err="1">
                <a:latin typeface="Tahoma" panose="020B0604030504040204" pitchFamily="34" charset="0"/>
              </a:rPr>
              <a:t>ThreadGroup</a:t>
            </a:r>
            <a:r>
              <a:rPr lang="en-US" altLang="zh-CN" sz="2000" dirty="0">
                <a:latin typeface="Tahoma" panose="020B0604030504040204" pitchFamily="34" charset="0"/>
              </a:rPr>
              <a:t> </a:t>
            </a:r>
            <a:r>
              <a:rPr lang="en-US" altLang="zh-CN" sz="2000" dirty="0" err="1">
                <a:latin typeface="Tahoma" panose="020B0604030504040204" pitchFamily="34" charset="0"/>
              </a:rPr>
              <a:t>tg</a:t>
            </a:r>
            <a:r>
              <a:rPr lang="en-US" altLang="zh-CN" sz="2000" dirty="0">
                <a:latin typeface="Tahoma" panose="020B0604030504040204" pitchFamily="34" charset="0"/>
              </a:rPr>
              <a:t>, Runnable </a:t>
            </a:r>
            <a:r>
              <a:rPr lang="en-US" altLang="zh-CN" sz="2000" dirty="0" err="1">
                <a:latin typeface="Tahoma" panose="020B0604030504040204" pitchFamily="34" charset="0"/>
              </a:rPr>
              <a:t>ro</a:t>
            </a:r>
            <a:r>
              <a:rPr lang="en-US" altLang="zh-CN" sz="2000" dirty="0">
                <a:latin typeface="Tahoma" panose="020B0604030504040204" pitchFamily="34" charset="0"/>
              </a:rPr>
              <a:t>, String </a:t>
            </a:r>
            <a:r>
              <a:rPr lang="en-US" altLang="zh-CN" sz="2000" dirty="0" err="1">
                <a:latin typeface="Tahoma" panose="020B0604030504040204" pitchFamily="34" charset="0"/>
              </a:rPr>
              <a:t>threadName</a:t>
            </a:r>
            <a:r>
              <a:rPr lang="en-US" altLang="zh-CN" sz="2000" dirty="0">
                <a:latin typeface="Tahoma" panose="020B0604030504040204" pitchFamily="34" charset="0"/>
              </a:rPr>
              <a:t>) </a:t>
            </a:r>
          </a:p>
          <a:p>
            <a:endParaRPr kumimoji="1" lang="zh-CN" altLang="en-US" dirty="0"/>
          </a:p>
        </p:txBody>
      </p:sp>
    </p:spTree>
    <p:extLst>
      <p:ext uri="{BB962C8B-B14F-4D97-AF65-F5344CB8AC3E}">
        <p14:creationId xmlns:p14="http://schemas.microsoft.com/office/powerpoint/2010/main" val="3324749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F1F27-F0E5-CB48-9E07-235D472603FE}"/>
              </a:ext>
            </a:extLst>
          </p:cNvPr>
          <p:cNvSpPr>
            <a:spLocks noGrp="1"/>
          </p:cNvSpPr>
          <p:nvPr>
            <p:ph type="title"/>
          </p:nvPr>
        </p:nvSpPr>
        <p:spPr/>
        <p:txBody>
          <a:bodyPr/>
          <a:lstStyle/>
          <a:p>
            <a:r>
              <a:rPr lang="zh-CN" altLang="en-US" dirty="0">
                <a:latin typeface="Times New Roman" panose="02020603050405020304" pitchFamily="18" charset="0"/>
              </a:rPr>
              <a:t>线程组 </a:t>
            </a:r>
            <a:r>
              <a:rPr lang="en-US" altLang="zh-CN" dirty="0">
                <a:latin typeface="Times New Roman" panose="02020603050405020304" pitchFamily="18" charset="0"/>
              </a:rPr>
              <a:t>(</a:t>
            </a:r>
            <a:r>
              <a:rPr lang="en-US" altLang="zh-CN" dirty="0" err="1">
                <a:latin typeface="Times New Roman" panose="02020603050405020304" pitchFamily="18" charset="0"/>
              </a:rPr>
              <a:t>ThreadGroup</a:t>
            </a:r>
            <a:r>
              <a:rPr lang="en-US" altLang="zh-CN"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77E1E8A3-AEF4-B04F-A8B9-F62AF9CA7845}"/>
              </a:ext>
            </a:extLst>
          </p:cNvPr>
          <p:cNvSpPr>
            <a:spLocks noGrp="1"/>
          </p:cNvSpPr>
          <p:nvPr>
            <p:ph idx="1"/>
          </p:nvPr>
        </p:nvSpPr>
        <p:spPr/>
        <p:txBody>
          <a:bodyPr>
            <a:normAutofit lnSpcReduction="10000"/>
          </a:bodyPr>
          <a:lstStyle/>
          <a:p>
            <a:pPr>
              <a:lnSpc>
                <a:spcPct val="120000"/>
              </a:lnSpc>
              <a:spcBef>
                <a:spcPct val="20000"/>
              </a:spcBef>
              <a:buClr>
                <a:schemeClr val="folHlink"/>
              </a:buClr>
              <a:buSzPct val="60000"/>
            </a:pPr>
            <a:r>
              <a:rPr lang="en-US" altLang="zh-CN" sz="2000" dirty="0">
                <a:latin typeface="Tahoma" panose="020B0604030504040204" pitchFamily="34" charset="0"/>
              </a:rPr>
              <a:t>int </a:t>
            </a:r>
            <a:r>
              <a:rPr lang="en-US" altLang="zh-CN" sz="2000" dirty="0" err="1">
                <a:latin typeface="Tahoma" panose="020B0604030504040204" pitchFamily="34" charset="0"/>
              </a:rPr>
              <a:t>activeCount</a:t>
            </a:r>
            <a:r>
              <a:rPr lang="en-US" altLang="zh-CN" sz="2000" dirty="0">
                <a:latin typeface="Tahoma" panose="020B0604030504040204" pitchFamily="34" charset="0"/>
              </a:rPr>
              <a:t>()</a:t>
            </a:r>
          </a:p>
          <a:p>
            <a:pPr lvl="1">
              <a:lnSpc>
                <a:spcPct val="120000"/>
              </a:lnSpc>
              <a:spcBef>
                <a:spcPct val="20000"/>
              </a:spcBef>
              <a:buClr>
                <a:schemeClr val="hlink"/>
              </a:buClr>
              <a:buSzPct val="55000"/>
            </a:pPr>
            <a:r>
              <a:rPr lang="zh-CN" altLang="en-US" sz="1800" dirty="0">
                <a:latin typeface="Tahoma" panose="020B0604030504040204" pitchFamily="34" charset="0"/>
              </a:rPr>
              <a:t>线程组下的所有活动线程数（递归）</a:t>
            </a:r>
          </a:p>
          <a:p>
            <a:pPr>
              <a:lnSpc>
                <a:spcPct val="120000"/>
              </a:lnSpc>
              <a:spcBef>
                <a:spcPct val="20000"/>
              </a:spcBef>
              <a:buClr>
                <a:schemeClr val="folHlink"/>
              </a:buClr>
              <a:buSzPct val="60000"/>
            </a:pPr>
            <a:r>
              <a:rPr lang="en-US" altLang="zh-CN" sz="2000" dirty="0">
                <a:latin typeface="Tahoma" panose="020B0604030504040204" pitchFamily="34" charset="0"/>
              </a:rPr>
              <a:t>int enumerate(Thread[] list</a:t>
            </a:r>
            <a:r>
              <a:rPr lang="en-US" altLang="zh-CN" sz="2000" dirty="0">
                <a:solidFill>
                  <a:srgbClr val="FF00FF"/>
                </a:solidFill>
                <a:latin typeface="Tahoma" panose="020B0604030504040204" pitchFamily="34" charset="0"/>
              </a:rPr>
              <a:t>[, </a:t>
            </a:r>
            <a:r>
              <a:rPr lang="en-US" altLang="zh-CN" sz="2000" dirty="0" err="1">
                <a:solidFill>
                  <a:srgbClr val="FF00FF"/>
                </a:solidFill>
                <a:latin typeface="Tahoma" panose="020B0604030504040204" pitchFamily="34" charset="0"/>
              </a:rPr>
              <a:t>boolean</a:t>
            </a:r>
            <a:r>
              <a:rPr lang="en-US" altLang="zh-CN" sz="2000" dirty="0">
                <a:solidFill>
                  <a:srgbClr val="FF00FF"/>
                </a:solidFill>
                <a:latin typeface="Tahoma" panose="020B0604030504040204" pitchFamily="34" charset="0"/>
              </a:rPr>
              <a:t> recursive]</a:t>
            </a:r>
            <a:r>
              <a:rPr lang="en-US" altLang="zh-CN" sz="2000" dirty="0">
                <a:latin typeface="Tahoma" panose="020B0604030504040204" pitchFamily="34" charset="0"/>
              </a:rPr>
              <a:t>)</a:t>
            </a:r>
          </a:p>
          <a:p>
            <a:pPr>
              <a:lnSpc>
                <a:spcPct val="120000"/>
              </a:lnSpc>
              <a:spcBef>
                <a:spcPct val="20000"/>
              </a:spcBef>
              <a:buClr>
                <a:schemeClr val="folHlink"/>
              </a:buClr>
              <a:buSzPct val="60000"/>
            </a:pPr>
            <a:r>
              <a:rPr lang="en-US" altLang="zh-CN" sz="2000" dirty="0">
                <a:latin typeface="Tahoma" panose="020B0604030504040204" pitchFamily="34" charset="0"/>
              </a:rPr>
              <a:t>	int enumerate(</a:t>
            </a:r>
            <a:r>
              <a:rPr lang="en-US" altLang="zh-CN" sz="2000" dirty="0" err="1">
                <a:latin typeface="Tahoma" panose="020B0604030504040204" pitchFamily="34" charset="0"/>
              </a:rPr>
              <a:t>ThreadGroup</a:t>
            </a:r>
            <a:r>
              <a:rPr lang="en-US" altLang="zh-CN" sz="2000" dirty="0">
                <a:latin typeface="Tahoma" panose="020B0604030504040204" pitchFamily="34" charset="0"/>
              </a:rPr>
              <a:t>[] list</a:t>
            </a:r>
            <a:r>
              <a:rPr lang="en-US" altLang="zh-CN" sz="2000" dirty="0">
                <a:solidFill>
                  <a:srgbClr val="FF00FF"/>
                </a:solidFill>
                <a:latin typeface="Tahoma" panose="020B0604030504040204" pitchFamily="34" charset="0"/>
              </a:rPr>
              <a:t>[, </a:t>
            </a:r>
            <a:r>
              <a:rPr lang="en-US" altLang="zh-CN" sz="2000" dirty="0" err="1">
                <a:solidFill>
                  <a:srgbClr val="FF00FF"/>
                </a:solidFill>
                <a:latin typeface="Tahoma" panose="020B0604030504040204" pitchFamily="34" charset="0"/>
              </a:rPr>
              <a:t>boolean</a:t>
            </a:r>
            <a:r>
              <a:rPr lang="en-US" altLang="zh-CN" sz="2000" dirty="0">
                <a:solidFill>
                  <a:srgbClr val="FF00FF"/>
                </a:solidFill>
                <a:latin typeface="Tahoma" panose="020B0604030504040204" pitchFamily="34" charset="0"/>
              </a:rPr>
              <a:t> recursive]</a:t>
            </a:r>
            <a:r>
              <a:rPr lang="en-US" altLang="zh-CN" sz="2000" dirty="0">
                <a:latin typeface="Tahoma" panose="020B0604030504040204" pitchFamily="34" charset="0"/>
              </a:rPr>
              <a:t>)</a:t>
            </a:r>
          </a:p>
          <a:p>
            <a:pPr lvl="1">
              <a:lnSpc>
                <a:spcPct val="120000"/>
              </a:lnSpc>
              <a:spcBef>
                <a:spcPct val="20000"/>
              </a:spcBef>
              <a:buClr>
                <a:schemeClr val="hlink"/>
              </a:buClr>
              <a:buSzPct val="55000"/>
            </a:pPr>
            <a:r>
              <a:rPr lang="zh-CN" altLang="en-US" sz="1800" dirty="0">
                <a:latin typeface="Tahoma" panose="020B0604030504040204" pitchFamily="34" charset="0"/>
              </a:rPr>
              <a:t>线程组下的所有活动线程数（递归）</a:t>
            </a:r>
          </a:p>
          <a:p>
            <a:pPr>
              <a:lnSpc>
                <a:spcPct val="120000"/>
              </a:lnSpc>
              <a:spcBef>
                <a:spcPct val="20000"/>
              </a:spcBef>
              <a:buClr>
                <a:schemeClr val="folHlink"/>
              </a:buClr>
              <a:buSzPct val="60000"/>
            </a:pPr>
            <a:r>
              <a:rPr lang="en-US" altLang="zh-CN" sz="2000" dirty="0" err="1">
                <a:latin typeface="Tahoma" panose="020B0604030504040204" pitchFamily="34" charset="0"/>
              </a:rPr>
              <a:t>getMaxProirity</a:t>
            </a:r>
            <a:r>
              <a:rPr lang="en-US" altLang="zh-CN" sz="2000" dirty="0">
                <a:latin typeface="Tahoma" panose="020B0604030504040204" pitchFamily="34" charset="0"/>
              </a:rPr>
              <a:t> / </a:t>
            </a:r>
            <a:r>
              <a:rPr lang="en-US" altLang="zh-CN" sz="2000" dirty="0" err="1">
                <a:latin typeface="Tahoma" panose="020B0604030504040204" pitchFamily="34" charset="0"/>
              </a:rPr>
              <a:t>setmaxProirity</a:t>
            </a:r>
            <a:endParaRPr lang="en-US" altLang="zh-CN" sz="2000" dirty="0">
              <a:latin typeface="Tahoma" panose="020B0604030504040204" pitchFamily="34" charset="0"/>
            </a:endParaRPr>
          </a:p>
          <a:p>
            <a:pPr lvl="1">
              <a:lnSpc>
                <a:spcPct val="120000"/>
              </a:lnSpc>
              <a:spcBef>
                <a:spcPct val="20000"/>
              </a:spcBef>
              <a:buClr>
                <a:schemeClr val="hlink"/>
              </a:buClr>
              <a:buSzPct val="55000"/>
            </a:pPr>
            <a:r>
              <a:rPr lang="zh-CN" altLang="en-US" sz="1800" dirty="0">
                <a:latin typeface="Tahoma" panose="020B0604030504040204" pitchFamily="34" charset="0"/>
              </a:rPr>
              <a:t>获得 </a:t>
            </a:r>
            <a:r>
              <a:rPr lang="en-US" altLang="zh-CN" sz="1800" dirty="0">
                <a:latin typeface="Tahoma" panose="020B0604030504040204" pitchFamily="34" charset="0"/>
              </a:rPr>
              <a:t>/ </a:t>
            </a:r>
            <a:r>
              <a:rPr lang="zh-CN" altLang="en-US" sz="1800" dirty="0">
                <a:latin typeface="Tahoma" panose="020B0604030504040204" pitchFamily="34" charset="0"/>
              </a:rPr>
              <a:t>设置 线程组中线程的最大优先级</a:t>
            </a:r>
          </a:p>
          <a:p>
            <a:pPr>
              <a:lnSpc>
                <a:spcPct val="120000"/>
              </a:lnSpc>
              <a:spcBef>
                <a:spcPct val="20000"/>
              </a:spcBef>
              <a:buClr>
                <a:schemeClr val="folHlink"/>
              </a:buClr>
              <a:buSzPct val="60000"/>
            </a:pPr>
            <a:r>
              <a:rPr lang="en-US" altLang="zh-CN" sz="2000" dirty="0" err="1">
                <a:latin typeface="Tahoma" panose="020B0604030504040204" pitchFamily="34" charset="0"/>
              </a:rPr>
              <a:t>getName</a:t>
            </a:r>
            <a:endParaRPr lang="en-US" altLang="zh-CN" sz="2000" dirty="0">
              <a:latin typeface="Tahoma" panose="020B0604030504040204" pitchFamily="34" charset="0"/>
            </a:endParaRPr>
          </a:p>
          <a:p>
            <a:pPr lvl="1">
              <a:lnSpc>
                <a:spcPct val="120000"/>
              </a:lnSpc>
              <a:spcBef>
                <a:spcPct val="20000"/>
              </a:spcBef>
              <a:buClr>
                <a:schemeClr val="hlink"/>
              </a:buClr>
              <a:buSzPct val="55000"/>
            </a:pPr>
            <a:r>
              <a:rPr lang="zh-CN" altLang="en-US" sz="1800" dirty="0">
                <a:latin typeface="Tahoma" panose="020B0604030504040204" pitchFamily="34" charset="0"/>
              </a:rPr>
              <a:t>获得线程组的名字</a:t>
            </a:r>
          </a:p>
          <a:p>
            <a:pPr>
              <a:lnSpc>
                <a:spcPct val="120000"/>
              </a:lnSpc>
              <a:spcBef>
                <a:spcPct val="20000"/>
              </a:spcBef>
              <a:buClr>
                <a:schemeClr val="folHlink"/>
              </a:buClr>
              <a:buSzPct val="60000"/>
            </a:pPr>
            <a:r>
              <a:rPr lang="en-US" altLang="zh-CN" sz="2000" dirty="0" err="1">
                <a:latin typeface="Tahoma" panose="020B0604030504040204" pitchFamily="34" charset="0"/>
              </a:rPr>
              <a:t>getParent</a:t>
            </a:r>
            <a:r>
              <a:rPr lang="en-US" altLang="zh-CN" sz="2000" dirty="0">
                <a:latin typeface="Tahoma" panose="020B0604030504040204" pitchFamily="34" charset="0"/>
              </a:rPr>
              <a:t> / </a:t>
            </a:r>
            <a:r>
              <a:rPr lang="en-US" altLang="zh-CN" sz="2000" dirty="0" err="1">
                <a:latin typeface="Tahoma" panose="020B0604030504040204" pitchFamily="34" charset="0"/>
              </a:rPr>
              <a:t>parentOf</a:t>
            </a:r>
            <a:endParaRPr lang="en-US" altLang="zh-CN" sz="2000" dirty="0">
              <a:latin typeface="Tahoma" panose="020B0604030504040204" pitchFamily="34" charset="0"/>
            </a:endParaRPr>
          </a:p>
          <a:p>
            <a:pPr lvl="1">
              <a:lnSpc>
                <a:spcPct val="120000"/>
              </a:lnSpc>
              <a:spcBef>
                <a:spcPct val="20000"/>
              </a:spcBef>
              <a:buClr>
                <a:schemeClr val="hlink"/>
              </a:buClr>
              <a:buSzPct val="55000"/>
            </a:pPr>
            <a:r>
              <a:rPr lang="zh-CN" altLang="en-US" sz="1800" dirty="0">
                <a:latin typeface="Tahoma" panose="020B0604030504040204" pitchFamily="34" charset="0"/>
              </a:rPr>
              <a:t>获得 </a:t>
            </a:r>
            <a:r>
              <a:rPr lang="en-US" altLang="zh-CN" sz="1800" dirty="0">
                <a:latin typeface="Tahoma" panose="020B0604030504040204" pitchFamily="34" charset="0"/>
              </a:rPr>
              <a:t>/ </a:t>
            </a:r>
            <a:r>
              <a:rPr lang="zh-CN" altLang="en-US" sz="1800" dirty="0">
                <a:latin typeface="Tahoma" panose="020B0604030504040204" pitchFamily="34" charset="0"/>
              </a:rPr>
              <a:t>判断 线程父子关系</a:t>
            </a:r>
          </a:p>
          <a:p>
            <a:endParaRPr kumimoji="1" lang="zh-CN" altLang="en-US" dirty="0"/>
          </a:p>
        </p:txBody>
      </p:sp>
    </p:spTree>
    <p:extLst>
      <p:ext uri="{BB962C8B-B14F-4D97-AF65-F5344CB8AC3E}">
        <p14:creationId xmlns:p14="http://schemas.microsoft.com/office/powerpoint/2010/main" val="146125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4FBB1-185B-744F-8626-6DFD6D2ADF8E}"/>
              </a:ext>
            </a:extLst>
          </p:cNvPr>
          <p:cNvSpPr>
            <a:spLocks noGrp="1"/>
          </p:cNvSpPr>
          <p:nvPr>
            <p:ph type="title"/>
          </p:nvPr>
        </p:nvSpPr>
        <p:spPr/>
        <p:txBody>
          <a:bodyPr/>
          <a:lstStyle/>
          <a:p>
            <a:r>
              <a:rPr lang="zh-CN" altLang="en-US" dirty="0">
                <a:latin typeface="Times New Roman" panose="02020603050405020304" pitchFamily="18" charset="0"/>
              </a:rPr>
              <a:t>线程组 </a:t>
            </a:r>
            <a:r>
              <a:rPr lang="en-US" altLang="zh-CN" dirty="0">
                <a:latin typeface="Times New Roman" panose="02020603050405020304" pitchFamily="18" charset="0"/>
              </a:rPr>
              <a:t>(</a:t>
            </a:r>
            <a:r>
              <a:rPr lang="en-US" altLang="zh-CN" dirty="0" err="1">
                <a:latin typeface="Times New Roman" panose="02020603050405020304" pitchFamily="18" charset="0"/>
              </a:rPr>
              <a:t>ThreadGroup</a:t>
            </a:r>
            <a:r>
              <a:rPr lang="en-US" altLang="zh-CN"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F8D202D3-8081-5E4D-86AB-FAF9E93F538F}"/>
              </a:ext>
            </a:extLst>
          </p:cNvPr>
          <p:cNvSpPr>
            <a:spLocks noGrp="1"/>
          </p:cNvSpPr>
          <p:nvPr>
            <p:ph idx="1"/>
          </p:nvPr>
        </p:nvSpPr>
        <p:spPr/>
        <p:txBody>
          <a:bodyPr/>
          <a:lstStyle/>
          <a:p>
            <a:pPr marL="0" indent="0">
              <a:buNone/>
            </a:pPr>
            <a:endParaRPr kumimoji="1" lang="zh-CN" altLang="en-US" dirty="0"/>
          </a:p>
        </p:txBody>
      </p:sp>
      <p:grpSp>
        <p:nvGrpSpPr>
          <p:cNvPr id="4" name="Group 30">
            <a:extLst>
              <a:ext uri="{FF2B5EF4-FFF2-40B4-BE49-F238E27FC236}">
                <a16:creationId xmlns:a16="http://schemas.microsoft.com/office/drawing/2014/main" id="{42D2A115-C13F-0648-8BE6-E9C145AA3B47}"/>
              </a:ext>
            </a:extLst>
          </p:cNvPr>
          <p:cNvGrpSpPr>
            <a:grpSpLocks/>
          </p:cNvGrpSpPr>
          <p:nvPr/>
        </p:nvGrpSpPr>
        <p:grpSpPr bwMode="auto">
          <a:xfrm>
            <a:off x="1578903" y="2214563"/>
            <a:ext cx="6159500" cy="3962400"/>
            <a:chOff x="864" y="1440"/>
            <a:chExt cx="3880" cy="2496"/>
          </a:xfrm>
        </p:grpSpPr>
        <p:sp>
          <p:nvSpPr>
            <p:cNvPr id="5" name="Text Box 3">
              <a:extLst>
                <a:ext uri="{FF2B5EF4-FFF2-40B4-BE49-F238E27FC236}">
                  <a16:creationId xmlns:a16="http://schemas.microsoft.com/office/drawing/2014/main" id="{2629608C-0A42-DE49-9C1B-B745B7CE8B64}"/>
                </a:ext>
              </a:extLst>
            </p:cNvPr>
            <p:cNvSpPr txBox="1">
              <a:spLocks noChangeArrowheads="1"/>
            </p:cNvSpPr>
            <p:nvPr/>
          </p:nvSpPr>
          <p:spPr bwMode="auto">
            <a:xfrm>
              <a:off x="1968" y="1440"/>
              <a:ext cx="1337" cy="29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ThreadGroup0</a:t>
              </a:r>
            </a:p>
          </p:txBody>
        </p:sp>
        <p:sp>
          <p:nvSpPr>
            <p:cNvPr id="6" name="Oval 4">
              <a:extLst>
                <a:ext uri="{FF2B5EF4-FFF2-40B4-BE49-F238E27FC236}">
                  <a16:creationId xmlns:a16="http://schemas.microsoft.com/office/drawing/2014/main" id="{83A5B612-4A3D-B747-9FFF-1928C1C6C528}"/>
                </a:ext>
              </a:extLst>
            </p:cNvPr>
            <p:cNvSpPr>
              <a:spLocks noChangeArrowheads="1"/>
            </p:cNvSpPr>
            <p:nvPr/>
          </p:nvSpPr>
          <p:spPr bwMode="auto">
            <a:xfrm>
              <a:off x="864" y="2496"/>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5">
              <a:extLst>
                <a:ext uri="{FF2B5EF4-FFF2-40B4-BE49-F238E27FC236}">
                  <a16:creationId xmlns:a16="http://schemas.microsoft.com/office/drawing/2014/main" id="{CB04ECE7-5333-F144-8BDA-91AB6B83AF6C}"/>
                </a:ext>
              </a:extLst>
            </p:cNvPr>
            <p:cNvSpPr>
              <a:spLocks noChangeArrowheads="1"/>
            </p:cNvSpPr>
            <p:nvPr/>
          </p:nvSpPr>
          <p:spPr bwMode="auto">
            <a:xfrm>
              <a:off x="1296" y="2448"/>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6">
              <a:extLst>
                <a:ext uri="{FF2B5EF4-FFF2-40B4-BE49-F238E27FC236}">
                  <a16:creationId xmlns:a16="http://schemas.microsoft.com/office/drawing/2014/main" id="{E7E04509-2477-FE4E-AD82-7B9B1880E8BF}"/>
                </a:ext>
              </a:extLst>
            </p:cNvPr>
            <p:cNvSpPr>
              <a:spLocks noChangeArrowheads="1"/>
            </p:cNvSpPr>
            <p:nvPr/>
          </p:nvSpPr>
          <p:spPr bwMode="auto">
            <a:xfrm>
              <a:off x="1584" y="2448"/>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7">
              <a:extLst>
                <a:ext uri="{FF2B5EF4-FFF2-40B4-BE49-F238E27FC236}">
                  <a16:creationId xmlns:a16="http://schemas.microsoft.com/office/drawing/2014/main" id="{FB9D427E-A58C-BB41-B3B2-191261D695B4}"/>
                </a:ext>
              </a:extLst>
            </p:cNvPr>
            <p:cNvSpPr>
              <a:spLocks noChangeArrowheads="1"/>
            </p:cNvSpPr>
            <p:nvPr/>
          </p:nvSpPr>
          <p:spPr bwMode="auto">
            <a:xfrm>
              <a:off x="1920" y="2448"/>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8">
              <a:extLst>
                <a:ext uri="{FF2B5EF4-FFF2-40B4-BE49-F238E27FC236}">
                  <a16:creationId xmlns:a16="http://schemas.microsoft.com/office/drawing/2014/main" id="{7804EF00-059D-C442-B2FB-BE93A6E0A22D}"/>
                </a:ext>
              </a:extLst>
            </p:cNvPr>
            <p:cNvSpPr txBox="1">
              <a:spLocks noChangeArrowheads="1"/>
            </p:cNvSpPr>
            <p:nvPr/>
          </p:nvSpPr>
          <p:spPr bwMode="auto">
            <a:xfrm>
              <a:off x="2784" y="2304"/>
              <a:ext cx="1337" cy="29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ThreadGroup1</a:t>
              </a:r>
            </a:p>
          </p:txBody>
        </p:sp>
        <p:sp>
          <p:nvSpPr>
            <p:cNvPr id="11" name="Text Box 9">
              <a:extLst>
                <a:ext uri="{FF2B5EF4-FFF2-40B4-BE49-F238E27FC236}">
                  <a16:creationId xmlns:a16="http://schemas.microsoft.com/office/drawing/2014/main" id="{6F4A018C-FD69-F745-9F16-E348AD908F1D}"/>
                </a:ext>
              </a:extLst>
            </p:cNvPr>
            <p:cNvSpPr txBox="1">
              <a:spLocks noChangeArrowheads="1"/>
            </p:cNvSpPr>
            <p:nvPr/>
          </p:nvSpPr>
          <p:spPr bwMode="auto">
            <a:xfrm>
              <a:off x="1584" y="3168"/>
              <a:ext cx="1337" cy="29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ThreadGroup2</a:t>
              </a:r>
            </a:p>
          </p:txBody>
        </p:sp>
        <p:sp>
          <p:nvSpPr>
            <p:cNvPr id="12" name="Line 10">
              <a:extLst>
                <a:ext uri="{FF2B5EF4-FFF2-40B4-BE49-F238E27FC236}">
                  <a16:creationId xmlns:a16="http://schemas.microsoft.com/office/drawing/2014/main" id="{74EF2C84-603D-194C-8800-4EAB1F0452B5}"/>
                </a:ext>
              </a:extLst>
            </p:cNvPr>
            <p:cNvSpPr>
              <a:spLocks noChangeShapeType="1"/>
            </p:cNvSpPr>
            <p:nvPr/>
          </p:nvSpPr>
          <p:spPr bwMode="auto">
            <a:xfrm>
              <a:off x="1344" y="3936"/>
              <a:ext cx="288" cy="0"/>
            </a:xfrm>
            <a:prstGeom prst="line">
              <a:avLst/>
            </a:prstGeom>
            <a:noFill/>
            <a:ln w="5715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1">
              <a:extLst>
                <a:ext uri="{FF2B5EF4-FFF2-40B4-BE49-F238E27FC236}">
                  <a16:creationId xmlns:a16="http://schemas.microsoft.com/office/drawing/2014/main" id="{A04DC356-40FF-9644-B3C6-EF133C1C14C9}"/>
                </a:ext>
              </a:extLst>
            </p:cNvPr>
            <p:cNvSpPr>
              <a:spLocks noChangeShapeType="1"/>
            </p:cNvSpPr>
            <p:nvPr/>
          </p:nvSpPr>
          <p:spPr bwMode="auto">
            <a:xfrm>
              <a:off x="2304" y="2496"/>
              <a:ext cx="288" cy="0"/>
            </a:xfrm>
            <a:prstGeom prst="line">
              <a:avLst/>
            </a:prstGeom>
            <a:noFill/>
            <a:ln w="5715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2">
              <a:extLst>
                <a:ext uri="{FF2B5EF4-FFF2-40B4-BE49-F238E27FC236}">
                  <a16:creationId xmlns:a16="http://schemas.microsoft.com/office/drawing/2014/main" id="{173B8785-35C7-8143-B70F-42F0BC0CD06F}"/>
                </a:ext>
              </a:extLst>
            </p:cNvPr>
            <p:cNvSpPr>
              <a:spLocks noChangeShapeType="1"/>
            </p:cNvSpPr>
            <p:nvPr/>
          </p:nvSpPr>
          <p:spPr bwMode="auto">
            <a:xfrm>
              <a:off x="4272" y="2448"/>
              <a:ext cx="288" cy="0"/>
            </a:xfrm>
            <a:prstGeom prst="line">
              <a:avLst/>
            </a:prstGeom>
            <a:noFill/>
            <a:ln w="5715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3">
              <a:extLst>
                <a:ext uri="{FF2B5EF4-FFF2-40B4-BE49-F238E27FC236}">
                  <a16:creationId xmlns:a16="http://schemas.microsoft.com/office/drawing/2014/main" id="{01FCF6A2-6DE5-544D-882F-1BB9C29EC1DD}"/>
                </a:ext>
              </a:extLst>
            </p:cNvPr>
            <p:cNvSpPr>
              <a:spLocks noChangeShapeType="1"/>
            </p:cNvSpPr>
            <p:nvPr/>
          </p:nvSpPr>
          <p:spPr bwMode="auto">
            <a:xfrm>
              <a:off x="3024" y="3312"/>
              <a:ext cx="288" cy="0"/>
            </a:xfrm>
            <a:prstGeom prst="line">
              <a:avLst/>
            </a:prstGeom>
            <a:noFill/>
            <a:ln w="5715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Oval 14">
              <a:extLst>
                <a:ext uri="{FF2B5EF4-FFF2-40B4-BE49-F238E27FC236}">
                  <a16:creationId xmlns:a16="http://schemas.microsoft.com/office/drawing/2014/main" id="{5976503C-1C02-4247-9C5E-A7CA17080617}"/>
                </a:ext>
              </a:extLst>
            </p:cNvPr>
            <p:cNvSpPr>
              <a:spLocks noChangeArrowheads="1"/>
            </p:cNvSpPr>
            <p:nvPr/>
          </p:nvSpPr>
          <p:spPr bwMode="auto">
            <a:xfrm>
              <a:off x="3840" y="3312"/>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15">
              <a:extLst>
                <a:ext uri="{FF2B5EF4-FFF2-40B4-BE49-F238E27FC236}">
                  <a16:creationId xmlns:a16="http://schemas.microsoft.com/office/drawing/2014/main" id="{6AF85EC1-DB96-4C46-8625-E278C15410FB}"/>
                </a:ext>
              </a:extLst>
            </p:cNvPr>
            <p:cNvSpPr>
              <a:spLocks noChangeArrowheads="1"/>
            </p:cNvSpPr>
            <p:nvPr/>
          </p:nvSpPr>
          <p:spPr bwMode="auto">
            <a:xfrm>
              <a:off x="4272" y="3264"/>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16">
              <a:extLst>
                <a:ext uri="{FF2B5EF4-FFF2-40B4-BE49-F238E27FC236}">
                  <a16:creationId xmlns:a16="http://schemas.microsoft.com/office/drawing/2014/main" id="{FEB7254C-2394-F04F-B2AF-3F2D68D6432A}"/>
                </a:ext>
              </a:extLst>
            </p:cNvPr>
            <p:cNvSpPr>
              <a:spLocks noChangeArrowheads="1"/>
            </p:cNvSpPr>
            <p:nvPr/>
          </p:nvSpPr>
          <p:spPr bwMode="auto">
            <a:xfrm>
              <a:off x="4560" y="3264"/>
              <a:ext cx="144" cy="9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id="{1F8B232D-0ADF-8C4F-AA9B-A47FF58D8BBD}"/>
                </a:ext>
              </a:extLst>
            </p:cNvPr>
            <p:cNvSpPr>
              <a:spLocks noChangeShapeType="1"/>
            </p:cNvSpPr>
            <p:nvPr/>
          </p:nvSpPr>
          <p:spPr bwMode="auto">
            <a:xfrm>
              <a:off x="2544" y="3888"/>
              <a:ext cx="288" cy="0"/>
            </a:xfrm>
            <a:prstGeom prst="line">
              <a:avLst/>
            </a:prstGeom>
            <a:noFill/>
            <a:ln w="57150">
              <a:solidFill>
                <a:schemeClr val="fo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20" name="AutoShape 18">
              <a:extLst>
                <a:ext uri="{FF2B5EF4-FFF2-40B4-BE49-F238E27FC236}">
                  <a16:creationId xmlns:a16="http://schemas.microsoft.com/office/drawing/2014/main" id="{E2DD625E-5995-4645-8270-5EC3CDF6E54C}"/>
                </a:ext>
              </a:extLst>
            </p:cNvPr>
            <p:cNvCxnSpPr>
              <a:cxnSpLocks noChangeShapeType="1"/>
              <a:stCxn id="5" idx="2"/>
              <a:endCxn id="6" idx="0"/>
            </p:cNvCxnSpPr>
            <p:nvPr/>
          </p:nvCxnSpPr>
          <p:spPr bwMode="auto">
            <a:xfrm rot="5400000">
              <a:off x="1379" y="1291"/>
              <a:ext cx="762" cy="1648"/>
            </a:xfrm>
            <a:prstGeom prst="curvedConnector3">
              <a:avLst>
                <a:gd name="adj1" fmla="val 275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a:extLst>
                <a:ext uri="{FF2B5EF4-FFF2-40B4-BE49-F238E27FC236}">
                  <a16:creationId xmlns:a16="http://schemas.microsoft.com/office/drawing/2014/main" id="{288B65F2-FBE6-EE4B-B20D-C11335C7F855}"/>
                </a:ext>
              </a:extLst>
            </p:cNvPr>
            <p:cNvCxnSpPr>
              <a:cxnSpLocks noChangeShapeType="1"/>
              <a:stCxn id="5" idx="2"/>
              <a:endCxn id="7" idx="0"/>
            </p:cNvCxnSpPr>
            <p:nvPr/>
          </p:nvCxnSpPr>
          <p:spPr bwMode="auto">
            <a:xfrm rot="5400000">
              <a:off x="1619" y="1483"/>
              <a:ext cx="714" cy="1216"/>
            </a:xfrm>
            <a:prstGeom prst="curvedConnector3">
              <a:avLst>
                <a:gd name="adj1" fmla="val 4593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a:extLst>
                <a:ext uri="{FF2B5EF4-FFF2-40B4-BE49-F238E27FC236}">
                  <a16:creationId xmlns:a16="http://schemas.microsoft.com/office/drawing/2014/main" id="{D17D7BE0-7F64-6E4F-B7D9-47046E4010A7}"/>
                </a:ext>
              </a:extLst>
            </p:cNvPr>
            <p:cNvCxnSpPr>
              <a:cxnSpLocks noChangeShapeType="1"/>
              <a:stCxn id="5" idx="2"/>
              <a:endCxn id="8" idx="0"/>
            </p:cNvCxnSpPr>
            <p:nvPr/>
          </p:nvCxnSpPr>
          <p:spPr bwMode="auto">
            <a:xfrm rot="5400000">
              <a:off x="1763" y="1627"/>
              <a:ext cx="714" cy="928"/>
            </a:xfrm>
            <a:prstGeom prst="curvedConnector3">
              <a:avLst>
                <a:gd name="adj1" fmla="val 5251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1">
              <a:extLst>
                <a:ext uri="{FF2B5EF4-FFF2-40B4-BE49-F238E27FC236}">
                  <a16:creationId xmlns:a16="http://schemas.microsoft.com/office/drawing/2014/main" id="{F37B94B2-BA04-E842-8A3D-80FE4D1FE621}"/>
                </a:ext>
              </a:extLst>
            </p:cNvPr>
            <p:cNvCxnSpPr>
              <a:cxnSpLocks noChangeShapeType="1"/>
              <a:stCxn id="5" idx="2"/>
              <a:endCxn id="9" idx="0"/>
            </p:cNvCxnSpPr>
            <p:nvPr/>
          </p:nvCxnSpPr>
          <p:spPr bwMode="auto">
            <a:xfrm rot="5400000">
              <a:off x="1931" y="1795"/>
              <a:ext cx="714" cy="592"/>
            </a:xfrm>
            <a:prstGeom prst="curvedConnector3">
              <a:avLst>
                <a:gd name="adj1" fmla="val 6302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a:extLst>
                <a:ext uri="{FF2B5EF4-FFF2-40B4-BE49-F238E27FC236}">
                  <a16:creationId xmlns:a16="http://schemas.microsoft.com/office/drawing/2014/main" id="{DE76C2A2-3E21-1548-9763-9D70179B4B13}"/>
                </a:ext>
              </a:extLst>
            </p:cNvPr>
            <p:cNvCxnSpPr>
              <a:cxnSpLocks noChangeShapeType="1"/>
              <a:stCxn id="5" idx="2"/>
              <a:endCxn id="10" idx="0"/>
            </p:cNvCxnSpPr>
            <p:nvPr/>
          </p:nvCxnSpPr>
          <p:spPr bwMode="auto">
            <a:xfrm rot="16200000" flipH="1">
              <a:off x="2707" y="1611"/>
              <a:ext cx="570" cy="816"/>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4">
              <a:extLst>
                <a:ext uri="{FF2B5EF4-FFF2-40B4-BE49-F238E27FC236}">
                  <a16:creationId xmlns:a16="http://schemas.microsoft.com/office/drawing/2014/main" id="{A8C8A284-45DB-4A45-9B87-B7DC30EF3A84}"/>
                </a:ext>
              </a:extLst>
            </p:cNvPr>
            <p:cNvCxnSpPr>
              <a:cxnSpLocks noChangeShapeType="1"/>
              <a:stCxn id="10" idx="2"/>
              <a:endCxn id="11" idx="0"/>
            </p:cNvCxnSpPr>
            <p:nvPr/>
          </p:nvCxnSpPr>
          <p:spPr bwMode="auto">
            <a:xfrm rot="5400000">
              <a:off x="2515" y="2283"/>
              <a:ext cx="570" cy="1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5">
              <a:extLst>
                <a:ext uri="{FF2B5EF4-FFF2-40B4-BE49-F238E27FC236}">
                  <a16:creationId xmlns:a16="http://schemas.microsoft.com/office/drawing/2014/main" id="{3D464119-CD9D-0744-A080-C4E0E2CD78BE}"/>
                </a:ext>
              </a:extLst>
            </p:cNvPr>
            <p:cNvCxnSpPr>
              <a:cxnSpLocks noChangeShapeType="1"/>
              <a:stCxn id="10" idx="2"/>
              <a:endCxn id="16" idx="0"/>
            </p:cNvCxnSpPr>
            <p:nvPr/>
          </p:nvCxnSpPr>
          <p:spPr bwMode="auto">
            <a:xfrm rot="16200000" flipH="1">
              <a:off x="3299" y="2699"/>
              <a:ext cx="714" cy="512"/>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6">
              <a:extLst>
                <a:ext uri="{FF2B5EF4-FFF2-40B4-BE49-F238E27FC236}">
                  <a16:creationId xmlns:a16="http://schemas.microsoft.com/office/drawing/2014/main" id="{C59F9AFC-160F-3C46-B754-AAF50719AD75}"/>
                </a:ext>
              </a:extLst>
            </p:cNvPr>
            <p:cNvCxnSpPr>
              <a:cxnSpLocks noChangeShapeType="1"/>
              <a:stCxn id="10" idx="2"/>
              <a:endCxn id="17" idx="1"/>
            </p:cNvCxnSpPr>
            <p:nvPr/>
          </p:nvCxnSpPr>
          <p:spPr bwMode="auto">
            <a:xfrm rot="16200000" flipH="1">
              <a:off x="3507" y="2491"/>
              <a:ext cx="680" cy="893"/>
            </a:xfrm>
            <a:prstGeom prst="curvedConnector3">
              <a:avLst>
                <a:gd name="adj1" fmla="val 4897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7">
              <a:extLst>
                <a:ext uri="{FF2B5EF4-FFF2-40B4-BE49-F238E27FC236}">
                  <a16:creationId xmlns:a16="http://schemas.microsoft.com/office/drawing/2014/main" id="{25BD848E-5A3A-BD4A-828D-DB0CEB8EF21F}"/>
                </a:ext>
              </a:extLst>
            </p:cNvPr>
            <p:cNvCxnSpPr>
              <a:cxnSpLocks noChangeShapeType="1"/>
              <a:stCxn id="10" idx="2"/>
              <a:endCxn id="18" idx="0"/>
            </p:cNvCxnSpPr>
            <p:nvPr/>
          </p:nvCxnSpPr>
          <p:spPr bwMode="auto">
            <a:xfrm rot="16200000" flipH="1">
              <a:off x="3683" y="2315"/>
              <a:ext cx="666" cy="1232"/>
            </a:xfrm>
            <a:prstGeom prst="curvedConnector3">
              <a:avLst>
                <a:gd name="adj1" fmla="val 3858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8">
              <a:extLst>
                <a:ext uri="{FF2B5EF4-FFF2-40B4-BE49-F238E27FC236}">
                  <a16:creationId xmlns:a16="http://schemas.microsoft.com/office/drawing/2014/main" id="{D7BC3B82-E8E5-734A-9531-39E92168455B}"/>
                </a:ext>
              </a:extLst>
            </p:cNvPr>
            <p:cNvSpPr txBox="1">
              <a:spLocks noChangeArrowheads="1"/>
            </p:cNvSpPr>
            <p:nvPr/>
          </p:nvSpPr>
          <p:spPr bwMode="auto">
            <a:xfrm>
              <a:off x="1208" y="2592"/>
              <a:ext cx="7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rPr>
                <a:t>Thread</a:t>
              </a:r>
            </a:p>
          </p:txBody>
        </p:sp>
        <p:sp>
          <p:nvSpPr>
            <p:cNvPr id="30" name="Text Box 29">
              <a:extLst>
                <a:ext uri="{FF2B5EF4-FFF2-40B4-BE49-F238E27FC236}">
                  <a16:creationId xmlns:a16="http://schemas.microsoft.com/office/drawing/2014/main" id="{74B09D8E-86B4-C142-8D20-99B76B9BBF0C}"/>
                </a:ext>
              </a:extLst>
            </p:cNvPr>
            <p:cNvSpPr txBox="1">
              <a:spLocks noChangeArrowheads="1"/>
            </p:cNvSpPr>
            <p:nvPr/>
          </p:nvSpPr>
          <p:spPr bwMode="auto">
            <a:xfrm>
              <a:off x="4032" y="3408"/>
              <a:ext cx="7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folHlink"/>
                  </a:solidFill>
                </a:rPr>
                <a:t>Thread</a:t>
              </a:r>
            </a:p>
          </p:txBody>
        </p:sp>
      </p:grpSp>
    </p:spTree>
    <p:extLst>
      <p:ext uri="{BB962C8B-B14F-4D97-AF65-F5344CB8AC3E}">
        <p14:creationId xmlns:p14="http://schemas.microsoft.com/office/powerpoint/2010/main" val="2033824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1A6BC-5614-044D-958B-7E6C0A8EADB2}"/>
              </a:ext>
            </a:extLst>
          </p:cNvPr>
          <p:cNvSpPr>
            <a:spLocks noGrp="1"/>
          </p:cNvSpPr>
          <p:nvPr>
            <p:ph type="title"/>
          </p:nvPr>
        </p:nvSpPr>
        <p:spPr/>
        <p:txBody>
          <a:bodyPr/>
          <a:lstStyle/>
          <a:p>
            <a:r>
              <a:rPr kumimoji="1" lang="zh-CN" altLang="en-US" dirty="0"/>
              <a:t>注意</a:t>
            </a:r>
          </a:p>
        </p:txBody>
      </p:sp>
      <p:sp>
        <p:nvSpPr>
          <p:cNvPr id="3" name="内容占位符 2">
            <a:extLst>
              <a:ext uri="{FF2B5EF4-FFF2-40B4-BE49-F238E27FC236}">
                <a16:creationId xmlns:a16="http://schemas.microsoft.com/office/drawing/2014/main" id="{063B3CF1-0BB6-6949-870C-03953A14FE0C}"/>
              </a:ext>
            </a:extLst>
          </p:cNvPr>
          <p:cNvSpPr>
            <a:spLocks noGrp="1"/>
          </p:cNvSpPr>
          <p:nvPr>
            <p:ph idx="1"/>
          </p:nvPr>
        </p:nvSpPr>
        <p:spPr/>
        <p:txBody>
          <a:bodyPr>
            <a:normAutofit fontScale="92500"/>
          </a:bodyPr>
          <a:lstStyle/>
          <a:p>
            <a:pPr>
              <a:lnSpc>
                <a:spcPct val="130000"/>
              </a:lnSpc>
              <a:buClr>
                <a:schemeClr val="accent1"/>
              </a:buClr>
              <a:buSzPct val="70000"/>
              <a:buFont typeface="Monotype Sorts" pitchFamily="2" charset="2"/>
              <a:buNone/>
            </a:pPr>
            <a:r>
              <a:rPr lang="en-US" altLang="zh-CN" dirty="0">
                <a:latin typeface="Times New Roman" panose="02020603050405020304" pitchFamily="18" charset="0"/>
              </a:rPr>
              <a:t>1. </a:t>
            </a:r>
            <a:r>
              <a:rPr lang="zh-CN" altLang="en-US" dirty="0">
                <a:latin typeface="Times New Roman" panose="02020603050405020304" pitchFamily="18" charset="0"/>
              </a:rPr>
              <a:t>实现线程有两种方法：</a:t>
            </a:r>
          </a:p>
          <a:p>
            <a:pPr lvl="1">
              <a:lnSpc>
                <a:spcPct val="130000"/>
              </a:lnSpc>
              <a:buClr>
                <a:schemeClr val="folHlink"/>
              </a:buClr>
              <a:buSzPct val="70000"/>
            </a:pPr>
            <a:r>
              <a:rPr lang="zh-CN" altLang="en-US" dirty="0">
                <a:latin typeface="Times New Roman" panose="02020603050405020304" pitchFamily="18" charset="0"/>
              </a:rPr>
              <a:t> 实现</a:t>
            </a:r>
            <a:r>
              <a:rPr lang="en-US" altLang="zh-CN" dirty="0" err="1">
                <a:latin typeface="Times New Roman" panose="02020603050405020304" pitchFamily="18" charset="0"/>
              </a:rPr>
              <a:t>Ruannable</a:t>
            </a:r>
            <a:r>
              <a:rPr lang="zh-CN" altLang="en-US" dirty="0">
                <a:latin typeface="Times New Roman" panose="02020603050405020304" pitchFamily="18" charset="0"/>
              </a:rPr>
              <a:t>接口</a:t>
            </a:r>
          </a:p>
          <a:p>
            <a:pPr lvl="1">
              <a:lnSpc>
                <a:spcPct val="130000"/>
              </a:lnSpc>
              <a:buClr>
                <a:schemeClr val="folHlink"/>
              </a:buClr>
              <a:buSzPct val="70000"/>
            </a:pPr>
            <a:r>
              <a:rPr lang="zh-CN" altLang="en-US" dirty="0">
                <a:latin typeface="Times New Roman" panose="02020603050405020304" pitchFamily="18" charset="0"/>
              </a:rPr>
              <a:t> 继承</a:t>
            </a:r>
            <a:r>
              <a:rPr lang="en-US" altLang="zh-CN" dirty="0">
                <a:latin typeface="Times New Roman" panose="02020603050405020304" pitchFamily="18" charset="0"/>
              </a:rPr>
              <a:t>Thread</a:t>
            </a:r>
            <a:r>
              <a:rPr lang="zh-CN" altLang="en-US" dirty="0">
                <a:latin typeface="Times New Roman" panose="02020603050405020304" pitchFamily="18" charset="0"/>
              </a:rPr>
              <a:t>类</a:t>
            </a:r>
          </a:p>
          <a:p>
            <a:pPr>
              <a:lnSpc>
                <a:spcPct val="130000"/>
              </a:lnSpc>
              <a:buClr>
                <a:schemeClr val="accent1"/>
              </a:buClr>
              <a:buSzPct val="70000"/>
              <a:buFont typeface="Monotype Sorts" pitchFamily="2" charset="2"/>
              <a:buNone/>
            </a:pPr>
            <a:r>
              <a:rPr lang="en-US" altLang="zh-CN" dirty="0">
                <a:latin typeface="Times New Roman" panose="02020603050405020304" pitchFamily="18" charset="0"/>
              </a:rPr>
              <a:t>2. </a:t>
            </a:r>
            <a:r>
              <a:rPr lang="zh-CN" altLang="en-US" dirty="0">
                <a:latin typeface="Times New Roman" panose="02020603050405020304" pitchFamily="18" charset="0"/>
              </a:rPr>
              <a:t>当新线程被启动时，</a:t>
            </a:r>
            <a:r>
              <a:rPr lang="en-US" altLang="zh-CN" dirty="0">
                <a:latin typeface="Times New Roman" panose="02020603050405020304" pitchFamily="18" charset="0"/>
              </a:rPr>
              <a:t>Java</a:t>
            </a:r>
            <a:r>
              <a:rPr lang="zh-CN" altLang="en-US" dirty="0">
                <a:latin typeface="Times New Roman" panose="02020603050405020304" pitchFamily="18" charset="0"/>
              </a:rPr>
              <a:t>运行系统调用该线程的</a:t>
            </a:r>
            <a:r>
              <a:rPr lang="en-US" altLang="zh-CN" dirty="0">
                <a:latin typeface="Times New Roman" panose="02020603050405020304" pitchFamily="18" charset="0"/>
              </a:rPr>
              <a:t>run()</a:t>
            </a:r>
            <a:r>
              <a:rPr lang="zh-CN" altLang="en-US" dirty="0">
                <a:latin typeface="Times New Roman" panose="02020603050405020304" pitchFamily="18" charset="0"/>
              </a:rPr>
              <a:t>方法，它是</a:t>
            </a:r>
            <a:r>
              <a:rPr lang="en-US" altLang="zh-CN" dirty="0">
                <a:latin typeface="Times New Roman" panose="02020603050405020304" pitchFamily="18" charset="0"/>
              </a:rPr>
              <a:t>Thread</a:t>
            </a:r>
            <a:r>
              <a:rPr lang="zh-CN" altLang="en-US" dirty="0">
                <a:latin typeface="Times New Roman" panose="02020603050405020304" pitchFamily="18" charset="0"/>
              </a:rPr>
              <a:t>的核心。</a:t>
            </a:r>
          </a:p>
          <a:p>
            <a:pPr>
              <a:lnSpc>
                <a:spcPct val="130000"/>
              </a:lnSpc>
              <a:buClr>
                <a:schemeClr val="accent1"/>
              </a:buClr>
              <a:buSzPct val="70000"/>
              <a:buFont typeface="Monotype Sorts" pitchFamily="2" charset="2"/>
              <a:buNone/>
            </a:pPr>
            <a:r>
              <a:rPr lang="en-US" altLang="zh-CN" dirty="0">
                <a:latin typeface="Times New Roman" panose="02020603050405020304" pitchFamily="18" charset="0"/>
              </a:rPr>
              <a:t>3. </a:t>
            </a:r>
            <a:r>
              <a:rPr lang="zh-CN" altLang="en-US" dirty="0">
                <a:latin typeface="Times New Roman" panose="02020603050405020304" pitchFamily="18" charset="0"/>
              </a:rPr>
              <a:t>线程有四个基本状态：创建、可运行、不可运行、死亡。</a:t>
            </a:r>
          </a:p>
          <a:p>
            <a:pPr>
              <a:lnSpc>
                <a:spcPct val="130000"/>
              </a:lnSpc>
              <a:buClr>
                <a:schemeClr val="accent1"/>
              </a:buClr>
              <a:buSzPct val="70000"/>
              <a:buFont typeface="Monotype Sorts" pitchFamily="2" charset="2"/>
              <a:buNone/>
            </a:pPr>
            <a:r>
              <a:rPr lang="en-US" altLang="zh-CN" dirty="0">
                <a:latin typeface="Times New Roman" panose="02020603050405020304" pitchFamily="18" charset="0"/>
              </a:rPr>
              <a:t>4. </a:t>
            </a:r>
            <a:r>
              <a:rPr lang="zh-CN" altLang="en-US" dirty="0">
                <a:latin typeface="Times New Roman" panose="02020603050405020304" pitchFamily="18" charset="0"/>
              </a:rPr>
              <a:t>在</a:t>
            </a:r>
            <a:r>
              <a:rPr lang="en-US" altLang="zh-CN" dirty="0">
                <a:latin typeface="Times New Roman" panose="02020603050405020304" pitchFamily="18" charset="0"/>
              </a:rPr>
              <a:t>Applet</a:t>
            </a:r>
            <a:r>
              <a:rPr lang="zh-CN" altLang="en-US" dirty="0">
                <a:latin typeface="Times New Roman" panose="02020603050405020304" pitchFamily="18" charset="0"/>
              </a:rPr>
              <a:t>中通常在其</a:t>
            </a:r>
            <a:r>
              <a:rPr lang="en-US" altLang="zh-CN" dirty="0">
                <a:latin typeface="Times New Roman" panose="02020603050405020304" pitchFamily="18" charset="0"/>
              </a:rPr>
              <a:t>start()</a:t>
            </a:r>
            <a:r>
              <a:rPr lang="zh-CN" altLang="en-US" dirty="0">
                <a:latin typeface="Times New Roman" panose="02020603050405020304" pitchFamily="18" charset="0"/>
              </a:rPr>
              <a:t>方法中创建线程，在</a:t>
            </a:r>
            <a:r>
              <a:rPr lang="en-US" altLang="zh-CN" dirty="0">
                <a:latin typeface="Times New Roman" panose="02020603050405020304" pitchFamily="18" charset="0"/>
              </a:rPr>
              <a:t>stop()</a:t>
            </a:r>
            <a:r>
              <a:rPr lang="zh-CN" altLang="en-US" dirty="0">
                <a:latin typeface="Times New Roman" panose="02020603050405020304" pitchFamily="18" charset="0"/>
              </a:rPr>
              <a:t>方法中终止线程。</a:t>
            </a:r>
          </a:p>
          <a:p>
            <a:endParaRPr kumimoji="1" lang="zh-CN" altLang="en-US" dirty="0"/>
          </a:p>
        </p:txBody>
      </p:sp>
    </p:spTree>
    <p:extLst>
      <p:ext uri="{BB962C8B-B14F-4D97-AF65-F5344CB8AC3E}">
        <p14:creationId xmlns:p14="http://schemas.microsoft.com/office/powerpoint/2010/main" val="4036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8957332-7F93-0F4D-925D-9067CBF539EE}"/>
              </a:ext>
            </a:extLst>
          </p:cNvPr>
          <p:cNvSpPr>
            <a:spLocks noChangeArrowheads="1"/>
          </p:cNvSpPr>
          <p:nvPr/>
        </p:nvSpPr>
        <p:spPr bwMode="auto">
          <a:xfrm>
            <a:off x="590690" y="334108"/>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folHlink"/>
              </a:buClr>
              <a:buSzPct val="70000"/>
              <a:buFont typeface="Monotype Sorts" pitchFamily="2" charset="2"/>
              <a:buNone/>
            </a:pPr>
            <a:r>
              <a:rPr lang="zh-CN" altLang="en-US" sz="3200" dirty="0">
                <a:latin typeface="Times New Roman" panose="02020603050405020304" pitchFamily="18" charset="0"/>
              </a:rPr>
              <a:t>生命周期及控制</a:t>
            </a:r>
          </a:p>
        </p:txBody>
      </p:sp>
      <p:grpSp>
        <p:nvGrpSpPr>
          <p:cNvPr id="21546" name="Group 42">
            <a:extLst>
              <a:ext uri="{FF2B5EF4-FFF2-40B4-BE49-F238E27FC236}">
                <a16:creationId xmlns:a16="http://schemas.microsoft.com/office/drawing/2014/main" id="{805AAF60-D59E-C141-8DFB-B634BC056F7B}"/>
              </a:ext>
            </a:extLst>
          </p:cNvPr>
          <p:cNvGrpSpPr>
            <a:grpSpLocks/>
          </p:cNvGrpSpPr>
          <p:nvPr/>
        </p:nvGrpSpPr>
        <p:grpSpPr bwMode="auto">
          <a:xfrm>
            <a:off x="1814514" y="2133600"/>
            <a:ext cx="8701087" cy="4038600"/>
            <a:chOff x="183" y="1344"/>
            <a:chExt cx="5481" cy="2544"/>
          </a:xfrm>
        </p:grpSpPr>
        <p:sp>
          <p:nvSpPr>
            <p:cNvPr id="21508" name="AutoShape 4">
              <a:extLst>
                <a:ext uri="{FF2B5EF4-FFF2-40B4-BE49-F238E27FC236}">
                  <a16:creationId xmlns:a16="http://schemas.microsoft.com/office/drawing/2014/main" id="{A5E1197F-A2BA-2740-91C0-29F2F4796A71}"/>
                </a:ext>
              </a:extLst>
            </p:cNvPr>
            <p:cNvSpPr>
              <a:spLocks noChangeArrowheads="1"/>
            </p:cNvSpPr>
            <p:nvPr/>
          </p:nvSpPr>
          <p:spPr bwMode="auto">
            <a:xfrm>
              <a:off x="375" y="2640"/>
              <a:ext cx="1104"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09" name="Text Box 5">
              <a:extLst>
                <a:ext uri="{FF2B5EF4-FFF2-40B4-BE49-F238E27FC236}">
                  <a16:creationId xmlns:a16="http://schemas.microsoft.com/office/drawing/2014/main" id="{28FF3C5E-5210-864E-BC63-FFBDB91D8BA1}"/>
                </a:ext>
              </a:extLst>
            </p:cNvPr>
            <p:cNvSpPr txBox="1">
              <a:spLocks noChangeArrowheads="1"/>
            </p:cNvSpPr>
            <p:nvPr/>
          </p:nvSpPr>
          <p:spPr bwMode="auto">
            <a:xfrm>
              <a:off x="183" y="2064"/>
              <a:ext cx="955"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new Thread()</a:t>
              </a:r>
            </a:p>
          </p:txBody>
        </p:sp>
        <p:sp>
          <p:nvSpPr>
            <p:cNvPr id="21510" name="Text Box 6">
              <a:extLst>
                <a:ext uri="{FF2B5EF4-FFF2-40B4-BE49-F238E27FC236}">
                  <a16:creationId xmlns:a16="http://schemas.microsoft.com/office/drawing/2014/main" id="{E9CD126D-FF0B-F14E-B86A-01FA5DC80391}"/>
                </a:ext>
              </a:extLst>
            </p:cNvPr>
            <p:cNvSpPr txBox="1">
              <a:spLocks noChangeArrowheads="1"/>
            </p:cNvSpPr>
            <p:nvPr/>
          </p:nvSpPr>
          <p:spPr bwMode="auto">
            <a:xfrm>
              <a:off x="375" y="2688"/>
              <a:ext cx="88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New Thread</a:t>
              </a:r>
            </a:p>
          </p:txBody>
        </p:sp>
        <p:sp>
          <p:nvSpPr>
            <p:cNvPr id="21511" name="AutoShape 7">
              <a:extLst>
                <a:ext uri="{FF2B5EF4-FFF2-40B4-BE49-F238E27FC236}">
                  <a16:creationId xmlns:a16="http://schemas.microsoft.com/office/drawing/2014/main" id="{0AE636AA-62AF-A24D-B207-304D3A6BF1FE}"/>
                </a:ext>
              </a:extLst>
            </p:cNvPr>
            <p:cNvSpPr>
              <a:spLocks noChangeArrowheads="1"/>
            </p:cNvSpPr>
            <p:nvPr/>
          </p:nvSpPr>
          <p:spPr bwMode="auto">
            <a:xfrm>
              <a:off x="2247" y="2640"/>
              <a:ext cx="1008"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2" name="Text Box 8">
              <a:extLst>
                <a:ext uri="{FF2B5EF4-FFF2-40B4-BE49-F238E27FC236}">
                  <a16:creationId xmlns:a16="http://schemas.microsoft.com/office/drawing/2014/main" id="{A0C85477-3E59-164B-897F-B45ADC1EAB36}"/>
                </a:ext>
              </a:extLst>
            </p:cNvPr>
            <p:cNvSpPr txBox="1">
              <a:spLocks noChangeArrowheads="1"/>
            </p:cNvSpPr>
            <p:nvPr/>
          </p:nvSpPr>
          <p:spPr bwMode="auto">
            <a:xfrm>
              <a:off x="2295" y="2640"/>
              <a:ext cx="722"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dirty="0">
                  <a:latin typeface="Times New Roman" panose="02020603050405020304" pitchFamily="18" charset="0"/>
                </a:rPr>
                <a:t>Runnable</a:t>
              </a:r>
              <a:endParaRPr lang="en-US" altLang="zh-CN" dirty="0">
                <a:latin typeface="Times New Roman" panose="02020603050405020304" pitchFamily="18" charset="0"/>
              </a:endParaRPr>
            </a:p>
          </p:txBody>
        </p:sp>
        <p:sp>
          <p:nvSpPr>
            <p:cNvPr id="21513" name="Text Box 9">
              <a:extLst>
                <a:ext uri="{FF2B5EF4-FFF2-40B4-BE49-F238E27FC236}">
                  <a16:creationId xmlns:a16="http://schemas.microsoft.com/office/drawing/2014/main" id="{FFC2C90D-ECCA-E041-9468-EF10854424A5}"/>
                </a:ext>
              </a:extLst>
            </p:cNvPr>
            <p:cNvSpPr txBox="1">
              <a:spLocks noChangeArrowheads="1"/>
            </p:cNvSpPr>
            <p:nvPr/>
          </p:nvSpPr>
          <p:spPr bwMode="auto">
            <a:xfrm>
              <a:off x="1575" y="2496"/>
              <a:ext cx="504"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start()</a:t>
              </a:r>
              <a:endParaRPr lang="en-US" altLang="zh-CN">
                <a:latin typeface="Times New Roman" panose="02020603050405020304" pitchFamily="18" charset="0"/>
              </a:endParaRPr>
            </a:p>
          </p:txBody>
        </p:sp>
        <p:sp>
          <p:nvSpPr>
            <p:cNvPr id="21514" name="AutoShape 10">
              <a:extLst>
                <a:ext uri="{FF2B5EF4-FFF2-40B4-BE49-F238E27FC236}">
                  <a16:creationId xmlns:a16="http://schemas.microsoft.com/office/drawing/2014/main" id="{4C48D01B-EFD4-0340-92BF-E775CC2BC8D4}"/>
                </a:ext>
              </a:extLst>
            </p:cNvPr>
            <p:cNvSpPr>
              <a:spLocks noChangeArrowheads="1"/>
            </p:cNvSpPr>
            <p:nvPr/>
          </p:nvSpPr>
          <p:spPr bwMode="auto">
            <a:xfrm>
              <a:off x="3831" y="2640"/>
              <a:ext cx="1392" cy="336"/>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5" name="Text Box 11">
              <a:extLst>
                <a:ext uri="{FF2B5EF4-FFF2-40B4-BE49-F238E27FC236}">
                  <a16:creationId xmlns:a16="http://schemas.microsoft.com/office/drawing/2014/main" id="{51D18DB6-F05F-6A49-BFE1-C56D0A7C725B}"/>
                </a:ext>
              </a:extLst>
            </p:cNvPr>
            <p:cNvSpPr txBox="1">
              <a:spLocks noChangeArrowheads="1"/>
            </p:cNvSpPr>
            <p:nvPr/>
          </p:nvSpPr>
          <p:spPr bwMode="auto">
            <a:xfrm>
              <a:off x="3927" y="2640"/>
              <a:ext cx="1264"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p>
              <a:r>
                <a:rPr lang="en-US" altLang="zh-CN" b="1">
                  <a:latin typeface="Times New Roman" panose="02020603050405020304" pitchFamily="18" charset="0"/>
                </a:rPr>
                <a:t>Not Runnable</a:t>
              </a:r>
            </a:p>
          </p:txBody>
        </p:sp>
        <p:sp>
          <p:nvSpPr>
            <p:cNvPr id="21516" name="Text Box 12">
              <a:extLst>
                <a:ext uri="{FF2B5EF4-FFF2-40B4-BE49-F238E27FC236}">
                  <a16:creationId xmlns:a16="http://schemas.microsoft.com/office/drawing/2014/main" id="{C917599B-D379-5146-B6BC-8E75FBD2121A}"/>
                </a:ext>
              </a:extLst>
            </p:cNvPr>
            <p:cNvSpPr txBox="1">
              <a:spLocks noChangeArrowheads="1"/>
            </p:cNvSpPr>
            <p:nvPr/>
          </p:nvSpPr>
          <p:spPr bwMode="auto">
            <a:xfrm>
              <a:off x="1239" y="3312"/>
              <a:ext cx="47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p:txBody>
        </p:sp>
        <p:sp>
          <p:nvSpPr>
            <p:cNvPr id="21517" name="Text Box 13">
              <a:extLst>
                <a:ext uri="{FF2B5EF4-FFF2-40B4-BE49-F238E27FC236}">
                  <a16:creationId xmlns:a16="http://schemas.microsoft.com/office/drawing/2014/main" id="{FCB0ACFE-2361-4340-9045-7B5FA81C91C2}"/>
                </a:ext>
              </a:extLst>
            </p:cNvPr>
            <p:cNvSpPr txBox="1">
              <a:spLocks noChangeArrowheads="1"/>
            </p:cNvSpPr>
            <p:nvPr/>
          </p:nvSpPr>
          <p:spPr bwMode="auto">
            <a:xfrm>
              <a:off x="3495" y="3456"/>
              <a:ext cx="47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p:txBody>
        </p:sp>
        <p:sp>
          <p:nvSpPr>
            <p:cNvPr id="21518" name="AutoShape 14">
              <a:extLst>
                <a:ext uri="{FF2B5EF4-FFF2-40B4-BE49-F238E27FC236}">
                  <a16:creationId xmlns:a16="http://schemas.microsoft.com/office/drawing/2014/main" id="{4E2488FD-949A-AA4F-A6A9-F2FC8E4AB43F}"/>
                </a:ext>
              </a:extLst>
            </p:cNvPr>
            <p:cNvSpPr>
              <a:spLocks noChangeArrowheads="1"/>
            </p:cNvSpPr>
            <p:nvPr/>
          </p:nvSpPr>
          <p:spPr bwMode="auto">
            <a:xfrm>
              <a:off x="2391" y="3600"/>
              <a:ext cx="816" cy="288"/>
            </a:xfrm>
            <a:prstGeom prst="roundRect">
              <a:avLst>
                <a:gd name="adj" fmla="val 16667"/>
              </a:avLst>
            </a:prstGeom>
            <a:solidFill>
              <a:schemeClr val="bg1"/>
            </a:solidFill>
            <a:ln w="38100">
              <a:solidFill>
                <a:schemeClr val="tx1"/>
              </a:solidFill>
              <a:round/>
              <a:headEnd/>
              <a:tailEnd/>
            </a:ln>
          </p:spPr>
          <p:txBody>
            <a:bodyPr wrap="none" anchor="ctr"/>
            <a:lstStyle/>
            <a:p>
              <a:endParaRPr lang="zh-CN" altLang="en-US"/>
            </a:p>
          </p:txBody>
        </p:sp>
        <p:sp>
          <p:nvSpPr>
            <p:cNvPr id="21519" name="Text Box 15">
              <a:extLst>
                <a:ext uri="{FF2B5EF4-FFF2-40B4-BE49-F238E27FC236}">
                  <a16:creationId xmlns:a16="http://schemas.microsoft.com/office/drawing/2014/main" id="{39532BFB-A1DD-4348-B23C-FB9E2C4AF5AD}"/>
                </a:ext>
              </a:extLst>
            </p:cNvPr>
            <p:cNvSpPr txBox="1">
              <a:spLocks noChangeArrowheads="1"/>
            </p:cNvSpPr>
            <p:nvPr/>
          </p:nvSpPr>
          <p:spPr bwMode="auto">
            <a:xfrm>
              <a:off x="2535" y="3600"/>
              <a:ext cx="439" cy="23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Dead</a:t>
              </a:r>
            </a:p>
          </p:txBody>
        </p:sp>
        <p:sp>
          <p:nvSpPr>
            <p:cNvPr id="21520" name="Text Box 16">
              <a:extLst>
                <a:ext uri="{FF2B5EF4-FFF2-40B4-BE49-F238E27FC236}">
                  <a16:creationId xmlns:a16="http://schemas.microsoft.com/office/drawing/2014/main" id="{28C0191A-A0FF-A34E-8AF2-94AAE3B17CF3}"/>
                </a:ext>
              </a:extLst>
            </p:cNvPr>
            <p:cNvSpPr txBox="1">
              <a:spLocks noChangeArrowheads="1"/>
            </p:cNvSpPr>
            <p:nvPr/>
          </p:nvSpPr>
          <p:spPr bwMode="auto">
            <a:xfrm>
              <a:off x="2343" y="2016"/>
              <a:ext cx="51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yield()</a:t>
              </a:r>
            </a:p>
          </p:txBody>
        </p:sp>
        <p:sp>
          <p:nvSpPr>
            <p:cNvPr id="21521" name="Text Box 17">
              <a:extLst>
                <a:ext uri="{FF2B5EF4-FFF2-40B4-BE49-F238E27FC236}">
                  <a16:creationId xmlns:a16="http://schemas.microsoft.com/office/drawing/2014/main" id="{77234C06-707B-674C-BA20-43C7E6BF870D}"/>
                </a:ext>
              </a:extLst>
            </p:cNvPr>
            <p:cNvSpPr txBox="1">
              <a:spLocks noChangeArrowheads="1"/>
            </p:cNvSpPr>
            <p:nvPr/>
          </p:nvSpPr>
          <p:spPr bwMode="auto">
            <a:xfrm>
              <a:off x="2727" y="2928"/>
              <a:ext cx="666" cy="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wrap="none">
              <a:spAutoFit/>
            </a:bodyPr>
            <a:lstStyle/>
            <a:p>
              <a:r>
                <a:rPr lang="en-US" altLang="zh-CN" b="1">
                  <a:latin typeface="Times New Roman" panose="02020603050405020304" pitchFamily="18" charset="0"/>
                </a:rPr>
                <a:t>stop()</a:t>
              </a:r>
            </a:p>
            <a:p>
              <a:r>
                <a:rPr lang="en-US" altLang="zh-CN" b="1">
                  <a:latin typeface="Times New Roman" panose="02020603050405020304" pitchFamily="18" charset="0"/>
                </a:rPr>
                <a:t>run()exit</a:t>
              </a:r>
            </a:p>
          </p:txBody>
        </p:sp>
        <p:sp>
          <p:nvSpPr>
            <p:cNvPr id="21522" name="Line 18">
              <a:extLst>
                <a:ext uri="{FF2B5EF4-FFF2-40B4-BE49-F238E27FC236}">
                  <a16:creationId xmlns:a16="http://schemas.microsoft.com/office/drawing/2014/main" id="{2DC9BD70-E6FC-B24D-B7FA-6620BF4FFA51}"/>
                </a:ext>
              </a:extLst>
            </p:cNvPr>
            <p:cNvSpPr>
              <a:spLocks noChangeShapeType="1"/>
            </p:cNvSpPr>
            <p:nvPr/>
          </p:nvSpPr>
          <p:spPr bwMode="auto">
            <a:xfrm>
              <a:off x="1479" y="2784"/>
              <a:ext cx="76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9">
              <a:extLst>
                <a:ext uri="{FF2B5EF4-FFF2-40B4-BE49-F238E27FC236}">
                  <a16:creationId xmlns:a16="http://schemas.microsoft.com/office/drawing/2014/main" id="{374B94CB-68EF-524C-AD4B-34790A275B92}"/>
                </a:ext>
              </a:extLst>
            </p:cNvPr>
            <p:cNvSpPr>
              <a:spLocks noChangeShapeType="1"/>
            </p:cNvSpPr>
            <p:nvPr/>
          </p:nvSpPr>
          <p:spPr bwMode="auto">
            <a:xfrm>
              <a:off x="999" y="2976"/>
              <a:ext cx="1392"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a:extLst>
                <a:ext uri="{FF2B5EF4-FFF2-40B4-BE49-F238E27FC236}">
                  <a16:creationId xmlns:a16="http://schemas.microsoft.com/office/drawing/2014/main" id="{E16957CD-6DB0-C141-8361-38A10A49DCBF}"/>
                </a:ext>
              </a:extLst>
            </p:cNvPr>
            <p:cNvSpPr>
              <a:spLocks noChangeShapeType="1"/>
            </p:cNvSpPr>
            <p:nvPr/>
          </p:nvSpPr>
          <p:spPr bwMode="auto">
            <a:xfrm>
              <a:off x="2727" y="2976"/>
              <a:ext cx="0" cy="6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a:extLst>
                <a:ext uri="{FF2B5EF4-FFF2-40B4-BE49-F238E27FC236}">
                  <a16:creationId xmlns:a16="http://schemas.microsoft.com/office/drawing/2014/main" id="{00E1960D-E677-0B4A-87B3-62A585F7FC70}"/>
                </a:ext>
              </a:extLst>
            </p:cNvPr>
            <p:cNvSpPr>
              <a:spLocks noChangeShapeType="1"/>
            </p:cNvSpPr>
            <p:nvPr/>
          </p:nvSpPr>
          <p:spPr bwMode="auto">
            <a:xfrm>
              <a:off x="3255" y="2736"/>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a:extLst>
                <a:ext uri="{FF2B5EF4-FFF2-40B4-BE49-F238E27FC236}">
                  <a16:creationId xmlns:a16="http://schemas.microsoft.com/office/drawing/2014/main" id="{8BDCBB35-D57A-0C47-A800-3B19C282BA8D}"/>
                </a:ext>
              </a:extLst>
            </p:cNvPr>
            <p:cNvSpPr>
              <a:spLocks noChangeShapeType="1"/>
            </p:cNvSpPr>
            <p:nvPr/>
          </p:nvSpPr>
          <p:spPr bwMode="auto">
            <a:xfrm flipH="1">
              <a:off x="3255" y="283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3">
              <a:extLst>
                <a:ext uri="{FF2B5EF4-FFF2-40B4-BE49-F238E27FC236}">
                  <a16:creationId xmlns:a16="http://schemas.microsoft.com/office/drawing/2014/main" id="{6CEFDAA2-458A-8F44-B010-A64E73F2399A}"/>
                </a:ext>
              </a:extLst>
            </p:cNvPr>
            <p:cNvSpPr>
              <a:spLocks noChangeShapeType="1"/>
            </p:cNvSpPr>
            <p:nvPr/>
          </p:nvSpPr>
          <p:spPr bwMode="auto">
            <a:xfrm flipH="1">
              <a:off x="3159" y="2976"/>
              <a:ext cx="1344"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4">
              <a:extLst>
                <a:ext uri="{FF2B5EF4-FFF2-40B4-BE49-F238E27FC236}">
                  <a16:creationId xmlns:a16="http://schemas.microsoft.com/office/drawing/2014/main" id="{97DC37AD-6A54-4747-8FE8-5514C70A6BB9}"/>
                </a:ext>
              </a:extLst>
            </p:cNvPr>
            <p:cNvSpPr>
              <a:spLocks noChangeShapeType="1"/>
            </p:cNvSpPr>
            <p:nvPr/>
          </p:nvSpPr>
          <p:spPr bwMode="auto">
            <a:xfrm>
              <a:off x="759" y="2304"/>
              <a:ext cx="14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Text Box 25">
              <a:extLst>
                <a:ext uri="{FF2B5EF4-FFF2-40B4-BE49-F238E27FC236}">
                  <a16:creationId xmlns:a16="http://schemas.microsoft.com/office/drawing/2014/main" id="{3BF88FD6-FA9D-3946-8668-FA0A67EE3B5C}"/>
                </a:ext>
              </a:extLst>
            </p:cNvPr>
            <p:cNvSpPr txBox="1">
              <a:spLocks noChangeArrowheads="1"/>
            </p:cNvSpPr>
            <p:nvPr/>
          </p:nvSpPr>
          <p:spPr bwMode="auto">
            <a:xfrm>
              <a:off x="2583" y="2448"/>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sp>
          <p:nvSpPr>
            <p:cNvPr id="21530" name="Text Box 26">
              <a:extLst>
                <a:ext uri="{FF2B5EF4-FFF2-40B4-BE49-F238E27FC236}">
                  <a16:creationId xmlns:a16="http://schemas.microsoft.com/office/drawing/2014/main" id="{8E13727D-A262-1C4E-BC84-DB962FCF5B7E}"/>
                </a:ext>
              </a:extLst>
            </p:cNvPr>
            <p:cNvSpPr txBox="1">
              <a:spLocks noChangeArrowheads="1"/>
            </p:cNvSpPr>
            <p:nvPr/>
          </p:nvSpPr>
          <p:spPr bwMode="auto">
            <a:xfrm>
              <a:off x="2775" y="2448"/>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cxnSp>
          <p:nvCxnSpPr>
            <p:cNvPr id="21531" name="AutoShape 27">
              <a:extLst>
                <a:ext uri="{FF2B5EF4-FFF2-40B4-BE49-F238E27FC236}">
                  <a16:creationId xmlns:a16="http://schemas.microsoft.com/office/drawing/2014/main" id="{F7E92FDB-8FA9-3D42-9ECD-AC0D2488D4E6}"/>
                </a:ext>
              </a:extLst>
            </p:cNvPr>
            <p:cNvCxnSpPr>
              <a:cxnSpLocks noChangeShapeType="1"/>
              <a:stCxn id="21529" idx="3"/>
              <a:endCxn id="21529" idx="1"/>
            </p:cNvCxnSpPr>
            <p:nvPr/>
          </p:nvCxnSpPr>
          <p:spPr bwMode="auto">
            <a:xfrm flipH="1">
              <a:off x="2583" y="2565"/>
              <a:ext cx="153" cy="8"/>
            </a:xfrm>
            <a:prstGeom prst="curvedConnector5">
              <a:avLst>
                <a:gd name="adj1" fmla="val -94118"/>
                <a:gd name="adj2" fmla="val -3279134"/>
                <a:gd name="adj3" fmla="val 194118"/>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7" name="Rectangle 33">
              <a:extLst>
                <a:ext uri="{FF2B5EF4-FFF2-40B4-BE49-F238E27FC236}">
                  <a16:creationId xmlns:a16="http://schemas.microsoft.com/office/drawing/2014/main" id="{29806550-AD7B-B442-994A-F3D44059F57A}"/>
                </a:ext>
              </a:extLst>
            </p:cNvPr>
            <p:cNvSpPr>
              <a:spLocks noChangeArrowheads="1"/>
            </p:cNvSpPr>
            <p:nvPr/>
          </p:nvSpPr>
          <p:spPr bwMode="auto">
            <a:xfrm>
              <a:off x="3063" y="1344"/>
              <a:ext cx="1056" cy="91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lang="en-US" altLang="zh-CN" b="1">
                  <a:latin typeface="Times New Roman" panose="02020603050405020304" pitchFamily="18" charset="0"/>
                </a:rPr>
                <a:t>suspend()</a:t>
              </a:r>
              <a:endParaRPr lang="en-US" altLang="zh-CN">
                <a:latin typeface="Times New Roman" panose="02020603050405020304" pitchFamily="18" charset="0"/>
              </a:endParaRPr>
            </a:p>
            <a:p>
              <a:pPr algn="ctr"/>
              <a:r>
                <a:rPr lang="en-US" altLang="zh-CN" b="1">
                  <a:latin typeface="Times New Roman" panose="02020603050405020304" pitchFamily="18" charset="0"/>
                </a:rPr>
                <a:t>sleep()</a:t>
              </a:r>
            </a:p>
            <a:p>
              <a:pPr algn="ctr"/>
              <a:r>
                <a:rPr lang="en-US" altLang="zh-CN" b="1">
                  <a:latin typeface="Times New Roman" panose="02020603050405020304" pitchFamily="18" charset="0"/>
                </a:rPr>
                <a:t>wait()</a:t>
              </a:r>
              <a:endParaRPr lang="en-US" altLang="zh-CN">
                <a:latin typeface="Times New Roman" panose="02020603050405020304" pitchFamily="18" charset="0"/>
              </a:endParaRPr>
            </a:p>
            <a:p>
              <a:pPr algn="ctr"/>
              <a:r>
                <a:rPr lang="en-US" altLang="zh-CN"/>
                <a:t>I/O</a:t>
              </a:r>
              <a:r>
                <a:rPr lang="zh-CN" altLang="en-US"/>
                <a:t>流阻塞</a:t>
              </a:r>
            </a:p>
          </p:txBody>
        </p:sp>
        <p:sp>
          <p:nvSpPr>
            <p:cNvPr id="21538" name="Line 34">
              <a:extLst>
                <a:ext uri="{FF2B5EF4-FFF2-40B4-BE49-F238E27FC236}">
                  <a16:creationId xmlns:a16="http://schemas.microsoft.com/office/drawing/2014/main" id="{7448A2B5-D32A-0840-8C7B-CCDAED04B118}"/>
                </a:ext>
              </a:extLst>
            </p:cNvPr>
            <p:cNvSpPr>
              <a:spLocks noChangeShapeType="1"/>
            </p:cNvSpPr>
            <p:nvPr/>
          </p:nvSpPr>
          <p:spPr bwMode="auto">
            <a:xfrm flipH="1">
              <a:off x="3543" y="230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35">
              <a:extLst>
                <a:ext uri="{FF2B5EF4-FFF2-40B4-BE49-F238E27FC236}">
                  <a16:creationId xmlns:a16="http://schemas.microsoft.com/office/drawing/2014/main" id="{A0DC400E-2BE7-A44B-9612-33FCAFC1D03C}"/>
                </a:ext>
              </a:extLst>
            </p:cNvPr>
            <p:cNvSpPr txBox="1">
              <a:spLocks noChangeArrowheads="1"/>
            </p:cNvSpPr>
            <p:nvPr/>
          </p:nvSpPr>
          <p:spPr bwMode="auto">
            <a:xfrm>
              <a:off x="4359" y="3120"/>
              <a:ext cx="1065" cy="5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altLang="zh-CN" b="1">
                  <a:latin typeface="Times New Roman" panose="02020603050405020304" pitchFamily="18" charset="0"/>
                </a:rPr>
                <a:t>resume()</a:t>
              </a:r>
            </a:p>
            <a:p>
              <a:r>
                <a:rPr lang="en-US" altLang="zh-CN" sz="1400" b="1">
                  <a:latin typeface="Times New Roman" panose="02020603050405020304" pitchFamily="18" charset="0"/>
                </a:rPr>
                <a:t>notify()/notifyAll()</a:t>
              </a:r>
            </a:p>
            <a:p>
              <a:r>
                <a:rPr lang="en-US" altLang="zh-CN" b="1">
                  <a:latin typeface="Times New Roman" panose="02020603050405020304" pitchFamily="18" charset="0"/>
                </a:rPr>
                <a:t>I/O</a:t>
              </a:r>
              <a:r>
                <a:rPr lang="zh-CN" altLang="en-US" b="1">
                  <a:latin typeface="Times New Roman" panose="02020603050405020304" pitchFamily="18" charset="0"/>
                </a:rPr>
                <a:t>指令</a:t>
              </a:r>
            </a:p>
          </p:txBody>
        </p:sp>
        <p:sp>
          <p:nvSpPr>
            <p:cNvPr id="21540" name="Text Box 36">
              <a:extLst>
                <a:ext uri="{FF2B5EF4-FFF2-40B4-BE49-F238E27FC236}">
                  <a16:creationId xmlns:a16="http://schemas.microsoft.com/office/drawing/2014/main" id="{7E66A0E4-61FF-824D-AF01-96121AEE38D6}"/>
                </a:ext>
              </a:extLst>
            </p:cNvPr>
            <p:cNvSpPr txBox="1">
              <a:spLocks noChangeArrowheads="1"/>
            </p:cNvSpPr>
            <p:nvPr/>
          </p:nvSpPr>
          <p:spPr bwMode="auto">
            <a:xfrm>
              <a:off x="3447" y="2640"/>
              <a:ext cx="153"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a:latin typeface="Times New Roman" panose="02020603050405020304" pitchFamily="18" charset="0"/>
                </a:rPr>
                <a:t>.</a:t>
              </a:r>
            </a:p>
          </p:txBody>
        </p:sp>
        <p:cxnSp>
          <p:nvCxnSpPr>
            <p:cNvPr id="21541" name="AutoShape 37">
              <a:extLst>
                <a:ext uri="{FF2B5EF4-FFF2-40B4-BE49-F238E27FC236}">
                  <a16:creationId xmlns:a16="http://schemas.microsoft.com/office/drawing/2014/main" id="{7061C812-4274-C741-8A96-9FF8F67B94EA}"/>
                </a:ext>
              </a:extLst>
            </p:cNvPr>
            <p:cNvCxnSpPr>
              <a:cxnSpLocks noChangeShapeType="1"/>
              <a:stCxn id="21539" idx="1"/>
              <a:endCxn id="21540" idx="2"/>
            </p:cNvCxnSpPr>
            <p:nvPr/>
          </p:nvCxnSpPr>
          <p:spPr bwMode="auto">
            <a:xfrm rot="10800000">
              <a:off x="3524" y="2873"/>
              <a:ext cx="835" cy="519"/>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43" name="AutoShape 39">
              <a:extLst>
                <a:ext uri="{FF2B5EF4-FFF2-40B4-BE49-F238E27FC236}">
                  <a16:creationId xmlns:a16="http://schemas.microsoft.com/office/drawing/2014/main" id="{13A4876A-9EFB-8040-B0EE-F5F91862706D}"/>
                </a:ext>
              </a:extLst>
            </p:cNvPr>
            <p:cNvSpPr>
              <a:spLocks noChangeArrowheads="1"/>
            </p:cNvSpPr>
            <p:nvPr/>
          </p:nvSpPr>
          <p:spPr bwMode="auto">
            <a:xfrm>
              <a:off x="4464" y="1392"/>
              <a:ext cx="1200" cy="1104"/>
            </a:xfrm>
            <a:prstGeom prst="wedgeRoundRectCallout">
              <a:avLst>
                <a:gd name="adj1" fmla="val -37250"/>
                <a:gd name="adj2" fmla="val 63042"/>
                <a:gd name="adj3" fmla="val 16667"/>
              </a:avLst>
            </a:prstGeom>
            <a:noFill/>
            <a:ln w="9525">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C00000"/>
                  </a:solidFill>
                </a:rPr>
                <a:t>waiting</a:t>
              </a:r>
            </a:p>
            <a:p>
              <a:pPr algn="ctr"/>
              <a:r>
                <a:rPr lang="en-US" altLang="zh-CN" dirty="0">
                  <a:solidFill>
                    <a:srgbClr val="C00000"/>
                  </a:solidFill>
                </a:rPr>
                <a:t>sleeping</a:t>
              </a:r>
            </a:p>
            <a:p>
              <a:pPr algn="ctr"/>
              <a:r>
                <a:rPr lang="en-US" altLang="zh-CN" dirty="0">
                  <a:solidFill>
                    <a:srgbClr val="C00000"/>
                  </a:solidFill>
                </a:rPr>
                <a:t>suspending</a:t>
              </a:r>
            </a:p>
            <a:p>
              <a:pPr algn="ctr"/>
              <a:r>
                <a:rPr lang="en-US" altLang="zh-CN" dirty="0">
                  <a:solidFill>
                    <a:srgbClr val="C00000"/>
                  </a:solidFill>
                </a:rPr>
                <a:t>blocked</a:t>
              </a:r>
            </a:p>
          </p:txBody>
        </p:sp>
        <p:sp>
          <p:nvSpPr>
            <p:cNvPr id="21544" name="AutoShape 40">
              <a:extLst>
                <a:ext uri="{FF2B5EF4-FFF2-40B4-BE49-F238E27FC236}">
                  <a16:creationId xmlns:a16="http://schemas.microsoft.com/office/drawing/2014/main" id="{B43A7241-6669-9744-A919-10AB968DC1DD}"/>
                </a:ext>
              </a:extLst>
            </p:cNvPr>
            <p:cNvSpPr>
              <a:spLocks noChangeArrowheads="1"/>
            </p:cNvSpPr>
            <p:nvPr/>
          </p:nvSpPr>
          <p:spPr bwMode="auto">
            <a:xfrm>
              <a:off x="1440" y="1872"/>
              <a:ext cx="864" cy="528"/>
            </a:xfrm>
            <a:prstGeom prst="wedgeRoundRectCallout">
              <a:avLst>
                <a:gd name="adj1" fmla="val 48611"/>
                <a:gd name="adj2" fmla="val 95074"/>
                <a:gd name="adj3" fmla="val 16667"/>
              </a:avLst>
            </a:prstGeom>
            <a:noFill/>
            <a:ln w="9525">
              <a:solidFill>
                <a:schemeClr val="accent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solidFill>
                    <a:srgbClr val="C00000"/>
                  </a:solidFill>
                </a:rPr>
                <a:t>ready</a:t>
              </a:r>
            </a:p>
            <a:p>
              <a:pPr algn="ctr"/>
              <a:r>
                <a:rPr lang="en-US" altLang="zh-CN" dirty="0">
                  <a:solidFill>
                    <a:srgbClr val="C00000"/>
                  </a:solidFill>
                </a:rPr>
                <a:t>running</a:t>
              </a:r>
            </a:p>
          </p:txBody>
        </p:sp>
      </p:grpSp>
    </p:spTree>
    <p:extLst>
      <p:ext uri="{BB962C8B-B14F-4D97-AF65-F5344CB8AC3E}">
        <p14:creationId xmlns:p14="http://schemas.microsoft.com/office/powerpoint/2010/main" val="2690018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49938-EA42-434B-959E-08B412603055}"/>
              </a:ext>
            </a:extLst>
          </p:cNvPr>
          <p:cNvSpPr>
            <a:spLocks noGrp="1"/>
          </p:cNvSpPr>
          <p:nvPr>
            <p:ph type="title"/>
          </p:nvPr>
        </p:nvSpPr>
        <p:spPr/>
        <p:txBody>
          <a:bodyPr/>
          <a:lstStyle/>
          <a:p>
            <a:r>
              <a:rPr kumimoji="1" lang="zh-CN" altLang="en-US"/>
              <a:t>注意</a:t>
            </a:r>
          </a:p>
        </p:txBody>
      </p:sp>
      <p:sp>
        <p:nvSpPr>
          <p:cNvPr id="3" name="内容占位符 2">
            <a:extLst>
              <a:ext uri="{FF2B5EF4-FFF2-40B4-BE49-F238E27FC236}">
                <a16:creationId xmlns:a16="http://schemas.microsoft.com/office/drawing/2014/main" id="{7C759456-E5CE-EB46-AF03-506626269195}"/>
              </a:ext>
            </a:extLst>
          </p:cNvPr>
          <p:cNvSpPr>
            <a:spLocks noGrp="1"/>
          </p:cNvSpPr>
          <p:nvPr>
            <p:ph idx="1"/>
          </p:nvPr>
        </p:nvSpPr>
        <p:spPr/>
        <p:txBody>
          <a:bodyPr/>
          <a:lstStyle/>
          <a:p>
            <a:pPr>
              <a:lnSpc>
                <a:spcPct val="110000"/>
              </a:lnSpc>
              <a:spcBef>
                <a:spcPct val="50000"/>
              </a:spcBef>
              <a:buClr>
                <a:schemeClr val="accent1"/>
              </a:buClr>
              <a:buSzPct val="70000"/>
              <a:buFont typeface="Monotype Sorts" pitchFamily="2" charset="2"/>
              <a:buNone/>
            </a:pPr>
            <a:r>
              <a:rPr lang="en-US" altLang="zh-CN" dirty="0">
                <a:latin typeface="Times New Roman" panose="02020603050405020304" pitchFamily="18" charset="0"/>
              </a:rPr>
              <a:t>5. </a:t>
            </a:r>
            <a:r>
              <a:rPr lang="zh-CN" altLang="en-US" dirty="0">
                <a:latin typeface="Times New Roman" panose="02020603050405020304" pitchFamily="18" charset="0"/>
              </a:rPr>
              <a:t>线程间的通信方式有两种：管道流和共享中间类。 </a:t>
            </a:r>
          </a:p>
          <a:p>
            <a:pPr>
              <a:lnSpc>
                <a:spcPct val="110000"/>
              </a:lnSpc>
              <a:spcBef>
                <a:spcPct val="50000"/>
              </a:spcBef>
              <a:buClr>
                <a:schemeClr val="accent1"/>
              </a:buClr>
              <a:buSzPct val="70000"/>
              <a:buFont typeface="Monotype Sorts" pitchFamily="2" charset="2"/>
              <a:buNone/>
            </a:pPr>
            <a:r>
              <a:rPr lang="en-US" altLang="zh-CN" dirty="0">
                <a:latin typeface="Times New Roman" panose="02020603050405020304" pitchFamily="18" charset="0"/>
              </a:rPr>
              <a:t>6. </a:t>
            </a:r>
            <a:r>
              <a:rPr lang="zh-CN" altLang="en-US" dirty="0">
                <a:latin typeface="Times New Roman" panose="02020603050405020304" pitchFamily="18" charset="0"/>
              </a:rPr>
              <a:t>两个或多个线程竞争资源时，需要用同步的方法协调资源。</a:t>
            </a:r>
          </a:p>
          <a:p>
            <a:pPr>
              <a:lnSpc>
                <a:spcPct val="110000"/>
              </a:lnSpc>
              <a:spcBef>
                <a:spcPct val="50000"/>
              </a:spcBef>
              <a:buClr>
                <a:schemeClr val="accent1"/>
              </a:buClr>
              <a:buSzPct val="70000"/>
              <a:buFont typeface="Monotype Sorts" pitchFamily="2" charset="2"/>
              <a:buNone/>
            </a:pPr>
            <a:r>
              <a:rPr lang="en-US" altLang="zh-CN" dirty="0">
                <a:latin typeface="Times New Roman" panose="02020603050405020304" pitchFamily="18" charset="0"/>
              </a:rPr>
              <a:t>7. </a:t>
            </a:r>
            <a:r>
              <a:rPr lang="zh-CN" altLang="en-US" dirty="0">
                <a:latin typeface="Times New Roman" panose="02020603050405020304" pitchFamily="18" charset="0"/>
              </a:rPr>
              <a:t>多个线程执行时，要用到同步方法，即使用</a:t>
            </a:r>
            <a:r>
              <a:rPr lang="en-US" altLang="zh-CN" dirty="0">
                <a:latin typeface="Times New Roman" panose="02020603050405020304" pitchFamily="18" charset="0"/>
              </a:rPr>
              <a:t>synchronized</a:t>
            </a:r>
            <a:r>
              <a:rPr lang="zh-CN" altLang="en-US" dirty="0">
                <a:latin typeface="Times New Roman" panose="02020603050405020304" pitchFamily="18" charset="0"/>
              </a:rPr>
              <a:t>的关键字设定同步区。</a:t>
            </a:r>
          </a:p>
          <a:p>
            <a:pPr>
              <a:lnSpc>
                <a:spcPct val="110000"/>
              </a:lnSpc>
              <a:spcBef>
                <a:spcPct val="50000"/>
              </a:spcBef>
              <a:buClr>
                <a:schemeClr val="accent1"/>
              </a:buClr>
              <a:buSzPct val="70000"/>
              <a:buFont typeface="Monotype Sorts" pitchFamily="2" charset="2"/>
              <a:buNone/>
            </a:pPr>
            <a:r>
              <a:rPr lang="en-US" altLang="zh-CN" dirty="0">
                <a:latin typeface="Times New Roman" panose="02020603050405020304" pitchFamily="18" charset="0"/>
              </a:rPr>
              <a:t>8.  wait</a:t>
            </a:r>
            <a:r>
              <a:rPr lang="zh-CN" altLang="en-US" dirty="0">
                <a:latin typeface="Times New Roman" panose="02020603050405020304" pitchFamily="18" charset="0"/>
              </a:rPr>
              <a:t>和</a:t>
            </a:r>
            <a:r>
              <a:rPr lang="en-US" altLang="zh-CN" dirty="0">
                <a:latin typeface="Times New Roman" panose="02020603050405020304" pitchFamily="18" charset="0"/>
              </a:rPr>
              <a:t>notify</a:t>
            </a:r>
            <a:r>
              <a:rPr lang="zh-CN" altLang="en-US" dirty="0">
                <a:latin typeface="Times New Roman" panose="02020603050405020304" pitchFamily="18" charset="0"/>
              </a:rPr>
              <a:t>起协调作用。</a:t>
            </a:r>
          </a:p>
          <a:p>
            <a:endParaRPr kumimoji="1" lang="zh-CN" altLang="en-US" dirty="0"/>
          </a:p>
        </p:txBody>
      </p:sp>
    </p:spTree>
    <p:extLst>
      <p:ext uri="{BB962C8B-B14F-4D97-AF65-F5344CB8AC3E}">
        <p14:creationId xmlns:p14="http://schemas.microsoft.com/office/powerpoint/2010/main" val="46986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1026">
            <a:extLst>
              <a:ext uri="{FF2B5EF4-FFF2-40B4-BE49-F238E27FC236}">
                <a16:creationId xmlns:a16="http://schemas.microsoft.com/office/drawing/2014/main" id="{BB69E9D3-5352-9242-AAF4-3184C7FC325D}"/>
              </a:ext>
            </a:extLst>
          </p:cNvPr>
          <p:cNvSpPr>
            <a:spLocks noChangeArrowheads="1"/>
          </p:cNvSpPr>
          <p:nvPr/>
        </p:nvSpPr>
        <p:spPr bwMode="auto">
          <a:xfrm>
            <a:off x="5257800" y="1981200"/>
            <a:ext cx="1066800" cy="381000"/>
          </a:xfrm>
          <a:prstGeom prst="ellipse">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born</a:t>
            </a:r>
          </a:p>
        </p:txBody>
      </p:sp>
      <p:sp>
        <p:nvSpPr>
          <p:cNvPr id="62467" name="Oval 1027">
            <a:extLst>
              <a:ext uri="{FF2B5EF4-FFF2-40B4-BE49-F238E27FC236}">
                <a16:creationId xmlns:a16="http://schemas.microsoft.com/office/drawing/2014/main" id="{DD8FB4B9-7F6D-5A42-9C93-1541FA37A773}"/>
              </a:ext>
            </a:extLst>
          </p:cNvPr>
          <p:cNvSpPr>
            <a:spLocks noChangeArrowheads="1"/>
          </p:cNvSpPr>
          <p:nvPr/>
        </p:nvSpPr>
        <p:spPr bwMode="auto">
          <a:xfrm>
            <a:off x="5105400" y="2819400"/>
            <a:ext cx="1447800" cy="381000"/>
          </a:xfrm>
          <a:prstGeom prst="ellipse">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ready</a:t>
            </a:r>
          </a:p>
        </p:txBody>
      </p:sp>
      <p:sp>
        <p:nvSpPr>
          <p:cNvPr id="62468" name="Oval 1028">
            <a:extLst>
              <a:ext uri="{FF2B5EF4-FFF2-40B4-BE49-F238E27FC236}">
                <a16:creationId xmlns:a16="http://schemas.microsoft.com/office/drawing/2014/main" id="{319C94DA-A7BF-674E-A681-DACD3D17F898}"/>
              </a:ext>
            </a:extLst>
          </p:cNvPr>
          <p:cNvSpPr>
            <a:spLocks noChangeArrowheads="1"/>
          </p:cNvSpPr>
          <p:nvPr/>
        </p:nvSpPr>
        <p:spPr bwMode="auto">
          <a:xfrm>
            <a:off x="5181600" y="3962400"/>
            <a:ext cx="1447800" cy="381000"/>
          </a:xfrm>
          <a:prstGeom prst="ellipse">
            <a:avLst/>
          </a:prstGeom>
          <a:solidFill>
            <a:schemeClr val="accent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62469" name="Oval 1029">
            <a:extLst>
              <a:ext uri="{FF2B5EF4-FFF2-40B4-BE49-F238E27FC236}">
                <a16:creationId xmlns:a16="http://schemas.microsoft.com/office/drawing/2014/main" id="{50579D74-5A42-AA45-B406-7956A22C62C8}"/>
              </a:ext>
            </a:extLst>
          </p:cNvPr>
          <p:cNvSpPr>
            <a:spLocks noChangeArrowheads="1"/>
          </p:cNvSpPr>
          <p:nvPr/>
        </p:nvSpPr>
        <p:spPr bwMode="auto">
          <a:xfrm>
            <a:off x="2057400" y="47244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62470" name="Oval 1030">
            <a:extLst>
              <a:ext uri="{FF2B5EF4-FFF2-40B4-BE49-F238E27FC236}">
                <a16:creationId xmlns:a16="http://schemas.microsoft.com/office/drawing/2014/main" id="{8A0017BA-7E84-F64E-88CC-D42061C9FECF}"/>
              </a:ext>
            </a:extLst>
          </p:cNvPr>
          <p:cNvSpPr>
            <a:spLocks noChangeArrowheads="1"/>
          </p:cNvSpPr>
          <p:nvPr/>
        </p:nvSpPr>
        <p:spPr bwMode="auto">
          <a:xfrm>
            <a:off x="4724400" y="49530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sleeping</a:t>
            </a:r>
          </a:p>
        </p:txBody>
      </p:sp>
      <p:sp>
        <p:nvSpPr>
          <p:cNvPr id="62471" name="Oval 1031">
            <a:extLst>
              <a:ext uri="{FF2B5EF4-FFF2-40B4-BE49-F238E27FC236}">
                <a16:creationId xmlns:a16="http://schemas.microsoft.com/office/drawing/2014/main" id="{52D82C13-A303-5142-B6AE-02756F767F4B}"/>
              </a:ext>
            </a:extLst>
          </p:cNvPr>
          <p:cNvSpPr>
            <a:spLocks noChangeArrowheads="1"/>
          </p:cNvSpPr>
          <p:nvPr/>
        </p:nvSpPr>
        <p:spPr bwMode="auto">
          <a:xfrm>
            <a:off x="6781800" y="4953000"/>
            <a:ext cx="1447800" cy="381000"/>
          </a:xfrm>
          <a:prstGeom prst="ellipse">
            <a:avLst/>
          </a:prstGeom>
          <a:solidFill>
            <a:srgbClr val="77777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dead</a:t>
            </a:r>
          </a:p>
        </p:txBody>
      </p:sp>
      <p:sp>
        <p:nvSpPr>
          <p:cNvPr id="62472" name="Oval 1032">
            <a:extLst>
              <a:ext uri="{FF2B5EF4-FFF2-40B4-BE49-F238E27FC236}">
                <a16:creationId xmlns:a16="http://schemas.microsoft.com/office/drawing/2014/main" id="{9837FA32-64FF-0946-BE3D-3FE2EEE42320}"/>
              </a:ext>
            </a:extLst>
          </p:cNvPr>
          <p:cNvSpPr>
            <a:spLocks noChangeArrowheads="1"/>
          </p:cNvSpPr>
          <p:nvPr/>
        </p:nvSpPr>
        <p:spPr bwMode="auto">
          <a:xfrm>
            <a:off x="8534400" y="4724400"/>
            <a:ext cx="1447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blocked</a:t>
            </a:r>
          </a:p>
        </p:txBody>
      </p:sp>
      <p:sp>
        <p:nvSpPr>
          <p:cNvPr id="62473" name="Line 1033">
            <a:extLst>
              <a:ext uri="{FF2B5EF4-FFF2-40B4-BE49-F238E27FC236}">
                <a16:creationId xmlns:a16="http://schemas.microsoft.com/office/drawing/2014/main" id="{3179F3FE-FAB9-0349-8E7C-B8E33F0BA170}"/>
              </a:ext>
            </a:extLst>
          </p:cNvPr>
          <p:cNvSpPr>
            <a:spLocks noChangeShapeType="1"/>
          </p:cNvSpPr>
          <p:nvPr/>
        </p:nvSpPr>
        <p:spPr bwMode="auto">
          <a:xfrm>
            <a:off x="5791200" y="2362200"/>
            <a:ext cx="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4" name="Text Box 1034">
            <a:extLst>
              <a:ext uri="{FF2B5EF4-FFF2-40B4-BE49-F238E27FC236}">
                <a16:creationId xmlns:a16="http://schemas.microsoft.com/office/drawing/2014/main" id="{614113BA-B1DA-364A-819F-DF710F274CD7}"/>
              </a:ext>
            </a:extLst>
          </p:cNvPr>
          <p:cNvSpPr txBox="1">
            <a:spLocks noChangeArrowheads="1"/>
          </p:cNvSpPr>
          <p:nvPr/>
        </p:nvSpPr>
        <p:spPr bwMode="auto">
          <a:xfrm>
            <a:off x="5730731" y="2335213"/>
            <a:ext cx="817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folHlink"/>
                </a:solidFill>
              </a:rPr>
              <a:t>start()</a:t>
            </a:r>
          </a:p>
        </p:txBody>
      </p:sp>
      <p:cxnSp>
        <p:nvCxnSpPr>
          <p:cNvPr id="62475" name="AutoShape 1035">
            <a:extLst>
              <a:ext uri="{FF2B5EF4-FFF2-40B4-BE49-F238E27FC236}">
                <a16:creationId xmlns:a16="http://schemas.microsoft.com/office/drawing/2014/main" id="{DCDF7017-78D7-C645-9F74-A618DEA07CE5}"/>
              </a:ext>
            </a:extLst>
          </p:cNvPr>
          <p:cNvCxnSpPr>
            <a:cxnSpLocks noChangeShapeType="1"/>
            <a:stCxn id="62467" idx="5"/>
            <a:endCxn id="62468" idx="7"/>
          </p:cNvCxnSpPr>
          <p:nvPr/>
        </p:nvCxnSpPr>
        <p:spPr bwMode="auto">
          <a:xfrm rot="16200000" flipH="1">
            <a:off x="5942013" y="3543301"/>
            <a:ext cx="873125" cy="76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6" name="Text Box 1036">
            <a:extLst>
              <a:ext uri="{FF2B5EF4-FFF2-40B4-BE49-F238E27FC236}">
                <a16:creationId xmlns:a16="http://schemas.microsoft.com/office/drawing/2014/main" id="{7B520C53-83FC-DE4A-8B9B-348B07A5FE2A}"/>
              </a:ext>
            </a:extLst>
          </p:cNvPr>
          <p:cNvSpPr txBox="1">
            <a:spLocks noChangeArrowheads="1"/>
          </p:cNvSpPr>
          <p:nvPr/>
        </p:nvSpPr>
        <p:spPr bwMode="auto">
          <a:xfrm>
            <a:off x="6400800" y="3402014"/>
            <a:ext cx="1112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dispatch</a:t>
            </a:r>
          </a:p>
        </p:txBody>
      </p:sp>
      <p:cxnSp>
        <p:nvCxnSpPr>
          <p:cNvPr id="62477" name="AutoShape 1037">
            <a:extLst>
              <a:ext uri="{FF2B5EF4-FFF2-40B4-BE49-F238E27FC236}">
                <a16:creationId xmlns:a16="http://schemas.microsoft.com/office/drawing/2014/main" id="{65D8C0A7-09C8-2B4F-8D9F-E3FDA69CEC23}"/>
              </a:ext>
            </a:extLst>
          </p:cNvPr>
          <p:cNvCxnSpPr>
            <a:cxnSpLocks noChangeShapeType="1"/>
            <a:stCxn id="62468" idx="1"/>
            <a:endCxn id="62467" idx="3"/>
          </p:cNvCxnSpPr>
          <p:nvPr/>
        </p:nvCxnSpPr>
        <p:spPr bwMode="auto">
          <a:xfrm rot="5400000" flipH="1">
            <a:off x="4919663" y="3543301"/>
            <a:ext cx="873125" cy="76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78" name="Text Box 1038">
            <a:extLst>
              <a:ext uri="{FF2B5EF4-FFF2-40B4-BE49-F238E27FC236}">
                <a16:creationId xmlns:a16="http://schemas.microsoft.com/office/drawing/2014/main" id="{9BB6A0E0-E165-E349-A7A8-CFB80A127437}"/>
              </a:ext>
            </a:extLst>
          </p:cNvPr>
          <p:cNvSpPr txBox="1">
            <a:spLocks noChangeArrowheads="1"/>
          </p:cNvSpPr>
          <p:nvPr/>
        </p:nvSpPr>
        <p:spPr bwMode="auto">
          <a:xfrm>
            <a:off x="3962401" y="3352801"/>
            <a:ext cx="2365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quantum expiration</a:t>
            </a:r>
          </a:p>
          <a:p>
            <a:pPr algn="ctr"/>
            <a:r>
              <a:rPr lang="en-US" altLang="zh-CN" sz="2000">
                <a:solidFill>
                  <a:schemeClr val="folHlink"/>
                </a:solidFill>
              </a:rPr>
              <a:t>yield()</a:t>
            </a:r>
          </a:p>
        </p:txBody>
      </p:sp>
      <p:cxnSp>
        <p:nvCxnSpPr>
          <p:cNvPr id="62479" name="AutoShape 1039">
            <a:extLst>
              <a:ext uri="{FF2B5EF4-FFF2-40B4-BE49-F238E27FC236}">
                <a16:creationId xmlns:a16="http://schemas.microsoft.com/office/drawing/2014/main" id="{0716C1E9-4A90-EB49-B3EC-8D08CA3B104B}"/>
              </a:ext>
            </a:extLst>
          </p:cNvPr>
          <p:cNvCxnSpPr>
            <a:cxnSpLocks noChangeShapeType="1"/>
            <a:stCxn id="62468" idx="2"/>
            <a:endCxn id="62469" idx="0"/>
          </p:cNvCxnSpPr>
          <p:nvPr/>
        </p:nvCxnSpPr>
        <p:spPr bwMode="auto">
          <a:xfrm rot="10800000" flipV="1">
            <a:off x="2781300" y="4152900"/>
            <a:ext cx="2400300" cy="571500"/>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0" name="Text Box 1040">
            <a:extLst>
              <a:ext uri="{FF2B5EF4-FFF2-40B4-BE49-F238E27FC236}">
                <a16:creationId xmlns:a16="http://schemas.microsoft.com/office/drawing/2014/main" id="{72B2D92F-2503-9042-B730-0EC8194270F5}"/>
              </a:ext>
            </a:extLst>
          </p:cNvPr>
          <p:cNvSpPr txBox="1">
            <a:spLocks noChangeArrowheads="1"/>
          </p:cNvSpPr>
          <p:nvPr/>
        </p:nvSpPr>
        <p:spPr bwMode="auto">
          <a:xfrm>
            <a:off x="3733800" y="4114801"/>
            <a:ext cx="1157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t>wait</a:t>
            </a:r>
          </a:p>
        </p:txBody>
      </p:sp>
      <p:cxnSp>
        <p:nvCxnSpPr>
          <p:cNvPr id="62481" name="AutoShape 1041">
            <a:extLst>
              <a:ext uri="{FF2B5EF4-FFF2-40B4-BE49-F238E27FC236}">
                <a16:creationId xmlns:a16="http://schemas.microsoft.com/office/drawing/2014/main" id="{215A6631-C709-C641-98D8-1BBFF13A5250}"/>
              </a:ext>
            </a:extLst>
          </p:cNvPr>
          <p:cNvCxnSpPr>
            <a:cxnSpLocks noChangeShapeType="1"/>
            <a:stCxn id="62468" idx="3"/>
            <a:endCxn id="62470" idx="1"/>
          </p:cNvCxnSpPr>
          <p:nvPr/>
        </p:nvCxnSpPr>
        <p:spPr bwMode="auto">
          <a:xfrm rot="5400000">
            <a:off x="4805363" y="4419601"/>
            <a:ext cx="720725" cy="45720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2" name="Text Box 1042">
            <a:extLst>
              <a:ext uri="{FF2B5EF4-FFF2-40B4-BE49-F238E27FC236}">
                <a16:creationId xmlns:a16="http://schemas.microsoft.com/office/drawing/2014/main" id="{09CBB574-F3D2-4E41-9F42-2A2D58C74E77}"/>
              </a:ext>
            </a:extLst>
          </p:cNvPr>
          <p:cNvSpPr txBox="1">
            <a:spLocks noChangeArrowheads="1"/>
          </p:cNvSpPr>
          <p:nvPr/>
        </p:nvSpPr>
        <p:spPr bwMode="auto">
          <a:xfrm>
            <a:off x="4576977" y="4545013"/>
            <a:ext cx="907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folHlink"/>
                </a:solidFill>
              </a:rPr>
              <a:t>sleep()</a:t>
            </a:r>
          </a:p>
        </p:txBody>
      </p:sp>
      <p:cxnSp>
        <p:nvCxnSpPr>
          <p:cNvPr id="62483" name="AutoShape 1043">
            <a:extLst>
              <a:ext uri="{FF2B5EF4-FFF2-40B4-BE49-F238E27FC236}">
                <a16:creationId xmlns:a16="http://schemas.microsoft.com/office/drawing/2014/main" id="{78819D8F-4CDA-7843-ABBE-B463D698A094}"/>
              </a:ext>
            </a:extLst>
          </p:cNvPr>
          <p:cNvCxnSpPr>
            <a:cxnSpLocks noChangeShapeType="1"/>
            <a:stCxn id="62468" idx="5"/>
            <a:endCxn id="62471" idx="1"/>
          </p:cNvCxnSpPr>
          <p:nvPr/>
        </p:nvCxnSpPr>
        <p:spPr bwMode="auto">
          <a:xfrm rot="16200000" flipH="1">
            <a:off x="6345238" y="4359276"/>
            <a:ext cx="720725" cy="577850"/>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484" name="AutoShape 1044">
            <a:extLst>
              <a:ext uri="{FF2B5EF4-FFF2-40B4-BE49-F238E27FC236}">
                <a16:creationId xmlns:a16="http://schemas.microsoft.com/office/drawing/2014/main" id="{F94027BA-47F3-704E-A576-7099219789B3}"/>
              </a:ext>
            </a:extLst>
          </p:cNvPr>
          <p:cNvCxnSpPr>
            <a:cxnSpLocks noChangeShapeType="1"/>
            <a:stCxn id="62468" idx="6"/>
            <a:endCxn id="62472" idx="1"/>
          </p:cNvCxnSpPr>
          <p:nvPr/>
        </p:nvCxnSpPr>
        <p:spPr bwMode="auto">
          <a:xfrm>
            <a:off x="6629401" y="4152901"/>
            <a:ext cx="2117725" cy="62706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5" name="Text Box 1045">
            <a:extLst>
              <a:ext uri="{FF2B5EF4-FFF2-40B4-BE49-F238E27FC236}">
                <a16:creationId xmlns:a16="http://schemas.microsoft.com/office/drawing/2014/main" id="{A6F8C32E-7087-2D45-B194-EC8CE7882C73}"/>
              </a:ext>
            </a:extLst>
          </p:cNvPr>
          <p:cNvSpPr txBox="1">
            <a:spLocks noChangeArrowheads="1"/>
          </p:cNvSpPr>
          <p:nvPr/>
        </p:nvSpPr>
        <p:spPr bwMode="auto">
          <a:xfrm>
            <a:off x="6327775" y="4468814"/>
            <a:ext cx="1657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run complete</a:t>
            </a:r>
          </a:p>
        </p:txBody>
      </p:sp>
      <p:sp>
        <p:nvSpPr>
          <p:cNvPr id="62486" name="Text Box 1046">
            <a:extLst>
              <a:ext uri="{FF2B5EF4-FFF2-40B4-BE49-F238E27FC236}">
                <a16:creationId xmlns:a16="http://schemas.microsoft.com/office/drawing/2014/main" id="{72F953E8-8141-4149-A077-80C024C025DE}"/>
              </a:ext>
            </a:extLst>
          </p:cNvPr>
          <p:cNvSpPr txBox="1">
            <a:spLocks noChangeArrowheads="1"/>
          </p:cNvSpPr>
          <p:nvPr/>
        </p:nvSpPr>
        <p:spPr bwMode="auto">
          <a:xfrm>
            <a:off x="6934201" y="4011614"/>
            <a:ext cx="211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issue I/O request</a:t>
            </a:r>
          </a:p>
        </p:txBody>
      </p:sp>
      <p:cxnSp>
        <p:nvCxnSpPr>
          <p:cNvPr id="62487" name="AutoShape 1047">
            <a:extLst>
              <a:ext uri="{FF2B5EF4-FFF2-40B4-BE49-F238E27FC236}">
                <a16:creationId xmlns:a16="http://schemas.microsoft.com/office/drawing/2014/main" id="{D57886B4-916A-8F40-A69E-001AEC885F7E}"/>
              </a:ext>
            </a:extLst>
          </p:cNvPr>
          <p:cNvCxnSpPr>
            <a:cxnSpLocks noChangeShapeType="1"/>
            <a:stCxn id="62469" idx="1"/>
            <a:endCxn id="62467" idx="2"/>
          </p:cNvCxnSpPr>
          <p:nvPr/>
        </p:nvCxnSpPr>
        <p:spPr bwMode="auto">
          <a:xfrm rot="16200000">
            <a:off x="2802732" y="2477295"/>
            <a:ext cx="1770063" cy="2835275"/>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8" name="Text Box 1048">
            <a:extLst>
              <a:ext uri="{FF2B5EF4-FFF2-40B4-BE49-F238E27FC236}">
                <a16:creationId xmlns:a16="http://schemas.microsoft.com/office/drawing/2014/main" id="{793A9A46-E8D8-8C40-9F49-7E9E84A072CC}"/>
              </a:ext>
            </a:extLst>
          </p:cNvPr>
          <p:cNvSpPr txBox="1">
            <a:spLocks noChangeArrowheads="1"/>
          </p:cNvSpPr>
          <p:nvPr/>
        </p:nvSpPr>
        <p:spPr bwMode="auto">
          <a:xfrm>
            <a:off x="2030414" y="3048001"/>
            <a:ext cx="2435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wait interval expires</a:t>
            </a:r>
          </a:p>
          <a:p>
            <a:pPr algn="ctr"/>
            <a:r>
              <a:rPr lang="en-US" altLang="zh-CN" sz="2000">
                <a:solidFill>
                  <a:schemeClr val="folHlink"/>
                </a:solidFill>
              </a:rPr>
              <a:t>notify()</a:t>
            </a:r>
          </a:p>
          <a:p>
            <a:pPr algn="ctr"/>
            <a:r>
              <a:rPr lang="en-US" altLang="zh-CN" sz="2000">
                <a:solidFill>
                  <a:schemeClr val="folHlink"/>
                </a:solidFill>
              </a:rPr>
              <a:t>notifyAll()</a:t>
            </a:r>
          </a:p>
          <a:p>
            <a:pPr algn="ctr"/>
            <a:r>
              <a:rPr lang="en-US" altLang="zh-CN" sz="2000">
                <a:solidFill>
                  <a:schemeClr val="folHlink"/>
                </a:solidFill>
              </a:rPr>
              <a:t>interrupt()</a:t>
            </a:r>
          </a:p>
        </p:txBody>
      </p:sp>
      <p:cxnSp>
        <p:nvCxnSpPr>
          <p:cNvPr id="62489" name="AutoShape 1049">
            <a:extLst>
              <a:ext uri="{FF2B5EF4-FFF2-40B4-BE49-F238E27FC236}">
                <a16:creationId xmlns:a16="http://schemas.microsoft.com/office/drawing/2014/main" id="{399E8CF1-4E43-1847-B62C-918F23587945}"/>
              </a:ext>
            </a:extLst>
          </p:cNvPr>
          <p:cNvCxnSpPr>
            <a:cxnSpLocks noChangeShapeType="1"/>
            <a:stCxn id="62472" idx="7"/>
            <a:endCxn id="62467" idx="6"/>
          </p:cNvCxnSpPr>
          <p:nvPr/>
        </p:nvCxnSpPr>
        <p:spPr bwMode="auto">
          <a:xfrm rot="5400000" flipH="1">
            <a:off x="7276307" y="2286795"/>
            <a:ext cx="1770063" cy="3216275"/>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90" name="Text Box 1050">
            <a:extLst>
              <a:ext uri="{FF2B5EF4-FFF2-40B4-BE49-F238E27FC236}">
                <a16:creationId xmlns:a16="http://schemas.microsoft.com/office/drawing/2014/main" id="{F32E1E7C-3C5F-264C-89E6-1754E29BCC40}"/>
              </a:ext>
            </a:extLst>
          </p:cNvPr>
          <p:cNvSpPr txBox="1">
            <a:spLocks noChangeArrowheads="1"/>
          </p:cNvSpPr>
          <p:nvPr/>
        </p:nvSpPr>
        <p:spPr bwMode="auto">
          <a:xfrm>
            <a:off x="8077201" y="3429001"/>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I/O complete</a:t>
            </a:r>
          </a:p>
        </p:txBody>
      </p:sp>
      <p:cxnSp>
        <p:nvCxnSpPr>
          <p:cNvPr id="62491" name="AutoShape 1051">
            <a:extLst>
              <a:ext uri="{FF2B5EF4-FFF2-40B4-BE49-F238E27FC236}">
                <a16:creationId xmlns:a16="http://schemas.microsoft.com/office/drawing/2014/main" id="{ED51F0A1-CFA2-0D49-8EAA-6FA673614F8F}"/>
              </a:ext>
            </a:extLst>
          </p:cNvPr>
          <p:cNvCxnSpPr>
            <a:cxnSpLocks noChangeShapeType="1"/>
            <a:stCxn id="62470" idx="3"/>
            <a:endCxn id="62467" idx="1"/>
          </p:cNvCxnSpPr>
          <p:nvPr/>
        </p:nvCxnSpPr>
        <p:spPr bwMode="auto">
          <a:xfrm rot="5400000" flipH="1" flipV="1">
            <a:off x="3925888" y="3886201"/>
            <a:ext cx="2403475" cy="381000"/>
          </a:xfrm>
          <a:prstGeom prst="curvedConnector5">
            <a:avLst>
              <a:gd name="adj1" fmla="val -26620"/>
              <a:gd name="adj2" fmla="val -825421"/>
              <a:gd name="adj3" fmla="val 1232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92" name="Text Box 1052">
            <a:extLst>
              <a:ext uri="{FF2B5EF4-FFF2-40B4-BE49-F238E27FC236}">
                <a16:creationId xmlns:a16="http://schemas.microsoft.com/office/drawing/2014/main" id="{ED3DFE21-6C20-624D-96A9-004D59071450}"/>
              </a:ext>
            </a:extLst>
          </p:cNvPr>
          <p:cNvSpPr txBox="1">
            <a:spLocks noChangeArrowheads="1"/>
          </p:cNvSpPr>
          <p:nvPr/>
        </p:nvSpPr>
        <p:spPr bwMode="auto">
          <a:xfrm>
            <a:off x="2362200" y="5791201"/>
            <a:ext cx="2546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i="1"/>
              <a:t>sleep interval expires</a:t>
            </a:r>
          </a:p>
          <a:p>
            <a:pPr algn="ctr"/>
            <a:r>
              <a:rPr lang="en-US" altLang="zh-CN" sz="2000">
                <a:solidFill>
                  <a:schemeClr val="folHlink"/>
                </a:solidFill>
              </a:rPr>
              <a:t>interrupt()</a:t>
            </a:r>
          </a:p>
        </p:txBody>
      </p:sp>
      <p:sp>
        <p:nvSpPr>
          <p:cNvPr id="62493" name="Rectangle 1053">
            <a:extLst>
              <a:ext uri="{FF2B5EF4-FFF2-40B4-BE49-F238E27FC236}">
                <a16:creationId xmlns:a16="http://schemas.microsoft.com/office/drawing/2014/main" id="{C3981944-CB7E-2A4C-A629-FD57874E470A}"/>
              </a:ext>
            </a:extLst>
          </p:cNvPr>
          <p:cNvSpPr>
            <a:spLocks noChangeArrowheads="1"/>
          </p:cNvSpPr>
          <p:nvPr/>
        </p:nvSpPr>
        <p:spPr bwMode="auto">
          <a:xfrm>
            <a:off x="190779" y="238514"/>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chemeClr val="folHlink"/>
              </a:buClr>
              <a:buSzPct val="70000"/>
              <a:buFont typeface="Monotype Sorts" pitchFamily="2" charset="2"/>
              <a:buNone/>
            </a:pPr>
            <a:r>
              <a:rPr lang="zh-CN" altLang="en-US" sz="3200" dirty="0">
                <a:latin typeface="Times New Roman" panose="02020603050405020304" pitchFamily="18" charset="0"/>
              </a:rPr>
              <a:t>生命周期及控制</a:t>
            </a:r>
          </a:p>
        </p:txBody>
      </p:sp>
    </p:spTree>
    <p:extLst>
      <p:ext uri="{BB962C8B-B14F-4D97-AF65-F5344CB8AC3E}">
        <p14:creationId xmlns:p14="http://schemas.microsoft.com/office/powerpoint/2010/main" val="183702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1E608-61AA-094F-A5A6-D6FF6052F252}"/>
              </a:ext>
            </a:extLst>
          </p:cNvPr>
          <p:cNvSpPr>
            <a:spLocks noGrp="1"/>
          </p:cNvSpPr>
          <p:nvPr>
            <p:ph type="title"/>
          </p:nvPr>
        </p:nvSpPr>
        <p:spPr/>
        <p:txBody>
          <a:bodyPr/>
          <a:lstStyle/>
          <a:p>
            <a:r>
              <a:rPr lang="zh-CN" altLang="en-US" dirty="0"/>
              <a:t>创建状态（</a:t>
            </a:r>
            <a:r>
              <a:rPr lang="en-US" altLang="zh-CN" dirty="0"/>
              <a:t>new Thread</a:t>
            </a:r>
            <a:r>
              <a:rPr lang="zh-CN" altLang="en-US" dirty="0"/>
              <a:t>）</a:t>
            </a:r>
            <a:endParaRPr kumimoji="1" lang="zh-CN" altLang="en-US" dirty="0"/>
          </a:p>
        </p:txBody>
      </p:sp>
      <p:sp>
        <p:nvSpPr>
          <p:cNvPr id="3" name="内容占位符 2">
            <a:extLst>
              <a:ext uri="{FF2B5EF4-FFF2-40B4-BE49-F238E27FC236}">
                <a16:creationId xmlns:a16="http://schemas.microsoft.com/office/drawing/2014/main" id="{D8EEB0A9-1C5C-8946-A2A5-1F9A03E122C4}"/>
              </a:ext>
            </a:extLst>
          </p:cNvPr>
          <p:cNvSpPr>
            <a:spLocks noGrp="1"/>
          </p:cNvSpPr>
          <p:nvPr>
            <p:ph idx="1"/>
          </p:nvPr>
        </p:nvSpPr>
        <p:spPr/>
        <p:txBody>
          <a:bodyPr/>
          <a:lstStyle/>
          <a:p>
            <a:pPr marL="0" indent="0">
              <a:buNone/>
            </a:pPr>
            <a:r>
              <a:rPr lang="zh-CN" altLang="en-US" dirty="0"/>
              <a:t>当创建了一个新的线程时</a:t>
            </a:r>
            <a:endParaRPr lang="en-US" altLang="zh-CN" dirty="0"/>
          </a:p>
          <a:p>
            <a:pPr marL="0" indent="0">
              <a:buNone/>
            </a:pPr>
            <a:r>
              <a:rPr lang="zh-CN" altLang="en-US" sz="2400" b="1" i="1" dirty="0">
                <a:latin typeface="+mj-lt"/>
              </a:rPr>
              <a:t>      </a:t>
            </a:r>
            <a:r>
              <a:rPr lang="en-US" altLang="zh-CN" sz="2400" b="1" i="1" dirty="0" err="1">
                <a:latin typeface="+mj-lt"/>
              </a:rPr>
              <a:t>myThread</a:t>
            </a:r>
            <a:r>
              <a:rPr lang="en-US" altLang="zh-CN" sz="2400" b="1" i="1" dirty="0">
                <a:latin typeface="+mj-lt"/>
              </a:rPr>
              <a:t> </a:t>
            </a:r>
            <a:r>
              <a:rPr lang="en-US" altLang="zh-CN" sz="2400" b="1" i="1" dirty="0" err="1">
                <a:latin typeface="+mj-lt"/>
              </a:rPr>
              <a:t>thd</a:t>
            </a:r>
            <a:r>
              <a:rPr lang="en-US" altLang="zh-CN" sz="2400" b="1" i="1" dirty="0">
                <a:latin typeface="+mj-lt"/>
              </a:rPr>
              <a:t> = new </a:t>
            </a:r>
            <a:r>
              <a:rPr lang="en-US" altLang="zh-CN" sz="2400" b="1" i="1" dirty="0" err="1">
                <a:latin typeface="+mj-lt"/>
              </a:rPr>
              <a:t>myThread</a:t>
            </a:r>
            <a:r>
              <a:rPr lang="en-US" altLang="zh-CN" sz="2400" b="1" i="1" dirty="0">
                <a:latin typeface="+mj-lt"/>
              </a:rPr>
              <a:t>()</a:t>
            </a:r>
          </a:p>
          <a:p>
            <a:pPr marL="0" indent="0">
              <a:buNone/>
            </a:pPr>
            <a:r>
              <a:rPr lang="zh-CN" altLang="en-US" dirty="0"/>
              <a:t>它就处于创建状态，此时它仅仅是一个空的线程对象</a:t>
            </a:r>
            <a:endParaRPr lang="en-US" altLang="zh-CN" dirty="0"/>
          </a:p>
          <a:p>
            <a:pPr marL="0" indent="0">
              <a:buNone/>
            </a:pPr>
            <a:r>
              <a:rPr lang="zh-CN" altLang="en-US" dirty="0"/>
              <a:t>系统不为它分配资源</a:t>
            </a:r>
            <a:endParaRPr lang="en-US" altLang="zh-CN" dirty="0"/>
          </a:p>
          <a:p>
            <a:pPr marL="0" indent="0">
              <a:buNone/>
            </a:pPr>
            <a:endParaRPr lang="en-US" altLang="zh-CN" dirty="0"/>
          </a:p>
          <a:p>
            <a:pPr marL="0" indent="0">
              <a:buNone/>
            </a:pPr>
            <a:r>
              <a:rPr lang="zh-CN" altLang="en-US" dirty="0"/>
              <a:t>处于这种状态时只能</a:t>
            </a:r>
            <a:r>
              <a:rPr lang="zh-CN" altLang="en-US" b="1" u="sng" dirty="0">
                <a:solidFill>
                  <a:schemeClr val="folHlink"/>
                </a:solidFill>
              </a:rPr>
              <a:t>启动</a:t>
            </a:r>
            <a:r>
              <a:rPr lang="zh-CN" altLang="en-US" dirty="0"/>
              <a:t>或</a:t>
            </a:r>
            <a:r>
              <a:rPr lang="zh-CN" altLang="en-US" b="1" u="sng" dirty="0">
                <a:solidFill>
                  <a:schemeClr val="folHlink"/>
                </a:solidFill>
              </a:rPr>
              <a:t>终止</a:t>
            </a:r>
            <a:r>
              <a:rPr lang="zh-CN" altLang="en-US" dirty="0"/>
              <a:t>该线程</a:t>
            </a:r>
            <a:endParaRPr lang="en-US" altLang="zh-CN" dirty="0"/>
          </a:p>
          <a:p>
            <a:pPr marL="0" indent="0">
              <a:buNone/>
            </a:pPr>
            <a:r>
              <a:rPr lang="zh-CN" altLang="en-US" dirty="0"/>
              <a:t>调用除这两种以外的其它</a:t>
            </a:r>
            <a:r>
              <a:rPr lang="zh-CN" altLang="en-US" b="1" u="sng" dirty="0">
                <a:solidFill>
                  <a:schemeClr val="folHlink"/>
                </a:solidFill>
              </a:rPr>
              <a:t>线程状态相关的方法</a:t>
            </a:r>
            <a:r>
              <a:rPr lang="zh-CN" altLang="en-US" dirty="0"/>
              <a:t>都会失败并且会引起非法状态例外</a:t>
            </a:r>
            <a:r>
              <a:rPr lang="en-US" altLang="zh-CN" dirty="0" err="1"/>
              <a:t>IllegalThreadStateException</a:t>
            </a:r>
            <a:r>
              <a:rPr lang="zh-CN" altLang="en-US" dirty="0"/>
              <a:t>（对于其它状态，若所调用的方法与状态不符，都会引起非法状态例外）</a:t>
            </a:r>
            <a:endParaRPr kumimoji="1" lang="zh-CN" altLang="en-US" dirty="0"/>
          </a:p>
        </p:txBody>
      </p:sp>
    </p:spTree>
    <p:extLst>
      <p:ext uri="{BB962C8B-B14F-4D97-AF65-F5344CB8AC3E}">
        <p14:creationId xmlns:p14="http://schemas.microsoft.com/office/powerpoint/2010/main" val="4176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B7DBA-C9AA-F347-BC51-7DE6A2202319}"/>
              </a:ext>
            </a:extLst>
          </p:cNvPr>
          <p:cNvSpPr>
            <a:spLocks noGrp="1"/>
          </p:cNvSpPr>
          <p:nvPr>
            <p:ph type="title"/>
          </p:nvPr>
        </p:nvSpPr>
        <p:spPr/>
        <p:txBody>
          <a:bodyPr/>
          <a:lstStyle/>
          <a:p>
            <a:r>
              <a:rPr lang="en-US" altLang="zh-CN" dirty="0"/>
              <a:t> </a:t>
            </a:r>
            <a:r>
              <a:rPr lang="zh-CN" altLang="en-US" dirty="0"/>
              <a:t>可运行状态（</a:t>
            </a:r>
            <a:r>
              <a:rPr lang="en-US" altLang="zh-CN" dirty="0"/>
              <a:t>Runnable</a:t>
            </a:r>
            <a:r>
              <a:rPr lang="zh-CN" altLang="en-US" dirty="0"/>
              <a:t>）</a:t>
            </a:r>
            <a:endParaRPr kumimoji="1" lang="zh-CN" altLang="en-US" dirty="0"/>
          </a:p>
        </p:txBody>
      </p:sp>
      <p:sp>
        <p:nvSpPr>
          <p:cNvPr id="3" name="内容占位符 2">
            <a:extLst>
              <a:ext uri="{FF2B5EF4-FFF2-40B4-BE49-F238E27FC236}">
                <a16:creationId xmlns:a16="http://schemas.microsoft.com/office/drawing/2014/main" id="{244A8183-9B6F-8A4A-87F9-197004AB0936}"/>
              </a:ext>
            </a:extLst>
          </p:cNvPr>
          <p:cNvSpPr>
            <a:spLocks noGrp="1"/>
          </p:cNvSpPr>
          <p:nvPr>
            <p:ph idx="1"/>
          </p:nvPr>
        </p:nvSpPr>
        <p:spPr/>
        <p:txBody>
          <a:bodyPr/>
          <a:lstStyle/>
          <a:p>
            <a:pPr>
              <a:spcBef>
                <a:spcPct val="50000"/>
              </a:spcBef>
              <a:buClr>
                <a:schemeClr val="folHlink"/>
              </a:buClr>
              <a:buSzPct val="150000"/>
              <a:buFont typeface="Wingdings" pitchFamily="2" charset="2"/>
              <a:buNone/>
            </a:pPr>
            <a:r>
              <a:rPr lang="zh-CN" altLang="en-US" dirty="0"/>
              <a:t>  当线程处于创建状态时，可以</a:t>
            </a:r>
            <a:r>
              <a:rPr lang="zh-CN" altLang="en-US" b="1" dirty="0"/>
              <a:t>调用</a:t>
            </a:r>
            <a:r>
              <a:rPr lang="en-US" altLang="zh-CN" b="1" dirty="0"/>
              <a:t>start()</a:t>
            </a:r>
            <a:r>
              <a:rPr lang="zh-CN" altLang="en-US" b="1" dirty="0"/>
              <a:t>方法来启动</a:t>
            </a:r>
            <a:r>
              <a:rPr lang="zh-CN" altLang="en-US" dirty="0"/>
              <a:t>它，产生运行这个线程所需的系统资源，安排其运行，并调用线程体</a:t>
            </a:r>
            <a:r>
              <a:rPr lang="en-US" altLang="zh-CN" dirty="0"/>
              <a:t>run()</a:t>
            </a:r>
            <a:r>
              <a:rPr lang="zh-CN" altLang="en-US" dirty="0"/>
              <a:t>方法，这样就使得该线程处于可运行</a:t>
            </a:r>
            <a:r>
              <a:rPr lang="en-US" altLang="zh-CN" dirty="0"/>
              <a:t>( Runnable )</a:t>
            </a:r>
            <a:r>
              <a:rPr lang="zh-CN" altLang="en-US" dirty="0"/>
              <a:t>状态。</a:t>
            </a:r>
          </a:p>
          <a:p>
            <a:pPr>
              <a:spcBef>
                <a:spcPct val="50000"/>
              </a:spcBef>
              <a:buClr>
                <a:schemeClr val="folHlink"/>
              </a:buClr>
              <a:buSzPct val="150000"/>
              <a:buFont typeface="Wingdings" pitchFamily="2" charset="2"/>
              <a:buNone/>
            </a:pPr>
            <a:r>
              <a:rPr lang="zh-CN" altLang="en-US" dirty="0"/>
              <a:t>   需要注意的是</a:t>
            </a:r>
            <a:r>
              <a:rPr lang="zh-CN" altLang="en-US" b="1" dirty="0"/>
              <a:t>这一状态并不是运行中状态（</a:t>
            </a:r>
            <a:r>
              <a:rPr lang="en-US" altLang="zh-CN" b="1" dirty="0"/>
              <a:t>Running )</a:t>
            </a:r>
            <a:r>
              <a:rPr lang="zh-CN" altLang="en-US" dirty="0"/>
              <a:t>，因为线程也许实际上并未真正运行（</a:t>
            </a:r>
            <a:r>
              <a:rPr lang="en-US" altLang="zh-CN" dirty="0"/>
              <a:t>Ready</a:t>
            </a:r>
            <a:r>
              <a:rPr lang="zh-CN" altLang="en-US" dirty="0"/>
              <a:t>）。由于很多计算机都是单处理器的，所以要在同一时刻运行所有的处于可运行状态的线程是不可能的，</a:t>
            </a:r>
            <a:r>
              <a:rPr lang="en-US" altLang="zh-CN" b="1" dirty="0"/>
              <a:t>Java</a:t>
            </a:r>
            <a:r>
              <a:rPr lang="zh-CN" altLang="en-US" b="1" dirty="0"/>
              <a:t>运行系统必须实现调度来保证这些线程共享处理器</a:t>
            </a:r>
            <a:r>
              <a:rPr lang="zh-CN" altLang="en-US" dirty="0"/>
              <a:t>。但是在</a:t>
            </a:r>
            <a:r>
              <a:rPr lang="zh-CN" altLang="en-US" b="1" dirty="0"/>
              <a:t>大多数情况下，可运行状态也就是运行中</a:t>
            </a:r>
            <a:r>
              <a:rPr lang="zh-CN" altLang="en-US" dirty="0"/>
              <a:t>。当一个线程正在运行时，它是可运行的，并且也是当前正运行的线程</a:t>
            </a:r>
            <a:endParaRPr kumimoji="1" lang="zh-CN" altLang="en-US" dirty="0"/>
          </a:p>
        </p:txBody>
      </p:sp>
    </p:spTree>
    <p:extLst>
      <p:ext uri="{BB962C8B-B14F-4D97-AF65-F5344CB8AC3E}">
        <p14:creationId xmlns:p14="http://schemas.microsoft.com/office/powerpoint/2010/main" val="339576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D03CE-CB4B-3645-A0B8-A6DACF138A38}"/>
              </a:ext>
            </a:extLst>
          </p:cNvPr>
          <p:cNvSpPr>
            <a:spLocks noGrp="1"/>
          </p:cNvSpPr>
          <p:nvPr>
            <p:ph type="title"/>
          </p:nvPr>
        </p:nvSpPr>
        <p:spPr/>
        <p:txBody>
          <a:bodyPr/>
          <a:lstStyle/>
          <a:p>
            <a:r>
              <a:rPr lang="zh-CN" altLang="en-US" dirty="0">
                <a:latin typeface="Times New Roman" panose="02020603050405020304" pitchFamily="18" charset="0"/>
              </a:rPr>
              <a:t>不可运行状态（</a:t>
            </a:r>
            <a:r>
              <a:rPr lang="en-US" altLang="zh-CN" dirty="0">
                <a:latin typeface="Times New Roman" panose="02020603050405020304" pitchFamily="18" charset="0"/>
              </a:rPr>
              <a:t>Not Runnable</a:t>
            </a:r>
            <a:r>
              <a:rPr lang="zh-CN" altLang="en-US"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18A8F4C0-568E-D74C-A6C3-C702CB57BBF8}"/>
              </a:ext>
            </a:extLst>
          </p:cNvPr>
          <p:cNvSpPr>
            <a:spLocks noGrp="1"/>
          </p:cNvSpPr>
          <p:nvPr>
            <p:ph idx="1"/>
          </p:nvPr>
        </p:nvSpPr>
        <p:spPr>
          <a:xfrm>
            <a:off x="838199" y="1825625"/>
            <a:ext cx="10515599" cy="4351338"/>
          </a:xfrm>
        </p:spPr>
        <p:txBody>
          <a:bodyPr/>
          <a:lstStyle/>
          <a:p>
            <a:pPr marL="0" indent="0">
              <a:buNone/>
            </a:pPr>
            <a:r>
              <a:rPr lang="zh-CN" altLang="en-US" dirty="0">
                <a:latin typeface="Times New Roman" panose="02020603050405020304" pitchFamily="18" charset="0"/>
              </a:rPr>
              <a:t>线程处于</a:t>
            </a:r>
            <a:r>
              <a:rPr lang="zh-CN" altLang="en-US" dirty="0"/>
              <a:t>可运行状态时，</a:t>
            </a:r>
            <a:r>
              <a:rPr lang="zh-CN" altLang="en-US" dirty="0">
                <a:latin typeface="Times New Roman" panose="02020603050405020304" pitchFamily="18" charset="0"/>
              </a:rPr>
              <a:t>当下面四种情况发生，线程就进入不可运行状态：</a:t>
            </a:r>
          </a:p>
          <a:p>
            <a:pPr lvl="1">
              <a:buClr>
                <a:schemeClr val="folHlink"/>
              </a:buClr>
              <a:buFont typeface="Wingdings" pitchFamily="2" charset="2"/>
              <a:buChar char="Ø"/>
            </a:pPr>
            <a:r>
              <a:rPr lang="zh-CN" altLang="en-US" dirty="0"/>
              <a:t> 调用了</a:t>
            </a:r>
            <a:r>
              <a:rPr lang="en-US" altLang="zh-CN" dirty="0"/>
              <a:t>sleep()</a:t>
            </a:r>
            <a:r>
              <a:rPr lang="zh-CN" altLang="en-US" dirty="0"/>
              <a:t>方法；</a:t>
            </a:r>
          </a:p>
          <a:p>
            <a:pPr lvl="1">
              <a:buClr>
                <a:schemeClr val="folHlink"/>
              </a:buClr>
              <a:buFont typeface="Wingdings" pitchFamily="2" charset="2"/>
              <a:buChar char="Ø"/>
            </a:pPr>
            <a:r>
              <a:rPr lang="zh-CN" altLang="en-US" dirty="0"/>
              <a:t> 调用了</a:t>
            </a:r>
            <a:r>
              <a:rPr lang="en-US" altLang="zh-CN" dirty="0"/>
              <a:t>suspend()</a:t>
            </a:r>
            <a:r>
              <a:rPr lang="zh-CN" altLang="en-US" dirty="0"/>
              <a:t>方法；</a:t>
            </a:r>
          </a:p>
          <a:p>
            <a:pPr lvl="1">
              <a:buClr>
                <a:schemeClr val="folHlink"/>
              </a:buClr>
              <a:buFont typeface="Wingdings" pitchFamily="2" charset="2"/>
              <a:buChar char="Ø"/>
            </a:pPr>
            <a:r>
              <a:rPr lang="zh-CN" altLang="en-US" dirty="0"/>
              <a:t> 为等候一个条件变量，线程调用</a:t>
            </a:r>
            <a:r>
              <a:rPr lang="en-US" altLang="zh-CN" dirty="0"/>
              <a:t>wait()</a:t>
            </a:r>
            <a:r>
              <a:rPr lang="zh-CN" altLang="en-US" dirty="0"/>
              <a:t>方法；</a:t>
            </a:r>
          </a:p>
          <a:p>
            <a:pPr lvl="1">
              <a:buClr>
                <a:schemeClr val="folHlink"/>
              </a:buClr>
              <a:buFont typeface="Wingdings" pitchFamily="2" charset="2"/>
              <a:buChar char="Ø"/>
            </a:pPr>
            <a:r>
              <a:rPr lang="zh-CN" altLang="en-US" dirty="0"/>
              <a:t> 输入输出流中发生线程阻塞。</a:t>
            </a:r>
          </a:p>
          <a:p>
            <a:endParaRPr kumimoji="1" lang="zh-CN" altLang="en-US" dirty="0"/>
          </a:p>
        </p:txBody>
      </p:sp>
    </p:spTree>
    <p:extLst>
      <p:ext uri="{BB962C8B-B14F-4D97-AF65-F5344CB8AC3E}">
        <p14:creationId xmlns:p14="http://schemas.microsoft.com/office/powerpoint/2010/main" val="265812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1E697-621A-CA4C-A8BD-BF09BB3C8A05}"/>
              </a:ext>
            </a:extLst>
          </p:cNvPr>
          <p:cNvSpPr>
            <a:spLocks noGrp="1"/>
          </p:cNvSpPr>
          <p:nvPr>
            <p:ph type="title"/>
          </p:nvPr>
        </p:nvSpPr>
        <p:spPr/>
        <p:txBody>
          <a:bodyPr/>
          <a:lstStyle/>
          <a:p>
            <a:r>
              <a:rPr lang="zh-CN" altLang="en-US" dirty="0">
                <a:latin typeface="Times New Roman" panose="02020603050405020304" pitchFamily="18" charset="0"/>
              </a:rPr>
              <a:t>不可运行状态（</a:t>
            </a:r>
            <a:r>
              <a:rPr lang="en-US" altLang="zh-CN" dirty="0">
                <a:latin typeface="Times New Roman" panose="02020603050405020304" pitchFamily="18" charset="0"/>
              </a:rPr>
              <a:t>Not Runnable</a:t>
            </a:r>
            <a:r>
              <a:rPr lang="zh-CN" altLang="en-US" dirty="0">
                <a:latin typeface="Times New Roman" panose="02020603050405020304" pitchFamily="18" charset="0"/>
              </a:rPr>
              <a:t>）</a:t>
            </a:r>
            <a:endParaRPr kumimoji="1" lang="zh-CN" altLang="en-US" dirty="0"/>
          </a:p>
        </p:txBody>
      </p:sp>
      <p:sp>
        <p:nvSpPr>
          <p:cNvPr id="3" name="内容占位符 2">
            <a:extLst>
              <a:ext uri="{FF2B5EF4-FFF2-40B4-BE49-F238E27FC236}">
                <a16:creationId xmlns:a16="http://schemas.microsoft.com/office/drawing/2014/main" id="{448A4A91-0620-DB4C-9B6B-79764200617C}"/>
              </a:ext>
            </a:extLst>
          </p:cNvPr>
          <p:cNvSpPr>
            <a:spLocks noGrp="1"/>
          </p:cNvSpPr>
          <p:nvPr>
            <p:ph idx="1"/>
          </p:nvPr>
        </p:nvSpPr>
        <p:spPr/>
        <p:txBody>
          <a:bodyPr>
            <a:normAutofit fontScale="92500" lnSpcReduction="10000"/>
          </a:bodyPr>
          <a:lstStyle/>
          <a:p>
            <a:pPr marL="0" indent="0">
              <a:buNone/>
            </a:pPr>
            <a:r>
              <a:rPr lang="zh-CN" altLang="en-US" dirty="0">
                <a:latin typeface="Times New Roman" panose="02020603050405020304" pitchFamily="18" charset="0"/>
              </a:rPr>
              <a:t>对于这四种使得线程处于不可运行状态的情况，都有特定的方法使线程返回可运行状态：</a:t>
            </a:r>
          </a:p>
          <a:p>
            <a:pPr lvl="1">
              <a:lnSpc>
                <a:spcPct val="110000"/>
              </a:lnSpc>
              <a:buClr>
                <a:schemeClr val="folHlink"/>
              </a:buClr>
              <a:buFont typeface="Wingdings" pitchFamily="2" charset="2"/>
              <a:buChar char="Ø"/>
            </a:pPr>
            <a:r>
              <a:rPr lang="zh-CN" altLang="en-US" dirty="0">
                <a:latin typeface="Times New Roman" panose="02020603050405020304" pitchFamily="18" charset="0"/>
              </a:rPr>
              <a:t> </a:t>
            </a:r>
            <a:r>
              <a:rPr lang="zh-CN" altLang="en-US" sz="2000" dirty="0">
                <a:latin typeface="Times New Roman" panose="02020603050405020304" pitchFamily="18" charset="0"/>
              </a:rPr>
              <a:t>如果线程处于睡眠状态中，</a:t>
            </a:r>
            <a:r>
              <a:rPr lang="en-US" altLang="zh-CN" sz="2000" dirty="0">
                <a:latin typeface="Times New Roman" panose="02020603050405020304" pitchFamily="18" charset="0"/>
              </a:rPr>
              <a:t>sleep()</a:t>
            </a:r>
            <a:r>
              <a:rPr lang="zh-CN" altLang="en-US" sz="2000" dirty="0">
                <a:latin typeface="Times New Roman" panose="02020603050405020304" pitchFamily="18" charset="0"/>
              </a:rPr>
              <a:t>方法中的参数为休息时间，当这个时间过去后，线程即为可运行的</a:t>
            </a:r>
          </a:p>
          <a:p>
            <a:pPr lvl="1">
              <a:lnSpc>
                <a:spcPct val="110000"/>
              </a:lnSpc>
              <a:buClr>
                <a:schemeClr val="folHlink"/>
              </a:buClr>
              <a:buFont typeface="Wingdings" pitchFamily="2" charset="2"/>
              <a:buChar char="Ø"/>
            </a:pPr>
            <a:r>
              <a:rPr lang="zh-CN" altLang="en-US" sz="2000" dirty="0">
                <a:latin typeface="Times New Roman" panose="02020603050405020304" pitchFamily="18" charset="0"/>
              </a:rPr>
              <a:t> 如果一个线程被挂起，须调用</a:t>
            </a:r>
            <a:r>
              <a:rPr lang="en-US" altLang="zh-CN" sz="2000" dirty="0">
                <a:latin typeface="Times New Roman" panose="02020603050405020304" pitchFamily="18" charset="0"/>
              </a:rPr>
              <a:t>resume()</a:t>
            </a:r>
            <a:r>
              <a:rPr lang="zh-CN" altLang="en-US" sz="2000" dirty="0">
                <a:latin typeface="Times New Roman" panose="02020603050405020304" pitchFamily="18" charset="0"/>
              </a:rPr>
              <a:t>方法来返回</a:t>
            </a:r>
          </a:p>
          <a:p>
            <a:pPr lvl="1">
              <a:lnSpc>
                <a:spcPct val="110000"/>
              </a:lnSpc>
              <a:buClr>
                <a:schemeClr val="folHlink"/>
              </a:buClr>
              <a:buFont typeface="Wingdings" pitchFamily="2" charset="2"/>
              <a:buChar char="Ø"/>
            </a:pPr>
            <a:r>
              <a:rPr lang="zh-CN" altLang="en-US" sz="2000" dirty="0">
                <a:latin typeface="Times New Roman" panose="02020603050405020304" pitchFamily="18" charset="0"/>
              </a:rPr>
              <a:t> 如果线程在等待条件变量，那么要停止等待的话，需要该条件变量所在的对象调用</a:t>
            </a:r>
            <a:r>
              <a:rPr lang="en-US" altLang="zh-CN" sz="2000" dirty="0">
                <a:latin typeface="Times New Roman" panose="02020603050405020304" pitchFamily="18" charset="0"/>
              </a:rPr>
              <a:t>notify()</a:t>
            </a:r>
            <a:r>
              <a:rPr lang="zh-CN" altLang="en-US" sz="2000" dirty="0">
                <a:latin typeface="Times New Roman" panose="02020603050405020304" pitchFamily="18" charset="0"/>
              </a:rPr>
              <a:t>或</a:t>
            </a:r>
            <a:r>
              <a:rPr lang="en-US" altLang="zh-CN" sz="2000" dirty="0" err="1">
                <a:latin typeface="Times New Roman" panose="02020603050405020304" pitchFamily="18" charset="0"/>
              </a:rPr>
              <a:t>notifyAll</a:t>
            </a:r>
            <a:r>
              <a:rPr lang="en-US" altLang="zh-CN" sz="2000" dirty="0">
                <a:latin typeface="Times New Roman" panose="02020603050405020304" pitchFamily="18" charset="0"/>
              </a:rPr>
              <a:t>()</a:t>
            </a:r>
            <a:r>
              <a:rPr lang="zh-CN" altLang="en-US" sz="2000" dirty="0">
                <a:latin typeface="Times New Roman" panose="02020603050405020304" pitchFamily="18" charset="0"/>
              </a:rPr>
              <a:t>方法</a:t>
            </a:r>
            <a:endParaRPr lang="en-US" altLang="zh-CN" sz="2000" dirty="0">
              <a:latin typeface="Times New Roman" panose="02020603050405020304" pitchFamily="18" charset="0"/>
            </a:endParaRPr>
          </a:p>
          <a:p>
            <a:pPr lvl="1">
              <a:lnSpc>
                <a:spcPct val="110000"/>
              </a:lnSpc>
              <a:buClr>
                <a:schemeClr val="folHlink"/>
              </a:buClr>
              <a:buFont typeface="Wingdings" pitchFamily="2" charset="2"/>
              <a:buChar char="Ø"/>
            </a:pPr>
            <a:r>
              <a:rPr lang="en-US" altLang="zh-CN" sz="2000" dirty="0">
                <a:latin typeface="Times New Roman" panose="02020603050405020304" pitchFamily="18" charset="0"/>
              </a:rPr>
              <a:t> </a:t>
            </a:r>
            <a:r>
              <a:rPr lang="zh-CN" altLang="en-US" sz="2000" dirty="0">
                <a:latin typeface="Times New Roman" panose="02020603050405020304" pitchFamily="18" charset="0"/>
              </a:rPr>
              <a:t>如果在</a:t>
            </a:r>
            <a:r>
              <a:rPr lang="en-US" altLang="zh-CN" sz="2000" dirty="0">
                <a:latin typeface="Times New Roman" panose="02020603050405020304" pitchFamily="18" charset="0"/>
              </a:rPr>
              <a:t>I/O</a:t>
            </a:r>
            <a:r>
              <a:rPr lang="zh-CN" altLang="en-US" sz="2000" dirty="0">
                <a:latin typeface="Times New Roman" panose="02020603050405020304" pitchFamily="18" charset="0"/>
              </a:rPr>
              <a:t>流中发生线程阻塞，则特定的</a:t>
            </a:r>
            <a:r>
              <a:rPr lang="en-US" altLang="zh-CN" sz="2000" dirty="0">
                <a:latin typeface="Times New Roman" panose="02020603050405020304" pitchFamily="18" charset="0"/>
              </a:rPr>
              <a:t>I/O</a:t>
            </a:r>
            <a:r>
              <a:rPr lang="zh-CN" altLang="en-US" sz="2000" dirty="0">
                <a:latin typeface="Times New Roman" panose="02020603050405020304" pitchFamily="18" charset="0"/>
              </a:rPr>
              <a:t>指令将结束这种不可运行状态</a:t>
            </a:r>
            <a:endParaRPr lang="en-US" altLang="zh-CN" sz="2000" dirty="0">
              <a:latin typeface="Times New Roman" panose="02020603050405020304" pitchFamily="18" charset="0"/>
            </a:endParaRPr>
          </a:p>
          <a:p>
            <a:pPr marL="0" indent="0">
              <a:lnSpc>
                <a:spcPct val="110000"/>
              </a:lnSpc>
              <a:buClr>
                <a:schemeClr val="folHlink"/>
              </a:buClr>
              <a:buNone/>
            </a:pPr>
            <a:endParaRPr lang="en-US" altLang="zh-CN" sz="2400" i="1" dirty="0">
              <a:latin typeface="Times New Roman" panose="02020603050405020304" pitchFamily="18" charset="0"/>
            </a:endParaRPr>
          </a:p>
          <a:p>
            <a:pPr marL="0" indent="0">
              <a:lnSpc>
                <a:spcPct val="110000"/>
              </a:lnSpc>
              <a:buClr>
                <a:schemeClr val="folHlink"/>
              </a:buClr>
              <a:buNone/>
            </a:pPr>
            <a:r>
              <a:rPr lang="zh-CN" altLang="en-US" sz="2400" i="1" dirty="0">
                <a:latin typeface="Times New Roman" panose="02020603050405020304" pitchFamily="18" charset="0"/>
              </a:rPr>
              <a:t>注意：每种方法都仅仅对相应的情况才有作用，例如当一个线程睡眠并且睡眠时间还没有结束时，调用</a:t>
            </a:r>
            <a:r>
              <a:rPr lang="en-US" altLang="zh-CN" sz="2400" i="1" dirty="0">
                <a:latin typeface="Times New Roman" panose="02020603050405020304" pitchFamily="18" charset="0"/>
              </a:rPr>
              <a:t>resume()</a:t>
            </a:r>
            <a:r>
              <a:rPr lang="zh-CN" altLang="en-US" sz="2400" i="1" dirty="0">
                <a:latin typeface="Times New Roman" panose="02020603050405020304" pitchFamily="18" charset="0"/>
              </a:rPr>
              <a:t>方法是无效的，并且还会引起非法状态异常！</a:t>
            </a:r>
            <a:endParaRPr kumimoji="1" lang="zh-CN" altLang="en-US" sz="2400" i="1" dirty="0"/>
          </a:p>
          <a:p>
            <a:pPr lvl="1">
              <a:lnSpc>
                <a:spcPct val="110000"/>
              </a:lnSpc>
              <a:buClr>
                <a:schemeClr val="folHlink"/>
              </a:buClr>
              <a:buFont typeface="Wingdings" pitchFamily="2" charset="2"/>
              <a:buChar char="Ø"/>
            </a:pPr>
            <a:endParaRPr lang="zh-CN" altLang="en-US" sz="2000" dirty="0">
              <a:latin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238008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4184</Words>
  <Application>Microsoft Macintosh PowerPoint</Application>
  <PresentationFormat>宽屏</PresentationFormat>
  <Paragraphs>566</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等线</vt:lpstr>
      <vt:lpstr>等线 Light</vt:lpstr>
      <vt:lpstr>STLiti</vt:lpstr>
      <vt:lpstr>Arial Unicode MS</vt:lpstr>
      <vt:lpstr>Apple Chancery</vt:lpstr>
      <vt:lpstr>Arial</vt:lpstr>
      <vt:lpstr>Monotype Sorts</vt:lpstr>
      <vt:lpstr>Tahoma</vt:lpstr>
      <vt:lpstr>Times New Roman</vt:lpstr>
      <vt:lpstr>Wingdings</vt:lpstr>
      <vt:lpstr>Office 主题​​</vt:lpstr>
      <vt:lpstr>面向对象程序设计  Object Oriented Programming </vt:lpstr>
      <vt:lpstr>第六章 多线程（补）</vt:lpstr>
      <vt:lpstr>生命周期及控制</vt:lpstr>
      <vt:lpstr>PowerPoint 演示文稿</vt:lpstr>
      <vt:lpstr>PowerPoint 演示文稿</vt:lpstr>
      <vt:lpstr>创建状态（new Thread）</vt:lpstr>
      <vt:lpstr> 可运行状态（Runnable）</vt:lpstr>
      <vt:lpstr>不可运行状态（Not Runnable）</vt:lpstr>
      <vt:lpstr>不可运行状态（Not Runnable）</vt:lpstr>
      <vt:lpstr>死亡状态（Dead）</vt:lpstr>
      <vt:lpstr>Thread.currentThread().stop()</vt:lpstr>
      <vt:lpstr>线程的生命周期及控制</vt:lpstr>
      <vt:lpstr>线程的生命周期及控制</vt:lpstr>
      <vt:lpstr>线程的优先级及调度</vt:lpstr>
      <vt:lpstr>线程的优先级及调度</vt:lpstr>
      <vt:lpstr>线程的优先级及调度</vt:lpstr>
      <vt:lpstr>线程的通信</vt:lpstr>
      <vt:lpstr>线程的通信</vt:lpstr>
      <vt:lpstr>PowerPoint 演示文稿</vt:lpstr>
      <vt:lpstr>PowerPoint 演示文稿</vt:lpstr>
      <vt:lpstr>PowerPoint 演示文稿</vt:lpstr>
      <vt:lpstr>线程间的资源互斥共享</vt:lpstr>
      <vt:lpstr>线程间的资源互斥共享</vt:lpstr>
      <vt:lpstr>线程间的资源互斥共享</vt:lpstr>
      <vt:lpstr>线程间的资源互斥共享</vt:lpstr>
      <vt:lpstr>线程间的资源互斥共享</vt:lpstr>
      <vt:lpstr>线程间的资源互斥共享</vt:lpstr>
      <vt:lpstr>线程间的同步</vt:lpstr>
      <vt:lpstr>PowerPoint 演示文稿</vt:lpstr>
      <vt:lpstr>PowerPoint 演示文稿</vt:lpstr>
      <vt:lpstr>PowerPoint 演示文稿</vt:lpstr>
      <vt:lpstr>PowerPoint 演示文稿</vt:lpstr>
      <vt:lpstr>死锁问题</vt:lpstr>
      <vt:lpstr>守护线程 (Daemon)</vt:lpstr>
      <vt:lpstr>守护线程 (Daemon)</vt:lpstr>
      <vt:lpstr>线程组 (ThreadGroup)</vt:lpstr>
      <vt:lpstr>线程组 (ThreadGroup)</vt:lpstr>
      <vt:lpstr>线程组 (ThreadGroup)</vt:lpstr>
      <vt:lpstr>注意</vt:lpstr>
      <vt:lpstr>注意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28</cp:revision>
  <dcterms:created xsi:type="dcterms:W3CDTF">2020-05-12T09:18:08Z</dcterms:created>
  <dcterms:modified xsi:type="dcterms:W3CDTF">2020-05-18T06:49:42Z</dcterms:modified>
</cp:coreProperties>
</file>