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57" r:id="rId3"/>
    <p:sldId id="258" r:id="rId4"/>
    <p:sldId id="266" r:id="rId5"/>
    <p:sldId id="264" r:id="rId6"/>
    <p:sldId id="265" r:id="rId7"/>
    <p:sldId id="267" r:id="rId8"/>
    <p:sldId id="268" r:id="rId9"/>
    <p:sldId id="281" r:id="rId10"/>
    <p:sldId id="320" r:id="rId11"/>
    <p:sldId id="321" r:id="rId12"/>
    <p:sldId id="263" r:id="rId13"/>
    <p:sldId id="272" r:id="rId14"/>
    <p:sldId id="322" r:id="rId15"/>
    <p:sldId id="271" r:id="rId16"/>
    <p:sldId id="269" r:id="rId17"/>
    <p:sldId id="259" r:id="rId18"/>
    <p:sldId id="260" r:id="rId19"/>
    <p:sldId id="261" r:id="rId20"/>
    <p:sldId id="274" r:id="rId21"/>
    <p:sldId id="275" r:id="rId22"/>
    <p:sldId id="276" r:id="rId23"/>
    <p:sldId id="277" r:id="rId24"/>
    <p:sldId id="323" r:id="rId25"/>
    <p:sldId id="278" r:id="rId26"/>
    <p:sldId id="279" r:id="rId27"/>
    <p:sldId id="273" r:id="rId28"/>
    <p:sldId id="280" r:id="rId29"/>
    <p:sldId id="282" r:id="rId30"/>
    <p:sldId id="294" r:id="rId31"/>
    <p:sldId id="300" r:id="rId32"/>
    <p:sldId id="295" r:id="rId33"/>
    <p:sldId id="283" r:id="rId34"/>
    <p:sldId id="284" r:id="rId35"/>
    <p:sldId id="285" r:id="rId36"/>
    <p:sldId id="319" r:id="rId37"/>
    <p:sldId id="324" r:id="rId38"/>
    <p:sldId id="301" r:id="rId39"/>
    <p:sldId id="318" r:id="rId40"/>
    <p:sldId id="287" r:id="rId41"/>
    <p:sldId id="302" r:id="rId42"/>
    <p:sldId id="286" r:id="rId43"/>
    <p:sldId id="303" r:id="rId44"/>
    <p:sldId id="304" r:id="rId45"/>
    <p:sldId id="305" r:id="rId46"/>
    <p:sldId id="288" r:id="rId47"/>
    <p:sldId id="290" r:id="rId48"/>
    <p:sldId id="291" r:id="rId49"/>
    <p:sldId id="311" r:id="rId50"/>
    <p:sldId id="314" r:id="rId51"/>
    <p:sldId id="292" r:id="rId52"/>
    <p:sldId id="307" r:id="rId53"/>
    <p:sldId id="308" r:id="rId54"/>
    <p:sldId id="309" r:id="rId55"/>
    <p:sldId id="310" r:id="rId56"/>
    <p:sldId id="299" r:id="rId57"/>
    <p:sldId id="293" r:id="rId58"/>
    <p:sldId id="317" r:id="rId59"/>
    <p:sldId id="297" r:id="rId60"/>
    <p:sldId id="298" r:id="rId61"/>
    <p:sldId id="315" r:id="rId62"/>
    <p:sldId id="316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3894-2EF2-E244-9D54-58DE814B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528CAD-B566-5442-9D47-E137F658F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52311-A8D5-0B49-9304-8F58877D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13D66-6B97-CB48-AD9C-94E57AC4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9A848-3837-FC49-9FFF-16F86B3C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3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03E78-3439-3144-9127-8EE278A2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299A-D53D-F340-8EF2-C739CB36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FCC3D-8BCB-E54A-BE54-43AC9057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5EFF8-7B2D-ED44-BFA0-6DF7BA95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2B6ED-7401-744F-9A38-D927BBA3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0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81636-46B6-AF49-9128-4B1F67F2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FF98D-CFD0-CF49-B8A3-B54B6F5F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C5F9B-01E4-A34C-B131-4AF842B2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DDC57-2071-8443-A352-27F7793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091F7-17BE-9D4D-85D8-F1CB99C2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29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46AE-B431-5C47-B12E-617A9328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AEF6-F637-A043-BA01-02FBC840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18FA4-4B3E-6344-BB65-638B6099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4840D-5EC7-AC47-86AE-9FC53842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EC35D-2691-5349-8D88-D849558E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95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6A0D9-775C-AF4F-B595-10C78580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71F5F-9418-F345-BED6-A6290358B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955D6-987F-4148-947D-94826326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E0F-053D-3D4C-80D0-EAF81700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383FD-E1D6-644E-B2C7-78287899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48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BE3B5-AFF4-E14B-A482-0DA9E8ED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B5F04-A5D0-4B45-AF88-9BAF2793C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04F1C-F00E-5942-B8C4-46414F5A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8EA9F-455A-BF42-9E78-F23D4067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6D57-C905-6C49-B6B6-3E5E538D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3DB1D-6184-0745-BA04-24ED000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65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4BFFA-039C-1845-A72C-E1ADF647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E3AB4-61A1-E449-B44A-0BCAC1C0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E7B0A-E208-CC4D-BDDC-5ECD5E0C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52B16-E85E-6941-AD92-71D834753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26C61-D471-114A-B94B-42F813C1A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EE1450-D99D-454C-B7B1-435308F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C91F8-19DD-BB40-A7D4-40932748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BE541-60ED-C64B-BA5C-249C4954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81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91D4-5384-9945-B2F0-C54D353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D712CE-2BC6-AA4E-9798-9419D83E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A5CB98-C9C3-2E48-8ADC-50FC39A9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F32FA-8887-4E45-B737-D007CC3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5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8D3264-C1E9-A54E-83DC-C52F305B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B71FF-7FE3-6142-AFEA-5210F262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8F145-D9E0-CA49-8B87-215BA253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2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9BB7-ACB8-6440-B948-5FFA5612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33B00-8B2D-AD4D-AD02-FF800AA0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591CA-BBAF-734F-81E8-78F5A1C5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DBFEE-F795-5244-91DD-E0D3E103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01AD4-3FB1-0249-9682-86FF0660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26C1C-84D5-594A-AD74-E8432169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5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E3D2-F937-9848-B8EF-AF3FC914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B5F4D-08EC-BD4F-BC8C-752C8D22A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69998-356D-E54E-9D2E-D1DF55EA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82293-2E6D-A845-807E-D5636030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11E2E-DD13-4A45-B81D-A636A680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FD192-28CD-3A42-8FDC-0405DBD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4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9D120-9935-BE42-B7ED-A7A57358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B651D-A3E4-804D-A369-5715129A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E1C7C-933A-9D4E-BFB6-9968345C4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64C8-D294-2E4F-BD10-B0FC63C6157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402C3-5DA6-D142-8571-C1544E8E9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1CAF3-AFD8-A843-9AE6-357F2B3E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27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lang/String.html" TargetMode="External"/><Relationship Id="rId2" Type="http://schemas.openxmlformats.org/officeDocument/2006/relationships/hyperlink" Target="../docs/api/java/net/InetAddress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s.pku.edu.cn/javaCourse/index.html" TargetMode="External"/><Relationship Id="rId2" Type="http://schemas.openxmlformats.org/officeDocument/2006/relationships/hyperlink" Target="http://www.pku.edu.c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abc.com:8080/java/network.html#UDP" TargetMode="External"/><Relationship Id="rId4" Type="http://schemas.openxmlformats.org/officeDocument/2006/relationships/hyperlink" Target="ftp://gis.pku.edu.cn/javaCourse/Techdoc/ch1.p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docs/api/java/io/InputStream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docs/api/java/net/URLConnection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io/OutputStream.html" TargetMode="External"/><Relationship Id="rId2" Type="http://schemas.openxmlformats.org/officeDocument/2006/relationships/hyperlink" Target="../docs/api/java/io/InputStream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io/OutputStream.html" TargetMode="External"/><Relationship Id="rId2" Type="http://schemas.openxmlformats.org/officeDocument/2006/relationships/hyperlink" Target="../docs/api/java/io/InputStream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../docs/api/java/net/InetAddress.html" TargetMode="External"/><Relationship Id="rId4" Type="http://schemas.openxmlformats.org/officeDocument/2006/relationships/hyperlink" Target="../docs/api/java/io/IOException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net/InetAddress.html" TargetMode="External"/><Relationship Id="rId2" Type="http://schemas.openxmlformats.org/officeDocument/2006/relationships/hyperlink" Target="../docs/api/java/net/Socket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95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F702F2F5-3EE4-9043-BD8B-BCBE3FA00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7848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TCP</a:t>
            </a:r>
            <a:r>
              <a:rPr lang="zh-CN" altLang="en-US" sz="2800">
                <a:latin typeface="Times New Roman" panose="02020603050405020304" pitchFamily="18" charset="0"/>
              </a:rPr>
              <a:t>协议和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协议各有各的用处。当对所传输的数据具有时序性和可靠性等要求时，应使用</a:t>
            </a:r>
            <a:r>
              <a:rPr lang="en-US" altLang="zh-CN" sz="2800">
                <a:latin typeface="Times New Roman" panose="02020603050405020304" pitchFamily="18" charset="0"/>
              </a:rPr>
              <a:t>TCP</a:t>
            </a:r>
            <a:r>
              <a:rPr lang="zh-CN" altLang="en-US" sz="2800">
                <a:latin typeface="Times New Roman" panose="02020603050405020304" pitchFamily="18" charset="0"/>
              </a:rPr>
              <a:t>协议；当传输的数据比较简单、对时序等无要求时，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协议能发挥更好的作用，如</a:t>
            </a:r>
            <a:r>
              <a:rPr lang="en-US" altLang="zh-CN" sz="2800">
                <a:latin typeface="Times New Roman" panose="02020603050405020304" pitchFamily="18" charset="0"/>
              </a:rPr>
              <a:t>ping</a:t>
            </a:r>
            <a:r>
              <a:rPr lang="zh-CN" altLang="en-US" sz="2800">
                <a:latin typeface="Times New Roman" panose="02020603050405020304" pitchFamily="18" charset="0"/>
              </a:rPr>
              <a:t>、发送时间数据等。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719B015C-ED67-154F-B7E4-65AFCACC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68665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43604A34-2377-8243-B913-FBF6DF5A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533400"/>
            <a:ext cx="466407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Java</a:t>
            </a:r>
            <a:r>
              <a:rPr lang="zh-CN" altLang="en-US" sz="3200" b="1">
                <a:latin typeface="Times New Roman" panose="02020603050405020304" pitchFamily="18" charset="0"/>
              </a:rPr>
              <a:t>与</a:t>
            </a:r>
            <a:r>
              <a:rPr lang="en-US" altLang="zh-CN" sz="3200" b="1">
                <a:latin typeface="Times New Roman" panose="02020603050405020304" pitchFamily="18" charset="0"/>
              </a:rPr>
              <a:t>Internet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——Java</a:t>
            </a:r>
            <a:r>
              <a:rPr lang="zh-CN" altLang="en-US" sz="2800" b="1">
                <a:latin typeface="Times New Roman" panose="02020603050405020304" pitchFamily="18" charset="0"/>
              </a:rPr>
              <a:t>中的网络通信</a:t>
            </a:r>
            <a:endParaRPr lang="zh-CN" altLang="en-US" sz="2000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F040131E-5D61-D949-BDC5-C53F7D4A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822960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网络应用是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语言取得成功的领域之一，它已经成为现在</a:t>
            </a:r>
            <a:r>
              <a:rPr lang="en-US" altLang="zh-CN">
                <a:latin typeface="Times New Roman" panose="02020603050405020304" pitchFamily="18" charset="0"/>
              </a:rPr>
              <a:t>Internet</a:t>
            </a:r>
            <a:r>
              <a:rPr lang="zh-CN" altLang="en-US">
                <a:latin typeface="Times New Roman" panose="02020603050405020304" pitchFamily="18" charset="0"/>
              </a:rPr>
              <a:t>上最流行的一种编程语言。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语言在网络编程方面提供了许多方便，其他语言往往需要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数页代码</a:t>
            </a:r>
            <a:r>
              <a:rPr lang="zh-CN" altLang="en-US">
                <a:latin typeface="Times New Roman" panose="02020603050405020304" pitchFamily="18" charset="0"/>
              </a:rPr>
              <a:t>才能完成的事情，在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中可能只需要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一条语句</a:t>
            </a:r>
            <a:r>
              <a:rPr lang="zh-CN" altLang="en-US">
                <a:latin typeface="Times New Roman" panose="02020603050405020304" pitchFamily="18" charset="0"/>
              </a:rPr>
              <a:t>就可以。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的网络通信分为三个层次：</a:t>
            </a:r>
          </a:p>
          <a:p>
            <a:endParaRPr lang="zh-CN" altLang="en-US" sz="500">
              <a:latin typeface="Times New Roman" panose="0202060305040502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zh-CN" altLang="en-US" sz="2000">
                <a:latin typeface="Times New Roman" panose="02020603050405020304" pitchFamily="18" charset="0"/>
              </a:rPr>
              <a:t> 最高一级的网络通信就是我们上一讲中所涉及到的从网络上下载</a:t>
            </a:r>
            <a:r>
              <a:rPr lang="en-US" altLang="zh-CN" sz="2000">
                <a:latin typeface="Times New Roman" panose="02020603050405020304" pitchFamily="18" charset="0"/>
              </a:rPr>
              <a:t>Applet</a:t>
            </a:r>
            <a:r>
              <a:rPr lang="zh-CN" altLang="en-US" sz="2000">
                <a:latin typeface="Times New Roman" panose="02020603050405020304" pitchFamily="18" charset="0"/>
              </a:rPr>
              <a:t>。客户端浏览器通过</a:t>
            </a:r>
            <a:r>
              <a:rPr lang="en-US" altLang="zh-CN" sz="2000">
                <a:latin typeface="Times New Roman" panose="02020603050405020304" pitchFamily="18" charset="0"/>
              </a:rPr>
              <a:t>HTML</a:t>
            </a:r>
            <a:r>
              <a:rPr lang="zh-CN" altLang="en-US" sz="2000">
                <a:latin typeface="Times New Roman" panose="02020603050405020304" pitchFamily="18" charset="0"/>
              </a:rPr>
              <a:t>文件中的</a:t>
            </a:r>
            <a:r>
              <a:rPr lang="en-US" altLang="zh-CN" sz="2000">
                <a:latin typeface="Times New Roman" panose="02020603050405020304" pitchFamily="18" charset="0"/>
              </a:rPr>
              <a:t>&lt;applet&gt;</a:t>
            </a:r>
            <a:r>
              <a:rPr lang="zh-CN" altLang="en-US" sz="2000">
                <a:latin typeface="Times New Roman" panose="02020603050405020304" pitchFamily="18" charset="0"/>
              </a:rPr>
              <a:t>标记来识别</a:t>
            </a:r>
            <a:r>
              <a:rPr lang="en-US" altLang="zh-CN" sz="2000">
                <a:latin typeface="Times New Roman" panose="02020603050405020304" pitchFamily="18" charset="0"/>
              </a:rPr>
              <a:t>Applet</a:t>
            </a:r>
            <a:r>
              <a:rPr lang="zh-CN" altLang="en-US" sz="2000">
                <a:latin typeface="Times New Roman" panose="02020603050405020304" pitchFamily="18" charset="0"/>
              </a:rPr>
              <a:t>，并解析</a:t>
            </a:r>
            <a:r>
              <a:rPr lang="en-US" altLang="zh-CN" sz="2000">
                <a:latin typeface="Times New Roman" panose="02020603050405020304" pitchFamily="18" charset="0"/>
              </a:rPr>
              <a:t>Applet</a:t>
            </a:r>
            <a:r>
              <a:rPr lang="zh-CN" altLang="en-US" sz="2000">
                <a:latin typeface="Times New Roman" panose="02020603050405020304" pitchFamily="18" charset="0"/>
              </a:rPr>
              <a:t>的属性，通过网络获取</a:t>
            </a:r>
            <a:r>
              <a:rPr lang="en-US" altLang="zh-CN" sz="2000">
                <a:latin typeface="Times New Roman" panose="02020603050405020304" pitchFamily="18" charset="0"/>
              </a:rPr>
              <a:t>Applet</a:t>
            </a:r>
            <a:r>
              <a:rPr lang="zh-CN" altLang="en-US" sz="2000">
                <a:latin typeface="Times New Roman" panose="02020603050405020304" pitchFamily="18" charset="0"/>
              </a:rPr>
              <a:t>得字节码文件。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（由浏览器提供）</a:t>
            </a: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None/>
            </a:pPr>
            <a:endParaRPr lang="zh-CN" altLang="en-US" sz="500" b="1" u="sng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zh-CN" altLang="en-US" sz="2000">
                <a:latin typeface="Times New Roman" panose="02020603050405020304" pitchFamily="18" charset="0"/>
              </a:rPr>
              <a:t> 上一讲中所涉及到的声音播放和图象显示，其中声音文件和图象文件的获取是次一级的通信。通过类</a:t>
            </a:r>
            <a:r>
              <a:rPr lang="en-US" altLang="zh-CN" sz="2000">
                <a:latin typeface="Times New Roman" panose="02020603050405020304" pitchFamily="18" charset="0"/>
              </a:rPr>
              <a:t>URL</a:t>
            </a:r>
            <a:r>
              <a:rPr lang="zh-CN" altLang="en-US" sz="2000">
                <a:latin typeface="Times New Roman" panose="02020603050405020304" pitchFamily="18" charset="0"/>
              </a:rPr>
              <a:t>的对象指明文件所在位置，并从网络上下载声音和图象文件。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（由</a:t>
            </a:r>
            <a:r>
              <a:rPr lang="en-US" altLang="zh-CN" sz="20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开发环境提供）</a:t>
            </a: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None/>
            </a:pPr>
            <a:endParaRPr lang="zh-CN" altLang="en-US" sz="500" b="1" u="sng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zh-CN" altLang="en-US" sz="2000">
                <a:latin typeface="Times New Roman" panose="02020603050405020304" pitchFamily="18" charset="0"/>
              </a:rPr>
              <a:t> 最低一级的通信是利用</a:t>
            </a:r>
            <a:r>
              <a:rPr lang="en-US" altLang="zh-CN" sz="2000">
                <a:latin typeface="Times New Roman" panose="02020603050405020304" pitchFamily="18" charset="0"/>
              </a:rPr>
              <a:t>java.net</a:t>
            </a:r>
            <a:r>
              <a:rPr lang="zh-CN" altLang="en-US" sz="2000">
                <a:latin typeface="Times New Roman" panose="02020603050405020304" pitchFamily="18" charset="0"/>
              </a:rPr>
              <a:t>包中提供的类直接在程序中实现网络通信。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（由</a:t>
            </a:r>
            <a:r>
              <a:rPr lang="en-US" altLang="zh-CN" sz="20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语言开发包提供）</a:t>
            </a:r>
          </a:p>
        </p:txBody>
      </p:sp>
    </p:spTree>
    <p:extLst>
      <p:ext uri="{BB962C8B-B14F-4D97-AF65-F5344CB8AC3E}">
        <p14:creationId xmlns:p14="http://schemas.microsoft.com/office/powerpoint/2010/main" val="343685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8128080D-DEB4-8949-90CC-6B6701EC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0"/>
            <a:ext cx="5334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Java</a:t>
            </a:r>
            <a:r>
              <a:rPr lang="zh-CN" altLang="en-US" sz="3200" b="1">
                <a:latin typeface="Times New Roman" panose="02020603050405020304" pitchFamily="18" charset="0"/>
              </a:rPr>
              <a:t>与</a:t>
            </a:r>
            <a:r>
              <a:rPr lang="en-US" altLang="zh-CN" sz="3200" b="1">
                <a:latin typeface="Times New Roman" panose="02020603050405020304" pitchFamily="18" charset="0"/>
              </a:rPr>
              <a:t>Internet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——Java</a:t>
            </a:r>
            <a:r>
              <a:rPr lang="zh-CN" altLang="en-US" sz="2800" b="1">
                <a:latin typeface="Times New Roman" panose="02020603050405020304" pitchFamily="18" charset="0"/>
              </a:rPr>
              <a:t>中的网络支持</a:t>
            </a:r>
            <a:endParaRPr lang="zh-CN" altLang="en-US" sz="2800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557AA3A6-CFB2-FC44-8F84-C8E843D0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8610600" cy="28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针对网络通信的不同层次，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提供的网络功能有四大类：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InetAddress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URLs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Sockets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Datagram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90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面向的是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网络层（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层）</a:t>
            </a:r>
            <a:r>
              <a:rPr lang="zh-CN" altLang="en-US">
                <a:latin typeface="Times New Roman" panose="02020603050405020304" pitchFamily="18" charset="0"/>
              </a:rPr>
              <a:t>，用于标识网络上的硬件资源。</a:t>
            </a: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endParaRPr lang="zh-CN" altLang="en-US" sz="60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面向的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应用层</a:t>
            </a:r>
            <a:r>
              <a:rPr lang="zh-CN" altLang="en-US">
                <a:latin typeface="Times New Roman" panose="02020603050405020304" pitchFamily="18" charset="0"/>
              </a:rPr>
              <a:t>，通过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程序可以直接送出或读入网络上的数据。</a:t>
            </a: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endParaRPr lang="zh-CN" altLang="en-US" sz="50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Sockets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Datagram</a:t>
            </a:r>
            <a:r>
              <a:rPr lang="zh-CN" altLang="en-US">
                <a:latin typeface="Times New Roman" panose="02020603050405020304" pitchFamily="18" charset="0"/>
              </a:rPr>
              <a:t>面向的则是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传输层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r>
              <a:rPr lang="en-US" altLang="zh-CN">
                <a:latin typeface="Times New Roman" panose="02020603050405020304" pitchFamily="18" charset="0"/>
              </a:rPr>
              <a:t>Sockets</a:t>
            </a:r>
            <a:r>
              <a:rPr lang="zh-CN" altLang="en-US">
                <a:latin typeface="Times New Roman" panose="02020603050405020304" pitchFamily="18" charset="0"/>
              </a:rPr>
              <a:t>使用的是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协议，这是传统网络程序最常用的方式，可以想象为两个不同的程序通过网络的通信信道进行通信。</a:t>
            </a:r>
            <a:r>
              <a:rPr lang="en-US" altLang="zh-CN">
                <a:latin typeface="Times New Roman" panose="02020603050405020304" pitchFamily="18" charset="0"/>
              </a:rPr>
              <a:t>Datagram</a:t>
            </a:r>
            <a:r>
              <a:rPr lang="zh-CN" altLang="en-US">
                <a:latin typeface="Times New Roman" panose="02020603050405020304" pitchFamily="18" charset="0"/>
              </a:rPr>
              <a:t>则使用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协议，是另一种网络传输方式，它把数据的目的地纪录在数据包中，然后直接放在网络上。</a:t>
            </a:r>
          </a:p>
        </p:txBody>
      </p:sp>
    </p:spTree>
    <p:extLst>
      <p:ext uri="{BB962C8B-B14F-4D97-AF65-F5344CB8AC3E}">
        <p14:creationId xmlns:p14="http://schemas.microsoft.com/office/powerpoint/2010/main" val="296384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AEDE0B56-E415-B04C-9391-5B7BC01A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0"/>
            <a:ext cx="5334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Java</a:t>
            </a:r>
            <a:r>
              <a:rPr lang="zh-CN" altLang="en-US" sz="3200" b="1">
                <a:latin typeface="Times New Roman" panose="02020603050405020304" pitchFamily="18" charset="0"/>
              </a:rPr>
              <a:t>与</a:t>
            </a:r>
            <a:r>
              <a:rPr lang="en-US" altLang="zh-CN" sz="3200" b="1">
                <a:latin typeface="Times New Roman" panose="02020603050405020304" pitchFamily="18" charset="0"/>
              </a:rPr>
              <a:t>Internet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——Java</a:t>
            </a:r>
            <a:r>
              <a:rPr lang="zh-CN" altLang="en-US" sz="2800" b="1">
                <a:latin typeface="Times New Roman" panose="02020603050405020304" pitchFamily="18" charset="0"/>
              </a:rPr>
              <a:t>中的网络支持</a:t>
            </a:r>
            <a:endParaRPr lang="zh-CN" altLang="en-US" sz="28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6B13BCCD-A278-2C4C-9873-FE53D84C4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862139"/>
            <a:ext cx="7712075" cy="420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java.net</a:t>
            </a:r>
            <a:r>
              <a:rPr lang="zh-CN" altLang="en-US">
                <a:latin typeface="Times New Roman" panose="02020603050405020304" pitchFamily="18" charset="0"/>
              </a:rPr>
              <a:t>包中的主要的类和可能产生的例外包括：</a:t>
            </a:r>
          </a:p>
          <a:p>
            <a:pPr>
              <a:lnSpc>
                <a:spcPct val="110000"/>
              </a:lnSpc>
            </a:pPr>
            <a:endParaRPr lang="zh-CN" altLang="en-US" sz="100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面向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层的类：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InetAddress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Inet4Address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Inet6Address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面向应用层的类：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URLConnection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面向网络层的类：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协议相关类：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ServerSocket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协议相关类：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DatagramPacket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DatagramSocket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MulticastSocket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可能产生的例外：</a:t>
            </a:r>
          </a:p>
          <a:p>
            <a:pPr lvl="2">
              <a:lnSpc>
                <a:spcPct val="11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BindException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ConnectException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MalformedURLException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NoRouteToHostException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ProtocolException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SocketException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UnknownHostException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UnknownServiceException</a:t>
            </a:r>
          </a:p>
        </p:txBody>
      </p:sp>
    </p:spTree>
    <p:extLst>
      <p:ext uri="{BB962C8B-B14F-4D97-AF65-F5344CB8AC3E}">
        <p14:creationId xmlns:p14="http://schemas.microsoft.com/office/powerpoint/2010/main" val="420096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E38256DA-63D6-CE4F-975B-AC564360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8763000" cy="444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类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可以用于标识网络上的硬件资源，它提供了一系列方法以描述、获取及使用网络资源。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类没有构造函数，因此不能用</a:t>
            </a:r>
            <a:r>
              <a:rPr lang="en-US" altLang="zh-CN">
                <a:latin typeface="Times New Roman" panose="02020603050405020304" pitchFamily="18" charset="0"/>
              </a:rPr>
              <a:t>new</a:t>
            </a:r>
            <a:r>
              <a:rPr lang="zh-CN" altLang="en-US">
                <a:latin typeface="Times New Roman" panose="02020603050405020304" pitchFamily="18" charset="0"/>
              </a:rPr>
              <a:t>来构造一个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实例。通常是用它提供的静态方法来获取：</a:t>
            </a:r>
            <a:endParaRPr lang="zh-CN" altLang="en-US" sz="500">
              <a:latin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getByName(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host)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host</a:t>
            </a:r>
            <a:r>
              <a:rPr lang="zh-CN" altLang="en-US" sz="1600" b="1">
                <a:latin typeface="Times New Roman" panose="02020603050405020304" pitchFamily="18" charset="0"/>
              </a:rPr>
              <a:t>可以是一个机器名，也可以是一个形如“</a:t>
            </a:r>
            <a:r>
              <a:rPr lang="en-US" altLang="zh-CN" sz="1600" b="1">
                <a:latin typeface="Times New Roman" panose="02020603050405020304" pitchFamily="18" charset="0"/>
              </a:rPr>
              <a:t>%d.%d.%d.%d”</a:t>
            </a:r>
            <a:r>
              <a:rPr lang="zh-CN" altLang="en-US" sz="1600" b="1">
                <a:latin typeface="Times New Roman" panose="02020603050405020304" pitchFamily="18" charset="0"/>
              </a:rPr>
              <a:t>的</a:t>
            </a: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地址或一个</a:t>
            </a:r>
            <a:r>
              <a:rPr lang="en-US" altLang="zh-CN" sz="1600" b="1">
                <a:latin typeface="Times New Roman" panose="02020603050405020304" pitchFamily="18" charset="0"/>
              </a:rPr>
              <a:t>DSN</a:t>
            </a:r>
            <a:r>
              <a:rPr lang="zh-CN" altLang="en-US" sz="1600" b="1">
                <a:latin typeface="Times New Roman" panose="02020603050405020304" pitchFamily="18" charset="0"/>
              </a:rPr>
              <a:t>域名。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getLocalHost() 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[]  getAllByName(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host)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getByAddress(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 host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3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addr)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这些方法通常会产生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UnknownHostException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例外，应在程序中捕获处理。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以下是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类的几个主要方法，通过上述方法获得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类的实例后就可以使用：</a:t>
            </a:r>
            <a:endParaRPr lang="zh-CN" altLang="en-US" sz="500">
              <a:latin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byte[] getAddress()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>
                <a:latin typeface="Times New Roman" panose="02020603050405020304" pitchFamily="18" charset="0"/>
              </a:rPr>
              <a:t>获得本对象的</a:t>
            </a:r>
            <a:r>
              <a:rPr lang="en-US" altLang="zh-CN" b="1">
                <a:latin typeface="Times New Roman" panose="02020603050405020304" pitchFamily="18" charset="0"/>
              </a:rPr>
              <a:t>IP</a:t>
            </a:r>
            <a:r>
              <a:rPr lang="zh-CN" altLang="en-US" b="1">
                <a:latin typeface="Times New Roman" panose="02020603050405020304" pitchFamily="18" charset="0"/>
              </a:rPr>
              <a:t>地址</a:t>
            </a:r>
            <a:r>
              <a:rPr lang="zh-CN" altLang="en-US" sz="1400" b="1">
                <a:latin typeface="Times New Roman" panose="02020603050405020304" pitchFamily="18" charset="0"/>
              </a:rPr>
              <a:t>（存放在字节数组中）。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getHostAddress()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>
                <a:latin typeface="Times New Roman" panose="02020603050405020304" pitchFamily="18" charset="0"/>
              </a:rPr>
              <a:t>获得本对象的</a:t>
            </a:r>
            <a:r>
              <a:rPr lang="en-US" altLang="zh-CN" b="1">
                <a:latin typeface="Times New Roman" panose="02020603050405020304" pitchFamily="18" charset="0"/>
              </a:rPr>
              <a:t>IP</a:t>
            </a:r>
            <a:r>
              <a:rPr lang="zh-CN" altLang="en-US" b="1">
                <a:latin typeface="Times New Roman" panose="02020603050405020304" pitchFamily="18" charset="0"/>
              </a:rPr>
              <a:t>地址</a:t>
            </a:r>
            <a:r>
              <a:rPr lang="zh-CN" altLang="en-US" sz="1400" b="1">
                <a:latin typeface="Times New Roman" panose="02020603050405020304" pitchFamily="18" charset="0"/>
              </a:rPr>
              <a:t>“</a:t>
            </a:r>
            <a:r>
              <a:rPr lang="en-US" altLang="zh-CN" sz="1400" b="1">
                <a:latin typeface="Times New Roman" panose="02020603050405020304" pitchFamily="18" charset="0"/>
              </a:rPr>
              <a:t>%d.%d.%d.%d”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getHostName()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>
                <a:latin typeface="Times New Roman" panose="02020603050405020304" pitchFamily="18" charset="0"/>
              </a:rPr>
              <a:t>获得本对象的机器名。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0D6FD24A-A12B-A64B-A7FA-396EE365E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85800"/>
            <a:ext cx="465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InetAddress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78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88F3F957-AE3C-D448-AE42-87EB28A6A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20875"/>
            <a:ext cx="80772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下面的例子演示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如何根据域名自动到</a:t>
            </a:r>
            <a:r>
              <a:rPr lang="en-US" altLang="zh-CN">
                <a:latin typeface="Times New Roman" panose="02020603050405020304" pitchFamily="18" charset="0"/>
              </a:rPr>
              <a:t>DNS</a:t>
            </a:r>
            <a:r>
              <a:rPr lang="zh-CN" altLang="en-US">
                <a:latin typeface="Times New Roman" panose="02020603050405020304" pitchFamily="18" charset="0"/>
              </a:rPr>
              <a:t>（域名服务器）上查找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地址（与</a:t>
            </a:r>
            <a:r>
              <a:rPr lang="en-US" altLang="zh-CN">
                <a:latin typeface="Times New Roman" panose="02020603050405020304" pitchFamily="18" charset="0"/>
              </a:rPr>
              <a:t>DNS</a:t>
            </a:r>
            <a:r>
              <a:rPr lang="zh-CN" altLang="en-US">
                <a:latin typeface="Times New Roman" panose="02020603050405020304" pitchFamily="18" charset="0"/>
              </a:rPr>
              <a:t>服务器的连接减至一行）：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900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class getIP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public static void main(String args[])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{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InetAddress pku = null;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try{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pku = InetAddress.getByName(“www.pku.edu.cn”);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}catch(UnknownHostException e) {}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System.out.println(pku);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}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chemeClr val="folHlink"/>
              </a:solidFill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D080BD90-44DA-E94B-9259-4AAAEC8C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85800"/>
            <a:ext cx="465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InetAddress</a:t>
            </a:r>
            <a:endParaRPr lang="en-US" altLang="zh-CN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04854FB-464B-1C40-BE84-281560E1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014" y="6019800"/>
            <a:ext cx="1135247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getIP.java</a:t>
            </a:r>
          </a:p>
        </p:txBody>
      </p:sp>
    </p:spTree>
    <p:extLst>
      <p:ext uri="{BB962C8B-B14F-4D97-AF65-F5344CB8AC3E}">
        <p14:creationId xmlns:p14="http://schemas.microsoft.com/office/powerpoint/2010/main" val="309664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5C66DA7-80B3-304C-A55A-3DEE0D28A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1"/>
            <a:ext cx="7848600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zh-CN" altLang="en-US">
                <a:latin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，可以获取本机的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地址：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1200">
              <a:latin typeface="Times New Roman" panose="02020603050405020304" pitchFamily="18" charset="0"/>
            </a:endParaRP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class getLocalHostTest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{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public static void main()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{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InetAddress myIP = null;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try{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myIP = InetAddress.getLocalHost();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}catch(UnknownHostException e){}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System.out.println(myIP);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}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765DEDFB-2500-2244-BE98-1D356566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85800"/>
            <a:ext cx="465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InetAddress</a:t>
            </a:r>
            <a:endParaRPr lang="en-US" altLang="zh-CN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0ABDC73-A311-9D4C-9905-A976F88EC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6096000"/>
            <a:ext cx="2331087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getLocalHostTest.java</a:t>
            </a:r>
          </a:p>
        </p:txBody>
      </p:sp>
    </p:spTree>
    <p:extLst>
      <p:ext uri="{BB962C8B-B14F-4D97-AF65-F5344CB8AC3E}">
        <p14:creationId xmlns:p14="http://schemas.microsoft.com/office/powerpoint/2010/main" val="19914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>
            <a:extLst>
              <a:ext uri="{FF2B5EF4-FFF2-40B4-BE49-F238E27FC236}">
                <a16:creationId xmlns:a16="http://schemas.microsoft.com/office/drawing/2014/main" id="{91677E4B-5FA6-6B40-942C-E04000F4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762000"/>
            <a:ext cx="247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B3607F6F-B1CD-6542-8DB6-1866DC0E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90739"/>
            <a:ext cx="8077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URL</a:t>
            </a:r>
            <a:r>
              <a:rPr lang="zh-CN" altLang="en-US" sz="2800">
                <a:latin typeface="Times New Roman" panose="02020603050405020304" pitchFamily="18" charset="0"/>
              </a:rPr>
              <a:t>是统一资源定位符（</a:t>
            </a:r>
            <a:r>
              <a:rPr lang="en-US" altLang="zh-CN" sz="2800">
                <a:latin typeface="Times New Roman" panose="02020603050405020304" pitchFamily="18" charset="0"/>
              </a:rPr>
              <a:t>Uniform Resource Locator</a:t>
            </a:r>
            <a:r>
              <a:rPr lang="zh-CN" altLang="en-US" sz="2800">
                <a:latin typeface="Times New Roman" panose="02020603050405020304" pitchFamily="18" charset="0"/>
              </a:rPr>
              <a:t>）的简称，它表示</a:t>
            </a:r>
            <a:r>
              <a:rPr lang="en-US" altLang="zh-CN" sz="2800">
                <a:latin typeface="Times New Roman" panose="02020603050405020304" pitchFamily="18" charset="0"/>
              </a:rPr>
              <a:t>Internet</a:t>
            </a:r>
            <a:r>
              <a:rPr lang="zh-CN" altLang="en-US" sz="2800">
                <a:latin typeface="Times New Roman" panose="02020603050405020304" pitchFamily="18" charset="0"/>
              </a:rPr>
              <a:t>上某一资源的地址。</a:t>
            </a:r>
            <a:r>
              <a:rPr lang="en-US" altLang="zh-CN" sz="2800">
                <a:latin typeface="Times New Roman" panose="02020603050405020304" pitchFamily="18" charset="0"/>
              </a:rPr>
              <a:t>Internet</a:t>
            </a:r>
            <a:r>
              <a:rPr lang="zh-CN" altLang="en-US" sz="2800">
                <a:latin typeface="Times New Roman" panose="02020603050405020304" pitchFamily="18" charset="0"/>
              </a:rPr>
              <a:t>上的资源包括</a:t>
            </a:r>
            <a:r>
              <a:rPr lang="en-US" altLang="zh-CN" sz="2800">
                <a:latin typeface="Times New Roman" panose="02020603050405020304" pitchFamily="18" charset="0"/>
              </a:rPr>
              <a:t>HTML</a:t>
            </a:r>
            <a:r>
              <a:rPr lang="zh-CN" altLang="en-US" sz="2800">
                <a:latin typeface="Times New Roman" panose="02020603050405020304" pitchFamily="18" charset="0"/>
              </a:rPr>
              <a:t>文件、图象文件、声音文件、动画文件以及其他任何内容（并不完全是文件，也可以是一个对数据库的查询等）。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   通过</a:t>
            </a:r>
            <a:r>
              <a:rPr lang="en-US" altLang="zh-CN" sz="2800">
                <a:latin typeface="Times New Roman" panose="02020603050405020304" pitchFamily="18" charset="0"/>
              </a:rPr>
              <a:t>URL</a:t>
            </a:r>
            <a:r>
              <a:rPr lang="zh-CN" altLang="en-US" sz="2800">
                <a:latin typeface="Times New Roman" panose="02020603050405020304" pitchFamily="18" charset="0"/>
              </a:rPr>
              <a:t>，就可以访问</a:t>
            </a:r>
            <a:r>
              <a:rPr lang="en-US" altLang="zh-CN" sz="2800">
                <a:latin typeface="Times New Roman" panose="02020603050405020304" pitchFamily="18" charset="0"/>
              </a:rPr>
              <a:t>Internet</a:t>
            </a:r>
            <a:r>
              <a:rPr lang="zh-CN" altLang="en-US" sz="2800">
                <a:latin typeface="Times New Roman" panose="02020603050405020304" pitchFamily="18" charset="0"/>
              </a:rPr>
              <a:t>。浏览器或其他程序通过解析给定的</a:t>
            </a:r>
            <a:r>
              <a:rPr lang="en-US" altLang="zh-CN" sz="2800">
                <a:latin typeface="Times New Roman" panose="02020603050405020304" pitchFamily="18" charset="0"/>
              </a:rPr>
              <a:t>URL</a:t>
            </a:r>
            <a:r>
              <a:rPr lang="zh-CN" altLang="en-US" sz="2800">
                <a:latin typeface="Times New Roman" panose="02020603050405020304" pitchFamily="18" charset="0"/>
              </a:rPr>
              <a:t>就可以在网络上查找相应的文件或其他资源。</a:t>
            </a:r>
          </a:p>
        </p:txBody>
      </p:sp>
    </p:spTree>
    <p:extLst>
      <p:ext uri="{BB962C8B-B14F-4D97-AF65-F5344CB8AC3E}">
        <p14:creationId xmlns:p14="http://schemas.microsoft.com/office/powerpoint/2010/main" val="175462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8E539623-6795-EA4E-9920-46916044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762000"/>
            <a:ext cx="247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C69555EE-CB44-D94D-B156-E62CF510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8077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一个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包括两部分内容：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协议名称和资源名称</a:t>
            </a:r>
            <a:r>
              <a:rPr lang="zh-CN" altLang="en-US">
                <a:latin typeface="Times New Roman" panose="02020603050405020304" pitchFamily="18" charset="0"/>
              </a:rPr>
              <a:t>，中间用冒号隔开：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Protocol:resourceName </a:t>
            </a:r>
            <a:r>
              <a:rPr lang="zh-CN" altLang="en-US">
                <a:latin typeface="Times New Roman" panose="02020603050405020304" pitchFamily="18" charset="0"/>
              </a:rPr>
              <a:t>如：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http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//gis.pku.edu.cn</a:t>
            </a:r>
          </a:p>
          <a:p>
            <a:endParaRPr lang="en-US" altLang="zh-CN" sz="1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协议名称指的是获取资源时所使用的应用层协议，如</a:t>
            </a:r>
            <a:r>
              <a:rPr lang="en-US" altLang="zh-CN">
                <a:latin typeface="Times New Roman" panose="02020603050405020304" pitchFamily="18" charset="0"/>
              </a:rPr>
              <a:t>http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ftp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file</a:t>
            </a:r>
            <a:r>
              <a:rPr lang="zh-CN" altLang="en-US">
                <a:latin typeface="Times New Roman" panose="02020603050405020304" pitchFamily="18" charset="0"/>
              </a:rPr>
              <a:t>等；资源名称则是资源的完整地址，包括主机名、端口号、文件名或文件内部的一个应用。当然，并不是所有的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都必须包含这些内容。</a:t>
            </a:r>
          </a:p>
          <a:p>
            <a:endParaRPr lang="zh-CN" altLang="en-US" sz="800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hlinkClick r:id="rId2"/>
              </a:rPr>
              <a:t>http://www.pku.edu.cn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hlinkClick r:id="rId3"/>
              </a:rPr>
              <a:t>http://gis.pku.edu.cn/javaCourse/index.html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hlinkClick r:id="rId4"/>
              </a:rPr>
              <a:t>ftp://gis.pku.edu.cn/javaCourse/Techdoc/ch1.ppt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hlinkClick r:id="rId5"/>
              </a:rPr>
              <a:t>http://www.abc.com:8080/java/network.html#UDP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5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B064DDA-3873-CB49-94EA-61F5F1A2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33400"/>
            <a:ext cx="58674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	——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Java</a:t>
            </a:r>
            <a:r>
              <a:rPr lang="zh-CN" altLang="en-US" sz="3200" b="1">
                <a:latin typeface="Times New Roman" panose="02020603050405020304" pitchFamily="18" charset="0"/>
              </a:rPr>
              <a:t>中构造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E00A9DA5-16AE-2440-A0D2-1BD478120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05001"/>
            <a:ext cx="82296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java.net</a:t>
            </a:r>
            <a:r>
              <a:rPr lang="zh-CN" altLang="en-US">
                <a:latin typeface="Times New Roman" panose="02020603050405020304" pitchFamily="18" charset="0"/>
              </a:rPr>
              <a:t>包中，提供了类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来表示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。类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提供了很多构造方法来生成一个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对象：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URL(String spec) 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URL(URL context, String spec)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URL(String protocol, String host, String file) 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URL(String protocol, String host, int port, String file) </a:t>
            </a:r>
          </a:p>
          <a:p>
            <a:pPr lvl="1"/>
            <a:endParaRPr lang="en-US" altLang="zh-CN" sz="900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以下是一些具体的构造实例：</a:t>
            </a:r>
          </a:p>
          <a:p>
            <a:pPr lvl="1"/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URL url1 = new URL(“http://gis.pku.edu.cn/map/index.html”);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URL base = new URL(“http://gis.pku.edu.cn”);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URL url2 = new URL(base, “mywork1.html”);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URL url3 = new URL(base, “mywork2.html”);</a:t>
            </a:r>
          </a:p>
          <a:p>
            <a:pPr lvl="1"/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URL url4 = new URL(“http”, “gis.pku.edu.cn”,“/~lyw/test.html”);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URL url5 = new URL(“http”, “www.abc.com”, 8080, “/java/network.html”);</a:t>
            </a:r>
            <a:endParaRPr lang="en-US" altLang="zh-CN" sz="16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endParaRPr lang="en-US" altLang="zh-CN" sz="900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另外还有两种稍微复杂些的构造方法（参见</a:t>
            </a:r>
            <a:r>
              <a:rPr lang="en-US" altLang="zh-CN">
                <a:latin typeface="Times New Roman" panose="02020603050405020304" pitchFamily="18" charset="0"/>
              </a:rPr>
              <a:t>JDK</a:t>
            </a:r>
            <a:r>
              <a:rPr lang="zh-CN" altLang="en-US">
                <a:latin typeface="Times New Roman" panose="02020603050405020304" pitchFamily="18" charset="0"/>
              </a:rPr>
              <a:t>文档）。</a:t>
            </a:r>
          </a:p>
        </p:txBody>
      </p:sp>
    </p:spTree>
    <p:extLst>
      <p:ext uri="{BB962C8B-B14F-4D97-AF65-F5344CB8AC3E}">
        <p14:creationId xmlns:p14="http://schemas.microsoft.com/office/powerpoint/2010/main" val="12441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D5C1368-1157-DB45-A4F3-19249B1D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5" y="8382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/>
              <a:t>第六章 网络通信（补）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5DD601-63FF-1E4F-850F-F1A1B693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5" y="1659285"/>
            <a:ext cx="66562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spcBef>
                <a:spcPct val="20000"/>
              </a:spcBef>
              <a:buSzPct val="100000"/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</a:rPr>
              <a:t>网络基本概念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</a:rPr>
              <a:t>Java</a:t>
            </a:r>
            <a:r>
              <a:rPr lang="zh-CN" altLang="en-US" sz="3200" dirty="0">
                <a:latin typeface="Times New Roman" panose="02020603050405020304" pitchFamily="18" charset="0"/>
              </a:rPr>
              <a:t>与</a:t>
            </a:r>
            <a:r>
              <a:rPr lang="en-US" altLang="zh-CN" sz="3200" dirty="0">
                <a:latin typeface="Times New Roman" panose="02020603050405020304" pitchFamily="18" charset="0"/>
              </a:rPr>
              <a:t>Internet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</a:rPr>
              <a:t>使用</a:t>
            </a:r>
            <a:r>
              <a:rPr lang="en-US" altLang="zh-CN" sz="3200" dirty="0" err="1">
                <a:latin typeface="Times New Roman" panose="02020603050405020304" pitchFamily="18" charset="0"/>
              </a:rPr>
              <a:t>InetAddress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SzPct val="100000"/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</a:rPr>
              <a:t>使用</a:t>
            </a:r>
            <a:r>
              <a:rPr lang="en-US" altLang="zh-CN" sz="3200" dirty="0">
                <a:latin typeface="Times New Roman" panose="02020603050405020304" pitchFamily="18" charset="0"/>
              </a:rPr>
              <a:t>URL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</a:rPr>
              <a:t>Socket</a:t>
            </a:r>
            <a:r>
              <a:rPr lang="zh-CN" altLang="en-US" sz="3200" dirty="0">
                <a:latin typeface="Times New Roman" panose="02020603050405020304" pitchFamily="18" charset="0"/>
              </a:rPr>
              <a:t>通信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</a:rPr>
              <a:t>数据报通信</a:t>
            </a:r>
          </a:p>
        </p:txBody>
      </p:sp>
    </p:spTree>
    <p:extLst>
      <p:ext uri="{BB962C8B-B14F-4D97-AF65-F5344CB8AC3E}">
        <p14:creationId xmlns:p14="http://schemas.microsoft.com/office/powerpoint/2010/main" val="341081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126516AE-728A-0246-A92F-FDC810575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0"/>
            <a:ext cx="7696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当创建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时发生错误，系统会产生例外</a:t>
            </a:r>
            <a:r>
              <a:rPr lang="en-US" altLang="zh-CN">
                <a:latin typeface="Times New Roman" panose="02020603050405020304" pitchFamily="18" charset="0"/>
              </a:rPr>
              <a:t>MalformedURLException</a:t>
            </a:r>
            <a:r>
              <a:rPr lang="zh-CN" altLang="en-US">
                <a:latin typeface="Times New Roman" panose="02020603050405020304" pitchFamily="18" charset="0"/>
              </a:rPr>
              <a:t>，这是非运行时例外，必须在程序中捕获处理。</a:t>
            </a:r>
          </a:p>
          <a:p>
            <a:endParaRPr lang="zh-CN" altLang="en-US" sz="120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 url1,url2,url3;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try{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url1 = new URL(“file:/D:/image/example.gif”);</a:t>
            </a:r>
          </a:p>
          <a:p>
            <a:pPr lvl="1" eaLnBrk="0" hangingPunct="0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url2 = new URL(“http://gis.pku.edu.cn/map/”);</a:t>
            </a:r>
          </a:p>
          <a:p>
            <a:pPr lvl="1" eaLnBrk="0" hangingPunct="0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url3 = new URL(url2, “test.gif”);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}catch(MalformedURLException e)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DisplayErrorMessage();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C34AE0A-F91E-3E4B-BC6F-63ACA415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33400"/>
            <a:ext cx="54102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	——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Java</a:t>
            </a:r>
            <a:r>
              <a:rPr lang="zh-CN" altLang="en-US" sz="3200" b="1">
                <a:latin typeface="Times New Roman" panose="02020603050405020304" pitchFamily="18" charset="0"/>
              </a:rPr>
              <a:t>中构造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92105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71E9A50-796C-9D46-885B-8403874A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71676"/>
            <a:ext cx="7696200" cy="334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一个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对象生成后，其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属性是不能被改变</a:t>
            </a:r>
            <a:r>
              <a:rPr lang="zh-CN" altLang="en-US">
                <a:latin typeface="Times New Roman" panose="02020603050405020304" pitchFamily="18" charset="0"/>
              </a:rPr>
              <a:t>的（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对象相似</a:t>
            </a:r>
            <a:r>
              <a:rPr lang="zh-CN" altLang="en-US">
                <a:latin typeface="Times New Roman" panose="02020603050405020304" pitchFamily="18" charset="0"/>
              </a:rPr>
              <a:t>），但可以通过它给定的方法来获取这些属性：</a:t>
            </a:r>
          </a:p>
          <a:p>
            <a:endParaRPr lang="zh-CN" altLang="en-US" sz="90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String getProtocol()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的协议名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String getHost()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的主机名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String getPort()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的端口号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String getPath()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的文件路径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String getFile()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的文件名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String getRef()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在文件中的相对位置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String getQuery()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的查询名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D8558F2-1355-D743-982C-131B33E5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33400"/>
            <a:ext cx="58674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	——URL</a:t>
            </a:r>
            <a:r>
              <a:rPr lang="zh-CN" altLang="en-US" sz="3200" b="1">
                <a:latin typeface="Times New Roman" panose="02020603050405020304" pitchFamily="18" charset="0"/>
              </a:rPr>
              <a:t>的基本方法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4F2440F3-AD8F-9C47-82F2-8556D30F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6172200"/>
            <a:ext cx="1553630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ParseURL.java</a:t>
            </a:r>
          </a:p>
        </p:txBody>
      </p:sp>
    </p:spTree>
    <p:extLst>
      <p:ext uri="{BB962C8B-B14F-4D97-AF65-F5344CB8AC3E}">
        <p14:creationId xmlns:p14="http://schemas.microsoft.com/office/powerpoint/2010/main" val="345917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64EC72E-DFA6-F145-A50E-4D974F69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	——</a:t>
            </a:r>
            <a:r>
              <a:rPr lang="zh-CN" altLang="en-US" sz="2800" b="1">
                <a:latin typeface="Times New Roman" panose="02020603050405020304" pitchFamily="18" charset="0"/>
              </a:rPr>
              <a:t>通过</a:t>
            </a:r>
            <a:r>
              <a:rPr lang="en-US" altLang="zh-CN" sz="2800" b="1"/>
              <a:t>URL</a:t>
            </a:r>
            <a:r>
              <a:rPr lang="zh-CN" altLang="en-US" sz="2800" b="1"/>
              <a:t>读取</a:t>
            </a:r>
            <a:r>
              <a:rPr lang="en-US" altLang="zh-CN" sz="2800" b="1"/>
              <a:t>www</a:t>
            </a:r>
            <a:r>
              <a:rPr lang="zh-CN" altLang="en-US" sz="2800" b="1"/>
              <a:t>信息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9491BDCB-51E9-4341-96AB-5942DEC1C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8486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通过</a:t>
            </a:r>
            <a:r>
              <a:rPr lang="en-US" altLang="zh-CN" sz="2800">
                <a:latin typeface="Times New Roman" panose="02020603050405020304" pitchFamily="18" charset="0"/>
              </a:rPr>
              <a:t>URL</a:t>
            </a:r>
            <a:r>
              <a:rPr lang="zh-CN" altLang="en-US" sz="2800">
                <a:latin typeface="Times New Roman" panose="02020603050405020304" pitchFamily="18" charset="0"/>
              </a:rPr>
              <a:t>类提供的方法</a:t>
            </a:r>
            <a:r>
              <a:rPr lang="en-US" altLang="zh-CN" sz="2800">
                <a:latin typeface="Times New Roman" panose="02020603050405020304" pitchFamily="18" charset="0"/>
              </a:rPr>
              <a:t>openStream()</a:t>
            </a:r>
            <a:r>
              <a:rPr lang="zh-CN" altLang="en-US" sz="2800">
                <a:latin typeface="Times New Roman" panose="02020603050405020304" pitchFamily="18" charset="0"/>
              </a:rPr>
              <a:t>，就可以读取一个</a:t>
            </a:r>
            <a:r>
              <a:rPr lang="en-US" altLang="zh-CN" sz="2800">
                <a:latin typeface="Times New Roman" panose="02020603050405020304" pitchFamily="18" charset="0"/>
              </a:rPr>
              <a:t>URL</a:t>
            </a:r>
            <a:r>
              <a:rPr lang="zh-CN" altLang="en-US" sz="2800">
                <a:latin typeface="Times New Roman" panose="02020603050405020304" pitchFamily="18" charset="0"/>
              </a:rPr>
              <a:t>对象所指定的资源。</a:t>
            </a:r>
          </a:p>
          <a:p>
            <a:endParaRPr lang="zh-CN" altLang="en-US" sz="900">
              <a:latin typeface="Times New Roman" panose="02020603050405020304" pitchFamily="18" charset="0"/>
            </a:endParaRPr>
          </a:p>
          <a:p>
            <a:pPr lvl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public final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InputStream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openStream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()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  <a:p>
            <a:pPr lvl="1"/>
            <a:endParaRPr lang="en-US" altLang="zh-CN" sz="800"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方法</a:t>
            </a:r>
            <a:r>
              <a:rPr lang="en-US" altLang="zh-CN" sz="2800">
                <a:latin typeface="Times New Roman" panose="02020603050405020304" pitchFamily="18" charset="0"/>
              </a:rPr>
              <a:t>openStream()</a:t>
            </a:r>
            <a:r>
              <a:rPr lang="zh-CN" altLang="en-US" sz="2800">
                <a:latin typeface="Times New Roman" panose="02020603050405020304" pitchFamily="18" charset="0"/>
              </a:rPr>
              <a:t>与指定的</a:t>
            </a:r>
            <a:r>
              <a:rPr lang="en-US" altLang="zh-CN" sz="2800">
                <a:latin typeface="Times New Roman" panose="02020603050405020304" pitchFamily="18" charset="0"/>
              </a:rPr>
              <a:t>URL</a:t>
            </a:r>
            <a:r>
              <a:rPr lang="zh-CN" altLang="en-US" sz="2800">
                <a:latin typeface="Times New Roman" panose="02020603050405020304" pitchFamily="18" charset="0"/>
              </a:rPr>
              <a:t>建立连接并返回一个</a:t>
            </a:r>
            <a:r>
              <a:rPr lang="en-US" altLang="zh-CN" sz="2800">
                <a:latin typeface="Times New Roman" panose="02020603050405020304" pitchFamily="18" charset="0"/>
              </a:rPr>
              <a:t>InputStream</a:t>
            </a:r>
            <a:r>
              <a:rPr lang="zh-CN" altLang="en-US" sz="2800">
                <a:latin typeface="Times New Roman" panose="02020603050405020304" pitchFamily="18" charset="0"/>
              </a:rPr>
              <a:t>对象，将</a:t>
            </a:r>
            <a:r>
              <a:rPr lang="en-US" altLang="zh-CN" sz="2800">
                <a:latin typeface="Times New Roman" panose="02020603050405020304" pitchFamily="18" charset="0"/>
              </a:rPr>
              <a:t>URL</a:t>
            </a:r>
            <a:r>
              <a:rPr lang="zh-CN" altLang="en-US" sz="2800">
                <a:latin typeface="Times New Roman" panose="02020603050405020304" pitchFamily="18" charset="0"/>
              </a:rPr>
              <a:t>位置的资源转成一个输入数据流。通过这个</a:t>
            </a:r>
            <a:r>
              <a:rPr lang="en-US" altLang="zh-CN" sz="2800">
                <a:latin typeface="Times New Roman" panose="02020603050405020304" pitchFamily="18" charset="0"/>
              </a:rPr>
              <a:t>InputStream</a:t>
            </a:r>
            <a:r>
              <a:rPr lang="zh-CN" altLang="en-US" sz="2800">
                <a:latin typeface="Times New Roman" panose="02020603050405020304" pitchFamily="18" charset="0"/>
              </a:rPr>
              <a:t>对象，就可以读取资源中的数据。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99B8B36B-C847-B34F-958E-78B528C9D19A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5486404"/>
            <a:ext cx="6042025" cy="750888"/>
            <a:chOff x="624" y="3600"/>
            <a:chExt cx="3806" cy="473"/>
          </a:xfrm>
        </p:grpSpPr>
        <p:sp>
          <p:nvSpPr>
            <p:cNvPr id="24581" name="Text Box 5">
              <a:extLst>
                <a:ext uri="{FF2B5EF4-FFF2-40B4-BE49-F238E27FC236}">
                  <a16:creationId xmlns:a16="http://schemas.microsoft.com/office/drawing/2014/main" id="{156C38D2-347A-D747-B2CF-52818505B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792"/>
              <a:ext cx="720" cy="23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URL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4582" name="Text Box 6">
              <a:extLst>
                <a:ext uri="{FF2B5EF4-FFF2-40B4-BE49-F238E27FC236}">
                  <a16:creationId xmlns:a16="http://schemas.microsoft.com/office/drawing/2014/main" id="{A3247026-B322-C94A-BF47-4C5295D14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840"/>
              <a:ext cx="734" cy="23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Java </a:t>
              </a:r>
              <a:r>
                <a:rPr lang="zh-CN" altLang="en-US" b="1">
                  <a:latin typeface="Times New Roman" panose="02020603050405020304" pitchFamily="18" charset="0"/>
                </a:rPr>
                <a:t>程序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3" name="Text Box 7">
              <a:extLst>
                <a:ext uri="{FF2B5EF4-FFF2-40B4-BE49-F238E27FC236}">
                  <a16:creationId xmlns:a16="http://schemas.microsoft.com/office/drawing/2014/main" id="{5953193E-D3C1-AF46-8605-4D6F4E723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00"/>
              <a:ext cx="15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InputStream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4584" name="AutoShape 8">
              <a:extLst>
                <a:ext uri="{FF2B5EF4-FFF2-40B4-BE49-F238E27FC236}">
                  <a16:creationId xmlns:a16="http://schemas.microsoft.com/office/drawing/2014/main" id="{E02BB3C5-6AFA-244C-B0D3-79C13EBE1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88"/>
              <a:ext cx="2304" cy="144"/>
            </a:xfrm>
            <a:prstGeom prst="rightArrow">
              <a:avLst>
                <a:gd name="adj1" fmla="val 50000"/>
                <a:gd name="adj2" fmla="val 4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72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54024B6-CCCB-3442-BD2F-2BDACF861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	——</a:t>
            </a:r>
            <a:r>
              <a:rPr lang="zh-CN" altLang="en-US" sz="2800" b="1">
                <a:latin typeface="Times New Roman" panose="02020603050405020304" pitchFamily="18" charset="0"/>
              </a:rPr>
              <a:t>通过</a:t>
            </a:r>
            <a:r>
              <a:rPr lang="en-US" altLang="zh-CN" sz="2800" b="1"/>
              <a:t>URL</a:t>
            </a:r>
            <a:r>
              <a:rPr lang="zh-CN" altLang="en-US" sz="2800" b="1"/>
              <a:t>读取</a:t>
            </a:r>
            <a:r>
              <a:rPr lang="en-US" altLang="zh-CN" sz="2800" b="1"/>
              <a:t>www</a:t>
            </a:r>
            <a:r>
              <a:rPr lang="zh-CN" altLang="en-US" sz="2800" b="1"/>
              <a:t>信息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C9E96813-7A86-8948-86B7-E9AA1E3C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524001"/>
            <a:ext cx="7697941" cy="526297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/>
              <a:t>import java.net.*;</a:t>
            </a:r>
          </a:p>
          <a:p>
            <a:r>
              <a:rPr lang="en-US" altLang="zh-CN" sz="1600" b="1"/>
              <a:t>import java.io.*;</a:t>
            </a:r>
          </a:p>
          <a:p>
            <a:r>
              <a:rPr lang="en-US" altLang="zh-CN" sz="1600" b="1"/>
              <a:t>public class URLReader</a:t>
            </a:r>
          </a:p>
          <a:p>
            <a:r>
              <a:rPr lang="en-US" altLang="zh-CN" sz="1600" b="1"/>
              <a:t>{</a:t>
            </a:r>
          </a:p>
          <a:p>
            <a:r>
              <a:rPr lang="en-US" altLang="zh-CN" sz="1600" b="1"/>
              <a:t>    public static void main (String args[])</a:t>
            </a:r>
          </a:p>
          <a:p>
            <a:r>
              <a:rPr lang="en-US" altLang="zh-CN" sz="1600" b="1"/>
              <a:t>    {</a:t>
            </a:r>
          </a:p>
          <a:p>
            <a:r>
              <a:rPr lang="en-US" altLang="zh-CN" sz="1600" b="1"/>
              <a:t>         try{</a:t>
            </a:r>
          </a:p>
          <a:p>
            <a:r>
              <a:rPr lang="en-US" altLang="zh-CN" sz="1600" b="1"/>
              <a:t>             URL gis = new URL("</a:t>
            </a:r>
            <a:r>
              <a:rPr lang="en-US" altLang="zh-CN" sz="1600" b="1">
                <a:solidFill>
                  <a:schemeClr val="folHlink"/>
                </a:solidFill>
              </a:rPr>
              <a:t>http://gis.pku.edu.cn/test.htm</a:t>
            </a:r>
            <a:r>
              <a:rPr lang="en-US" altLang="zh-CN" sz="1600" b="1"/>
              <a:t>");</a:t>
            </a:r>
          </a:p>
          <a:p>
            <a:r>
              <a:rPr lang="en-US" altLang="zh-CN" sz="1600" b="1"/>
              <a:t>             BufferedReader in = new BufferedReader( </a:t>
            </a:r>
          </a:p>
          <a:p>
            <a:r>
              <a:rPr lang="en-US" altLang="zh-CN" sz="1600" b="1"/>
              <a:t>                                                          new InputStreamReader( </a:t>
            </a:r>
            <a:r>
              <a:rPr lang="en-US" altLang="zh-CN" sz="1600" b="1">
                <a:solidFill>
                  <a:schemeClr val="hlink"/>
                </a:solidFill>
              </a:rPr>
              <a:t>gis.openStream()</a:t>
            </a:r>
            <a:r>
              <a:rPr lang="en-US" altLang="zh-CN" sz="1600" b="1"/>
              <a:t> ) );</a:t>
            </a:r>
          </a:p>
          <a:p>
            <a:r>
              <a:rPr lang="en-US" altLang="zh-CN" sz="1600" b="1"/>
              <a:t>             String line;</a:t>
            </a:r>
          </a:p>
          <a:p>
            <a:r>
              <a:rPr lang="en-US" altLang="zh-CN" sz="1600" b="1"/>
              <a:t>             while( (line = in.readLine()) != null )</a:t>
            </a:r>
          </a:p>
          <a:p>
            <a:r>
              <a:rPr lang="en-US" altLang="zh-CN" sz="1600" b="1"/>
              <a:t>             {</a:t>
            </a:r>
          </a:p>
          <a:p>
            <a:r>
              <a:rPr lang="en-US" altLang="zh-CN" sz="1600" b="1"/>
              <a:t>                   System.out.println(line);</a:t>
            </a:r>
          </a:p>
          <a:p>
            <a:r>
              <a:rPr lang="en-US" altLang="zh-CN" sz="1600" b="1"/>
              <a:t>             }</a:t>
            </a:r>
          </a:p>
          <a:p>
            <a:r>
              <a:rPr lang="en-US" altLang="zh-CN" sz="1600" b="1"/>
              <a:t>             in.close();</a:t>
            </a:r>
          </a:p>
          <a:p>
            <a:r>
              <a:rPr lang="en-US" altLang="zh-CN" sz="1600" b="1"/>
              <a:t>         }catch(Exception e){</a:t>
            </a:r>
          </a:p>
          <a:p>
            <a:r>
              <a:rPr lang="en-US" altLang="zh-CN" sz="1600" b="1"/>
              <a:t>             System.out.println(e);</a:t>
            </a:r>
          </a:p>
          <a:p>
            <a:r>
              <a:rPr lang="en-US" altLang="zh-CN" sz="1600" b="1"/>
              <a:t>         }</a:t>
            </a:r>
          </a:p>
          <a:p>
            <a:r>
              <a:rPr lang="en-US" altLang="zh-CN" sz="1600" b="1"/>
              <a:t>    }</a:t>
            </a:r>
          </a:p>
          <a:p>
            <a:r>
              <a:rPr lang="en-US" altLang="zh-CN" sz="1600" b="1"/>
              <a:t>}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D4CF739C-C2DD-BB45-A3C6-7C014E0ED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6" y="6172200"/>
            <a:ext cx="1717137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URLReader.java</a:t>
            </a:r>
          </a:p>
        </p:txBody>
      </p:sp>
    </p:spTree>
    <p:extLst>
      <p:ext uri="{BB962C8B-B14F-4D97-AF65-F5344CB8AC3E}">
        <p14:creationId xmlns:p14="http://schemas.microsoft.com/office/powerpoint/2010/main" val="257022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F9101A2-128D-174B-9D53-10523246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和</a:t>
            </a:r>
            <a:r>
              <a:rPr lang="en-US" altLang="zh-CN" sz="2800" b="1"/>
              <a:t>InetAddress</a:t>
            </a:r>
            <a:r>
              <a:rPr lang="zh-CN" altLang="en-US" sz="2800" b="1"/>
              <a:t>的联合使用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65184C53-F565-AD4D-9436-96CE201F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1"/>
            <a:ext cx="8077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Applet</a:t>
            </a:r>
            <a:r>
              <a:rPr lang="zh-CN" altLang="en-US">
                <a:latin typeface="Times New Roman" panose="02020603050405020304" pitchFamily="18" charset="0"/>
              </a:rPr>
              <a:t>中的网络通信需要将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InetAddress</a:t>
            </a:r>
            <a:r>
              <a:rPr lang="zh-CN" altLang="en-US">
                <a:latin typeface="Times New Roman" panose="02020603050405020304" pitchFamily="18" charset="0"/>
              </a:rPr>
              <a:t>联合使用来得到相关的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地址。</a:t>
            </a:r>
          </a:p>
          <a:p>
            <a:endParaRPr lang="zh-CN" altLang="en-US" sz="600">
              <a:latin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通过类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Applet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getCodeBase()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方法获得提供它的主机的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实例</a:t>
            </a:r>
          </a:p>
          <a:p>
            <a:pPr lvl="1">
              <a:buFont typeface="Wingdings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利用类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getHost()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方法得到主机名</a:t>
            </a:r>
          </a:p>
          <a:p>
            <a:pPr lvl="1">
              <a:buFont typeface="Wingdings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利用类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InetAddress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getByName()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得到该主机的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地址</a:t>
            </a:r>
          </a:p>
          <a:p>
            <a:pPr lvl="1">
              <a:buFont typeface="Wingdings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通过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地址，就可以进行网络通信（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TCP, UDP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B6B475AA-5826-4444-AEC4-1BAD27CF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91001"/>
            <a:ext cx="7380547" cy="2554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/>
              <a:t>URL  url = getCodeBase();</a:t>
            </a:r>
          </a:p>
          <a:p>
            <a:r>
              <a:rPr lang="en-US" altLang="zh-CN" sz="1600" b="1"/>
              <a:t>String host = url.getHost();</a:t>
            </a:r>
          </a:p>
          <a:p>
            <a:r>
              <a:rPr lang="en-US" altLang="zh-CN" sz="1600" b="1"/>
              <a:t>Try{</a:t>
            </a:r>
          </a:p>
          <a:p>
            <a:r>
              <a:rPr lang="en-US" altLang="zh-CN" sz="1600" b="1"/>
              <a:t>    InetAddress address = InetAddress.getByName(host);</a:t>
            </a:r>
          </a:p>
          <a:p>
            <a:r>
              <a:rPr lang="en-US" altLang="zh-CN" sz="1600" b="1"/>
              <a:t>}catch(Exception e){}</a:t>
            </a:r>
          </a:p>
          <a:p>
            <a:r>
              <a:rPr lang="en-US" altLang="zh-CN" sz="1600" b="1"/>
              <a:t>Try{</a:t>
            </a:r>
          </a:p>
          <a:p>
            <a:r>
              <a:rPr lang="en-US" altLang="zh-CN" sz="1600" b="1"/>
              <a:t>    </a:t>
            </a:r>
            <a:r>
              <a:rPr lang="en-US" altLang="zh-CN" sz="1600" b="1">
                <a:solidFill>
                  <a:schemeClr val="folHlink"/>
                </a:solidFill>
              </a:rPr>
              <a:t>DatagramSocket socket = new DatagramSocket();</a:t>
            </a:r>
          </a:p>
          <a:p>
            <a:r>
              <a:rPr lang="en-US" altLang="zh-CN" sz="1600" b="1">
                <a:solidFill>
                  <a:schemeClr val="folHlink"/>
                </a:solidFill>
              </a:rPr>
              <a:t>    DatagramPacket packet = new DatagramPacket(buf, length, address, port);</a:t>
            </a:r>
          </a:p>
          <a:p>
            <a:r>
              <a:rPr lang="en-US" altLang="zh-CN" sz="1600" b="1">
                <a:solidFill>
                  <a:schemeClr val="folHlink"/>
                </a:solidFill>
              </a:rPr>
              <a:t>    socket.send(packet);</a:t>
            </a:r>
          </a:p>
          <a:p>
            <a:r>
              <a:rPr lang="en-US" altLang="zh-CN" sz="1600" b="1"/>
              <a:t>}catch(Exception e){}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1365A49B-DAB9-204E-8BF3-30C5E9A32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6296025"/>
            <a:ext cx="2374368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AppletURLReader.java</a:t>
            </a:r>
          </a:p>
        </p:txBody>
      </p:sp>
    </p:spTree>
    <p:extLst>
      <p:ext uri="{BB962C8B-B14F-4D97-AF65-F5344CB8AC3E}">
        <p14:creationId xmlns:p14="http://schemas.microsoft.com/office/powerpoint/2010/main" val="727265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5E879E2-A6E4-0B4C-86A9-2FF51DF1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连接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94F37DA-CE41-8940-B102-D29F28EC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781176"/>
            <a:ext cx="7848600" cy="397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类提供的方法</a:t>
            </a:r>
            <a:r>
              <a:rPr lang="en-US" altLang="zh-CN">
                <a:latin typeface="Times New Roman" panose="02020603050405020304" pitchFamily="18" charset="0"/>
              </a:rPr>
              <a:t>openConnection()</a:t>
            </a:r>
            <a:r>
              <a:rPr lang="zh-CN" altLang="en-US">
                <a:latin typeface="Times New Roman" panose="02020603050405020304" pitchFamily="18" charset="0"/>
              </a:rPr>
              <a:t>，就可以获得一个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连接（</a:t>
            </a:r>
            <a:r>
              <a:rPr lang="en-US" altLang="zh-CN">
                <a:latin typeface="Times New Roman" panose="02020603050405020304" pitchFamily="18" charset="0"/>
              </a:rPr>
              <a:t>URLConnection</a:t>
            </a:r>
            <a:r>
              <a:rPr lang="zh-CN" altLang="en-US">
                <a:latin typeface="Times New Roman" panose="02020603050405020304" pitchFamily="18" charset="0"/>
              </a:rPr>
              <a:t>）对象。</a:t>
            </a:r>
          </a:p>
          <a:p>
            <a:endParaRPr lang="zh-CN" altLang="en-US" sz="500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URLConnection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openConnection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() 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endParaRPr lang="en-US" altLang="zh-CN" sz="500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的方法</a:t>
            </a:r>
            <a:r>
              <a:rPr lang="en-US" altLang="zh-CN">
                <a:latin typeface="Times New Roman" panose="02020603050405020304" pitchFamily="18" charset="0"/>
              </a:rPr>
              <a:t>openStream()</a:t>
            </a:r>
            <a:r>
              <a:rPr lang="zh-CN" altLang="en-US">
                <a:latin typeface="Times New Roman" panose="02020603050405020304" pitchFamily="18" charset="0"/>
              </a:rPr>
              <a:t>，只能从网络上读取资源中的数据。通过</a:t>
            </a:r>
            <a:r>
              <a:rPr lang="en-US" altLang="zh-CN">
                <a:latin typeface="Times New Roman" panose="02020603050405020304" pitchFamily="18" charset="0"/>
              </a:rPr>
              <a:t>URLConnection</a:t>
            </a:r>
            <a:r>
              <a:rPr lang="zh-CN" altLang="en-US">
                <a:latin typeface="Times New Roman" panose="02020603050405020304" pitchFamily="18" charset="0"/>
              </a:rPr>
              <a:t>类，可以在应用程序和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资源之间进行交互，既可以从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中读取数据，也可以向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中发送数据。</a:t>
            </a:r>
            <a:r>
              <a:rPr lang="en-US" altLang="zh-CN">
                <a:latin typeface="Times New Roman" panose="02020603050405020304" pitchFamily="18" charset="0"/>
              </a:rPr>
              <a:t>URLConnection</a:t>
            </a:r>
            <a:r>
              <a:rPr lang="zh-CN" altLang="en-US">
                <a:latin typeface="Times New Roman" panose="02020603050405020304" pitchFamily="18" charset="0"/>
              </a:rPr>
              <a:t>类表示了应用程序和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资源之间的通信连接。</a:t>
            </a:r>
          </a:p>
          <a:p>
            <a:endParaRPr lang="zh-CN" altLang="en-US" sz="5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try{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    URL url = new URL(“http://gis.pku.edu.cn”);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    URLConnection uc = url.openConnection();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}catch(MalformedURLException e1){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    …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}catch(IOException e2){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    …</a:t>
            </a:r>
          </a:p>
          <a:p>
            <a:pPr lvl="1">
              <a:lnSpc>
                <a:spcPct val="90000"/>
              </a:lnSpc>
            </a:pPr>
            <a:r>
              <a:rPr lang="en-US" altLang="zh-CN" sz="1200" b="1">
                <a:solidFill>
                  <a:schemeClr val="folHlink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53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D250FE0-9375-D640-B551-709B31D5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600"/>
            <a:ext cx="4114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连接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2A28DCCE-EF7D-FA48-8B76-97B0C1824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81200"/>
            <a:ext cx="4892686" cy="483209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/>
              <a:t>public class URLConnectionReader</a:t>
            </a:r>
          </a:p>
          <a:p>
            <a:r>
              <a:rPr lang="en-US" altLang="zh-CN" sz="1400" b="1"/>
              <a:t>{</a:t>
            </a:r>
          </a:p>
          <a:p>
            <a:r>
              <a:rPr lang="en-US" altLang="zh-CN" sz="1400" b="1"/>
              <a:t>  public static void main (String args[])</a:t>
            </a:r>
          </a:p>
          <a:p>
            <a:r>
              <a:rPr lang="en-US" altLang="zh-CN" sz="1400" b="1"/>
              <a:t>  {</a:t>
            </a:r>
          </a:p>
          <a:p>
            <a:r>
              <a:rPr lang="en-US" altLang="zh-CN" sz="1400" b="1"/>
              <a:t>     try{</a:t>
            </a:r>
          </a:p>
          <a:p>
            <a:r>
              <a:rPr lang="en-US" altLang="zh-CN" sz="1400" b="1"/>
              <a:t>       URL gis = new URL("http://gis.pku.edu.cn/test.htm");</a:t>
            </a:r>
          </a:p>
          <a:p>
            <a:r>
              <a:rPr lang="en-US" altLang="zh-CN" sz="1400" b="1"/>
              <a:t>       URLConnection uc = gis.openConnection();</a:t>
            </a:r>
          </a:p>
          <a:p>
            <a:r>
              <a:rPr lang="en-US" altLang="zh-CN" sz="1400" b="1"/>
              <a:t>       BufferedReader in = new BufferedReader( </a:t>
            </a:r>
          </a:p>
          <a:p>
            <a:r>
              <a:rPr lang="en-US" altLang="zh-CN" sz="1400" b="1"/>
              <a:t>               new InputStreamReader( </a:t>
            </a:r>
            <a:r>
              <a:rPr lang="en-US" altLang="zh-CN" sz="1400" b="1">
                <a:solidFill>
                  <a:schemeClr val="hlink"/>
                </a:solidFill>
              </a:rPr>
              <a:t>uc.getInputStream()</a:t>
            </a:r>
            <a:r>
              <a:rPr lang="en-US" altLang="zh-CN" sz="1400" b="1"/>
              <a:t> ) );</a:t>
            </a:r>
          </a:p>
          <a:p>
            <a:r>
              <a:rPr lang="en-US" altLang="zh-CN" sz="1400" b="1"/>
              <a:t>       String line;</a:t>
            </a:r>
          </a:p>
          <a:p>
            <a:r>
              <a:rPr lang="en-US" altLang="zh-CN" sz="1400" b="1"/>
              <a:t>       while( (line = in.readLine()) != null )</a:t>
            </a:r>
          </a:p>
          <a:p>
            <a:r>
              <a:rPr lang="en-US" altLang="zh-CN" sz="1400" b="1"/>
              <a:t>        {</a:t>
            </a:r>
          </a:p>
          <a:p>
            <a:r>
              <a:rPr lang="en-US" altLang="zh-CN" sz="1400" b="1"/>
              <a:t>             System.out.println(line);</a:t>
            </a:r>
          </a:p>
          <a:p>
            <a:r>
              <a:rPr lang="en-US" altLang="zh-CN" sz="1400" b="1"/>
              <a:t>         }</a:t>
            </a:r>
          </a:p>
          <a:p>
            <a:r>
              <a:rPr lang="en-US" altLang="zh-CN" sz="1400" b="1"/>
              <a:t>         in.close();</a:t>
            </a:r>
          </a:p>
          <a:p>
            <a:r>
              <a:rPr lang="en-US" altLang="zh-CN" sz="1400" b="1"/>
              <a:t>     }catch(Exception e){</a:t>
            </a:r>
          </a:p>
          <a:p>
            <a:r>
              <a:rPr lang="en-US" altLang="zh-CN" sz="1400" b="1"/>
              <a:t>           System.out.println(e);</a:t>
            </a:r>
          </a:p>
          <a:p>
            <a:r>
              <a:rPr lang="en-US" altLang="zh-CN" sz="1400" b="1"/>
              <a:t>     }</a:t>
            </a:r>
          </a:p>
          <a:p>
            <a:r>
              <a:rPr lang="en-US" altLang="zh-CN" sz="1400" b="1"/>
              <a:t> }</a:t>
            </a:r>
          </a:p>
          <a:p>
            <a:r>
              <a:rPr lang="en-US" altLang="zh-CN" sz="1400" b="1"/>
              <a:t>}</a:t>
            </a:r>
          </a:p>
          <a:p>
            <a:endParaRPr lang="en-US" altLang="zh-CN" sz="1400" b="1"/>
          </a:p>
          <a:p>
            <a:endParaRPr lang="en-US" altLang="zh-CN" sz="1400" b="1"/>
          </a:p>
        </p:txBody>
      </p:sp>
      <p:grpSp>
        <p:nvGrpSpPr>
          <p:cNvPr id="27654" name="Group 6">
            <a:extLst>
              <a:ext uri="{FF2B5EF4-FFF2-40B4-BE49-F238E27FC236}">
                <a16:creationId xmlns:a16="http://schemas.microsoft.com/office/drawing/2014/main" id="{EECB8DE5-FF47-A446-920A-798812D5CA4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27213"/>
            <a:ext cx="4724400" cy="3676650"/>
            <a:chOff x="2736" y="1258"/>
            <a:chExt cx="2976" cy="2316"/>
          </a:xfrm>
        </p:grpSpPr>
        <p:sp>
          <p:nvSpPr>
            <p:cNvPr id="27653" name="Text Box 5">
              <a:extLst>
                <a:ext uri="{FF2B5EF4-FFF2-40B4-BE49-F238E27FC236}">
                  <a16:creationId xmlns:a16="http://schemas.microsoft.com/office/drawing/2014/main" id="{A0090120-A7DD-D041-B83B-73A492940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68"/>
              <a:ext cx="2016" cy="1606"/>
            </a:xfrm>
            <a:prstGeom prst="rect">
              <a:avLst/>
            </a:prstGeom>
            <a:solidFill>
              <a:srgbClr val="BDFF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700">
                <a:latin typeface="Times New Roman" panose="02020603050405020304" pitchFamily="18" charset="0"/>
              </a:endParaRPr>
            </a:p>
            <a:p>
              <a:r>
                <a:rPr lang="zh-CN" altLang="en-US">
                  <a:latin typeface="Times New Roman" panose="02020603050405020304" pitchFamily="18" charset="0"/>
                </a:rPr>
                <a:t>通过</a:t>
              </a:r>
              <a:r>
                <a:rPr lang="en-US" altLang="zh-CN" b="1">
                  <a:latin typeface="Times New Roman" panose="02020603050405020304" pitchFamily="18" charset="0"/>
                </a:rPr>
                <a:t>getInputStream</a:t>
              </a:r>
              <a:r>
                <a:rPr lang="en-US" altLang="zh-CN">
                  <a:latin typeface="Times New Roman" panose="02020603050405020304" pitchFamily="18" charset="0"/>
                </a:rPr>
                <a:t>() </a:t>
              </a:r>
              <a:r>
                <a:rPr lang="zh-CN" altLang="en-US">
                  <a:latin typeface="Times New Roman" panose="02020603050405020304" pitchFamily="18" charset="0"/>
                </a:rPr>
                <a:t>方法，应用程序就可以读取资源中的数据。</a:t>
              </a:r>
            </a:p>
            <a:p>
              <a:endParaRPr lang="zh-CN" altLang="en-US" sz="900">
                <a:latin typeface="Times New Roman" panose="02020603050405020304" pitchFamily="18" charset="0"/>
              </a:endParaRPr>
            </a:p>
            <a:p>
              <a:r>
                <a:rPr lang="zh-CN" altLang="en-US">
                  <a:latin typeface="Times New Roman" panose="02020603050405020304" pitchFamily="18" charset="0"/>
                </a:rPr>
                <a:t>事实上，类</a:t>
              </a:r>
              <a:r>
                <a:rPr lang="en-US" altLang="zh-CN">
                  <a:latin typeface="Times New Roman" panose="02020603050405020304" pitchFamily="18" charset="0"/>
                </a:rPr>
                <a:t>URL</a:t>
              </a:r>
              <a:r>
                <a:rPr lang="zh-CN" altLang="en-US">
                  <a:latin typeface="Times New Roman" panose="02020603050405020304" pitchFamily="18" charset="0"/>
                </a:rPr>
                <a:t>的方法</a:t>
              </a:r>
              <a:r>
                <a:rPr lang="en-US" altLang="zh-CN">
                  <a:latin typeface="Times New Roman" panose="02020603050405020304" pitchFamily="18" charset="0"/>
                </a:rPr>
                <a:t>openStream()</a:t>
              </a:r>
              <a:r>
                <a:rPr lang="zh-CN" altLang="en-US">
                  <a:latin typeface="Times New Roman" panose="02020603050405020304" pitchFamily="18" charset="0"/>
                </a:rPr>
                <a:t>就是通过</a:t>
              </a:r>
              <a:r>
                <a:rPr lang="en-US" altLang="zh-CN">
                  <a:latin typeface="Times New Roman" panose="02020603050405020304" pitchFamily="18" charset="0"/>
                </a:rPr>
                <a:t>URLConnection</a:t>
              </a:r>
              <a:r>
                <a:rPr lang="zh-CN" altLang="en-US">
                  <a:latin typeface="Times New Roman" panose="02020603050405020304" pitchFamily="18" charset="0"/>
                </a:rPr>
                <a:t>类来实现的，它等价于：</a:t>
              </a:r>
            </a:p>
            <a:p>
              <a:pPr>
                <a:lnSpc>
                  <a:spcPct val="170000"/>
                </a:lnSpc>
                <a:spcAft>
                  <a:spcPct val="20000"/>
                </a:spcAft>
              </a:pPr>
              <a:r>
                <a:rPr lang="en-US" altLang="zh-CN" sz="1200" b="1">
                  <a:latin typeface="Times New Roman" panose="02020603050405020304" pitchFamily="18" charset="0"/>
                </a:rPr>
                <a:t>openConnection().getInputStream();</a:t>
              </a:r>
            </a:p>
          </p:txBody>
        </p:sp>
        <p:sp>
          <p:nvSpPr>
            <p:cNvPr id="27651" name="Text Box 3">
              <a:extLst>
                <a:ext uri="{FF2B5EF4-FFF2-40B4-BE49-F238E27FC236}">
                  <a16:creationId xmlns:a16="http://schemas.microsoft.com/office/drawing/2014/main" id="{FD33257F-721C-1241-84C1-060F3D684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58"/>
              <a:ext cx="2976" cy="640"/>
            </a:xfrm>
            <a:prstGeom prst="rect">
              <a:avLst/>
            </a:prstGeom>
            <a:solidFill>
              <a:srgbClr val="BDFF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</a:rPr>
                <a:t>URLConnection</a:t>
              </a:r>
              <a:r>
                <a:rPr lang="zh-CN" altLang="en-US" sz="2000">
                  <a:latin typeface="Times New Roman" panose="02020603050405020304" pitchFamily="18" charset="0"/>
                </a:rPr>
                <a:t>中最常用的两个方法是：</a:t>
              </a:r>
            </a:p>
            <a:p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public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hlinkClick r:id="rId2"/>
                </a:rPr>
                <a:t>InputStream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getInputStream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() </a:t>
              </a:r>
            </a:p>
            <a:p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public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hlinkClick r:id="rId3"/>
                </a:rPr>
                <a:t>OutputStream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getOutputStream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655" name="Text Box 7">
            <a:extLst>
              <a:ext uri="{FF2B5EF4-FFF2-40B4-BE49-F238E27FC236}">
                <a16:creationId xmlns:a16="http://schemas.microsoft.com/office/drawing/2014/main" id="{9B500B8B-18EA-594D-AA6F-2ACEB1422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172200"/>
            <a:ext cx="2853666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URLConnectionReader.java</a:t>
            </a:r>
          </a:p>
        </p:txBody>
      </p:sp>
    </p:spTree>
    <p:extLst>
      <p:ext uri="{BB962C8B-B14F-4D97-AF65-F5344CB8AC3E}">
        <p14:creationId xmlns:p14="http://schemas.microsoft.com/office/powerpoint/2010/main" val="287907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20A0BE71-8041-CB45-9896-0559AA2B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28800"/>
            <a:ext cx="8610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</a:rPr>
              <a:t>URLConnection</a:t>
            </a:r>
            <a:r>
              <a:rPr lang="zh-CN" altLang="en-US">
                <a:latin typeface="Times New Roman" panose="02020603050405020304" pitchFamily="18" charset="0"/>
              </a:rPr>
              <a:t>对象获取的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输入流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输出流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（不是所有的资源都可以获得有效的输出流）</a:t>
            </a:r>
            <a:r>
              <a:rPr lang="zh-CN" altLang="en-US">
                <a:latin typeface="Times New Roman" panose="02020603050405020304" pitchFamily="18" charset="0"/>
              </a:rPr>
              <a:t>，可以与现有的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CGI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程序</a:t>
            </a:r>
            <a:r>
              <a:rPr lang="zh-CN" altLang="en-US">
                <a:latin typeface="Times New Roman" panose="02020603050405020304" pitchFamily="18" charset="0"/>
              </a:rPr>
              <a:t>进行交互。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URLConnection</a:t>
            </a:r>
            <a:r>
              <a:rPr lang="zh-CN" altLang="en-US">
                <a:latin typeface="Times New Roman" panose="02020603050405020304" pitchFamily="18" charset="0"/>
              </a:rPr>
              <a:t>的区别在于前者代表一个资源的位置，后者代表一种连接。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3CD58CE4-B262-5F43-9525-28E1507B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连接</a:t>
            </a:r>
          </a:p>
        </p:txBody>
      </p:sp>
      <p:grpSp>
        <p:nvGrpSpPr>
          <p:cNvPr id="21525" name="Group 21">
            <a:extLst>
              <a:ext uri="{FF2B5EF4-FFF2-40B4-BE49-F238E27FC236}">
                <a16:creationId xmlns:a16="http://schemas.microsoft.com/office/drawing/2014/main" id="{A8EA11C6-6DAC-074C-9CB1-A48F30E401FE}"/>
              </a:ext>
            </a:extLst>
          </p:cNvPr>
          <p:cNvGrpSpPr>
            <a:grpSpLocks/>
          </p:cNvGrpSpPr>
          <p:nvPr/>
        </p:nvGrpSpPr>
        <p:grpSpPr bwMode="auto">
          <a:xfrm>
            <a:off x="2035176" y="5002213"/>
            <a:ext cx="7864475" cy="1643062"/>
            <a:chOff x="322" y="2767"/>
            <a:chExt cx="4954" cy="1035"/>
          </a:xfrm>
        </p:grpSpPr>
        <p:sp>
          <p:nvSpPr>
            <p:cNvPr id="21509" name="Text Box 5">
              <a:extLst>
                <a:ext uri="{FF2B5EF4-FFF2-40B4-BE49-F238E27FC236}">
                  <a16:creationId xmlns:a16="http://schemas.microsoft.com/office/drawing/2014/main" id="{358BAD21-7C79-C84D-A6BA-E9924C91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2810"/>
              <a:ext cx="1008" cy="791"/>
            </a:xfrm>
            <a:prstGeom prst="rect">
              <a:avLst/>
            </a:prstGeom>
            <a:solidFill>
              <a:srgbClr val="BDFFE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客户端</a:t>
              </a:r>
              <a:endParaRPr lang="zh-CN" altLang="en-US" sz="2000" b="1">
                <a:latin typeface="Times New Roman" panose="02020603050405020304" pitchFamily="18" charset="0"/>
              </a:endParaRPr>
            </a:p>
            <a:p>
              <a:pPr algn="ctr"/>
              <a:endParaRPr lang="zh-CN" altLang="en-US" b="1">
                <a:latin typeface="Times New Roman" panose="02020603050405020304" pitchFamily="18" charset="0"/>
              </a:endParaRPr>
            </a:p>
            <a:p>
              <a:pPr algn="ctr"/>
              <a:endParaRPr lang="zh-CN" altLang="en-US" b="1">
                <a:latin typeface="Times New Roman" panose="02020603050405020304" pitchFamily="18" charset="0"/>
              </a:endParaRPr>
            </a:p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5B682FF5-3AF8-7A49-9929-96A7DB5A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12"/>
              <a:ext cx="802" cy="336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java</a:t>
              </a:r>
              <a:r>
                <a:rPr lang="zh-CN" altLang="en-US" b="1">
                  <a:latin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21511" name="Text Box 7">
              <a:extLst>
                <a:ext uri="{FF2B5EF4-FFF2-40B4-BE49-F238E27FC236}">
                  <a16:creationId xmlns:a16="http://schemas.microsoft.com/office/drawing/2014/main" id="{80DD2CFF-7348-D844-AF7E-C535E7D4F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2832"/>
              <a:ext cx="17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OutputStream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1512" name="Text Box 8">
              <a:extLst>
                <a:ext uri="{FF2B5EF4-FFF2-40B4-BE49-F238E27FC236}">
                  <a16:creationId xmlns:a16="http://schemas.microsoft.com/office/drawing/2014/main" id="{86D49680-3B7B-B74C-878D-8F666737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3360"/>
              <a:ext cx="15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InputStream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1513" name="Text Box 9">
              <a:extLst>
                <a:ext uri="{FF2B5EF4-FFF2-40B4-BE49-F238E27FC236}">
                  <a16:creationId xmlns:a16="http://schemas.microsoft.com/office/drawing/2014/main" id="{342A92F4-E272-A74C-AD11-8E511AC3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4" y="2894"/>
              <a:ext cx="682" cy="582"/>
            </a:xfrm>
            <a:prstGeom prst="rect">
              <a:avLst/>
            </a:prstGeom>
            <a:solidFill>
              <a:srgbClr val="BDFFE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b="1">
                <a:latin typeface="Times New Roman" panose="02020603050405020304" pitchFamily="18" charset="0"/>
              </a:endParaRPr>
            </a:p>
            <a:p>
              <a:r>
                <a:rPr lang="en-US" altLang="zh-CN" b="1">
                  <a:latin typeface="Times New Roman" panose="02020603050405020304" pitchFamily="18" charset="0"/>
                </a:rPr>
                <a:t>CGI</a:t>
              </a:r>
              <a:r>
                <a:rPr lang="zh-CN" altLang="en-US" b="1">
                  <a:latin typeface="Times New Roman" panose="02020603050405020304" pitchFamily="18" charset="0"/>
                </a:rPr>
                <a:t>程序</a:t>
              </a:r>
            </a:p>
            <a:p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EE46BE16-0C1A-C740-A80A-B8663D7D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Text Box 11">
              <a:extLst>
                <a:ext uri="{FF2B5EF4-FFF2-40B4-BE49-F238E27FC236}">
                  <a16:creationId xmlns:a16="http://schemas.microsoft.com/office/drawing/2014/main" id="{BD20EB45-99F2-AA42-985A-F9EEF7CCE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" y="2767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STDIN</a:t>
              </a:r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CB0FC240-0EDD-5748-A579-FD3101576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2" y="3552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Text Box 13">
              <a:extLst>
                <a:ext uri="{FF2B5EF4-FFF2-40B4-BE49-F238E27FC236}">
                  <a16:creationId xmlns:a16="http://schemas.microsoft.com/office/drawing/2014/main" id="{477CF10F-D19C-194B-AC30-A9256FA22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" y="355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STDOUT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1518" name="Text Box 14">
              <a:extLst>
                <a:ext uri="{FF2B5EF4-FFF2-40B4-BE49-F238E27FC236}">
                  <a16:creationId xmlns:a16="http://schemas.microsoft.com/office/drawing/2014/main" id="{09E7AB69-3A3C-FC48-837B-2B14F13EE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894"/>
              <a:ext cx="720" cy="582"/>
            </a:xfrm>
            <a:prstGeom prst="rect">
              <a:avLst/>
            </a:prstGeom>
            <a:solidFill>
              <a:srgbClr val="BDFFE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服务器</a:t>
              </a:r>
            </a:p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19" name="Line 15">
              <a:extLst>
                <a:ext uri="{FF2B5EF4-FFF2-40B4-BE49-F238E27FC236}">
                  <a16:creationId xmlns:a16="http://schemas.microsoft.com/office/drawing/2014/main" id="{F124165F-94A1-6841-A294-0E14C83CA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0" y="36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6">
              <a:extLst>
                <a:ext uri="{FF2B5EF4-FFF2-40B4-BE49-F238E27FC236}">
                  <a16:creationId xmlns:a16="http://schemas.microsoft.com/office/drawing/2014/main" id="{CC5C162D-3E50-CE4A-AE88-13FC73333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2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AutoShape 18">
              <a:extLst>
                <a:ext uri="{FF2B5EF4-FFF2-40B4-BE49-F238E27FC236}">
                  <a16:creationId xmlns:a16="http://schemas.microsoft.com/office/drawing/2014/main" id="{F0F7AA69-6B95-C245-A04E-CB6FC090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3168"/>
              <a:ext cx="1632" cy="192"/>
            </a:xfrm>
            <a:prstGeom prst="leftRightArrow">
              <a:avLst>
                <a:gd name="adj1" fmla="val 50000"/>
                <a:gd name="adj2" fmla="val 17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connection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1523" name="Text Box 19">
              <a:extLst>
                <a:ext uri="{FF2B5EF4-FFF2-40B4-BE49-F238E27FC236}">
                  <a16:creationId xmlns:a16="http://schemas.microsoft.com/office/drawing/2014/main" id="{4B190D51-30B8-9A42-91CC-721AE6615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007"/>
              <a:ext cx="7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getchar()</a:t>
              </a:r>
            </a:p>
          </p:txBody>
        </p:sp>
        <p:sp>
          <p:nvSpPr>
            <p:cNvPr id="21524" name="Text Box 20">
              <a:extLst>
                <a:ext uri="{FF2B5EF4-FFF2-40B4-BE49-F238E27FC236}">
                  <a16:creationId xmlns:a16="http://schemas.microsoft.com/office/drawing/2014/main" id="{EE3FAD49-6913-8545-B7A8-3C8E2370A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64"/>
              <a:ext cx="7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putchar()</a:t>
              </a:r>
            </a:p>
          </p:txBody>
        </p:sp>
      </p:grpSp>
      <p:sp>
        <p:nvSpPr>
          <p:cNvPr id="21526" name="Text Box 22">
            <a:extLst>
              <a:ext uri="{FF2B5EF4-FFF2-40B4-BE49-F238E27FC236}">
                <a16:creationId xmlns:a16="http://schemas.microsoft.com/office/drawing/2014/main" id="{5C9B5327-DDE2-2A4E-BF95-5C007974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3457576"/>
            <a:ext cx="6080125" cy="1495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URL url = new  URL("http://gis.pku.edu.cn/~lyw/cgi-bin/test.cgi");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URLConnection uc = url.openConnection();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uc.setDoOutput(true);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PrintStream out = new  PrintStream(uc.getOutputStream());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BufferedReader in = new BufferedReader( 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          new InputStreamReader( uc.getInputStream() ) );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9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16DDA2-13DC-3242-828F-8163DA7A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、使用</a:t>
            </a:r>
            <a:r>
              <a:rPr lang="en-US" altLang="zh-CN" sz="3200" b="1">
                <a:latin typeface="Times New Roman" panose="0202060305040502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	——</a:t>
            </a:r>
            <a:r>
              <a:rPr lang="zh-CN" altLang="en-US" sz="2800" b="1">
                <a:latin typeface="Times New Roman" panose="02020603050405020304" pitchFamily="18" charset="0"/>
              </a:rPr>
              <a:t>其他</a:t>
            </a:r>
            <a:r>
              <a:rPr lang="en-US" altLang="zh-CN" sz="2800" b="1"/>
              <a:t>URL</a:t>
            </a:r>
            <a:r>
              <a:rPr lang="zh-CN" altLang="en-US" sz="2800" b="1"/>
              <a:t>类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5DEC663E-7C11-0247-A9BE-A4FE6001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08200"/>
            <a:ext cx="8153400" cy="223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URLConnection</a:t>
            </a:r>
            <a:r>
              <a:rPr lang="zh-CN" altLang="en-US" sz="2800"/>
              <a:t>类的其他方法以及其他</a:t>
            </a:r>
            <a:r>
              <a:rPr lang="en-US" altLang="zh-CN" sz="2800"/>
              <a:t>URL</a:t>
            </a:r>
            <a:r>
              <a:rPr lang="zh-CN" altLang="en-US" sz="2800"/>
              <a:t>相关的类（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URLClassLoader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URLDecoder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URLEncoder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URLStreamHandler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HttpURLConnection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JarURLConnection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ContentHandler</a:t>
            </a:r>
            <a:r>
              <a:rPr lang="zh-CN" altLang="en-US" sz="2800"/>
              <a:t>）的使用，大家在以后的实践中去学习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170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23B8620-5442-724D-9E58-1296E49D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3F475D5C-59D5-4C4E-B2E9-3EEC630A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2124076"/>
            <a:ext cx="7864475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中，基于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协议实现网络通信的类有两个：在客户端的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类和在服务器端的</a:t>
            </a:r>
            <a:r>
              <a:rPr lang="en-US" altLang="zh-CN">
                <a:latin typeface="Times New Roman" panose="02020603050405020304" pitchFamily="18" charset="0"/>
              </a:rPr>
              <a:t>ServerSocket</a:t>
            </a:r>
            <a:r>
              <a:rPr lang="zh-CN" altLang="en-US">
                <a:latin typeface="Times New Roman" panose="02020603050405020304" pitchFamily="18" charset="0"/>
              </a:rPr>
              <a:t>类。</a:t>
            </a:r>
            <a:endParaRPr lang="zh-CN" altLang="en-US"/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在服务器端通过指定一个用来等待的连接的端口号创建一个 </a:t>
            </a:r>
            <a:r>
              <a:rPr lang="en-US" altLang="zh-CN">
                <a:latin typeface="Times New Roman" panose="02020603050405020304" pitchFamily="18" charset="0"/>
              </a:rPr>
              <a:t>ServerSocket</a:t>
            </a:r>
            <a:r>
              <a:rPr lang="zh-CN" altLang="en-US">
                <a:latin typeface="Times New Roman" panose="02020603050405020304" pitchFamily="18" charset="0"/>
              </a:rPr>
              <a:t>实例。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在客户端通过规定一个主机和端口号创建一个 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实例，连到服务器上。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ServerSocket</a:t>
            </a:r>
            <a:r>
              <a:rPr lang="zh-CN" altLang="en-US">
                <a:latin typeface="Times New Roman" panose="02020603050405020304" pitchFamily="18" charset="0"/>
              </a:rPr>
              <a:t>类的</a:t>
            </a:r>
            <a:r>
              <a:rPr lang="en-US" altLang="zh-CN">
                <a:latin typeface="Times New Roman" panose="02020603050405020304" pitchFamily="18" charset="0"/>
              </a:rPr>
              <a:t>accept</a:t>
            </a:r>
            <a:r>
              <a:rPr lang="zh-CN" altLang="en-US">
                <a:latin typeface="Times New Roman" panose="02020603050405020304" pitchFamily="18" charset="0"/>
              </a:rPr>
              <a:t>方法使服务器处于阻塞状态，等待用户请求。</a:t>
            </a:r>
          </a:p>
        </p:txBody>
      </p:sp>
    </p:spTree>
    <p:extLst>
      <p:ext uri="{BB962C8B-B14F-4D97-AF65-F5344CB8AC3E}">
        <p14:creationId xmlns:p14="http://schemas.microsoft.com/office/powerpoint/2010/main" val="167397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6FB86787-B4DD-6F45-ACC9-6424D9480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4953000" cy="254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TCP/IP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Transmission Control Protocol</a:t>
            </a:r>
            <a:r>
              <a:rPr lang="zh-CN" altLang="en-US">
                <a:latin typeface="Times New Roman" panose="02020603050405020304" pitchFamily="18" charset="0"/>
              </a:rPr>
              <a:t>传输控制协议</a:t>
            </a:r>
            <a:r>
              <a:rPr lang="en-US" altLang="zh-CN">
                <a:latin typeface="Times New Roman" panose="02020603050405020304" pitchFamily="18" charset="0"/>
              </a:rPr>
              <a:t>/Internet Protocol</a:t>
            </a:r>
            <a:r>
              <a:rPr lang="zh-CN" altLang="en-US">
                <a:latin typeface="Times New Roman" panose="02020603050405020304" pitchFamily="18" charset="0"/>
              </a:rPr>
              <a:t>网间协议）是</a:t>
            </a:r>
            <a:r>
              <a:rPr lang="en-US" altLang="zh-CN">
                <a:latin typeface="Times New Roman" panose="02020603050405020304" pitchFamily="18" charset="0"/>
              </a:rPr>
              <a:t>Internet</a:t>
            </a:r>
            <a:r>
              <a:rPr lang="zh-CN" altLang="en-US">
                <a:latin typeface="Times New Roman" panose="02020603050405020304" pitchFamily="18" charset="0"/>
              </a:rPr>
              <a:t>的主要协议，定义了计算机和外设进行通信所使用的规则。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网络参考模型包括五个层次：应用层、传输层、网络层、链路层、物理层。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1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ISO/OSI</a:t>
            </a:r>
            <a:r>
              <a:rPr lang="zh-CN" altLang="en-US">
                <a:latin typeface="Times New Roman" panose="02020603050405020304" pitchFamily="18" charset="0"/>
              </a:rPr>
              <a:t>网络参考模型则包括七个层次：应用层、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表示层、会话层</a:t>
            </a:r>
            <a:r>
              <a:rPr lang="zh-CN" altLang="en-US">
                <a:latin typeface="Times New Roman" panose="02020603050405020304" pitchFamily="18" charset="0"/>
              </a:rPr>
              <a:t>、传输层、网络层、链路层、物理层。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F6F7702-7545-3C4D-8BA5-443CF3EC7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  <p:grpSp>
        <p:nvGrpSpPr>
          <p:cNvPr id="5128" name="Group 8">
            <a:extLst>
              <a:ext uri="{FF2B5EF4-FFF2-40B4-BE49-F238E27FC236}">
                <a16:creationId xmlns:a16="http://schemas.microsoft.com/office/drawing/2014/main" id="{39546947-F0C3-704B-BD4C-89B0DAF52956}"/>
              </a:ext>
            </a:extLst>
          </p:cNvPr>
          <p:cNvGrpSpPr>
            <a:grpSpLocks/>
          </p:cNvGrpSpPr>
          <p:nvPr/>
        </p:nvGrpSpPr>
        <p:grpSpPr bwMode="auto">
          <a:xfrm>
            <a:off x="1782764" y="2209800"/>
            <a:ext cx="2789237" cy="4267200"/>
            <a:chOff x="163" y="1392"/>
            <a:chExt cx="1757" cy="2688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5A41B6BB-FF0A-AA4F-81E0-EC702081F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" y="1392"/>
              <a:ext cx="1757" cy="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85658F3D-9D42-614E-812D-CC68AB9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603"/>
              <a:ext cx="1683" cy="4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b="1"/>
                <a:t>物理层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7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6">
            <a:extLst>
              <a:ext uri="{FF2B5EF4-FFF2-40B4-BE49-F238E27FC236}">
                <a16:creationId xmlns:a16="http://schemas.microsoft.com/office/drawing/2014/main" id="{0F478B9B-F728-324C-8F80-5CB9F3A2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49451"/>
            <a:ext cx="8382000" cy="35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构造方法：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Socket(String host, int port)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远程服务器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及响应端口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Socket(InetAddress address, int port)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Socket(String host, int port,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603050405020304" pitchFamily="18" charset="0"/>
              </a:rPr>
              <a:t>InetAddress localAddr, int localPort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Socket(InetAddress address, int port,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603050405020304" pitchFamily="18" charset="0"/>
              </a:rPr>
              <a:t>InetAddress localAddr,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603050405020304" pitchFamily="18" charset="0"/>
              </a:rPr>
              <a:t>int localPort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)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               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在指定的机器上的指定端口上运行</a:t>
            </a:r>
            <a:endParaRPr lang="zh-CN" altLang="en-US" sz="14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在</a:t>
            </a:r>
            <a:r>
              <a:rPr lang="en-US" altLang="zh-CN">
                <a:latin typeface="Times New Roman" panose="02020603050405020304" pitchFamily="18" charset="0"/>
              </a:rPr>
              <a:t>JDK1.1</a:t>
            </a:r>
            <a:r>
              <a:rPr lang="zh-CN" altLang="en-US">
                <a:latin typeface="Times New Roman" panose="02020603050405020304" pitchFamily="18" charset="0"/>
              </a:rPr>
              <a:t>以前，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类可同时用于</a:t>
            </a:r>
            <a:r>
              <a:rPr lang="en-US" altLang="zh-CN">
                <a:latin typeface="Times New Roman" panose="02020603050405020304" pitchFamily="18" charset="0"/>
              </a:rPr>
              <a:t>TCP/UDP</a:t>
            </a:r>
            <a:r>
              <a:rPr lang="zh-CN" altLang="en-US">
                <a:latin typeface="Times New Roman" panose="02020603050405020304" pitchFamily="18" charset="0"/>
              </a:rPr>
              <a:t>通信：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Socket(String host, int port, boolean stream)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Socket(InetAddress host, int port, boolean stream) </a:t>
            </a:r>
          </a:p>
          <a:p>
            <a:pPr>
              <a:lnSpc>
                <a:spcPct val="110000"/>
              </a:lnSpc>
            </a:pPr>
            <a:endParaRPr lang="en-US" altLang="zh-CN" sz="1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这些方法都将抛出例外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IOException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31545982-0E3D-F241-AB2A-4E32FE9C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"/>
            <a:ext cx="41910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		</a:t>
            </a:r>
            <a:r>
              <a:rPr lang="en-US" altLang="zh-CN" sz="3200" b="1">
                <a:latin typeface="Times New Roman" panose="02020603050405020304" pitchFamily="18" charset="0"/>
              </a:rPr>
              <a:t>——</a:t>
            </a:r>
            <a:r>
              <a:rPr lang="zh-CN" altLang="en-US" b="1">
                <a:latin typeface="Times New Roman" panose="02020603050405020304" pitchFamily="18" charset="0"/>
              </a:rPr>
              <a:t>类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92799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3FD6D65A-C3DA-534D-94FF-0793D5A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1"/>
            <a:ext cx="8382000" cy="402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Socket</a:t>
            </a:r>
            <a:r>
              <a:rPr lang="zh-CN" altLang="en-US">
                <a:latin typeface="Times New Roman" panose="02020603050405020304" pitchFamily="18" charset="0"/>
              </a:rPr>
              <a:t>的输入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输出流管理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InputStream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getInputStream()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shutdownInput() 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3"/>
              </a:rPr>
              <a:t>OutputStream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getOutputStream() 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shutdownOutput()</a:t>
            </a:r>
          </a:p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IOException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  <a:p>
            <a:endParaRPr lang="zh-CN" altLang="en-US" sz="1000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关闭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close() throws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4"/>
              </a:rPr>
              <a:t>IOException</a:t>
            </a:r>
            <a:endParaRPr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endParaRPr lang="en-US" altLang="zh-CN" sz="1000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设置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获取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数据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5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getInetAddress()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int getPort()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setSoTimeout(int timeout)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SocketException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18E8773-636B-0E43-A623-44D6D311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"/>
            <a:ext cx="41910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		</a:t>
            </a:r>
            <a:r>
              <a:rPr lang="en-US" altLang="zh-CN" sz="3200" b="1">
                <a:latin typeface="Times New Roman" panose="02020603050405020304" pitchFamily="18" charset="0"/>
              </a:rPr>
              <a:t>——</a:t>
            </a:r>
            <a:r>
              <a:rPr lang="zh-CN" altLang="en-US" b="1">
                <a:latin typeface="Times New Roman" panose="02020603050405020304" pitchFamily="18" charset="0"/>
              </a:rPr>
              <a:t>类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094691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B7DEF00B-F362-3348-B801-6D31F0F61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8610600" cy="433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构造方法：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ServerSocket(int port)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ServerSocket(int port,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603050405020304" pitchFamily="18" charset="0"/>
              </a:rPr>
              <a:t>int backlog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)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支持指定数目的连接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ServerSocket(int port, int backlog,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603050405020304" pitchFamily="18" charset="0"/>
              </a:rPr>
              <a:t>InetAddress bindAddr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                                               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在指定的机器上运行</a:t>
            </a:r>
            <a:endParaRPr lang="zh-CN" altLang="en-US" sz="14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  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IOException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  <a:p>
            <a:endParaRPr lang="zh-CN" altLang="en-US" sz="1000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主要方法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2"/>
              </a:rPr>
              <a:t>Socket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accept()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：等待客户端的连接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close()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：关闭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</a:p>
          <a:p>
            <a:endParaRPr lang="en-US" altLang="zh-CN" sz="1000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设置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获取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数据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hlinkClick r:id="rId3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getInetAddress()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int getLocalPort()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setSoTimeout(int timeout)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SocketException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9297FCDC-F465-E149-997D-FE68E2CD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"/>
            <a:ext cx="55626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		</a:t>
            </a:r>
            <a:r>
              <a:rPr lang="en-US" altLang="zh-CN" sz="3200" b="1">
                <a:latin typeface="Times New Roman" panose="02020603050405020304" pitchFamily="18" charset="0"/>
              </a:rPr>
              <a:t>——</a:t>
            </a:r>
            <a:r>
              <a:rPr lang="zh-CN" altLang="en-US" b="1">
                <a:latin typeface="Times New Roman" panose="02020603050405020304" pitchFamily="18" charset="0"/>
              </a:rPr>
              <a:t>类</a:t>
            </a:r>
            <a:r>
              <a:rPr lang="en-US" altLang="zh-CN" b="1">
                <a:latin typeface="Times New Roman" panose="02020603050405020304" pitchFamily="18" charset="0"/>
              </a:rPr>
              <a:t>ServerSocket</a:t>
            </a:r>
          </a:p>
        </p:txBody>
      </p:sp>
    </p:spTree>
    <p:extLst>
      <p:ext uri="{BB962C8B-B14F-4D97-AF65-F5344CB8AC3E}">
        <p14:creationId xmlns:p14="http://schemas.microsoft.com/office/powerpoint/2010/main" val="428973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6" name="Rectangle 32">
            <a:extLst>
              <a:ext uri="{FF2B5EF4-FFF2-40B4-BE49-F238E27FC236}">
                <a16:creationId xmlns:a16="http://schemas.microsoft.com/office/drawing/2014/main" id="{E74A9725-7834-944A-B434-53A918BE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</p:txBody>
      </p:sp>
      <p:sp>
        <p:nvSpPr>
          <p:cNvPr id="31781" name="Text Box 37">
            <a:extLst>
              <a:ext uri="{FF2B5EF4-FFF2-40B4-BE49-F238E27FC236}">
                <a16:creationId xmlns:a16="http://schemas.microsoft.com/office/drawing/2014/main" id="{0EF34411-8762-8B43-843F-A2F5C3C1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0"/>
            <a:ext cx="8001000" cy="291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无论一个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通信程序的功能多么齐全、程序多么复杂，其基本结构都是一样的，都包括以下四个基本步骤：</a:t>
            </a:r>
          </a:p>
          <a:p>
            <a:pPr>
              <a:lnSpc>
                <a:spcPct val="120000"/>
              </a:lnSpc>
            </a:pPr>
            <a:endParaRPr lang="zh-CN" altLang="en-US" sz="50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、在客户方和服务器方创建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Socket/ServerSocket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实例。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、打开连接到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的输入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输出流。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、利用输入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输出流，按照一定的协议对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Socket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进行读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写操作。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、关闭输入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输出流和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。</a:t>
            </a:r>
          </a:p>
          <a:p>
            <a:pPr lvl="1">
              <a:lnSpc>
                <a:spcPct val="120000"/>
              </a:lnSpc>
            </a:pPr>
            <a:endParaRPr lang="zh-CN" altLang="en-US" sz="5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通常，程序员的主要工作是针对所要完成的功能在第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步进行编程，第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步对所有的通信程序来说几乎都是一样的。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349728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DBB20FD-A379-6F45-AAF2-96FE2B81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</p:txBody>
      </p:sp>
      <p:grpSp>
        <p:nvGrpSpPr>
          <p:cNvPr id="32802" name="Group 34">
            <a:extLst>
              <a:ext uri="{FF2B5EF4-FFF2-40B4-BE49-F238E27FC236}">
                <a16:creationId xmlns:a16="http://schemas.microsoft.com/office/drawing/2014/main" id="{A6358BFC-006D-B240-9C57-0595CE6C1E1D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057400"/>
            <a:ext cx="8056563" cy="4267200"/>
            <a:chOff x="384" y="1296"/>
            <a:chExt cx="5075" cy="2688"/>
          </a:xfrm>
        </p:grpSpPr>
        <p:sp>
          <p:nvSpPr>
            <p:cNvPr id="32773" name="Rectangle 5">
              <a:extLst>
                <a:ext uri="{FF2B5EF4-FFF2-40B4-BE49-F238E27FC236}">
                  <a16:creationId xmlns:a16="http://schemas.microsoft.com/office/drawing/2014/main" id="{DF0A29C9-51BF-EB46-A259-9ADF0C93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88"/>
              <a:ext cx="4512" cy="9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4" name="Rectangle 6">
              <a:extLst>
                <a:ext uri="{FF2B5EF4-FFF2-40B4-BE49-F238E27FC236}">
                  <a16:creationId xmlns:a16="http://schemas.microsoft.com/office/drawing/2014/main" id="{DD2162A4-A46C-1D48-8B32-AC32BADB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96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67C84106-7DFE-304C-98D6-F5B571B5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96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Server</a:t>
              </a:r>
              <a:r>
                <a:rPr lang="zh-CN" altLang="en-US" b="1">
                  <a:latin typeface="Times New Roman" panose="02020603050405020304" pitchFamily="18" charset="0"/>
                </a:rPr>
                <a:t>端程序</a:t>
              </a:r>
            </a:p>
          </p:txBody>
        </p:sp>
        <p:sp>
          <p:nvSpPr>
            <p:cNvPr id="32776" name="Line 8">
              <a:extLst>
                <a:ext uri="{FF2B5EF4-FFF2-40B4-BE49-F238E27FC236}">
                  <a16:creationId xmlns:a16="http://schemas.microsoft.com/office/drawing/2014/main" id="{4BD324DF-A153-A64D-ACBF-64EB8BBD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6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81CE06FB-E612-6E41-9D6A-0ACA37931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680"/>
              <a:ext cx="14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ServerSocket(port #)</a:t>
              </a:r>
            </a:p>
          </p:txBody>
        </p:sp>
        <p:sp>
          <p:nvSpPr>
            <p:cNvPr id="32778" name="Text Box 10">
              <a:extLst>
                <a:ext uri="{FF2B5EF4-FFF2-40B4-BE49-F238E27FC236}">
                  <a16:creationId xmlns:a16="http://schemas.microsoft.com/office/drawing/2014/main" id="{8B6C4C0E-E04B-9E42-90AC-66F4B0431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938"/>
              <a:ext cx="157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Socket socket</a:t>
              </a:r>
              <a:r>
                <a:rPr lang="en-US" altLang="zh-CN" b="1">
                  <a:latin typeface="Times New Roman" panose="02020603050405020304" pitchFamily="18" charset="0"/>
                </a:rPr>
                <a:t> = 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   ServerSocket.accept()</a:t>
              </a:r>
            </a:p>
          </p:txBody>
        </p: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0C6C0296-0691-0040-A9CB-8156528E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2400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接收连接</a:t>
              </a:r>
            </a:p>
          </p:txBody>
        </p:sp>
        <p:sp>
          <p:nvSpPr>
            <p:cNvPr id="32780" name="Line 12">
              <a:extLst>
                <a:ext uri="{FF2B5EF4-FFF2-40B4-BE49-F238E27FC236}">
                  <a16:creationId xmlns:a16="http://schemas.microsoft.com/office/drawing/2014/main" id="{E7167801-D5FF-2442-B388-FB12BA78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68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Text Box 13">
              <a:extLst>
                <a:ext uri="{FF2B5EF4-FFF2-40B4-BE49-F238E27FC236}">
                  <a16:creationId xmlns:a16="http://schemas.microsoft.com/office/drawing/2014/main" id="{D6FCDC1A-F801-7D41-BC6E-344FA164B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832"/>
              <a:ext cx="10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OutputStream</a:t>
              </a:r>
            </a:p>
          </p:txBody>
        </p:sp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id="{E2C00756-37DF-8B48-B914-DBD72B60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3194"/>
              <a:ext cx="9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InputStream</a:t>
              </a:r>
            </a:p>
          </p:txBody>
        </p:sp>
        <p:sp>
          <p:nvSpPr>
            <p:cNvPr id="32783" name="Line 15">
              <a:extLst>
                <a:ext uri="{FF2B5EF4-FFF2-40B4-BE49-F238E27FC236}">
                  <a16:creationId xmlns:a16="http://schemas.microsoft.com/office/drawing/2014/main" id="{DAFB4C68-9F7C-E146-8C8C-4C11F78C8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54FD504D-01AE-7043-802F-6FC3CF0F3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3696"/>
              <a:ext cx="9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Close Socket</a:t>
              </a:r>
            </a:p>
          </p:txBody>
        </p:sp>
        <p:sp>
          <p:nvSpPr>
            <p:cNvPr id="32785" name="Line 17">
              <a:extLst>
                <a:ext uri="{FF2B5EF4-FFF2-40B4-BE49-F238E27FC236}">
                  <a16:creationId xmlns:a16="http://schemas.microsoft.com/office/drawing/2014/main" id="{9063D10D-F42A-4E4C-B42B-CAA079E7D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Rectangle 18">
              <a:extLst>
                <a:ext uri="{FF2B5EF4-FFF2-40B4-BE49-F238E27FC236}">
                  <a16:creationId xmlns:a16="http://schemas.microsoft.com/office/drawing/2014/main" id="{911823D1-FEE2-7F4A-8B3E-10F4EDF0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96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2787" name="Text Box 19">
              <a:extLst>
                <a:ext uri="{FF2B5EF4-FFF2-40B4-BE49-F238E27FC236}">
                  <a16:creationId xmlns:a16="http://schemas.microsoft.com/office/drawing/2014/main" id="{3EE08119-6874-7046-960A-3FBAB848A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96"/>
              <a:ext cx="9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Client</a:t>
              </a:r>
              <a:r>
                <a:rPr lang="zh-CN" altLang="en-US" b="1">
                  <a:latin typeface="Times New Roman" panose="02020603050405020304" pitchFamily="18" charset="0"/>
                </a:rPr>
                <a:t>端程序</a:t>
              </a:r>
            </a:p>
          </p:txBody>
        </p:sp>
        <p:sp>
          <p:nvSpPr>
            <p:cNvPr id="32788" name="Line 20">
              <a:extLst>
                <a:ext uri="{FF2B5EF4-FFF2-40B4-BE49-F238E27FC236}">
                  <a16:creationId xmlns:a16="http://schemas.microsoft.com/office/drawing/2014/main" id="{4315C3B5-8114-EE44-A4D9-3A60B129F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B5AEDED6-6222-3345-A2AF-2EA9819B9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76"/>
              <a:ext cx="13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Socket(host, port #)</a:t>
              </a:r>
            </a:p>
          </p:txBody>
        </p:sp>
        <p:sp>
          <p:nvSpPr>
            <p:cNvPr id="32790" name="Text Box 22">
              <a:extLst>
                <a:ext uri="{FF2B5EF4-FFF2-40B4-BE49-F238E27FC236}">
                  <a16:creationId xmlns:a16="http://schemas.microsoft.com/office/drawing/2014/main" id="{A4457840-9B65-934F-B2A2-FAD1FDC7E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4" y="2173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与服务器建立连接</a:t>
              </a:r>
            </a:p>
          </p:txBody>
        </p:sp>
        <p:sp>
          <p:nvSpPr>
            <p:cNvPr id="32791" name="Line 23">
              <a:extLst>
                <a:ext uri="{FF2B5EF4-FFF2-40B4-BE49-F238E27FC236}">
                  <a16:creationId xmlns:a16="http://schemas.microsoft.com/office/drawing/2014/main" id="{5AB4BBB6-D7CD-DE45-B7EE-917878082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8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Text Box 24">
              <a:extLst>
                <a:ext uri="{FF2B5EF4-FFF2-40B4-BE49-F238E27FC236}">
                  <a16:creationId xmlns:a16="http://schemas.microsoft.com/office/drawing/2014/main" id="{653EFC1F-B54E-7E45-AC11-1A3E41620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880"/>
              <a:ext cx="10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OutputStream</a:t>
              </a:r>
            </a:p>
          </p:txBody>
        </p:sp>
        <p:sp>
          <p:nvSpPr>
            <p:cNvPr id="32793" name="Text Box 25">
              <a:extLst>
                <a:ext uri="{FF2B5EF4-FFF2-40B4-BE49-F238E27FC236}">
                  <a16:creationId xmlns:a16="http://schemas.microsoft.com/office/drawing/2014/main" id="{643689B0-3B63-FB4C-87D4-6AD9F423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3216"/>
              <a:ext cx="9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InputStream</a:t>
              </a:r>
            </a:p>
          </p:txBody>
        </p:sp>
        <p:sp>
          <p:nvSpPr>
            <p:cNvPr id="32794" name="Line 26">
              <a:extLst>
                <a:ext uri="{FF2B5EF4-FFF2-40B4-BE49-F238E27FC236}">
                  <a16:creationId xmlns:a16="http://schemas.microsoft.com/office/drawing/2014/main" id="{4279C99A-055E-A948-A897-248397601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Text Box 27">
              <a:extLst>
                <a:ext uri="{FF2B5EF4-FFF2-40B4-BE49-F238E27FC236}">
                  <a16:creationId xmlns:a16="http://schemas.microsoft.com/office/drawing/2014/main" id="{6EF561ED-28E5-074D-9719-0C36EE9E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3696"/>
              <a:ext cx="9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Close Socket</a:t>
              </a:r>
            </a:p>
          </p:txBody>
        </p:sp>
        <p:sp>
          <p:nvSpPr>
            <p:cNvPr id="32796" name="Line 28">
              <a:extLst>
                <a:ext uri="{FF2B5EF4-FFF2-40B4-BE49-F238E27FC236}">
                  <a16:creationId xmlns:a16="http://schemas.microsoft.com/office/drawing/2014/main" id="{2A22E12F-BC69-A742-B241-958555835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Line 29">
              <a:extLst>
                <a:ext uri="{FF2B5EF4-FFF2-40B4-BE49-F238E27FC236}">
                  <a16:creationId xmlns:a16="http://schemas.microsoft.com/office/drawing/2014/main" id="{FEF2C440-893C-CA43-B434-335B83C40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3024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Line 30">
              <a:extLst>
                <a:ext uri="{FF2B5EF4-FFF2-40B4-BE49-F238E27FC236}">
                  <a16:creationId xmlns:a16="http://schemas.microsoft.com/office/drawing/2014/main" id="{BEBAF7D7-C1C0-2247-AD75-8D197594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24"/>
              <a:ext cx="336" cy="3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Line 31">
              <a:extLst>
                <a:ext uri="{FF2B5EF4-FFF2-40B4-BE49-F238E27FC236}">
                  <a16:creationId xmlns:a16="http://schemas.microsoft.com/office/drawing/2014/main" id="{919A3BD5-7F4E-564E-B3F9-3121C17BC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3024"/>
              <a:ext cx="336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32">
              <a:extLst>
                <a:ext uri="{FF2B5EF4-FFF2-40B4-BE49-F238E27FC236}">
                  <a16:creationId xmlns:a16="http://schemas.microsoft.com/office/drawing/2014/main" id="{7C81B5B4-F2D3-074D-ABF4-D6D3E1DA2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3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Text Box 33">
              <a:extLst>
                <a:ext uri="{FF2B5EF4-FFF2-40B4-BE49-F238E27FC236}">
                  <a16:creationId xmlns:a16="http://schemas.microsoft.com/office/drawing/2014/main" id="{69132C80-357A-6D4E-BA2E-CEEEFD450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976"/>
              <a:ext cx="5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440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62EA477-2398-6240-BBC6-FEF1D2ED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A69AFB7E-33A3-F64E-9341-F94906CDD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4" y="2012950"/>
            <a:ext cx="7754937" cy="429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、建立</a:t>
            </a:r>
            <a:r>
              <a:rPr lang="en-US" altLang="zh-CN"/>
              <a:t>Socket</a:t>
            </a:r>
          </a:p>
          <a:p>
            <a:pPr lvl="1"/>
            <a:r>
              <a:rPr lang="zh-CN" altLang="en-US"/>
              <a:t>在客户端：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try{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    Socket client = new Socket(host, </a:t>
            </a:r>
            <a:r>
              <a:rPr lang="en-US" altLang="zh-CN" sz="2000">
                <a:solidFill>
                  <a:schemeClr val="hlink"/>
                </a:solidFill>
              </a:rPr>
              <a:t>4444</a:t>
            </a:r>
            <a:r>
              <a:rPr lang="en-US" altLang="zh-CN" sz="2000">
                <a:solidFill>
                  <a:schemeClr val="folHlink"/>
                </a:solidFill>
              </a:rPr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}catch(IOException e){}</a:t>
            </a:r>
          </a:p>
          <a:p>
            <a:pPr lvl="1"/>
            <a:r>
              <a:rPr lang="zh-CN" altLang="en-US"/>
              <a:t>在服务器端：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try{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    ServerSocket server = new ServerSocket(</a:t>
            </a:r>
            <a:r>
              <a:rPr lang="en-US" altLang="zh-CN" sz="2000">
                <a:solidFill>
                  <a:schemeClr val="hlink"/>
                </a:solidFill>
              </a:rPr>
              <a:t>4444</a:t>
            </a:r>
            <a:r>
              <a:rPr lang="en-US" altLang="zh-CN" sz="2000">
                <a:solidFill>
                  <a:schemeClr val="folHlink"/>
                </a:solidFill>
              </a:rPr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}catch(IOException e){}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hlink"/>
                </a:solidFill>
              </a:rPr>
              <a:t>Socket socket = null;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try{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    socket = server.accept();  //</a:t>
            </a:r>
            <a:r>
              <a:rPr lang="zh-CN" altLang="en-US" sz="2000">
                <a:solidFill>
                  <a:schemeClr val="folHlink"/>
                </a:solidFill>
              </a:rPr>
              <a:t>等待客户端连接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}catch(IOException e){}</a:t>
            </a:r>
          </a:p>
        </p:txBody>
      </p:sp>
    </p:spTree>
    <p:extLst>
      <p:ext uri="{BB962C8B-B14F-4D97-AF65-F5344CB8AC3E}">
        <p14:creationId xmlns:p14="http://schemas.microsoft.com/office/powerpoint/2010/main" val="2649169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>
            <a:extLst>
              <a:ext uri="{FF2B5EF4-FFF2-40B4-BE49-F238E27FC236}">
                <a16:creationId xmlns:a16="http://schemas.microsoft.com/office/drawing/2014/main" id="{70344952-73DF-5544-A056-17F59F6A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838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BufferedReader = new BufferedReader(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                      new InputStreamReader( socket.getInputStream() ) );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BufferedWriter = new BufferedWriter(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                      new InputStreamWriter( socket.getOutputStream() ) );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F6559BA4-CE1E-5549-B0EE-AC17D9543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44675"/>
            <a:ext cx="8153400" cy="299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、在客户端和服务器端同时打开输入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输出流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类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提供了方法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getInputStream()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getOutputStream()</a:t>
            </a:r>
            <a:r>
              <a:rPr lang="zh-CN" altLang="en-US">
                <a:latin typeface="Times New Roman" panose="02020603050405020304" pitchFamily="18" charset="0"/>
              </a:rPr>
              <a:t>来得到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对应的输入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输出流以进行数据读写（传输）操作，它们分别返回</a:t>
            </a:r>
            <a:r>
              <a:rPr lang="en-US" altLang="zh-CN">
                <a:latin typeface="Times New Roman" panose="02020603050405020304" pitchFamily="18" charset="0"/>
              </a:rPr>
              <a:t>InputStream</a:t>
            </a:r>
            <a:r>
              <a:rPr lang="zh-CN" altLang="en-US">
                <a:latin typeface="Times New Roman" panose="02020603050405020304" pitchFamily="18" charset="0"/>
              </a:rPr>
              <a:t>对象和</a:t>
            </a:r>
            <a:r>
              <a:rPr lang="en-US" altLang="zh-CN">
                <a:latin typeface="Times New Roman" panose="02020603050405020304" pitchFamily="18" charset="0"/>
              </a:rPr>
              <a:t>OutputStream</a:t>
            </a:r>
            <a:r>
              <a:rPr lang="zh-CN" altLang="en-US">
                <a:latin typeface="Times New Roman" panose="02020603050405020304" pitchFamily="18" charset="0"/>
              </a:rPr>
              <a:t>对象。</a:t>
            </a:r>
          </a:p>
          <a:p>
            <a:pPr>
              <a:lnSpc>
                <a:spcPct val="120000"/>
              </a:lnSpc>
            </a:pPr>
            <a:endParaRPr lang="zh-CN" altLang="en-US" sz="5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     为了便于读写数据，应在返回的输入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输出流对象上建立过滤流，如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DataInputStram/DataOutputStram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BufferedInputStream/ BufferedOutputStream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PrintStream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InputStreamReader/ OutputStreamWriter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BufferedReader/ BufferedWriter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PrintWriter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等。</a:t>
            </a:r>
          </a:p>
          <a:p>
            <a:pPr>
              <a:lnSpc>
                <a:spcPct val="120000"/>
              </a:lnSpc>
            </a:pPr>
            <a:endParaRPr lang="en-US" altLang="zh-CN" sz="500" b="1">
              <a:latin typeface="Times New Roman" panose="02020603050405020304" pitchFamily="18" charset="0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4C720B8-55BE-154C-B349-63D45EB3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88314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DAB70720-6A4C-F341-8657-ED2119A5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09800"/>
            <a:ext cx="693420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6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、关闭输入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zh-CN" altLang="en-US" sz="2800">
                <a:latin typeface="Times New Roman" panose="02020603050405020304" pitchFamily="18" charset="0"/>
              </a:rPr>
              <a:t>输出流和</a:t>
            </a:r>
            <a:r>
              <a:rPr lang="en-US" altLang="zh-CN" sz="2800">
                <a:latin typeface="Times New Roman" panose="02020603050405020304" pitchFamily="18" charset="0"/>
              </a:rPr>
              <a:t>Socket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在客户端和服务器端分别关闭输入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zh-CN" altLang="en-US" sz="2800">
                <a:latin typeface="Times New Roman" panose="02020603050405020304" pitchFamily="18" charset="0"/>
              </a:rPr>
              <a:t>输出流和</a:t>
            </a:r>
            <a:r>
              <a:rPr lang="en-US" altLang="zh-CN" sz="2800">
                <a:latin typeface="Times New Roman" panose="02020603050405020304" pitchFamily="18" charset="0"/>
              </a:rPr>
              <a:t>Socket</a:t>
            </a:r>
            <a:r>
              <a:rPr lang="zh-CN" altLang="en-US" sz="2800">
                <a:latin typeface="Times New Roman" panose="02020603050405020304" pitchFamily="18" charset="0"/>
              </a:rPr>
              <a:t>：先关闭所有相关的输入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zh-CN" altLang="en-US" sz="2800">
                <a:latin typeface="Times New Roman" panose="02020603050405020304" pitchFamily="18" charset="0"/>
              </a:rPr>
              <a:t>输出流，再关闭</a:t>
            </a:r>
            <a:r>
              <a:rPr lang="en-US" altLang="zh-CN" sz="2800">
                <a:latin typeface="Times New Roman" panose="02020603050405020304" pitchFamily="18" charset="0"/>
              </a:rPr>
              <a:t>Socket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AADD675-E0E9-C248-9CEC-8792B72F4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233379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27" name="Group 51">
            <a:extLst>
              <a:ext uri="{FF2B5EF4-FFF2-40B4-BE49-F238E27FC236}">
                <a16:creationId xmlns:a16="http://schemas.microsoft.com/office/drawing/2014/main" id="{73B31ABE-707F-C24B-9C33-A15BEBC2B3F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52400"/>
            <a:ext cx="8991600" cy="6553200"/>
            <a:chOff x="48" y="96"/>
            <a:chExt cx="5664" cy="4128"/>
          </a:xfrm>
        </p:grpSpPr>
        <p:sp>
          <p:nvSpPr>
            <p:cNvPr id="50220" name="Rectangle 44">
              <a:extLst>
                <a:ext uri="{FF2B5EF4-FFF2-40B4-BE49-F238E27FC236}">
                  <a16:creationId xmlns:a16="http://schemas.microsoft.com/office/drawing/2014/main" id="{32224145-F0AB-9C4E-BFC7-1AD282F80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6"/>
              <a:ext cx="5664" cy="4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0181" name="Text Box 5">
              <a:extLst>
                <a:ext uri="{FF2B5EF4-FFF2-40B4-BE49-F238E27FC236}">
                  <a16:creationId xmlns:a16="http://schemas.microsoft.com/office/drawing/2014/main" id="{7B183566-B38E-A844-B89F-F77BAF99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624"/>
              <a:ext cx="1377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创建服务器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latin typeface="Times New Roman" panose="02020603050405020304" pitchFamily="18" charset="0"/>
                </a:rPr>
                <a:t>端口号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182" name="Text Box 6">
              <a:extLst>
                <a:ext uri="{FF2B5EF4-FFF2-40B4-BE49-F238E27FC236}">
                  <a16:creationId xmlns:a16="http://schemas.microsoft.com/office/drawing/2014/main" id="{5B9C3704-A22E-9740-B180-FB7DA8B7A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96"/>
              <a:ext cx="989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定义数据成员</a:t>
              </a:r>
            </a:p>
          </p:txBody>
        </p:sp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7D7FE5C7-60D5-0D40-B57A-911A3F7AA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1200"/>
              <a:ext cx="843" cy="40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服务器等待</a:t>
              </a:r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网络连接</a:t>
              </a:r>
            </a:p>
          </p:txBody>
        </p:sp>
        <p:sp>
          <p:nvSpPr>
            <p:cNvPr id="50184" name="Text Box 8">
              <a:extLst>
                <a:ext uri="{FF2B5EF4-FFF2-40B4-BE49-F238E27FC236}">
                  <a16:creationId xmlns:a16="http://schemas.microsoft.com/office/drawing/2014/main" id="{8DD7637B-15E4-5D45-851F-6DCE73E69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1968"/>
              <a:ext cx="940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建立</a:t>
              </a:r>
              <a:r>
                <a:rPr lang="en-US" altLang="zh-CN" b="1">
                  <a:latin typeface="Times New Roman" panose="02020603050405020304" pitchFamily="18" charset="0"/>
                </a:rPr>
                <a:t>socket</a:t>
              </a:r>
              <a:r>
                <a:rPr lang="zh-CN" altLang="en-US" b="1">
                  <a:latin typeface="Times New Roman" panose="02020603050405020304" pitchFamily="18" charset="0"/>
                </a:rPr>
                <a:t>流</a:t>
              </a:r>
            </a:p>
          </p:txBody>
        </p:sp>
        <p:sp>
          <p:nvSpPr>
            <p:cNvPr id="50185" name="Text Box 9">
              <a:extLst>
                <a:ext uri="{FF2B5EF4-FFF2-40B4-BE49-F238E27FC236}">
                  <a16:creationId xmlns:a16="http://schemas.microsoft.com/office/drawing/2014/main" id="{CA925996-EFE2-FB46-A507-08AAEEC97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2928"/>
              <a:ext cx="989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发送谈话信息</a:t>
              </a:r>
            </a:p>
          </p:txBody>
        </p:sp>
        <p:sp>
          <p:nvSpPr>
            <p:cNvPr id="50186" name="Text Box 10">
              <a:extLst>
                <a:ext uri="{FF2B5EF4-FFF2-40B4-BE49-F238E27FC236}">
                  <a16:creationId xmlns:a16="http://schemas.microsoft.com/office/drawing/2014/main" id="{F00AB525-7475-DA4A-A747-965D830CF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448"/>
              <a:ext cx="1280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接收用户谈话信息</a:t>
              </a:r>
            </a:p>
          </p:txBody>
        </p:sp>
        <p:sp>
          <p:nvSpPr>
            <p:cNvPr id="50187" name="Text Box 11">
              <a:extLst>
                <a:ext uri="{FF2B5EF4-FFF2-40B4-BE49-F238E27FC236}">
                  <a16:creationId xmlns:a16="http://schemas.microsoft.com/office/drawing/2014/main" id="{A041E177-3601-2840-9524-E25DDA9F7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624"/>
              <a:ext cx="1110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创建</a:t>
              </a:r>
              <a:r>
                <a:rPr lang="en-US" altLang="zh-CN" b="1">
                  <a:latin typeface="Times New Roman" panose="02020603050405020304" pitchFamily="18" charset="0"/>
                </a:rPr>
                <a:t>Socket</a:t>
              </a:r>
              <a:r>
                <a:rPr lang="zh-CN" altLang="en-US" b="1">
                  <a:latin typeface="Times New Roman" panose="02020603050405020304" pitchFamily="18" charset="0"/>
                </a:rPr>
                <a:t>实例</a:t>
              </a:r>
            </a:p>
          </p:txBody>
        </p:sp>
        <p:sp>
          <p:nvSpPr>
            <p:cNvPr id="50188" name="Line 12">
              <a:extLst>
                <a:ext uri="{FF2B5EF4-FFF2-40B4-BE49-F238E27FC236}">
                  <a16:creationId xmlns:a16="http://schemas.microsoft.com/office/drawing/2014/main" id="{177ADF28-4287-9942-9B13-A03061652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Text Box 13">
              <a:extLst>
                <a:ext uri="{FF2B5EF4-FFF2-40B4-BE49-F238E27FC236}">
                  <a16:creationId xmlns:a16="http://schemas.microsoft.com/office/drawing/2014/main" id="{D00513BB-05F8-494B-8A3D-25D5E6C8D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96"/>
              <a:ext cx="989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定义数据成员</a:t>
              </a:r>
            </a:p>
          </p:txBody>
        </p:sp>
        <p:sp>
          <p:nvSpPr>
            <p:cNvPr id="50190" name="Line 14">
              <a:extLst>
                <a:ext uri="{FF2B5EF4-FFF2-40B4-BE49-F238E27FC236}">
                  <a16:creationId xmlns:a16="http://schemas.microsoft.com/office/drawing/2014/main" id="{62FA4DB2-57D5-3144-A4B0-072766B80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9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Text Box 15">
              <a:extLst>
                <a:ext uri="{FF2B5EF4-FFF2-40B4-BE49-F238E27FC236}">
                  <a16:creationId xmlns:a16="http://schemas.microsoft.com/office/drawing/2014/main" id="{51FF3AAF-52F3-4042-95E3-527B0D97D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248"/>
              <a:ext cx="940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建立</a:t>
              </a:r>
              <a:r>
                <a:rPr lang="en-US" altLang="zh-CN" b="1">
                  <a:latin typeface="Times New Roman" panose="02020603050405020304" pitchFamily="18" charset="0"/>
                </a:rPr>
                <a:t>socket</a:t>
              </a:r>
              <a:r>
                <a:rPr lang="zh-CN" altLang="en-US" b="1">
                  <a:latin typeface="Times New Roman" panose="02020603050405020304" pitchFamily="18" charset="0"/>
                </a:rPr>
                <a:t>流</a:t>
              </a:r>
            </a:p>
          </p:txBody>
        </p:sp>
        <p:sp>
          <p:nvSpPr>
            <p:cNvPr id="50192" name="Text Box 16">
              <a:extLst>
                <a:ext uri="{FF2B5EF4-FFF2-40B4-BE49-F238E27FC236}">
                  <a16:creationId xmlns:a16="http://schemas.microsoft.com/office/drawing/2014/main" id="{17509ACF-CEC0-8B44-B9E3-B3548E9D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1859"/>
              <a:ext cx="989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发送谈话信息</a:t>
              </a:r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5D8FCA01-6655-B84E-88C2-A64BFBB1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AD59A0BE-C3BF-A14A-A535-B9138FBF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2592"/>
              <a:ext cx="1425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接收服务器谈话信息</a:t>
              </a:r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0EF4D983-6CC7-ED4F-A476-F2BBCAAE9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C21571FD-B96D-F64A-A410-4BCBF22C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792"/>
              <a:ext cx="864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关闭流</a:t>
              </a:r>
            </a:p>
          </p:txBody>
        </p:sp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7DC3E409-EA6C-5D46-98DF-860B0EE3A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880"/>
              <a:ext cx="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53761B1C-4EAC-0C4A-B8F3-32FB3D27E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23">
              <a:extLst>
                <a:ext uri="{FF2B5EF4-FFF2-40B4-BE49-F238E27FC236}">
                  <a16:creationId xmlns:a16="http://schemas.microsoft.com/office/drawing/2014/main" id="{6B952705-29F8-8E43-9E2D-38669B1A3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Text Box 24">
              <a:extLst>
                <a:ext uri="{FF2B5EF4-FFF2-40B4-BE49-F238E27FC236}">
                  <a16:creationId xmlns:a16="http://schemas.microsoft.com/office/drawing/2014/main" id="{D49C9F79-410A-C34C-B2D9-298B81343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91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accept()</a:t>
              </a:r>
            </a:p>
          </p:txBody>
        </p:sp>
        <p:cxnSp>
          <p:nvCxnSpPr>
            <p:cNvPr id="50201" name="AutoShape 25">
              <a:extLst>
                <a:ext uri="{FF2B5EF4-FFF2-40B4-BE49-F238E27FC236}">
                  <a16:creationId xmlns:a16="http://schemas.microsoft.com/office/drawing/2014/main" id="{44553AF7-1346-F441-9556-268767A31E44}"/>
                </a:ext>
              </a:extLst>
            </p:cNvPr>
            <p:cNvCxnSpPr>
              <a:cxnSpLocks noChangeShapeType="1"/>
              <a:stCxn id="50187" idx="1"/>
              <a:endCxn id="50183" idx="3"/>
            </p:cNvCxnSpPr>
            <p:nvPr/>
          </p:nvCxnSpPr>
          <p:spPr bwMode="auto">
            <a:xfrm rot="10800000" flipV="1">
              <a:off x="1730" y="740"/>
              <a:ext cx="1882" cy="66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2" name="Line 26">
              <a:extLst>
                <a:ext uri="{FF2B5EF4-FFF2-40B4-BE49-F238E27FC236}">
                  <a16:creationId xmlns:a16="http://schemas.microsoft.com/office/drawing/2014/main" id="{5AB5C51E-159A-424F-B8F6-F96403F37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Line 27">
              <a:extLst>
                <a:ext uri="{FF2B5EF4-FFF2-40B4-BE49-F238E27FC236}">
                  <a16:creationId xmlns:a16="http://schemas.microsoft.com/office/drawing/2014/main" id="{2424230A-2978-654E-B15C-015A6B5E4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204" name="AutoShape 28">
              <a:extLst>
                <a:ext uri="{FF2B5EF4-FFF2-40B4-BE49-F238E27FC236}">
                  <a16:creationId xmlns:a16="http://schemas.microsoft.com/office/drawing/2014/main" id="{315C0D08-D5A4-684E-9AEB-398D4A3AC38E}"/>
                </a:ext>
              </a:extLst>
            </p:cNvPr>
            <p:cNvCxnSpPr>
              <a:cxnSpLocks noChangeShapeType="1"/>
              <a:stCxn id="50186" idx="3"/>
            </p:cNvCxnSpPr>
            <p:nvPr/>
          </p:nvCxnSpPr>
          <p:spPr bwMode="auto">
            <a:xfrm flipV="1">
              <a:off x="1780" y="1920"/>
              <a:ext cx="2254" cy="64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5" name="Text Box 29">
              <a:extLst>
                <a:ext uri="{FF2B5EF4-FFF2-40B4-BE49-F238E27FC236}">
                  <a16:creationId xmlns:a16="http://schemas.microsoft.com/office/drawing/2014/main" id="{CCE80664-324D-514D-B916-E79F8BD5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045777">
              <a:off x="2497" y="1084"/>
              <a:ext cx="10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127.0.0.1  4444</a:t>
              </a:r>
            </a:p>
          </p:txBody>
        </p:sp>
        <p:sp>
          <p:nvSpPr>
            <p:cNvPr id="50206" name="Text Box 30">
              <a:extLst>
                <a:ext uri="{FF2B5EF4-FFF2-40B4-BE49-F238E27FC236}">
                  <a16:creationId xmlns:a16="http://schemas.microsoft.com/office/drawing/2014/main" id="{C8AF24E6-BE9C-CA42-8F52-2A1CBD6CE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576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4444</a:t>
              </a:r>
            </a:p>
          </p:txBody>
        </p:sp>
        <p:sp>
          <p:nvSpPr>
            <p:cNvPr id="50209" name="Line 33">
              <a:extLst>
                <a:ext uri="{FF2B5EF4-FFF2-40B4-BE49-F238E27FC236}">
                  <a16:creationId xmlns:a16="http://schemas.microsoft.com/office/drawing/2014/main" id="{04FBC032-1CFD-A949-A34E-61346C1AB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210" name="AutoShape 34">
              <a:extLst>
                <a:ext uri="{FF2B5EF4-FFF2-40B4-BE49-F238E27FC236}">
                  <a16:creationId xmlns:a16="http://schemas.microsoft.com/office/drawing/2014/main" id="{292AA278-941D-074F-9161-A60D04E2987E}"/>
                </a:ext>
              </a:extLst>
            </p:cNvPr>
            <p:cNvCxnSpPr>
              <a:cxnSpLocks noChangeShapeType="1"/>
              <a:stCxn id="50194" idx="1"/>
              <a:endCxn id="50185" idx="3"/>
            </p:cNvCxnSpPr>
            <p:nvPr/>
          </p:nvCxnSpPr>
          <p:spPr bwMode="auto">
            <a:xfrm rot="10800000" flipV="1">
              <a:off x="1676" y="2709"/>
              <a:ext cx="1946" cy="336"/>
            </a:xfrm>
            <a:prstGeom prst="curvedConnector3">
              <a:avLst>
                <a:gd name="adj1" fmla="val 50000"/>
              </a:avLst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2" name="Line 36">
              <a:extLst>
                <a:ext uri="{FF2B5EF4-FFF2-40B4-BE49-F238E27FC236}">
                  <a16:creationId xmlns:a16="http://schemas.microsoft.com/office/drawing/2014/main" id="{8B0B2157-CBB3-594B-9B33-A71C72B3A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Text Box 37">
              <a:extLst>
                <a:ext uri="{FF2B5EF4-FFF2-40B4-BE49-F238E27FC236}">
                  <a16:creationId xmlns:a16="http://schemas.microsoft.com/office/drawing/2014/main" id="{A9ACD10C-72F3-824B-9534-4132DC810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408"/>
              <a:ext cx="1066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结束谈话</a:t>
              </a:r>
              <a:r>
                <a:rPr lang="en-US" altLang="zh-CN" b="1">
                  <a:latin typeface="Times New Roman" panose="02020603050405020304" pitchFamily="18" charset="0"/>
                </a:rPr>
                <a:t>(Bye.)</a:t>
              </a:r>
            </a:p>
          </p:txBody>
        </p:sp>
        <p:sp>
          <p:nvSpPr>
            <p:cNvPr id="50214" name="Text Box 38">
              <a:extLst>
                <a:ext uri="{FF2B5EF4-FFF2-40B4-BE49-F238E27FC236}">
                  <a16:creationId xmlns:a16="http://schemas.microsoft.com/office/drawing/2014/main" id="{8C78A92C-2150-A542-B597-F6492CA2D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3264"/>
              <a:ext cx="1066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结束谈话</a:t>
              </a:r>
              <a:r>
                <a:rPr lang="en-US" altLang="zh-CN" b="1">
                  <a:latin typeface="Times New Roman" panose="02020603050405020304" pitchFamily="18" charset="0"/>
                </a:rPr>
                <a:t>(Bye.)</a:t>
              </a:r>
            </a:p>
          </p:txBody>
        </p:sp>
        <p:cxnSp>
          <p:nvCxnSpPr>
            <p:cNvPr id="50215" name="AutoShape 39">
              <a:extLst>
                <a:ext uri="{FF2B5EF4-FFF2-40B4-BE49-F238E27FC236}">
                  <a16:creationId xmlns:a16="http://schemas.microsoft.com/office/drawing/2014/main" id="{F00ABD20-D5A7-9541-8186-883E315A97C7}"/>
                </a:ext>
              </a:extLst>
            </p:cNvPr>
            <p:cNvCxnSpPr>
              <a:cxnSpLocks noChangeShapeType="1"/>
              <a:stCxn id="50213" idx="3"/>
              <a:endCxn id="50214" idx="1"/>
            </p:cNvCxnSpPr>
            <p:nvPr/>
          </p:nvCxnSpPr>
          <p:spPr bwMode="auto">
            <a:xfrm flipV="1">
              <a:off x="1709" y="3381"/>
              <a:ext cx="1910" cy="14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folHlink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8" name="Line 42">
              <a:extLst>
                <a:ext uri="{FF2B5EF4-FFF2-40B4-BE49-F238E27FC236}">
                  <a16:creationId xmlns:a16="http://schemas.microsoft.com/office/drawing/2014/main" id="{5237CF19-039E-8E4C-8DE3-1907AC0F9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221" name="AutoShape 45">
              <a:extLst>
                <a:ext uri="{FF2B5EF4-FFF2-40B4-BE49-F238E27FC236}">
                  <a16:creationId xmlns:a16="http://schemas.microsoft.com/office/drawing/2014/main" id="{EEA69232-E6D4-B846-B9CF-A3AF40DD1DFE}"/>
                </a:ext>
              </a:extLst>
            </p:cNvPr>
            <p:cNvCxnSpPr>
              <a:cxnSpLocks noChangeShapeType="1"/>
              <a:stCxn id="50184" idx="3"/>
              <a:endCxn id="50191" idx="1"/>
            </p:cNvCxnSpPr>
            <p:nvPr/>
          </p:nvCxnSpPr>
          <p:spPr bwMode="auto">
            <a:xfrm flipV="1">
              <a:off x="1672" y="1365"/>
              <a:ext cx="2065" cy="72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22" name="Text Box 46">
              <a:extLst>
                <a:ext uri="{FF2B5EF4-FFF2-40B4-BE49-F238E27FC236}">
                  <a16:creationId xmlns:a16="http://schemas.microsoft.com/office/drawing/2014/main" id="{4632BE4C-ACB9-E943-BC9A-1160EFC93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" y="3888"/>
              <a:ext cx="553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关闭流</a:t>
              </a:r>
            </a:p>
          </p:txBody>
        </p:sp>
        <p:sp>
          <p:nvSpPr>
            <p:cNvPr id="50223" name="Line 47">
              <a:extLst>
                <a:ext uri="{FF2B5EF4-FFF2-40B4-BE49-F238E27FC236}">
                  <a16:creationId xmlns:a16="http://schemas.microsoft.com/office/drawing/2014/main" id="{80E29936-B505-9446-97FF-E404489E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Text Box 49">
              <a:extLst>
                <a:ext uri="{FF2B5EF4-FFF2-40B4-BE49-F238E27FC236}">
                  <a16:creationId xmlns:a16="http://schemas.microsoft.com/office/drawing/2014/main" id="{B7F954DF-CF48-9C4A-9D79-E322C1C46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" y="1152"/>
              <a:ext cx="388" cy="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服务器端</a:t>
              </a:r>
            </a:p>
          </p:txBody>
        </p:sp>
        <p:sp>
          <p:nvSpPr>
            <p:cNvPr id="50226" name="Text Box 50">
              <a:extLst>
                <a:ext uri="{FF2B5EF4-FFF2-40B4-BE49-F238E27FC236}">
                  <a16:creationId xmlns:a16="http://schemas.microsoft.com/office/drawing/2014/main" id="{669ED88F-181B-1445-A4CC-4DF94C803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1187"/>
              <a:ext cx="388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453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46D9B2B-E156-D047-BA5B-44693399C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F184F772-287A-754F-9695-E7983B1E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53025"/>
            <a:ext cx="2185214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SingleTalkClient.java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81534A3E-E469-7C4D-BDEC-E7F9D73B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00"/>
            <a:ext cx="3416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看看这个谈话程序的运行效果：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4A2628D1-60B9-DA47-B40F-3433A799F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00563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、客户端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A18ED436-383E-E843-8A19-369F5682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3629025"/>
            <a:ext cx="2241319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SingleTalkServer.java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AEE18DF6-D1C3-7B4E-B9B4-B934EF47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71800"/>
            <a:ext cx="1460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、服务器端</a:t>
            </a:r>
          </a:p>
        </p:txBody>
      </p:sp>
    </p:spTree>
    <p:extLst>
      <p:ext uri="{BB962C8B-B14F-4D97-AF65-F5344CB8AC3E}">
        <p14:creationId xmlns:p14="http://schemas.microsoft.com/office/powerpoint/2010/main" val="62497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>
            <a:extLst>
              <a:ext uri="{FF2B5EF4-FFF2-40B4-BE49-F238E27FC236}">
                <a16:creationId xmlns:a16="http://schemas.microsoft.com/office/drawing/2014/main" id="{79EE8158-777E-3447-AACA-B73B83439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8153400" cy="299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大多数基于</a:t>
            </a:r>
            <a:r>
              <a:rPr lang="en-US" altLang="zh-CN">
                <a:latin typeface="Times New Roman" panose="02020603050405020304" pitchFamily="18" charset="0"/>
              </a:rPr>
              <a:t>Internet</a:t>
            </a:r>
            <a:r>
              <a:rPr lang="zh-CN" altLang="en-US">
                <a:latin typeface="Times New Roman" panose="02020603050405020304" pitchFamily="18" charset="0"/>
              </a:rPr>
              <a:t>的应用程序被看作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网络的最上层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应用层</a:t>
            </a:r>
            <a:r>
              <a:rPr lang="zh-CN" altLang="en-US">
                <a:latin typeface="Times New Roman" panose="02020603050405020304" pitchFamily="18" charset="0"/>
              </a:rPr>
              <a:t>， 如：</a:t>
            </a:r>
            <a:r>
              <a:rPr lang="en-US" altLang="zh-CN">
                <a:latin typeface="Times New Roman" panose="02020603050405020304" pitchFamily="18" charset="0"/>
              </a:rPr>
              <a:t>ftp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http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smtp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pop3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telnet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nntp</a:t>
            </a:r>
            <a:r>
              <a:rPr lang="zh-CN" altLang="en-US">
                <a:latin typeface="Times New Roman" panose="02020603050405020304" pitchFamily="18" charset="0"/>
              </a:rPr>
              <a:t>等。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8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网络层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网络中的硬件资源进行标识。连接到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网络中的每台计算机（或其他设备）都有唯一的地址，这就是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地址实质上是一个</a:t>
            </a:r>
            <a:r>
              <a:rPr lang="en-US" altLang="zh-CN">
                <a:latin typeface="Times New Roman" panose="02020603050405020304" pitchFamily="18" charset="0"/>
              </a:rPr>
              <a:t>32</a:t>
            </a:r>
            <a:r>
              <a:rPr lang="zh-CN" altLang="en-US">
                <a:latin typeface="Times New Roman" panose="02020603050405020304" pitchFamily="18" charset="0"/>
              </a:rPr>
              <a:t>位的整数，通常以“</a:t>
            </a:r>
            <a:r>
              <a:rPr lang="en-US" altLang="zh-CN" b="1">
                <a:latin typeface="Times New Roman" panose="02020603050405020304" pitchFamily="18" charset="0"/>
              </a:rPr>
              <a:t>%d.%d.%d.%d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Times New Roman" panose="02020603050405020304" pitchFamily="18" charset="0"/>
              </a:rPr>
              <a:t>的形式表示，每个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是一个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位整数。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8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在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网络中，不同的机器之间进行通信时，数据的传输是由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传输层</a:t>
            </a:r>
            <a:r>
              <a:rPr lang="zh-CN" altLang="en-US">
                <a:latin typeface="Times New Roman" panose="02020603050405020304" pitchFamily="18" charset="0"/>
              </a:rPr>
              <a:t>控制的，这包括数据要发往的目标机器及应用程序、数据的质量控制等。 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网络中最常用的传输协议就是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Transport Control Protocol</a:t>
            </a:r>
            <a:r>
              <a:rPr lang="zh-CN" altLang="en-US">
                <a:latin typeface="Times New Roman" panose="02020603050405020304" pitchFamily="18" charset="0"/>
              </a:rPr>
              <a:t>）和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User Datagram Protocol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</p:txBody>
      </p:sp>
      <p:sp>
        <p:nvSpPr>
          <p:cNvPr id="14340" name="Text Box 1028">
            <a:extLst>
              <a:ext uri="{FF2B5EF4-FFF2-40B4-BE49-F238E27FC236}">
                <a16:creationId xmlns:a16="http://schemas.microsoft.com/office/drawing/2014/main" id="{58857F32-9511-EC40-918A-3DFBDFEF0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621251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609EF45-1DCE-DC46-AAB3-D045D07E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简单的</a:t>
            </a:r>
            <a:r>
              <a:rPr lang="en-US" altLang="zh-CN" sz="2800" b="1">
                <a:latin typeface="Times New Roman" panose="02020603050405020304" pitchFamily="18" charset="0"/>
              </a:rPr>
              <a:t>Client/Server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6BE2FD54-449A-E547-835F-3C148C75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981201"/>
            <a:ext cx="7635875" cy="266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在本地机器上测试网络程序用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回绕地址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</a:t>
            </a:r>
            <a:r>
              <a:rPr lang="en-US" altLang="zh-CN">
                <a:latin typeface="Times New Roman" panose="02020603050405020304" pitchFamily="18" charset="0"/>
              </a:rPr>
              <a:t>Socket socket = new Socket(“127.0.0.1”, 4444);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建立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连接后，还应该建立输入输出数据流。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要控制好输入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输出流和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关闭的时间。</a:t>
            </a:r>
            <a:endParaRPr lang="zh-CN" altLang="en-US"/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如果网络的一端已经关闭，另一端读到</a:t>
            </a:r>
            <a:r>
              <a:rPr lang="en-US" altLang="zh-CN">
                <a:latin typeface="Times New Roman" panose="02020603050405020304" pitchFamily="18" charset="0"/>
              </a:rPr>
              <a:t>null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/>
              <a:t> 在运行时，服务器端程序一般应先行启动。</a:t>
            </a:r>
          </a:p>
        </p:txBody>
      </p:sp>
    </p:spTree>
    <p:extLst>
      <p:ext uri="{BB962C8B-B14F-4D97-AF65-F5344CB8AC3E}">
        <p14:creationId xmlns:p14="http://schemas.microsoft.com/office/powerpoint/2010/main" val="1553318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41B1B29D-DB25-3042-8255-8ECD6B0377D8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4343401"/>
            <a:ext cx="4437063" cy="2046288"/>
            <a:chOff x="1392" y="2784"/>
            <a:chExt cx="2795" cy="1289"/>
          </a:xfrm>
        </p:grpSpPr>
        <p:sp>
          <p:nvSpPr>
            <p:cNvPr id="51205" name="Text Box 5">
              <a:extLst>
                <a:ext uri="{FF2B5EF4-FFF2-40B4-BE49-F238E27FC236}">
                  <a16:creationId xmlns:a16="http://schemas.microsoft.com/office/drawing/2014/main" id="{250D53E2-B051-C042-9BF9-83552B80F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76"/>
              <a:ext cx="86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Server(1111)</a:t>
              </a:r>
            </a:p>
          </p:txBody>
        </p:sp>
        <p:sp>
          <p:nvSpPr>
            <p:cNvPr id="51206" name="Text Box 6">
              <a:extLst>
                <a:ext uri="{FF2B5EF4-FFF2-40B4-BE49-F238E27FC236}">
                  <a16:creationId xmlns:a16="http://schemas.microsoft.com/office/drawing/2014/main" id="{A323C3D9-62E9-C54A-A081-AB8DB655C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456"/>
              <a:ext cx="827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client(2222)</a:t>
              </a:r>
            </a:p>
          </p:txBody>
        </p:sp>
        <p:sp>
          <p:nvSpPr>
            <p:cNvPr id="51207" name="Text Box 7">
              <a:extLst>
                <a:ext uri="{FF2B5EF4-FFF2-40B4-BE49-F238E27FC236}">
                  <a16:creationId xmlns:a16="http://schemas.microsoft.com/office/drawing/2014/main" id="{29E1499B-2D67-A04A-8713-E068169D5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408"/>
              <a:ext cx="884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Server(2222)</a:t>
              </a:r>
            </a:p>
          </p:txBody>
        </p:sp>
        <p:sp>
          <p:nvSpPr>
            <p:cNvPr id="51208" name="Text Box 8">
              <a:extLst>
                <a:ext uri="{FF2B5EF4-FFF2-40B4-BE49-F238E27FC236}">
                  <a16:creationId xmlns:a16="http://schemas.microsoft.com/office/drawing/2014/main" id="{AC03E287-43F7-E143-9A94-4FBA38208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76"/>
              <a:ext cx="811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client(1111)</a:t>
              </a:r>
            </a:p>
          </p:txBody>
        </p:sp>
        <p:sp>
          <p:nvSpPr>
            <p:cNvPr id="51209" name="Rectangle 9">
              <a:extLst>
                <a:ext uri="{FF2B5EF4-FFF2-40B4-BE49-F238E27FC236}">
                  <a16:creationId xmlns:a16="http://schemas.microsoft.com/office/drawing/2014/main" id="{874B0A91-2015-4648-81CD-02EFDC09D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158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" name="Text Box 10">
              <a:extLst>
                <a:ext uri="{FF2B5EF4-FFF2-40B4-BE49-F238E27FC236}">
                  <a16:creationId xmlns:a16="http://schemas.microsoft.com/office/drawing/2014/main" id="{472B764D-717B-6441-8387-88EAC283A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840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     Server</a:t>
              </a:r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F562A5B2-E9E3-4043-AAD8-55BDD55F0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DC9247CA-F994-D647-A043-112DDCAE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4" name="Text Box 14">
            <a:extLst>
              <a:ext uri="{FF2B5EF4-FFF2-40B4-BE49-F238E27FC236}">
                <a16:creationId xmlns:a16="http://schemas.microsoft.com/office/drawing/2014/main" id="{74626291-0475-1C47-8E20-36B4B5284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905000"/>
            <a:ext cx="8093075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/>
              <a:t> </a:t>
            </a:r>
            <a:r>
              <a:rPr lang="zh-CN" altLang="en-US" sz="2800"/>
              <a:t>解决方案一：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/>
              <a:t>      在一台计算机上一次启动多个服务器程序，只要端口号不同。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/>
              <a:t>myserver1  &lt;--------&gt;myclient1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/>
              <a:t>myserver2&lt;--------&gt;myclient2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AB28E77B-DFDE-9F44-8B25-5A8C8CC9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支持多</a:t>
            </a:r>
            <a:r>
              <a:rPr lang="en-US" altLang="zh-CN" sz="2800" b="1">
                <a:latin typeface="Times New Roman" panose="02020603050405020304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768621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7A7ECAD1-B54B-874B-9CBB-178928C95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28800"/>
            <a:ext cx="76200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解决方案二：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500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    将服务器写成多线程的，不同的处理线程为不同的客户服务。主线程只负责循环等待，处理线程负责网络连接，接收客户输入的信息。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//</a:t>
            </a:r>
            <a:r>
              <a:rPr lang="zh-CN" altLang="en-US">
                <a:latin typeface="Times New Roman" panose="02020603050405020304" pitchFamily="18" charset="0"/>
              </a:rPr>
              <a:t>主线程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while (true)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 accept a connection ;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 create a thread to deal with the client ; 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}end while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1454BFB-F81E-BA4F-99C5-A358A7E32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支持多</a:t>
            </a:r>
            <a:r>
              <a:rPr lang="en-US" altLang="zh-CN" sz="2800" b="1">
                <a:latin typeface="Times New Roman" panose="02020603050405020304" pitchFamily="18" charset="0"/>
              </a:rPr>
              <a:t>Client</a:t>
            </a:r>
          </a:p>
        </p:txBody>
      </p:sp>
      <p:grpSp>
        <p:nvGrpSpPr>
          <p:cNvPr id="34831" name="Group 15">
            <a:extLst>
              <a:ext uri="{FF2B5EF4-FFF2-40B4-BE49-F238E27FC236}">
                <a16:creationId xmlns:a16="http://schemas.microsoft.com/office/drawing/2014/main" id="{2523D163-680B-E748-AECB-96797E96C81E}"/>
              </a:ext>
            </a:extLst>
          </p:cNvPr>
          <p:cNvGrpSpPr>
            <a:grpSpLocks/>
          </p:cNvGrpSpPr>
          <p:nvPr/>
        </p:nvGrpSpPr>
        <p:grpSpPr bwMode="auto">
          <a:xfrm>
            <a:off x="3090864" y="4241800"/>
            <a:ext cx="7540625" cy="2463800"/>
            <a:chOff x="987" y="2672"/>
            <a:chExt cx="4750" cy="1552"/>
          </a:xfrm>
        </p:grpSpPr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FB6AF4FC-E081-9D4F-B6DC-65DE75FDF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504"/>
              <a:ext cx="675" cy="5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zh-CN" b="1">
                <a:latin typeface="Times New Roman" panose="02020603050405020304" pitchFamily="18" charset="0"/>
              </a:endParaRPr>
            </a:p>
            <a:p>
              <a:r>
                <a:rPr lang="en-US" altLang="zh-CN" b="1">
                  <a:latin typeface="Times New Roman" panose="02020603050405020304" pitchFamily="18" charset="0"/>
                </a:rPr>
                <a:t>Server</a:t>
              </a: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67A10577-8918-E543-9967-427FB8B12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" y="3594"/>
              <a:ext cx="52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client1</a:t>
              </a: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CC9C2722-EDCF-CE4B-B237-6E14A638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" y="3978"/>
              <a:ext cx="52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client2</a:t>
              </a:r>
            </a:p>
          </p:txBody>
        </p:sp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CF21202-236D-A142-9CBC-BC3AF6127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103"/>
              <a:ext cx="1081" cy="25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serverthread2</a:t>
              </a:r>
            </a:p>
          </p:txBody>
        </p:sp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8970746D-D15D-E14C-BD1F-EDBA349EC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2672"/>
              <a:ext cx="1081" cy="25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serverthread1</a:t>
              </a:r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0427FE3B-1E0C-6D4B-BE83-9D1FF2875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928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A1C47B39-FA7B-5846-88EF-1A5FF9252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336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AutoShape 12">
              <a:extLst>
                <a:ext uri="{FF2B5EF4-FFF2-40B4-BE49-F238E27FC236}">
                  <a16:creationId xmlns:a16="http://schemas.microsoft.com/office/drawing/2014/main" id="{7AFF940A-D0A6-664F-87BE-558098654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48"/>
              <a:ext cx="2400" cy="192"/>
            </a:xfrm>
            <a:prstGeom prst="rightArrow">
              <a:avLst>
                <a:gd name="adj1" fmla="val 50000"/>
                <a:gd name="adj2" fmla="val 3125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AutoShape 13">
              <a:extLst>
                <a:ext uri="{FF2B5EF4-FFF2-40B4-BE49-F238E27FC236}">
                  <a16:creationId xmlns:a16="http://schemas.microsoft.com/office/drawing/2014/main" id="{9E7B9768-0DAF-6B4D-950C-BF8FB2919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4032"/>
              <a:ext cx="2400" cy="192"/>
            </a:xfrm>
            <a:prstGeom prst="rightArrow">
              <a:avLst>
                <a:gd name="adj1" fmla="val 50000"/>
                <a:gd name="adj2" fmla="val 3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id="{72FD3B19-5F1D-D241-9E81-6BA624E4E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64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……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953695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3" name="Rectangle 19">
            <a:extLst>
              <a:ext uri="{FF2B5EF4-FFF2-40B4-BE49-F238E27FC236}">
                <a16:creationId xmlns:a16="http://schemas.microsoft.com/office/drawing/2014/main" id="{98AEF298-AECA-594D-9CB2-01F5EAF1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支持多</a:t>
            </a:r>
            <a:r>
              <a:rPr lang="en-US" altLang="zh-CN" sz="2800" b="1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A1749C69-7793-0046-A72B-1E8DE407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55788"/>
            <a:ext cx="8610600" cy="25638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 serverSocket = new ServerSocket(4444);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while (listening)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    Socket socket;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    socket = serverSocket.accept(); 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程序将在此等候客户端的连接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</a:rPr>
              <a:t>clientNumber++;  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记录客户数目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</a:rPr>
              <a:t>new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MultiTalkServerThread</a:t>
            </a:r>
            <a:r>
              <a:rPr lang="en-US" altLang="zh-CN" b="1">
                <a:latin typeface="Times New Roman" panose="02020603050405020304" pitchFamily="18" charset="0"/>
              </a:rPr>
              <a:t>(socket, clientNumber).start();  </a:t>
            </a:r>
            <a:r>
              <a:rPr lang="en-US" altLang="zh-CN" sz="1200" b="1">
                <a:solidFill>
                  <a:schemeClr val="fol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200" b="1">
                <a:solidFill>
                  <a:schemeClr val="folHlink"/>
                </a:solidFill>
                <a:latin typeface="Times New Roman" panose="02020603050405020304" pitchFamily="18" charset="0"/>
              </a:rPr>
              <a:t>创建一个新线程处理此客户请求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serverSocket.close();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BE5A14FC-E75B-904F-928A-B9B21294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632326"/>
            <a:ext cx="8321675" cy="2149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class MultiTalkServerThread extends Thread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public MultiTalkServerThread(Socket socket, int clientNumber)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    this.socket = socket;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    this.clientNumber = clientNumber;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public void run()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072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05E4F67-B099-6E43-A9FA-E0A7DB26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支持多</a:t>
            </a:r>
            <a:r>
              <a:rPr lang="en-US" altLang="zh-CN" sz="2800" b="1">
                <a:latin typeface="Times New Roman" panose="02020603050405020304" pitchFamily="18" charset="0"/>
              </a:rPr>
              <a:t>Client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CA000394-03E6-174C-B431-EA364CDD09A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7162800" cy="1828800"/>
            <a:chOff x="768" y="1680"/>
            <a:chExt cx="4512" cy="1152"/>
          </a:xfrm>
        </p:grpSpPr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8CB9733-9DEF-6E44-BE3A-C5BA5DEB7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76"/>
              <a:ext cx="48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客户</a:t>
              </a:r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253" name="Text Box 5">
              <a:extLst>
                <a:ext uri="{FF2B5EF4-FFF2-40B4-BE49-F238E27FC236}">
                  <a16:creationId xmlns:a16="http://schemas.microsoft.com/office/drawing/2014/main" id="{0B4FBFC6-8719-F241-85F7-7DBFB6057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00"/>
              <a:ext cx="48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客户</a:t>
              </a:r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76742FA9-103E-8844-9C4B-D24C5936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0" cy="11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服务器</a:t>
              </a:r>
            </a:p>
          </p:txBody>
        </p:sp>
        <p:sp>
          <p:nvSpPr>
            <p:cNvPr id="53255" name="Line 7">
              <a:extLst>
                <a:ext uri="{FF2B5EF4-FFF2-40B4-BE49-F238E27FC236}">
                  <a16:creationId xmlns:a16="http://schemas.microsoft.com/office/drawing/2014/main" id="{A8B9BC9D-5FA8-D04A-B329-FC649C159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68"/>
              <a:ext cx="72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56" name="Group 8">
              <a:extLst>
                <a:ext uri="{FF2B5EF4-FFF2-40B4-BE49-F238E27FC236}">
                  <a16:creationId xmlns:a16="http://schemas.microsoft.com/office/drawing/2014/main" id="{6D839923-47CC-3E4A-9B20-B35BD34C8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776"/>
              <a:ext cx="1296" cy="233"/>
              <a:chOff x="3840" y="1776"/>
              <a:chExt cx="1296" cy="233"/>
            </a:xfrm>
          </p:grpSpPr>
          <p:sp>
            <p:nvSpPr>
              <p:cNvPr id="53257" name="Text Box 9">
                <a:extLst>
                  <a:ext uri="{FF2B5EF4-FFF2-40B4-BE49-F238E27FC236}">
                    <a16:creationId xmlns:a16="http://schemas.microsoft.com/office/drawing/2014/main" id="{AB8E1C8F-2F95-024E-8225-A4F17A0DD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776"/>
                <a:ext cx="1231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imes New Roman" panose="02020603050405020304" pitchFamily="18" charset="0"/>
                  </a:rPr>
                  <a:t>线程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1(                  )</a:t>
                </a:r>
              </a:p>
            </p:txBody>
          </p:sp>
          <p:sp>
            <p:nvSpPr>
              <p:cNvPr id="53258" name="Line 10">
                <a:extLst>
                  <a:ext uri="{FF2B5EF4-FFF2-40B4-BE49-F238E27FC236}">
                    <a16:creationId xmlns:a16="http://schemas.microsoft.com/office/drawing/2014/main" id="{2B1675A4-4755-C840-B6CB-0D32F3924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53259" name="AutoShape 11">
              <a:extLst>
                <a:ext uri="{FF2B5EF4-FFF2-40B4-BE49-F238E27FC236}">
                  <a16:creationId xmlns:a16="http://schemas.microsoft.com/office/drawing/2014/main" id="{8F33B9BE-EBBC-F143-BA70-D8F4AF36F1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20" y="1776"/>
              <a:ext cx="2927" cy="99"/>
            </a:xfrm>
            <a:prstGeom prst="curvedConnector4">
              <a:avLst>
                <a:gd name="adj1" fmla="val 22750"/>
                <a:gd name="adj2" fmla="val 508079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60" name="Group 12">
              <a:extLst>
                <a:ext uri="{FF2B5EF4-FFF2-40B4-BE49-F238E27FC236}">
                  <a16:creationId xmlns:a16="http://schemas.microsoft.com/office/drawing/2014/main" id="{394F8FE5-89E4-5144-9874-46D70A22C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48"/>
              <a:ext cx="1680" cy="233"/>
              <a:chOff x="3792" y="2592"/>
              <a:chExt cx="1444" cy="233"/>
            </a:xfrm>
          </p:grpSpPr>
          <p:sp>
            <p:nvSpPr>
              <p:cNvPr id="53261" name="Text Box 13">
                <a:extLst>
                  <a:ext uri="{FF2B5EF4-FFF2-40B4-BE49-F238E27FC236}">
                    <a16:creationId xmlns:a16="http://schemas.microsoft.com/office/drawing/2014/main" id="{21E9453A-DEA0-0F46-97DA-32057A28C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592"/>
                <a:ext cx="1444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latin typeface="Times New Roman" panose="02020603050405020304" pitchFamily="18" charset="0"/>
                  </a:rPr>
                  <a:t>线程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2(                     )</a:t>
                </a:r>
              </a:p>
            </p:txBody>
          </p:sp>
          <p:sp>
            <p:nvSpPr>
              <p:cNvPr id="53262" name="Line 14">
                <a:extLst>
                  <a:ext uri="{FF2B5EF4-FFF2-40B4-BE49-F238E27FC236}">
                    <a16:creationId xmlns:a16="http://schemas.microsoft.com/office/drawing/2014/main" id="{33750BCE-A078-E647-A79A-352E6A12B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736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ED983E5F-8C78-2C46-93BA-CD17C7137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72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264" name="AutoShape 16">
              <a:extLst>
                <a:ext uri="{FF2B5EF4-FFF2-40B4-BE49-F238E27FC236}">
                  <a16:creationId xmlns:a16="http://schemas.microsoft.com/office/drawing/2014/main" id="{9CE43E79-D861-B049-86E9-A3BA87AD4DC9}"/>
                </a:ext>
              </a:extLst>
            </p:cNvPr>
            <p:cNvCxnSpPr>
              <a:cxnSpLocks noChangeShapeType="1"/>
              <a:stCxn id="53253" idx="1"/>
              <a:endCxn id="53261" idx="2"/>
            </p:cNvCxnSpPr>
            <p:nvPr/>
          </p:nvCxnSpPr>
          <p:spPr bwMode="auto">
            <a:xfrm rot="10800000" flipH="1" flipV="1">
              <a:off x="768" y="2517"/>
              <a:ext cx="3672" cy="165"/>
            </a:xfrm>
            <a:prstGeom prst="curvedConnector4">
              <a:avLst>
                <a:gd name="adj1" fmla="val -3922"/>
                <a:gd name="adj2" fmla="val 187538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65" name="Text Box 17">
            <a:extLst>
              <a:ext uri="{FF2B5EF4-FFF2-40B4-BE49-F238E27FC236}">
                <a16:creationId xmlns:a16="http://schemas.microsoft.com/office/drawing/2014/main" id="{98965113-0989-8E47-903C-F71A70D70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9" y="5867400"/>
            <a:ext cx="2145139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MultiTalkServer.java</a:t>
            </a:r>
          </a:p>
        </p:txBody>
      </p:sp>
    </p:spTree>
    <p:extLst>
      <p:ext uri="{BB962C8B-B14F-4D97-AF65-F5344CB8AC3E}">
        <p14:creationId xmlns:p14="http://schemas.microsoft.com/office/powerpoint/2010/main" val="105556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B918AAD-3D9D-8F4A-BB8A-CBB4A92A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Socket</a:t>
            </a:r>
            <a:r>
              <a:rPr lang="zh-CN" altLang="en-US" sz="3200" b="1">
                <a:latin typeface="Times New Roman" panose="0202060305040502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——Client</a:t>
            </a:r>
            <a:r>
              <a:rPr lang="zh-CN" altLang="en-US" sz="2800" b="1">
                <a:latin typeface="Times New Roman" panose="02020603050405020304" pitchFamily="18" charset="0"/>
              </a:rPr>
              <a:t>之间通过</a:t>
            </a:r>
            <a:r>
              <a:rPr lang="en-US" altLang="zh-CN" sz="2800" b="1">
                <a:latin typeface="Times New Roman" panose="02020603050405020304" pitchFamily="18" charset="0"/>
              </a:rPr>
              <a:t>Server</a:t>
            </a:r>
            <a:r>
              <a:rPr lang="zh-CN" altLang="en-US" sz="2800" b="1">
                <a:latin typeface="Times New Roman" panose="02020603050405020304" pitchFamily="18" charset="0"/>
              </a:rPr>
              <a:t>通信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2056B631-BBBA-B247-87BD-7EEAAD57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133601"/>
            <a:ext cx="7788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可以在服务器端将与各客户进行通信的</a:t>
            </a:r>
            <a:r>
              <a:rPr lang="en-US" altLang="zh-CN"/>
              <a:t>Socket</a:t>
            </a:r>
            <a:r>
              <a:rPr lang="zh-CN" altLang="en-US"/>
              <a:t>和线程管理起来，从而各客户之间可以在服务器端的协助下进行通信。</a:t>
            </a:r>
          </a:p>
        </p:txBody>
      </p:sp>
      <p:grpSp>
        <p:nvGrpSpPr>
          <p:cNvPr id="54291" name="Group 19">
            <a:extLst>
              <a:ext uri="{FF2B5EF4-FFF2-40B4-BE49-F238E27FC236}">
                <a16:creationId xmlns:a16="http://schemas.microsoft.com/office/drawing/2014/main" id="{7F4BA48E-0018-3345-97EA-E860C55CD98A}"/>
              </a:ext>
            </a:extLst>
          </p:cNvPr>
          <p:cNvGrpSpPr>
            <a:grpSpLocks/>
          </p:cNvGrpSpPr>
          <p:nvPr/>
        </p:nvGrpSpPr>
        <p:grpSpPr bwMode="auto">
          <a:xfrm>
            <a:off x="2974976" y="3581400"/>
            <a:ext cx="6207125" cy="2590800"/>
            <a:chOff x="914" y="2256"/>
            <a:chExt cx="3910" cy="1632"/>
          </a:xfrm>
        </p:grpSpPr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F1B33B8D-70BE-124A-A144-C72445D53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" y="2256"/>
              <a:ext cx="1056" cy="110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服务器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(4444)</a:t>
              </a:r>
            </a:p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accept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socket</a:t>
              </a: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277" name="Text Box 5">
              <a:extLst>
                <a:ext uri="{FF2B5EF4-FFF2-40B4-BE49-F238E27FC236}">
                  <a16:creationId xmlns:a16="http://schemas.microsoft.com/office/drawing/2014/main" id="{FEF4381F-A3AE-AB49-8001-5E2D59A63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2784"/>
              <a:ext cx="262" cy="5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客</a:t>
              </a:r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户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EF176D48-C24E-4643-BA87-DB53D82DA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441751AE-E4F8-B444-BA71-FEDD7900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2832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IP1  client1</a:t>
              </a:r>
            </a:p>
          </p:txBody>
        </p:sp>
        <p:sp>
          <p:nvSpPr>
            <p:cNvPr id="54280" name="AutoShape 8">
              <a:extLst>
                <a:ext uri="{FF2B5EF4-FFF2-40B4-BE49-F238E27FC236}">
                  <a16:creationId xmlns:a16="http://schemas.microsoft.com/office/drawing/2014/main" id="{18BDDFE2-72C6-A646-8264-DAC74AFC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264"/>
              <a:ext cx="1152" cy="96"/>
            </a:xfrm>
            <a:prstGeom prst="leftRightArrow">
              <a:avLst>
                <a:gd name="adj1" fmla="val 50000"/>
                <a:gd name="adj2" fmla="val 2400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B5779F1D-F639-6444-B077-CBDF4F4E1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Rectangle 10">
              <a:extLst>
                <a:ext uri="{FF2B5EF4-FFF2-40B4-BE49-F238E27FC236}">
                  <a16:creationId xmlns:a16="http://schemas.microsoft.com/office/drawing/2014/main" id="{9A9866DC-5651-8649-A012-3E6EC21A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52"/>
              <a:ext cx="62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线程</a:t>
              </a:r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283" name="Rectangle 11">
              <a:extLst>
                <a:ext uri="{FF2B5EF4-FFF2-40B4-BE49-F238E27FC236}">
                  <a16:creationId xmlns:a16="http://schemas.microsoft.com/office/drawing/2014/main" id="{516CBE3F-312C-F749-808E-A6830F3E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928"/>
              <a:ext cx="86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284" name="Text Box 12">
              <a:extLst>
                <a:ext uri="{FF2B5EF4-FFF2-40B4-BE49-F238E27FC236}">
                  <a16:creationId xmlns:a16="http://schemas.microsoft.com/office/drawing/2014/main" id="{BD8AAA81-8655-2642-AE0C-4ACFC25A8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2756"/>
              <a:ext cx="262" cy="5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客</a:t>
              </a:r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户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5C6488F5-79B4-704E-AB49-79030D399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31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F6842A4A-34C8-0B43-A7E9-2CBD466C4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2832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IP2  client2</a:t>
              </a:r>
            </a:p>
          </p:txBody>
        </p:sp>
        <p:sp>
          <p:nvSpPr>
            <p:cNvPr id="54287" name="AutoShape 15">
              <a:extLst>
                <a:ext uri="{FF2B5EF4-FFF2-40B4-BE49-F238E27FC236}">
                  <a16:creationId xmlns:a16="http://schemas.microsoft.com/office/drawing/2014/main" id="{B27F16BD-7940-7F47-A4FC-51FCCDB8A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3216"/>
              <a:ext cx="1152" cy="96"/>
            </a:xfrm>
            <a:prstGeom prst="leftRightArrow">
              <a:avLst>
                <a:gd name="adj1" fmla="val 50000"/>
                <a:gd name="adj2" fmla="val 2400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1FBB4A27-FC79-9C48-91B1-A4C6E184A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Rectangle 17">
              <a:extLst>
                <a:ext uri="{FF2B5EF4-FFF2-40B4-BE49-F238E27FC236}">
                  <a16:creationId xmlns:a16="http://schemas.microsoft.com/office/drawing/2014/main" id="{5AA06BE5-F5BF-724C-9F85-E96545C09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552"/>
              <a:ext cx="62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线程</a:t>
              </a:r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176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94076EAB-CCF3-2948-B203-2354D743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3058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UDP</a:t>
            </a:r>
            <a:r>
              <a:rPr lang="zh-CN" altLang="en-US">
                <a:latin typeface="Times New Roman" panose="02020603050405020304" pitchFamily="18" charset="0"/>
              </a:rPr>
              <a:t>协议是无连接的协议，它以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数据报</a:t>
            </a:r>
            <a:r>
              <a:rPr lang="zh-CN" altLang="en-US">
                <a:latin typeface="Times New Roman" panose="02020603050405020304" pitchFamily="18" charset="0"/>
              </a:rPr>
              <a:t>作为数据传输的载体。数据报是一个在网络上发送的独立信息，它的到达、到达时间以及内容本身等都不能得到保证。数据报的大小是受限制的，每个数据报的大小限定在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64KB</a:t>
            </a:r>
            <a:r>
              <a:rPr lang="zh-CN" altLang="en-US">
                <a:latin typeface="Times New Roman" panose="02020603050405020304" pitchFamily="18" charset="0"/>
              </a:rPr>
              <a:t>以内。</a:t>
            </a:r>
          </a:p>
          <a:p>
            <a:endParaRPr lang="zh-CN" altLang="en-US" sz="500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协议无需在发送方和接收方建立连接，但也可以先建立连接。数据报在网上可以以任何可能的路径传往目的地。</a:t>
            </a:r>
          </a:p>
          <a:p>
            <a:endParaRPr lang="zh-CN" altLang="en-US" sz="500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    在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中，基于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协议实现网络通信的类有三个：</a:t>
            </a:r>
          </a:p>
          <a:p>
            <a:endParaRPr lang="zh-CN" altLang="en-US" sz="500">
              <a:latin typeface="Times New Roman" panose="0202060305040502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zh-CN" altLang="en-US">
                <a:latin typeface="Times New Roman" panose="02020603050405020304" pitchFamily="18" charset="0"/>
              </a:rPr>
              <a:t> 用于表达通信数据的数据报类</a:t>
            </a:r>
            <a:r>
              <a:rPr lang="en-US" altLang="zh-CN">
                <a:latin typeface="Times New Roman" panose="02020603050405020304" pitchFamily="18" charset="0"/>
              </a:rPr>
              <a:t>DatagramPacket</a:t>
            </a: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用于进行端到端通信的类</a:t>
            </a:r>
            <a:r>
              <a:rPr lang="en-US" altLang="zh-CN">
                <a:latin typeface="Times New Roman" panose="02020603050405020304" pitchFamily="18" charset="0"/>
              </a:rPr>
              <a:t>DatagramSocket</a:t>
            </a: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用于广播通信的类</a:t>
            </a:r>
            <a:r>
              <a:rPr lang="en-US" altLang="zh-CN">
                <a:latin typeface="Times New Roman" panose="02020603050405020304" pitchFamily="18" charset="0"/>
              </a:rPr>
              <a:t>MulticastSocket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DF80DBA-2357-754C-BD44-AE01CE27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609600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</p:txBody>
      </p:sp>
      <p:grpSp>
        <p:nvGrpSpPr>
          <p:cNvPr id="36877" name="Group 13">
            <a:extLst>
              <a:ext uri="{FF2B5EF4-FFF2-40B4-BE49-F238E27FC236}">
                <a16:creationId xmlns:a16="http://schemas.microsoft.com/office/drawing/2014/main" id="{79607F53-DEEC-4447-915A-58970AD6DB0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840413"/>
            <a:ext cx="8039100" cy="855662"/>
            <a:chOff x="288" y="3727"/>
            <a:chExt cx="5064" cy="539"/>
          </a:xfrm>
        </p:grpSpPr>
        <p:sp>
          <p:nvSpPr>
            <p:cNvPr id="36868" name="Rectangle 4">
              <a:extLst>
                <a:ext uri="{FF2B5EF4-FFF2-40B4-BE49-F238E27FC236}">
                  <a16:creationId xmlns:a16="http://schemas.microsoft.com/office/drawing/2014/main" id="{DF81E902-DE69-E641-BC91-E35C01B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978"/>
              <a:ext cx="388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81D5AFB3-DB84-5A45-8109-9DAFBB76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BDFEED8E-C3C1-774B-819E-F3C264AE2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Rectangle 7">
              <a:extLst>
                <a:ext uri="{FF2B5EF4-FFF2-40B4-BE49-F238E27FC236}">
                  <a16:creationId xmlns:a16="http://schemas.microsoft.com/office/drawing/2014/main" id="{7F375F97-E0DC-6B4E-BBE6-33450FA5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Rectangle 8">
              <a:extLst>
                <a:ext uri="{FF2B5EF4-FFF2-40B4-BE49-F238E27FC236}">
                  <a16:creationId xmlns:a16="http://schemas.microsoft.com/office/drawing/2014/main" id="{61FC8622-FE0A-FA46-829B-FD5D7EFA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Rectangle 9">
              <a:extLst>
                <a:ext uri="{FF2B5EF4-FFF2-40B4-BE49-F238E27FC236}">
                  <a16:creationId xmlns:a16="http://schemas.microsoft.com/office/drawing/2014/main" id="{0A9F1FA4-424A-254D-BB8A-0659F817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29D59916-6869-BB4A-825A-33A2F9BBE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727"/>
              <a:ext cx="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datagram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6875" name="Text Box 11">
              <a:extLst>
                <a:ext uri="{FF2B5EF4-FFF2-40B4-BE49-F238E27FC236}">
                  <a16:creationId xmlns:a16="http://schemas.microsoft.com/office/drawing/2014/main" id="{E58C999F-92AA-314E-80A3-7461C35E4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978"/>
              <a:ext cx="504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server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6876" name="Text Box 12">
              <a:extLst>
                <a:ext uri="{FF2B5EF4-FFF2-40B4-BE49-F238E27FC236}">
                  <a16:creationId xmlns:a16="http://schemas.microsoft.com/office/drawing/2014/main" id="{449F3B50-A383-9D4E-BE0F-99E95A70D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978"/>
              <a:ext cx="45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82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91978B01-A013-8C43-B860-CD5239171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8763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构造方法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buf,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length)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buf,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offset,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length)</a:t>
            </a:r>
          </a:p>
          <a:p>
            <a:pPr lvl="1"/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                                                       //</a:t>
            </a:r>
            <a:r>
              <a:rPr lang="zh-CN" altLang="en-US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这两个方法用于描述接收数据报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buf,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length,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 address,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</a:rPr>
              <a:t>port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byte[] 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buf,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offset,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length,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 address,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 port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                                     //</a:t>
            </a:r>
            <a:r>
              <a:rPr lang="zh-CN" altLang="en-US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这两个方法用于发送数据报</a:t>
            </a:r>
          </a:p>
          <a:p>
            <a:pPr lvl="1"/>
            <a:endParaRPr lang="zh-CN" altLang="en-US" sz="5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获取数据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获取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接收数据报</a:t>
            </a:r>
            <a:r>
              <a:rPr lang="zh-CN" altLang="en-US">
                <a:latin typeface="Times New Roman" panose="02020603050405020304" pitchFamily="18" charset="0"/>
              </a:rPr>
              <a:t>中的信息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getAddress()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getData()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getLength()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getOffset()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getPort() </a:t>
            </a:r>
          </a:p>
          <a:p>
            <a:pPr lvl="1"/>
            <a:endParaRPr lang="en-US" altLang="zh-CN" sz="500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设置数据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设置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发送数据报</a:t>
            </a:r>
            <a:r>
              <a:rPr lang="zh-CN" altLang="en-US">
                <a:latin typeface="Times New Roman" panose="02020603050405020304" pitchFamily="18" charset="0"/>
              </a:rPr>
              <a:t>中的信息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setAddress(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iaddr)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setPort(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iport)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setData(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byte[] 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buf)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setData(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byte[] 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buf,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offset,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length)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setLength(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length)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BEEC621-E996-F94B-A7E6-303FC431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"/>
            <a:ext cx="6858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数据报：</a:t>
            </a:r>
            <a:r>
              <a:rPr lang="zh-CN" altLang="en-US" b="1">
                <a:latin typeface="Times New Roman" panose="02020603050405020304" pitchFamily="18" charset="0"/>
              </a:rPr>
              <a:t>类</a:t>
            </a:r>
            <a:r>
              <a:rPr lang="en-US" altLang="zh-CN" b="1">
                <a:latin typeface="Times New Roman" panose="02020603050405020304" pitchFamily="18" charset="0"/>
              </a:rPr>
              <a:t>DatagramPacket</a:t>
            </a:r>
          </a:p>
        </p:txBody>
      </p:sp>
    </p:spTree>
    <p:extLst>
      <p:ext uri="{BB962C8B-B14F-4D97-AF65-F5344CB8AC3E}">
        <p14:creationId xmlns:p14="http://schemas.microsoft.com/office/powerpoint/2010/main" val="1808218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CA792666-0486-C04F-B0DE-24B71858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8534400" cy="435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构造方法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DatagramSocket()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DatagramSocket(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port)                                  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在指定的端口通信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DatagramSocket(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port,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laddr)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在指定的地点运行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这三个方法都将抛出例外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SocketException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  <a:p>
            <a:pPr lvl="1"/>
            <a:endParaRPr lang="zh-CN" altLang="en-US" sz="5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最主要的方法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发送与接收数据报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receive(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DatagramPacket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p) 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send(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DatagramPacket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p) 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这两个方法都将抛出例外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IOException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  <a:p>
            <a:pPr lvl="1"/>
            <a:endParaRPr lang="zh-CN" altLang="en-US" sz="7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其他方法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connect(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address,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port)   //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与指定的机器通信，有连接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disconnect()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关闭与指定机器的连接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close()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关闭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0414AE7-1D13-AF46-9E29-3FB33E68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33400"/>
            <a:ext cx="69913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点到点通信：</a:t>
            </a:r>
            <a:r>
              <a:rPr lang="zh-CN" altLang="en-US" b="1"/>
              <a:t>类</a:t>
            </a:r>
            <a:r>
              <a:rPr lang="en-US" altLang="zh-CN" b="1"/>
              <a:t>DatagramSocket</a:t>
            </a:r>
          </a:p>
        </p:txBody>
      </p:sp>
    </p:spTree>
    <p:extLst>
      <p:ext uri="{BB962C8B-B14F-4D97-AF65-F5344CB8AC3E}">
        <p14:creationId xmlns:p14="http://schemas.microsoft.com/office/powerpoint/2010/main" val="1596245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5" name="Group 39">
            <a:extLst>
              <a:ext uri="{FF2B5EF4-FFF2-40B4-BE49-F238E27FC236}">
                <a16:creationId xmlns:a16="http://schemas.microsoft.com/office/drawing/2014/main" id="{0E529380-99E5-BE47-B0A5-27D15D061B4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66688"/>
            <a:ext cx="8832850" cy="6538912"/>
            <a:chOff x="48" y="105"/>
            <a:chExt cx="5564" cy="4119"/>
          </a:xfrm>
        </p:grpSpPr>
        <p:sp>
          <p:nvSpPr>
            <p:cNvPr id="60428" name="Rectangle 12">
              <a:extLst>
                <a:ext uri="{FF2B5EF4-FFF2-40B4-BE49-F238E27FC236}">
                  <a16:creationId xmlns:a16="http://schemas.microsoft.com/office/drawing/2014/main" id="{78461FFC-E3DE-7B43-B221-46B99125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40"/>
              <a:ext cx="5424" cy="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0429" name="Rectangle 13">
              <a:extLst>
                <a:ext uri="{FF2B5EF4-FFF2-40B4-BE49-F238E27FC236}">
                  <a16:creationId xmlns:a16="http://schemas.microsoft.com/office/drawing/2014/main" id="{6164C24C-A0ED-AC4C-9933-EA09E43D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58"/>
              <a:ext cx="1727" cy="1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662DE18D-7B61-F249-9FC4-2D98FD9C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550"/>
              <a:ext cx="1231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建立数据报</a:t>
              </a:r>
              <a:r>
                <a:rPr lang="en-US" altLang="zh-CN" b="1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0431" name="Text Box 15">
              <a:extLst>
                <a:ext uri="{FF2B5EF4-FFF2-40B4-BE49-F238E27FC236}">
                  <a16:creationId xmlns:a16="http://schemas.microsoft.com/office/drawing/2014/main" id="{7372762C-7B12-2E45-BFD8-E474F0C5A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1113"/>
              <a:ext cx="1425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建立一个接收数据报</a:t>
              </a:r>
            </a:p>
          </p:txBody>
        </p:sp>
        <p:sp>
          <p:nvSpPr>
            <p:cNvPr id="60432" name="Line 16">
              <a:extLst>
                <a:ext uri="{FF2B5EF4-FFF2-40B4-BE49-F238E27FC236}">
                  <a16:creationId xmlns:a16="http://schemas.microsoft.com/office/drawing/2014/main" id="{615D97C1-5B59-1A41-A489-4A6ADC2F8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83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A00AE8CF-F7E6-BE4C-9AD0-32C02581E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1750"/>
              <a:ext cx="989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等待请求报文</a:t>
              </a:r>
            </a:p>
          </p:txBody>
        </p:sp>
        <p:sp>
          <p:nvSpPr>
            <p:cNvPr id="60434" name="Line 18">
              <a:extLst>
                <a:ext uri="{FF2B5EF4-FFF2-40B4-BE49-F238E27FC236}">
                  <a16:creationId xmlns:a16="http://schemas.microsoft.com/office/drawing/2014/main" id="{B6084BB7-F128-1E4B-A422-02E52579C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41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19">
              <a:extLst>
                <a:ext uri="{FF2B5EF4-FFF2-40B4-BE49-F238E27FC236}">
                  <a16:creationId xmlns:a16="http://schemas.microsoft.com/office/drawing/2014/main" id="{13E9D599-D9EF-D244-BFB4-AD1D3919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528"/>
              <a:ext cx="1231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建立数据报</a:t>
              </a:r>
              <a:r>
                <a:rPr lang="en-US" altLang="zh-CN" b="1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0436" name="Line 20">
              <a:extLst>
                <a:ext uri="{FF2B5EF4-FFF2-40B4-BE49-F238E27FC236}">
                  <a16:creationId xmlns:a16="http://schemas.microsoft.com/office/drawing/2014/main" id="{D4908C36-2F28-044B-A557-A7A356395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79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Text Box 21">
              <a:extLst>
                <a:ext uri="{FF2B5EF4-FFF2-40B4-BE49-F238E27FC236}">
                  <a16:creationId xmlns:a16="http://schemas.microsoft.com/office/drawing/2014/main" id="{C1C22A5A-3E06-6644-BE82-E2D9B8031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1130"/>
              <a:ext cx="1813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建立一个请求数据报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发送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0438" name="Line 22">
              <a:extLst>
                <a:ext uri="{FF2B5EF4-FFF2-40B4-BE49-F238E27FC236}">
                  <a16:creationId xmlns:a16="http://schemas.microsoft.com/office/drawing/2014/main" id="{A3724B62-3449-3C47-97EE-CCAE1B8C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14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Text Box 23">
              <a:extLst>
                <a:ext uri="{FF2B5EF4-FFF2-40B4-BE49-F238E27FC236}">
                  <a16:creationId xmlns:a16="http://schemas.microsoft.com/office/drawing/2014/main" id="{BBA57294-2BB1-6048-99C1-DFE4664EE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02"/>
              <a:ext cx="698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发出请求</a:t>
              </a:r>
            </a:p>
          </p:txBody>
        </p:sp>
        <p:sp>
          <p:nvSpPr>
            <p:cNvPr id="60440" name="Line 24">
              <a:extLst>
                <a:ext uri="{FF2B5EF4-FFF2-40B4-BE49-F238E27FC236}">
                  <a16:creationId xmlns:a16="http://schemas.microsoft.com/office/drawing/2014/main" id="{ECD7DB78-05DC-4B47-AB34-561D549C3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184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25">
              <a:extLst>
                <a:ext uri="{FF2B5EF4-FFF2-40B4-BE49-F238E27FC236}">
                  <a16:creationId xmlns:a16="http://schemas.microsoft.com/office/drawing/2014/main" id="{3921C0B4-8D54-EF4B-B50B-31E20EEEF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03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26">
              <a:extLst>
                <a:ext uri="{FF2B5EF4-FFF2-40B4-BE49-F238E27FC236}">
                  <a16:creationId xmlns:a16="http://schemas.microsoft.com/office/drawing/2014/main" id="{2798A12C-9CD3-D24B-8382-1C29822C9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2330"/>
              <a:ext cx="2104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获得对方地址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通过接收数据报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0443" name="Line 27">
              <a:extLst>
                <a:ext uri="{FF2B5EF4-FFF2-40B4-BE49-F238E27FC236}">
                  <a16:creationId xmlns:a16="http://schemas.microsoft.com/office/drawing/2014/main" id="{342655C5-0345-8A4B-9085-0DDED7B46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66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Text Box 28">
              <a:extLst>
                <a:ext uri="{FF2B5EF4-FFF2-40B4-BE49-F238E27FC236}">
                  <a16:creationId xmlns:a16="http://schemas.microsoft.com/office/drawing/2014/main" id="{F6B69E19-7860-1647-A089-16FC71ECA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02"/>
              <a:ext cx="1134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构成发送数据报</a:t>
              </a:r>
            </a:p>
          </p:txBody>
        </p:sp>
        <p:sp>
          <p:nvSpPr>
            <p:cNvPr id="60445" name="Line 29">
              <a:extLst>
                <a:ext uri="{FF2B5EF4-FFF2-40B4-BE49-F238E27FC236}">
                  <a16:creationId xmlns:a16="http://schemas.microsoft.com/office/drawing/2014/main" id="{88D5F803-D418-EB44-8565-82C7450DD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19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Text Box 30">
              <a:extLst>
                <a:ext uri="{FF2B5EF4-FFF2-40B4-BE49-F238E27FC236}">
                  <a16:creationId xmlns:a16="http://schemas.microsoft.com/office/drawing/2014/main" id="{7091E7B5-F725-804A-B53D-A34945E26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3478"/>
              <a:ext cx="69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发送出去</a:t>
              </a:r>
            </a:p>
          </p:txBody>
        </p:sp>
        <p:sp>
          <p:nvSpPr>
            <p:cNvPr id="60447" name="Line 31">
              <a:extLst>
                <a:ext uri="{FF2B5EF4-FFF2-40B4-BE49-F238E27FC236}">
                  <a16:creationId xmlns:a16="http://schemas.microsoft.com/office/drawing/2014/main" id="{F2926F67-2A28-C54F-8F4A-6DFD7783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199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8" name="Text Box 32">
              <a:extLst>
                <a:ext uri="{FF2B5EF4-FFF2-40B4-BE49-F238E27FC236}">
                  <a16:creationId xmlns:a16="http://schemas.microsoft.com/office/drawing/2014/main" id="{E5B64C1F-8AEA-C243-8FE3-42E99E981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230"/>
              <a:ext cx="1134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创建接收数据报</a:t>
              </a:r>
            </a:p>
          </p:txBody>
        </p:sp>
        <p:sp>
          <p:nvSpPr>
            <p:cNvPr id="60449" name="Text Box 33">
              <a:extLst>
                <a:ext uri="{FF2B5EF4-FFF2-40B4-BE49-F238E27FC236}">
                  <a16:creationId xmlns:a16="http://schemas.microsoft.com/office/drawing/2014/main" id="{49CB2E11-1DF6-6B42-87FE-22510DD1E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806"/>
              <a:ext cx="698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等待接收</a:t>
              </a:r>
            </a:p>
          </p:txBody>
        </p:sp>
        <p:sp>
          <p:nvSpPr>
            <p:cNvPr id="60450" name="Line 34">
              <a:extLst>
                <a:ext uri="{FF2B5EF4-FFF2-40B4-BE49-F238E27FC236}">
                  <a16:creationId xmlns:a16="http://schemas.microsoft.com/office/drawing/2014/main" id="{76D21B4E-25D4-1142-BC2E-7586AB262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51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451" name="AutoShape 35">
              <a:extLst>
                <a:ext uri="{FF2B5EF4-FFF2-40B4-BE49-F238E27FC236}">
                  <a16:creationId xmlns:a16="http://schemas.microsoft.com/office/drawing/2014/main" id="{8FEF9DDF-CBE0-994F-80C5-832C9CC9F5C6}"/>
                </a:ext>
              </a:extLst>
            </p:cNvPr>
            <p:cNvCxnSpPr>
              <a:cxnSpLocks noChangeShapeType="1"/>
              <a:stCxn id="60446" idx="3"/>
              <a:endCxn id="60449" idx="1"/>
            </p:cNvCxnSpPr>
            <p:nvPr/>
          </p:nvCxnSpPr>
          <p:spPr bwMode="auto">
            <a:xfrm flipV="1">
              <a:off x="1563" y="2923"/>
              <a:ext cx="2614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52" name="Text Box 36">
              <a:extLst>
                <a:ext uri="{FF2B5EF4-FFF2-40B4-BE49-F238E27FC236}">
                  <a16:creationId xmlns:a16="http://schemas.microsoft.com/office/drawing/2014/main" id="{B854E72A-6577-4548-8568-07C64FCE7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接收端（客户端）</a:t>
              </a:r>
            </a:p>
          </p:txBody>
        </p:sp>
        <p:sp>
          <p:nvSpPr>
            <p:cNvPr id="60453" name="Text Box 37">
              <a:extLst>
                <a:ext uri="{FF2B5EF4-FFF2-40B4-BE49-F238E27FC236}">
                  <a16:creationId xmlns:a16="http://schemas.microsoft.com/office/drawing/2014/main" id="{6DE5CA52-825F-5D43-A988-0D9EE2B55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4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发送端（服务器端）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9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extLst>
              <a:ext uri="{FF2B5EF4-FFF2-40B4-BE49-F238E27FC236}">
                <a16:creationId xmlns:a16="http://schemas.microsoft.com/office/drawing/2014/main" id="{4ED9B800-2711-4A44-BF95-6D320339D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52600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一台机器通常只通过一条链路连接到网络上，即它只有一个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地址，但一台机器中往往有很多应用程序需要进行网络通信，如何区分呢？这就要靠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网络端口号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port</a:t>
            </a:r>
            <a:r>
              <a:rPr lang="zh-CN" altLang="en-US">
                <a:latin typeface="Times New Roman" panose="02020603050405020304" pitchFamily="18" charset="0"/>
              </a:rPr>
              <a:t>）了。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端口号是一个标记机器的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逻辑通信信道</a:t>
            </a:r>
            <a:r>
              <a:rPr lang="zh-CN" altLang="en-US">
                <a:latin typeface="Times New Roman" panose="02020603050405020304" pitchFamily="18" charset="0"/>
              </a:rPr>
              <a:t>的正整数，端口号不是物理实体。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地址和端口号组成了所谓的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是网络上运行的程序之间双向通信链路的最后终结点，它是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的基础。</a:t>
            </a:r>
          </a:p>
        </p:txBody>
      </p:sp>
      <p:grpSp>
        <p:nvGrpSpPr>
          <p:cNvPr id="12326" name="Group 38">
            <a:extLst>
              <a:ext uri="{FF2B5EF4-FFF2-40B4-BE49-F238E27FC236}">
                <a16:creationId xmlns:a16="http://schemas.microsoft.com/office/drawing/2014/main" id="{26587566-1334-1249-AC04-13E01E1A3A2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1"/>
            <a:ext cx="5943600" cy="2682875"/>
            <a:chOff x="1920" y="2592"/>
            <a:chExt cx="3744" cy="1690"/>
          </a:xfrm>
        </p:grpSpPr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B22EDC3B-80A9-1349-81B7-870F3B0D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92"/>
              <a:ext cx="1344" cy="14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Text Box 10">
              <a:extLst>
                <a:ext uri="{FF2B5EF4-FFF2-40B4-BE49-F238E27FC236}">
                  <a16:creationId xmlns:a16="http://schemas.microsoft.com/office/drawing/2014/main" id="{D2B803C8-6588-BD45-8BF4-4D1929A6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403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</a:rPr>
                <a:t>网络服务</a:t>
              </a:r>
            </a:p>
          </p:txBody>
        </p:sp>
        <p:sp>
          <p:nvSpPr>
            <p:cNvPr id="12299" name="Text Box 11">
              <a:extLst>
                <a:ext uri="{FF2B5EF4-FFF2-40B4-BE49-F238E27FC236}">
                  <a16:creationId xmlns:a16="http://schemas.microsoft.com/office/drawing/2014/main" id="{FC6A9E8C-B28E-904C-B9B4-2DC56C67F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12"/>
              <a:ext cx="343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http</a:t>
              </a:r>
            </a:p>
          </p:txBody>
        </p:sp>
        <p:sp>
          <p:nvSpPr>
            <p:cNvPr id="12300" name="Text Box 12">
              <a:extLst>
                <a:ext uri="{FF2B5EF4-FFF2-40B4-BE49-F238E27FC236}">
                  <a16:creationId xmlns:a16="http://schemas.microsoft.com/office/drawing/2014/main" id="{26F50648-7C5B-A74B-AD07-0ECF81261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640"/>
              <a:ext cx="27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ftp</a:t>
              </a:r>
            </a:p>
          </p:txBody>
        </p:sp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855648C3-8557-644A-A291-1BF2B9A05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684"/>
              <a:ext cx="69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其他服务</a:t>
              </a:r>
            </a:p>
          </p:txBody>
        </p:sp>
        <p:sp>
          <p:nvSpPr>
            <p:cNvPr id="12302" name="Rectangle 14">
              <a:extLst>
                <a:ext uri="{FF2B5EF4-FFF2-40B4-BE49-F238E27FC236}">
                  <a16:creationId xmlns:a16="http://schemas.microsoft.com/office/drawing/2014/main" id="{82D7A253-2C42-E04F-8FB9-20B934A8F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36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12303" name="Text Box 15">
              <a:extLst>
                <a:ext uri="{FF2B5EF4-FFF2-40B4-BE49-F238E27FC236}">
                  <a16:creationId xmlns:a16="http://schemas.microsoft.com/office/drawing/2014/main" id="{9D72DB1A-DBCE-584A-8927-4886B3351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976"/>
              <a:ext cx="439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telnet</a:t>
              </a:r>
            </a:p>
          </p:txBody>
        </p:sp>
        <p:sp>
          <p:nvSpPr>
            <p:cNvPr id="12308" name="Text Box 20">
              <a:extLst>
                <a:ext uri="{FF2B5EF4-FFF2-40B4-BE49-F238E27FC236}">
                  <a16:creationId xmlns:a16="http://schemas.microsoft.com/office/drawing/2014/main" id="{B42AEAC6-FD99-9A4F-A2C5-3F1F37AAB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4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</a:rPr>
                <a:t>端口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309" name="Rectangle 21">
              <a:extLst>
                <a:ext uri="{FF2B5EF4-FFF2-40B4-BE49-F238E27FC236}">
                  <a16:creationId xmlns:a16="http://schemas.microsoft.com/office/drawing/2014/main" id="{6D72E5DE-99E6-5C49-A18B-454DC0DA2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2310" name="Rectangle 22">
              <a:extLst>
                <a:ext uri="{FF2B5EF4-FFF2-40B4-BE49-F238E27FC236}">
                  <a16:creationId xmlns:a16="http://schemas.microsoft.com/office/drawing/2014/main" id="{DF486EA4-E361-8D4C-AA6A-8A9A7EE93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12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2311" name="Rectangle 23">
              <a:extLst>
                <a:ext uri="{FF2B5EF4-FFF2-40B4-BE49-F238E27FC236}">
                  <a16:creationId xmlns:a16="http://schemas.microsoft.com/office/drawing/2014/main" id="{92D64AD5-8F5C-014F-94E0-DF6032C7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48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2312" name="Line 24">
              <a:extLst>
                <a:ext uri="{FF2B5EF4-FFF2-40B4-BE49-F238E27FC236}">
                  <a16:creationId xmlns:a16="http://schemas.microsoft.com/office/drawing/2014/main" id="{CEC085D0-B84E-EF4D-956C-DBE5D828D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792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25">
              <a:extLst>
                <a:ext uri="{FF2B5EF4-FFF2-40B4-BE49-F238E27FC236}">
                  <a16:creationId xmlns:a16="http://schemas.microsoft.com/office/drawing/2014/main" id="{13D9D816-2528-524E-9872-1190326F9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73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26">
              <a:extLst>
                <a:ext uri="{FF2B5EF4-FFF2-40B4-BE49-F238E27FC236}">
                  <a16:creationId xmlns:a16="http://schemas.microsoft.com/office/drawing/2014/main" id="{3816E312-FB36-9C4A-94D7-18F1D7A90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Rectangle 27">
              <a:extLst>
                <a:ext uri="{FF2B5EF4-FFF2-40B4-BE49-F238E27FC236}">
                  <a16:creationId xmlns:a16="http://schemas.microsoft.com/office/drawing/2014/main" id="{6F8967E5-7C53-4E48-8E30-D00927D9D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008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客户程序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316" name="Line 28">
              <a:extLst>
                <a:ext uri="{FF2B5EF4-FFF2-40B4-BE49-F238E27FC236}">
                  <a16:creationId xmlns:a16="http://schemas.microsoft.com/office/drawing/2014/main" id="{68665711-CDD0-4F49-BC4C-10C99B8D0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AutoShape 29">
              <a:extLst>
                <a:ext uri="{FF2B5EF4-FFF2-40B4-BE49-F238E27FC236}">
                  <a16:creationId xmlns:a16="http://schemas.microsoft.com/office/drawing/2014/main" id="{556638F3-0C24-394E-8642-69C769207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784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Text Box 30">
              <a:extLst>
                <a:ext uri="{FF2B5EF4-FFF2-40B4-BE49-F238E27FC236}">
                  <a16:creationId xmlns:a16="http://schemas.microsoft.com/office/drawing/2014/main" id="{6C80182C-41B1-A444-BA76-056DAE215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3141"/>
              <a:ext cx="5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12319" name="Rectangle 31">
              <a:extLst>
                <a:ext uri="{FF2B5EF4-FFF2-40B4-BE49-F238E27FC236}">
                  <a16:creationId xmlns:a16="http://schemas.microsoft.com/office/drawing/2014/main" id="{36AB5A81-32B7-A748-A205-A1B01C6E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32"/>
              <a:ext cx="816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IP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port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2320" name="Line 32">
              <a:extLst>
                <a:ext uri="{FF2B5EF4-FFF2-40B4-BE49-F238E27FC236}">
                  <a16:creationId xmlns:a16="http://schemas.microsoft.com/office/drawing/2014/main" id="{E3DD20DA-D0E5-F24E-AB06-1942B26EF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33">
              <a:extLst>
                <a:ext uri="{FF2B5EF4-FFF2-40B4-BE49-F238E27FC236}">
                  <a16:creationId xmlns:a16="http://schemas.microsoft.com/office/drawing/2014/main" id="{7B01C49B-09C7-CA4F-AF18-1A0DCE5D7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340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23" name="Text Box 35">
            <a:extLst>
              <a:ext uri="{FF2B5EF4-FFF2-40B4-BE49-F238E27FC236}">
                <a16:creationId xmlns:a16="http://schemas.microsoft.com/office/drawing/2014/main" id="{AC867FE4-688F-0F43-B871-3B6F6AEA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486275"/>
            <a:ext cx="25304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与端口号组合而得出的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，可以完全分辨</a:t>
            </a:r>
            <a:r>
              <a:rPr lang="en-US" altLang="zh-CN">
                <a:latin typeface="Times New Roman" panose="02020603050405020304" pitchFamily="18" charset="0"/>
              </a:rPr>
              <a:t>Internet</a:t>
            </a:r>
            <a:r>
              <a:rPr lang="zh-CN" altLang="en-US">
                <a:latin typeface="Times New Roman" panose="02020603050405020304" pitchFamily="18" charset="0"/>
              </a:rPr>
              <a:t>上运行的程序。</a:t>
            </a:r>
          </a:p>
        </p:txBody>
      </p:sp>
      <p:sp>
        <p:nvSpPr>
          <p:cNvPr id="12325" name="Text Box 37">
            <a:extLst>
              <a:ext uri="{FF2B5EF4-FFF2-40B4-BE49-F238E27FC236}">
                <a16:creationId xmlns:a16="http://schemas.microsoft.com/office/drawing/2014/main" id="{0D3F16DD-0030-3748-A3D8-FF3CD1DF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765596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8" name="Rectangle 30">
            <a:extLst>
              <a:ext uri="{FF2B5EF4-FFF2-40B4-BE49-F238E27FC236}">
                <a16:creationId xmlns:a16="http://schemas.microsoft.com/office/drawing/2014/main" id="{CEEC5874-714B-7C45-BB39-3C7A3B5D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点到点通信</a:t>
            </a: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4B89290D-2245-AC4E-8E06-A37D2BE7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5153025"/>
            <a:ext cx="2228495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SingleUDPClient.java</a:t>
            </a:r>
          </a:p>
        </p:txBody>
      </p:sp>
      <p:sp>
        <p:nvSpPr>
          <p:cNvPr id="63520" name="Text Box 32">
            <a:extLst>
              <a:ext uri="{FF2B5EF4-FFF2-40B4-BE49-F238E27FC236}">
                <a16:creationId xmlns:a16="http://schemas.microsoft.com/office/drawing/2014/main" id="{A460D380-EADF-7242-8397-BB44D498E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2286000"/>
            <a:ext cx="4108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看看这个点到点通信程序的运行效果：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D01DE60E-5FDA-6A40-83BB-C4DEF818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00563"/>
            <a:ext cx="23839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、客户端（接收端）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76DE7D07-B5A2-7649-BDC6-CC0120C1A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29025"/>
            <a:ext cx="2284600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SingleUDPServer.java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70D62A5D-C9ED-0C40-9E49-BB937D99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71800"/>
            <a:ext cx="2614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、服务器端（发送端）</a:t>
            </a:r>
          </a:p>
        </p:txBody>
      </p:sp>
    </p:spTree>
    <p:extLst>
      <p:ext uri="{BB962C8B-B14F-4D97-AF65-F5344CB8AC3E}">
        <p14:creationId xmlns:p14="http://schemas.microsoft.com/office/powerpoint/2010/main" val="423408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C96B2288-9D06-FE49-9F1A-0DBACF87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点到点通信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D99BAA99-A0AC-EE4D-B659-20365545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05001"/>
            <a:ext cx="8534400" cy="373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发送端（服务器端）</a:t>
            </a:r>
            <a:r>
              <a:rPr lang="zh-CN" altLang="en-US" sz="2800" b="1">
                <a:latin typeface="Times New Roman" panose="02020603050405020304" pitchFamily="18" charset="0"/>
              </a:rPr>
              <a:t>发出数据报的标准步骤：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定义数据成员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DatagramSocket socket;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DatagramPacket packet;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InetAddress address;(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用来存放接收方的地址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int port; (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用来存放接收方的端口号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创建数据报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对象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try{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    socket = new DatagramSocket(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4445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}catch(java.net.SocketException e) {}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socket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绑定到一个本地的可用端口，等待接收客户端的请求。</a:t>
            </a:r>
            <a:endParaRPr lang="zh-CN" altLang="en-US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54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EB8F44D6-606F-B842-AC22-EB61CF46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905001"/>
            <a:ext cx="7712075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3.</a:t>
            </a:r>
            <a:r>
              <a:rPr lang="zh-CN" altLang="en-US">
                <a:latin typeface="Times New Roman" panose="02020603050405020304" pitchFamily="18" charset="0"/>
              </a:rPr>
              <a:t>分配并填写数据缓冲区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一个字节类型的数组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byte[] buf = new byte[256];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存放从客户端接收的请求信息。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4.</a:t>
            </a:r>
            <a:r>
              <a:rPr lang="zh-CN" altLang="en-US">
                <a:latin typeface="Times New Roman" panose="02020603050405020304" pitchFamily="18" charset="0"/>
              </a:rPr>
              <a:t>创建一个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603050405020304" pitchFamily="18" charset="0"/>
              </a:rPr>
              <a:t>接收数据报</a:t>
            </a:r>
            <a:r>
              <a:rPr lang="en-US" altLang="zh-CN">
                <a:latin typeface="Times New Roman" panose="02020603050405020304" pitchFamily="18" charset="0"/>
              </a:rPr>
              <a:t>DatagramPacket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packet = new DatagramPacket(buf, 256);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用来从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接收数据，它只需要两个参数。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5. </a:t>
            </a:r>
            <a:r>
              <a:rPr lang="zh-CN" altLang="en-US">
                <a:latin typeface="Times New Roman" panose="02020603050405020304" pitchFamily="18" charset="0"/>
              </a:rPr>
              <a:t>服务器阻塞（等待接收数据）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socket.receive(packet);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在客户的请求数据报到来之前一直等待。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3152BD1-BF08-E447-A50C-AA8C4ABB4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点到点通信</a:t>
            </a:r>
          </a:p>
        </p:txBody>
      </p:sp>
    </p:spTree>
    <p:extLst>
      <p:ext uri="{BB962C8B-B14F-4D97-AF65-F5344CB8AC3E}">
        <p14:creationId xmlns:p14="http://schemas.microsoft.com/office/powerpoint/2010/main" val="3016903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E51C533C-4FB8-9E4B-AAD0-2F31934F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8001000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6. </a:t>
            </a:r>
            <a:r>
              <a:rPr lang="zh-CN" altLang="en-US">
                <a:latin typeface="Times New Roman" panose="02020603050405020304" pitchFamily="18" charset="0"/>
              </a:rPr>
              <a:t>从到来的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603050405020304" pitchFamily="18" charset="0"/>
              </a:rPr>
              <a:t>接收数据报</a:t>
            </a:r>
            <a:r>
              <a:rPr lang="zh-CN" altLang="en-US">
                <a:latin typeface="Times New Roman" panose="02020603050405020304" pitchFamily="18" charset="0"/>
              </a:rPr>
              <a:t>中得到客户端的地址和端口号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InetAddress address = packet.getAddress();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int port = packet.getPort();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7. </a:t>
            </a:r>
            <a:r>
              <a:rPr lang="zh-CN" altLang="en-US">
                <a:latin typeface="Times New Roman" panose="02020603050405020304" pitchFamily="18" charset="0"/>
              </a:rPr>
              <a:t>准备需要发送的数据：将数据送入缓冲区</a:t>
            </a:r>
            <a:r>
              <a:rPr lang="en-US" altLang="zh-CN">
                <a:latin typeface="Times New Roman" panose="02020603050405020304" pitchFamily="18" charset="0"/>
              </a:rPr>
              <a:t>buf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或来自文件、或键盘输入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8. </a:t>
            </a:r>
            <a:r>
              <a:rPr lang="zh-CN" altLang="en-US">
                <a:latin typeface="Times New Roman" panose="02020603050405020304" pitchFamily="18" charset="0"/>
              </a:rPr>
              <a:t>建立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603050405020304" pitchFamily="18" charset="0"/>
              </a:rPr>
              <a:t>发送数据报</a:t>
            </a:r>
            <a:r>
              <a:rPr lang="zh-CN" altLang="en-US">
                <a:latin typeface="Times New Roman" panose="02020603050405020304" pitchFamily="18" charset="0"/>
              </a:rPr>
              <a:t>，用来从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向客户端发送信息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packet = new DatagramPacket(buf, buf.length, address, port);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9.  </a:t>
            </a:r>
            <a:r>
              <a:rPr lang="zh-CN" altLang="en-US">
                <a:latin typeface="Times New Roman" panose="02020603050405020304" pitchFamily="18" charset="0"/>
              </a:rPr>
              <a:t>发送数据包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socket.send(packet);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10.</a:t>
            </a:r>
            <a:r>
              <a:rPr lang="zh-CN" altLang="en-US">
                <a:latin typeface="Times New Roman" panose="02020603050405020304" pitchFamily="18" charset="0"/>
              </a:rPr>
              <a:t>关闭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socket.close();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BD536C1-7127-0748-91D3-9CC296FE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点到点通信</a:t>
            </a:r>
          </a:p>
        </p:txBody>
      </p:sp>
    </p:spTree>
    <p:extLst>
      <p:ext uri="{BB962C8B-B14F-4D97-AF65-F5344CB8AC3E}">
        <p14:creationId xmlns:p14="http://schemas.microsoft.com/office/powerpoint/2010/main" val="3998828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EDB8FAC-A394-5348-B18E-5A3644D2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点到点通信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0FF99EBB-C2D2-9449-81DD-F605C3074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1981200"/>
            <a:ext cx="7483475" cy="351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接收端（客户端）</a:t>
            </a:r>
            <a:r>
              <a:rPr lang="zh-CN" altLang="en-US" sz="2800" b="1">
                <a:latin typeface="Times New Roman" panose="02020603050405020304" pitchFamily="18" charset="0"/>
              </a:rPr>
              <a:t>接收数据报的标准步骤：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定义数据成员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int port;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InetAddress address;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DatagramSocket socket;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DatagramPacket packet;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byte[] sendBuf = new byte[256];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建立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socket = new DatagramSocket();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    </a:t>
            </a:r>
            <a:r>
              <a:rPr lang="zh-CN" altLang="en-US">
                <a:solidFill>
                  <a:schemeClr val="folHlink"/>
                </a:solidFill>
              </a:rPr>
              <a:t>无须指定端口号，它会自动获得一个可用的端口号。</a:t>
            </a:r>
          </a:p>
        </p:txBody>
      </p:sp>
    </p:spTree>
    <p:extLst>
      <p:ext uri="{BB962C8B-B14F-4D97-AF65-F5344CB8AC3E}">
        <p14:creationId xmlns:p14="http://schemas.microsoft.com/office/powerpoint/2010/main" val="2474377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D56EB08-5D2B-D244-98DA-3BF618957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点到点通信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E298D975-D64A-0E45-811A-70242975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06601"/>
            <a:ext cx="8458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向服务器端发出请求数据报（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603050405020304" pitchFamily="18" charset="0"/>
              </a:rPr>
              <a:t>发送数据报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address = InetAddress.getByName(args[0]);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   port = parseInt(args[1]);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获得服务器端的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和端口号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packet = new DatagramPacket(sendBuf, 256,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address, port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   socket.send(packet);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这个数据报本身会带有客户端的信息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</a:rPr>
              <a:t>客户端等待服务器端的应答（通过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603050405020304" pitchFamily="18" charset="0"/>
              </a:rPr>
              <a:t>接收数据报</a:t>
            </a:r>
            <a:r>
              <a:rPr lang="zh-CN" altLang="en-US">
                <a:latin typeface="Times New Roman" panose="02020603050405020304" pitchFamily="18" charset="0"/>
              </a:rPr>
              <a:t>接收数据）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packet=new DatagramPacket(sendBuf, 256);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   socket.receive(packet);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如果没有到就一直等待，因此实用程序要设置等待时间限度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 </a:t>
            </a:r>
            <a:r>
              <a:rPr lang="zh-CN" altLang="en-US">
                <a:latin typeface="Times New Roman" panose="02020603050405020304" pitchFamily="18" charset="0"/>
              </a:rPr>
              <a:t>处理接收到的数据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String received=new String(packet.getData(), 0);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   System.out.println(received);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3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43A5CE6-BFEF-5B41-94CB-051BFA9C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广播通信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AEDB57C5-89BF-BA41-8B81-A696F691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8229600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DatagramSocket</a:t>
            </a:r>
            <a:r>
              <a:rPr lang="zh-CN" altLang="en-US" sz="2800">
                <a:latin typeface="Times New Roman" panose="02020603050405020304" pitchFamily="18" charset="0"/>
              </a:rPr>
              <a:t>只允许数据报发往一个目的地址。</a:t>
            </a:r>
            <a:r>
              <a:rPr lang="en-US" altLang="zh-CN" sz="2800">
                <a:latin typeface="Times New Roman" panose="02020603050405020304" pitchFamily="18" charset="0"/>
              </a:rPr>
              <a:t>java.net</a:t>
            </a:r>
            <a:r>
              <a:rPr lang="zh-CN" altLang="en-US" sz="2800">
                <a:latin typeface="Times New Roman" panose="02020603050405020304" pitchFamily="18" charset="0"/>
              </a:rPr>
              <a:t>类包中提供了类</a:t>
            </a:r>
            <a:r>
              <a:rPr lang="en-US" altLang="zh-CN" sz="2800">
                <a:latin typeface="Times New Roman" panose="02020603050405020304" pitchFamily="18" charset="0"/>
              </a:rPr>
              <a:t>MulticastSocket</a:t>
            </a:r>
            <a:r>
              <a:rPr lang="zh-CN" altLang="en-US" sz="2800">
                <a:latin typeface="Times New Roman" panose="02020603050405020304" pitchFamily="18" charset="0"/>
              </a:rPr>
              <a:t>，允许将数据报以广播的方式发送到某个端口的所有客户。</a:t>
            </a:r>
          </a:p>
          <a:p>
            <a:pPr>
              <a:lnSpc>
                <a:spcPct val="120000"/>
              </a:lnSpc>
            </a:pPr>
            <a:endParaRPr lang="zh-CN" altLang="en-US" sz="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   类</a:t>
            </a:r>
            <a:r>
              <a:rPr lang="en-US" altLang="zh-CN" sz="2800">
                <a:latin typeface="Times New Roman" panose="02020603050405020304" pitchFamily="18" charset="0"/>
              </a:rPr>
              <a:t>MulticastSocket</a:t>
            </a:r>
            <a:r>
              <a:rPr lang="zh-CN" altLang="en-US" sz="2800">
                <a:latin typeface="Times New Roman" panose="02020603050405020304" pitchFamily="18" charset="0"/>
              </a:rPr>
              <a:t>是在客户端（接收端）使用，监听服务器端广播来的数据；而服务器端仍然使用</a:t>
            </a:r>
            <a:r>
              <a:rPr lang="en-US" altLang="zh-CN" sz="2800">
                <a:latin typeface="Times New Roman" panose="02020603050405020304" pitchFamily="18" charset="0"/>
              </a:rPr>
              <a:t>DatagramSocket</a:t>
            </a:r>
            <a:r>
              <a:rPr lang="zh-CN" altLang="en-US" sz="2800">
                <a:latin typeface="Times New Roman" panose="02020603050405020304" pitchFamily="18" charset="0"/>
              </a:rPr>
              <a:t>来发送数据，只是发送的数据报的目的地址有所变化。</a:t>
            </a:r>
          </a:p>
        </p:txBody>
      </p:sp>
    </p:spTree>
    <p:extLst>
      <p:ext uri="{BB962C8B-B14F-4D97-AF65-F5344CB8AC3E}">
        <p14:creationId xmlns:p14="http://schemas.microsoft.com/office/powerpoint/2010/main" val="160533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C9FD060F-18FF-8847-8F0A-93E512FCC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1"/>
            <a:ext cx="83820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</a:rPr>
              <a:t>类</a:t>
            </a:r>
            <a:r>
              <a:rPr lang="en-US" altLang="zh-CN" b="1">
                <a:latin typeface="Times New Roman" panose="02020603050405020304" pitchFamily="18" charset="0"/>
              </a:rPr>
              <a:t>MulticastSocket</a:t>
            </a:r>
            <a:r>
              <a:rPr lang="zh-CN" altLang="en-US" b="1">
                <a:latin typeface="Times New Roman" panose="02020603050405020304" pitchFamily="18" charset="0"/>
              </a:rPr>
              <a:t>：从</a:t>
            </a:r>
            <a:r>
              <a:rPr lang="en-US" altLang="zh-CN" b="1">
                <a:latin typeface="Times New Roman" panose="02020603050405020304" pitchFamily="18" charset="0"/>
              </a:rPr>
              <a:t>DatagramSocket</a:t>
            </a:r>
            <a:r>
              <a:rPr lang="zh-CN" altLang="en-US" b="1">
                <a:latin typeface="Times New Roman" panose="02020603050405020304" pitchFamily="18" charset="0"/>
              </a:rPr>
              <a:t>继承而来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构造方法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MulticastSocket()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MulticastSocket(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port)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：在指定的端口通信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这两个方法都将抛出例外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IOException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主要方法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joinGroup(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mcastaddr)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加入一个广播组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leaveGroup(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mcastaddr)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离开一个广播组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setTimeToLive(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ttl)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指定数据报离开时间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send(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DatagramPacket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 p, byte ttl)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在指定的时间内将数据报发送出去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这四个方法都将抛出例外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IOException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，程序中需要捕获处理。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继承</a:t>
            </a:r>
            <a:r>
              <a:rPr lang="en-US" altLang="zh-CN">
                <a:latin typeface="Times New Roman" panose="02020603050405020304" pitchFamily="18" charset="0"/>
              </a:rPr>
              <a:t>DatagramSocket</a:t>
            </a:r>
            <a:r>
              <a:rPr lang="zh-CN" altLang="en-US">
                <a:latin typeface="Times New Roman" panose="02020603050405020304" pitchFamily="18" charset="0"/>
              </a:rPr>
              <a:t>的方法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receive(</a:t>
            </a:r>
            <a:r>
              <a:rPr lang="en-US" altLang="zh-CN" sz="1400" b="1">
                <a:solidFill>
                  <a:schemeClr val="accent1"/>
                </a:solidFill>
                <a:latin typeface="Times New Roman" panose="02020603050405020304" pitchFamily="18" charset="0"/>
              </a:rPr>
              <a:t>DatagramPacket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 p)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：接收数据 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send(</a:t>
            </a:r>
            <a:r>
              <a:rPr lang="en-US" altLang="zh-CN" sz="1400" b="1">
                <a:solidFill>
                  <a:schemeClr val="accent1"/>
                </a:solidFill>
                <a:latin typeface="Times New Roman" panose="02020603050405020304" pitchFamily="18" charset="0"/>
              </a:rPr>
              <a:t>DatagramPacket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 p)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：发送数据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connect(</a:t>
            </a:r>
            <a:r>
              <a:rPr lang="en-US" altLang="zh-CN" sz="1400" b="1">
                <a:solidFill>
                  <a:schemeClr val="accent1"/>
                </a:solidFill>
                <a:latin typeface="Times New Roman" panose="02020603050405020304" pitchFamily="18" charset="0"/>
              </a:rPr>
              <a:t>InetAddress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 address, int port)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：与指定的机器通信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disconnect()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：关闭指定的连接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close()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：关闭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8B90B8A0-80E0-B144-B046-E755BF51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广播通信</a:t>
            </a:r>
          </a:p>
        </p:txBody>
      </p:sp>
    </p:spTree>
    <p:extLst>
      <p:ext uri="{BB962C8B-B14F-4D97-AF65-F5344CB8AC3E}">
        <p14:creationId xmlns:p14="http://schemas.microsoft.com/office/powerpoint/2010/main" val="313182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DEAFBF-52CF-2942-9016-3B4D293D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广播通信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4BBA9A54-36B7-FE49-8A86-A3F4C40D6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2438401"/>
            <a:ext cx="7254875" cy="20732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MulticastSocket socket = new MulticastSocket(4446); 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InetAddress group = InetAddress.getByName(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>
                <a:solidFill>
                  <a:schemeClr val="hlink"/>
                </a:solidFill>
              </a:rPr>
              <a:t>230.0.0.1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</a:rPr>
              <a:t>socket.joinGroup(group);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/>
              <a:t>  //receive datagram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</a:rPr>
              <a:t>socket.leaveGroup(group);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socket.close();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730B74EF-0335-5641-A3B6-3B1DE18A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0"/>
            <a:ext cx="7625806" cy="14004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InetAddress group = InetAddress.getByName(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>
                <a:solidFill>
                  <a:schemeClr val="hlink"/>
                </a:solidFill>
              </a:rPr>
              <a:t>230.0.0.1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DatagramPacket packet = 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                                new DatagramPacket(buf, buf.length, group, 4446);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socket.send(packet);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6C99C64F-8D27-5B47-9224-94DD8BB0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1828801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客户端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7ED00D6B-2C38-954E-8362-904F9DF6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46482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服务器端</a:t>
            </a:r>
          </a:p>
        </p:txBody>
      </p:sp>
    </p:spTree>
    <p:extLst>
      <p:ext uri="{BB962C8B-B14F-4D97-AF65-F5344CB8AC3E}">
        <p14:creationId xmlns:p14="http://schemas.microsoft.com/office/powerpoint/2010/main" val="2560594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2D34C5CE-0541-8045-BE90-A077388D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8305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</a:t>
            </a:r>
            <a:r>
              <a:rPr lang="zh-CN" altLang="en-US" sz="2800"/>
              <a:t>广播组的</a:t>
            </a:r>
            <a:r>
              <a:rPr lang="en-US" altLang="zh-CN" sz="2800"/>
              <a:t>IP</a:t>
            </a:r>
            <a:r>
              <a:rPr lang="zh-CN" altLang="en-US" sz="2800"/>
              <a:t>地址是一类特殊的</a:t>
            </a:r>
            <a:r>
              <a:rPr lang="en-US" altLang="zh-CN" sz="2800"/>
              <a:t>IP</a:t>
            </a:r>
            <a:r>
              <a:rPr lang="zh-CN" altLang="en-US" sz="2800"/>
              <a:t>地址，它们没有分配给网上的硬件资源使用，而是专门保留下来作为广播通信使用的（就像</a:t>
            </a:r>
            <a:r>
              <a:rPr lang="en-US" altLang="zh-CN" sz="2800"/>
              <a:t>127.0.0.1</a:t>
            </a:r>
            <a:r>
              <a:rPr lang="zh-CN" altLang="en-US" sz="2800"/>
              <a:t>是专门用来描述本机</a:t>
            </a:r>
            <a:r>
              <a:rPr lang="en-US" altLang="zh-CN" sz="2800"/>
              <a:t>IP</a:t>
            </a:r>
            <a:r>
              <a:rPr lang="zh-CN" altLang="en-US" sz="2800"/>
              <a:t>一样）。这一类地址的范围是从</a:t>
            </a:r>
            <a:r>
              <a:rPr lang="en-US" altLang="zh-CN" sz="2800">
                <a:latin typeface="Arial Unicode MS" panose="020B0604020202020204" pitchFamily="34" charset="-128"/>
              </a:rPr>
              <a:t>224.0.0.0</a:t>
            </a:r>
            <a:r>
              <a:rPr lang="zh-CN" altLang="en-US" sz="2800"/>
              <a:t>到</a:t>
            </a:r>
            <a:r>
              <a:rPr lang="en-US" altLang="zh-CN" sz="2800">
                <a:latin typeface="Arial Unicode MS" panose="020B0604020202020204" pitchFamily="34" charset="-128"/>
              </a:rPr>
              <a:t>239.255.255.255</a:t>
            </a:r>
            <a:r>
              <a:rPr lang="zh-CN" altLang="en-US" sz="2800"/>
              <a:t>，其中地址 </a:t>
            </a:r>
            <a:r>
              <a:rPr lang="en-US" altLang="zh-CN" sz="2800"/>
              <a:t>224.0.0.0</a:t>
            </a:r>
            <a:r>
              <a:rPr lang="zh-CN" altLang="en-US" sz="2800"/>
              <a:t>又被保留不能被一般应用程序所使用。</a:t>
            </a:r>
          </a:p>
          <a:p>
            <a:pPr>
              <a:lnSpc>
                <a:spcPct val="120000"/>
              </a:lnSpc>
            </a:pPr>
            <a:endParaRPr lang="zh-CN" altLang="en-US" sz="600"/>
          </a:p>
          <a:p>
            <a:r>
              <a:rPr lang="zh-CN" altLang="en-US" sz="2800">
                <a:latin typeface="Times New Roman" panose="02020603050405020304" pitchFamily="18" charset="0"/>
              </a:rPr>
              <a:t>      当前，广播通信只能在应用程序中使用，不能在</a:t>
            </a:r>
            <a:r>
              <a:rPr lang="en-US" altLang="zh-CN" sz="2800">
                <a:latin typeface="Times New Roman" panose="02020603050405020304" pitchFamily="18" charset="0"/>
              </a:rPr>
              <a:t>Applet</a:t>
            </a:r>
            <a:r>
              <a:rPr lang="zh-CN" altLang="en-US" sz="2800">
                <a:latin typeface="Times New Roman" panose="02020603050405020304" pitchFamily="18" charset="0"/>
              </a:rPr>
              <a:t>中使用。</a:t>
            </a:r>
            <a:endParaRPr lang="zh-CN" altLang="en-US" sz="280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CB8AA50-B5A6-FE42-96AD-A5308C0E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广播通信</a:t>
            </a:r>
          </a:p>
        </p:txBody>
      </p:sp>
    </p:spTree>
    <p:extLst>
      <p:ext uri="{BB962C8B-B14F-4D97-AF65-F5344CB8AC3E}">
        <p14:creationId xmlns:p14="http://schemas.microsoft.com/office/powerpoint/2010/main" val="330078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8D3A88A-85DB-4D42-B4A5-4B69698A5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057401"/>
            <a:ext cx="7788275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端口号是用一个</a:t>
            </a:r>
            <a:r>
              <a:rPr lang="en-US" altLang="zh-CN" sz="2800">
                <a:latin typeface="Times New Roman" panose="02020603050405020304" pitchFamily="18" charset="0"/>
              </a:rPr>
              <a:t>16</a:t>
            </a:r>
            <a:r>
              <a:rPr lang="zh-CN" altLang="en-US" sz="2800">
                <a:latin typeface="Times New Roman" panose="02020603050405020304" pitchFamily="18" charset="0"/>
              </a:rPr>
              <a:t>位的整数来表达的，其范围为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</a:rPr>
              <a:t>65535</a:t>
            </a:r>
            <a:r>
              <a:rPr lang="zh-CN" altLang="en-US" sz="2800">
                <a:latin typeface="Times New Roman" panose="02020603050405020304" pitchFamily="18" charset="0"/>
              </a:rPr>
              <a:t>，其中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</a:rPr>
              <a:t>1023</a:t>
            </a:r>
            <a:r>
              <a:rPr lang="zh-CN" altLang="en-US" sz="2800">
                <a:latin typeface="Times New Roman" panose="02020603050405020304" pitchFamily="18" charset="0"/>
              </a:rPr>
              <a:t>为系统所保留，专门给那些通用的服务（</a:t>
            </a:r>
            <a:r>
              <a:rPr lang="en-US" altLang="zh-CN" sz="2800">
                <a:latin typeface="Times New Roman" panose="02020603050405020304" pitchFamily="18" charset="0"/>
              </a:rPr>
              <a:t>well-known services</a:t>
            </a:r>
            <a:r>
              <a:rPr lang="zh-CN" altLang="en-US" sz="2800">
                <a:latin typeface="Times New Roman" panose="02020603050405020304" pitchFamily="18" charset="0"/>
              </a:rPr>
              <a:t>），如</a:t>
            </a:r>
            <a:r>
              <a:rPr lang="en-US" altLang="zh-CN" sz="2800">
                <a:latin typeface="Times New Roman" panose="02020603050405020304" pitchFamily="18" charset="0"/>
              </a:rPr>
              <a:t>http</a:t>
            </a:r>
            <a:r>
              <a:rPr lang="zh-CN" altLang="en-US" sz="2800">
                <a:latin typeface="Times New Roman" panose="02020603050405020304" pitchFamily="18" charset="0"/>
              </a:rPr>
              <a:t>服务的端口号为</a:t>
            </a:r>
            <a:r>
              <a:rPr lang="en-US" altLang="zh-CN" sz="2800">
                <a:latin typeface="Times New Roman" panose="02020603050405020304" pitchFamily="18" charset="0"/>
              </a:rPr>
              <a:t>80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telnet</a:t>
            </a:r>
            <a:r>
              <a:rPr lang="zh-CN" altLang="en-US" sz="2800">
                <a:latin typeface="Times New Roman" panose="02020603050405020304" pitchFamily="18" charset="0"/>
              </a:rPr>
              <a:t>服务的端口号为</a:t>
            </a: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ftp</a:t>
            </a:r>
            <a:r>
              <a:rPr lang="zh-CN" altLang="en-US" sz="2800">
                <a:latin typeface="Times New Roman" panose="02020603050405020304" pitchFamily="18" charset="0"/>
              </a:rPr>
              <a:t>服务的端口为</a:t>
            </a:r>
            <a:r>
              <a:rPr lang="en-US" altLang="zh-CN" sz="2800">
                <a:latin typeface="Times New Roman" panose="02020603050405020304" pitchFamily="18" charset="0"/>
              </a:rPr>
              <a:t>23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r>
              <a:rPr lang="zh-CN" altLang="en-US" sz="2800">
                <a:latin typeface="Times New Roman" panose="02020603050405020304" pitchFamily="18" charset="0"/>
              </a:rPr>
              <a:t>因此，当我们编写通信程序时，应选择一个大于</a:t>
            </a:r>
            <a:r>
              <a:rPr lang="en-US" altLang="zh-CN" sz="2800">
                <a:latin typeface="Times New Roman" panose="02020603050405020304" pitchFamily="18" charset="0"/>
              </a:rPr>
              <a:t>1023</a:t>
            </a:r>
            <a:r>
              <a:rPr lang="zh-CN" altLang="en-US" sz="2800">
                <a:latin typeface="Times New Roman" panose="02020603050405020304" pitchFamily="18" charset="0"/>
              </a:rPr>
              <a:t>的数作为端口号，以免发生冲突。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E522519-48EB-1C4C-A299-82EE1E4E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178039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AF15343-3112-8A40-880E-395D1704E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1"/>
            <a:ext cx="77724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许多防火墙和路由器可以配置为不允许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数据报进入。因此，如果想在这种环境下提供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网络服务，就需要请求系统管理员重新配置防火墙和路由器，以允许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数据报进入。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0F6661F-B38E-DB4D-B143-CDE2D288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914400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Times New Roman" panose="02020603050405020304" pitchFamily="18" charset="0"/>
              </a:rPr>
              <a:t>、数据报通信</a:t>
            </a:r>
          </a:p>
        </p:txBody>
      </p:sp>
    </p:spTree>
    <p:extLst>
      <p:ext uri="{BB962C8B-B14F-4D97-AF65-F5344CB8AC3E}">
        <p14:creationId xmlns:p14="http://schemas.microsoft.com/office/powerpoint/2010/main" val="1707074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BBEE09F2-1B01-E445-851F-998CBEC6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286001"/>
            <a:ext cx="7712075" cy="228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实现网络功能要靠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类、</a:t>
            </a:r>
            <a:r>
              <a:rPr lang="en-US" altLang="zh-CN">
                <a:latin typeface="Times New Roman" panose="02020603050405020304" pitchFamily="18" charset="0"/>
              </a:rPr>
              <a:t>URLConection</a:t>
            </a:r>
            <a:r>
              <a:rPr lang="zh-CN" altLang="en-US">
                <a:latin typeface="Times New Roman" panose="02020603050405020304" pitchFamily="18" charset="0"/>
              </a:rPr>
              <a:t>类、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类和</a:t>
            </a:r>
            <a:r>
              <a:rPr lang="en-US" altLang="zh-CN">
                <a:latin typeface="Times New Roman" panose="02020603050405020304" pitchFamily="18" charset="0"/>
              </a:rPr>
              <a:t>DatagramSocket</a:t>
            </a:r>
            <a:r>
              <a:rPr lang="zh-CN" altLang="en-US">
                <a:latin typeface="Times New Roman" panose="02020603050405020304" pitchFamily="18" charset="0"/>
              </a:rPr>
              <a:t>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网络上的数据传送是将网络连接转换成输入输出流。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DataInputStream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DataOutputStream (PrintStream)</a:t>
            </a:r>
            <a:r>
              <a:rPr lang="zh-CN" altLang="en-US">
                <a:latin typeface="Times New Roman" panose="02020603050405020304" pitchFamily="18" charset="0"/>
              </a:rPr>
              <a:t>是网间流的载体。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适用于</a:t>
            </a:r>
            <a:r>
              <a:rPr lang="en-US" altLang="zh-CN">
                <a:latin typeface="Times New Roman" panose="02020603050405020304" pitchFamily="18" charset="0"/>
              </a:rPr>
              <a:t>Web</a:t>
            </a:r>
            <a:r>
              <a:rPr lang="zh-CN" altLang="en-US">
                <a:latin typeface="Times New Roman" panose="02020603050405020304" pitchFamily="18" charset="0"/>
              </a:rPr>
              <a:t>应用，如访问</a:t>
            </a:r>
            <a:r>
              <a:rPr lang="en-US" altLang="zh-CN">
                <a:latin typeface="Times New Roman" panose="02020603050405020304" pitchFamily="18" charset="0"/>
              </a:rPr>
              <a:t>http</a:t>
            </a:r>
            <a:r>
              <a:rPr lang="zh-CN" altLang="en-US">
                <a:latin typeface="Times New Roman" panose="02020603050405020304" pitchFamily="18" charset="0"/>
              </a:rPr>
              <a:t>服务器，是高层服务。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URLConection</a:t>
            </a:r>
            <a:r>
              <a:rPr lang="zh-CN" altLang="en-US">
                <a:latin typeface="Times New Roman" panose="02020603050405020304" pitchFamily="18" charset="0"/>
              </a:rPr>
              <a:t>的另一边通常是</a:t>
            </a:r>
            <a:r>
              <a:rPr lang="en-US" altLang="zh-CN">
                <a:latin typeface="Times New Roman" panose="02020603050405020304" pitchFamily="18" charset="0"/>
              </a:rPr>
              <a:t>CGI</a:t>
            </a:r>
            <a:r>
              <a:rPr lang="zh-CN" altLang="en-US">
                <a:latin typeface="Times New Roman" panose="02020603050405020304" pitchFamily="18" charset="0"/>
              </a:rPr>
              <a:t>程序。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F3F600E2-037A-1140-B3C0-D817A2C9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6858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334205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9D32D7B9-7A0F-A04B-84A1-3EAC1A10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09800"/>
            <a:ext cx="8001000" cy="249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回绕地址（</a:t>
            </a:r>
            <a:r>
              <a:rPr lang="en-US" altLang="zh-CN">
                <a:latin typeface="Times New Roman" panose="02020603050405020304" pitchFamily="18" charset="0"/>
              </a:rPr>
              <a:t>127.0.0.1</a:t>
            </a:r>
            <a:r>
              <a:rPr lang="zh-CN" altLang="en-US">
                <a:latin typeface="Times New Roman" panose="02020603050405020304" pitchFamily="18" charset="0"/>
              </a:rPr>
              <a:t>）可用于在本地机器上调试网络程序。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适用于面向连接的，可靠性要求高的应用。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Datagram</a:t>
            </a:r>
            <a:r>
              <a:rPr lang="zh-CN" altLang="en-US">
                <a:latin typeface="Times New Roman" panose="02020603050405020304" pitchFamily="18" charset="0"/>
              </a:rPr>
              <a:t>适用于效率要求高的应用。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是由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和端口构成的一种网上通信链路的一端。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通信要分别运行服务器和客户程序。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</a:rPr>
              <a:t> 服务器程序是多线程的，可处理多个客户的请求。</a:t>
            </a: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48FAE03-4144-7B40-9D53-8B826FAE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6858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746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8335FF17-AA0C-B64A-895E-07E40059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7551"/>
            <a:ext cx="784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传输层通常以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协议来控制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端点到端点</a:t>
            </a:r>
            <a:r>
              <a:rPr lang="zh-CN" altLang="en-US">
                <a:latin typeface="Times New Roman" panose="02020603050405020304" pitchFamily="18" charset="0"/>
              </a:rPr>
              <a:t>的通信。用于通信的端点是由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来定义的，</a:t>
            </a:r>
            <a:r>
              <a:rPr lang="en-US" altLang="zh-CN">
                <a:latin typeface="Times New Roman" panose="02020603050405020304" pitchFamily="18" charset="0"/>
              </a:rPr>
              <a:t>Socket</a:t>
            </a:r>
            <a:r>
              <a:rPr lang="zh-CN" altLang="en-US">
                <a:latin typeface="Times New Roman" panose="02020603050405020304" pitchFamily="18" charset="0"/>
              </a:rPr>
              <a:t>是由</a:t>
            </a:r>
            <a:r>
              <a:rPr lang="en-US" altLang="zh-CN">
                <a:latin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</a:rPr>
              <a:t>地址和端口号组成的。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传输控制协议（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）是在端点与端点之间建立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持续的连接</a:t>
            </a:r>
            <a:r>
              <a:rPr lang="zh-CN" altLang="en-US">
                <a:latin typeface="Times New Roman" panose="02020603050405020304" pitchFamily="18" charset="0"/>
              </a:rPr>
              <a:t>而进行通信。建立连接后，发送端将发送的数据印记了序列号和错误检测代码，并以字节流的方式发送出去；接收端则对数据进行错误检查并按序列顺序将数据整理好，数据在需要时可以重新发送，因此整个字节流到达接收端时完好无缺。这与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两个人打电话</a:t>
            </a:r>
            <a:r>
              <a:rPr lang="zh-CN" altLang="en-US">
                <a:latin typeface="Times New Roman" panose="02020603050405020304" pitchFamily="18" charset="0"/>
              </a:rPr>
              <a:t>的情形是相似的。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协议具有可靠性和有序性，并且以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字节流</a:t>
            </a:r>
            <a:r>
              <a:rPr lang="zh-CN" altLang="en-US">
                <a:latin typeface="Times New Roman" panose="02020603050405020304" pitchFamily="18" charset="0"/>
              </a:rPr>
              <a:t>的方式发送数据，它通常被称为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流通信协议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E0025BB6-0E04-994F-970B-D3486EDA5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8553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C3F8F46F-1755-E84A-8140-97F3EC13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11351"/>
            <a:ext cx="80010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与</a:t>
            </a:r>
            <a:r>
              <a:rPr lang="en-US" altLang="zh-CN" sz="2800">
                <a:latin typeface="Times New Roman" panose="02020603050405020304" pitchFamily="18" charset="0"/>
              </a:rPr>
              <a:t>TCP</a:t>
            </a:r>
            <a:r>
              <a:rPr lang="zh-CN" altLang="en-US" sz="2800">
                <a:latin typeface="Times New Roman" panose="02020603050405020304" pitchFamily="18" charset="0"/>
              </a:rPr>
              <a:t>协议不同，用户数据报协议（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）则是一种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无连接</a:t>
            </a:r>
            <a:r>
              <a:rPr lang="zh-CN" altLang="en-US" sz="2800">
                <a:latin typeface="Times New Roman" panose="02020603050405020304" pitchFamily="18" charset="0"/>
              </a:rPr>
              <a:t>的传输协议。利用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协议进行数据传输时，首先需要将要传输的数据定义成数据报（</a:t>
            </a:r>
            <a:r>
              <a:rPr lang="en-US" altLang="zh-CN" sz="2800">
                <a:latin typeface="Times New Roman" panose="02020603050405020304" pitchFamily="18" charset="0"/>
              </a:rPr>
              <a:t>Datagram</a:t>
            </a:r>
            <a:r>
              <a:rPr lang="zh-CN" altLang="en-US" sz="2800">
                <a:latin typeface="Times New Roman" panose="02020603050405020304" pitchFamily="18" charset="0"/>
              </a:rPr>
              <a:t>），在数据报中指明数据所要达到的端点（</a:t>
            </a:r>
            <a:r>
              <a:rPr lang="en-US" altLang="zh-CN" sz="2800">
                <a:latin typeface="Times New Roman" panose="02020603050405020304" pitchFamily="18" charset="0"/>
              </a:rPr>
              <a:t>Socket</a:t>
            </a:r>
            <a:r>
              <a:rPr lang="zh-CN" altLang="en-US" sz="2800">
                <a:latin typeface="Times New Roman" panose="02020603050405020304" pitchFamily="18" charset="0"/>
              </a:rPr>
              <a:t>，主机地址和端口号），然后再将数据报发送出去。这种传输方式是无序的，也不能确保绝对的安全可靠，但它很简单也具有比较高的效率，这与通过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邮局发送邮件</a:t>
            </a:r>
            <a:r>
              <a:rPr lang="zh-CN" altLang="en-US" sz="2800">
                <a:latin typeface="Times New Roman" panose="02020603050405020304" pitchFamily="18" charset="0"/>
              </a:rPr>
              <a:t>的情形非常相似。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21D0584A-E059-A64E-8000-E5307EB7F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93814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CD8B12E5-8C0D-4A40-8A9B-E80981CE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1"/>
            <a:ext cx="47244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1FEF7F89-A5BB-0A45-B205-59B66C94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62201"/>
            <a:ext cx="38862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Text Box 5">
            <a:extLst>
              <a:ext uri="{FF2B5EF4-FFF2-40B4-BE49-F238E27FC236}">
                <a16:creationId xmlns:a16="http://schemas.microsoft.com/office/drawing/2014/main" id="{1599C24A-AE37-7D41-BC96-88A23466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、网络基本概念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93772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6662</Words>
  <Application>Microsoft Macintosh PowerPoint</Application>
  <PresentationFormat>宽屏</PresentationFormat>
  <Paragraphs>711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等线</vt:lpstr>
      <vt:lpstr>等线 Light</vt:lpstr>
      <vt:lpstr>STLiti</vt:lpstr>
      <vt:lpstr>Arial Unicode MS</vt:lpstr>
      <vt:lpstr>Apple Chancery</vt:lpstr>
      <vt:lpstr>Arial</vt:lpstr>
      <vt:lpstr>Monotype Sorts</vt:lpstr>
      <vt:lpstr>Times New Roman</vt:lpstr>
      <vt:lpstr>Wingdings</vt:lpstr>
      <vt:lpstr>Office 主题​​</vt:lpstr>
      <vt:lpstr>面向对象程序设计  Object Oriented Programming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建伟</dc:creator>
  <cp:lastModifiedBy>黄 建伟</cp:lastModifiedBy>
  <cp:revision>2</cp:revision>
  <dcterms:created xsi:type="dcterms:W3CDTF">2020-05-25T02:33:02Z</dcterms:created>
  <dcterms:modified xsi:type="dcterms:W3CDTF">2020-05-25T02:36:56Z</dcterms:modified>
</cp:coreProperties>
</file>