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50" r:id="rId3"/>
    <p:sldId id="257" r:id="rId4"/>
    <p:sldId id="340" r:id="rId5"/>
    <p:sldId id="341" r:id="rId6"/>
    <p:sldId id="346" r:id="rId7"/>
    <p:sldId id="347" r:id="rId8"/>
    <p:sldId id="258" r:id="rId9"/>
    <p:sldId id="264" r:id="rId10"/>
    <p:sldId id="276" r:id="rId11"/>
    <p:sldId id="265" r:id="rId12"/>
    <p:sldId id="344" r:id="rId13"/>
    <p:sldId id="266" r:id="rId14"/>
    <p:sldId id="267" r:id="rId15"/>
    <p:sldId id="300" r:id="rId16"/>
    <p:sldId id="259" r:id="rId17"/>
    <p:sldId id="301" r:id="rId18"/>
    <p:sldId id="335" r:id="rId19"/>
    <p:sldId id="337" r:id="rId20"/>
    <p:sldId id="260" r:id="rId21"/>
    <p:sldId id="268" r:id="rId22"/>
    <p:sldId id="261" r:id="rId23"/>
    <p:sldId id="262" r:id="rId24"/>
    <p:sldId id="345" r:id="rId25"/>
    <p:sldId id="263" r:id="rId26"/>
    <p:sldId id="270" r:id="rId27"/>
    <p:sldId id="272" r:id="rId28"/>
    <p:sldId id="274" r:id="rId29"/>
    <p:sldId id="269" r:id="rId30"/>
    <p:sldId id="271" r:id="rId31"/>
    <p:sldId id="273" r:id="rId32"/>
    <p:sldId id="275" r:id="rId33"/>
    <p:sldId id="278" r:id="rId34"/>
    <p:sldId id="279" r:id="rId35"/>
    <p:sldId id="280" r:id="rId36"/>
    <p:sldId id="281" r:id="rId37"/>
    <p:sldId id="282" r:id="rId38"/>
    <p:sldId id="283" r:id="rId39"/>
    <p:sldId id="284" r:id="rId40"/>
    <p:sldId id="285" r:id="rId41"/>
    <p:sldId id="286" r:id="rId42"/>
    <p:sldId id="348" r:id="rId43"/>
    <p:sldId id="287" r:id="rId44"/>
    <p:sldId id="290" r:id="rId45"/>
    <p:sldId id="298" r:id="rId46"/>
    <p:sldId id="297" r:id="rId47"/>
    <p:sldId id="296" r:id="rId48"/>
    <p:sldId id="294" r:id="rId49"/>
    <p:sldId id="295" r:id="rId50"/>
    <p:sldId id="292" r:id="rId51"/>
    <p:sldId id="293" r:id="rId52"/>
    <p:sldId id="289" r:id="rId53"/>
    <p:sldId id="291" r:id="rId54"/>
    <p:sldId id="299" r:id="rId55"/>
    <p:sldId id="342" r:id="rId56"/>
    <p:sldId id="288" r:id="rId57"/>
    <p:sldId id="304" r:id="rId58"/>
    <p:sldId id="321" r:id="rId59"/>
    <p:sldId id="324" r:id="rId60"/>
    <p:sldId id="323" r:id="rId61"/>
    <p:sldId id="322" r:id="rId62"/>
    <p:sldId id="325" r:id="rId63"/>
    <p:sldId id="326" r:id="rId64"/>
    <p:sldId id="327" r:id="rId65"/>
    <p:sldId id="303" r:id="rId66"/>
    <p:sldId id="302" r:id="rId67"/>
    <p:sldId id="305" r:id="rId68"/>
    <p:sldId id="306" r:id="rId69"/>
    <p:sldId id="328" r:id="rId70"/>
    <p:sldId id="349" r:id="rId71"/>
    <p:sldId id="330" r:id="rId72"/>
    <p:sldId id="331" r:id="rId73"/>
    <p:sldId id="307" r:id="rId74"/>
    <p:sldId id="310" r:id="rId75"/>
    <p:sldId id="317" r:id="rId76"/>
    <p:sldId id="311" r:id="rId77"/>
    <p:sldId id="318" r:id="rId78"/>
    <p:sldId id="319" r:id="rId79"/>
    <p:sldId id="312" r:id="rId80"/>
    <p:sldId id="343" r:id="rId81"/>
    <p:sldId id="313" r:id="rId82"/>
    <p:sldId id="316" r:id="rId83"/>
    <p:sldId id="314" r:id="rId84"/>
    <p:sldId id="308" r:id="rId85"/>
    <p:sldId id="309" r:id="rId86"/>
    <p:sldId id="315" r:id="rId87"/>
    <p:sldId id="332" r:id="rId88"/>
    <p:sldId id="338" r:id="rId89"/>
    <p:sldId id="339"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5" d="100"/>
          <a:sy n="95"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F1F51-1739-A647-B976-580B4D69215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D07E935-F70B-6D4A-9C5E-9C275C5C8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09521F5-188A-8E40-A2D8-99C540DB6515}"/>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5" name="页脚占位符 4">
            <a:extLst>
              <a:ext uri="{FF2B5EF4-FFF2-40B4-BE49-F238E27FC236}">
                <a16:creationId xmlns:a16="http://schemas.microsoft.com/office/drawing/2014/main" id="{79B86C10-8DC9-F54B-9F7E-FD0DA04A7F1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41B3CC-1ECF-864A-920B-F46742EFFDFA}"/>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351982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7BB2A-E331-2C47-89D0-C6AEACF3E89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BAE6807-701B-AE45-B4F1-0522672E6E5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12DAD82-CE17-7D40-B76E-621598747244}"/>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5" name="页脚占位符 4">
            <a:extLst>
              <a:ext uri="{FF2B5EF4-FFF2-40B4-BE49-F238E27FC236}">
                <a16:creationId xmlns:a16="http://schemas.microsoft.com/office/drawing/2014/main" id="{2EAA1318-5A58-9F4F-83C6-A03F9281FB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75D804-BD75-6941-AD94-1C91D0934879}"/>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247488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5E00C84-8E6C-3743-BA90-ABBA05FB47A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FA358D4-BD96-E343-B12C-0DB10F6A6C9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22B275-2D4F-3F41-A25F-E3A3F968DCCB}"/>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5" name="页脚占位符 4">
            <a:extLst>
              <a:ext uri="{FF2B5EF4-FFF2-40B4-BE49-F238E27FC236}">
                <a16:creationId xmlns:a16="http://schemas.microsoft.com/office/drawing/2014/main" id="{915680D6-6C26-364F-ACF3-79A5CE015BB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4BD8E8-EAC7-8742-A91B-5361BBBF52DA}"/>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340483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B7CD3-B013-944C-8A37-72F359EA229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8A0E3D9-4C7A-B046-92B5-2B3E6123F1B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D3A8C98-56A0-144A-B9BE-5FD79FE9837F}"/>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5" name="页脚占位符 4">
            <a:extLst>
              <a:ext uri="{FF2B5EF4-FFF2-40B4-BE49-F238E27FC236}">
                <a16:creationId xmlns:a16="http://schemas.microsoft.com/office/drawing/2014/main" id="{8C7002A9-CBEF-7945-8070-5D4D692B06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9483E33-40BD-E444-BCFC-057CDD8C41DB}"/>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160984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85FF2-B0B7-F747-B12D-64CFE27A505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0B398E6-4C9E-CC42-A036-82B8DCAD8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FAF61FE-7CDF-EB41-B185-62C9D8F60010}"/>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5" name="页脚占位符 4">
            <a:extLst>
              <a:ext uri="{FF2B5EF4-FFF2-40B4-BE49-F238E27FC236}">
                <a16:creationId xmlns:a16="http://schemas.microsoft.com/office/drawing/2014/main" id="{C91BF7A7-7318-EA40-99F2-F1E6268AF5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77092A-3EE6-4745-BD9C-E8370BC45E98}"/>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350875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2A740-C506-5749-A5AB-98A9E431B69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E8D5CA1-10DF-F247-BC30-C5FF486B804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CA5F449-07FC-C44C-885C-B77B94FECBC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D3DFA29-0DDA-C44C-AF89-96BBD031AC7B}"/>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6" name="页脚占位符 5">
            <a:extLst>
              <a:ext uri="{FF2B5EF4-FFF2-40B4-BE49-F238E27FC236}">
                <a16:creationId xmlns:a16="http://schemas.microsoft.com/office/drawing/2014/main" id="{4ADA1226-1B84-A645-8639-18C75EA9D6A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BBAF9AF-803F-004D-94B6-F0A2FC6998EE}"/>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306293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577CE-6FA7-6846-828A-ECC983C514D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6C5EDD-11DD-DD42-93D9-43ADB04F9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47E4CD5-697C-8346-AF07-B0BE29F284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B6444C5-CE5C-1B4C-BE7F-FA8E4D1AA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1FD538E-8BF5-5B4D-A56E-882250C64FD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1D21F3B-322F-F14B-92F5-B778619F36AF}"/>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8" name="页脚占位符 7">
            <a:extLst>
              <a:ext uri="{FF2B5EF4-FFF2-40B4-BE49-F238E27FC236}">
                <a16:creationId xmlns:a16="http://schemas.microsoft.com/office/drawing/2014/main" id="{89FA6CF8-4746-A644-911F-674E4B07B7D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7BBA6F8-31E9-294E-8D9C-1E7441A3B758}"/>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318978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92847-C2FF-B94A-A15A-E9D7C9607A8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3813887-7DDD-8246-A28F-B55FD6BDFFEB}"/>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4" name="页脚占位符 3">
            <a:extLst>
              <a:ext uri="{FF2B5EF4-FFF2-40B4-BE49-F238E27FC236}">
                <a16:creationId xmlns:a16="http://schemas.microsoft.com/office/drawing/2014/main" id="{72019D8B-F4A4-764D-9950-AE91A74D8DE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481B9A3-1597-1049-86B9-9BBB5A9800A5}"/>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51195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FC19EE-8A94-4841-823D-9687E0C3B8F1}"/>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3" name="页脚占位符 2">
            <a:extLst>
              <a:ext uri="{FF2B5EF4-FFF2-40B4-BE49-F238E27FC236}">
                <a16:creationId xmlns:a16="http://schemas.microsoft.com/office/drawing/2014/main" id="{EECAE201-2BD5-7D4E-BC54-438DEF2C2BC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981AEDD-5E7A-454C-9BD2-5B3D35CE8E15}"/>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187023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B8270-1C6A-0242-9A14-2A6FF15F1AD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09E2632-DC38-7B47-BA42-D51570FDB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6D6FC12-6947-A849-9F18-B4EB725BE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4E48F4D-8361-4046-BB55-53349C557847}"/>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6" name="页脚占位符 5">
            <a:extLst>
              <a:ext uri="{FF2B5EF4-FFF2-40B4-BE49-F238E27FC236}">
                <a16:creationId xmlns:a16="http://schemas.microsoft.com/office/drawing/2014/main" id="{393185D3-969E-7246-BACB-5AE4E1F1E75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7B35D43-E0C3-6145-B3A8-4F1B5804F30F}"/>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424234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07127-2FBF-4040-86F7-9D1FCBB1454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95275E0-A1E5-7445-AA31-0C1B19E97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B38B0BD-105E-F543-82FE-7C7F25EF9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8CAD6E1-13A0-8343-9572-CEE3B59898B8}"/>
              </a:ext>
            </a:extLst>
          </p:cNvPr>
          <p:cNvSpPr>
            <a:spLocks noGrp="1"/>
          </p:cNvSpPr>
          <p:nvPr>
            <p:ph type="dt" sz="half" idx="10"/>
          </p:nvPr>
        </p:nvSpPr>
        <p:spPr/>
        <p:txBody>
          <a:bodyPr/>
          <a:lstStyle/>
          <a:p>
            <a:fld id="{1D136685-E971-6D4D-8885-AE094F272672}" type="datetimeFigureOut">
              <a:rPr kumimoji="1" lang="zh-CN" altLang="en-US" smtClean="0"/>
              <a:t>2020/5/25</a:t>
            </a:fld>
            <a:endParaRPr kumimoji="1" lang="zh-CN" altLang="en-US"/>
          </a:p>
        </p:txBody>
      </p:sp>
      <p:sp>
        <p:nvSpPr>
          <p:cNvPr id="6" name="页脚占位符 5">
            <a:extLst>
              <a:ext uri="{FF2B5EF4-FFF2-40B4-BE49-F238E27FC236}">
                <a16:creationId xmlns:a16="http://schemas.microsoft.com/office/drawing/2014/main" id="{E7D00B3D-C3D3-2249-AB0E-201BBBE5E79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6A9F579-7A7B-5C42-96F8-3B8040A86A78}"/>
              </a:ext>
            </a:extLst>
          </p:cNvPr>
          <p:cNvSpPr>
            <a:spLocks noGrp="1"/>
          </p:cNvSpPr>
          <p:nvPr>
            <p:ph type="sldNum" sz="quarter" idx="12"/>
          </p:nvPr>
        </p:nvSpPr>
        <p:spPr/>
        <p:txBody>
          <a:body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53007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81DF7B-EA4E-4643-A3DB-1F4A1CC0C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9821FE2-A925-0841-86D4-076B1EFCF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919D7B-ECB0-AE4D-9B3F-31B937BF1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36685-E971-6D4D-8885-AE094F272672}" type="datetimeFigureOut">
              <a:rPr kumimoji="1" lang="zh-CN" altLang="en-US" smtClean="0"/>
              <a:t>2020/5/25</a:t>
            </a:fld>
            <a:endParaRPr kumimoji="1" lang="zh-CN" altLang="en-US"/>
          </a:p>
        </p:txBody>
      </p:sp>
      <p:sp>
        <p:nvSpPr>
          <p:cNvPr id="5" name="页脚占位符 4">
            <a:extLst>
              <a:ext uri="{FF2B5EF4-FFF2-40B4-BE49-F238E27FC236}">
                <a16:creationId xmlns:a16="http://schemas.microsoft.com/office/drawing/2014/main" id="{D78DA335-D3D0-5840-94D2-149AE08B4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F60EFF1-8A06-994B-9E47-FDD36EF5B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53D09-C768-634B-8F70-6002E6F9AC2A}" type="slidenum">
              <a:rPr kumimoji="1" lang="zh-CN" altLang="en-US" smtClean="0"/>
              <a:t>‹#›</a:t>
            </a:fld>
            <a:endParaRPr kumimoji="1" lang="zh-CN" altLang="en-US"/>
          </a:p>
        </p:txBody>
      </p:sp>
    </p:spTree>
    <p:extLst>
      <p:ext uri="{BB962C8B-B14F-4D97-AF65-F5344CB8AC3E}">
        <p14:creationId xmlns:p14="http://schemas.microsoft.com/office/powerpoint/2010/main" val="3093965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hyperlink" Target="../docs/api/java/awt/event/ItemEvent.html" TargetMode="External"/><Relationship Id="rId3" Type="http://schemas.openxmlformats.org/officeDocument/2006/relationships/hyperlink" Target="../docs/api/java/awt/event/HierarchyEvent.html" TargetMode="External"/><Relationship Id="rId7" Type="http://schemas.openxmlformats.org/officeDocument/2006/relationships/hyperlink" Target="../docs/api/java/awt/event/AdjustmentEvent.html" TargetMode="External"/><Relationship Id="rId2" Type="http://schemas.openxmlformats.org/officeDocument/2006/relationships/hyperlink" Target="../docs/api/java/awt/event/ComponentEvent.html" TargetMode="External"/><Relationship Id="rId1" Type="http://schemas.openxmlformats.org/officeDocument/2006/relationships/slideLayout" Target="../slideLayouts/slideLayout7.xml"/><Relationship Id="rId6" Type="http://schemas.openxmlformats.org/officeDocument/2006/relationships/hyperlink" Target="../docs/api/java/awt/event/ActionEvent.html" TargetMode="External"/><Relationship Id="rId5" Type="http://schemas.openxmlformats.org/officeDocument/2006/relationships/hyperlink" Target="../docs/api/java/awt/event/InvocationEvent.html" TargetMode="External"/><Relationship Id="rId4" Type="http://schemas.openxmlformats.org/officeDocument/2006/relationships/hyperlink" Target="../docs/api/java/awt/event/InputMethodEvent.html" TargetMode="External"/><Relationship Id="rId9" Type="http://schemas.openxmlformats.org/officeDocument/2006/relationships/hyperlink" Target="../docs/api/java/awt/event/TextEvent.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D6F3B-EECE-7D49-99C4-3705EDDDFB6B}"/>
              </a:ext>
            </a:extLst>
          </p:cNvPr>
          <p:cNvSpPr>
            <a:spLocks noGrp="1"/>
          </p:cNvSpPr>
          <p:nvPr>
            <p:ph type="ctrTitle"/>
          </p:nvPr>
        </p:nvSpPr>
        <p:spPr/>
        <p:txBody>
          <a:bodyPr/>
          <a:lstStyle/>
          <a:p>
            <a:endParaRPr kumimoji="1" lang="zh-CN" altLang="en-US"/>
          </a:p>
        </p:txBody>
      </p:sp>
      <p:sp>
        <p:nvSpPr>
          <p:cNvPr id="3" name="副标题 2">
            <a:extLst>
              <a:ext uri="{FF2B5EF4-FFF2-40B4-BE49-F238E27FC236}">
                <a16:creationId xmlns:a16="http://schemas.microsoft.com/office/drawing/2014/main" id="{89029FB3-FAB5-074B-B6D4-FA469CBBF274}"/>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49932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E31434DF-6279-9A4F-9964-ED1286569B5F}"/>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pic>
        <p:nvPicPr>
          <p:cNvPr id="24580" name="Picture 4">
            <a:extLst>
              <a:ext uri="{FF2B5EF4-FFF2-40B4-BE49-F238E27FC236}">
                <a16:creationId xmlns:a16="http://schemas.microsoft.com/office/drawing/2014/main" id="{DF329742-E0BC-A744-99BF-665B9D285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54250"/>
            <a:ext cx="8763000" cy="4146550"/>
          </a:xfrm>
          <a:prstGeom prst="rect">
            <a:avLst/>
          </a:prstGeom>
          <a:noFill/>
          <a:extLst>
            <a:ext uri="{909E8E84-426E-40DD-AFC4-6F175D3DCCD1}">
              <a14:hiddenFill xmlns:a14="http://schemas.microsoft.com/office/drawing/2010/main">
                <a:solidFill>
                  <a:srgbClr val="FFFFFF"/>
                </a:solidFill>
              </a14:hiddenFill>
            </a:ext>
          </a:extLst>
        </p:spPr>
      </p:pic>
      <p:sp>
        <p:nvSpPr>
          <p:cNvPr id="24581" name="Oval 5">
            <a:extLst>
              <a:ext uri="{FF2B5EF4-FFF2-40B4-BE49-F238E27FC236}">
                <a16:creationId xmlns:a16="http://schemas.microsoft.com/office/drawing/2014/main" id="{8634566F-3085-DC47-93DE-FE587AB2B274}"/>
              </a:ext>
            </a:extLst>
          </p:cNvPr>
          <p:cNvSpPr>
            <a:spLocks noChangeArrowheads="1"/>
          </p:cNvSpPr>
          <p:nvPr/>
        </p:nvSpPr>
        <p:spPr bwMode="auto">
          <a:xfrm>
            <a:off x="5867400" y="3962400"/>
            <a:ext cx="4495800" cy="457200"/>
          </a:xfrm>
          <a:prstGeom prst="ellipse">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Oval 6">
            <a:extLst>
              <a:ext uri="{FF2B5EF4-FFF2-40B4-BE49-F238E27FC236}">
                <a16:creationId xmlns:a16="http://schemas.microsoft.com/office/drawing/2014/main" id="{3FC01CC6-9BB4-D54E-AFF2-C0BE28D187B7}"/>
              </a:ext>
            </a:extLst>
          </p:cNvPr>
          <p:cNvSpPr>
            <a:spLocks noChangeArrowheads="1"/>
          </p:cNvSpPr>
          <p:nvPr/>
        </p:nvSpPr>
        <p:spPr bwMode="auto">
          <a:xfrm>
            <a:off x="7010400" y="3429000"/>
            <a:ext cx="3352800" cy="1676400"/>
          </a:xfrm>
          <a:prstGeom prst="ellipse">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5356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5E11410-0120-364E-86FE-6B3573244429}"/>
              </a:ext>
            </a:extLst>
          </p:cNvPr>
          <p:cNvSpPr>
            <a:spLocks noChangeArrowheads="1"/>
          </p:cNvSpPr>
          <p:nvPr/>
        </p:nvSpPr>
        <p:spPr bwMode="auto">
          <a:xfrm>
            <a:off x="2286000" y="1905001"/>
            <a:ext cx="7772400" cy="277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50000"/>
              <a:buFont typeface="Wingdings" pitchFamily="2" charset="2"/>
              <a:buChar char="§"/>
            </a:pPr>
            <a:r>
              <a:rPr lang="en-US" altLang="zh-CN"/>
              <a:t> Container</a:t>
            </a:r>
            <a:r>
              <a:rPr lang="zh-CN" altLang="en-US"/>
              <a:t>类</a:t>
            </a:r>
          </a:p>
          <a:p>
            <a:endParaRPr lang="zh-CN" altLang="en-US" sz="500"/>
          </a:p>
          <a:p>
            <a:r>
              <a:rPr lang="zh-CN" altLang="en-US"/>
              <a:t>      </a:t>
            </a:r>
            <a:r>
              <a:rPr lang="en-US" altLang="zh-CN"/>
              <a:t>Container</a:t>
            </a:r>
            <a:r>
              <a:rPr lang="zh-CN" altLang="en-US"/>
              <a:t>类是由</a:t>
            </a:r>
            <a:r>
              <a:rPr lang="en-US" altLang="zh-CN"/>
              <a:t>Component</a:t>
            </a:r>
            <a:r>
              <a:rPr lang="zh-CN" altLang="en-US"/>
              <a:t>类派生出来的一种特殊类，用来表示各种</a:t>
            </a:r>
            <a:r>
              <a:rPr lang="en-US" altLang="zh-CN"/>
              <a:t>GUI</a:t>
            </a:r>
            <a:r>
              <a:rPr lang="zh-CN" altLang="en-US"/>
              <a:t>组件的容器，其主要功能包括：</a:t>
            </a:r>
          </a:p>
          <a:p>
            <a:endParaRPr lang="zh-CN" altLang="en-US" sz="900"/>
          </a:p>
          <a:p>
            <a:pPr lvl="1">
              <a:lnSpc>
                <a:spcPct val="110000"/>
              </a:lnSpc>
              <a:buClr>
                <a:schemeClr val="folHlink"/>
              </a:buClr>
              <a:buSzPct val="110000"/>
              <a:buFont typeface="Wingdings" pitchFamily="2" charset="2"/>
              <a:buChar char="§"/>
            </a:pPr>
            <a:r>
              <a:rPr lang="zh-CN" altLang="en-US"/>
              <a:t> 组件的管理：方法</a:t>
            </a:r>
            <a:r>
              <a:rPr lang="en-US" altLang="zh-CN"/>
              <a:t>add()</a:t>
            </a:r>
            <a:r>
              <a:rPr lang="zh-CN" altLang="en-US"/>
              <a:t>可以向其中添加一个组件，</a:t>
            </a:r>
            <a:r>
              <a:rPr lang="en-US" altLang="zh-CN"/>
              <a:t>remove()</a:t>
            </a:r>
            <a:r>
              <a:rPr lang="zh-CN" altLang="en-US"/>
              <a:t>删除其中的一个组件，</a:t>
            </a:r>
            <a:r>
              <a:rPr lang="en-US" altLang="zh-CN">
                <a:latin typeface="Times New Roman" panose="02020603050405020304" pitchFamily="18" charset="0"/>
              </a:rPr>
              <a:t>…</a:t>
            </a:r>
            <a:endParaRPr lang="en-US" altLang="zh-CN"/>
          </a:p>
          <a:p>
            <a:pPr lvl="1">
              <a:lnSpc>
                <a:spcPct val="110000"/>
              </a:lnSpc>
              <a:buClr>
                <a:schemeClr val="folHlink"/>
              </a:buClr>
              <a:buSzPct val="110000"/>
              <a:buFont typeface="Wingdings" pitchFamily="2" charset="2"/>
              <a:buChar char="§"/>
            </a:pPr>
            <a:r>
              <a:rPr lang="en-US" altLang="zh-CN"/>
              <a:t> </a:t>
            </a:r>
            <a:r>
              <a:rPr lang="zh-CN" altLang="en-US"/>
              <a:t>布局管理：每个</a:t>
            </a:r>
            <a:r>
              <a:rPr lang="en-US" altLang="zh-CN"/>
              <a:t>Container</a:t>
            </a:r>
            <a:r>
              <a:rPr lang="zh-CN" altLang="en-US"/>
              <a:t>类都和一个布局管理器相联，以确定其中组件的布局。 </a:t>
            </a:r>
            <a:r>
              <a:rPr lang="en-US" altLang="zh-CN"/>
              <a:t>Container</a:t>
            </a:r>
            <a:r>
              <a:rPr lang="zh-CN" altLang="en-US"/>
              <a:t>类可以通过</a:t>
            </a:r>
            <a:r>
              <a:rPr lang="en-US" altLang="zh-CN"/>
              <a:t>setLayout()</a:t>
            </a:r>
            <a:r>
              <a:rPr lang="zh-CN" altLang="en-US"/>
              <a:t>方法设置某种布局方式。</a:t>
            </a:r>
          </a:p>
          <a:p>
            <a:endParaRPr lang="zh-CN" altLang="en-US" sz="900"/>
          </a:p>
          <a:p>
            <a:r>
              <a:rPr lang="zh-CN" altLang="en-US"/>
              <a:t>    常见的</a:t>
            </a:r>
            <a:r>
              <a:rPr lang="en-US" altLang="zh-CN"/>
              <a:t>Container</a:t>
            </a:r>
            <a:r>
              <a:rPr lang="zh-CN" altLang="en-US"/>
              <a:t>类有：</a:t>
            </a:r>
            <a:r>
              <a:rPr lang="en-US" altLang="zh-CN"/>
              <a:t>Frame, Panel, Applet</a:t>
            </a:r>
            <a:r>
              <a:rPr lang="zh-CN" altLang="en-US"/>
              <a:t>等。</a:t>
            </a:r>
          </a:p>
        </p:txBody>
      </p:sp>
      <p:sp>
        <p:nvSpPr>
          <p:cNvPr id="13315" name="Rectangle 3">
            <a:extLst>
              <a:ext uri="{FF2B5EF4-FFF2-40B4-BE49-F238E27FC236}">
                <a16:creationId xmlns:a16="http://schemas.microsoft.com/office/drawing/2014/main" id="{7BA09CCB-68CE-C147-8AB6-6EF42E01EC93}"/>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Tree>
    <p:extLst>
      <p:ext uri="{BB962C8B-B14F-4D97-AF65-F5344CB8AC3E}">
        <p14:creationId xmlns:p14="http://schemas.microsoft.com/office/powerpoint/2010/main" val="346287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A357E508-A824-5E44-BB1B-FBCF99B6B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91001"/>
            <a:ext cx="8610600" cy="1649413"/>
          </a:xfrm>
          <a:prstGeom prst="rect">
            <a:avLst/>
          </a:prstGeom>
          <a:noFill/>
          <a:extLst>
            <a:ext uri="{909E8E84-426E-40DD-AFC4-6F175D3DCCD1}">
              <a14:hiddenFill xmlns:a14="http://schemas.microsoft.com/office/drawing/2010/main">
                <a:solidFill>
                  <a:srgbClr val="FFFFFF"/>
                </a:solidFill>
              </a14:hiddenFill>
            </a:ext>
          </a:extLst>
        </p:spPr>
      </p:pic>
      <p:sp>
        <p:nvSpPr>
          <p:cNvPr id="94211" name="Rectangle 3">
            <a:extLst>
              <a:ext uri="{FF2B5EF4-FFF2-40B4-BE49-F238E27FC236}">
                <a16:creationId xmlns:a16="http://schemas.microsoft.com/office/drawing/2014/main" id="{53A71CE3-F7E4-D64D-8A5D-B17D7E7CCD5A}"/>
              </a:ext>
            </a:extLst>
          </p:cNvPr>
          <p:cNvSpPr>
            <a:spLocks noChangeArrowheads="1"/>
          </p:cNvSpPr>
          <p:nvPr/>
        </p:nvSpPr>
        <p:spPr bwMode="auto">
          <a:xfrm>
            <a:off x="2057400" y="2057401"/>
            <a:ext cx="79248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120000"/>
              <a:buFont typeface="Wingdings" pitchFamily="2" charset="2"/>
              <a:buChar char="§"/>
            </a:pPr>
            <a:r>
              <a:rPr lang="zh-CN" altLang="en-US"/>
              <a:t>菜单类</a:t>
            </a:r>
          </a:p>
          <a:p>
            <a:pPr>
              <a:spcBef>
                <a:spcPct val="50000"/>
              </a:spcBef>
              <a:buClr>
                <a:schemeClr val="folHlink"/>
              </a:buClr>
              <a:buSzPct val="120000"/>
              <a:buFont typeface="Wingdings" pitchFamily="2" charset="2"/>
              <a:buNone/>
            </a:pPr>
            <a:r>
              <a:rPr lang="zh-CN" altLang="en-US"/>
              <a:t>    菜单类也是一种重要的图形组件，只不过菜单类并不是由一般的</a:t>
            </a:r>
            <a:r>
              <a:rPr lang="en-US" altLang="zh-CN"/>
              <a:t>Component</a:t>
            </a:r>
            <a:r>
              <a:rPr lang="zh-CN" altLang="en-US"/>
              <a:t>类派生的，而是从</a:t>
            </a:r>
            <a:r>
              <a:rPr lang="en-US" altLang="zh-CN"/>
              <a:t>MenuComponent</a:t>
            </a:r>
            <a:r>
              <a:rPr lang="zh-CN" altLang="en-US"/>
              <a:t>类继承得到的。</a:t>
            </a:r>
          </a:p>
        </p:txBody>
      </p:sp>
      <p:sp>
        <p:nvSpPr>
          <p:cNvPr id="94212" name="Rectangle 4">
            <a:extLst>
              <a:ext uri="{FF2B5EF4-FFF2-40B4-BE49-F238E27FC236}">
                <a16:creationId xmlns:a16="http://schemas.microsoft.com/office/drawing/2014/main" id="{F95A37A5-BA1E-8F46-B5A6-AB0FE1DE28A0}"/>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Tree>
    <p:extLst>
      <p:ext uri="{BB962C8B-B14F-4D97-AF65-F5344CB8AC3E}">
        <p14:creationId xmlns:p14="http://schemas.microsoft.com/office/powerpoint/2010/main" val="134929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E7BF36C-E07C-314F-A193-34855CCC6FD4}"/>
              </a:ext>
            </a:extLst>
          </p:cNvPr>
          <p:cNvSpPr>
            <a:spLocks noChangeArrowheads="1"/>
          </p:cNvSpPr>
          <p:nvPr/>
        </p:nvSpPr>
        <p:spPr bwMode="auto">
          <a:xfrm>
            <a:off x="2667000" y="609601"/>
            <a:ext cx="7187352"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 </a:t>
            </a:r>
            <a:r>
              <a:rPr lang="zh-CN" altLang="en-US" sz="2800" b="1">
                <a:latin typeface="Times New Roman" panose="02020603050405020304" pitchFamily="18" charset="0"/>
              </a:rPr>
              <a:t>组件</a:t>
            </a:r>
          </a:p>
        </p:txBody>
      </p:sp>
      <p:sp>
        <p:nvSpPr>
          <p:cNvPr id="14339" name="Text Box 3">
            <a:extLst>
              <a:ext uri="{FF2B5EF4-FFF2-40B4-BE49-F238E27FC236}">
                <a16:creationId xmlns:a16="http://schemas.microsoft.com/office/drawing/2014/main" id="{BF6096D1-5D06-7446-812B-D20B7A7249D1}"/>
              </a:ext>
            </a:extLst>
          </p:cNvPr>
          <p:cNvSpPr txBox="1">
            <a:spLocks noChangeArrowheads="1"/>
          </p:cNvSpPr>
          <p:nvPr/>
        </p:nvSpPr>
        <p:spPr bwMode="auto">
          <a:xfrm>
            <a:off x="2209800" y="2047876"/>
            <a:ext cx="8077200"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50000"/>
              <a:buFont typeface="Wingdings" pitchFamily="2" charset="2"/>
              <a:buChar char="§"/>
            </a:pPr>
            <a:r>
              <a:rPr lang="en-US" altLang="zh-CN"/>
              <a:t> </a:t>
            </a:r>
            <a:r>
              <a:rPr lang="zh-CN" altLang="en-US"/>
              <a:t>布局管理器类</a:t>
            </a:r>
          </a:p>
          <a:p>
            <a:endParaRPr lang="zh-CN" altLang="en-US" sz="500"/>
          </a:p>
          <a:p>
            <a:r>
              <a:rPr lang="zh-CN" altLang="en-US"/>
              <a:t>     </a:t>
            </a:r>
            <a:r>
              <a:rPr lang="en-US" altLang="zh-CN"/>
              <a:t>Java</a:t>
            </a:r>
            <a:r>
              <a:rPr lang="zh-CN" altLang="en-US"/>
              <a:t>中提供了各种布局管理器类来管理各种组件在容器中的放置状态，这些类都是实现了</a:t>
            </a:r>
            <a:r>
              <a:rPr lang="en-US" altLang="zh-CN"/>
              <a:t>LayoutManager</a:t>
            </a:r>
            <a:r>
              <a:rPr lang="zh-CN" altLang="en-US"/>
              <a:t>接口的。标准的布局管理器类有：</a:t>
            </a:r>
          </a:p>
          <a:p>
            <a:endParaRPr lang="zh-CN" altLang="en-US" sz="600"/>
          </a:p>
          <a:p>
            <a:pPr lvl="1">
              <a:buClr>
                <a:schemeClr val="folHlink"/>
              </a:buClr>
              <a:buSzPct val="110000"/>
              <a:buFont typeface="Wingdings" pitchFamily="2" charset="2"/>
              <a:buChar char="§"/>
            </a:pPr>
            <a:r>
              <a:rPr lang="zh-CN" altLang="en-US"/>
              <a:t> </a:t>
            </a:r>
            <a:r>
              <a:rPr lang="en-US" altLang="zh-CN"/>
              <a:t>FlowLayout</a:t>
            </a:r>
          </a:p>
          <a:p>
            <a:pPr lvl="1">
              <a:buClr>
                <a:schemeClr val="folHlink"/>
              </a:buClr>
              <a:buSzPct val="110000"/>
              <a:buFont typeface="Wingdings" pitchFamily="2" charset="2"/>
              <a:buChar char="§"/>
            </a:pPr>
            <a:r>
              <a:rPr lang="en-US" altLang="zh-CN"/>
              <a:t> BorderLayout</a:t>
            </a:r>
          </a:p>
          <a:p>
            <a:pPr lvl="1">
              <a:buClr>
                <a:schemeClr val="folHlink"/>
              </a:buClr>
              <a:buSzPct val="110000"/>
              <a:buFont typeface="Wingdings" pitchFamily="2" charset="2"/>
              <a:buChar char="§"/>
            </a:pPr>
            <a:r>
              <a:rPr lang="en-US" altLang="zh-CN"/>
              <a:t> GridLayout</a:t>
            </a:r>
          </a:p>
          <a:p>
            <a:pPr lvl="1">
              <a:buClr>
                <a:schemeClr val="folHlink"/>
              </a:buClr>
              <a:buSzPct val="110000"/>
              <a:buFont typeface="Wingdings" pitchFamily="2" charset="2"/>
              <a:buChar char="§"/>
            </a:pPr>
            <a:r>
              <a:rPr lang="en-US" altLang="zh-CN"/>
              <a:t> CardLayout</a:t>
            </a:r>
          </a:p>
          <a:p>
            <a:pPr lvl="1">
              <a:buClr>
                <a:schemeClr val="folHlink"/>
              </a:buClr>
              <a:buSzPct val="110000"/>
              <a:buFont typeface="Wingdings" pitchFamily="2" charset="2"/>
              <a:buChar char="§"/>
            </a:pPr>
            <a:r>
              <a:rPr lang="en-US" altLang="zh-CN"/>
              <a:t> GridBagLayout</a:t>
            </a:r>
          </a:p>
          <a:p>
            <a:endParaRPr lang="en-US" altLang="zh-CN" sz="1000"/>
          </a:p>
          <a:p>
            <a:r>
              <a:rPr lang="en-US" altLang="zh-CN"/>
              <a:t>    </a:t>
            </a:r>
            <a:r>
              <a:rPr lang="zh-CN" altLang="en-US"/>
              <a:t>还可以通过实现</a:t>
            </a:r>
            <a:r>
              <a:rPr lang="en-US" altLang="zh-CN"/>
              <a:t>LayoutManager</a:t>
            </a:r>
            <a:r>
              <a:rPr lang="zh-CN" altLang="en-US"/>
              <a:t>接口来定义自己的布局管理器。</a:t>
            </a:r>
          </a:p>
        </p:txBody>
      </p:sp>
    </p:spTree>
    <p:extLst>
      <p:ext uri="{BB962C8B-B14F-4D97-AF65-F5344CB8AC3E}">
        <p14:creationId xmlns:p14="http://schemas.microsoft.com/office/powerpoint/2010/main" val="272602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470A209-75C5-C643-BF6E-99E1DE3C58BB}"/>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
        <p:nvSpPr>
          <p:cNvPr id="15363" name="Text Box 3">
            <a:extLst>
              <a:ext uri="{FF2B5EF4-FFF2-40B4-BE49-F238E27FC236}">
                <a16:creationId xmlns:a16="http://schemas.microsoft.com/office/drawing/2014/main" id="{995AFEE1-5C78-754F-A813-325593EAA391}"/>
              </a:ext>
            </a:extLst>
          </p:cNvPr>
          <p:cNvSpPr txBox="1">
            <a:spLocks noChangeArrowheads="1"/>
          </p:cNvSpPr>
          <p:nvPr/>
        </p:nvSpPr>
        <p:spPr bwMode="auto">
          <a:xfrm>
            <a:off x="2514600" y="1981200"/>
            <a:ext cx="7772400" cy="312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50000"/>
              <a:buFont typeface="Wingdings" pitchFamily="2" charset="2"/>
              <a:buChar char="§"/>
            </a:pPr>
            <a:r>
              <a:rPr lang="en-US" altLang="zh-CN"/>
              <a:t> Graphics</a:t>
            </a:r>
            <a:r>
              <a:rPr lang="zh-CN" altLang="en-US"/>
              <a:t>类</a:t>
            </a:r>
          </a:p>
          <a:p>
            <a:endParaRPr lang="zh-CN" altLang="en-US" sz="500"/>
          </a:p>
          <a:p>
            <a:r>
              <a:rPr lang="zh-CN" altLang="en-US"/>
              <a:t>    </a:t>
            </a:r>
            <a:r>
              <a:rPr lang="en-US" altLang="zh-CN"/>
              <a:t>Graphics</a:t>
            </a:r>
            <a:r>
              <a:rPr lang="zh-CN" altLang="en-US"/>
              <a:t>类是所有用来在组件上进行图形绘制时所使用的图形环境上下文的父类，它提供了对组件进行图形绘制的一般方法的接口，一个</a:t>
            </a:r>
            <a:r>
              <a:rPr lang="en-US" altLang="zh-CN"/>
              <a:t>Graphics</a:t>
            </a:r>
            <a:r>
              <a:rPr lang="zh-CN" altLang="en-US"/>
              <a:t>对象中封装了用来进行图形绘制时必须得状态信息，包括：</a:t>
            </a:r>
          </a:p>
          <a:p>
            <a:endParaRPr lang="zh-CN" altLang="en-US" sz="1200"/>
          </a:p>
          <a:p>
            <a:pPr lvl="1">
              <a:buClr>
                <a:schemeClr val="folHlink"/>
              </a:buClr>
              <a:buSzPct val="120000"/>
              <a:buFont typeface="Wingdings" pitchFamily="2" charset="2"/>
              <a:buChar char="§"/>
            </a:pPr>
            <a:r>
              <a:rPr lang="zh-CN" altLang="en-US"/>
              <a:t> 要绘制的组件对象</a:t>
            </a:r>
          </a:p>
          <a:p>
            <a:pPr lvl="1">
              <a:buClr>
                <a:schemeClr val="folHlink"/>
              </a:buClr>
              <a:buSzPct val="120000"/>
              <a:buFont typeface="Wingdings" pitchFamily="2" charset="2"/>
              <a:buChar char="§"/>
            </a:pPr>
            <a:r>
              <a:rPr lang="zh-CN" altLang="en-US"/>
              <a:t> 当前颜色</a:t>
            </a:r>
          </a:p>
          <a:p>
            <a:pPr lvl="1">
              <a:buClr>
                <a:schemeClr val="folHlink"/>
              </a:buClr>
              <a:buSzPct val="120000"/>
              <a:buFont typeface="Wingdings" pitchFamily="2" charset="2"/>
              <a:buChar char="§"/>
            </a:pPr>
            <a:r>
              <a:rPr lang="zh-CN" altLang="en-US"/>
              <a:t> 当前字体</a:t>
            </a:r>
          </a:p>
          <a:p>
            <a:pPr lvl="1">
              <a:buClr>
                <a:schemeClr val="folHlink"/>
              </a:buClr>
              <a:buSzPct val="120000"/>
              <a:buFont typeface="Wingdings" pitchFamily="2" charset="2"/>
              <a:buChar char="§"/>
            </a:pPr>
            <a:r>
              <a:rPr lang="zh-CN" altLang="en-US"/>
              <a:t> 当前逻辑点操作的功能（</a:t>
            </a:r>
            <a:r>
              <a:rPr lang="en-US" altLang="zh-CN"/>
              <a:t>XOR</a:t>
            </a:r>
            <a:r>
              <a:rPr lang="zh-CN" altLang="en-US"/>
              <a:t>和</a:t>
            </a:r>
            <a:r>
              <a:rPr lang="en-US" altLang="zh-CN"/>
              <a:t>Paint</a:t>
            </a:r>
            <a:r>
              <a:rPr lang="zh-CN" altLang="en-US"/>
              <a:t>）</a:t>
            </a:r>
          </a:p>
          <a:p>
            <a:pPr lvl="1">
              <a:buClr>
                <a:schemeClr val="folHlink"/>
              </a:buClr>
              <a:buSzPct val="120000"/>
              <a:buFont typeface="Wingdings" pitchFamily="2" charset="2"/>
              <a:buChar char="§"/>
            </a:pPr>
            <a:r>
              <a:rPr lang="zh-CN" altLang="en-US"/>
              <a:t> 当前</a:t>
            </a:r>
            <a:r>
              <a:rPr lang="en-US" altLang="zh-CN"/>
              <a:t>XOR</a:t>
            </a:r>
            <a:r>
              <a:rPr lang="zh-CN" altLang="en-US"/>
              <a:t>方式的替代颜色</a:t>
            </a:r>
          </a:p>
          <a:p>
            <a:pPr lvl="1">
              <a:buClr>
                <a:schemeClr val="folHlink"/>
              </a:buClr>
              <a:buSzPct val="120000"/>
              <a:buFont typeface="Wingdings" pitchFamily="2" charset="2"/>
              <a:buChar char="§"/>
            </a:pPr>
            <a:r>
              <a:rPr lang="zh-CN" altLang="en-US"/>
              <a:t> </a:t>
            </a:r>
            <a:r>
              <a:rPr lang="en-US" altLang="zh-CN">
                <a:latin typeface="Times New Roman" panose="02020603050405020304" pitchFamily="18" charset="0"/>
              </a:rPr>
              <a:t>……</a:t>
            </a:r>
            <a:endParaRPr lang="en-US" altLang="zh-CN"/>
          </a:p>
        </p:txBody>
      </p:sp>
    </p:spTree>
    <p:extLst>
      <p:ext uri="{BB962C8B-B14F-4D97-AF65-F5344CB8AC3E}">
        <p14:creationId xmlns:p14="http://schemas.microsoft.com/office/powerpoint/2010/main" val="398948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574B4ED-E216-BD42-9FF1-8717314D76F8}"/>
              </a:ext>
            </a:extLst>
          </p:cNvPr>
          <p:cNvSpPr>
            <a:spLocks noChangeArrowheads="1"/>
          </p:cNvSpPr>
          <p:nvPr/>
        </p:nvSpPr>
        <p:spPr bwMode="auto">
          <a:xfrm>
            <a:off x="2057400" y="1897064"/>
            <a:ext cx="8305800"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Graphics</a:t>
            </a:r>
            <a:r>
              <a:rPr lang="zh-CN" altLang="en-US"/>
              <a:t>类还提供了一系列的方法来绘制几何图形、文字、图象以及动画：</a:t>
            </a:r>
          </a:p>
          <a:p>
            <a:endParaRPr lang="zh-CN" altLang="en-US" sz="700">
              <a:latin typeface="Times New Roman" panose="02020603050405020304" pitchFamily="18" charset="0"/>
            </a:endParaRPr>
          </a:p>
          <a:p>
            <a:pPr lvl="1" eaLnBrk="0" hangingPunct="0">
              <a:buClr>
                <a:schemeClr val="folHlink"/>
              </a:buClr>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Lines</a:t>
            </a:r>
            <a:r>
              <a:rPr lang="zh-CN" altLang="en-US">
                <a:latin typeface="Times New Roman" panose="02020603050405020304" pitchFamily="18" charset="0"/>
              </a:rPr>
              <a:t>：</a:t>
            </a:r>
            <a:r>
              <a:rPr lang="en-US" altLang="zh-CN" sz="1600" b="1">
                <a:latin typeface="Times New Roman" panose="02020603050405020304" pitchFamily="18" charset="0"/>
              </a:rPr>
              <a:t>drawLine()</a:t>
            </a:r>
            <a:endParaRPr lang="en-US" altLang="zh-CN" sz="1100" b="1">
              <a:latin typeface="Times New Roman" panose="02020603050405020304" pitchFamily="18" charset="0"/>
            </a:endParaRPr>
          </a:p>
          <a:p>
            <a:pPr lvl="1" eaLnBrk="0" hangingPunct="0">
              <a:buClr>
                <a:schemeClr val="folHlink"/>
              </a:buClr>
              <a:buFont typeface="Wingdings" pitchFamily="2" charset="2"/>
              <a:buChar char="§"/>
            </a:pPr>
            <a:r>
              <a:rPr lang="en-US" altLang="zh-CN">
                <a:latin typeface="Times New Roman" panose="02020603050405020304" pitchFamily="18" charset="0"/>
              </a:rPr>
              <a:t> Rectangles</a:t>
            </a:r>
            <a:r>
              <a:rPr lang="zh-CN" altLang="en-US">
                <a:latin typeface="Times New Roman" panose="02020603050405020304" pitchFamily="18" charset="0"/>
              </a:rPr>
              <a:t>：</a:t>
            </a:r>
            <a:r>
              <a:rPr lang="en-US" altLang="zh-CN" sz="1600" b="1">
                <a:latin typeface="Times New Roman" panose="02020603050405020304" pitchFamily="18" charset="0"/>
              </a:rPr>
              <a:t>drawRect()</a:t>
            </a:r>
            <a:r>
              <a:rPr lang="en-US" altLang="zh-CN" sz="1700" b="1">
                <a:latin typeface="Times New Roman" panose="02020603050405020304" pitchFamily="18" charset="0"/>
              </a:rPr>
              <a:t>, </a:t>
            </a:r>
            <a:r>
              <a:rPr lang="en-US" altLang="zh-CN" sz="1600" b="1">
                <a:latin typeface="Times New Roman" panose="02020603050405020304" pitchFamily="18" charset="0"/>
              </a:rPr>
              <a:t>fillRect() </a:t>
            </a:r>
            <a:r>
              <a:rPr lang="zh-CN" altLang="en-US" sz="1700" b="1">
                <a:latin typeface="Times New Roman" panose="02020603050405020304" pitchFamily="18" charset="0"/>
              </a:rPr>
              <a:t>和 </a:t>
            </a:r>
            <a:r>
              <a:rPr lang="en-US" altLang="zh-CN" sz="1600" b="1">
                <a:latin typeface="Times New Roman" panose="02020603050405020304" pitchFamily="18" charset="0"/>
              </a:rPr>
              <a:t>clearRect()</a:t>
            </a:r>
            <a:endParaRPr lang="en-US" altLang="zh-CN" sz="1100"/>
          </a:p>
          <a:p>
            <a:pPr lvl="1" eaLnBrk="0" hangingPunct="0">
              <a:buClr>
                <a:schemeClr val="folHlink"/>
              </a:buClr>
              <a:buFont typeface="Wingdings" pitchFamily="2" charset="2"/>
              <a:buChar char="§"/>
            </a:pPr>
            <a:r>
              <a:rPr lang="en-US" altLang="zh-CN">
                <a:latin typeface="Times New Roman" panose="02020603050405020304" pitchFamily="18" charset="0"/>
              </a:rPr>
              <a:t> Raised or lowered rectangles</a:t>
            </a:r>
            <a:r>
              <a:rPr lang="zh-CN" altLang="en-US">
                <a:latin typeface="Times New Roman" panose="02020603050405020304" pitchFamily="18" charset="0"/>
              </a:rPr>
              <a:t>：</a:t>
            </a:r>
            <a:r>
              <a:rPr lang="en-US" altLang="zh-CN" sz="1600" b="1">
                <a:latin typeface="Times New Roman" panose="02020603050405020304" pitchFamily="18" charset="0"/>
              </a:rPr>
              <a:t>draw3DRect()</a:t>
            </a:r>
            <a:r>
              <a:rPr lang="en-US" altLang="zh-CN" sz="1700" b="1">
                <a:latin typeface="Times New Roman" panose="02020603050405020304" pitchFamily="18" charset="0"/>
              </a:rPr>
              <a:t> </a:t>
            </a:r>
            <a:r>
              <a:rPr lang="zh-CN" altLang="en-US" sz="1700" b="1">
                <a:latin typeface="Times New Roman" panose="02020603050405020304" pitchFamily="18" charset="0"/>
              </a:rPr>
              <a:t>和 </a:t>
            </a:r>
            <a:r>
              <a:rPr lang="en-US" altLang="zh-CN" sz="1600" b="1">
                <a:latin typeface="Times New Roman" panose="02020603050405020304" pitchFamily="18" charset="0"/>
              </a:rPr>
              <a:t>fill3DRect()</a:t>
            </a:r>
            <a:endParaRPr lang="en-US" altLang="zh-CN" sz="1100"/>
          </a:p>
          <a:p>
            <a:pPr lvl="1" eaLnBrk="0" hangingPunct="0">
              <a:buClr>
                <a:schemeClr val="folHlink"/>
              </a:buClr>
              <a:buFont typeface="Wingdings" pitchFamily="2" charset="2"/>
              <a:buChar char="§"/>
            </a:pPr>
            <a:r>
              <a:rPr lang="en-US" altLang="zh-CN">
                <a:latin typeface="Times New Roman" panose="02020603050405020304" pitchFamily="18" charset="0"/>
              </a:rPr>
              <a:t> Round-edged rectangles</a:t>
            </a:r>
            <a:r>
              <a:rPr lang="zh-CN" altLang="en-US">
                <a:latin typeface="Times New Roman" panose="02020603050405020304" pitchFamily="18" charset="0"/>
              </a:rPr>
              <a:t>：</a:t>
            </a:r>
            <a:r>
              <a:rPr lang="en-US" altLang="zh-CN" sz="1600" b="1">
                <a:latin typeface="Times New Roman" panose="02020603050405020304" pitchFamily="18" charset="0"/>
              </a:rPr>
              <a:t>drawRoundRect()</a:t>
            </a:r>
            <a:r>
              <a:rPr lang="en-US" altLang="zh-CN" sz="1700" b="1">
                <a:latin typeface="Times New Roman" panose="02020603050405020304" pitchFamily="18" charset="0"/>
              </a:rPr>
              <a:t> </a:t>
            </a:r>
            <a:r>
              <a:rPr lang="zh-CN" altLang="en-US" sz="1700" b="1">
                <a:latin typeface="Times New Roman" panose="02020603050405020304" pitchFamily="18" charset="0"/>
              </a:rPr>
              <a:t>和 </a:t>
            </a:r>
            <a:r>
              <a:rPr lang="en-US" altLang="zh-CN" sz="1600" b="1">
                <a:latin typeface="Times New Roman" panose="02020603050405020304" pitchFamily="18" charset="0"/>
              </a:rPr>
              <a:t>fillRoundRect()</a:t>
            </a:r>
            <a:r>
              <a:rPr lang="en-US" altLang="zh-CN" sz="1100"/>
              <a:t> </a:t>
            </a:r>
          </a:p>
          <a:p>
            <a:pPr lvl="1" eaLnBrk="0" hangingPunct="0">
              <a:buClr>
                <a:schemeClr val="folHlink"/>
              </a:buClr>
              <a:buFont typeface="Wingdings" pitchFamily="2" charset="2"/>
              <a:buChar char="§"/>
            </a:pPr>
            <a:r>
              <a:rPr lang="en-US" altLang="zh-CN">
                <a:latin typeface="Times New Roman" panose="02020603050405020304" pitchFamily="18" charset="0"/>
              </a:rPr>
              <a:t> Ovals</a:t>
            </a:r>
            <a:r>
              <a:rPr lang="zh-CN" altLang="en-US">
                <a:latin typeface="Times New Roman" panose="02020603050405020304" pitchFamily="18" charset="0"/>
              </a:rPr>
              <a:t>：</a:t>
            </a:r>
            <a:r>
              <a:rPr lang="en-US" altLang="zh-CN" sz="1600" b="1">
                <a:latin typeface="Times New Roman" panose="02020603050405020304" pitchFamily="18" charset="0"/>
              </a:rPr>
              <a:t>drawOval()</a:t>
            </a:r>
            <a:r>
              <a:rPr lang="en-US" altLang="zh-CN" sz="1700" b="1">
                <a:latin typeface="Times New Roman" panose="02020603050405020304" pitchFamily="18" charset="0"/>
              </a:rPr>
              <a:t> </a:t>
            </a:r>
            <a:r>
              <a:rPr lang="zh-CN" altLang="en-US" sz="1700" b="1">
                <a:latin typeface="Times New Roman" panose="02020603050405020304" pitchFamily="18" charset="0"/>
              </a:rPr>
              <a:t>和 </a:t>
            </a:r>
            <a:r>
              <a:rPr lang="en-US" altLang="zh-CN" sz="1600" b="1">
                <a:latin typeface="Times New Roman" panose="02020603050405020304" pitchFamily="18" charset="0"/>
              </a:rPr>
              <a:t>fillOval()</a:t>
            </a:r>
            <a:endParaRPr lang="en-US" altLang="zh-CN" sz="1100"/>
          </a:p>
          <a:p>
            <a:pPr lvl="1" eaLnBrk="0" hangingPunct="0">
              <a:buClr>
                <a:schemeClr val="folHlink"/>
              </a:buClr>
              <a:buFont typeface="Wingdings" pitchFamily="2" charset="2"/>
              <a:buChar char="§"/>
            </a:pPr>
            <a:r>
              <a:rPr lang="en-US" altLang="zh-CN">
                <a:latin typeface="Times New Roman" panose="02020603050405020304" pitchFamily="18" charset="0"/>
              </a:rPr>
              <a:t> Arcs</a:t>
            </a:r>
            <a:r>
              <a:rPr lang="zh-CN" altLang="en-US">
                <a:latin typeface="Times New Roman" panose="02020603050405020304" pitchFamily="18" charset="0"/>
              </a:rPr>
              <a:t>：</a:t>
            </a:r>
            <a:r>
              <a:rPr lang="en-US" altLang="zh-CN" sz="1600" b="1">
                <a:latin typeface="Times New Roman" panose="02020603050405020304" pitchFamily="18" charset="0"/>
              </a:rPr>
              <a:t>drawArc()</a:t>
            </a:r>
            <a:r>
              <a:rPr lang="en-US" altLang="zh-CN" sz="1700" b="1">
                <a:latin typeface="Times New Roman" panose="02020603050405020304" pitchFamily="18" charset="0"/>
              </a:rPr>
              <a:t> </a:t>
            </a:r>
            <a:r>
              <a:rPr lang="zh-CN" altLang="en-US" sz="1700" b="1">
                <a:latin typeface="Times New Roman" panose="02020603050405020304" pitchFamily="18" charset="0"/>
              </a:rPr>
              <a:t>和 </a:t>
            </a:r>
            <a:r>
              <a:rPr lang="en-US" altLang="zh-CN" sz="1600" b="1">
                <a:latin typeface="Times New Roman" panose="02020603050405020304" pitchFamily="18" charset="0"/>
              </a:rPr>
              <a:t>fillArc()</a:t>
            </a:r>
            <a:endParaRPr lang="en-US" altLang="zh-CN" sz="1700" b="1">
              <a:latin typeface="Times New Roman" panose="02020603050405020304" pitchFamily="18" charset="0"/>
            </a:endParaRPr>
          </a:p>
          <a:p>
            <a:pPr lvl="1" eaLnBrk="0" hangingPunct="0">
              <a:buClr>
                <a:schemeClr val="folHlink"/>
              </a:buClr>
              <a:buFont typeface="Wingdings" pitchFamily="2" charset="2"/>
              <a:buChar char="§"/>
            </a:pPr>
            <a:r>
              <a:rPr lang="en-US" altLang="zh-CN">
                <a:latin typeface="Times New Roman" panose="02020603050405020304" pitchFamily="18" charset="0"/>
              </a:rPr>
              <a:t> Polygons </a:t>
            </a:r>
            <a:r>
              <a:rPr lang="zh-CN" altLang="en-US">
                <a:latin typeface="Times New Roman" panose="02020603050405020304" pitchFamily="18" charset="0"/>
              </a:rPr>
              <a:t>：</a:t>
            </a:r>
            <a:r>
              <a:rPr lang="en-US" altLang="zh-CN" sz="1600" b="1">
                <a:latin typeface="Times New Roman" panose="02020603050405020304" pitchFamily="18" charset="0"/>
              </a:rPr>
              <a:t>drawPolygon()</a:t>
            </a:r>
            <a:r>
              <a:rPr lang="en-US" altLang="zh-CN" sz="1700" b="1">
                <a:latin typeface="Times New Roman" panose="02020603050405020304" pitchFamily="18" charset="0"/>
              </a:rPr>
              <a:t> </a:t>
            </a:r>
            <a:r>
              <a:rPr lang="zh-CN" altLang="en-US" sz="1700" b="1">
                <a:latin typeface="Times New Roman" panose="02020603050405020304" pitchFamily="18" charset="0"/>
              </a:rPr>
              <a:t>和 </a:t>
            </a:r>
            <a:r>
              <a:rPr lang="en-US" altLang="zh-CN" sz="1600" b="1">
                <a:latin typeface="Times New Roman" panose="02020603050405020304" pitchFamily="18" charset="0"/>
              </a:rPr>
              <a:t>fillPolygon()</a:t>
            </a:r>
            <a:endParaRPr lang="en-US" altLang="zh-CN" sz="3600" b="1">
              <a:latin typeface="Times New Roman" panose="02020603050405020304" pitchFamily="18" charset="0"/>
            </a:endParaRPr>
          </a:p>
          <a:p>
            <a:pPr lvl="1" eaLnBrk="0" hangingPunct="0">
              <a:buClr>
                <a:schemeClr val="folHlink"/>
              </a:buClr>
              <a:buFont typeface="Wingdings" pitchFamily="2" charset="2"/>
              <a:buChar char="§"/>
            </a:pPr>
            <a:r>
              <a:rPr lang="en-US" altLang="zh-CN">
                <a:latin typeface="Times New Roman" panose="02020603050405020304" pitchFamily="18" charset="0"/>
              </a:rPr>
              <a:t> Text </a:t>
            </a:r>
            <a:r>
              <a:rPr lang="zh-CN" altLang="en-US">
                <a:latin typeface="Times New Roman" panose="02020603050405020304" pitchFamily="18" charset="0"/>
              </a:rPr>
              <a:t>：</a:t>
            </a:r>
            <a:r>
              <a:rPr lang="en-US" altLang="zh-CN" sz="1600" b="1">
                <a:latin typeface="Times New Roman" panose="02020603050405020304" pitchFamily="18" charset="0"/>
              </a:rPr>
              <a:t>drawString()</a:t>
            </a:r>
            <a:endParaRPr lang="en-US" altLang="zh-CN">
              <a:latin typeface="Times New Roman" panose="02020603050405020304" pitchFamily="18" charset="0"/>
            </a:endParaRPr>
          </a:p>
          <a:p>
            <a:pPr lvl="1" eaLnBrk="0" hangingPunct="0">
              <a:buClr>
                <a:schemeClr val="folHlink"/>
              </a:buClr>
              <a:buFont typeface="Wingdings" pitchFamily="2" charset="2"/>
              <a:buChar char="§"/>
            </a:pPr>
            <a:r>
              <a:rPr lang="en-US" altLang="zh-CN">
                <a:latin typeface="Times New Roman" panose="02020603050405020304" pitchFamily="18" charset="0"/>
              </a:rPr>
              <a:t> Image </a:t>
            </a:r>
            <a:r>
              <a:rPr lang="zh-CN" altLang="en-US">
                <a:latin typeface="Times New Roman" panose="02020603050405020304" pitchFamily="18" charset="0"/>
              </a:rPr>
              <a:t>：</a:t>
            </a:r>
            <a:r>
              <a:rPr lang="en-US" altLang="zh-CN" sz="1600" b="1">
                <a:latin typeface="Times New Roman" panose="02020603050405020304" pitchFamily="18" charset="0"/>
              </a:rPr>
              <a:t>drawImage()</a:t>
            </a:r>
          </a:p>
          <a:p>
            <a:pPr lvl="1" eaLnBrk="0" hangingPunct="0">
              <a:buClr>
                <a:schemeClr val="folHlink"/>
              </a:buClr>
              <a:buFont typeface="Wingdings" pitchFamily="2" charset="2"/>
              <a:buChar char="§"/>
            </a:pPr>
            <a:r>
              <a:rPr lang="en-US" altLang="zh-CN">
                <a:latin typeface="Times New Roman" panose="02020603050405020304" pitchFamily="18" charset="0"/>
              </a:rPr>
              <a:t> Animation </a:t>
            </a:r>
            <a:r>
              <a:rPr lang="zh-CN" altLang="en-US">
                <a:latin typeface="Times New Roman" panose="02020603050405020304" pitchFamily="18" charset="0"/>
              </a:rPr>
              <a:t>：</a:t>
            </a:r>
            <a:r>
              <a:rPr lang="zh-CN" altLang="en-US" sz="1600" b="1">
                <a:latin typeface="Times New Roman" panose="02020603050405020304" pitchFamily="18" charset="0"/>
              </a:rPr>
              <a:t>通过一个循环来完成</a:t>
            </a:r>
          </a:p>
        </p:txBody>
      </p:sp>
      <p:sp>
        <p:nvSpPr>
          <p:cNvPr id="49155" name="Rectangle 3">
            <a:extLst>
              <a:ext uri="{FF2B5EF4-FFF2-40B4-BE49-F238E27FC236}">
                <a16:creationId xmlns:a16="http://schemas.microsoft.com/office/drawing/2014/main" id="{8D8AB515-032F-B741-8959-2C5B62628CF6}"/>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Tree>
    <p:extLst>
      <p:ext uri="{BB962C8B-B14F-4D97-AF65-F5344CB8AC3E}">
        <p14:creationId xmlns:p14="http://schemas.microsoft.com/office/powerpoint/2010/main" val="383245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F803708-B85E-1049-82DA-ED57A7C03B09}"/>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
        <p:nvSpPr>
          <p:cNvPr id="7171" name="Text Box 3">
            <a:extLst>
              <a:ext uri="{FF2B5EF4-FFF2-40B4-BE49-F238E27FC236}">
                <a16:creationId xmlns:a16="http://schemas.microsoft.com/office/drawing/2014/main" id="{E7F8AC71-0142-6E4D-B56C-3AAD39EF471D}"/>
              </a:ext>
            </a:extLst>
          </p:cNvPr>
          <p:cNvSpPr txBox="1">
            <a:spLocks noChangeArrowheads="1"/>
          </p:cNvSpPr>
          <p:nvPr/>
        </p:nvSpPr>
        <p:spPr bwMode="auto">
          <a:xfrm>
            <a:off x="2362200" y="2090739"/>
            <a:ext cx="78486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en-US" altLang="zh-CN"/>
              <a:t> </a:t>
            </a:r>
            <a:r>
              <a:rPr lang="zh-CN" altLang="en-US"/>
              <a:t>事件类：描述各种事件的类，包括</a:t>
            </a:r>
            <a:r>
              <a:rPr lang="en-US" altLang="zh-CN"/>
              <a:t>AWTEvent</a:t>
            </a:r>
            <a:r>
              <a:rPr lang="zh-CN" altLang="en-US"/>
              <a:t>类及其子类、</a:t>
            </a:r>
            <a:r>
              <a:rPr lang="en-US" altLang="zh-CN"/>
              <a:t>Event</a:t>
            </a:r>
            <a:r>
              <a:rPr lang="zh-CN" altLang="en-US"/>
              <a:t>类。</a:t>
            </a:r>
          </a:p>
          <a:p>
            <a:pPr>
              <a:buClr>
                <a:schemeClr val="folHlink"/>
              </a:buClr>
              <a:buSzPct val="120000"/>
              <a:buFont typeface="Wingdings" pitchFamily="2" charset="2"/>
              <a:buNone/>
            </a:pPr>
            <a:endParaRPr lang="zh-CN" altLang="en-US" sz="1000"/>
          </a:p>
          <a:p>
            <a:pPr>
              <a:buClr>
                <a:schemeClr val="folHlink"/>
              </a:buClr>
              <a:buSzPct val="120000"/>
              <a:buFont typeface="Wingdings" pitchFamily="2" charset="2"/>
              <a:buChar char="§"/>
            </a:pPr>
            <a:r>
              <a:rPr lang="zh-CN" altLang="en-US"/>
              <a:t> 字体类：用来表示字体的类，通过它可以在</a:t>
            </a:r>
            <a:r>
              <a:rPr lang="en-US" altLang="zh-CN"/>
              <a:t>GUI</a:t>
            </a:r>
            <a:r>
              <a:rPr lang="zh-CN" altLang="en-US"/>
              <a:t>中使用多种系统支持的字体。</a:t>
            </a:r>
          </a:p>
          <a:p>
            <a:pPr>
              <a:buClr>
                <a:schemeClr val="folHlink"/>
              </a:buClr>
              <a:buSzPct val="120000"/>
              <a:buFont typeface="Wingdings" pitchFamily="2" charset="2"/>
              <a:buNone/>
            </a:pPr>
            <a:endParaRPr lang="zh-CN" altLang="en-US" sz="1000"/>
          </a:p>
          <a:p>
            <a:pPr>
              <a:buClr>
                <a:schemeClr val="folHlink"/>
              </a:buClr>
              <a:buSzPct val="120000"/>
              <a:buFont typeface="Wingdings" pitchFamily="2" charset="2"/>
              <a:buChar char="§"/>
            </a:pPr>
            <a:r>
              <a:rPr lang="zh-CN" altLang="en-US"/>
              <a:t> 图象类：用来表示与处理图象的类（</a:t>
            </a:r>
            <a:r>
              <a:rPr lang="en-US" altLang="zh-CN"/>
              <a:t>GIF</a:t>
            </a:r>
            <a:r>
              <a:rPr lang="zh-CN" altLang="en-US"/>
              <a:t>、</a:t>
            </a:r>
            <a:r>
              <a:rPr lang="en-US" altLang="zh-CN"/>
              <a:t>JEPG</a:t>
            </a:r>
            <a:r>
              <a:rPr lang="zh-CN" altLang="en-US"/>
              <a:t>）。</a:t>
            </a:r>
          </a:p>
          <a:p>
            <a:pPr>
              <a:buClr>
                <a:schemeClr val="folHlink"/>
              </a:buClr>
              <a:buSzPct val="120000"/>
              <a:buFont typeface="Wingdings" pitchFamily="2" charset="2"/>
              <a:buNone/>
            </a:pPr>
            <a:endParaRPr lang="zh-CN" altLang="en-US" sz="1000"/>
          </a:p>
          <a:p>
            <a:pPr>
              <a:buClr>
                <a:schemeClr val="folHlink"/>
              </a:buClr>
              <a:buSzPct val="120000"/>
              <a:buFont typeface="Wingdings" pitchFamily="2" charset="2"/>
              <a:buChar char="§"/>
            </a:pPr>
            <a:r>
              <a:rPr lang="zh-CN" altLang="en-US"/>
              <a:t> 颜色类：封装了各种颜色。</a:t>
            </a:r>
          </a:p>
          <a:p>
            <a:pPr>
              <a:buClr>
                <a:schemeClr val="folHlink"/>
              </a:buClr>
              <a:buSzPct val="120000"/>
              <a:buFont typeface="Wingdings" pitchFamily="2" charset="2"/>
              <a:buNone/>
            </a:pPr>
            <a:endParaRPr lang="zh-CN" altLang="en-US" sz="1000"/>
          </a:p>
          <a:p>
            <a:pPr>
              <a:buClr>
                <a:schemeClr val="folHlink"/>
              </a:buClr>
              <a:buSzPct val="120000"/>
              <a:buFont typeface="Wingdings" pitchFamily="2" charset="2"/>
              <a:buChar char="§"/>
            </a:pPr>
            <a:r>
              <a:rPr lang="zh-CN" altLang="en-US"/>
              <a:t> 其他类：光标类、各种几何类等 </a:t>
            </a:r>
            <a:r>
              <a:rPr lang="en-US" altLang="zh-CN">
                <a:latin typeface="Times New Roman" panose="02020603050405020304" pitchFamily="18" charset="0"/>
              </a:rPr>
              <a:t>……</a:t>
            </a:r>
            <a:endParaRPr lang="en-US" altLang="zh-CN"/>
          </a:p>
        </p:txBody>
      </p:sp>
    </p:spTree>
    <p:extLst>
      <p:ext uri="{BB962C8B-B14F-4D97-AF65-F5344CB8AC3E}">
        <p14:creationId xmlns:p14="http://schemas.microsoft.com/office/powerpoint/2010/main" val="283039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3">
            <a:extLst>
              <a:ext uri="{FF2B5EF4-FFF2-40B4-BE49-F238E27FC236}">
                <a16:creationId xmlns:a16="http://schemas.microsoft.com/office/drawing/2014/main" id="{8C63D254-5491-684F-B007-1BB4E3FE8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741738"/>
            <a:ext cx="6705600" cy="2887662"/>
          </a:xfrm>
          <a:prstGeom prst="rect">
            <a:avLst/>
          </a:prstGeom>
          <a:noFill/>
          <a:extLst>
            <a:ext uri="{909E8E84-426E-40DD-AFC4-6F175D3DCCD1}">
              <a14:hiddenFill xmlns:a14="http://schemas.microsoft.com/office/drawing/2010/main">
                <a:solidFill>
                  <a:srgbClr val="FFFFFF"/>
                </a:solidFill>
              </a14:hiddenFill>
            </a:ext>
          </a:extLst>
        </p:spPr>
      </p:pic>
      <p:sp>
        <p:nvSpPr>
          <p:cNvPr id="50180" name="Rectangle 4">
            <a:extLst>
              <a:ext uri="{FF2B5EF4-FFF2-40B4-BE49-F238E27FC236}">
                <a16:creationId xmlns:a16="http://schemas.microsoft.com/office/drawing/2014/main" id="{CA5CAE14-5AC7-A240-A846-19F4A4881A35}"/>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
        <p:nvSpPr>
          <p:cNvPr id="50181" name="Text Box 5">
            <a:extLst>
              <a:ext uri="{FF2B5EF4-FFF2-40B4-BE49-F238E27FC236}">
                <a16:creationId xmlns:a16="http://schemas.microsoft.com/office/drawing/2014/main" id="{0107317E-B37A-0942-A33E-68AE821CB2A4}"/>
              </a:ext>
            </a:extLst>
          </p:cNvPr>
          <p:cNvSpPr txBox="1">
            <a:spLocks noChangeArrowheads="1"/>
          </p:cNvSpPr>
          <p:nvPr/>
        </p:nvSpPr>
        <p:spPr bwMode="auto">
          <a:xfrm>
            <a:off x="2209800" y="1892301"/>
            <a:ext cx="8153400"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en-US" altLang="zh-CN"/>
              <a:t> </a:t>
            </a:r>
            <a:r>
              <a:rPr lang="zh-CN" altLang="en-US"/>
              <a:t>组件及其对等类（</a:t>
            </a:r>
            <a:r>
              <a:rPr lang="en-US" altLang="zh-CN"/>
              <a:t>peers</a:t>
            </a:r>
            <a:r>
              <a:rPr lang="zh-CN" altLang="en-US"/>
              <a:t>）</a:t>
            </a:r>
          </a:p>
          <a:p>
            <a:endParaRPr lang="zh-CN" altLang="en-US" sz="700"/>
          </a:p>
          <a:p>
            <a:r>
              <a:rPr lang="zh-CN" altLang="en-US"/>
              <a:t>    </a:t>
            </a:r>
            <a:r>
              <a:rPr lang="en-US" altLang="zh-CN"/>
              <a:t>java.awt.peer</a:t>
            </a:r>
            <a:r>
              <a:rPr lang="zh-CN" altLang="en-US"/>
              <a:t>中有全部</a:t>
            </a:r>
            <a:r>
              <a:rPr lang="en-US" altLang="zh-CN"/>
              <a:t>awt</a:t>
            </a:r>
            <a:r>
              <a:rPr lang="zh-CN" altLang="en-US"/>
              <a:t>组件的对等对象的集合，每个对象都提供了机器相关基本的方法，</a:t>
            </a:r>
            <a:r>
              <a:rPr lang="en-US" altLang="zh-CN"/>
              <a:t>awt</a:t>
            </a:r>
            <a:r>
              <a:rPr lang="zh-CN" altLang="en-US"/>
              <a:t>中的组件使用这些方法来实现机器和操作系统无关的</a:t>
            </a:r>
            <a:r>
              <a:rPr lang="en-US" altLang="zh-CN"/>
              <a:t>GUI</a:t>
            </a:r>
            <a:r>
              <a:rPr lang="zh-CN" altLang="en-US"/>
              <a:t>。</a:t>
            </a:r>
          </a:p>
        </p:txBody>
      </p:sp>
    </p:spTree>
    <p:extLst>
      <p:ext uri="{BB962C8B-B14F-4D97-AF65-F5344CB8AC3E}">
        <p14:creationId xmlns:p14="http://schemas.microsoft.com/office/powerpoint/2010/main" val="97475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a:extLst>
              <a:ext uri="{FF2B5EF4-FFF2-40B4-BE49-F238E27FC236}">
                <a16:creationId xmlns:a16="http://schemas.microsoft.com/office/drawing/2014/main" id="{03252EB9-9A94-D749-8AA0-4B1F0DCA6ACA}"/>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3200" b="1">
                <a:solidFill>
                  <a:schemeClr val="folHlink"/>
                </a:solidFill>
                <a:latin typeface="Tahoma" panose="020B0604030504040204" pitchFamily="34" charset="0"/>
              </a:rPr>
              <a:t>javax</a:t>
            </a:r>
            <a:r>
              <a:rPr lang="en-US" altLang="zh-CN" sz="3200">
                <a:latin typeface="Tahoma" panose="020B0604030504040204" pitchFamily="34" charset="0"/>
              </a:rPr>
              <a:t>.swing</a:t>
            </a:r>
            <a:r>
              <a:rPr lang="zh-CN" altLang="en-US" sz="3200">
                <a:latin typeface="Tahoma" panose="020B0604030504040204" pitchFamily="34" charset="0"/>
              </a:rPr>
              <a:t>包中</a:t>
            </a:r>
            <a:r>
              <a:rPr lang="zh-CN" altLang="en-US" sz="2800">
                <a:latin typeface="Tahoma" panose="020B0604030504040204" pitchFamily="34" charset="0"/>
              </a:rPr>
              <a:t>包含了存</a:t>
            </a:r>
            <a:r>
              <a:rPr lang="en-US" altLang="zh-CN" sz="2800">
                <a:latin typeface="Tahoma" panose="020B0604030504040204" pitchFamily="34" charset="0"/>
              </a:rPr>
              <a:t>java</a:t>
            </a:r>
            <a:r>
              <a:rPr lang="zh-CN" altLang="en-US" sz="2800">
                <a:latin typeface="Tahoma" panose="020B0604030504040204" pitchFamily="34" charset="0"/>
              </a:rPr>
              <a:t>的完整的类集以支持</a:t>
            </a:r>
            <a:r>
              <a:rPr lang="en-US" altLang="zh-CN" sz="2800">
                <a:latin typeface="Tahoma" panose="020B0604030504040204" pitchFamily="34" charset="0"/>
              </a:rPr>
              <a:t>GUI</a:t>
            </a:r>
            <a:r>
              <a:rPr lang="zh-CN" altLang="en-US" sz="2800">
                <a:latin typeface="Tahoma" panose="020B0604030504040204" pitchFamily="34" charset="0"/>
              </a:rPr>
              <a:t>程序的设计（轻量级构件）</a:t>
            </a:r>
          </a:p>
          <a:p>
            <a:pPr lvl="1">
              <a:spcBef>
                <a:spcPct val="20000"/>
              </a:spcBef>
              <a:buClr>
                <a:schemeClr val="hlink"/>
              </a:buClr>
              <a:buSzPct val="55000"/>
              <a:buFont typeface="Wingdings" pitchFamily="2" charset="2"/>
              <a:buChar char="n"/>
            </a:pPr>
            <a:r>
              <a:rPr lang="en-US" altLang="zh-CN">
                <a:latin typeface="Tahoma" panose="020B0604030504040204" pitchFamily="34" charset="0"/>
              </a:rPr>
              <a:t>java.lang.Object</a:t>
            </a:r>
          </a:p>
          <a:p>
            <a:pPr lvl="2">
              <a:spcBef>
                <a:spcPct val="20000"/>
              </a:spcBef>
              <a:buClr>
                <a:schemeClr val="folHlink"/>
              </a:buClr>
              <a:buSzPct val="50000"/>
              <a:buFont typeface="Wingdings" pitchFamily="2" charset="2"/>
              <a:buChar char="n"/>
            </a:pPr>
            <a:r>
              <a:rPr lang="en-US" altLang="zh-CN">
                <a:latin typeface="Tahoma" panose="020B0604030504040204" pitchFamily="34" charset="0"/>
              </a:rPr>
              <a:t>java.awt.Component</a:t>
            </a:r>
          </a:p>
          <a:p>
            <a:pPr lvl="3">
              <a:spcBef>
                <a:spcPct val="20000"/>
              </a:spcBef>
              <a:buClr>
                <a:schemeClr val="accent2"/>
              </a:buClr>
              <a:buSzPct val="55000"/>
              <a:buFont typeface="Wingdings" pitchFamily="2" charset="2"/>
              <a:buChar char="n"/>
            </a:pPr>
            <a:r>
              <a:rPr lang="en-US" altLang="zh-CN">
                <a:latin typeface="Tahoma" panose="020B0604030504040204" pitchFamily="34" charset="0"/>
              </a:rPr>
              <a:t>java.awt.Container</a:t>
            </a:r>
          </a:p>
          <a:p>
            <a:pPr lvl="4">
              <a:spcBef>
                <a:spcPct val="20000"/>
              </a:spcBef>
              <a:buClr>
                <a:schemeClr val="accent1"/>
              </a:buClr>
              <a:buSzPct val="50000"/>
              <a:buFont typeface="Wingdings" pitchFamily="2" charset="2"/>
              <a:buChar char="n"/>
            </a:pPr>
            <a:r>
              <a:rPr lang="en-US" altLang="zh-CN" b="1">
                <a:solidFill>
                  <a:schemeClr val="folHlink"/>
                </a:solidFill>
                <a:latin typeface="Tahoma" panose="020B0604030504040204" pitchFamily="34" charset="0"/>
              </a:rPr>
              <a:t>javax</a:t>
            </a:r>
            <a:r>
              <a:rPr lang="en-US" altLang="zh-CN">
                <a:latin typeface="Tahoma" panose="020B0604030504040204" pitchFamily="34" charset="0"/>
              </a:rPr>
              <a:t>.swing.JComponent</a:t>
            </a:r>
          </a:p>
          <a:p>
            <a:pPr lvl="4">
              <a:spcBef>
                <a:spcPct val="20000"/>
              </a:spcBef>
              <a:buClr>
                <a:schemeClr val="accent1"/>
              </a:buClr>
              <a:buSzPct val="50000"/>
              <a:buFont typeface="Wingdings" pitchFamily="2" charset="2"/>
              <a:buChar char="n"/>
            </a:pPr>
            <a:r>
              <a:rPr lang="en-US" altLang="zh-CN">
                <a:latin typeface="Tahoma" panose="020B0604030504040204" pitchFamily="34" charset="0"/>
              </a:rPr>
              <a:t>......</a:t>
            </a:r>
          </a:p>
        </p:txBody>
      </p:sp>
      <p:sp>
        <p:nvSpPr>
          <p:cNvPr id="84995" name="Rectangle 1027">
            <a:extLst>
              <a:ext uri="{FF2B5EF4-FFF2-40B4-BE49-F238E27FC236}">
                <a16:creationId xmlns:a16="http://schemas.microsoft.com/office/drawing/2014/main" id="{660AB6D3-9807-0F4E-965A-C111E4116263}"/>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Tree>
    <p:extLst>
      <p:ext uri="{BB962C8B-B14F-4D97-AF65-F5344CB8AC3E}">
        <p14:creationId xmlns:p14="http://schemas.microsoft.com/office/powerpoint/2010/main" val="2522026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17CD3BA-ECA4-1648-9E46-5E33DE91C597}"/>
              </a:ext>
            </a:extLst>
          </p:cNvPr>
          <p:cNvSpPr>
            <a:spLocks noChangeArrowheads="1"/>
          </p:cNvSpPr>
          <p:nvPr/>
        </p:nvSpPr>
        <p:spPr bwMode="auto">
          <a:xfrm>
            <a:off x="2667000"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None/>
            </a:pPr>
            <a:r>
              <a:rPr lang="en-US" altLang="zh-CN" sz="3200">
                <a:solidFill>
                  <a:schemeClr val="folHlink"/>
                </a:solidFill>
                <a:latin typeface="Tahoma" panose="020B0604030504040204" pitchFamily="34" charset="0"/>
              </a:rPr>
              <a:t>javax.swing</a:t>
            </a:r>
            <a:r>
              <a:rPr lang="zh-CN" altLang="en-US" sz="3200">
                <a:solidFill>
                  <a:schemeClr val="folHlink"/>
                </a:solidFill>
                <a:latin typeface="Tahoma" panose="020B0604030504040204" pitchFamily="34" charset="0"/>
              </a:rPr>
              <a:t>中的组件</a:t>
            </a:r>
          </a:p>
          <a:p>
            <a:pPr>
              <a:spcBef>
                <a:spcPct val="20000"/>
              </a:spcBef>
              <a:buClr>
                <a:schemeClr val="folHlink"/>
              </a:buClr>
              <a:buSzPct val="60000"/>
              <a:buFont typeface="Wingdings" pitchFamily="2" charset="2"/>
              <a:buNone/>
            </a:pPr>
            <a:endParaRPr lang="zh-CN" altLang="en-US" sz="1200">
              <a:solidFill>
                <a:schemeClr val="folHlink"/>
              </a:solidFill>
              <a:latin typeface="Tahoma" panose="020B0604030504040204" pitchFamily="34" charset="0"/>
            </a:endParaRPr>
          </a:p>
          <a:p>
            <a:pPr>
              <a:spcBef>
                <a:spcPct val="20000"/>
              </a:spcBef>
              <a:buClr>
                <a:schemeClr val="folHlink"/>
              </a:buClr>
              <a:buSzPct val="60000"/>
              <a:buFont typeface="Wingdings" pitchFamily="2" charset="2"/>
              <a:buChar char="n"/>
            </a:pPr>
            <a:r>
              <a:rPr lang="en-US" altLang="zh-CN">
                <a:latin typeface="Tahoma" panose="020B0604030504040204" pitchFamily="34" charset="0"/>
              </a:rPr>
              <a:t>JLabel		</a:t>
            </a:r>
            <a:r>
              <a:rPr lang="zh-CN" altLang="en-US">
                <a:latin typeface="Tahoma" panose="020B0604030504040204" pitchFamily="34" charset="0"/>
              </a:rPr>
              <a:t>显示一行文字，可带图标</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JTextField		</a:t>
            </a:r>
            <a:r>
              <a:rPr lang="zh-CN" altLang="en-US">
                <a:latin typeface="Tahoma" panose="020B0604030504040204" pitchFamily="34" charset="0"/>
              </a:rPr>
              <a:t>用户让用户输入一行文字的构件</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JButton		</a:t>
            </a:r>
            <a:r>
              <a:rPr lang="zh-CN" altLang="en-US">
                <a:latin typeface="Tahoma" panose="020B0604030504040204" pitchFamily="34" charset="0"/>
              </a:rPr>
              <a:t>用于点击执行命令</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JCheckBox		</a:t>
            </a:r>
            <a:r>
              <a:rPr lang="zh-CN" altLang="en-US">
                <a:latin typeface="Tahoma" panose="020B0604030504040204" pitchFamily="34" charset="0"/>
              </a:rPr>
              <a:t>标记状态</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JRadioButton	</a:t>
            </a:r>
            <a:r>
              <a:rPr lang="zh-CN" altLang="en-US">
                <a:latin typeface="Tahoma" panose="020B0604030504040204" pitchFamily="34" charset="0"/>
              </a:rPr>
              <a:t>标记多状态</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JCombox		</a:t>
            </a:r>
            <a:r>
              <a:rPr lang="zh-CN" altLang="en-US">
                <a:latin typeface="Tahoma" panose="020B0604030504040204" pitchFamily="34" charset="0"/>
              </a:rPr>
              <a:t>下拉列表框供选取</a:t>
            </a:r>
          </a:p>
          <a:p>
            <a:pPr>
              <a:spcBef>
                <a:spcPct val="20000"/>
              </a:spcBef>
              <a:buClr>
                <a:schemeClr val="folHlink"/>
              </a:buClr>
              <a:buSzPct val="60000"/>
              <a:buFont typeface="Wingdings" pitchFamily="2" charset="2"/>
              <a:buChar char="n"/>
            </a:pPr>
            <a:r>
              <a:rPr lang="en-US" altLang="zh-CN">
                <a:latin typeface="Tahoma" panose="020B0604030504040204" pitchFamily="34" charset="0"/>
              </a:rPr>
              <a:t>JList		</a:t>
            </a:r>
            <a:r>
              <a:rPr lang="zh-CN" altLang="en-US">
                <a:latin typeface="Tahoma" panose="020B0604030504040204" pitchFamily="34" charset="0"/>
              </a:rPr>
              <a:t>一组列表项供选择</a:t>
            </a:r>
          </a:p>
          <a:p>
            <a:pPr>
              <a:spcBef>
                <a:spcPct val="20000"/>
              </a:spcBef>
              <a:buClr>
                <a:schemeClr val="folHlink"/>
              </a:buClr>
              <a:buSzPct val="60000"/>
              <a:buFont typeface="Wingdings" pitchFamily="2" charset="2"/>
              <a:buNone/>
            </a:pPr>
            <a:endParaRPr lang="en-US" altLang="zh-CN">
              <a:latin typeface="Tahoma" panose="020B0604030504040204" pitchFamily="34" charset="0"/>
            </a:endParaRPr>
          </a:p>
        </p:txBody>
      </p:sp>
      <p:sp>
        <p:nvSpPr>
          <p:cNvPr id="87043" name="Rectangle 3">
            <a:extLst>
              <a:ext uri="{FF2B5EF4-FFF2-40B4-BE49-F238E27FC236}">
                <a16:creationId xmlns:a16="http://schemas.microsoft.com/office/drawing/2014/main" id="{ADE370F5-452F-384D-A74D-757E1F5D250B}"/>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Tree>
    <p:extLst>
      <p:ext uri="{BB962C8B-B14F-4D97-AF65-F5344CB8AC3E}">
        <p14:creationId xmlns:p14="http://schemas.microsoft.com/office/powerpoint/2010/main" val="428663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388413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a:extLst>
              <a:ext uri="{FF2B5EF4-FFF2-40B4-BE49-F238E27FC236}">
                <a16:creationId xmlns:a16="http://schemas.microsoft.com/office/drawing/2014/main" id="{F0E0583D-5B33-4946-987A-F9951C380AC4}"/>
              </a:ext>
            </a:extLst>
          </p:cNvPr>
          <p:cNvSpPr>
            <a:spLocks noChangeArrowheads="1"/>
          </p:cNvSpPr>
          <p:nvPr/>
        </p:nvSpPr>
        <p:spPr bwMode="auto">
          <a:xfrm>
            <a:off x="2514601" y="533401"/>
            <a:ext cx="7665881"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zh-CN" altLang="en-US" sz="2800" b="1" noProof="1">
                <a:latin typeface="Times New Roman" panose="02020603050405020304" pitchFamily="18" charset="0"/>
              </a:rPr>
              <a:t>2</a:t>
            </a:r>
            <a:r>
              <a:rPr lang="zh-CN" altLang="zh-CN" sz="2800" b="1" noProof="1">
                <a:latin typeface="Times New Roman" panose="02020603050405020304" pitchFamily="18" charset="0"/>
              </a:rPr>
              <a:t>、</a:t>
            </a:r>
            <a:r>
              <a:rPr lang="en-US" altLang="zh-CN" sz="2800" b="1">
                <a:latin typeface="Times New Roman" panose="02020603050405020304" pitchFamily="18" charset="0"/>
              </a:rPr>
              <a:t>包含</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件的</a:t>
            </a:r>
            <a:r>
              <a:rPr lang="zh-CN" altLang="zh-CN" sz="2800" b="1">
                <a:latin typeface="Times New Roman" panose="02020603050405020304" pitchFamily="18" charset="0"/>
              </a:rPr>
              <a:t>组</a:t>
            </a:r>
            <a:r>
              <a:rPr lang="en-US" altLang="zh-CN" sz="2800" b="1">
                <a:latin typeface="Times New Roman" panose="02020603050405020304" pitchFamily="18" charset="0"/>
              </a:rPr>
              <a:t>件</a:t>
            </a:r>
            <a:r>
              <a:rPr lang="zh-CN" altLang="zh-CN" sz="2800" b="1">
                <a:latin typeface="Times New Roman" panose="02020603050405020304" pitchFamily="18" charset="0"/>
              </a:rPr>
              <a:t>——</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件容器</a:t>
            </a:r>
            <a:r>
              <a:rPr lang="zh-CN" altLang="zh-CN" sz="2800" b="1" noProof="1">
                <a:latin typeface="Times New Roman" panose="02020603050405020304" pitchFamily="18" charset="0"/>
              </a:rPr>
              <a:t>（</a:t>
            </a:r>
            <a:r>
              <a:rPr lang="en-US" altLang="zh-CN" sz="2800" b="1">
                <a:latin typeface="Times New Roman" panose="02020603050405020304" pitchFamily="18" charset="0"/>
              </a:rPr>
              <a:t>C</a:t>
            </a:r>
            <a:r>
              <a:rPr lang="en-US" altLang="zh-CN" sz="2800" b="1" noProof="1">
                <a:latin typeface="Times New Roman" panose="02020603050405020304" pitchFamily="18" charset="0"/>
              </a:rPr>
              <a:t>ontainer）</a:t>
            </a:r>
          </a:p>
        </p:txBody>
      </p:sp>
      <p:sp>
        <p:nvSpPr>
          <p:cNvPr id="8197" name="Text Box 5">
            <a:extLst>
              <a:ext uri="{FF2B5EF4-FFF2-40B4-BE49-F238E27FC236}">
                <a16:creationId xmlns:a16="http://schemas.microsoft.com/office/drawing/2014/main" id="{E9575511-3DAF-5941-825D-2CCD8092E7F3}"/>
              </a:ext>
            </a:extLst>
          </p:cNvPr>
          <p:cNvSpPr txBox="1">
            <a:spLocks noChangeArrowheads="1"/>
          </p:cNvSpPr>
          <p:nvPr/>
        </p:nvSpPr>
        <p:spPr bwMode="auto">
          <a:xfrm>
            <a:off x="2057400" y="2001839"/>
            <a:ext cx="80772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一个</a:t>
            </a:r>
            <a:r>
              <a:rPr lang="en-US" altLang="zh-CN"/>
              <a:t>Java</a:t>
            </a:r>
            <a:r>
              <a:rPr lang="zh-CN" altLang="en-US"/>
              <a:t>的图形用户界面的最基本组成部分就是组件（</a:t>
            </a:r>
            <a:r>
              <a:rPr lang="en-US" altLang="zh-CN"/>
              <a:t>Component</a:t>
            </a:r>
            <a:r>
              <a:rPr lang="zh-CN" altLang="en-US"/>
              <a:t>），组件是一个可以以图形化的方式显示在屏幕上并能与用户进行交互的对象，比如</a:t>
            </a:r>
            <a:r>
              <a:rPr lang="en-US" altLang="zh-CN"/>
              <a:t>Button, Checkbox, Choice, Label, List</a:t>
            </a:r>
            <a:r>
              <a:rPr lang="zh-CN" altLang="en-US"/>
              <a:t>等。</a:t>
            </a:r>
          </a:p>
          <a:p>
            <a:endParaRPr lang="zh-CN" altLang="en-US" sz="1200"/>
          </a:p>
          <a:p>
            <a:r>
              <a:rPr lang="zh-CN" altLang="en-US"/>
              <a:t>      组件不能独立地显示出来，必须将组件放在特定的对象中才能显示出来，这就是包含组件的组件</a:t>
            </a:r>
            <a:r>
              <a:rPr lang="en-US" altLang="zh-CN">
                <a:latin typeface="Times New Roman" panose="02020603050405020304" pitchFamily="18" charset="0"/>
              </a:rPr>
              <a:t>——</a:t>
            </a:r>
            <a:r>
              <a:rPr lang="en-US" altLang="zh-CN"/>
              <a:t>Container</a:t>
            </a:r>
            <a:r>
              <a:rPr lang="zh-CN" altLang="en-US"/>
              <a:t>（容器）。容器</a:t>
            </a:r>
            <a:r>
              <a:rPr lang="en-US" altLang="zh-CN"/>
              <a:t>Container</a:t>
            </a:r>
            <a:r>
              <a:rPr lang="zh-CN" altLang="en-US"/>
              <a:t>是</a:t>
            </a:r>
            <a:r>
              <a:rPr lang="en-US" altLang="zh-CN"/>
              <a:t>Component</a:t>
            </a:r>
            <a:r>
              <a:rPr lang="zh-CN" altLang="en-US"/>
              <a:t>的子类，它本身也是一个组件，具有组件所有的性质。另外，它还具有容纳其他组件和容器的功能。</a:t>
            </a:r>
          </a:p>
        </p:txBody>
      </p:sp>
    </p:spTree>
    <p:extLst>
      <p:ext uri="{BB962C8B-B14F-4D97-AF65-F5344CB8AC3E}">
        <p14:creationId xmlns:p14="http://schemas.microsoft.com/office/powerpoint/2010/main" val="114478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6" name="Rectangle 32">
            <a:extLst>
              <a:ext uri="{FF2B5EF4-FFF2-40B4-BE49-F238E27FC236}">
                <a16:creationId xmlns:a16="http://schemas.microsoft.com/office/drawing/2014/main" id="{91F7EC2D-D885-514D-8886-F398339A77D6}"/>
              </a:ext>
            </a:extLst>
          </p:cNvPr>
          <p:cNvSpPr>
            <a:spLocks noChangeArrowheads="1"/>
          </p:cNvSpPr>
          <p:nvPr/>
        </p:nvSpPr>
        <p:spPr bwMode="auto">
          <a:xfrm>
            <a:off x="2514601" y="533401"/>
            <a:ext cx="7665881"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zh-CN" altLang="en-US" sz="2800" b="1" noProof="1">
                <a:latin typeface="Times New Roman" panose="02020603050405020304" pitchFamily="18" charset="0"/>
              </a:rPr>
              <a:t>2</a:t>
            </a:r>
            <a:r>
              <a:rPr lang="zh-CN" altLang="zh-CN" sz="2800" b="1" noProof="1">
                <a:latin typeface="Times New Roman" panose="02020603050405020304" pitchFamily="18" charset="0"/>
              </a:rPr>
              <a:t>、</a:t>
            </a:r>
            <a:r>
              <a:rPr lang="en-US" altLang="zh-CN" sz="2800" b="1">
                <a:latin typeface="Times New Roman" panose="02020603050405020304" pitchFamily="18" charset="0"/>
              </a:rPr>
              <a:t>包含</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件的</a:t>
            </a:r>
            <a:r>
              <a:rPr lang="zh-CN" altLang="zh-CN" sz="2800" b="1">
                <a:latin typeface="Times New Roman" panose="02020603050405020304" pitchFamily="18" charset="0"/>
              </a:rPr>
              <a:t>组</a:t>
            </a:r>
            <a:r>
              <a:rPr lang="en-US" altLang="zh-CN" sz="2800" b="1">
                <a:latin typeface="Times New Roman" panose="02020603050405020304" pitchFamily="18" charset="0"/>
              </a:rPr>
              <a:t>件</a:t>
            </a:r>
            <a:r>
              <a:rPr lang="zh-CN" altLang="zh-CN" sz="2800" b="1">
                <a:latin typeface="Times New Roman" panose="02020603050405020304" pitchFamily="18" charset="0"/>
              </a:rPr>
              <a:t>——</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件容器</a:t>
            </a:r>
            <a:r>
              <a:rPr lang="zh-CN" altLang="zh-CN" sz="2800" b="1" noProof="1">
                <a:latin typeface="Times New Roman" panose="02020603050405020304" pitchFamily="18" charset="0"/>
              </a:rPr>
              <a:t>（</a:t>
            </a:r>
            <a:r>
              <a:rPr lang="en-US" altLang="zh-CN" sz="2800" b="1">
                <a:latin typeface="Times New Roman" panose="02020603050405020304" pitchFamily="18" charset="0"/>
              </a:rPr>
              <a:t>C</a:t>
            </a:r>
            <a:r>
              <a:rPr lang="en-US" altLang="zh-CN" sz="2800" b="1" noProof="1">
                <a:latin typeface="Times New Roman" panose="02020603050405020304" pitchFamily="18" charset="0"/>
              </a:rPr>
              <a:t>ontainer）</a:t>
            </a:r>
          </a:p>
        </p:txBody>
      </p:sp>
      <p:grpSp>
        <p:nvGrpSpPr>
          <p:cNvPr id="16420" name="Group 36">
            <a:extLst>
              <a:ext uri="{FF2B5EF4-FFF2-40B4-BE49-F238E27FC236}">
                <a16:creationId xmlns:a16="http://schemas.microsoft.com/office/drawing/2014/main" id="{54B5E72E-FD8A-6B4E-AC9F-C0CC737B7CF6}"/>
              </a:ext>
            </a:extLst>
          </p:cNvPr>
          <p:cNvGrpSpPr>
            <a:grpSpLocks/>
          </p:cNvGrpSpPr>
          <p:nvPr/>
        </p:nvGrpSpPr>
        <p:grpSpPr bwMode="auto">
          <a:xfrm>
            <a:off x="1981200" y="2252664"/>
            <a:ext cx="8242300" cy="3614737"/>
            <a:chOff x="288" y="1419"/>
            <a:chExt cx="5192" cy="2277"/>
          </a:xfrm>
        </p:grpSpPr>
        <p:sp>
          <p:nvSpPr>
            <p:cNvPr id="16400" name="Text Box 16">
              <a:extLst>
                <a:ext uri="{FF2B5EF4-FFF2-40B4-BE49-F238E27FC236}">
                  <a16:creationId xmlns:a16="http://schemas.microsoft.com/office/drawing/2014/main" id="{B5ACB1D2-4FB2-2442-AEC7-CDA683E45BD2}"/>
                </a:ext>
              </a:extLst>
            </p:cNvPr>
            <p:cNvSpPr txBox="1">
              <a:spLocks noChangeArrowheads="1"/>
            </p:cNvSpPr>
            <p:nvPr/>
          </p:nvSpPr>
          <p:spPr bwMode="auto">
            <a:xfrm>
              <a:off x="521" y="1450"/>
              <a:ext cx="932" cy="399"/>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3200" b="1">
                  <a:latin typeface="Times New Roman" panose="02020603050405020304" pitchFamily="18" charset="0"/>
                </a:rPr>
                <a:t>列表</a:t>
              </a:r>
            </a:p>
          </p:txBody>
        </p:sp>
        <p:sp>
          <p:nvSpPr>
            <p:cNvPr id="16401" name="Text Box 17">
              <a:extLst>
                <a:ext uri="{FF2B5EF4-FFF2-40B4-BE49-F238E27FC236}">
                  <a16:creationId xmlns:a16="http://schemas.microsoft.com/office/drawing/2014/main" id="{3412C41C-8C39-B141-ACD6-B55583AA5F25}"/>
                </a:ext>
              </a:extLst>
            </p:cNvPr>
            <p:cNvSpPr txBox="1">
              <a:spLocks noChangeArrowheads="1"/>
            </p:cNvSpPr>
            <p:nvPr/>
          </p:nvSpPr>
          <p:spPr bwMode="auto">
            <a:xfrm>
              <a:off x="1570" y="1434"/>
              <a:ext cx="991" cy="430"/>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3200" b="1">
                  <a:latin typeface="Times New Roman" panose="02020603050405020304" pitchFamily="18" charset="0"/>
                </a:rPr>
                <a:t>按钮</a:t>
              </a:r>
            </a:p>
          </p:txBody>
        </p:sp>
        <p:sp>
          <p:nvSpPr>
            <p:cNvPr id="16402" name="Text Box 18">
              <a:extLst>
                <a:ext uri="{FF2B5EF4-FFF2-40B4-BE49-F238E27FC236}">
                  <a16:creationId xmlns:a16="http://schemas.microsoft.com/office/drawing/2014/main" id="{0CECBD2E-66F4-6041-9904-46ED7594E1FC}"/>
                </a:ext>
              </a:extLst>
            </p:cNvPr>
            <p:cNvSpPr txBox="1">
              <a:spLocks noChangeArrowheads="1"/>
            </p:cNvSpPr>
            <p:nvPr/>
          </p:nvSpPr>
          <p:spPr bwMode="auto">
            <a:xfrm>
              <a:off x="2619" y="1419"/>
              <a:ext cx="991" cy="430"/>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3200" b="1">
                  <a:latin typeface="Times New Roman" panose="02020603050405020304" pitchFamily="18" charset="0"/>
                </a:rPr>
                <a:t>菜单</a:t>
              </a:r>
            </a:p>
          </p:txBody>
        </p:sp>
        <p:sp>
          <p:nvSpPr>
            <p:cNvPr id="16403" name="Text Box 19">
              <a:extLst>
                <a:ext uri="{FF2B5EF4-FFF2-40B4-BE49-F238E27FC236}">
                  <a16:creationId xmlns:a16="http://schemas.microsoft.com/office/drawing/2014/main" id="{3539B7AF-677C-864F-8F32-22FC2B4B92EE}"/>
                </a:ext>
              </a:extLst>
            </p:cNvPr>
            <p:cNvSpPr txBox="1">
              <a:spLocks noChangeArrowheads="1"/>
            </p:cNvSpPr>
            <p:nvPr/>
          </p:nvSpPr>
          <p:spPr bwMode="auto">
            <a:xfrm>
              <a:off x="3532" y="2517"/>
              <a:ext cx="1496"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3200" b="1">
                  <a:latin typeface="Times New Roman" panose="02020603050405020304" pitchFamily="18" charset="0"/>
                </a:rPr>
                <a:t>Container</a:t>
              </a:r>
              <a:endParaRPr lang="en-US" altLang="zh-CN" sz="1500" b="1">
                <a:latin typeface="Times New Roman" panose="02020603050405020304" pitchFamily="18" charset="0"/>
              </a:endParaRPr>
            </a:p>
          </p:txBody>
        </p:sp>
        <p:sp>
          <p:nvSpPr>
            <p:cNvPr id="16404" name="AutoShape 20">
              <a:extLst>
                <a:ext uri="{FF2B5EF4-FFF2-40B4-BE49-F238E27FC236}">
                  <a16:creationId xmlns:a16="http://schemas.microsoft.com/office/drawing/2014/main" id="{5B2628A7-4C41-D543-A4C5-721557866A71}"/>
                </a:ext>
              </a:extLst>
            </p:cNvPr>
            <p:cNvSpPr>
              <a:spLocks noChangeArrowheads="1"/>
            </p:cNvSpPr>
            <p:nvPr/>
          </p:nvSpPr>
          <p:spPr bwMode="auto">
            <a:xfrm>
              <a:off x="844" y="1852"/>
              <a:ext cx="252" cy="537"/>
            </a:xfrm>
            <a:prstGeom prst="downArrow">
              <a:avLst>
                <a:gd name="adj1" fmla="val 50000"/>
                <a:gd name="adj2" fmla="val 53274"/>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5" name="AutoShape 21">
              <a:extLst>
                <a:ext uri="{FF2B5EF4-FFF2-40B4-BE49-F238E27FC236}">
                  <a16:creationId xmlns:a16="http://schemas.microsoft.com/office/drawing/2014/main" id="{075C528E-2312-444D-A521-3964993880D1}"/>
                </a:ext>
              </a:extLst>
            </p:cNvPr>
            <p:cNvSpPr>
              <a:spLocks noChangeArrowheads="1"/>
            </p:cNvSpPr>
            <p:nvPr/>
          </p:nvSpPr>
          <p:spPr bwMode="auto">
            <a:xfrm>
              <a:off x="1861" y="1864"/>
              <a:ext cx="311" cy="537"/>
            </a:xfrm>
            <a:prstGeom prst="downArrow">
              <a:avLst>
                <a:gd name="adj1" fmla="val 50000"/>
                <a:gd name="adj2" fmla="val 43167"/>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6" name="AutoShape 22">
              <a:extLst>
                <a:ext uri="{FF2B5EF4-FFF2-40B4-BE49-F238E27FC236}">
                  <a16:creationId xmlns:a16="http://schemas.microsoft.com/office/drawing/2014/main" id="{A8C37254-94F9-8140-903E-9F66F534FB82}"/>
                </a:ext>
              </a:extLst>
            </p:cNvPr>
            <p:cNvSpPr>
              <a:spLocks noChangeArrowheads="1"/>
            </p:cNvSpPr>
            <p:nvPr/>
          </p:nvSpPr>
          <p:spPr bwMode="auto">
            <a:xfrm>
              <a:off x="2949" y="1849"/>
              <a:ext cx="253" cy="537"/>
            </a:xfrm>
            <a:prstGeom prst="downArrow">
              <a:avLst>
                <a:gd name="adj1" fmla="val 50000"/>
                <a:gd name="adj2" fmla="val 53063"/>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7" name="AutoShape 23">
              <a:extLst>
                <a:ext uri="{FF2B5EF4-FFF2-40B4-BE49-F238E27FC236}">
                  <a16:creationId xmlns:a16="http://schemas.microsoft.com/office/drawing/2014/main" id="{80786795-0C0A-BE47-A5F3-9C188AB6417C}"/>
                </a:ext>
              </a:extLst>
            </p:cNvPr>
            <p:cNvSpPr>
              <a:spLocks noChangeArrowheads="1"/>
            </p:cNvSpPr>
            <p:nvPr/>
          </p:nvSpPr>
          <p:spPr bwMode="auto">
            <a:xfrm>
              <a:off x="288" y="3230"/>
              <a:ext cx="3574" cy="44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folHlink"/>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8" name="Text Box 24">
              <a:extLst>
                <a:ext uri="{FF2B5EF4-FFF2-40B4-BE49-F238E27FC236}">
                  <a16:creationId xmlns:a16="http://schemas.microsoft.com/office/drawing/2014/main" id="{E0BD5924-B6B0-EF40-9A06-B012D1207B4C}"/>
                </a:ext>
              </a:extLst>
            </p:cNvPr>
            <p:cNvSpPr txBox="1">
              <a:spLocks noChangeArrowheads="1"/>
            </p:cNvSpPr>
            <p:nvPr/>
          </p:nvSpPr>
          <p:spPr bwMode="auto">
            <a:xfrm>
              <a:off x="1201" y="3261"/>
              <a:ext cx="1845"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3200" b="1">
                  <a:solidFill>
                    <a:schemeClr val="accent2"/>
                  </a:solidFill>
                  <a:latin typeface="Times New Roman" panose="02020603050405020304" pitchFamily="18" charset="0"/>
                </a:rPr>
                <a:t>另一个窗口</a:t>
              </a:r>
            </a:p>
          </p:txBody>
        </p:sp>
        <p:sp>
          <p:nvSpPr>
            <p:cNvPr id="16409" name="AutoShape 25">
              <a:extLst>
                <a:ext uri="{FF2B5EF4-FFF2-40B4-BE49-F238E27FC236}">
                  <a16:creationId xmlns:a16="http://schemas.microsoft.com/office/drawing/2014/main" id="{0CAADBEA-531A-B340-A9AC-B83AE012B878}"/>
                </a:ext>
              </a:extLst>
            </p:cNvPr>
            <p:cNvSpPr>
              <a:spLocks noChangeArrowheads="1"/>
            </p:cNvSpPr>
            <p:nvPr/>
          </p:nvSpPr>
          <p:spPr bwMode="auto">
            <a:xfrm>
              <a:off x="1958" y="2923"/>
              <a:ext cx="311" cy="292"/>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0" name="AutoShape 26">
              <a:extLst>
                <a:ext uri="{FF2B5EF4-FFF2-40B4-BE49-F238E27FC236}">
                  <a16:creationId xmlns:a16="http://schemas.microsoft.com/office/drawing/2014/main" id="{4EB1B64A-1309-AC48-9B55-6AA32E80279B}"/>
                </a:ext>
              </a:extLst>
            </p:cNvPr>
            <p:cNvSpPr>
              <a:spLocks noChangeArrowheads="1"/>
            </p:cNvSpPr>
            <p:nvPr/>
          </p:nvSpPr>
          <p:spPr bwMode="auto">
            <a:xfrm>
              <a:off x="768" y="2427"/>
              <a:ext cx="2549" cy="5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8FCFE"/>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1" name="Text Box 27">
              <a:extLst>
                <a:ext uri="{FF2B5EF4-FFF2-40B4-BE49-F238E27FC236}">
                  <a16:creationId xmlns:a16="http://schemas.microsoft.com/office/drawing/2014/main" id="{CDFE79EE-0E35-8C47-9396-C54535A0B0B5}"/>
                </a:ext>
              </a:extLst>
            </p:cNvPr>
            <p:cNvSpPr txBox="1">
              <a:spLocks noChangeArrowheads="1"/>
            </p:cNvSpPr>
            <p:nvPr/>
          </p:nvSpPr>
          <p:spPr bwMode="auto">
            <a:xfrm>
              <a:off x="1008" y="2475"/>
              <a:ext cx="2040" cy="3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3200" b="1">
                  <a:solidFill>
                    <a:schemeClr val="accent2"/>
                  </a:solidFill>
                  <a:latin typeface="Times New Roman" panose="02020603050405020304" pitchFamily="18" charset="0"/>
                </a:rPr>
                <a:t>窗口，对话框</a:t>
              </a:r>
            </a:p>
          </p:txBody>
        </p:sp>
        <p:sp>
          <p:nvSpPr>
            <p:cNvPr id="16412" name="Line 28">
              <a:extLst>
                <a:ext uri="{FF2B5EF4-FFF2-40B4-BE49-F238E27FC236}">
                  <a16:creationId xmlns:a16="http://schemas.microsoft.com/office/drawing/2014/main" id="{1A4AD888-B9B7-E547-87A8-3D43491C93AC}"/>
                </a:ext>
              </a:extLst>
            </p:cNvPr>
            <p:cNvSpPr>
              <a:spLocks noChangeShapeType="1"/>
            </p:cNvSpPr>
            <p:nvPr/>
          </p:nvSpPr>
          <p:spPr bwMode="auto">
            <a:xfrm flipH="1">
              <a:off x="2952" y="2739"/>
              <a:ext cx="5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3" name="Text Box 29">
              <a:extLst>
                <a:ext uri="{FF2B5EF4-FFF2-40B4-BE49-F238E27FC236}">
                  <a16:creationId xmlns:a16="http://schemas.microsoft.com/office/drawing/2014/main" id="{3C5327F4-9195-2540-8EF2-7169617FE9B6}"/>
                </a:ext>
              </a:extLst>
            </p:cNvPr>
            <p:cNvSpPr txBox="1">
              <a:spLocks noChangeArrowheads="1"/>
            </p:cNvSpPr>
            <p:nvPr/>
          </p:nvSpPr>
          <p:spPr bwMode="auto">
            <a:xfrm>
              <a:off x="3952" y="3297"/>
              <a:ext cx="1496"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3200" b="1">
                  <a:latin typeface="Times New Roman" panose="02020603050405020304" pitchFamily="18" charset="0"/>
                </a:rPr>
                <a:t>Container</a:t>
              </a:r>
              <a:endParaRPr lang="en-US" altLang="zh-CN" sz="1500" b="1">
                <a:latin typeface="Times New Roman" panose="02020603050405020304" pitchFamily="18" charset="0"/>
              </a:endParaRPr>
            </a:p>
          </p:txBody>
        </p:sp>
        <p:sp>
          <p:nvSpPr>
            <p:cNvPr id="16414" name="Line 30">
              <a:extLst>
                <a:ext uri="{FF2B5EF4-FFF2-40B4-BE49-F238E27FC236}">
                  <a16:creationId xmlns:a16="http://schemas.microsoft.com/office/drawing/2014/main" id="{A519DA93-EE29-3E4C-AD14-319280B2706D}"/>
                </a:ext>
              </a:extLst>
            </p:cNvPr>
            <p:cNvSpPr>
              <a:spLocks noChangeShapeType="1"/>
            </p:cNvSpPr>
            <p:nvPr/>
          </p:nvSpPr>
          <p:spPr bwMode="auto">
            <a:xfrm flipH="1">
              <a:off x="3372" y="3519"/>
              <a:ext cx="5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7" name="Text Box 33">
              <a:extLst>
                <a:ext uri="{FF2B5EF4-FFF2-40B4-BE49-F238E27FC236}">
                  <a16:creationId xmlns:a16="http://schemas.microsoft.com/office/drawing/2014/main" id="{2C842C76-ECD1-9B4D-A185-EF68EBDA9AA4}"/>
                </a:ext>
              </a:extLst>
            </p:cNvPr>
            <p:cNvSpPr txBox="1">
              <a:spLocks noChangeArrowheads="1"/>
            </p:cNvSpPr>
            <p:nvPr/>
          </p:nvSpPr>
          <p:spPr bwMode="auto">
            <a:xfrm>
              <a:off x="3984" y="1419"/>
              <a:ext cx="1496"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3200" b="1">
                  <a:latin typeface="Times New Roman" panose="02020603050405020304" pitchFamily="18" charset="0"/>
                </a:rPr>
                <a:t>Component</a:t>
              </a:r>
              <a:endParaRPr lang="en-US" altLang="zh-CN" sz="1500" b="1">
                <a:latin typeface="Times New Roman" panose="02020603050405020304" pitchFamily="18" charset="0"/>
              </a:endParaRPr>
            </a:p>
          </p:txBody>
        </p:sp>
        <p:sp>
          <p:nvSpPr>
            <p:cNvPr id="16418" name="Line 34">
              <a:extLst>
                <a:ext uri="{FF2B5EF4-FFF2-40B4-BE49-F238E27FC236}">
                  <a16:creationId xmlns:a16="http://schemas.microsoft.com/office/drawing/2014/main" id="{AEFDC2D8-C23E-9B4B-918E-4C21CC4974FB}"/>
                </a:ext>
              </a:extLst>
            </p:cNvPr>
            <p:cNvSpPr>
              <a:spLocks noChangeShapeType="1"/>
            </p:cNvSpPr>
            <p:nvPr/>
          </p:nvSpPr>
          <p:spPr bwMode="auto">
            <a:xfrm flipH="1" flipV="1">
              <a:off x="3648" y="1581"/>
              <a:ext cx="384" cy="3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12539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2444C9B7-856E-A24E-8359-DFE9E48725D0}"/>
              </a:ext>
            </a:extLst>
          </p:cNvPr>
          <p:cNvSpPr>
            <a:spLocks noChangeArrowheads="1"/>
          </p:cNvSpPr>
          <p:nvPr/>
        </p:nvSpPr>
        <p:spPr bwMode="auto">
          <a:xfrm>
            <a:off x="2362200" y="1990725"/>
            <a:ext cx="7924800" cy="291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accent1"/>
              </a:buClr>
              <a:buSzPct val="90000"/>
              <a:buFont typeface="Monotype Sorts" pitchFamily="2" charset="2"/>
              <a:buNone/>
            </a:pPr>
            <a:r>
              <a:rPr lang="en-US" altLang="zh-CN">
                <a:latin typeface="Times New Roman" panose="02020603050405020304" pitchFamily="18" charset="0"/>
              </a:rPr>
              <a:t>      A</a:t>
            </a:r>
            <a:r>
              <a:rPr lang="en-US" altLang="zh-CN" noProof="1">
                <a:latin typeface="Times New Roman" panose="02020603050405020304" pitchFamily="18" charset="0"/>
              </a:rPr>
              <a:t>WT</a:t>
            </a:r>
            <a:r>
              <a:rPr lang="zh-CN" altLang="en-US" noProof="1">
                <a:latin typeface="Times New Roman" panose="02020603050405020304" pitchFamily="18" charset="0"/>
              </a:rPr>
              <a:t>使用</a:t>
            </a:r>
            <a:r>
              <a:rPr lang="en-US" altLang="zh-CN" noProof="1">
                <a:latin typeface="Times New Roman" panose="02020603050405020304" pitchFamily="18" charset="0"/>
              </a:rPr>
              <a:t>Container</a:t>
            </a:r>
            <a:r>
              <a:rPr lang="zh-CN" altLang="zh-CN">
                <a:latin typeface="Times New Roman" panose="02020603050405020304" pitchFamily="18" charset="0"/>
              </a:rPr>
              <a:t>类</a:t>
            </a:r>
            <a:r>
              <a:rPr lang="en-US" altLang="zh-CN">
                <a:latin typeface="Times New Roman" panose="02020603050405020304" pitchFamily="18" charset="0"/>
              </a:rPr>
              <a:t>来定义最基本的</a:t>
            </a:r>
            <a:r>
              <a:rPr lang="zh-CN" altLang="zh-CN" noProof="1">
                <a:latin typeface="Times New Roman" panose="02020603050405020304" pitchFamily="18" charset="0"/>
              </a:rPr>
              <a:t>组</a:t>
            </a:r>
            <a:r>
              <a:rPr lang="zh-CN" altLang="en-US" noProof="1">
                <a:latin typeface="Times New Roman" panose="02020603050405020304" pitchFamily="18" charset="0"/>
              </a:rPr>
              <a:t>件容器</a:t>
            </a:r>
            <a:r>
              <a:rPr lang="zh-CN" altLang="zh-CN" noProof="1">
                <a:latin typeface="Times New Roman" panose="02020603050405020304" pitchFamily="18" charset="0"/>
              </a:rPr>
              <a:t>，</a:t>
            </a:r>
            <a:r>
              <a:rPr lang="zh-CN" altLang="en-US" noProof="1">
                <a:latin typeface="Times New Roman" panose="02020603050405020304" pitchFamily="18" charset="0"/>
              </a:rPr>
              <a:t>它有两个</a:t>
            </a:r>
            <a:r>
              <a:rPr lang="zh-CN" altLang="zh-CN" noProof="1">
                <a:latin typeface="Times New Roman" panose="02020603050405020304" pitchFamily="18" charset="0"/>
              </a:rPr>
              <a:t>常用</a:t>
            </a:r>
            <a:r>
              <a:rPr lang="zh-CN" altLang="zh-CN">
                <a:latin typeface="Times New Roman" panose="02020603050405020304" pitchFamily="18" charset="0"/>
              </a:rPr>
              <a:t>的</a:t>
            </a:r>
            <a:r>
              <a:rPr lang="en-US" altLang="zh-CN">
                <a:latin typeface="Times New Roman" panose="02020603050405020304" pitchFamily="18" charset="0"/>
              </a:rPr>
              <a:t>子类</a:t>
            </a:r>
            <a:r>
              <a:rPr lang="zh-CN" altLang="en-US">
                <a:latin typeface="Times New Roman" panose="02020603050405020304" pitchFamily="18" charset="0"/>
              </a:rPr>
              <a:t>：</a:t>
            </a:r>
            <a:r>
              <a:rPr lang="en-US" altLang="zh-CN" noProof="1">
                <a:latin typeface="Times New Roman" panose="02020603050405020304" pitchFamily="18" charset="0"/>
              </a:rPr>
              <a:t>Window</a:t>
            </a:r>
            <a:r>
              <a:rPr lang="zh-CN" altLang="en-US" noProof="1">
                <a:latin typeface="Times New Roman" panose="02020603050405020304" pitchFamily="18" charset="0"/>
              </a:rPr>
              <a:t>类和</a:t>
            </a:r>
            <a:r>
              <a:rPr lang="en-US" altLang="zh-CN" noProof="1">
                <a:latin typeface="Times New Roman" panose="02020603050405020304" pitchFamily="18" charset="0"/>
              </a:rPr>
              <a:t>Panel</a:t>
            </a:r>
            <a:r>
              <a:rPr lang="zh-CN" altLang="en-US" noProof="1">
                <a:latin typeface="Times New Roman" panose="02020603050405020304" pitchFamily="18" charset="0"/>
              </a:rPr>
              <a:t>类</a:t>
            </a:r>
            <a:r>
              <a:rPr lang="zh-CN" altLang="zh-CN" noProof="1">
                <a:latin typeface="Times New Roman" panose="02020603050405020304" pitchFamily="18" charset="0"/>
              </a:rPr>
              <a:t>。</a:t>
            </a:r>
            <a:endParaRPr lang="zh-CN" altLang="en-US" noProof="1">
              <a:latin typeface="Times New Roman" panose="02020603050405020304" pitchFamily="18" charset="0"/>
            </a:endParaRPr>
          </a:p>
          <a:p>
            <a:pPr>
              <a:spcBef>
                <a:spcPct val="30000"/>
              </a:spcBef>
              <a:buClr>
                <a:schemeClr val="accent1"/>
              </a:buClr>
              <a:buSzPct val="90000"/>
              <a:buFont typeface="Monotype Sorts" pitchFamily="2" charset="2"/>
              <a:buNone/>
            </a:pPr>
            <a:r>
              <a:rPr lang="en-US" altLang="zh-CN" noProof="1">
                <a:latin typeface="Times New Roman" panose="02020603050405020304" pitchFamily="18" charset="0"/>
              </a:rPr>
              <a:t>Window</a:t>
            </a:r>
            <a:r>
              <a:rPr lang="zh-CN" altLang="en-US" noProof="1">
                <a:latin typeface="Times New Roman" panose="02020603050405020304" pitchFamily="18" charset="0"/>
              </a:rPr>
              <a:t>类</a:t>
            </a:r>
            <a:r>
              <a:rPr lang="zh-CN" altLang="zh-CN">
                <a:latin typeface="Times New Roman" panose="02020603050405020304" pitchFamily="18" charset="0"/>
              </a:rPr>
              <a:t>还有两个子类：</a:t>
            </a:r>
          </a:p>
          <a:p>
            <a:pPr lvl="1">
              <a:spcBef>
                <a:spcPct val="30000"/>
              </a:spcBef>
              <a:buClr>
                <a:schemeClr val="folHlink"/>
              </a:buClr>
              <a:buSzPct val="120000"/>
              <a:buFont typeface="Wingdings" pitchFamily="2" charset="2"/>
              <a:buChar char="§"/>
            </a:pPr>
            <a:r>
              <a:rPr lang="en-US" altLang="en-US">
                <a:latin typeface="Times New Roman" panose="02020603050405020304" pitchFamily="18" charset="0"/>
              </a:rPr>
              <a:t> </a:t>
            </a:r>
            <a:r>
              <a:rPr lang="zh-CN" altLang="en-US" noProof="1">
                <a:latin typeface="Times New Roman" panose="02020603050405020304" pitchFamily="18" charset="0"/>
              </a:rPr>
              <a:t>定义对话框</a:t>
            </a:r>
            <a:r>
              <a:rPr lang="zh-CN" altLang="zh-CN" noProof="1">
                <a:latin typeface="Times New Roman" panose="02020603050405020304" pitchFamily="18" charset="0"/>
              </a:rPr>
              <a:t>，</a:t>
            </a:r>
            <a:r>
              <a:rPr lang="zh-CN" altLang="en-US" noProof="1">
                <a:latin typeface="Times New Roman" panose="02020603050405020304" pitchFamily="18" charset="0"/>
              </a:rPr>
              <a:t>用</a:t>
            </a:r>
            <a:r>
              <a:rPr lang="en-US" altLang="zh-CN" noProof="1">
                <a:latin typeface="Times New Roman" panose="02020603050405020304" pitchFamily="18" charset="0"/>
              </a:rPr>
              <a:t>Dialog</a:t>
            </a:r>
            <a:r>
              <a:rPr lang="zh-CN" altLang="en-US" noProof="1">
                <a:latin typeface="Times New Roman" panose="02020603050405020304" pitchFamily="18" charset="0"/>
              </a:rPr>
              <a:t>子类</a:t>
            </a:r>
            <a:r>
              <a:rPr lang="zh-CN" altLang="zh-CN" noProof="1">
                <a:latin typeface="Times New Roman" panose="02020603050405020304" pitchFamily="18" charset="0"/>
              </a:rPr>
              <a:t>。</a:t>
            </a:r>
            <a:r>
              <a:rPr lang="en-US" altLang="zh-CN" noProof="1">
                <a:latin typeface="Times New Roman" panose="02020603050405020304" pitchFamily="18" charset="0"/>
              </a:rPr>
              <a:t>Java</a:t>
            </a:r>
            <a:r>
              <a:rPr lang="zh-CN" altLang="zh-CN">
                <a:latin typeface="Times New Roman" panose="02020603050405020304" pitchFamily="18" charset="0"/>
              </a:rPr>
              <a:t>还提了一个</a:t>
            </a:r>
            <a:r>
              <a:rPr lang="en-US" altLang="zh-CN" noProof="1">
                <a:latin typeface="Times New Roman" panose="02020603050405020304" pitchFamily="18" charset="0"/>
              </a:rPr>
              <a:t>Dialog</a:t>
            </a:r>
            <a:r>
              <a:rPr lang="zh-CN" altLang="zh-CN">
                <a:latin typeface="Times New Roman" panose="02020603050405020304" pitchFamily="18" charset="0"/>
              </a:rPr>
              <a:t>的子类——</a:t>
            </a:r>
            <a:r>
              <a:rPr lang="en-US" altLang="zh-CN" noProof="1">
                <a:latin typeface="Times New Roman" panose="02020603050405020304" pitchFamily="18" charset="0"/>
              </a:rPr>
              <a:t>FileDialog，</a:t>
            </a:r>
            <a:r>
              <a:rPr lang="zh-CN" altLang="zh-CN">
                <a:latin typeface="Times New Roman" panose="02020603050405020304" pitchFamily="18" charset="0"/>
              </a:rPr>
              <a:t>用它生成文件对话框。</a:t>
            </a:r>
            <a:endParaRPr lang="zh-CN" altLang="en-US" noProof="1">
              <a:latin typeface="Times New Roman" panose="02020603050405020304" pitchFamily="18" charset="0"/>
            </a:endParaRPr>
          </a:p>
          <a:p>
            <a:pPr lvl="1">
              <a:spcBef>
                <a:spcPct val="30000"/>
              </a:spcBef>
              <a:buClr>
                <a:schemeClr val="folHlink"/>
              </a:buClr>
              <a:buSzPct val="120000"/>
              <a:buFont typeface="Wingdings" pitchFamily="2" charset="2"/>
              <a:buChar char="§"/>
            </a:pPr>
            <a:r>
              <a:rPr lang="en-US" altLang="en-US">
                <a:latin typeface="Times New Roman" panose="02020603050405020304" pitchFamily="18" charset="0"/>
              </a:rPr>
              <a:t> </a:t>
            </a:r>
            <a:r>
              <a:rPr lang="zh-CN" altLang="en-US" noProof="1">
                <a:latin typeface="Times New Roman" panose="02020603050405020304" pitchFamily="18" charset="0"/>
              </a:rPr>
              <a:t>定义一般意义的窗口</a:t>
            </a:r>
            <a:r>
              <a:rPr lang="zh-CN" altLang="zh-CN" noProof="1">
                <a:latin typeface="Times New Roman" panose="02020603050405020304" pitchFamily="18" charset="0"/>
              </a:rPr>
              <a:t>，</a:t>
            </a:r>
            <a:r>
              <a:rPr lang="zh-CN" altLang="en-US" noProof="1">
                <a:latin typeface="Times New Roman" panose="02020603050405020304" pitchFamily="18" charset="0"/>
              </a:rPr>
              <a:t>用</a:t>
            </a:r>
            <a:r>
              <a:rPr lang="en-US" altLang="zh-CN" noProof="1">
                <a:latin typeface="Times New Roman" panose="02020603050405020304" pitchFamily="18" charset="0"/>
              </a:rPr>
              <a:t>Frame</a:t>
            </a:r>
            <a:r>
              <a:rPr lang="zh-CN" altLang="en-US" noProof="1">
                <a:latin typeface="Times New Roman" panose="02020603050405020304" pitchFamily="18" charset="0"/>
              </a:rPr>
              <a:t>类</a:t>
            </a:r>
            <a:r>
              <a:rPr lang="zh-CN" altLang="zh-CN" noProof="1">
                <a:latin typeface="Times New Roman" panose="02020603050405020304" pitchFamily="18" charset="0"/>
              </a:rPr>
              <a:t>。</a:t>
            </a:r>
            <a:endParaRPr lang="zh-CN" altLang="en-US">
              <a:latin typeface="Times New Roman" panose="02020603050405020304" pitchFamily="18" charset="0"/>
            </a:endParaRPr>
          </a:p>
          <a:p>
            <a:pPr>
              <a:spcBef>
                <a:spcPct val="30000"/>
              </a:spcBef>
              <a:buClr>
                <a:schemeClr val="accent1"/>
              </a:buClr>
              <a:buSzPct val="90000"/>
              <a:buFont typeface="Monotype Sorts" pitchFamily="2" charset="2"/>
              <a:buNone/>
            </a:pPr>
            <a:r>
              <a:rPr lang="zh-CN" altLang="en-US">
                <a:latin typeface="Times New Roman" panose="02020603050405020304" pitchFamily="18" charset="0"/>
              </a:rPr>
              <a:t>      </a:t>
            </a:r>
            <a:r>
              <a:rPr lang="en-US" altLang="zh-CN">
                <a:latin typeface="Times New Roman" panose="02020603050405020304" pitchFamily="18" charset="0"/>
              </a:rPr>
              <a:t>Frame</a:t>
            </a:r>
            <a:r>
              <a:rPr lang="zh-CN" altLang="en-US">
                <a:latin typeface="Times New Roman" panose="02020603050405020304" pitchFamily="18" charset="0"/>
              </a:rPr>
              <a:t>可以用其构造方法</a:t>
            </a:r>
            <a:r>
              <a:rPr lang="en-US" altLang="zh-CN">
                <a:latin typeface="Times New Roman" panose="02020603050405020304" pitchFamily="18" charset="0"/>
              </a:rPr>
              <a:t>Fame(String)</a:t>
            </a:r>
            <a:r>
              <a:rPr lang="zh-CN" altLang="en-US">
                <a:latin typeface="Times New Roman" panose="02020603050405020304" pitchFamily="18" charset="0"/>
              </a:rPr>
              <a:t>来生成，其标题由</a:t>
            </a:r>
            <a:r>
              <a:rPr lang="en-US" altLang="zh-CN">
                <a:latin typeface="Times New Roman" panose="02020603050405020304" pitchFamily="18" charset="0"/>
              </a:rPr>
              <a:t>String</a:t>
            </a:r>
            <a:r>
              <a:rPr lang="zh-CN" altLang="en-US">
                <a:latin typeface="Times New Roman" panose="02020603050405020304" pitchFamily="18" charset="0"/>
              </a:rPr>
              <a:t>参数指定。</a:t>
            </a:r>
            <a:r>
              <a:rPr lang="zh-CN" altLang="zh-CN">
                <a:latin typeface="Times New Roman" panose="02020603050405020304" pitchFamily="18" charset="0"/>
              </a:rPr>
              <a:t>一个</a:t>
            </a:r>
            <a:r>
              <a:rPr lang="en-US" altLang="zh-CN">
                <a:latin typeface="Times New Roman" panose="02020603050405020304" pitchFamily="18" charset="0"/>
              </a:rPr>
              <a:t>Frame</a:t>
            </a:r>
            <a:r>
              <a:rPr lang="zh-CN" altLang="en-US">
                <a:latin typeface="Times New Roman" panose="02020603050405020304" pitchFamily="18" charset="0"/>
              </a:rPr>
              <a:t>刚被创建后，其初始大小为（</a:t>
            </a:r>
            <a:r>
              <a:rPr lang="en-US" altLang="zh-CN">
                <a:latin typeface="Times New Roman" panose="02020603050405020304" pitchFamily="18" charset="0"/>
              </a:rPr>
              <a:t>0</a:t>
            </a:r>
            <a:r>
              <a:rPr lang="zh-CN" altLang="en-US">
                <a:latin typeface="Times New Roman" panose="02020603050405020304" pitchFamily="18" charset="0"/>
              </a:rPr>
              <a:t>，</a:t>
            </a:r>
            <a:r>
              <a:rPr lang="en-US" altLang="zh-CN">
                <a:latin typeface="Times New Roman" panose="02020603050405020304" pitchFamily="18" charset="0"/>
              </a:rPr>
              <a:t>0</a:t>
            </a:r>
            <a:r>
              <a:rPr lang="zh-CN" altLang="en-US">
                <a:latin typeface="Times New Roman" panose="02020603050405020304" pitchFamily="18" charset="0"/>
              </a:rPr>
              <a:t>），而且是不可见的，所以为了使</a:t>
            </a:r>
            <a:r>
              <a:rPr lang="en-US" altLang="zh-CN">
                <a:latin typeface="Times New Roman" panose="02020603050405020304" pitchFamily="18" charset="0"/>
              </a:rPr>
              <a:t>Frame</a:t>
            </a:r>
            <a:r>
              <a:rPr lang="zh-CN" altLang="en-US">
                <a:latin typeface="Times New Roman" panose="02020603050405020304" pitchFamily="18" charset="0"/>
              </a:rPr>
              <a:t>显示出来，必须在程序中显式地设置一下它的大小。</a:t>
            </a:r>
            <a:endParaRPr lang="zh-CN" altLang="en-US" noProof="1">
              <a:latin typeface="Times New Roman" panose="02020603050405020304" pitchFamily="18" charset="0"/>
            </a:endParaRPr>
          </a:p>
        </p:txBody>
      </p:sp>
      <p:sp>
        <p:nvSpPr>
          <p:cNvPr id="9221" name="Rectangle 5">
            <a:extLst>
              <a:ext uri="{FF2B5EF4-FFF2-40B4-BE49-F238E27FC236}">
                <a16:creationId xmlns:a16="http://schemas.microsoft.com/office/drawing/2014/main" id="{D909B9A7-24BB-DB46-B3CD-6B625A89DC2F}"/>
              </a:ext>
            </a:extLst>
          </p:cNvPr>
          <p:cNvSpPr>
            <a:spLocks noChangeArrowheads="1"/>
          </p:cNvSpPr>
          <p:nvPr/>
        </p:nvSpPr>
        <p:spPr bwMode="auto">
          <a:xfrm>
            <a:off x="2514601" y="533401"/>
            <a:ext cx="7665881"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zh-CN" altLang="en-US" sz="2800" b="1" noProof="1">
                <a:latin typeface="Times New Roman" panose="02020603050405020304" pitchFamily="18" charset="0"/>
              </a:rPr>
              <a:t>2</a:t>
            </a:r>
            <a:r>
              <a:rPr lang="zh-CN" altLang="zh-CN" sz="2800" b="1" noProof="1">
                <a:latin typeface="Times New Roman" panose="02020603050405020304" pitchFamily="18" charset="0"/>
              </a:rPr>
              <a:t>、</a:t>
            </a:r>
            <a:r>
              <a:rPr lang="en-US" altLang="zh-CN" sz="2800" b="1">
                <a:latin typeface="Times New Roman" panose="02020603050405020304" pitchFamily="18" charset="0"/>
              </a:rPr>
              <a:t>包含</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件的</a:t>
            </a:r>
            <a:r>
              <a:rPr lang="zh-CN" altLang="zh-CN" sz="2800" b="1">
                <a:latin typeface="Times New Roman" panose="02020603050405020304" pitchFamily="18" charset="0"/>
              </a:rPr>
              <a:t>组</a:t>
            </a:r>
            <a:r>
              <a:rPr lang="en-US" altLang="zh-CN" sz="2800" b="1">
                <a:latin typeface="Times New Roman" panose="02020603050405020304" pitchFamily="18" charset="0"/>
              </a:rPr>
              <a:t>件</a:t>
            </a:r>
            <a:r>
              <a:rPr lang="zh-CN" altLang="zh-CN" sz="2800" b="1">
                <a:latin typeface="Times New Roman" panose="02020603050405020304" pitchFamily="18" charset="0"/>
              </a:rPr>
              <a:t>——</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件容器</a:t>
            </a:r>
            <a:r>
              <a:rPr lang="zh-CN" altLang="zh-CN" sz="2800" b="1" noProof="1">
                <a:latin typeface="Times New Roman" panose="02020603050405020304" pitchFamily="18" charset="0"/>
              </a:rPr>
              <a:t>（</a:t>
            </a:r>
            <a:r>
              <a:rPr lang="en-US" altLang="zh-CN" sz="2800" b="1">
                <a:latin typeface="Times New Roman" panose="02020603050405020304" pitchFamily="18" charset="0"/>
              </a:rPr>
              <a:t>C</a:t>
            </a:r>
            <a:r>
              <a:rPr lang="en-US" altLang="zh-CN" sz="2800" b="1" noProof="1">
                <a:latin typeface="Times New Roman" panose="02020603050405020304" pitchFamily="18" charset="0"/>
              </a:rPr>
              <a:t>ontainer）</a:t>
            </a:r>
          </a:p>
        </p:txBody>
      </p:sp>
    </p:spTree>
    <p:extLst>
      <p:ext uri="{BB962C8B-B14F-4D97-AF65-F5344CB8AC3E}">
        <p14:creationId xmlns:p14="http://schemas.microsoft.com/office/powerpoint/2010/main" val="366599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96753C31-A747-C445-A1BA-4C18E6E8CD83}"/>
              </a:ext>
            </a:extLst>
          </p:cNvPr>
          <p:cNvSpPr>
            <a:spLocks noChangeArrowheads="1"/>
          </p:cNvSpPr>
          <p:nvPr/>
        </p:nvSpPr>
        <p:spPr bwMode="auto">
          <a:xfrm>
            <a:off x="2286000" y="1981201"/>
            <a:ext cx="8001000" cy="219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accent1"/>
              </a:buClr>
              <a:buSzPct val="90000"/>
              <a:buFont typeface="Monotype Sorts" pitchFamily="2" charset="2"/>
              <a:buNone/>
            </a:pPr>
            <a:r>
              <a:rPr lang="en-US" altLang="zh-CN">
                <a:latin typeface="Times New Roman" panose="02020603050405020304" pitchFamily="18" charset="0"/>
              </a:rPr>
              <a:t>      </a:t>
            </a:r>
            <a:r>
              <a:rPr lang="en-US" altLang="zh-CN" noProof="1">
                <a:latin typeface="Times New Roman" panose="02020603050405020304" pitchFamily="18" charset="0"/>
              </a:rPr>
              <a:t>Panel</a:t>
            </a:r>
            <a:r>
              <a:rPr lang="zh-CN" altLang="en-US">
                <a:latin typeface="Times New Roman" panose="02020603050405020304" pitchFamily="18" charset="0"/>
              </a:rPr>
              <a:t>可以</a:t>
            </a:r>
            <a:r>
              <a:rPr lang="en-US" altLang="zh-CN">
                <a:latin typeface="Times New Roman" panose="02020603050405020304" pitchFamily="18" charset="0"/>
              </a:rPr>
              <a:t>使</a:t>
            </a:r>
            <a:r>
              <a:rPr lang="zh-CN" altLang="en-US">
                <a:latin typeface="Times New Roman" panose="02020603050405020304" pitchFamily="18" charset="0"/>
              </a:rPr>
              <a:t>程序员</a:t>
            </a:r>
            <a:r>
              <a:rPr lang="en-US" altLang="zh-CN">
                <a:latin typeface="Times New Roman" panose="02020603050405020304" pitchFamily="18" charset="0"/>
              </a:rPr>
              <a:t>更方便</a:t>
            </a:r>
            <a:r>
              <a:rPr lang="zh-CN" altLang="en-US">
                <a:latin typeface="Times New Roman" panose="02020603050405020304" pitchFamily="18" charset="0"/>
              </a:rPr>
              <a:t>地</a:t>
            </a:r>
            <a:r>
              <a:rPr lang="en-US" altLang="zh-CN">
                <a:latin typeface="Times New Roman" panose="02020603050405020304" pitchFamily="18" charset="0"/>
              </a:rPr>
              <a:t>组织</a:t>
            </a:r>
            <a:r>
              <a:rPr lang="zh-CN" altLang="en-US">
                <a:latin typeface="Times New Roman" panose="02020603050405020304" pitchFamily="18" charset="0"/>
              </a:rPr>
              <a:t>自己</a:t>
            </a:r>
            <a:r>
              <a:rPr lang="en-US" altLang="zh-CN">
                <a:latin typeface="Times New Roman" panose="02020603050405020304" pitchFamily="18" charset="0"/>
              </a:rPr>
              <a:t>的</a:t>
            </a:r>
            <a:r>
              <a:rPr lang="zh-CN" altLang="zh-CN" noProof="1">
                <a:latin typeface="Times New Roman" panose="02020603050405020304" pitchFamily="18" charset="0"/>
              </a:rPr>
              <a:t>组</a:t>
            </a:r>
            <a:r>
              <a:rPr lang="zh-CN" altLang="en-US" noProof="1">
                <a:latin typeface="Times New Roman" panose="02020603050405020304" pitchFamily="18" charset="0"/>
              </a:rPr>
              <a:t>件</a:t>
            </a:r>
            <a:r>
              <a:rPr lang="zh-CN" altLang="zh-CN" noProof="1">
                <a:latin typeface="Times New Roman" panose="02020603050405020304" pitchFamily="18" charset="0"/>
              </a:rPr>
              <a:t>，</a:t>
            </a:r>
            <a:r>
              <a:rPr lang="zh-CN" altLang="en-US" noProof="1">
                <a:latin typeface="Times New Roman" panose="02020603050405020304" pitchFamily="18" charset="0"/>
              </a:rPr>
              <a:t>得到赏心悦目的布局</a:t>
            </a:r>
            <a:r>
              <a:rPr lang="zh-CN" altLang="zh-CN" noProof="1">
                <a:latin typeface="Times New Roman" panose="02020603050405020304" pitchFamily="18" charset="0"/>
              </a:rPr>
              <a:t>。</a:t>
            </a:r>
            <a:endParaRPr lang="zh-CN" altLang="en-US" noProof="1">
              <a:latin typeface="Times New Roman" panose="02020603050405020304" pitchFamily="18" charset="0"/>
            </a:endParaRPr>
          </a:p>
          <a:p>
            <a:pPr>
              <a:spcBef>
                <a:spcPct val="30000"/>
              </a:spcBef>
              <a:buClr>
                <a:schemeClr val="accent1"/>
              </a:buClr>
              <a:buSzPct val="90000"/>
              <a:buFont typeface="Monotype Sorts" pitchFamily="2" charset="2"/>
              <a:buNone/>
            </a:pPr>
            <a:r>
              <a:rPr lang="zh-CN" altLang="en-US">
                <a:latin typeface="Times New Roman" panose="02020603050405020304" pitchFamily="18" charset="0"/>
              </a:rPr>
              <a:t>      </a:t>
            </a:r>
            <a:r>
              <a:rPr lang="en-US" altLang="zh-CN">
                <a:latin typeface="Times New Roman" panose="02020603050405020304" pitchFamily="18" charset="0"/>
              </a:rPr>
              <a:t>Panel</a:t>
            </a:r>
            <a:r>
              <a:rPr lang="zh-CN" altLang="en-US">
                <a:latin typeface="Times New Roman" panose="02020603050405020304" pitchFamily="18" charset="0"/>
              </a:rPr>
              <a:t>可以使用构造方法</a:t>
            </a:r>
            <a:r>
              <a:rPr lang="en-US" altLang="zh-CN">
                <a:latin typeface="Times New Roman" panose="02020603050405020304" pitchFamily="18" charset="0"/>
              </a:rPr>
              <a:t>Panel()</a:t>
            </a:r>
            <a:r>
              <a:rPr lang="zh-CN" altLang="en-US">
                <a:latin typeface="Times New Roman" panose="02020603050405020304" pitchFamily="18" charset="0"/>
              </a:rPr>
              <a:t>生成，当一个</a:t>
            </a:r>
            <a:r>
              <a:rPr lang="en-US" altLang="zh-CN">
                <a:latin typeface="Times New Roman" panose="02020603050405020304" pitchFamily="18" charset="0"/>
              </a:rPr>
              <a:t>Panel</a:t>
            </a:r>
            <a:r>
              <a:rPr lang="zh-CN" altLang="en-US">
                <a:latin typeface="Times New Roman" panose="02020603050405020304" pitchFamily="18" charset="0"/>
              </a:rPr>
              <a:t>对象被创建后，</a:t>
            </a:r>
            <a:r>
              <a:rPr lang="zh-CN" altLang="en-US" b="1" u="sng">
                <a:solidFill>
                  <a:schemeClr val="folHlink"/>
                </a:solidFill>
                <a:latin typeface="Times New Roman" panose="02020603050405020304" pitchFamily="18" charset="0"/>
              </a:rPr>
              <a:t>必须放在</a:t>
            </a:r>
            <a:r>
              <a:rPr lang="en-US" altLang="zh-CN" b="1" u="sng">
                <a:solidFill>
                  <a:schemeClr val="folHlink"/>
                </a:solidFill>
                <a:latin typeface="Times New Roman" panose="02020603050405020304" pitchFamily="18" charset="0"/>
              </a:rPr>
              <a:t>Window</a:t>
            </a:r>
            <a:r>
              <a:rPr lang="zh-CN" altLang="en-US" b="1" u="sng">
                <a:solidFill>
                  <a:schemeClr val="folHlink"/>
                </a:solidFill>
                <a:latin typeface="Times New Roman" panose="02020603050405020304" pitchFamily="18" charset="0"/>
              </a:rPr>
              <a:t>和</a:t>
            </a:r>
            <a:r>
              <a:rPr lang="en-US" altLang="zh-CN" b="1" u="sng">
                <a:solidFill>
                  <a:schemeClr val="folHlink"/>
                </a:solidFill>
                <a:latin typeface="Times New Roman" panose="02020603050405020304" pitchFamily="18" charset="0"/>
              </a:rPr>
              <a:t>Frame</a:t>
            </a:r>
            <a:r>
              <a:rPr lang="zh-CN" altLang="en-US" b="1" u="sng">
                <a:solidFill>
                  <a:schemeClr val="folHlink"/>
                </a:solidFill>
                <a:latin typeface="Times New Roman" panose="02020603050405020304" pitchFamily="18" charset="0"/>
              </a:rPr>
              <a:t>中才能可见</a:t>
            </a:r>
            <a:r>
              <a:rPr lang="zh-CN" altLang="en-US">
                <a:latin typeface="Times New Roman" panose="02020603050405020304" pitchFamily="18" charset="0"/>
              </a:rPr>
              <a:t>。使用</a:t>
            </a:r>
            <a:r>
              <a:rPr lang="en-US" altLang="zh-CN">
                <a:latin typeface="Times New Roman" panose="02020603050405020304" pitchFamily="18" charset="0"/>
              </a:rPr>
              <a:t>add()</a:t>
            </a:r>
            <a:r>
              <a:rPr lang="zh-CN" altLang="en-US">
                <a:latin typeface="Times New Roman" panose="02020603050405020304" pitchFamily="18" charset="0"/>
              </a:rPr>
              <a:t>方法就可以将</a:t>
            </a:r>
            <a:r>
              <a:rPr lang="en-US" altLang="zh-CN">
                <a:latin typeface="Times New Roman" panose="02020603050405020304" pitchFamily="18" charset="0"/>
              </a:rPr>
              <a:t>Panel</a:t>
            </a:r>
            <a:r>
              <a:rPr lang="zh-CN" altLang="en-US">
                <a:latin typeface="Times New Roman" panose="02020603050405020304" pitchFamily="18" charset="0"/>
              </a:rPr>
              <a:t>添加到其他容器中。</a:t>
            </a:r>
          </a:p>
          <a:p>
            <a:pPr>
              <a:spcBef>
                <a:spcPct val="30000"/>
              </a:spcBef>
              <a:buClr>
                <a:schemeClr val="accent1"/>
              </a:buClr>
              <a:buSzPct val="90000"/>
              <a:buFont typeface="Monotype Sorts" pitchFamily="2" charset="2"/>
              <a:buNone/>
            </a:pPr>
            <a:r>
              <a:rPr lang="zh-CN" altLang="en-US">
                <a:latin typeface="Times New Roman" panose="02020603050405020304" pitchFamily="18" charset="0"/>
              </a:rPr>
              <a:t>      </a:t>
            </a:r>
            <a:r>
              <a:rPr lang="en-US" altLang="zh-CN">
                <a:latin typeface="Times New Roman" panose="02020603050405020304" pitchFamily="18" charset="0"/>
              </a:rPr>
              <a:t>Applet</a:t>
            </a:r>
            <a:r>
              <a:rPr lang="zh-CN" altLang="en-US">
                <a:latin typeface="Times New Roman" panose="02020603050405020304" pitchFamily="18" charset="0"/>
              </a:rPr>
              <a:t>是</a:t>
            </a:r>
            <a:r>
              <a:rPr lang="en-US" altLang="zh-CN">
                <a:latin typeface="Times New Roman" panose="02020603050405020304" pitchFamily="18" charset="0"/>
              </a:rPr>
              <a:t>Panel</a:t>
            </a:r>
            <a:r>
              <a:rPr lang="zh-CN" altLang="en-US">
                <a:latin typeface="Times New Roman" panose="02020603050405020304" pitchFamily="18" charset="0"/>
              </a:rPr>
              <a:t>的子类，因此在小应用程序里可以直接加入构件，而一般的应用程序必须先定义构件容器。小应用程序在浏览器中所显示的区域就是</a:t>
            </a:r>
            <a:r>
              <a:rPr lang="en-US" altLang="zh-CN">
                <a:latin typeface="Times New Roman" panose="02020603050405020304" pitchFamily="18" charset="0"/>
              </a:rPr>
              <a:t>Panel</a:t>
            </a:r>
            <a:r>
              <a:rPr lang="zh-CN" altLang="en-US">
                <a:latin typeface="Times New Roman" panose="02020603050405020304" pitchFamily="18" charset="0"/>
              </a:rPr>
              <a:t>，所占的尺寸就是缺省的</a:t>
            </a:r>
            <a:r>
              <a:rPr lang="en-US" altLang="zh-CN">
                <a:latin typeface="Times New Roman" panose="02020603050405020304" pitchFamily="18" charset="0"/>
              </a:rPr>
              <a:t>Panel</a:t>
            </a:r>
            <a:r>
              <a:rPr lang="zh-CN" altLang="en-US">
                <a:latin typeface="Times New Roman" panose="02020603050405020304" pitchFamily="18" charset="0"/>
              </a:rPr>
              <a:t>尺寸（浏览器本身也可以看作是一个容器）。</a:t>
            </a:r>
          </a:p>
        </p:txBody>
      </p:sp>
      <p:sp>
        <p:nvSpPr>
          <p:cNvPr id="10245" name="Rectangle 5">
            <a:extLst>
              <a:ext uri="{FF2B5EF4-FFF2-40B4-BE49-F238E27FC236}">
                <a16:creationId xmlns:a16="http://schemas.microsoft.com/office/drawing/2014/main" id="{1CA35204-24A2-D84E-9145-4DA1C2579407}"/>
              </a:ext>
            </a:extLst>
          </p:cNvPr>
          <p:cNvSpPr>
            <a:spLocks noChangeArrowheads="1"/>
          </p:cNvSpPr>
          <p:nvPr/>
        </p:nvSpPr>
        <p:spPr bwMode="auto">
          <a:xfrm>
            <a:off x="2514601" y="533401"/>
            <a:ext cx="7665881"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zh-CN" altLang="en-US" sz="2800" b="1" noProof="1">
                <a:latin typeface="Times New Roman" panose="02020603050405020304" pitchFamily="18" charset="0"/>
              </a:rPr>
              <a:t>2</a:t>
            </a:r>
            <a:r>
              <a:rPr lang="zh-CN" altLang="zh-CN" sz="2800" b="1" noProof="1">
                <a:latin typeface="Times New Roman" panose="02020603050405020304" pitchFamily="18" charset="0"/>
              </a:rPr>
              <a:t>、</a:t>
            </a:r>
            <a:r>
              <a:rPr lang="en-US" altLang="zh-CN" sz="2800" b="1">
                <a:latin typeface="Times New Roman" panose="02020603050405020304" pitchFamily="18" charset="0"/>
              </a:rPr>
              <a:t>包含</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件的</a:t>
            </a:r>
            <a:r>
              <a:rPr lang="zh-CN" altLang="zh-CN" sz="2800" b="1">
                <a:latin typeface="Times New Roman" panose="02020603050405020304" pitchFamily="18" charset="0"/>
              </a:rPr>
              <a:t>组</a:t>
            </a:r>
            <a:r>
              <a:rPr lang="en-US" altLang="zh-CN" sz="2800" b="1">
                <a:latin typeface="Times New Roman" panose="02020603050405020304" pitchFamily="18" charset="0"/>
              </a:rPr>
              <a:t>件</a:t>
            </a:r>
            <a:r>
              <a:rPr lang="zh-CN" altLang="zh-CN" sz="2800" b="1">
                <a:latin typeface="Times New Roman" panose="02020603050405020304" pitchFamily="18" charset="0"/>
              </a:rPr>
              <a:t>——</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件容器</a:t>
            </a:r>
            <a:r>
              <a:rPr lang="zh-CN" altLang="zh-CN" sz="2800" b="1" noProof="1">
                <a:latin typeface="Times New Roman" panose="02020603050405020304" pitchFamily="18" charset="0"/>
              </a:rPr>
              <a:t>（</a:t>
            </a:r>
            <a:r>
              <a:rPr lang="en-US" altLang="zh-CN" sz="2800" b="1">
                <a:latin typeface="Times New Roman" panose="02020603050405020304" pitchFamily="18" charset="0"/>
              </a:rPr>
              <a:t>C</a:t>
            </a:r>
            <a:r>
              <a:rPr lang="en-US" altLang="zh-CN" sz="2800" b="1" noProof="1">
                <a:latin typeface="Times New Roman" panose="02020603050405020304" pitchFamily="18" charset="0"/>
              </a:rPr>
              <a:t>ontainer）</a:t>
            </a:r>
          </a:p>
        </p:txBody>
      </p:sp>
    </p:spTree>
    <p:extLst>
      <p:ext uri="{BB962C8B-B14F-4D97-AF65-F5344CB8AC3E}">
        <p14:creationId xmlns:p14="http://schemas.microsoft.com/office/powerpoint/2010/main" val="3539207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E0342E6-08E1-B841-B84C-1AF3DC93304A}"/>
              </a:ext>
            </a:extLst>
          </p:cNvPr>
          <p:cNvSpPr>
            <a:spLocks noChangeArrowheads="1"/>
          </p:cNvSpPr>
          <p:nvPr/>
        </p:nvSpPr>
        <p:spPr bwMode="auto">
          <a:xfrm>
            <a:off x="2514601" y="533401"/>
            <a:ext cx="7665881"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zh-CN" altLang="en-US" sz="2800" b="1" noProof="1">
                <a:latin typeface="Times New Roman" panose="02020603050405020304" pitchFamily="18" charset="0"/>
              </a:rPr>
              <a:t>2</a:t>
            </a:r>
            <a:r>
              <a:rPr lang="zh-CN" altLang="zh-CN" sz="2800" b="1" noProof="1">
                <a:latin typeface="Times New Roman" panose="02020603050405020304" pitchFamily="18" charset="0"/>
              </a:rPr>
              <a:t>、</a:t>
            </a:r>
            <a:r>
              <a:rPr lang="en-US" altLang="zh-CN" sz="2800" b="1">
                <a:latin typeface="Times New Roman" panose="02020603050405020304" pitchFamily="18" charset="0"/>
              </a:rPr>
              <a:t>包含</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件的</a:t>
            </a:r>
            <a:r>
              <a:rPr lang="zh-CN" altLang="zh-CN" sz="2800" b="1">
                <a:latin typeface="Times New Roman" panose="02020603050405020304" pitchFamily="18" charset="0"/>
              </a:rPr>
              <a:t>组</a:t>
            </a:r>
            <a:r>
              <a:rPr lang="en-US" altLang="zh-CN" sz="2800" b="1">
                <a:latin typeface="Times New Roman" panose="02020603050405020304" pitchFamily="18" charset="0"/>
              </a:rPr>
              <a:t>件</a:t>
            </a:r>
            <a:r>
              <a:rPr lang="zh-CN" altLang="zh-CN" sz="2800" b="1">
                <a:latin typeface="Times New Roman" panose="02020603050405020304" pitchFamily="18" charset="0"/>
              </a:rPr>
              <a:t>——</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件容器</a:t>
            </a:r>
            <a:r>
              <a:rPr lang="zh-CN" altLang="zh-CN" sz="2800" b="1" noProof="1">
                <a:latin typeface="Times New Roman" panose="02020603050405020304" pitchFamily="18" charset="0"/>
              </a:rPr>
              <a:t>（</a:t>
            </a:r>
            <a:r>
              <a:rPr lang="en-US" altLang="zh-CN" sz="2800" b="1">
                <a:latin typeface="Times New Roman" panose="02020603050405020304" pitchFamily="18" charset="0"/>
              </a:rPr>
              <a:t>C</a:t>
            </a:r>
            <a:r>
              <a:rPr lang="en-US" altLang="zh-CN" sz="2800" b="1" noProof="1">
                <a:latin typeface="Times New Roman" panose="02020603050405020304" pitchFamily="18" charset="0"/>
              </a:rPr>
              <a:t>ontainer）</a:t>
            </a:r>
          </a:p>
        </p:txBody>
      </p:sp>
      <p:sp>
        <p:nvSpPr>
          <p:cNvPr id="95235" name="Text Box 3">
            <a:extLst>
              <a:ext uri="{FF2B5EF4-FFF2-40B4-BE49-F238E27FC236}">
                <a16:creationId xmlns:a16="http://schemas.microsoft.com/office/drawing/2014/main" id="{8C122179-D83E-0B46-9DF6-C03016A615A1}"/>
              </a:ext>
            </a:extLst>
          </p:cNvPr>
          <p:cNvSpPr txBox="1">
            <a:spLocks noChangeArrowheads="1"/>
          </p:cNvSpPr>
          <p:nvPr/>
        </p:nvSpPr>
        <p:spPr bwMode="auto">
          <a:xfrm>
            <a:off x="1752600" y="1936751"/>
            <a:ext cx="84582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a:latin typeface="Times New Roman" panose="02020603050405020304" pitchFamily="18" charset="0"/>
              </a:rPr>
              <a:t>      </a:t>
            </a:r>
            <a:r>
              <a:rPr lang="zh-CN" altLang="en-US" sz="2000">
                <a:latin typeface="Times New Roman" panose="02020603050405020304" pitchFamily="18" charset="0"/>
              </a:rPr>
              <a:t>图形用户界面程序的主体框架是</a:t>
            </a:r>
            <a:r>
              <a:rPr lang="en-US" altLang="zh-CN" sz="2000">
                <a:latin typeface="Times New Roman" panose="02020603050405020304" pitchFamily="18" charset="0"/>
              </a:rPr>
              <a:t>Window</a:t>
            </a:r>
            <a:r>
              <a:rPr lang="zh-CN" altLang="en-US" sz="2000">
                <a:latin typeface="Times New Roman" panose="02020603050405020304" pitchFamily="18" charset="0"/>
              </a:rPr>
              <a:t>类及其子类（</a:t>
            </a:r>
            <a:r>
              <a:rPr lang="en-US" altLang="zh-CN" sz="2000">
                <a:latin typeface="Times New Roman" panose="02020603050405020304" pitchFamily="18" charset="0"/>
              </a:rPr>
              <a:t>Frame</a:t>
            </a:r>
            <a:r>
              <a:rPr lang="zh-CN" altLang="en-US" sz="2000">
                <a:latin typeface="Times New Roman" panose="02020603050405020304" pitchFamily="18" charset="0"/>
              </a:rPr>
              <a:t>、</a:t>
            </a:r>
            <a:r>
              <a:rPr lang="en-US" altLang="zh-CN" sz="2000">
                <a:latin typeface="Times New Roman" panose="02020603050405020304" pitchFamily="18" charset="0"/>
              </a:rPr>
              <a:t>Dialog</a:t>
            </a:r>
            <a:r>
              <a:rPr lang="zh-CN" altLang="en-US" sz="2000">
                <a:latin typeface="Times New Roman" panose="02020603050405020304" pitchFamily="18" charset="0"/>
              </a:rPr>
              <a:t>、</a:t>
            </a:r>
            <a:r>
              <a:rPr lang="en-US" altLang="zh-CN" sz="2000">
                <a:latin typeface="Times New Roman" panose="02020603050405020304" pitchFamily="18" charset="0"/>
              </a:rPr>
              <a:t>FileDialog</a:t>
            </a:r>
            <a:r>
              <a:rPr lang="zh-CN" altLang="en-US" sz="2000">
                <a:latin typeface="Times New Roman" panose="02020603050405020304" pitchFamily="18" charset="0"/>
              </a:rPr>
              <a:t>），一个</a:t>
            </a:r>
            <a:r>
              <a:rPr lang="en-US" altLang="zh-CN" sz="2000">
                <a:latin typeface="Times New Roman" panose="02020603050405020304" pitchFamily="18" charset="0"/>
              </a:rPr>
              <a:t>Window</a:t>
            </a:r>
            <a:r>
              <a:rPr lang="zh-CN" altLang="en-US" sz="2000">
                <a:latin typeface="Times New Roman" panose="02020603050405020304" pitchFamily="18" charset="0"/>
              </a:rPr>
              <a:t>类及其子类的实例，是不能包含其他</a:t>
            </a:r>
            <a:r>
              <a:rPr lang="en-US" altLang="zh-CN" sz="2000">
                <a:latin typeface="Times New Roman" panose="02020603050405020304" pitchFamily="18" charset="0"/>
              </a:rPr>
              <a:t>Window</a:t>
            </a:r>
            <a:r>
              <a:rPr lang="zh-CN" altLang="en-US" sz="2000">
                <a:latin typeface="Times New Roman" panose="02020603050405020304" pitchFamily="18" charset="0"/>
              </a:rPr>
              <a:t>类及其子类的实例，但它可以弹出其他的</a:t>
            </a:r>
            <a:r>
              <a:rPr lang="en-US" altLang="zh-CN" sz="2000">
                <a:latin typeface="Times New Roman" panose="02020603050405020304" pitchFamily="18" charset="0"/>
              </a:rPr>
              <a:t>Window</a:t>
            </a:r>
            <a:r>
              <a:rPr lang="zh-CN" altLang="en-US" sz="2000">
                <a:latin typeface="Times New Roman" panose="02020603050405020304" pitchFamily="18" charset="0"/>
              </a:rPr>
              <a:t>类及其子类的实例（弹出新窗口）。</a:t>
            </a:r>
          </a:p>
          <a:p>
            <a:r>
              <a:rPr lang="zh-CN" altLang="en-US" sz="2000">
                <a:latin typeface="Times New Roman" panose="02020603050405020304" pitchFamily="18" charset="0"/>
              </a:rPr>
              <a:t>      </a:t>
            </a:r>
            <a:r>
              <a:rPr lang="en-US" altLang="zh-CN" sz="2000">
                <a:latin typeface="Times New Roman" panose="02020603050405020304" pitchFamily="18" charset="0"/>
              </a:rPr>
              <a:t>Panel</a:t>
            </a:r>
            <a:r>
              <a:rPr lang="zh-CN" altLang="en-US" sz="2000">
                <a:latin typeface="Times New Roman" panose="02020603050405020304" pitchFamily="18" charset="0"/>
              </a:rPr>
              <a:t>是一个不可见的组件容器，它可以容纳不同的组件，包括</a:t>
            </a:r>
            <a:r>
              <a:rPr lang="en-US" altLang="zh-CN" sz="2000">
                <a:latin typeface="Times New Roman" panose="02020603050405020304" pitchFamily="18" charset="0"/>
              </a:rPr>
              <a:t>Panel</a:t>
            </a:r>
            <a:r>
              <a:rPr lang="zh-CN" altLang="en-US" sz="2000">
                <a:latin typeface="Times New Roman" panose="02020603050405020304" pitchFamily="18" charset="0"/>
              </a:rPr>
              <a:t>本身（即可以嵌套包含）。但最顶层的</a:t>
            </a:r>
            <a:r>
              <a:rPr lang="en-US" altLang="zh-CN" sz="2000">
                <a:latin typeface="Times New Roman" panose="02020603050405020304" pitchFamily="18" charset="0"/>
              </a:rPr>
              <a:t>Panel</a:t>
            </a:r>
            <a:r>
              <a:rPr lang="zh-CN" altLang="en-US" sz="2000">
                <a:latin typeface="Times New Roman" panose="02020603050405020304" pitchFamily="18" charset="0"/>
              </a:rPr>
              <a:t>必须放在一个窗口容器中，包含在其中的所有可见组件才能显示出来。</a:t>
            </a:r>
            <a:r>
              <a:rPr lang="en-US" altLang="zh-CN" sz="2000" b="1">
                <a:solidFill>
                  <a:schemeClr val="folHlink"/>
                </a:solidFill>
                <a:latin typeface="Times New Roman" panose="02020603050405020304" pitchFamily="18" charset="0"/>
              </a:rPr>
              <a:t>Panel</a:t>
            </a:r>
            <a:r>
              <a:rPr lang="zh-CN" altLang="en-US" sz="2000" b="1">
                <a:solidFill>
                  <a:schemeClr val="folHlink"/>
                </a:solidFill>
                <a:latin typeface="Times New Roman" panose="02020603050405020304" pitchFamily="18" charset="0"/>
              </a:rPr>
              <a:t>的主要作用就是为了更好地进行图形界面对象的布局</a:t>
            </a:r>
            <a:r>
              <a:rPr lang="zh-CN" altLang="en-US" sz="2000">
                <a:latin typeface="Times New Roman" panose="02020603050405020304" pitchFamily="18" charset="0"/>
              </a:rPr>
              <a:t>。</a:t>
            </a:r>
          </a:p>
        </p:txBody>
      </p:sp>
      <p:grpSp>
        <p:nvGrpSpPr>
          <p:cNvPr id="95286" name="Group 54">
            <a:extLst>
              <a:ext uri="{FF2B5EF4-FFF2-40B4-BE49-F238E27FC236}">
                <a16:creationId xmlns:a16="http://schemas.microsoft.com/office/drawing/2014/main" id="{24A96584-C839-9148-BFE5-693578C4A10E}"/>
              </a:ext>
            </a:extLst>
          </p:cNvPr>
          <p:cNvGrpSpPr>
            <a:grpSpLocks/>
          </p:cNvGrpSpPr>
          <p:nvPr/>
        </p:nvGrpSpPr>
        <p:grpSpPr bwMode="auto">
          <a:xfrm>
            <a:off x="1676400" y="4572001"/>
            <a:ext cx="8839200" cy="2149475"/>
            <a:chOff x="144" y="2880"/>
            <a:chExt cx="5568" cy="1354"/>
          </a:xfrm>
        </p:grpSpPr>
        <p:grpSp>
          <p:nvGrpSpPr>
            <p:cNvPr id="95264" name="Group 32">
              <a:extLst>
                <a:ext uri="{FF2B5EF4-FFF2-40B4-BE49-F238E27FC236}">
                  <a16:creationId xmlns:a16="http://schemas.microsoft.com/office/drawing/2014/main" id="{D0C492B8-1270-4A47-88EA-B01C86232E8C}"/>
                </a:ext>
              </a:extLst>
            </p:cNvPr>
            <p:cNvGrpSpPr>
              <a:grpSpLocks/>
            </p:cNvGrpSpPr>
            <p:nvPr/>
          </p:nvGrpSpPr>
          <p:grpSpPr bwMode="auto">
            <a:xfrm>
              <a:off x="144" y="2880"/>
              <a:ext cx="5023" cy="1354"/>
              <a:chOff x="161" y="2832"/>
              <a:chExt cx="5023" cy="1354"/>
            </a:xfrm>
          </p:grpSpPr>
          <p:sp>
            <p:nvSpPr>
              <p:cNvPr id="95238" name="Text Box 6">
                <a:extLst>
                  <a:ext uri="{FF2B5EF4-FFF2-40B4-BE49-F238E27FC236}">
                    <a16:creationId xmlns:a16="http://schemas.microsoft.com/office/drawing/2014/main" id="{1B25924B-A599-EC4C-A8C9-A088B20AE417}"/>
                  </a:ext>
                </a:extLst>
              </p:cNvPr>
              <p:cNvSpPr txBox="1">
                <a:spLocks noChangeArrowheads="1"/>
              </p:cNvSpPr>
              <p:nvPr/>
            </p:nvSpPr>
            <p:spPr bwMode="auto">
              <a:xfrm>
                <a:off x="996" y="2896"/>
                <a:ext cx="751" cy="202"/>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latin typeface="Times New Roman" panose="02020603050405020304" pitchFamily="18" charset="0"/>
                  </a:rPr>
                  <a:t>列表</a:t>
                </a:r>
              </a:p>
            </p:txBody>
          </p:sp>
          <p:sp>
            <p:nvSpPr>
              <p:cNvPr id="95239" name="Text Box 7">
                <a:extLst>
                  <a:ext uri="{FF2B5EF4-FFF2-40B4-BE49-F238E27FC236}">
                    <a16:creationId xmlns:a16="http://schemas.microsoft.com/office/drawing/2014/main" id="{61D43E35-79B4-3C47-A254-49367422FDF1}"/>
                  </a:ext>
                </a:extLst>
              </p:cNvPr>
              <p:cNvSpPr txBox="1">
                <a:spLocks noChangeArrowheads="1"/>
              </p:cNvSpPr>
              <p:nvPr/>
            </p:nvSpPr>
            <p:spPr bwMode="auto">
              <a:xfrm>
                <a:off x="1841" y="2888"/>
                <a:ext cx="799" cy="217"/>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latin typeface="Times New Roman" panose="02020603050405020304" pitchFamily="18" charset="0"/>
                  </a:rPr>
                  <a:t>按钮</a:t>
                </a:r>
              </a:p>
            </p:txBody>
          </p:sp>
          <p:sp>
            <p:nvSpPr>
              <p:cNvPr id="95240" name="Text Box 8">
                <a:extLst>
                  <a:ext uri="{FF2B5EF4-FFF2-40B4-BE49-F238E27FC236}">
                    <a16:creationId xmlns:a16="http://schemas.microsoft.com/office/drawing/2014/main" id="{6DDA32B0-4368-B445-8961-235BE6DCB418}"/>
                  </a:ext>
                </a:extLst>
              </p:cNvPr>
              <p:cNvSpPr txBox="1">
                <a:spLocks noChangeArrowheads="1"/>
              </p:cNvSpPr>
              <p:nvPr/>
            </p:nvSpPr>
            <p:spPr bwMode="auto">
              <a:xfrm>
                <a:off x="2686" y="2880"/>
                <a:ext cx="799" cy="218"/>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solidFill>
                      <a:schemeClr val="hlink"/>
                    </a:solidFill>
                    <a:latin typeface="Times New Roman" panose="02020603050405020304" pitchFamily="18" charset="0"/>
                  </a:rPr>
                  <a:t>弹出菜单</a:t>
                </a:r>
              </a:p>
            </p:txBody>
          </p:sp>
          <p:sp>
            <p:nvSpPr>
              <p:cNvPr id="95241" name="Text Box 9">
                <a:extLst>
                  <a:ext uri="{FF2B5EF4-FFF2-40B4-BE49-F238E27FC236}">
                    <a16:creationId xmlns:a16="http://schemas.microsoft.com/office/drawing/2014/main" id="{E4C9DD9D-B58F-B542-A852-1E6525DA5D32}"/>
                  </a:ext>
                </a:extLst>
              </p:cNvPr>
              <p:cNvSpPr txBox="1">
                <a:spLocks noChangeArrowheads="1"/>
              </p:cNvSpPr>
              <p:nvPr/>
            </p:nvSpPr>
            <p:spPr bwMode="auto">
              <a:xfrm>
                <a:off x="3978" y="3190"/>
                <a:ext cx="1206"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Container</a:t>
                </a:r>
                <a:endParaRPr lang="en-US" altLang="zh-CN" sz="1000" b="1">
                  <a:latin typeface="Times New Roman" panose="02020603050405020304" pitchFamily="18" charset="0"/>
                </a:endParaRPr>
              </a:p>
            </p:txBody>
          </p:sp>
          <p:sp>
            <p:nvSpPr>
              <p:cNvPr id="95242" name="AutoShape 10">
                <a:extLst>
                  <a:ext uri="{FF2B5EF4-FFF2-40B4-BE49-F238E27FC236}">
                    <a16:creationId xmlns:a16="http://schemas.microsoft.com/office/drawing/2014/main" id="{6ECCF54C-1380-F244-8479-1C54560FC14D}"/>
                  </a:ext>
                </a:extLst>
              </p:cNvPr>
              <p:cNvSpPr>
                <a:spLocks noChangeArrowheads="1"/>
              </p:cNvSpPr>
              <p:nvPr/>
            </p:nvSpPr>
            <p:spPr bwMode="auto">
              <a:xfrm>
                <a:off x="1256" y="3099"/>
                <a:ext cx="203" cy="117"/>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43" name="AutoShape 11">
                <a:extLst>
                  <a:ext uri="{FF2B5EF4-FFF2-40B4-BE49-F238E27FC236}">
                    <a16:creationId xmlns:a16="http://schemas.microsoft.com/office/drawing/2014/main" id="{84A02DC0-0702-ED43-BD38-E0714EB43D7E}"/>
                  </a:ext>
                </a:extLst>
              </p:cNvPr>
              <p:cNvSpPr>
                <a:spLocks noChangeArrowheads="1"/>
              </p:cNvSpPr>
              <p:nvPr/>
            </p:nvSpPr>
            <p:spPr bwMode="auto">
              <a:xfrm>
                <a:off x="2076" y="3105"/>
                <a:ext cx="250" cy="111"/>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44" name="AutoShape 12">
                <a:extLst>
                  <a:ext uri="{FF2B5EF4-FFF2-40B4-BE49-F238E27FC236}">
                    <a16:creationId xmlns:a16="http://schemas.microsoft.com/office/drawing/2014/main" id="{5EE91E33-813E-574B-8249-983877F910DA}"/>
                  </a:ext>
                </a:extLst>
              </p:cNvPr>
              <p:cNvSpPr>
                <a:spLocks noChangeArrowheads="1"/>
              </p:cNvSpPr>
              <p:nvPr/>
            </p:nvSpPr>
            <p:spPr bwMode="auto">
              <a:xfrm>
                <a:off x="2952" y="3098"/>
                <a:ext cx="204" cy="118"/>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45" name="AutoShape 13">
                <a:extLst>
                  <a:ext uri="{FF2B5EF4-FFF2-40B4-BE49-F238E27FC236}">
                    <a16:creationId xmlns:a16="http://schemas.microsoft.com/office/drawing/2014/main" id="{61EFE33B-E3E8-7D41-A042-B22E523B0AF0}"/>
                  </a:ext>
                </a:extLst>
              </p:cNvPr>
              <p:cNvSpPr>
                <a:spLocks noChangeArrowheads="1"/>
              </p:cNvSpPr>
              <p:nvPr/>
            </p:nvSpPr>
            <p:spPr bwMode="auto">
              <a:xfrm>
                <a:off x="528" y="3567"/>
                <a:ext cx="3160"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folHlink"/>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46" name="Text Box 14">
                <a:extLst>
                  <a:ext uri="{FF2B5EF4-FFF2-40B4-BE49-F238E27FC236}">
                    <a16:creationId xmlns:a16="http://schemas.microsoft.com/office/drawing/2014/main" id="{C8AF35B0-1D08-9545-A950-4967D4DC133C}"/>
                  </a:ext>
                </a:extLst>
              </p:cNvPr>
              <p:cNvSpPr txBox="1">
                <a:spLocks noChangeArrowheads="1"/>
              </p:cNvSpPr>
              <p:nvPr/>
            </p:nvSpPr>
            <p:spPr bwMode="auto">
              <a:xfrm>
                <a:off x="1362" y="3570"/>
                <a:ext cx="148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solidFill>
                      <a:schemeClr val="accent2"/>
                    </a:solidFill>
                    <a:latin typeface="Times New Roman" panose="02020603050405020304" pitchFamily="18" charset="0"/>
                  </a:rPr>
                  <a:t>另一个 </a:t>
                </a:r>
                <a:r>
                  <a:rPr lang="en-US" altLang="zh-CN" sz="2000" b="1">
                    <a:solidFill>
                      <a:schemeClr val="accent2"/>
                    </a:solidFill>
                    <a:latin typeface="Times New Roman" panose="02020603050405020304" pitchFamily="18" charset="0"/>
                  </a:rPr>
                  <a:t>Panel</a:t>
                </a:r>
              </a:p>
            </p:txBody>
          </p:sp>
          <p:sp>
            <p:nvSpPr>
              <p:cNvPr id="95247" name="AutoShape 15">
                <a:extLst>
                  <a:ext uri="{FF2B5EF4-FFF2-40B4-BE49-F238E27FC236}">
                    <a16:creationId xmlns:a16="http://schemas.microsoft.com/office/drawing/2014/main" id="{1A330726-3028-0A48-9242-01DF782FA59F}"/>
                  </a:ext>
                </a:extLst>
              </p:cNvPr>
              <p:cNvSpPr>
                <a:spLocks noChangeArrowheads="1"/>
              </p:cNvSpPr>
              <p:nvPr/>
            </p:nvSpPr>
            <p:spPr bwMode="auto">
              <a:xfrm>
                <a:off x="2154" y="3395"/>
                <a:ext cx="250" cy="148"/>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48" name="AutoShape 16">
                <a:extLst>
                  <a:ext uri="{FF2B5EF4-FFF2-40B4-BE49-F238E27FC236}">
                    <a16:creationId xmlns:a16="http://schemas.microsoft.com/office/drawing/2014/main" id="{C23C5796-0C25-2F46-86B0-AF3239B6B220}"/>
                  </a:ext>
                </a:extLst>
              </p:cNvPr>
              <p:cNvSpPr>
                <a:spLocks noChangeArrowheads="1"/>
              </p:cNvSpPr>
              <p:nvPr/>
            </p:nvSpPr>
            <p:spPr bwMode="auto">
              <a:xfrm>
                <a:off x="1195" y="3210"/>
                <a:ext cx="2054" cy="19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8FCFE"/>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49" name="Text Box 17">
                <a:extLst>
                  <a:ext uri="{FF2B5EF4-FFF2-40B4-BE49-F238E27FC236}">
                    <a16:creationId xmlns:a16="http://schemas.microsoft.com/office/drawing/2014/main" id="{AE7A3F02-F4F2-5F48-AE99-6F3E4D46C007}"/>
                  </a:ext>
                </a:extLst>
              </p:cNvPr>
              <p:cNvSpPr txBox="1">
                <a:spLocks noChangeArrowheads="1"/>
              </p:cNvSpPr>
              <p:nvPr/>
            </p:nvSpPr>
            <p:spPr bwMode="auto">
              <a:xfrm>
                <a:off x="1392" y="3177"/>
                <a:ext cx="1644"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a:solidFill>
                      <a:schemeClr val="accent2"/>
                    </a:solidFill>
                    <a:latin typeface="Times New Roman" panose="02020603050405020304" pitchFamily="18" charset="0"/>
                  </a:rPr>
                  <a:t>Panel</a:t>
                </a:r>
              </a:p>
            </p:txBody>
          </p:sp>
          <p:sp>
            <p:nvSpPr>
              <p:cNvPr id="95250" name="Line 18">
                <a:extLst>
                  <a:ext uri="{FF2B5EF4-FFF2-40B4-BE49-F238E27FC236}">
                    <a16:creationId xmlns:a16="http://schemas.microsoft.com/office/drawing/2014/main" id="{ADDC8EA8-80C2-4C45-B775-12211F2F3192}"/>
                  </a:ext>
                </a:extLst>
              </p:cNvPr>
              <p:cNvSpPr>
                <a:spLocks noChangeShapeType="1"/>
              </p:cNvSpPr>
              <p:nvPr/>
            </p:nvSpPr>
            <p:spPr bwMode="auto">
              <a:xfrm flipH="1">
                <a:off x="3511" y="3302"/>
                <a:ext cx="47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1" name="Text Box 19">
                <a:extLst>
                  <a:ext uri="{FF2B5EF4-FFF2-40B4-BE49-F238E27FC236}">
                    <a16:creationId xmlns:a16="http://schemas.microsoft.com/office/drawing/2014/main" id="{0A78DA27-9DBE-1F4E-A10B-C12FB4D8AB4B}"/>
                  </a:ext>
                </a:extLst>
              </p:cNvPr>
              <p:cNvSpPr txBox="1">
                <a:spLocks noChangeArrowheads="1"/>
              </p:cNvSpPr>
              <p:nvPr/>
            </p:nvSpPr>
            <p:spPr bwMode="auto">
              <a:xfrm>
                <a:off x="3979" y="3600"/>
                <a:ext cx="120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Container</a:t>
                </a:r>
                <a:endParaRPr lang="en-US" altLang="zh-CN" sz="1000" b="1">
                  <a:latin typeface="Times New Roman" panose="02020603050405020304" pitchFamily="18" charset="0"/>
                </a:endParaRPr>
              </a:p>
            </p:txBody>
          </p:sp>
          <p:sp>
            <p:nvSpPr>
              <p:cNvPr id="95252" name="Line 20">
                <a:extLst>
                  <a:ext uri="{FF2B5EF4-FFF2-40B4-BE49-F238E27FC236}">
                    <a16:creationId xmlns:a16="http://schemas.microsoft.com/office/drawing/2014/main" id="{3DB11D6A-0973-9D48-83D2-393E31951217}"/>
                  </a:ext>
                </a:extLst>
              </p:cNvPr>
              <p:cNvSpPr>
                <a:spLocks noChangeShapeType="1"/>
              </p:cNvSpPr>
              <p:nvPr/>
            </p:nvSpPr>
            <p:spPr bwMode="auto">
              <a:xfrm flipH="1">
                <a:off x="3528" y="3713"/>
                <a:ext cx="47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3" name="Text Box 21">
                <a:extLst>
                  <a:ext uri="{FF2B5EF4-FFF2-40B4-BE49-F238E27FC236}">
                    <a16:creationId xmlns:a16="http://schemas.microsoft.com/office/drawing/2014/main" id="{E0D1E73E-AB47-A34A-A67F-C32D9B99AF5C}"/>
                  </a:ext>
                </a:extLst>
              </p:cNvPr>
              <p:cNvSpPr txBox="1">
                <a:spLocks noChangeArrowheads="1"/>
              </p:cNvSpPr>
              <p:nvPr/>
            </p:nvSpPr>
            <p:spPr bwMode="auto">
              <a:xfrm>
                <a:off x="3840" y="2832"/>
                <a:ext cx="1206"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Component</a:t>
                </a:r>
                <a:endParaRPr lang="en-US" altLang="zh-CN" sz="1000" b="1">
                  <a:latin typeface="Times New Roman" panose="02020603050405020304" pitchFamily="18" charset="0"/>
                </a:endParaRPr>
              </a:p>
            </p:txBody>
          </p:sp>
          <p:sp>
            <p:nvSpPr>
              <p:cNvPr id="95254" name="Line 22">
                <a:extLst>
                  <a:ext uri="{FF2B5EF4-FFF2-40B4-BE49-F238E27FC236}">
                    <a16:creationId xmlns:a16="http://schemas.microsoft.com/office/drawing/2014/main" id="{14081AE2-7E36-9741-847C-91E81BD001FF}"/>
                  </a:ext>
                </a:extLst>
              </p:cNvPr>
              <p:cNvSpPr>
                <a:spLocks noChangeShapeType="1"/>
              </p:cNvSpPr>
              <p:nvPr/>
            </p:nvSpPr>
            <p:spPr bwMode="auto">
              <a:xfrm flipH="1">
                <a:off x="3504" y="2938"/>
                <a:ext cx="38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55" name="AutoShape 23">
                <a:extLst>
                  <a:ext uri="{FF2B5EF4-FFF2-40B4-BE49-F238E27FC236}">
                    <a16:creationId xmlns:a16="http://schemas.microsoft.com/office/drawing/2014/main" id="{B38AB277-3DA3-4241-858B-629171BF6C0F}"/>
                  </a:ext>
                </a:extLst>
              </p:cNvPr>
              <p:cNvSpPr>
                <a:spLocks noChangeArrowheads="1"/>
              </p:cNvSpPr>
              <p:nvPr/>
            </p:nvSpPr>
            <p:spPr bwMode="auto">
              <a:xfrm>
                <a:off x="192" y="3938"/>
                <a:ext cx="3408" cy="2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folHlink"/>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56" name="Text Box 24">
                <a:extLst>
                  <a:ext uri="{FF2B5EF4-FFF2-40B4-BE49-F238E27FC236}">
                    <a16:creationId xmlns:a16="http://schemas.microsoft.com/office/drawing/2014/main" id="{3728B1A2-D57B-2546-B7EE-8BAD53E41E31}"/>
                  </a:ext>
                </a:extLst>
              </p:cNvPr>
              <p:cNvSpPr txBox="1">
                <a:spLocks noChangeArrowheads="1"/>
              </p:cNvSpPr>
              <p:nvPr/>
            </p:nvSpPr>
            <p:spPr bwMode="auto">
              <a:xfrm>
                <a:off x="1153" y="3936"/>
                <a:ext cx="148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solidFill>
                      <a:schemeClr val="accent2"/>
                    </a:solidFill>
                    <a:latin typeface="Times New Roman" panose="02020603050405020304" pitchFamily="18" charset="0"/>
                  </a:rPr>
                  <a:t>窗口及其子类</a:t>
                </a:r>
              </a:p>
            </p:txBody>
          </p:sp>
          <p:sp>
            <p:nvSpPr>
              <p:cNvPr id="95257" name="Text Box 25">
                <a:extLst>
                  <a:ext uri="{FF2B5EF4-FFF2-40B4-BE49-F238E27FC236}">
                    <a16:creationId xmlns:a16="http://schemas.microsoft.com/office/drawing/2014/main" id="{21BADB61-0731-C440-A35D-2A9EDE2BEE36}"/>
                  </a:ext>
                </a:extLst>
              </p:cNvPr>
              <p:cNvSpPr txBox="1">
                <a:spLocks noChangeArrowheads="1"/>
              </p:cNvSpPr>
              <p:nvPr/>
            </p:nvSpPr>
            <p:spPr bwMode="auto">
              <a:xfrm>
                <a:off x="384" y="3224"/>
                <a:ext cx="576" cy="217"/>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latin typeface="Times New Roman" panose="02020603050405020304" pitchFamily="18" charset="0"/>
                  </a:rPr>
                  <a:t>按钮</a:t>
                </a:r>
              </a:p>
            </p:txBody>
          </p:sp>
          <p:sp>
            <p:nvSpPr>
              <p:cNvPr id="95258" name="AutoShape 26">
                <a:extLst>
                  <a:ext uri="{FF2B5EF4-FFF2-40B4-BE49-F238E27FC236}">
                    <a16:creationId xmlns:a16="http://schemas.microsoft.com/office/drawing/2014/main" id="{A4208176-F117-EE40-9CDB-8FFD49B8D834}"/>
                  </a:ext>
                </a:extLst>
              </p:cNvPr>
              <p:cNvSpPr>
                <a:spLocks noChangeArrowheads="1"/>
              </p:cNvSpPr>
              <p:nvPr/>
            </p:nvSpPr>
            <p:spPr bwMode="auto">
              <a:xfrm>
                <a:off x="540" y="3441"/>
                <a:ext cx="250" cy="111"/>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59" name="Text Box 27">
                <a:extLst>
                  <a:ext uri="{FF2B5EF4-FFF2-40B4-BE49-F238E27FC236}">
                    <a16:creationId xmlns:a16="http://schemas.microsoft.com/office/drawing/2014/main" id="{01BA2D9C-E898-0D47-85A8-47DD049DB808}"/>
                  </a:ext>
                </a:extLst>
              </p:cNvPr>
              <p:cNvSpPr txBox="1">
                <a:spLocks noChangeArrowheads="1"/>
              </p:cNvSpPr>
              <p:nvPr/>
            </p:nvSpPr>
            <p:spPr bwMode="auto">
              <a:xfrm>
                <a:off x="161" y="3648"/>
                <a:ext cx="511" cy="217"/>
              </a:xfrm>
              <a:prstGeom prst="rect">
                <a:avLst/>
              </a:prstGeom>
              <a:solidFill>
                <a:schemeClr val="accent1"/>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000" b="1">
                    <a:solidFill>
                      <a:schemeClr val="hlink"/>
                    </a:solidFill>
                    <a:latin typeface="Times New Roman" panose="02020603050405020304" pitchFamily="18" charset="0"/>
                  </a:rPr>
                  <a:t>菜单</a:t>
                </a:r>
              </a:p>
            </p:txBody>
          </p:sp>
          <p:sp>
            <p:nvSpPr>
              <p:cNvPr id="95260" name="AutoShape 28">
                <a:extLst>
                  <a:ext uri="{FF2B5EF4-FFF2-40B4-BE49-F238E27FC236}">
                    <a16:creationId xmlns:a16="http://schemas.microsoft.com/office/drawing/2014/main" id="{85AB8876-9B8D-EC46-939A-BAA92E453215}"/>
                  </a:ext>
                </a:extLst>
              </p:cNvPr>
              <p:cNvSpPr>
                <a:spLocks noChangeArrowheads="1"/>
              </p:cNvSpPr>
              <p:nvPr/>
            </p:nvSpPr>
            <p:spPr bwMode="auto">
              <a:xfrm>
                <a:off x="300" y="3865"/>
                <a:ext cx="250" cy="111"/>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61" name="AutoShape 29">
                <a:extLst>
                  <a:ext uri="{FF2B5EF4-FFF2-40B4-BE49-F238E27FC236}">
                    <a16:creationId xmlns:a16="http://schemas.microsoft.com/office/drawing/2014/main" id="{FA2E3506-6AF1-264B-84B0-14B0CC33B317}"/>
                  </a:ext>
                </a:extLst>
              </p:cNvPr>
              <p:cNvSpPr>
                <a:spLocks noChangeArrowheads="1"/>
              </p:cNvSpPr>
              <p:nvPr/>
            </p:nvSpPr>
            <p:spPr bwMode="auto">
              <a:xfrm>
                <a:off x="1920" y="3792"/>
                <a:ext cx="250" cy="148"/>
              </a:xfrm>
              <a:prstGeom prst="downArrow">
                <a:avLst>
                  <a:gd name="adj1" fmla="val 50000"/>
                  <a:gd name="adj2" fmla="val 25000"/>
                </a:avLst>
              </a:prstGeom>
              <a:solidFill>
                <a:srgbClr val="FFFFFF"/>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62" name="Text Box 30">
                <a:extLst>
                  <a:ext uri="{FF2B5EF4-FFF2-40B4-BE49-F238E27FC236}">
                    <a16:creationId xmlns:a16="http://schemas.microsoft.com/office/drawing/2014/main" id="{A5705D7A-6E45-CF45-AFA4-D46347AAF5C9}"/>
                  </a:ext>
                </a:extLst>
              </p:cNvPr>
              <p:cNvSpPr txBox="1">
                <a:spLocks noChangeArrowheads="1"/>
              </p:cNvSpPr>
              <p:nvPr/>
            </p:nvSpPr>
            <p:spPr bwMode="auto">
              <a:xfrm>
                <a:off x="3979" y="3984"/>
                <a:ext cx="120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93300"/>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Container</a:t>
                </a:r>
                <a:endParaRPr lang="en-US" altLang="zh-CN" sz="1000" b="1">
                  <a:latin typeface="Times New Roman" panose="02020603050405020304" pitchFamily="18" charset="0"/>
                </a:endParaRPr>
              </a:p>
            </p:txBody>
          </p:sp>
          <p:sp>
            <p:nvSpPr>
              <p:cNvPr id="95263" name="Line 31">
                <a:extLst>
                  <a:ext uri="{FF2B5EF4-FFF2-40B4-BE49-F238E27FC236}">
                    <a16:creationId xmlns:a16="http://schemas.microsoft.com/office/drawing/2014/main" id="{6CAD082B-E180-A443-9958-2F78E02B72DC}"/>
                  </a:ext>
                </a:extLst>
              </p:cNvPr>
              <p:cNvSpPr>
                <a:spLocks noChangeShapeType="1"/>
              </p:cNvSpPr>
              <p:nvPr/>
            </p:nvSpPr>
            <p:spPr bwMode="auto">
              <a:xfrm flipH="1">
                <a:off x="3528" y="4097"/>
                <a:ext cx="47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5283" name="AutoShape 51">
              <a:extLst>
                <a:ext uri="{FF2B5EF4-FFF2-40B4-BE49-F238E27FC236}">
                  <a16:creationId xmlns:a16="http://schemas.microsoft.com/office/drawing/2014/main" id="{E962F18F-E288-BB46-841D-B7CE813D95D5}"/>
                </a:ext>
              </a:extLst>
            </p:cNvPr>
            <p:cNvSpPr>
              <a:spLocks noChangeArrowheads="1"/>
            </p:cNvSpPr>
            <p:nvPr/>
          </p:nvSpPr>
          <p:spPr bwMode="auto">
            <a:xfrm rot="-457650">
              <a:off x="2832" y="3840"/>
              <a:ext cx="2880" cy="240"/>
            </a:xfrm>
            <a:prstGeom prst="curvedUpArrow">
              <a:avLst>
                <a:gd name="adj1" fmla="val 59556"/>
                <a:gd name="adj2" fmla="val 254556"/>
                <a:gd name="adj3" fmla="val 22083"/>
              </a:avLst>
            </a:prstGeom>
            <a:solidFill>
              <a:schemeClr val="accent2"/>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284" name="AutoShape 52">
              <a:extLst>
                <a:ext uri="{FF2B5EF4-FFF2-40B4-BE49-F238E27FC236}">
                  <a16:creationId xmlns:a16="http://schemas.microsoft.com/office/drawing/2014/main" id="{AB42733F-56D1-A54A-B248-A87B3C5EF3B3}"/>
                </a:ext>
              </a:extLst>
            </p:cNvPr>
            <p:cNvSpPr>
              <a:spLocks noChangeArrowheads="1"/>
            </p:cNvSpPr>
            <p:nvPr/>
          </p:nvSpPr>
          <p:spPr bwMode="auto">
            <a:xfrm>
              <a:off x="4800" y="3360"/>
              <a:ext cx="912" cy="288"/>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chemeClr val="accent2"/>
                  </a:solidFill>
                </a:rPr>
                <a:t>新窗口</a:t>
              </a:r>
            </a:p>
          </p:txBody>
        </p:sp>
        <p:sp>
          <p:nvSpPr>
            <p:cNvPr id="95285" name="Text Box 53">
              <a:extLst>
                <a:ext uri="{FF2B5EF4-FFF2-40B4-BE49-F238E27FC236}">
                  <a16:creationId xmlns:a16="http://schemas.microsoft.com/office/drawing/2014/main" id="{B159C831-68DA-144A-9200-246E87E22FA9}"/>
                </a:ext>
              </a:extLst>
            </p:cNvPr>
            <p:cNvSpPr txBox="1">
              <a:spLocks noChangeArrowheads="1"/>
            </p:cNvSpPr>
            <p:nvPr/>
          </p:nvSpPr>
          <p:spPr bwMode="auto">
            <a:xfrm>
              <a:off x="4838" y="3853"/>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folHlink"/>
                  </a:solidFill>
                </a:rPr>
                <a:t>弹出</a:t>
              </a:r>
            </a:p>
          </p:txBody>
        </p:sp>
      </p:grpSp>
    </p:spTree>
    <p:extLst>
      <p:ext uri="{BB962C8B-B14F-4D97-AF65-F5344CB8AC3E}">
        <p14:creationId xmlns:p14="http://schemas.microsoft.com/office/powerpoint/2010/main" val="140412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99" name="Group 35">
            <a:extLst>
              <a:ext uri="{FF2B5EF4-FFF2-40B4-BE49-F238E27FC236}">
                <a16:creationId xmlns:a16="http://schemas.microsoft.com/office/drawing/2014/main" id="{77BB4C76-3BDA-C54C-9E1D-9EE7550E86B5}"/>
              </a:ext>
            </a:extLst>
          </p:cNvPr>
          <p:cNvGrpSpPr>
            <a:grpSpLocks/>
          </p:cNvGrpSpPr>
          <p:nvPr/>
        </p:nvGrpSpPr>
        <p:grpSpPr bwMode="auto">
          <a:xfrm>
            <a:off x="2647950" y="1752600"/>
            <a:ext cx="7448550" cy="4973638"/>
            <a:chOff x="708" y="1104"/>
            <a:chExt cx="4692" cy="3133"/>
          </a:xfrm>
        </p:grpSpPr>
        <p:sp>
          <p:nvSpPr>
            <p:cNvPr id="11268" name="Text Box 4">
              <a:extLst>
                <a:ext uri="{FF2B5EF4-FFF2-40B4-BE49-F238E27FC236}">
                  <a16:creationId xmlns:a16="http://schemas.microsoft.com/office/drawing/2014/main" id="{877ABDF5-F9E9-9948-AE0E-CF1E7835A890}"/>
                </a:ext>
              </a:extLst>
            </p:cNvPr>
            <p:cNvSpPr txBox="1">
              <a:spLocks noChangeArrowheads="1"/>
            </p:cNvSpPr>
            <p:nvPr/>
          </p:nvSpPr>
          <p:spPr bwMode="auto">
            <a:xfrm>
              <a:off x="1971" y="1496"/>
              <a:ext cx="1274" cy="314"/>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Container</a:t>
              </a:r>
            </a:p>
          </p:txBody>
        </p:sp>
        <p:sp>
          <p:nvSpPr>
            <p:cNvPr id="11269" name="Text Box 5">
              <a:extLst>
                <a:ext uri="{FF2B5EF4-FFF2-40B4-BE49-F238E27FC236}">
                  <a16:creationId xmlns:a16="http://schemas.microsoft.com/office/drawing/2014/main" id="{896FF275-4673-0146-B336-2CCD7EB81E3E}"/>
                </a:ext>
              </a:extLst>
            </p:cNvPr>
            <p:cNvSpPr txBox="1">
              <a:spLocks noChangeArrowheads="1"/>
            </p:cNvSpPr>
            <p:nvPr/>
          </p:nvSpPr>
          <p:spPr bwMode="auto">
            <a:xfrm>
              <a:off x="2640" y="2688"/>
              <a:ext cx="1105" cy="336"/>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Window</a:t>
              </a:r>
            </a:p>
          </p:txBody>
        </p:sp>
        <p:sp>
          <p:nvSpPr>
            <p:cNvPr id="11270" name="Text Box 6">
              <a:extLst>
                <a:ext uri="{FF2B5EF4-FFF2-40B4-BE49-F238E27FC236}">
                  <a16:creationId xmlns:a16="http://schemas.microsoft.com/office/drawing/2014/main" id="{8F5DFA56-40B0-EF45-9E44-96FE4774DE9C}"/>
                </a:ext>
              </a:extLst>
            </p:cNvPr>
            <p:cNvSpPr txBox="1">
              <a:spLocks noChangeArrowheads="1"/>
            </p:cNvSpPr>
            <p:nvPr/>
          </p:nvSpPr>
          <p:spPr bwMode="auto">
            <a:xfrm>
              <a:off x="2688" y="1872"/>
              <a:ext cx="1074" cy="288"/>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Panel</a:t>
              </a:r>
            </a:p>
          </p:txBody>
        </p:sp>
        <p:sp>
          <p:nvSpPr>
            <p:cNvPr id="11271" name="Text Box 7">
              <a:extLst>
                <a:ext uri="{FF2B5EF4-FFF2-40B4-BE49-F238E27FC236}">
                  <a16:creationId xmlns:a16="http://schemas.microsoft.com/office/drawing/2014/main" id="{0E8AB8A1-CCC6-274A-AC0D-5DF4B60D797A}"/>
                </a:ext>
              </a:extLst>
            </p:cNvPr>
            <p:cNvSpPr txBox="1">
              <a:spLocks noChangeArrowheads="1"/>
            </p:cNvSpPr>
            <p:nvPr/>
          </p:nvSpPr>
          <p:spPr bwMode="auto">
            <a:xfrm>
              <a:off x="708" y="1104"/>
              <a:ext cx="1519" cy="334"/>
            </a:xfrm>
            <a:prstGeom prst="rect">
              <a:avLst/>
            </a:prstGeom>
            <a:solidFill>
              <a:srgbClr val="993300"/>
            </a:solidFill>
            <a:ln w="38100">
              <a:solidFill>
                <a:schemeClr val="tx1"/>
              </a:solidFill>
              <a:miter lim="800000"/>
              <a:headEnd/>
              <a:tailEnd/>
            </a:ln>
          </p:spPr>
          <p:txBody>
            <a:bodyPr/>
            <a:lstStyle/>
            <a:p>
              <a:pPr algn="ctr">
                <a:lnSpc>
                  <a:spcPct val="90000"/>
                </a:lnSpc>
              </a:pPr>
              <a:r>
                <a:rPr lang="en-US" altLang="zh-CN" sz="2800" b="1">
                  <a:solidFill>
                    <a:schemeClr val="bg1"/>
                  </a:solidFill>
                  <a:latin typeface="Times New Roman" panose="02020603050405020304" pitchFamily="18" charset="0"/>
                </a:rPr>
                <a:t>Component</a:t>
              </a:r>
              <a:endParaRPr lang="en-US" altLang="zh-CN" sz="2800">
                <a:solidFill>
                  <a:schemeClr val="bg1"/>
                </a:solidFill>
                <a:latin typeface="Times New Roman" panose="02020603050405020304" pitchFamily="18" charset="0"/>
              </a:endParaRPr>
            </a:p>
          </p:txBody>
        </p:sp>
        <p:sp>
          <p:nvSpPr>
            <p:cNvPr id="11272" name="Text Box 8">
              <a:extLst>
                <a:ext uri="{FF2B5EF4-FFF2-40B4-BE49-F238E27FC236}">
                  <a16:creationId xmlns:a16="http://schemas.microsoft.com/office/drawing/2014/main" id="{77BB914B-470C-7B4F-8BA8-1ABBA2E1788C}"/>
                </a:ext>
              </a:extLst>
            </p:cNvPr>
            <p:cNvSpPr txBox="1">
              <a:spLocks noChangeArrowheads="1"/>
            </p:cNvSpPr>
            <p:nvPr/>
          </p:nvSpPr>
          <p:spPr bwMode="auto">
            <a:xfrm>
              <a:off x="3360" y="3098"/>
              <a:ext cx="1074" cy="310"/>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Frame</a:t>
              </a:r>
            </a:p>
          </p:txBody>
        </p:sp>
        <p:sp>
          <p:nvSpPr>
            <p:cNvPr id="11273" name="Text Box 9">
              <a:extLst>
                <a:ext uri="{FF2B5EF4-FFF2-40B4-BE49-F238E27FC236}">
                  <a16:creationId xmlns:a16="http://schemas.microsoft.com/office/drawing/2014/main" id="{083E321C-2517-3941-B16D-AF210C3D2550}"/>
                </a:ext>
              </a:extLst>
            </p:cNvPr>
            <p:cNvSpPr txBox="1">
              <a:spLocks noChangeArrowheads="1"/>
            </p:cNvSpPr>
            <p:nvPr/>
          </p:nvSpPr>
          <p:spPr bwMode="auto">
            <a:xfrm>
              <a:off x="3386" y="3504"/>
              <a:ext cx="1074" cy="311"/>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Dialog</a:t>
              </a:r>
            </a:p>
          </p:txBody>
        </p:sp>
        <p:sp>
          <p:nvSpPr>
            <p:cNvPr id="11274" name="Line 10">
              <a:extLst>
                <a:ext uri="{FF2B5EF4-FFF2-40B4-BE49-F238E27FC236}">
                  <a16:creationId xmlns:a16="http://schemas.microsoft.com/office/drawing/2014/main" id="{4443A801-EE36-6E47-8FF0-A1D5A78E58B0}"/>
                </a:ext>
              </a:extLst>
            </p:cNvPr>
            <p:cNvSpPr>
              <a:spLocks noChangeShapeType="1"/>
            </p:cNvSpPr>
            <p:nvPr/>
          </p:nvSpPr>
          <p:spPr bwMode="auto">
            <a:xfrm flipH="1">
              <a:off x="861" y="1449"/>
              <a:ext cx="3" cy="25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Text Box 11">
              <a:extLst>
                <a:ext uri="{FF2B5EF4-FFF2-40B4-BE49-F238E27FC236}">
                  <a16:creationId xmlns:a16="http://schemas.microsoft.com/office/drawing/2014/main" id="{642CA5EE-E9D7-D346-80D1-9F590B86FFC2}"/>
                </a:ext>
              </a:extLst>
            </p:cNvPr>
            <p:cNvSpPr txBox="1">
              <a:spLocks noChangeArrowheads="1"/>
            </p:cNvSpPr>
            <p:nvPr/>
          </p:nvSpPr>
          <p:spPr bwMode="auto">
            <a:xfrm>
              <a:off x="4111" y="3915"/>
              <a:ext cx="1289" cy="322"/>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FileDialog</a:t>
              </a:r>
            </a:p>
          </p:txBody>
        </p:sp>
        <p:sp>
          <p:nvSpPr>
            <p:cNvPr id="11276" name="Text Box 12">
              <a:extLst>
                <a:ext uri="{FF2B5EF4-FFF2-40B4-BE49-F238E27FC236}">
                  <a16:creationId xmlns:a16="http://schemas.microsoft.com/office/drawing/2014/main" id="{49C409B9-74FC-494B-8331-0F44D99AAECD}"/>
                </a:ext>
              </a:extLst>
            </p:cNvPr>
            <p:cNvSpPr txBox="1">
              <a:spLocks noChangeArrowheads="1"/>
            </p:cNvSpPr>
            <p:nvPr/>
          </p:nvSpPr>
          <p:spPr bwMode="auto">
            <a:xfrm>
              <a:off x="3312" y="2256"/>
              <a:ext cx="1074" cy="336"/>
            </a:xfrm>
            <a:prstGeom prst="rect">
              <a:avLst/>
            </a:prstGeom>
            <a:solidFill>
              <a:srgbClr val="993300"/>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Applet</a:t>
              </a:r>
            </a:p>
          </p:txBody>
        </p:sp>
        <p:sp>
          <p:nvSpPr>
            <p:cNvPr id="11277" name="Line 13">
              <a:extLst>
                <a:ext uri="{FF2B5EF4-FFF2-40B4-BE49-F238E27FC236}">
                  <a16:creationId xmlns:a16="http://schemas.microsoft.com/office/drawing/2014/main" id="{E51A3AEB-08F7-104B-BA29-A3E4800DBF96}"/>
                </a:ext>
              </a:extLst>
            </p:cNvPr>
            <p:cNvSpPr>
              <a:spLocks noChangeShapeType="1"/>
            </p:cNvSpPr>
            <p:nvPr/>
          </p:nvSpPr>
          <p:spPr bwMode="auto">
            <a:xfrm>
              <a:off x="843" y="1593"/>
              <a:ext cx="1104"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8" name="Line 14">
              <a:extLst>
                <a:ext uri="{FF2B5EF4-FFF2-40B4-BE49-F238E27FC236}">
                  <a16:creationId xmlns:a16="http://schemas.microsoft.com/office/drawing/2014/main" id="{C28FABEA-9A9B-954A-819F-30F400EE2F37}"/>
                </a:ext>
              </a:extLst>
            </p:cNvPr>
            <p:cNvSpPr>
              <a:spLocks noChangeShapeType="1"/>
            </p:cNvSpPr>
            <p:nvPr/>
          </p:nvSpPr>
          <p:spPr bwMode="auto">
            <a:xfrm>
              <a:off x="2208" y="1824"/>
              <a:ext cx="0" cy="1008"/>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9" name="Line 15">
              <a:extLst>
                <a:ext uri="{FF2B5EF4-FFF2-40B4-BE49-F238E27FC236}">
                  <a16:creationId xmlns:a16="http://schemas.microsoft.com/office/drawing/2014/main" id="{86784786-D74C-7541-958A-C89412689299}"/>
                </a:ext>
              </a:extLst>
            </p:cNvPr>
            <p:cNvSpPr>
              <a:spLocks noChangeShapeType="1"/>
            </p:cNvSpPr>
            <p:nvPr/>
          </p:nvSpPr>
          <p:spPr bwMode="auto">
            <a:xfrm>
              <a:off x="2208" y="2016"/>
              <a:ext cx="476"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0" name="Line 16">
              <a:extLst>
                <a:ext uri="{FF2B5EF4-FFF2-40B4-BE49-F238E27FC236}">
                  <a16:creationId xmlns:a16="http://schemas.microsoft.com/office/drawing/2014/main" id="{9CCEA14F-9373-894A-AEAD-5A5662D95269}"/>
                </a:ext>
              </a:extLst>
            </p:cNvPr>
            <p:cNvSpPr>
              <a:spLocks noChangeShapeType="1"/>
            </p:cNvSpPr>
            <p:nvPr/>
          </p:nvSpPr>
          <p:spPr bwMode="auto">
            <a:xfrm>
              <a:off x="2192" y="2832"/>
              <a:ext cx="476"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1" name="Line 17">
              <a:extLst>
                <a:ext uri="{FF2B5EF4-FFF2-40B4-BE49-F238E27FC236}">
                  <a16:creationId xmlns:a16="http://schemas.microsoft.com/office/drawing/2014/main" id="{5BE86D3A-CFEF-C745-87A9-BF64B7AD8C72}"/>
                </a:ext>
              </a:extLst>
            </p:cNvPr>
            <p:cNvSpPr>
              <a:spLocks noChangeShapeType="1"/>
            </p:cNvSpPr>
            <p:nvPr/>
          </p:nvSpPr>
          <p:spPr bwMode="auto">
            <a:xfrm flipH="1">
              <a:off x="3024" y="2160"/>
              <a:ext cx="0" cy="288"/>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2" name="Line 18">
              <a:extLst>
                <a:ext uri="{FF2B5EF4-FFF2-40B4-BE49-F238E27FC236}">
                  <a16:creationId xmlns:a16="http://schemas.microsoft.com/office/drawing/2014/main" id="{7CF98D92-2C57-8B4C-A0C1-E233AAD2C089}"/>
                </a:ext>
              </a:extLst>
            </p:cNvPr>
            <p:cNvSpPr>
              <a:spLocks noChangeShapeType="1"/>
            </p:cNvSpPr>
            <p:nvPr/>
          </p:nvSpPr>
          <p:spPr bwMode="auto">
            <a:xfrm>
              <a:off x="3025" y="2448"/>
              <a:ext cx="287"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3" name="Line 19">
              <a:extLst>
                <a:ext uri="{FF2B5EF4-FFF2-40B4-BE49-F238E27FC236}">
                  <a16:creationId xmlns:a16="http://schemas.microsoft.com/office/drawing/2014/main" id="{D440FFCE-839E-024A-AC78-A71C6E8080E7}"/>
                </a:ext>
              </a:extLst>
            </p:cNvPr>
            <p:cNvSpPr>
              <a:spLocks noChangeShapeType="1"/>
            </p:cNvSpPr>
            <p:nvPr/>
          </p:nvSpPr>
          <p:spPr bwMode="auto">
            <a:xfrm>
              <a:off x="2976" y="3264"/>
              <a:ext cx="383"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4" name="Line 20">
              <a:extLst>
                <a:ext uri="{FF2B5EF4-FFF2-40B4-BE49-F238E27FC236}">
                  <a16:creationId xmlns:a16="http://schemas.microsoft.com/office/drawing/2014/main" id="{4CA3B779-C0FE-5A4F-877A-D6A49E509707}"/>
                </a:ext>
              </a:extLst>
            </p:cNvPr>
            <p:cNvSpPr>
              <a:spLocks noChangeShapeType="1"/>
            </p:cNvSpPr>
            <p:nvPr/>
          </p:nvSpPr>
          <p:spPr bwMode="auto">
            <a:xfrm>
              <a:off x="2976" y="3696"/>
              <a:ext cx="384"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5" name="Line 21">
              <a:extLst>
                <a:ext uri="{FF2B5EF4-FFF2-40B4-BE49-F238E27FC236}">
                  <a16:creationId xmlns:a16="http://schemas.microsoft.com/office/drawing/2014/main" id="{D8069133-C7B8-764B-82E1-82DF42614223}"/>
                </a:ext>
              </a:extLst>
            </p:cNvPr>
            <p:cNvSpPr>
              <a:spLocks noChangeShapeType="1"/>
            </p:cNvSpPr>
            <p:nvPr/>
          </p:nvSpPr>
          <p:spPr bwMode="auto">
            <a:xfrm>
              <a:off x="3696" y="3840"/>
              <a:ext cx="0" cy="28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6" name="Line 22">
              <a:extLst>
                <a:ext uri="{FF2B5EF4-FFF2-40B4-BE49-F238E27FC236}">
                  <a16:creationId xmlns:a16="http://schemas.microsoft.com/office/drawing/2014/main" id="{3D218FBA-D55E-F145-8784-8CD90792A026}"/>
                </a:ext>
              </a:extLst>
            </p:cNvPr>
            <p:cNvSpPr>
              <a:spLocks noChangeShapeType="1"/>
            </p:cNvSpPr>
            <p:nvPr/>
          </p:nvSpPr>
          <p:spPr bwMode="auto">
            <a:xfrm>
              <a:off x="3698" y="4105"/>
              <a:ext cx="430" cy="0"/>
            </a:xfrm>
            <a:prstGeom prst="line">
              <a:avLst/>
            </a:prstGeom>
            <a:noFill/>
            <a:ln w="38100">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7" name="Line 23">
              <a:extLst>
                <a:ext uri="{FF2B5EF4-FFF2-40B4-BE49-F238E27FC236}">
                  <a16:creationId xmlns:a16="http://schemas.microsoft.com/office/drawing/2014/main" id="{F0F605CD-A32C-CF42-9C39-16F78B950ED8}"/>
                </a:ext>
              </a:extLst>
            </p:cNvPr>
            <p:cNvSpPr>
              <a:spLocks noChangeShapeType="1"/>
            </p:cNvSpPr>
            <p:nvPr/>
          </p:nvSpPr>
          <p:spPr bwMode="auto">
            <a:xfrm>
              <a:off x="2652" y="2976"/>
              <a:ext cx="0" cy="81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Line 24">
              <a:extLst>
                <a:ext uri="{FF2B5EF4-FFF2-40B4-BE49-F238E27FC236}">
                  <a16:creationId xmlns:a16="http://schemas.microsoft.com/office/drawing/2014/main" id="{B5D54CD5-E9C4-2244-82CE-1EEB34563657}"/>
                </a:ext>
              </a:extLst>
            </p:cNvPr>
            <p:cNvSpPr>
              <a:spLocks noChangeShapeType="1"/>
            </p:cNvSpPr>
            <p:nvPr/>
          </p:nvSpPr>
          <p:spPr bwMode="auto">
            <a:xfrm>
              <a:off x="2976" y="3024"/>
              <a:ext cx="0" cy="6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Text Box 25">
              <a:extLst>
                <a:ext uri="{FF2B5EF4-FFF2-40B4-BE49-F238E27FC236}">
                  <a16:creationId xmlns:a16="http://schemas.microsoft.com/office/drawing/2014/main" id="{D1BBF8D5-7EB1-E746-9B14-0652DB17229A}"/>
                </a:ext>
              </a:extLst>
            </p:cNvPr>
            <p:cNvSpPr txBox="1">
              <a:spLocks noChangeArrowheads="1"/>
            </p:cNvSpPr>
            <p:nvPr/>
          </p:nvSpPr>
          <p:spPr bwMode="auto">
            <a:xfrm>
              <a:off x="1035" y="1952"/>
              <a:ext cx="974" cy="314"/>
            </a:xfrm>
            <a:prstGeom prst="rect">
              <a:avLst/>
            </a:prstGeom>
            <a:solidFill>
              <a:schemeClr val="accent1"/>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Button</a:t>
              </a:r>
            </a:p>
          </p:txBody>
        </p:sp>
        <p:sp>
          <p:nvSpPr>
            <p:cNvPr id="11290" name="Line 26">
              <a:extLst>
                <a:ext uri="{FF2B5EF4-FFF2-40B4-BE49-F238E27FC236}">
                  <a16:creationId xmlns:a16="http://schemas.microsoft.com/office/drawing/2014/main" id="{1C547F7C-5ACF-3F48-B147-61021C6389EF}"/>
                </a:ext>
              </a:extLst>
            </p:cNvPr>
            <p:cNvSpPr>
              <a:spLocks noChangeShapeType="1"/>
            </p:cNvSpPr>
            <p:nvPr/>
          </p:nvSpPr>
          <p:spPr bwMode="auto">
            <a:xfrm>
              <a:off x="852" y="2088"/>
              <a:ext cx="1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Text Box 27">
              <a:extLst>
                <a:ext uri="{FF2B5EF4-FFF2-40B4-BE49-F238E27FC236}">
                  <a16:creationId xmlns:a16="http://schemas.microsoft.com/office/drawing/2014/main" id="{011B7799-8697-E548-BF47-5C854E6139CF}"/>
                </a:ext>
              </a:extLst>
            </p:cNvPr>
            <p:cNvSpPr txBox="1">
              <a:spLocks noChangeArrowheads="1"/>
            </p:cNvSpPr>
            <p:nvPr/>
          </p:nvSpPr>
          <p:spPr bwMode="auto">
            <a:xfrm>
              <a:off x="1047" y="2624"/>
              <a:ext cx="974" cy="314"/>
            </a:xfrm>
            <a:prstGeom prst="rect">
              <a:avLst/>
            </a:prstGeom>
            <a:solidFill>
              <a:schemeClr val="accent1"/>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List</a:t>
              </a:r>
            </a:p>
          </p:txBody>
        </p:sp>
        <p:sp>
          <p:nvSpPr>
            <p:cNvPr id="11292" name="Line 28">
              <a:extLst>
                <a:ext uri="{FF2B5EF4-FFF2-40B4-BE49-F238E27FC236}">
                  <a16:creationId xmlns:a16="http://schemas.microsoft.com/office/drawing/2014/main" id="{901C8D2E-E350-2149-AC5E-1995202AE775}"/>
                </a:ext>
              </a:extLst>
            </p:cNvPr>
            <p:cNvSpPr>
              <a:spLocks noChangeShapeType="1"/>
            </p:cNvSpPr>
            <p:nvPr/>
          </p:nvSpPr>
          <p:spPr bwMode="auto">
            <a:xfrm>
              <a:off x="864" y="2820"/>
              <a:ext cx="1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Text Box 29">
              <a:extLst>
                <a:ext uri="{FF2B5EF4-FFF2-40B4-BE49-F238E27FC236}">
                  <a16:creationId xmlns:a16="http://schemas.microsoft.com/office/drawing/2014/main" id="{3265EAD4-ADAD-804B-A863-2C3F46D0E30A}"/>
                </a:ext>
              </a:extLst>
            </p:cNvPr>
            <p:cNvSpPr txBox="1">
              <a:spLocks noChangeArrowheads="1"/>
            </p:cNvSpPr>
            <p:nvPr/>
          </p:nvSpPr>
          <p:spPr bwMode="auto">
            <a:xfrm>
              <a:off x="1066" y="3696"/>
              <a:ext cx="1142" cy="314"/>
            </a:xfrm>
            <a:prstGeom prst="rect">
              <a:avLst/>
            </a:prstGeom>
            <a:solidFill>
              <a:schemeClr val="accent1"/>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Checkbox</a:t>
              </a:r>
            </a:p>
          </p:txBody>
        </p:sp>
        <p:sp>
          <p:nvSpPr>
            <p:cNvPr id="11294" name="Line 30">
              <a:extLst>
                <a:ext uri="{FF2B5EF4-FFF2-40B4-BE49-F238E27FC236}">
                  <a16:creationId xmlns:a16="http://schemas.microsoft.com/office/drawing/2014/main" id="{63205B54-4120-A640-850D-959FEB839040}"/>
                </a:ext>
              </a:extLst>
            </p:cNvPr>
            <p:cNvSpPr>
              <a:spLocks noChangeShapeType="1"/>
            </p:cNvSpPr>
            <p:nvPr/>
          </p:nvSpPr>
          <p:spPr bwMode="auto">
            <a:xfrm>
              <a:off x="864" y="3360"/>
              <a:ext cx="2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5" name="Text Box 31">
              <a:extLst>
                <a:ext uri="{FF2B5EF4-FFF2-40B4-BE49-F238E27FC236}">
                  <a16:creationId xmlns:a16="http://schemas.microsoft.com/office/drawing/2014/main" id="{48145E04-4C85-284F-BA03-4E5E784A138F}"/>
                </a:ext>
              </a:extLst>
            </p:cNvPr>
            <p:cNvSpPr txBox="1">
              <a:spLocks noChangeArrowheads="1"/>
            </p:cNvSpPr>
            <p:nvPr/>
          </p:nvSpPr>
          <p:spPr bwMode="auto">
            <a:xfrm>
              <a:off x="1047" y="3212"/>
              <a:ext cx="1118" cy="314"/>
            </a:xfrm>
            <a:prstGeom prst="rect">
              <a:avLst/>
            </a:prstGeom>
            <a:solidFill>
              <a:schemeClr val="accent1"/>
            </a:solidFill>
            <a:ln w="38100">
              <a:solidFill>
                <a:schemeClr val="tx1"/>
              </a:solidFill>
              <a:miter lim="800000"/>
              <a:headEnd/>
              <a:tailEnd/>
            </a:ln>
          </p:spPr>
          <p:txBody>
            <a:bodyPr/>
            <a:lstStyle/>
            <a:p>
              <a:pPr algn="ctr"/>
              <a:r>
                <a:rPr lang="en-US" altLang="zh-CN" sz="2800" b="1">
                  <a:solidFill>
                    <a:schemeClr val="bg1"/>
                  </a:solidFill>
                  <a:latin typeface="Times New Roman" panose="02020603050405020304" pitchFamily="18" charset="0"/>
                </a:rPr>
                <a:t>Textfield</a:t>
              </a:r>
            </a:p>
          </p:txBody>
        </p:sp>
        <p:sp>
          <p:nvSpPr>
            <p:cNvPr id="11296" name="Line 32">
              <a:extLst>
                <a:ext uri="{FF2B5EF4-FFF2-40B4-BE49-F238E27FC236}">
                  <a16:creationId xmlns:a16="http://schemas.microsoft.com/office/drawing/2014/main" id="{602025A7-02B9-8148-83ED-74C35D2FD64C}"/>
                </a:ext>
              </a:extLst>
            </p:cNvPr>
            <p:cNvSpPr>
              <a:spLocks noChangeShapeType="1"/>
            </p:cNvSpPr>
            <p:nvPr/>
          </p:nvSpPr>
          <p:spPr bwMode="auto">
            <a:xfrm>
              <a:off x="864" y="3880"/>
              <a:ext cx="2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8" name="Rectangle 34">
            <a:extLst>
              <a:ext uri="{FF2B5EF4-FFF2-40B4-BE49-F238E27FC236}">
                <a16:creationId xmlns:a16="http://schemas.microsoft.com/office/drawing/2014/main" id="{60174893-DCB7-534A-BEE2-7C4AE203A685}"/>
              </a:ext>
            </a:extLst>
          </p:cNvPr>
          <p:cNvSpPr>
            <a:spLocks noChangeArrowheads="1"/>
          </p:cNvSpPr>
          <p:nvPr/>
        </p:nvSpPr>
        <p:spPr bwMode="auto">
          <a:xfrm>
            <a:off x="2514601" y="533401"/>
            <a:ext cx="7665881"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zh-CN" altLang="en-US" sz="2800" b="1" noProof="1">
                <a:latin typeface="Times New Roman" panose="02020603050405020304" pitchFamily="18" charset="0"/>
              </a:rPr>
              <a:t>2</a:t>
            </a:r>
            <a:r>
              <a:rPr lang="zh-CN" altLang="zh-CN" sz="2800" b="1" noProof="1">
                <a:latin typeface="Times New Roman" panose="02020603050405020304" pitchFamily="18" charset="0"/>
              </a:rPr>
              <a:t>、</a:t>
            </a:r>
            <a:r>
              <a:rPr lang="en-US" altLang="zh-CN" sz="2800" b="1">
                <a:latin typeface="Times New Roman" panose="02020603050405020304" pitchFamily="18" charset="0"/>
              </a:rPr>
              <a:t>包含</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件的</a:t>
            </a:r>
            <a:r>
              <a:rPr lang="zh-CN" altLang="zh-CN" sz="2800" b="1">
                <a:latin typeface="Times New Roman" panose="02020603050405020304" pitchFamily="18" charset="0"/>
              </a:rPr>
              <a:t>组</a:t>
            </a:r>
            <a:r>
              <a:rPr lang="en-US" altLang="zh-CN" sz="2800" b="1">
                <a:latin typeface="Times New Roman" panose="02020603050405020304" pitchFamily="18" charset="0"/>
              </a:rPr>
              <a:t>件</a:t>
            </a:r>
            <a:r>
              <a:rPr lang="zh-CN" altLang="zh-CN" sz="2800" b="1">
                <a:latin typeface="Times New Roman" panose="02020603050405020304" pitchFamily="18" charset="0"/>
              </a:rPr>
              <a:t>——</a:t>
            </a:r>
            <a:r>
              <a:rPr lang="zh-CN" altLang="en-US" sz="2800" b="1">
                <a:latin typeface="Times New Roman" panose="02020603050405020304" pitchFamily="18" charset="0"/>
              </a:rPr>
              <a:t>组</a:t>
            </a:r>
            <a:r>
              <a:rPr lang="zh-CN" altLang="en-US" sz="2800" b="1" noProof="1">
                <a:latin typeface="Times New Roman" panose="02020603050405020304" pitchFamily="18" charset="0"/>
              </a:rPr>
              <a:t>件容器</a:t>
            </a:r>
            <a:r>
              <a:rPr lang="zh-CN" altLang="zh-CN" sz="2800" b="1" noProof="1">
                <a:latin typeface="Times New Roman" panose="02020603050405020304" pitchFamily="18" charset="0"/>
              </a:rPr>
              <a:t>（</a:t>
            </a:r>
            <a:r>
              <a:rPr lang="en-US" altLang="zh-CN" sz="2800" b="1">
                <a:latin typeface="Times New Roman" panose="02020603050405020304" pitchFamily="18" charset="0"/>
              </a:rPr>
              <a:t>C</a:t>
            </a:r>
            <a:r>
              <a:rPr lang="en-US" altLang="zh-CN" sz="2800" b="1" noProof="1">
                <a:latin typeface="Times New Roman" panose="02020603050405020304" pitchFamily="18" charset="0"/>
              </a:rPr>
              <a:t>ontainer）</a:t>
            </a:r>
          </a:p>
        </p:txBody>
      </p:sp>
    </p:spTree>
    <p:extLst>
      <p:ext uri="{BB962C8B-B14F-4D97-AF65-F5344CB8AC3E}">
        <p14:creationId xmlns:p14="http://schemas.microsoft.com/office/powerpoint/2010/main" val="1810417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A8F2236-DC6D-E24A-815D-923151CCD847}"/>
              </a:ext>
            </a:extLst>
          </p:cNvPr>
          <p:cNvSpPr>
            <a:spLocks noChangeArrowheads="1"/>
          </p:cNvSpPr>
          <p:nvPr/>
        </p:nvSpPr>
        <p:spPr bwMode="auto">
          <a:xfrm>
            <a:off x="1981200" y="180976"/>
            <a:ext cx="8229600" cy="644842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t>public class MyFrame extends Frame</a:t>
            </a:r>
          </a:p>
          <a:p>
            <a:r>
              <a:rPr lang="en-US" altLang="zh-CN" sz="1600" b="1"/>
              <a:t>{</a:t>
            </a:r>
          </a:p>
          <a:p>
            <a:r>
              <a:rPr lang="en-US" altLang="zh-CN" sz="1600" b="1"/>
              <a:t>    public static void main(String args[])</a:t>
            </a:r>
          </a:p>
          <a:p>
            <a:r>
              <a:rPr lang="en-US" altLang="zh-CN" sz="1600" b="1"/>
              <a:t>    {</a:t>
            </a:r>
          </a:p>
          <a:p>
            <a:r>
              <a:rPr lang="en-US" altLang="zh-CN" sz="1600" b="1"/>
              <a:t>        MyFrame fr = new MyFrame("Frame and FileDialog Test");</a:t>
            </a:r>
          </a:p>
          <a:p>
            <a:r>
              <a:rPr lang="en-US" altLang="zh-CN" sz="1600" b="1"/>
              <a:t>        fr.setSize(500,500);</a:t>
            </a:r>
          </a:p>
          <a:p>
            <a:r>
              <a:rPr lang="en-US" altLang="zh-CN" sz="1600" b="1"/>
              <a:t>        fr.setBackground(Color.blue);</a:t>
            </a:r>
          </a:p>
          <a:p>
            <a:r>
              <a:rPr lang="en-US" altLang="zh-CN" sz="1600" b="1"/>
              <a:t>        fr.setVisible(true);</a:t>
            </a:r>
          </a:p>
          <a:p>
            <a:r>
              <a:rPr lang="en-US" altLang="zh-CN" sz="1600" b="1"/>
              <a:t>        fr.showDialog();</a:t>
            </a:r>
          </a:p>
          <a:p>
            <a:r>
              <a:rPr lang="en-US" altLang="zh-CN" sz="1600" b="1"/>
              <a:t>    }</a:t>
            </a:r>
          </a:p>
          <a:p>
            <a:endParaRPr lang="en-US" altLang="zh-CN" sz="800" b="1"/>
          </a:p>
          <a:p>
            <a:r>
              <a:rPr lang="en-US" altLang="zh-CN" sz="1600" b="1"/>
              <a:t>    public MyFrame(String str)</a:t>
            </a:r>
          </a:p>
          <a:p>
            <a:r>
              <a:rPr lang="en-US" altLang="zh-CN" sz="1600" b="1"/>
              <a:t>    {</a:t>
            </a:r>
          </a:p>
          <a:p>
            <a:r>
              <a:rPr lang="en-US" altLang="zh-CN" sz="1600" b="1"/>
              <a:t>        super(str);</a:t>
            </a:r>
          </a:p>
          <a:p>
            <a:r>
              <a:rPr lang="en-US" altLang="zh-CN" sz="1600" b="1"/>
              <a:t>        addWindowListener( new WindowAdapter(){</a:t>
            </a:r>
          </a:p>
          <a:p>
            <a:r>
              <a:rPr lang="en-US" altLang="zh-CN" sz="1600" b="1"/>
              <a:t>            public void windowClosing(WindowEvent e){</a:t>
            </a:r>
          </a:p>
          <a:p>
            <a:r>
              <a:rPr lang="en-US" altLang="zh-CN" sz="1600" b="1"/>
              <a:t>                    System.exit(0);</a:t>
            </a:r>
          </a:p>
          <a:p>
            <a:r>
              <a:rPr lang="en-US" altLang="zh-CN" sz="1600" b="1"/>
              <a:t>            }</a:t>
            </a:r>
          </a:p>
          <a:p>
            <a:r>
              <a:rPr lang="en-US" altLang="zh-CN" sz="1600" b="1"/>
              <a:t>        });</a:t>
            </a:r>
          </a:p>
          <a:p>
            <a:r>
              <a:rPr lang="en-US" altLang="zh-CN" sz="1600" b="1"/>
              <a:t>    }</a:t>
            </a:r>
          </a:p>
          <a:p>
            <a:endParaRPr lang="en-US" altLang="zh-CN" sz="800" b="1"/>
          </a:p>
          <a:p>
            <a:r>
              <a:rPr lang="en-US" altLang="zh-CN" sz="1600" b="1"/>
              <a:t>    public void showDialog()</a:t>
            </a:r>
          </a:p>
          <a:p>
            <a:r>
              <a:rPr lang="en-US" altLang="zh-CN" sz="1600" b="1"/>
              <a:t>    {</a:t>
            </a:r>
          </a:p>
          <a:p>
            <a:r>
              <a:rPr lang="en-US" altLang="zh-CN" sz="1600" b="1"/>
              <a:t>        FileDialog fd = new FileDialog(this, "FileDialog");</a:t>
            </a:r>
          </a:p>
          <a:p>
            <a:r>
              <a:rPr lang="en-US" altLang="zh-CN" sz="1600" b="1"/>
              <a:t>        fd.setVisible(true);</a:t>
            </a:r>
          </a:p>
          <a:p>
            <a:r>
              <a:rPr lang="en-US" altLang="zh-CN" sz="1600" b="1"/>
              <a:t>    }</a:t>
            </a:r>
          </a:p>
          <a:p>
            <a:r>
              <a:rPr lang="en-US" altLang="zh-CN" sz="1600" b="1"/>
              <a:t>}</a:t>
            </a:r>
          </a:p>
        </p:txBody>
      </p:sp>
      <p:sp>
        <p:nvSpPr>
          <p:cNvPr id="18436" name="Text Box 4">
            <a:extLst>
              <a:ext uri="{FF2B5EF4-FFF2-40B4-BE49-F238E27FC236}">
                <a16:creationId xmlns:a16="http://schemas.microsoft.com/office/drawing/2014/main" id="{CD5FAFAA-AECB-4948-88D8-6B95D71A1D95}"/>
              </a:ext>
            </a:extLst>
          </p:cNvPr>
          <p:cNvSpPr txBox="1">
            <a:spLocks noChangeArrowheads="1"/>
          </p:cNvSpPr>
          <p:nvPr/>
        </p:nvSpPr>
        <p:spPr bwMode="auto">
          <a:xfrm>
            <a:off x="7962900" y="6067425"/>
            <a:ext cx="1550424"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MyFrame.java</a:t>
            </a:r>
          </a:p>
        </p:txBody>
      </p:sp>
      <p:sp>
        <p:nvSpPr>
          <p:cNvPr id="18437" name="Text Box 5">
            <a:extLst>
              <a:ext uri="{FF2B5EF4-FFF2-40B4-BE49-F238E27FC236}">
                <a16:creationId xmlns:a16="http://schemas.microsoft.com/office/drawing/2014/main" id="{7743E493-CA4E-2E4D-B677-5CC3A59C3477}"/>
              </a:ext>
            </a:extLst>
          </p:cNvPr>
          <p:cNvSpPr txBox="1">
            <a:spLocks noChangeArrowheads="1"/>
          </p:cNvSpPr>
          <p:nvPr/>
        </p:nvSpPr>
        <p:spPr bwMode="auto">
          <a:xfrm>
            <a:off x="9367005" y="1782764"/>
            <a:ext cx="677108" cy="214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3200" b="1">
                <a:solidFill>
                  <a:schemeClr val="folHlink"/>
                </a:solidFill>
              </a:rPr>
              <a:t>弹出新窗口</a:t>
            </a:r>
          </a:p>
        </p:txBody>
      </p:sp>
    </p:spTree>
    <p:extLst>
      <p:ext uri="{BB962C8B-B14F-4D97-AF65-F5344CB8AC3E}">
        <p14:creationId xmlns:p14="http://schemas.microsoft.com/office/powerpoint/2010/main" val="34202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5754FB9-69C5-DF40-B527-E90EEBD35740}"/>
              </a:ext>
            </a:extLst>
          </p:cNvPr>
          <p:cNvSpPr>
            <a:spLocks noChangeArrowheads="1"/>
          </p:cNvSpPr>
          <p:nvPr/>
        </p:nvSpPr>
        <p:spPr bwMode="auto">
          <a:xfrm>
            <a:off x="1981200" y="139700"/>
            <a:ext cx="8305800" cy="672491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t>public class MyPanelInFrame extends Frame</a:t>
            </a:r>
          </a:p>
          <a:p>
            <a:r>
              <a:rPr lang="en-US" altLang="zh-CN" sz="1400" b="1"/>
              <a:t>{</a:t>
            </a:r>
          </a:p>
          <a:p>
            <a:r>
              <a:rPr lang="en-US" altLang="zh-CN" sz="1400" b="1"/>
              <a:t>    public MyPanelInFrame(String str)</a:t>
            </a:r>
          </a:p>
          <a:p>
            <a:r>
              <a:rPr lang="en-US" altLang="zh-CN" sz="1400" b="1"/>
              <a:t>    {</a:t>
            </a:r>
          </a:p>
          <a:p>
            <a:r>
              <a:rPr lang="en-US" altLang="zh-CN" sz="1400" b="1"/>
              <a:t>        super(str);</a:t>
            </a:r>
          </a:p>
          <a:p>
            <a:r>
              <a:rPr lang="en-US" altLang="zh-CN" sz="1400" b="1"/>
              <a:t>        addWindowListener( new WindowAdapter(){</a:t>
            </a:r>
          </a:p>
          <a:p>
            <a:r>
              <a:rPr lang="en-US" altLang="zh-CN" sz="1400" b="1"/>
              <a:t>            public void windowClosing(WindowEvent e){</a:t>
            </a:r>
          </a:p>
          <a:p>
            <a:r>
              <a:rPr lang="en-US" altLang="zh-CN" sz="1400" b="1"/>
              <a:t>                    System.exit(0);</a:t>
            </a:r>
          </a:p>
          <a:p>
            <a:r>
              <a:rPr lang="en-US" altLang="zh-CN" sz="1400" b="1"/>
              <a:t>            }</a:t>
            </a:r>
          </a:p>
          <a:p>
            <a:r>
              <a:rPr lang="en-US" altLang="zh-CN" sz="1400" b="1"/>
              <a:t>        });</a:t>
            </a:r>
          </a:p>
          <a:p>
            <a:r>
              <a:rPr lang="en-US" altLang="zh-CN" sz="1400" b="1"/>
              <a:t>    }</a:t>
            </a:r>
          </a:p>
          <a:p>
            <a:endParaRPr lang="en-US" altLang="zh-CN" sz="500" b="1"/>
          </a:p>
          <a:p>
            <a:r>
              <a:rPr lang="en-US" altLang="zh-CN" sz="1400" b="1"/>
              <a:t>    public static void main(String args[])</a:t>
            </a:r>
          </a:p>
          <a:p>
            <a:r>
              <a:rPr lang="en-US" altLang="zh-CN" sz="1400" b="1"/>
              <a:t>    {</a:t>
            </a:r>
          </a:p>
          <a:p>
            <a:r>
              <a:rPr lang="en-US" altLang="zh-CN" sz="1400" b="1"/>
              <a:t>        MyPanelInFrame fr = new MyPanelInFrame("Panel in Frame");</a:t>
            </a:r>
          </a:p>
          <a:p>
            <a:r>
              <a:rPr lang="en-US" altLang="zh-CN" sz="1400" b="1"/>
              <a:t>        Panel  pan = new Panel();</a:t>
            </a:r>
          </a:p>
          <a:p>
            <a:endParaRPr lang="en-US" altLang="zh-CN" sz="500" b="1"/>
          </a:p>
          <a:p>
            <a:r>
              <a:rPr lang="en-US" altLang="zh-CN" sz="1400" b="1"/>
              <a:t>        fr.setSize(500,500);</a:t>
            </a:r>
          </a:p>
          <a:p>
            <a:r>
              <a:rPr lang="en-US" altLang="zh-CN" sz="1400" b="1"/>
              <a:t>        fr.setBackground(Color.green);</a:t>
            </a:r>
          </a:p>
          <a:p>
            <a:r>
              <a:rPr lang="en-US" altLang="zh-CN" sz="1400" b="1"/>
              <a:t>        fr.setLayout(null);</a:t>
            </a:r>
          </a:p>
          <a:p>
            <a:endParaRPr lang="en-US" altLang="zh-CN" sz="500" b="1"/>
          </a:p>
          <a:p>
            <a:r>
              <a:rPr lang="en-US" altLang="zh-CN" sz="1400" b="1"/>
              <a:t>        pan.setSize(200,200);</a:t>
            </a:r>
          </a:p>
          <a:p>
            <a:r>
              <a:rPr lang="en-US" altLang="zh-CN" sz="1400" b="1"/>
              <a:t>        pan.setBackground(Color.yellow);</a:t>
            </a:r>
          </a:p>
          <a:p>
            <a:r>
              <a:rPr lang="en-US" altLang="zh-CN" sz="1400" b="1"/>
              <a:t>        pan.setLocation(100,100);</a:t>
            </a:r>
          </a:p>
          <a:p>
            <a:endParaRPr lang="en-US" altLang="zh-CN" sz="500" b="1"/>
          </a:p>
          <a:p>
            <a:r>
              <a:rPr lang="en-US" altLang="zh-CN" sz="1400" b="1"/>
              <a:t>        </a:t>
            </a:r>
            <a:r>
              <a:rPr lang="en-US" altLang="zh-CN" sz="1400" b="1">
                <a:solidFill>
                  <a:schemeClr val="folHlink"/>
                </a:solidFill>
              </a:rPr>
              <a:t>Button b1 = new Button("Help");</a:t>
            </a:r>
          </a:p>
          <a:p>
            <a:r>
              <a:rPr lang="en-US" altLang="zh-CN" sz="1400" b="1">
                <a:solidFill>
                  <a:schemeClr val="folHlink"/>
                </a:solidFill>
              </a:rPr>
              <a:t>        Button b2 = new Button("Test");</a:t>
            </a:r>
          </a:p>
          <a:p>
            <a:r>
              <a:rPr lang="en-US" altLang="zh-CN" sz="1400" b="1">
                <a:solidFill>
                  <a:schemeClr val="folHlink"/>
                </a:solidFill>
              </a:rPr>
              <a:t>        pan.add(b1);</a:t>
            </a:r>
          </a:p>
          <a:p>
            <a:r>
              <a:rPr lang="en-US" altLang="zh-CN" sz="1400" b="1">
                <a:solidFill>
                  <a:schemeClr val="folHlink"/>
                </a:solidFill>
              </a:rPr>
              <a:t>        pan.add(b2);</a:t>
            </a:r>
          </a:p>
          <a:p>
            <a:endParaRPr lang="en-US" altLang="zh-CN" sz="500" b="1">
              <a:solidFill>
                <a:schemeClr val="folHlink"/>
              </a:solidFill>
            </a:endParaRPr>
          </a:p>
          <a:p>
            <a:r>
              <a:rPr lang="en-US" altLang="zh-CN" sz="1400" b="1"/>
              <a:t>        </a:t>
            </a:r>
            <a:r>
              <a:rPr lang="en-US" altLang="zh-CN" sz="1400" b="1">
                <a:solidFill>
                  <a:schemeClr val="hlink"/>
                </a:solidFill>
              </a:rPr>
              <a:t>fr.add(pan);</a:t>
            </a:r>
          </a:p>
          <a:p>
            <a:r>
              <a:rPr lang="en-US" altLang="zh-CN" sz="1400" b="1"/>
              <a:t>        fr.setVisible(true);</a:t>
            </a:r>
          </a:p>
          <a:p>
            <a:r>
              <a:rPr lang="en-US" altLang="zh-CN" sz="1400" b="1"/>
              <a:t>    }</a:t>
            </a:r>
          </a:p>
          <a:p>
            <a:r>
              <a:rPr lang="en-US" altLang="zh-CN" sz="1400" b="1"/>
              <a:t>}</a:t>
            </a:r>
          </a:p>
        </p:txBody>
      </p:sp>
      <p:sp>
        <p:nvSpPr>
          <p:cNvPr id="20483" name="Text Box 3">
            <a:extLst>
              <a:ext uri="{FF2B5EF4-FFF2-40B4-BE49-F238E27FC236}">
                <a16:creationId xmlns:a16="http://schemas.microsoft.com/office/drawing/2014/main" id="{79C80BBC-DBC0-F341-8623-0DFE40EC095B}"/>
              </a:ext>
            </a:extLst>
          </p:cNvPr>
          <p:cNvSpPr txBox="1">
            <a:spLocks noChangeArrowheads="1"/>
          </p:cNvSpPr>
          <p:nvPr/>
        </p:nvSpPr>
        <p:spPr bwMode="auto">
          <a:xfrm>
            <a:off x="7010401" y="6143625"/>
            <a:ext cx="2273379"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MyPanelInFrame.java</a:t>
            </a:r>
          </a:p>
        </p:txBody>
      </p:sp>
      <p:sp>
        <p:nvSpPr>
          <p:cNvPr id="20484" name="Text Box 4">
            <a:extLst>
              <a:ext uri="{FF2B5EF4-FFF2-40B4-BE49-F238E27FC236}">
                <a16:creationId xmlns:a16="http://schemas.microsoft.com/office/drawing/2014/main" id="{5C341968-F10B-2E40-B176-165E2709D3EC}"/>
              </a:ext>
            </a:extLst>
          </p:cNvPr>
          <p:cNvSpPr txBox="1">
            <a:spLocks noChangeArrowheads="1"/>
          </p:cNvSpPr>
          <p:nvPr/>
        </p:nvSpPr>
        <p:spPr bwMode="auto">
          <a:xfrm>
            <a:off x="9266992" y="1173164"/>
            <a:ext cx="677108" cy="31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3200" b="1">
                <a:solidFill>
                  <a:schemeClr val="folHlink"/>
                </a:solidFill>
              </a:rPr>
              <a:t>窗口中包含</a:t>
            </a:r>
            <a:r>
              <a:rPr lang="en-US" altLang="zh-CN" sz="3200" b="1">
                <a:solidFill>
                  <a:schemeClr val="folHlink"/>
                </a:solidFill>
              </a:rPr>
              <a:t>Panel</a:t>
            </a:r>
          </a:p>
        </p:txBody>
      </p:sp>
    </p:spTree>
    <p:extLst>
      <p:ext uri="{BB962C8B-B14F-4D97-AF65-F5344CB8AC3E}">
        <p14:creationId xmlns:p14="http://schemas.microsoft.com/office/powerpoint/2010/main" val="3391739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48" name="Group 20">
            <a:extLst>
              <a:ext uri="{FF2B5EF4-FFF2-40B4-BE49-F238E27FC236}">
                <a16:creationId xmlns:a16="http://schemas.microsoft.com/office/drawing/2014/main" id="{6E7CB4D2-C3B0-D242-968D-ED0555EADC5C}"/>
              </a:ext>
            </a:extLst>
          </p:cNvPr>
          <p:cNvGrpSpPr>
            <a:grpSpLocks/>
          </p:cNvGrpSpPr>
          <p:nvPr/>
        </p:nvGrpSpPr>
        <p:grpSpPr bwMode="auto">
          <a:xfrm>
            <a:off x="3067050" y="2590800"/>
            <a:ext cx="6153150" cy="2971800"/>
            <a:chOff x="972" y="1632"/>
            <a:chExt cx="3876" cy="1872"/>
          </a:xfrm>
        </p:grpSpPr>
        <p:sp>
          <p:nvSpPr>
            <p:cNvPr id="22530" name="Rectangle 2">
              <a:extLst>
                <a:ext uri="{FF2B5EF4-FFF2-40B4-BE49-F238E27FC236}">
                  <a16:creationId xmlns:a16="http://schemas.microsoft.com/office/drawing/2014/main" id="{D59506D6-77A9-604F-A47D-0CCDEEEC567E}"/>
                </a:ext>
              </a:extLst>
            </p:cNvPr>
            <p:cNvSpPr>
              <a:spLocks noChangeArrowheads="1"/>
            </p:cNvSpPr>
            <p:nvPr/>
          </p:nvSpPr>
          <p:spPr bwMode="auto">
            <a:xfrm>
              <a:off x="972" y="1788"/>
              <a:ext cx="1932" cy="1548"/>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 name="Rectangle 3">
              <a:extLst>
                <a:ext uri="{FF2B5EF4-FFF2-40B4-BE49-F238E27FC236}">
                  <a16:creationId xmlns:a16="http://schemas.microsoft.com/office/drawing/2014/main" id="{ED80FC0D-4218-FF47-85D4-B11DB69BD452}"/>
                </a:ext>
              </a:extLst>
            </p:cNvPr>
            <p:cNvSpPr>
              <a:spLocks noChangeArrowheads="1"/>
            </p:cNvSpPr>
            <p:nvPr/>
          </p:nvSpPr>
          <p:spPr bwMode="auto">
            <a:xfrm>
              <a:off x="1020" y="1896"/>
              <a:ext cx="1344" cy="3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Text Box 4">
              <a:extLst>
                <a:ext uri="{FF2B5EF4-FFF2-40B4-BE49-F238E27FC236}">
                  <a16:creationId xmlns:a16="http://schemas.microsoft.com/office/drawing/2014/main" id="{DC0F3584-5D95-0845-A7D0-D88355529BA6}"/>
                </a:ext>
              </a:extLst>
            </p:cNvPr>
            <p:cNvSpPr txBox="1">
              <a:spLocks noChangeArrowheads="1"/>
            </p:cNvSpPr>
            <p:nvPr/>
          </p:nvSpPr>
          <p:spPr bwMode="auto">
            <a:xfrm>
              <a:off x="2412" y="1944"/>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0</a:t>
              </a:r>
            </a:p>
          </p:txBody>
        </p:sp>
        <p:sp>
          <p:nvSpPr>
            <p:cNvPr id="22533" name="Text Box 5">
              <a:extLst>
                <a:ext uri="{FF2B5EF4-FFF2-40B4-BE49-F238E27FC236}">
                  <a16:creationId xmlns:a16="http://schemas.microsoft.com/office/drawing/2014/main" id="{F148DA2A-F210-6042-8E5D-A1597BC9C02A}"/>
                </a:ext>
              </a:extLst>
            </p:cNvPr>
            <p:cNvSpPr txBox="1">
              <a:spLocks noChangeArrowheads="1"/>
            </p:cNvSpPr>
            <p:nvPr/>
          </p:nvSpPr>
          <p:spPr bwMode="auto">
            <a:xfrm>
              <a:off x="1068" y="2424"/>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1</a:t>
              </a:r>
            </a:p>
          </p:txBody>
        </p:sp>
        <p:sp>
          <p:nvSpPr>
            <p:cNvPr id="22534" name="Text Box 6">
              <a:extLst>
                <a:ext uri="{FF2B5EF4-FFF2-40B4-BE49-F238E27FC236}">
                  <a16:creationId xmlns:a16="http://schemas.microsoft.com/office/drawing/2014/main" id="{CC9B34C1-335F-194E-8404-45F3F3446B59}"/>
                </a:ext>
              </a:extLst>
            </p:cNvPr>
            <p:cNvSpPr txBox="1">
              <a:spLocks noChangeArrowheads="1"/>
            </p:cNvSpPr>
            <p:nvPr/>
          </p:nvSpPr>
          <p:spPr bwMode="auto">
            <a:xfrm>
              <a:off x="1500" y="2424"/>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2</a:t>
              </a:r>
            </a:p>
          </p:txBody>
        </p:sp>
        <p:sp>
          <p:nvSpPr>
            <p:cNvPr id="22535" name="Text Box 7">
              <a:extLst>
                <a:ext uri="{FF2B5EF4-FFF2-40B4-BE49-F238E27FC236}">
                  <a16:creationId xmlns:a16="http://schemas.microsoft.com/office/drawing/2014/main" id="{6096A790-F1F4-4746-947B-48FDB2589E66}"/>
                </a:ext>
              </a:extLst>
            </p:cNvPr>
            <p:cNvSpPr txBox="1">
              <a:spLocks noChangeArrowheads="1"/>
            </p:cNvSpPr>
            <p:nvPr/>
          </p:nvSpPr>
          <p:spPr bwMode="auto">
            <a:xfrm>
              <a:off x="2412" y="2424"/>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4</a:t>
              </a:r>
            </a:p>
          </p:txBody>
        </p:sp>
        <p:sp>
          <p:nvSpPr>
            <p:cNvPr id="22536" name="Text Box 8">
              <a:extLst>
                <a:ext uri="{FF2B5EF4-FFF2-40B4-BE49-F238E27FC236}">
                  <a16:creationId xmlns:a16="http://schemas.microsoft.com/office/drawing/2014/main" id="{8D642A3B-C02F-A04A-B453-8CA968C2A120}"/>
                </a:ext>
              </a:extLst>
            </p:cNvPr>
            <p:cNvSpPr txBox="1">
              <a:spLocks noChangeArrowheads="1"/>
            </p:cNvSpPr>
            <p:nvPr/>
          </p:nvSpPr>
          <p:spPr bwMode="auto">
            <a:xfrm>
              <a:off x="1932" y="2424"/>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3</a:t>
              </a:r>
            </a:p>
          </p:txBody>
        </p:sp>
        <p:sp>
          <p:nvSpPr>
            <p:cNvPr id="22537" name="Text Box 9">
              <a:extLst>
                <a:ext uri="{FF2B5EF4-FFF2-40B4-BE49-F238E27FC236}">
                  <a16:creationId xmlns:a16="http://schemas.microsoft.com/office/drawing/2014/main" id="{E0CFC45E-4BD2-A84F-A848-7B7B58DEEB92}"/>
                </a:ext>
              </a:extLst>
            </p:cNvPr>
            <p:cNvSpPr txBox="1">
              <a:spLocks noChangeArrowheads="1"/>
            </p:cNvSpPr>
            <p:nvPr/>
          </p:nvSpPr>
          <p:spPr bwMode="auto">
            <a:xfrm>
              <a:off x="1020" y="2856"/>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5</a:t>
              </a:r>
            </a:p>
          </p:txBody>
        </p:sp>
        <p:sp>
          <p:nvSpPr>
            <p:cNvPr id="22538" name="Rectangle 10">
              <a:extLst>
                <a:ext uri="{FF2B5EF4-FFF2-40B4-BE49-F238E27FC236}">
                  <a16:creationId xmlns:a16="http://schemas.microsoft.com/office/drawing/2014/main" id="{670D5A6B-CCBF-2047-9CA0-3B1C83889C7B}"/>
                </a:ext>
              </a:extLst>
            </p:cNvPr>
            <p:cNvSpPr>
              <a:spLocks noChangeArrowheads="1"/>
            </p:cNvSpPr>
            <p:nvPr/>
          </p:nvSpPr>
          <p:spPr bwMode="auto">
            <a:xfrm>
              <a:off x="1356" y="2856"/>
              <a:ext cx="1344" cy="3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9" name="Rectangle 11">
              <a:extLst>
                <a:ext uri="{FF2B5EF4-FFF2-40B4-BE49-F238E27FC236}">
                  <a16:creationId xmlns:a16="http://schemas.microsoft.com/office/drawing/2014/main" id="{B734EA64-6895-3C48-B330-DA5B56A011C2}"/>
                </a:ext>
              </a:extLst>
            </p:cNvPr>
            <p:cNvSpPr>
              <a:spLocks noChangeArrowheads="1"/>
            </p:cNvSpPr>
            <p:nvPr/>
          </p:nvSpPr>
          <p:spPr bwMode="auto">
            <a:xfrm>
              <a:off x="3120" y="1632"/>
              <a:ext cx="1728" cy="1872"/>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Rectangle 12">
              <a:extLst>
                <a:ext uri="{FF2B5EF4-FFF2-40B4-BE49-F238E27FC236}">
                  <a16:creationId xmlns:a16="http://schemas.microsoft.com/office/drawing/2014/main" id="{0996A81F-4A19-1A44-8586-C2E8AE228142}"/>
                </a:ext>
              </a:extLst>
            </p:cNvPr>
            <p:cNvSpPr>
              <a:spLocks noChangeArrowheads="1"/>
            </p:cNvSpPr>
            <p:nvPr/>
          </p:nvSpPr>
          <p:spPr bwMode="auto">
            <a:xfrm>
              <a:off x="3264" y="1704"/>
              <a:ext cx="1344" cy="3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Text Box 13">
              <a:extLst>
                <a:ext uri="{FF2B5EF4-FFF2-40B4-BE49-F238E27FC236}">
                  <a16:creationId xmlns:a16="http://schemas.microsoft.com/office/drawing/2014/main" id="{BFBEC4F2-FA8A-E842-8E04-B585D6E35D5D}"/>
                </a:ext>
              </a:extLst>
            </p:cNvPr>
            <p:cNvSpPr txBox="1">
              <a:spLocks noChangeArrowheads="1"/>
            </p:cNvSpPr>
            <p:nvPr/>
          </p:nvSpPr>
          <p:spPr bwMode="auto">
            <a:xfrm>
              <a:off x="3360" y="2568"/>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4</a:t>
              </a:r>
            </a:p>
          </p:txBody>
        </p:sp>
        <p:sp>
          <p:nvSpPr>
            <p:cNvPr id="22542" name="Text Box 14">
              <a:extLst>
                <a:ext uri="{FF2B5EF4-FFF2-40B4-BE49-F238E27FC236}">
                  <a16:creationId xmlns:a16="http://schemas.microsoft.com/office/drawing/2014/main" id="{46D6BB52-037E-FD4E-A47C-5E6F494973DE}"/>
                </a:ext>
              </a:extLst>
            </p:cNvPr>
            <p:cNvSpPr txBox="1">
              <a:spLocks noChangeArrowheads="1"/>
            </p:cNvSpPr>
            <p:nvPr/>
          </p:nvSpPr>
          <p:spPr bwMode="auto">
            <a:xfrm>
              <a:off x="3360" y="2136"/>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0</a:t>
              </a:r>
            </a:p>
          </p:txBody>
        </p:sp>
        <p:sp>
          <p:nvSpPr>
            <p:cNvPr id="22543" name="Text Box 15">
              <a:extLst>
                <a:ext uri="{FF2B5EF4-FFF2-40B4-BE49-F238E27FC236}">
                  <a16:creationId xmlns:a16="http://schemas.microsoft.com/office/drawing/2014/main" id="{B381CF4B-D429-B14B-8A27-5737E3EFF8CD}"/>
                </a:ext>
              </a:extLst>
            </p:cNvPr>
            <p:cNvSpPr txBox="1">
              <a:spLocks noChangeArrowheads="1"/>
            </p:cNvSpPr>
            <p:nvPr/>
          </p:nvSpPr>
          <p:spPr bwMode="auto">
            <a:xfrm>
              <a:off x="3792" y="2136"/>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1</a:t>
              </a:r>
            </a:p>
          </p:txBody>
        </p:sp>
        <p:sp>
          <p:nvSpPr>
            <p:cNvPr id="22544" name="Text Box 16">
              <a:extLst>
                <a:ext uri="{FF2B5EF4-FFF2-40B4-BE49-F238E27FC236}">
                  <a16:creationId xmlns:a16="http://schemas.microsoft.com/office/drawing/2014/main" id="{A9C06749-CBAA-6947-B0A8-7BB16193B056}"/>
                </a:ext>
              </a:extLst>
            </p:cNvPr>
            <p:cNvSpPr txBox="1">
              <a:spLocks noChangeArrowheads="1"/>
            </p:cNvSpPr>
            <p:nvPr/>
          </p:nvSpPr>
          <p:spPr bwMode="auto">
            <a:xfrm>
              <a:off x="4224" y="2568"/>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5</a:t>
              </a:r>
            </a:p>
          </p:txBody>
        </p:sp>
        <p:sp>
          <p:nvSpPr>
            <p:cNvPr id="22545" name="Text Box 17">
              <a:extLst>
                <a:ext uri="{FF2B5EF4-FFF2-40B4-BE49-F238E27FC236}">
                  <a16:creationId xmlns:a16="http://schemas.microsoft.com/office/drawing/2014/main" id="{BF215023-BDD2-C14E-8241-CD7F33D02FA5}"/>
                </a:ext>
              </a:extLst>
            </p:cNvPr>
            <p:cNvSpPr txBox="1">
              <a:spLocks noChangeArrowheads="1"/>
            </p:cNvSpPr>
            <p:nvPr/>
          </p:nvSpPr>
          <p:spPr bwMode="auto">
            <a:xfrm>
              <a:off x="4224" y="2136"/>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3</a:t>
              </a:r>
            </a:p>
          </p:txBody>
        </p:sp>
        <p:sp>
          <p:nvSpPr>
            <p:cNvPr id="22546" name="Text Box 18">
              <a:extLst>
                <a:ext uri="{FF2B5EF4-FFF2-40B4-BE49-F238E27FC236}">
                  <a16:creationId xmlns:a16="http://schemas.microsoft.com/office/drawing/2014/main" id="{D9DEEDAD-1616-3644-9950-ACD380AF5303}"/>
                </a:ext>
              </a:extLst>
            </p:cNvPr>
            <p:cNvSpPr txBox="1">
              <a:spLocks noChangeArrowheads="1"/>
            </p:cNvSpPr>
            <p:nvPr/>
          </p:nvSpPr>
          <p:spPr bwMode="auto">
            <a:xfrm>
              <a:off x="3792" y="2568"/>
              <a:ext cx="288" cy="233"/>
            </a:xfrm>
            <a:prstGeom prst="rect">
              <a:avLst/>
            </a:prstGeom>
            <a:solidFill>
              <a:srgbClr val="56BF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latin typeface="Times New Roman" panose="02020603050405020304" pitchFamily="18" charset="0"/>
                </a:rPr>
                <a:t>4</a:t>
              </a:r>
            </a:p>
          </p:txBody>
        </p:sp>
        <p:sp>
          <p:nvSpPr>
            <p:cNvPr id="22547" name="Rectangle 19">
              <a:extLst>
                <a:ext uri="{FF2B5EF4-FFF2-40B4-BE49-F238E27FC236}">
                  <a16:creationId xmlns:a16="http://schemas.microsoft.com/office/drawing/2014/main" id="{BB4B965D-8600-B846-9F01-CAF30EBB7A53}"/>
                </a:ext>
              </a:extLst>
            </p:cNvPr>
            <p:cNvSpPr>
              <a:spLocks noChangeArrowheads="1"/>
            </p:cNvSpPr>
            <p:nvPr/>
          </p:nvSpPr>
          <p:spPr bwMode="auto">
            <a:xfrm>
              <a:off x="3312" y="2952"/>
              <a:ext cx="1344" cy="3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9" name="Rectangle 21">
            <a:extLst>
              <a:ext uri="{FF2B5EF4-FFF2-40B4-BE49-F238E27FC236}">
                <a16:creationId xmlns:a16="http://schemas.microsoft.com/office/drawing/2014/main" id="{4D72045B-072E-0845-9FA7-271E6EE1E27D}"/>
              </a:ext>
            </a:extLst>
          </p:cNvPr>
          <p:cNvSpPr>
            <a:spLocks noChangeArrowheads="1"/>
          </p:cNvSpPr>
          <p:nvPr/>
        </p:nvSpPr>
        <p:spPr bwMode="auto">
          <a:xfrm>
            <a:off x="2819400" y="762001"/>
            <a:ext cx="3595856"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p:txBody>
      </p:sp>
    </p:spTree>
    <p:extLst>
      <p:ext uri="{BB962C8B-B14F-4D97-AF65-F5344CB8AC3E}">
        <p14:creationId xmlns:p14="http://schemas.microsoft.com/office/powerpoint/2010/main" val="4026118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BE3FCAC-91AA-8D4A-8A84-A5B4E139E200}"/>
              </a:ext>
            </a:extLst>
          </p:cNvPr>
          <p:cNvSpPr>
            <a:spLocks noChangeArrowheads="1"/>
          </p:cNvSpPr>
          <p:nvPr/>
        </p:nvSpPr>
        <p:spPr bwMode="auto">
          <a:xfrm>
            <a:off x="2819400" y="762001"/>
            <a:ext cx="3595856"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p:txBody>
      </p:sp>
      <p:sp>
        <p:nvSpPr>
          <p:cNvPr id="17411" name="Text Box 3">
            <a:extLst>
              <a:ext uri="{FF2B5EF4-FFF2-40B4-BE49-F238E27FC236}">
                <a16:creationId xmlns:a16="http://schemas.microsoft.com/office/drawing/2014/main" id="{4E78B654-78B0-4C4E-816E-64E1925C3DC1}"/>
              </a:ext>
            </a:extLst>
          </p:cNvPr>
          <p:cNvSpPr txBox="1">
            <a:spLocks noChangeArrowheads="1"/>
          </p:cNvSpPr>
          <p:nvPr/>
        </p:nvSpPr>
        <p:spPr bwMode="auto">
          <a:xfrm>
            <a:off x="2133600" y="1981200"/>
            <a:ext cx="81534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a:t>      </a:t>
            </a:r>
            <a:r>
              <a:rPr lang="zh-CN" altLang="en-US" sz="2800"/>
              <a:t>为了使生成的图形用户界面具有良好的平台无关性，</a:t>
            </a:r>
            <a:r>
              <a:rPr lang="en-US" altLang="zh-CN" sz="2800"/>
              <a:t>Java</a:t>
            </a:r>
            <a:r>
              <a:rPr lang="zh-CN" altLang="en-US" sz="2800"/>
              <a:t>语言提供了布局管理器来管理组件在容器中的布局，而不使用直接设置组件的位置和大小的方式。每个容器都要一个布局管理器，容器中组件的大小和定位都由它来决定。当容器需要对某个组件进行定位时，就会调用其对应的布局管理器。</a:t>
            </a:r>
          </a:p>
        </p:txBody>
      </p:sp>
      <p:grpSp>
        <p:nvGrpSpPr>
          <p:cNvPr id="17415" name="Group 7">
            <a:extLst>
              <a:ext uri="{FF2B5EF4-FFF2-40B4-BE49-F238E27FC236}">
                <a16:creationId xmlns:a16="http://schemas.microsoft.com/office/drawing/2014/main" id="{0F56B824-6BAF-944B-AFDD-05F9F7EFB4B5}"/>
              </a:ext>
            </a:extLst>
          </p:cNvPr>
          <p:cNvGrpSpPr>
            <a:grpSpLocks/>
          </p:cNvGrpSpPr>
          <p:nvPr/>
        </p:nvGrpSpPr>
        <p:grpSpPr bwMode="auto">
          <a:xfrm>
            <a:off x="2667001" y="5562601"/>
            <a:ext cx="6975475" cy="828675"/>
            <a:chOff x="384" y="3654"/>
            <a:chExt cx="4394" cy="522"/>
          </a:xfrm>
        </p:grpSpPr>
        <p:sp>
          <p:nvSpPr>
            <p:cNvPr id="17412" name="AutoShape 4">
              <a:extLst>
                <a:ext uri="{FF2B5EF4-FFF2-40B4-BE49-F238E27FC236}">
                  <a16:creationId xmlns:a16="http://schemas.microsoft.com/office/drawing/2014/main" id="{FB5CFD99-3093-B947-A4F2-A46CC82BD11F}"/>
                </a:ext>
              </a:extLst>
            </p:cNvPr>
            <p:cNvSpPr>
              <a:spLocks noChangeArrowheads="1"/>
            </p:cNvSpPr>
            <p:nvPr/>
          </p:nvSpPr>
          <p:spPr bwMode="auto">
            <a:xfrm>
              <a:off x="384" y="3654"/>
              <a:ext cx="2549" cy="52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8FCFE"/>
            </a:solidFill>
            <a:ln w="19050">
              <a:solidFill>
                <a:srgbClr val="993300"/>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80000"/>
                </a:lnSpc>
              </a:pPr>
              <a:r>
                <a:rPr lang="zh-CN" altLang="en-US" sz="3600" b="1"/>
                <a:t>容器</a:t>
              </a:r>
            </a:p>
          </p:txBody>
        </p:sp>
        <p:sp>
          <p:nvSpPr>
            <p:cNvPr id="17413" name="Text Box 5">
              <a:extLst>
                <a:ext uri="{FF2B5EF4-FFF2-40B4-BE49-F238E27FC236}">
                  <a16:creationId xmlns:a16="http://schemas.microsoft.com/office/drawing/2014/main" id="{D6D521C8-7B1D-924D-A2D2-ACE139A7716B}"/>
                </a:ext>
              </a:extLst>
            </p:cNvPr>
            <p:cNvSpPr txBox="1">
              <a:spLocks noChangeArrowheads="1"/>
            </p:cNvSpPr>
            <p:nvPr/>
          </p:nvSpPr>
          <p:spPr bwMode="auto">
            <a:xfrm>
              <a:off x="3542" y="3724"/>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folHlink"/>
                  </a:solidFill>
                </a:rPr>
                <a:t>布局管理器</a:t>
              </a:r>
            </a:p>
          </p:txBody>
        </p:sp>
        <p:cxnSp>
          <p:nvCxnSpPr>
            <p:cNvPr id="17414" name="AutoShape 6">
              <a:extLst>
                <a:ext uri="{FF2B5EF4-FFF2-40B4-BE49-F238E27FC236}">
                  <a16:creationId xmlns:a16="http://schemas.microsoft.com/office/drawing/2014/main" id="{CD1A70CD-455B-9143-AB95-F908FAA98F84}"/>
                </a:ext>
              </a:extLst>
            </p:cNvPr>
            <p:cNvCxnSpPr>
              <a:cxnSpLocks noChangeShapeType="1"/>
              <a:stCxn id="17413" idx="1"/>
              <a:endCxn id="17412" idx="0"/>
            </p:cNvCxnSpPr>
            <p:nvPr/>
          </p:nvCxnSpPr>
          <p:spPr bwMode="auto">
            <a:xfrm rot="10800000" flipV="1">
              <a:off x="2620" y="3888"/>
              <a:ext cx="922" cy="27"/>
            </a:xfrm>
            <a:prstGeom prst="curvedConnector3">
              <a:avLst>
                <a:gd name="adj1" fmla="val 3297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58099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613B01A-070D-4F46-85C5-D52A3F28CCD2}"/>
              </a:ext>
            </a:extLst>
          </p:cNvPr>
          <p:cNvSpPr>
            <a:spLocks noChangeArrowheads="1"/>
          </p:cNvSpPr>
          <p:nvPr/>
        </p:nvSpPr>
        <p:spPr bwMode="auto">
          <a:xfrm>
            <a:off x="573742" y="420398"/>
            <a:ext cx="79287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t>第六章 图形用户界面与事件处理（自学）</a:t>
            </a:r>
          </a:p>
        </p:txBody>
      </p:sp>
      <p:sp>
        <p:nvSpPr>
          <p:cNvPr id="2051" name="Rectangle 3">
            <a:extLst>
              <a:ext uri="{FF2B5EF4-FFF2-40B4-BE49-F238E27FC236}">
                <a16:creationId xmlns:a16="http://schemas.microsoft.com/office/drawing/2014/main" id="{4612D391-5EA6-C944-B704-5DF959E9ADD0}"/>
              </a:ext>
            </a:extLst>
          </p:cNvPr>
          <p:cNvSpPr>
            <a:spLocks noChangeArrowheads="1"/>
          </p:cNvSpPr>
          <p:nvPr/>
        </p:nvSpPr>
        <p:spPr bwMode="auto">
          <a:xfrm>
            <a:off x="1017494" y="1308893"/>
            <a:ext cx="8153400"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dirty="0">
                <a:latin typeface="Times New Roman" panose="02020603050405020304" pitchFamily="18" charset="0"/>
              </a:rPr>
              <a:t>1</a:t>
            </a:r>
            <a:r>
              <a:rPr lang="zh-CN" altLang="en-US" sz="2800" dirty="0">
                <a:latin typeface="Times New Roman" panose="02020603050405020304" pitchFamily="18" charset="0"/>
              </a:rPr>
              <a:t>、使用</a:t>
            </a:r>
            <a:r>
              <a:rPr lang="en-US" altLang="zh-CN" sz="2800" dirty="0">
                <a:latin typeface="Times New Roman" panose="02020603050405020304" pitchFamily="18" charset="0"/>
              </a:rPr>
              <a:t>AWT(Abstract Window Toolkit)</a:t>
            </a:r>
            <a:r>
              <a:rPr lang="zh-CN" altLang="en-US" sz="2800" dirty="0">
                <a:latin typeface="Times New Roman" panose="02020603050405020304" pitchFamily="18" charset="0"/>
              </a:rPr>
              <a:t>组件</a:t>
            </a:r>
          </a:p>
          <a:p>
            <a:pPr>
              <a:lnSpc>
                <a:spcPct val="120000"/>
              </a:lnSpc>
              <a:spcBef>
                <a:spcPct val="50000"/>
              </a:spcBef>
              <a:buClr>
                <a:schemeClr val="accent1"/>
              </a:buClr>
              <a:buSzPct val="90000"/>
              <a:buFont typeface="Monotype Sorts" pitchFamily="2" charset="2"/>
              <a:buNone/>
            </a:pPr>
            <a:r>
              <a:rPr lang="zh-CN" altLang="en-US" sz="2800" noProof="1">
                <a:latin typeface="Times New Roman" panose="02020603050405020304" pitchFamily="18" charset="0"/>
              </a:rPr>
              <a:t>2</a:t>
            </a:r>
            <a:r>
              <a:rPr lang="zh-CN" altLang="zh-CN" sz="2800" noProof="1">
                <a:latin typeface="Times New Roman" panose="02020603050405020304" pitchFamily="18" charset="0"/>
              </a:rPr>
              <a:t>、</a:t>
            </a:r>
            <a:r>
              <a:rPr lang="en-US" altLang="zh-CN" sz="2800" dirty="0" err="1">
                <a:latin typeface="Times New Roman" panose="02020603050405020304" pitchFamily="18" charset="0"/>
              </a:rPr>
              <a:t>包含</a:t>
            </a:r>
            <a:r>
              <a:rPr lang="zh-CN" altLang="en-US" sz="2800" dirty="0">
                <a:latin typeface="Times New Roman" panose="02020603050405020304" pitchFamily="18" charset="0"/>
              </a:rPr>
              <a:t>组</a:t>
            </a:r>
            <a:r>
              <a:rPr lang="zh-CN" altLang="en-US" sz="2800" noProof="1">
                <a:latin typeface="Times New Roman" panose="02020603050405020304" pitchFamily="18" charset="0"/>
              </a:rPr>
              <a:t>件的</a:t>
            </a:r>
            <a:r>
              <a:rPr lang="zh-CN" altLang="zh-CN" sz="2800" dirty="0">
                <a:latin typeface="Times New Roman" panose="02020603050405020304" pitchFamily="18" charset="0"/>
              </a:rPr>
              <a:t>组</a:t>
            </a:r>
            <a:r>
              <a:rPr lang="en-US" altLang="zh-CN" sz="2800" dirty="0" err="1">
                <a:latin typeface="Times New Roman" panose="02020603050405020304" pitchFamily="18" charset="0"/>
              </a:rPr>
              <a:t>件</a:t>
            </a:r>
            <a:r>
              <a:rPr lang="zh-CN" altLang="zh-CN" sz="2800" dirty="0">
                <a:latin typeface="Times New Roman" panose="02020603050405020304" pitchFamily="18" charset="0"/>
              </a:rPr>
              <a:t>——</a:t>
            </a:r>
            <a:r>
              <a:rPr lang="zh-CN" altLang="en-US" sz="2800" dirty="0">
                <a:latin typeface="Times New Roman" panose="02020603050405020304" pitchFamily="18" charset="0"/>
              </a:rPr>
              <a:t>组</a:t>
            </a:r>
            <a:r>
              <a:rPr lang="zh-CN" altLang="en-US" sz="2800" noProof="1">
                <a:latin typeface="Times New Roman" panose="02020603050405020304" pitchFamily="18" charset="0"/>
              </a:rPr>
              <a:t>件容器</a:t>
            </a:r>
            <a:r>
              <a:rPr lang="zh-CN" altLang="zh-CN" sz="2800" noProof="1">
                <a:latin typeface="Times New Roman" panose="02020603050405020304" pitchFamily="18" charset="0"/>
              </a:rPr>
              <a:t>（</a:t>
            </a:r>
            <a:r>
              <a:rPr lang="en-US" altLang="zh-CN" sz="2800" dirty="0">
                <a:latin typeface="Times New Roman" panose="02020603050405020304" pitchFamily="18" charset="0"/>
              </a:rPr>
              <a:t>C</a:t>
            </a:r>
            <a:r>
              <a:rPr lang="en-US" altLang="zh-CN" sz="2800" noProof="1">
                <a:latin typeface="Times New Roman" panose="02020603050405020304" pitchFamily="18" charset="0"/>
              </a:rPr>
              <a:t>ontainer）</a:t>
            </a:r>
          </a:p>
          <a:p>
            <a:pPr>
              <a:lnSpc>
                <a:spcPct val="120000"/>
              </a:lnSpc>
              <a:spcBef>
                <a:spcPct val="50000"/>
              </a:spcBef>
              <a:buClr>
                <a:schemeClr val="accent1"/>
              </a:buClr>
              <a:buSzPct val="90000"/>
              <a:buFont typeface="Monotype Sorts" pitchFamily="2" charset="2"/>
              <a:buNone/>
            </a:pPr>
            <a:r>
              <a:rPr lang="en-US" altLang="zh-CN" sz="2800" dirty="0">
                <a:latin typeface="Times New Roman" panose="02020603050405020304" pitchFamily="18" charset="0"/>
              </a:rPr>
              <a:t>3</a:t>
            </a:r>
            <a:r>
              <a:rPr lang="zh-CN" altLang="en-US" sz="2800" dirty="0">
                <a:latin typeface="Times New Roman" panose="02020603050405020304" pitchFamily="18" charset="0"/>
              </a:rPr>
              <a:t>、外观的管理与控制</a:t>
            </a:r>
          </a:p>
          <a:p>
            <a:pPr>
              <a:lnSpc>
                <a:spcPct val="120000"/>
              </a:lnSpc>
              <a:spcBef>
                <a:spcPct val="50000"/>
              </a:spcBef>
              <a:buClr>
                <a:schemeClr val="accent1"/>
              </a:buClr>
              <a:buSzPct val="90000"/>
              <a:buFont typeface="Monotype Sorts" pitchFamily="2" charset="2"/>
              <a:buNone/>
            </a:pP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zh-CN" altLang="en-US" sz="2800" dirty="0">
                <a:latin typeface="Times New Roman" panose="02020603050405020304" pitchFamily="18" charset="0"/>
                <a:hlinkClick r:id="rId2" action="ppaction://hlinksldjump"/>
              </a:rPr>
              <a:t>事件与事件处理</a:t>
            </a:r>
            <a:endParaRPr lang="zh-CN" altLang="en-US" sz="2800" dirty="0">
              <a:latin typeface="Times New Roman" panose="02020603050405020304" pitchFamily="18" charset="0"/>
            </a:endParaRPr>
          </a:p>
          <a:p>
            <a:pPr>
              <a:lnSpc>
                <a:spcPct val="120000"/>
              </a:lnSpc>
              <a:spcBef>
                <a:spcPct val="50000"/>
              </a:spcBef>
              <a:buClr>
                <a:schemeClr val="accent1"/>
              </a:buClr>
              <a:buSzPct val="90000"/>
              <a:buFont typeface="Monotype Sorts" pitchFamily="2" charset="2"/>
              <a:buNone/>
            </a:pPr>
            <a:r>
              <a:rPr lang="en-US" altLang="zh-CN" sz="2800" dirty="0">
                <a:latin typeface="Times New Roman" panose="02020603050405020304" pitchFamily="18" charset="0"/>
              </a:rPr>
              <a:t>5</a:t>
            </a:r>
            <a:r>
              <a:rPr lang="zh-CN" altLang="en-US" sz="2800" dirty="0">
                <a:latin typeface="Times New Roman" panose="02020603050405020304" pitchFamily="18" charset="0"/>
              </a:rPr>
              <a:t>、</a:t>
            </a:r>
            <a:r>
              <a:rPr lang="en-US" altLang="zh-CN" sz="2800" dirty="0">
                <a:latin typeface="Times New Roman" panose="02020603050405020304" pitchFamily="18" charset="0"/>
              </a:rPr>
              <a:t>AWT</a:t>
            </a:r>
            <a:r>
              <a:rPr lang="zh-CN" altLang="en-US" sz="2800" dirty="0">
                <a:latin typeface="Times New Roman" panose="02020603050405020304" pitchFamily="18" charset="0"/>
              </a:rPr>
              <a:t>中的各种组件</a:t>
            </a:r>
          </a:p>
          <a:p>
            <a:pPr>
              <a:lnSpc>
                <a:spcPct val="120000"/>
              </a:lnSpc>
              <a:spcBef>
                <a:spcPct val="50000"/>
              </a:spcBef>
              <a:buClr>
                <a:schemeClr val="accent1"/>
              </a:buClr>
              <a:buSzPct val="90000"/>
              <a:buFont typeface="Monotype Sorts" pitchFamily="2" charset="2"/>
              <a:buNone/>
            </a:pPr>
            <a:r>
              <a:rPr lang="en-US" altLang="zh-CN" sz="2800" dirty="0">
                <a:latin typeface="Times New Roman" panose="02020603050405020304" pitchFamily="18" charset="0"/>
              </a:rPr>
              <a:t>6</a:t>
            </a:r>
            <a:r>
              <a:rPr lang="zh-CN" altLang="en-US" sz="2800" dirty="0">
                <a:latin typeface="Times New Roman" panose="02020603050405020304" pitchFamily="18" charset="0"/>
              </a:rPr>
              <a:t>、组件的应用实例</a:t>
            </a:r>
          </a:p>
        </p:txBody>
      </p:sp>
    </p:spTree>
    <p:extLst>
      <p:ext uri="{BB962C8B-B14F-4D97-AF65-F5344CB8AC3E}">
        <p14:creationId xmlns:p14="http://schemas.microsoft.com/office/powerpoint/2010/main" val="3943121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DADFE97-4284-2544-A115-3496274FD256}"/>
              </a:ext>
            </a:extLst>
          </p:cNvPr>
          <p:cNvSpPr>
            <a:spLocks noChangeArrowheads="1"/>
          </p:cNvSpPr>
          <p:nvPr/>
        </p:nvSpPr>
        <p:spPr bwMode="auto">
          <a:xfrm>
            <a:off x="2133600" y="1981200"/>
            <a:ext cx="8153400" cy="297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anose="02020603050405020304" pitchFamily="18" charset="0"/>
              </a:rPr>
              <a:t>      </a:t>
            </a:r>
            <a:r>
              <a:rPr lang="zh-CN" altLang="en-US">
                <a:latin typeface="Times New Roman" panose="02020603050405020304" pitchFamily="18" charset="0"/>
              </a:rPr>
              <a:t>在程序中安排组件的位置和大小时，应注意：</a:t>
            </a:r>
          </a:p>
          <a:p>
            <a:pPr lvl="1">
              <a:spcBef>
                <a:spcPct val="50000"/>
              </a:spcBef>
              <a:buClr>
                <a:schemeClr val="folHlink"/>
              </a:buClr>
              <a:buSzPct val="120000"/>
              <a:buFont typeface="Wingdings" pitchFamily="2" charset="2"/>
              <a:buChar char="§"/>
            </a:pPr>
            <a:r>
              <a:rPr lang="zh-CN" altLang="en-US">
                <a:latin typeface="Times New Roman" panose="02020603050405020304" pitchFamily="18" charset="0"/>
              </a:rPr>
              <a:t> 容器中布局管理器负责各组件的大小和位置，用户无法在这种情况下设置组件的这些属性，如试图调用</a:t>
            </a:r>
            <a:r>
              <a:rPr lang="en-US" altLang="zh-CN">
                <a:latin typeface="Times New Roman" panose="02020603050405020304" pitchFamily="18" charset="0"/>
              </a:rPr>
              <a:t>setLocation(), setSize(), setBounds()</a:t>
            </a:r>
            <a:r>
              <a:rPr lang="zh-CN" altLang="en-US">
                <a:latin typeface="Times New Roman" panose="02020603050405020304" pitchFamily="18" charset="0"/>
              </a:rPr>
              <a:t>等。</a:t>
            </a:r>
          </a:p>
          <a:p>
            <a:pPr lvl="1">
              <a:spcBef>
                <a:spcPct val="50000"/>
              </a:spcBef>
              <a:buClr>
                <a:schemeClr val="folHlink"/>
              </a:buClr>
              <a:buSzPct val="120000"/>
              <a:buFont typeface="Wingdings" pitchFamily="2" charset="2"/>
              <a:buNone/>
            </a:pPr>
            <a:endParaRPr lang="zh-CN" altLang="en-US" sz="500">
              <a:latin typeface="Times New Roman" panose="02020603050405020304" pitchFamily="18" charset="0"/>
            </a:endParaRPr>
          </a:p>
          <a:p>
            <a:pPr lvl="1">
              <a:spcBef>
                <a:spcPct val="50000"/>
              </a:spcBef>
              <a:buClr>
                <a:schemeClr val="folHlink"/>
              </a:buClr>
              <a:buSzPct val="120000"/>
              <a:buFont typeface="Wingdings" pitchFamily="2" charset="2"/>
              <a:buChar char="§"/>
            </a:pPr>
            <a:r>
              <a:rPr lang="zh-CN" altLang="en-US">
                <a:latin typeface="Times New Roman" panose="02020603050405020304" pitchFamily="18" charset="0"/>
              </a:rPr>
              <a:t> 如果用户确实需要自己设置组件的大小和位置，则应取消该容器的布局管理器，方法为：</a:t>
            </a:r>
          </a:p>
          <a:p>
            <a:pPr lvl="1">
              <a:spcBef>
                <a:spcPct val="50000"/>
              </a:spcBef>
              <a:buClr>
                <a:schemeClr val="folHlink"/>
              </a:buClr>
              <a:buSzPct val="120000"/>
              <a:buFont typeface="Wingdings" pitchFamily="2" charset="2"/>
              <a:buNone/>
            </a:pPr>
            <a:r>
              <a:rPr lang="zh-CN" altLang="en-US">
                <a:latin typeface="Times New Roman" panose="02020603050405020304" pitchFamily="18" charset="0"/>
              </a:rPr>
              <a:t>             </a:t>
            </a:r>
            <a:r>
              <a:rPr lang="en-US" altLang="zh-CN">
                <a:latin typeface="Times New Roman" panose="02020603050405020304" pitchFamily="18" charset="0"/>
              </a:rPr>
              <a:t>setLayout(null)</a:t>
            </a:r>
          </a:p>
          <a:p>
            <a:pPr lvl="1">
              <a:spcBef>
                <a:spcPct val="50000"/>
              </a:spcBef>
              <a:buClr>
                <a:schemeClr val="folHlink"/>
              </a:buClr>
              <a:buSzPct val="120000"/>
              <a:buFont typeface="Wingdings" pitchFamily="2" charset="2"/>
              <a:buNone/>
            </a:pPr>
            <a:r>
              <a:rPr lang="en-US" altLang="zh-CN">
                <a:latin typeface="Times New Roman" panose="02020603050405020304" pitchFamily="18" charset="0"/>
              </a:rPr>
              <a:t>    </a:t>
            </a:r>
            <a:r>
              <a:rPr lang="zh-CN" altLang="en-US">
                <a:latin typeface="Times New Roman" panose="02020603050405020304" pitchFamily="18" charset="0"/>
              </a:rPr>
              <a:t>但用户必须使用</a:t>
            </a:r>
            <a:r>
              <a:rPr lang="en-US" altLang="zh-CN">
                <a:latin typeface="Times New Roman" panose="02020603050405020304" pitchFamily="18" charset="0"/>
              </a:rPr>
              <a:t>setLocation(), setSize(), setBounds()</a:t>
            </a:r>
            <a:r>
              <a:rPr lang="zh-CN" altLang="en-US">
                <a:latin typeface="Times New Roman" panose="02020603050405020304" pitchFamily="18" charset="0"/>
              </a:rPr>
              <a:t>等方法为组件设置大小和位置，不过程序将系统相关。</a:t>
            </a:r>
          </a:p>
        </p:txBody>
      </p:sp>
      <p:sp>
        <p:nvSpPr>
          <p:cNvPr id="19459" name="Rectangle 3">
            <a:extLst>
              <a:ext uri="{FF2B5EF4-FFF2-40B4-BE49-F238E27FC236}">
                <a16:creationId xmlns:a16="http://schemas.microsoft.com/office/drawing/2014/main" id="{4CF63F9A-C004-8340-98A6-BF7D80C55D5B}"/>
              </a:ext>
            </a:extLst>
          </p:cNvPr>
          <p:cNvSpPr>
            <a:spLocks noChangeArrowheads="1"/>
          </p:cNvSpPr>
          <p:nvPr/>
        </p:nvSpPr>
        <p:spPr bwMode="auto">
          <a:xfrm>
            <a:off x="2895600" y="685801"/>
            <a:ext cx="3595856"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p:txBody>
      </p:sp>
    </p:spTree>
    <p:extLst>
      <p:ext uri="{BB962C8B-B14F-4D97-AF65-F5344CB8AC3E}">
        <p14:creationId xmlns:p14="http://schemas.microsoft.com/office/powerpoint/2010/main" val="901679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3B462C4-0AA3-CD4C-B5A3-0783A44C331E}"/>
              </a:ext>
            </a:extLst>
          </p:cNvPr>
          <p:cNvSpPr>
            <a:spLocks noChangeArrowheads="1"/>
          </p:cNvSpPr>
          <p:nvPr/>
        </p:nvSpPr>
        <p:spPr bwMode="auto">
          <a:xfrm>
            <a:off x="2895600" y="685801"/>
            <a:ext cx="3595856"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p:txBody>
      </p:sp>
      <p:sp>
        <p:nvSpPr>
          <p:cNvPr id="21507" name="Text Box 3">
            <a:extLst>
              <a:ext uri="{FF2B5EF4-FFF2-40B4-BE49-F238E27FC236}">
                <a16:creationId xmlns:a16="http://schemas.microsoft.com/office/drawing/2014/main" id="{00BFF33B-217D-834C-B87B-94CC23105DC4}"/>
              </a:ext>
            </a:extLst>
          </p:cNvPr>
          <p:cNvSpPr txBox="1">
            <a:spLocks noChangeArrowheads="1"/>
          </p:cNvSpPr>
          <p:nvPr/>
        </p:nvSpPr>
        <p:spPr bwMode="auto">
          <a:xfrm>
            <a:off x="2209800" y="1905001"/>
            <a:ext cx="8001000" cy="33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latin typeface="Times New Roman" panose="02020603050405020304" pitchFamily="18" charset="0"/>
              </a:rPr>
              <a:t>      </a:t>
            </a:r>
            <a:r>
              <a:rPr lang="zh-CN" altLang="en-US">
                <a:latin typeface="Times New Roman" panose="02020603050405020304" pitchFamily="18" charset="0"/>
              </a:rPr>
              <a:t>在容器中所有组件的布局都由布局管理器来控制，每个容器，如</a:t>
            </a:r>
            <a:r>
              <a:rPr lang="en-US" altLang="zh-CN">
                <a:latin typeface="Times New Roman" panose="02020603050405020304" pitchFamily="18" charset="0"/>
              </a:rPr>
              <a:t>Panel</a:t>
            </a:r>
            <a:r>
              <a:rPr lang="zh-CN" altLang="en-US">
                <a:latin typeface="Times New Roman" panose="02020603050405020304" pitchFamily="18" charset="0"/>
              </a:rPr>
              <a:t>、</a:t>
            </a:r>
            <a:r>
              <a:rPr lang="en-US" altLang="zh-CN">
                <a:latin typeface="Times New Roman" panose="02020603050405020304" pitchFamily="18" charset="0"/>
              </a:rPr>
              <a:t>Windows</a:t>
            </a:r>
            <a:r>
              <a:rPr lang="zh-CN" altLang="en-US">
                <a:latin typeface="Times New Roman" panose="02020603050405020304" pitchFamily="18" charset="0"/>
              </a:rPr>
              <a:t>或</a:t>
            </a:r>
            <a:r>
              <a:rPr lang="en-US" altLang="zh-CN">
                <a:latin typeface="Times New Roman" panose="02020603050405020304" pitchFamily="18" charset="0"/>
              </a:rPr>
              <a:t>Frame</a:t>
            </a:r>
            <a:r>
              <a:rPr lang="zh-CN" altLang="en-US">
                <a:latin typeface="Times New Roman" panose="02020603050405020304" pitchFamily="18" charset="0"/>
              </a:rPr>
              <a:t>都有各自缺省的布局管理器，程序员也可以在程序中指定一个新的布局管理器。</a:t>
            </a:r>
          </a:p>
          <a:p>
            <a:pPr>
              <a:lnSpc>
                <a:spcPct val="120000"/>
              </a:lnSpc>
            </a:pPr>
            <a:endParaRPr lang="zh-CN" altLang="en-US" sz="800">
              <a:latin typeface="Times New Roman" panose="02020603050405020304" pitchFamily="18" charset="0"/>
            </a:endParaRPr>
          </a:p>
          <a:p>
            <a:pPr>
              <a:lnSpc>
                <a:spcPct val="120000"/>
              </a:lnSpc>
            </a:pPr>
            <a:r>
              <a:rPr lang="zh-CN" altLang="en-US">
                <a:latin typeface="Times New Roman" panose="02020603050405020304" pitchFamily="18" charset="0"/>
              </a:rPr>
              <a:t>      </a:t>
            </a:r>
            <a:r>
              <a:rPr lang="en-US" altLang="zh-CN">
                <a:latin typeface="Times New Roman" panose="02020603050405020304" pitchFamily="18" charset="0"/>
              </a:rPr>
              <a:t>java.awt</a:t>
            </a:r>
            <a:r>
              <a:rPr lang="zh-CN" altLang="en-US">
                <a:latin typeface="Times New Roman" panose="02020603050405020304" pitchFamily="18" charset="0"/>
              </a:rPr>
              <a:t>类包中包含五种布局管理器：</a:t>
            </a:r>
          </a:p>
          <a:p>
            <a:pPr>
              <a:lnSpc>
                <a:spcPct val="120000"/>
              </a:lnSpc>
            </a:pPr>
            <a:endParaRPr lang="zh-CN" altLang="en-US" sz="500">
              <a:latin typeface="Times New Roman" panose="02020603050405020304" pitchFamily="18" charset="0"/>
            </a:endParaRPr>
          </a:p>
          <a:p>
            <a:pPr lvl="1">
              <a:lnSpc>
                <a:spcPct val="120000"/>
              </a:lnSpc>
              <a:buClr>
                <a:schemeClr val="folHlink"/>
              </a:buClr>
              <a:buSzPct val="11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FlowLayout</a:t>
            </a:r>
            <a:r>
              <a:rPr lang="zh-CN" altLang="en-US">
                <a:latin typeface="Times New Roman" panose="02020603050405020304" pitchFamily="18" charset="0"/>
              </a:rPr>
              <a:t>：</a:t>
            </a:r>
            <a:r>
              <a:rPr lang="en-US" altLang="zh-CN" sz="2000">
                <a:solidFill>
                  <a:schemeClr val="folHlink"/>
                </a:solidFill>
                <a:latin typeface="Times New Roman" panose="02020603050405020304" pitchFamily="18" charset="0"/>
              </a:rPr>
              <a:t>Panel</a:t>
            </a:r>
            <a:r>
              <a:rPr lang="zh-CN" altLang="en-US" sz="2000">
                <a:solidFill>
                  <a:schemeClr val="folHlink"/>
                </a:solidFill>
                <a:latin typeface="Times New Roman" panose="02020603050405020304" pitchFamily="18" charset="0"/>
              </a:rPr>
              <a:t>和</a:t>
            </a:r>
            <a:r>
              <a:rPr lang="en-US" altLang="zh-CN" sz="2000">
                <a:solidFill>
                  <a:schemeClr val="folHlink"/>
                </a:solidFill>
                <a:latin typeface="Times New Roman" panose="02020603050405020304" pitchFamily="18" charset="0"/>
              </a:rPr>
              <a:t>Applet</a:t>
            </a:r>
            <a:r>
              <a:rPr lang="zh-CN" altLang="en-US" sz="2000">
                <a:solidFill>
                  <a:schemeClr val="folHlink"/>
                </a:solidFill>
                <a:latin typeface="Times New Roman" panose="02020603050405020304" pitchFamily="18" charset="0"/>
              </a:rPr>
              <a:t>的缺省布局管理器</a:t>
            </a:r>
          </a:p>
          <a:p>
            <a:pPr lvl="1">
              <a:lnSpc>
                <a:spcPct val="120000"/>
              </a:lnSpc>
              <a:buClr>
                <a:schemeClr val="folHlink"/>
              </a:buClr>
              <a:buSzPct val="11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BorderLayout</a:t>
            </a:r>
            <a:r>
              <a:rPr lang="zh-CN" altLang="en-US">
                <a:latin typeface="Times New Roman" panose="02020603050405020304" pitchFamily="18" charset="0"/>
              </a:rPr>
              <a:t>：</a:t>
            </a:r>
            <a:r>
              <a:rPr lang="en-US" altLang="zh-CN" sz="2000">
                <a:solidFill>
                  <a:schemeClr val="folHlink"/>
                </a:solidFill>
                <a:latin typeface="Times New Roman" panose="02020603050405020304" pitchFamily="18" charset="0"/>
              </a:rPr>
              <a:t>Window</a:t>
            </a:r>
            <a:r>
              <a:rPr lang="zh-CN" altLang="en-US" sz="200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Dialog</a:t>
            </a:r>
            <a:r>
              <a:rPr lang="zh-CN" altLang="en-US" sz="2000">
                <a:solidFill>
                  <a:schemeClr val="folHlink"/>
                </a:solidFill>
                <a:latin typeface="Times New Roman" panose="02020603050405020304" pitchFamily="18" charset="0"/>
              </a:rPr>
              <a:t>和</a:t>
            </a:r>
            <a:r>
              <a:rPr lang="en-US" altLang="zh-CN" sz="2000">
                <a:solidFill>
                  <a:schemeClr val="folHlink"/>
                </a:solidFill>
                <a:latin typeface="Times New Roman" panose="02020603050405020304" pitchFamily="18" charset="0"/>
              </a:rPr>
              <a:t>Frame</a:t>
            </a:r>
            <a:r>
              <a:rPr lang="zh-CN" altLang="en-US" sz="2000">
                <a:solidFill>
                  <a:schemeClr val="folHlink"/>
                </a:solidFill>
                <a:latin typeface="Times New Roman" panose="02020603050405020304" pitchFamily="18" charset="0"/>
              </a:rPr>
              <a:t>的缺省布局管理器</a:t>
            </a:r>
          </a:p>
          <a:p>
            <a:pPr lvl="1">
              <a:lnSpc>
                <a:spcPct val="120000"/>
              </a:lnSpc>
              <a:buClr>
                <a:schemeClr val="folHlink"/>
              </a:buClr>
              <a:buSzPct val="11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GridLayout</a:t>
            </a:r>
          </a:p>
          <a:p>
            <a:pPr lvl="1">
              <a:lnSpc>
                <a:spcPct val="120000"/>
              </a:lnSpc>
              <a:buClr>
                <a:schemeClr val="folHlink"/>
              </a:buClr>
              <a:buSzPct val="110000"/>
              <a:buFont typeface="Wingdings" pitchFamily="2" charset="2"/>
              <a:buChar char="§"/>
            </a:pPr>
            <a:r>
              <a:rPr lang="en-US" altLang="zh-CN">
                <a:latin typeface="Times New Roman" panose="02020603050405020304" pitchFamily="18" charset="0"/>
              </a:rPr>
              <a:t> CardLayout</a:t>
            </a:r>
          </a:p>
          <a:p>
            <a:pPr lvl="1">
              <a:lnSpc>
                <a:spcPct val="120000"/>
              </a:lnSpc>
              <a:buClr>
                <a:schemeClr val="folHlink"/>
              </a:buClr>
              <a:buSzPct val="110000"/>
              <a:buFont typeface="Wingdings" pitchFamily="2" charset="2"/>
              <a:buChar char="§"/>
            </a:pPr>
            <a:r>
              <a:rPr lang="en-US" altLang="zh-CN" b="1">
                <a:latin typeface="Times New Roman" panose="02020603050405020304" pitchFamily="18" charset="0"/>
              </a:rPr>
              <a:t> </a:t>
            </a:r>
            <a:r>
              <a:rPr lang="en-US" altLang="zh-CN" b="1">
                <a:solidFill>
                  <a:schemeClr val="accent2"/>
                </a:solidFill>
                <a:latin typeface="Times New Roman" panose="02020603050405020304" pitchFamily="18" charset="0"/>
              </a:rPr>
              <a:t>GridBagLayout</a:t>
            </a:r>
          </a:p>
        </p:txBody>
      </p:sp>
    </p:spTree>
    <p:extLst>
      <p:ext uri="{BB962C8B-B14F-4D97-AF65-F5344CB8AC3E}">
        <p14:creationId xmlns:p14="http://schemas.microsoft.com/office/powerpoint/2010/main" val="143251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618BCB1-FC09-FD43-A41B-84A743E87DF9}"/>
              </a:ext>
            </a:extLst>
          </p:cNvPr>
          <p:cNvSpPr>
            <a:spLocks noChangeArrowheads="1"/>
          </p:cNvSpPr>
          <p:nvPr/>
        </p:nvSpPr>
        <p:spPr bwMode="auto">
          <a:xfrm>
            <a:off x="2895600" y="457200"/>
            <a:ext cx="4953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——FlowLayout</a:t>
            </a:r>
          </a:p>
        </p:txBody>
      </p:sp>
      <p:sp>
        <p:nvSpPr>
          <p:cNvPr id="23555" name="Text Box 3">
            <a:extLst>
              <a:ext uri="{FF2B5EF4-FFF2-40B4-BE49-F238E27FC236}">
                <a16:creationId xmlns:a16="http://schemas.microsoft.com/office/drawing/2014/main" id="{3473C9F1-0DDE-6D46-B3AF-91688E2D37C7}"/>
              </a:ext>
            </a:extLst>
          </p:cNvPr>
          <p:cNvSpPr txBox="1">
            <a:spLocks noChangeArrowheads="1"/>
          </p:cNvSpPr>
          <p:nvPr/>
        </p:nvSpPr>
        <p:spPr bwMode="auto">
          <a:xfrm>
            <a:off x="1828800" y="1758950"/>
            <a:ext cx="8458200" cy="367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FlowLayout</a:t>
            </a:r>
            <a:r>
              <a:rPr lang="zh-CN" altLang="en-US">
                <a:latin typeface="Times New Roman" panose="02020603050405020304" pitchFamily="18" charset="0"/>
              </a:rPr>
              <a:t>布局方式是将组件</a:t>
            </a:r>
            <a:r>
              <a:rPr lang="zh-CN" altLang="en-US" b="1" u="sng">
                <a:solidFill>
                  <a:schemeClr val="hlink"/>
                </a:solidFill>
                <a:latin typeface="Times New Roman" panose="02020603050405020304" pitchFamily="18" charset="0"/>
              </a:rPr>
              <a:t>一排一排地依次</a:t>
            </a:r>
            <a:r>
              <a:rPr lang="zh-CN" altLang="en-US">
                <a:latin typeface="Times New Roman" panose="02020603050405020304" pitchFamily="18" charset="0"/>
              </a:rPr>
              <a:t>放置，它自动调用组件的</a:t>
            </a:r>
            <a:r>
              <a:rPr lang="en-US" altLang="zh-CN">
                <a:latin typeface="Times New Roman" panose="02020603050405020304" pitchFamily="18" charset="0"/>
              </a:rPr>
              <a:t>getPreferredSize()</a:t>
            </a:r>
            <a:r>
              <a:rPr lang="zh-CN" altLang="en-US">
                <a:latin typeface="Times New Roman" panose="02020603050405020304" pitchFamily="18" charset="0"/>
              </a:rPr>
              <a:t>方法，使用组件的</a:t>
            </a:r>
            <a:r>
              <a:rPr lang="zh-CN" altLang="en-US" b="1" u="sng">
                <a:solidFill>
                  <a:schemeClr val="hlink"/>
                </a:solidFill>
                <a:latin typeface="Times New Roman" panose="02020603050405020304" pitchFamily="18" charset="0"/>
              </a:rPr>
              <a:t>最佳尺寸</a:t>
            </a:r>
            <a:r>
              <a:rPr lang="zh-CN" altLang="en-US">
                <a:latin typeface="Times New Roman" panose="02020603050405020304" pitchFamily="18" charset="0"/>
              </a:rPr>
              <a:t>来显示组件。当容器被重新设置大小后，则布局也会随之发生改变：各组件的大小不变，但相对位置会发生变化。</a:t>
            </a:r>
          </a:p>
          <a:p>
            <a:r>
              <a:rPr lang="zh-CN" altLang="en-US">
                <a:latin typeface="Times New Roman" panose="02020603050405020304" pitchFamily="18" charset="0"/>
              </a:rPr>
              <a:t>    </a:t>
            </a:r>
            <a:r>
              <a:rPr lang="en-US" altLang="zh-CN">
                <a:latin typeface="Times New Roman" panose="02020603050405020304" pitchFamily="18" charset="0"/>
              </a:rPr>
              <a:t>FlowLayout</a:t>
            </a:r>
            <a:r>
              <a:rPr lang="zh-CN" altLang="en-US">
                <a:latin typeface="Times New Roman" panose="02020603050405020304" pitchFamily="18" charset="0"/>
              </a:rPr>
              <a:t>类有三种构造方法：</a:t>
            </a:r>
          </a:p>
          <a:p>
            <a:endParaRPr lang="zh-CN" altLang="en-US" sz="500">
              <a:solidFill>
                <a:schemeClr val="folHlink"/>
              </a:solidFill>
              <a:latin typeface="Times New Roman" panose="02020603050405020304" pitchFamily="18" charset="0"/>
            </a:endParaRPr>
          </a:p>
          <a:p>
            <a:r>
              <a:rPr lang="en-US" altLang="zh-CN" sz="2000" b="1">
                <a:solidFill>
                  <a:schemeClr val="folHlink"/>
                </a:solidFill>
                <a:latin typeface="Times New Roman" panose="02020603050405020304" pitchFamily="18" charset="0"/>
              </a:rPr>
              <a:t>public FlowLayout()</a:t>
            </a:r>
          </a:p>
          <a:p>
            <a:endParaRPr lang="en-US" altLang="zh-CN" sz="500">
              <a:solidFill>
                <a:schemeClr val="folHlink"/>
              </a:solidFill>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使用缺省</a:t>
            </a:r>
            <a:r>
              <a:rPr lang="zh-CN" altLang="en-US" b="1" u="sng">
                <a:solidFill>
                  <a:schemeClr val="hlink"/>
                </a:solidFill>
                <a:latin typeface="Times New Roman" panose="02020603050405020304" pitchFamily="18" charset="0"/>
              </a:rPr>
              <a:t>居中对齐方式</a:t>
            </a:r>
            <a:r>
              <a:rPr lang="zh-CN" altLang="en-US">
                <a:latin typeface="Times New Roman" panose="02020603050405020304" pitchFamily="18" charset="0"/>
              </a:rPr>
              <a:t>，组件间的水平和竖直间距为缺省值</a:t>
            </a:r>
            <a:r>
              <a:rPr lang="en-US" altLang="zh-CN" b="1" u="sng">
                <a:solidFill>
                  <a:schemeClr val="hlink"/>
                </a:solidFill>
                <a:latin typeface="Times New Roman" panose="02020603050405020304" pitchFamily="18" charset="0"/>
              </a:rPr>
              <a:t>5</a:t>
            </a:r>
            <a:r>
              <a:rPr lang="zh-CN" altLang="en-US" b="1" u="sng">
                <a:solidFill>
                  <a:schemeClr val="hlink"/>
                </a:solidFill>
                <a:latin typeface="Times New Roman" panose="02020603050405020304" pitchFamily="18" charset="0"/>
              </a:rPr>
              <a:t>个象素</a:t>
            </a:r>
            <a:r>
              <a:rPr lang="zh-CN" altLang="en-US">
                <a:latin typeface="Times New Roman" panose="02020603050405020304" pitchFamily="18" charset="0"/>
              </a:rPr>
              <a:t>。</a:t>
            </a:r>
          </a:p>
          <a:p>
            <a:endParaRPr lang="zh-CN" altLang="en-US" sz="500">
              <a:solidFill>
                <a:schemeClr val="folHlink"/>
              </a:solidFill>
              <a:latin typeface="Times New Roman" panose="02020603050405020304" pitchFamily="18" charset="0"/>
            </a:endParaRPr>
          </a:p>
          <a:p>
            <a:r>
              <a:rPr lang="en-US" altLang="zh-CN" sz="2000" b="1">
                <a:solidFill>
                  <a:schemeClr val="folHlink"/>
                </a:solidFill>
                <a:latin typeface="Times New Roman" panose="02020603050405020304" pitchFamily="18" charset="0"/>
              </a:rPr>
              <a:t>public FlowLayout(int alignment)</a:t>
            </a:r>
          </a:p>
          <a:p>
            <a:endParaRPr lang="en-US" altLang="zh-CN" sz="500">
              <a:solidFill>
                <a:schemeClr val="folHlink"/>
              </a:solidFill>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使用指定的对齐方式（</a:t>
            </a:r>
            <a:r>
              <a:rPr lang="en-US" altLang="zh-CN" sz="2000">
                <a:latin typeface="Times New Roman" panose="02020603050405020304" pitchFamily="18" charset="0"/>
              </a:rPr>
              <a:t>FlowLayout.LEFT</a:t>
            </a:r>
            <a:r>
              <a:rPr lang="zh-CN" altLang="en-US" sz="2000">
                <a:latin typeface="Times New Roman" panose="02020603050405020304" pitchFamily="18" charset="0"/>
              </a:rPr>
              <a:t>，</a:t>
            </a:r>
            <a:r>
              <a:rPr lang="en-US" altLang="zh-CN" sz="2000">
                <a:latin typeface="Times New Roman" panose="02020603050405020304" pitchFamily="18" charset="0"/>
              </a:rPr>
              <a:t>FlowLayout.RIGHT</a:t>
            </a:r>
            <a:r>
              <a:rPr lang="zh-CN" altLang="en-US" sz="2000">
                <a:latin typeface="Times New Roman" panose="02020603050405020304" pitchFamily="18" charset="0"/>
              </a:rPr>
              <a:t>，</a:t>
            </a:r>
            <a:r>
              <a:rPr lang="en-US" altLang="zh-CN" sz="2000">
                <a:latin typeface="Times New Roman" panose="02020603050405020304" pitchFamily="18" charset="0"/>
              </a:rPr>
              <a:t>FlowLayout.Center</a:t>
            </a:r>
            <a:r>
              <a:rPr lang="zh-CN" altLang="en-US">
                <a:latin typeface="Times New Roman" panose="02020603050405020304" pitchFamily="18" charset="0"/>
              </a:rPr>
              <a:t>），水平和竖直间距为缺省值</a:t>
            </a:r>
            <a:r>
              <a:rPr lang="en-US" altLang="zh-CN">
                <a:latin typeface="Times New Roman" panose="02020603050405020304" pitchFamily="18" charset="0"/>
              </a:rPr>
              <a:t>5</a:t>
            </a:r>
            <a:r>
              <a:rPr lang="zh-CN" altLang="en-US">
                <a:latin typeface="Times New Roman" panose="02020603050405020304" pitchFamily="18" charset="0"/>
              </a:rPr>
              <a:t>象素。</a:t>
            </a:r>
          </a:p>
          <a:p>
            <a:r>
              <a:rPr lang="en-US" altLang="zh-CN" sz="2000" b="1">
                <a:solidFill>
                  <a:schemeClr val="folHlink"/>
                </a:solidFill>
                <a:latin typeface="Times New Roman" panose="02020603050405020304" pitchFamily="18" charset="0"/>
              </a:rPr>
              <a:t>public FlowLayout(int alignment, int horizontalGap, int verticalGap)</a:t>
            </a:r>
            <a:r>
              <a:rPr lang="en-US" altLang="zh-CN" b="1">
                <a:latin typeface="Times New Roman" panose="02020603050405020304" pitchFamily="18" charset="0"/>
              </a:rPr>
              <a:t> </a:t>
            </a:r>
          </a:p>
          <a:p>
            <a:endParaRPr lang="en-US" altLang="zh-CN" sz="500">
              <a:solidFill>
                <a:schemeClr val="folHlink"/>
              </a:solidFill>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使用指定的对齐方式，水平和竖直间距也为指定值。</a:t>
            </a:r>
          </a:p>
        </p:txBody>
      </p:sp>
    </p:spTree>
    <p:extLst>
      <p:ext uri="{BB962C8B-B14F-4D97-AF65-F5344CB8AC3E}">
        <p14:creationId xmlns:p14="http://schemas.microsoft.com/office/powerpoint/2010/main" val="3189270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8C7548C-E638-444F-AC2F-EA4B59DF5481}"/>
              </a:ext>
            </a:extLst>
          </p:cNvPr>
          <p:cNvSpPr>
            <a:spLocks noChangeArrowheads="1"/>
          </p:cNvSpPr>
          <p:nvPr/>
        </p:nvSpPr>
        <p:spPr bwMode="auto">
          <a:xfrm>
            <a:off x="1752600" y="57150"/>
            <a:ext cx="8610600" cy="67691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t>public class FlowWindow extends Frame </a:t>
            </a:r>
          </a:p>
          <a:p>
            <a:r>
              <a:rPr lang="en-US" altLang="zh-CN" sz="1600" b="1"/>
              <a:t>{</a:t>
            </a:r>
          </a:p>
          <a:p>
            <a:r>
              <a:rPr lang="en-US" altLang="zh-CN" sz="1600" b="1"/>
              <a:t>    public FlowWindow()</a:t>
            </a:r>
          </a:p>
          <a:p>
            <a:r>
              <a:rPr lang="en-US" altLang="zh-CN" sz="1600" b="1"/>
              <a:t>    {</a:t>
            </a:r>
          </a:p>
          <a:p>
            <a:r>
              <a:rPr lang="en-US" altLang="zh-CN" sz="1600" b="1"/>
              <a:t>        setLayout( new FlowLayout() );</a:t>
            </a:r>
          </a:p>
          <a:p>
            <a:r>
              <a:rPr lang="en-US" altLang="zh-CN" sz="1600" b="1"/>
              <a:t>        setFont(new Font("Helvetica", Font.PLAIN, 14));</a:t>
            </a:r>
          </a:p>
          <a:p>
            <a:endParaRPr lang="en-US" altLang="zh-CN" sz="500" b="1"/>
          </a:p>
          <a:p>
            <a:r>
              <a:rPr lang="en-US" altLang="zh-CN" sz="1600" b="1"/>
              <a:t>        add(new Button("Button 1"));</a:t>
            </a:r>
          </a:p>
          <a:p>
            <a:r>
              <a:rPr lang="en-US" altLang="zh-CN" sz="1600" b="1"/>
              <a:t>        add(new Button("2"));</a:t>
            </a:r>
          </a:p>
          <a:p>
            <a:r>
              <a:rPr lang="en-US" altLang="zh-CN" sz="1600" b="1"/>
              <a:t>        add(new Button("Button 3"));</a:t>
            </a:r>
          </a:p>
          <a:p>
            <a:r>
              <a:rPr lang="en-US" altLang="zh-CN" sz="1600" b="1"/>
              <a:t>        add(new Button("Long-Named Button 4"));</a:t>
            </a:r>
          </a:p>
          <a:p>
            <a:r>
              <a:rPr lang="en-US" altLang="zh-CN" sz="1600" b="1"/>
              <a:t>        add(new Button("Button 5"));</a:t>
            </a:r>
          </a:p>
          <a:p>
            <a:r>
              <a:rPr lang="en-US" altLang="zh-CN" sz="1600" b="1"/>
              <a:t>    }</a:t>
            </a:r>
          </a:p>
          <a:p>
            <a:r>
              <a:rPr lang="en-US" altLang="zh-CN" sz="1600" b="1"/>
              <a:t>    public boolean handleEvent(Event e) </a:t>
            </a:r>
          </a:p>
          <a:p>
            <a:r>
              <a:rPr lang="en-US" altLang="zh-CN" sz="1600" b="1"/>
              <a:t>    {</a:t>
            </a:r>
          </a:p>
          <a:p>
            <a:r>
              <a:rPr lang="en-US" altLang="zh-CN" sz="1600" b="1"/>
              <a:t>        if (e.id == Event.WINDOW_DESTROY) {</a:t>
            </a:r>
          </a:p>
          <a:p>
            <a:r>
              <a:rPr lang="en-US" altLang="zh-CN" sz="1600" b="1"/>
              <a:t>            System.exit(0);</a:t>
            </a:r>
          </a:p>
          <a:p>
            <a:r>
              <a:rPr lang="en-US" altLang="zh-CN" sz="1600" b="1"/>
              <a:t>        }</a:t>
            </a:r>
          </a:p>
          <a:p>
            <a:r>
              <a:rPr lang="en-US" altLang="zh-CN" sz="1600" b="1"/>
              <a:t>         return super.handleEvent(e);</a:t>
            </a:r>
          </a:p>
          <a:p>
            <a:r>
              <a:rPr lang="en-US" altLang="zh-CN" sz="1600" b="1"/>
              <a:t>    }</a:t>
            </a:r>
          </a:p>
          <a:p>
            <a:r>
              <a:rPr lang="en-US" altLang="zh-CN" sz="1600" b="1"/>
              <a:t>    public static void main(String args[])</a:t>
            </a:r>
          </a:p>
          <a:p>
            <a:r>
              <a:rPr lang="en-US" altLang="zh-CN" sz="1600" b="1"/>
              <a:t>   {</a:t>
            </a:r>
          </a:p>
          <a:p>
            <a:r>
              <a:rPr lang="en-US" altLang="zh-CN" sz="1600" b="1"/>
              <a:t>        FlowWindow window = new FlowWindow();</a:t>
            </a:r>
          </a:p>
          <a:p>
            <a:r>
              <a:rPr lang="en-US" altLang="zh-CN" sz="1600" b="1"/>
              <a:t>        window.setTitle("FlowWindow Application");</a:t>
            </a:r>
          </a:p>
          <a:p>
            <a:r>
              <a:rPr lang="en-US" altLang="zh-CN" sz="1600" b="1"/>
              <a:t>        window.</a:t>
            </a:r>
            <a:r>
              <a:rPr lang="en-US" altLang="zh-CN" sz="1600" b="1">
                <a:solidFill>
                  <a:schemeClr val="hlink"/>
                </a:solidFill>
              </a:rPr>
              <a:t>pack()</a:t>
            </a:r>
            <a:r>
              <a:rPr lang="en-US" altLang="zh-CN" sz="1600" b="1"/>
              <a:t>;</a:t>
            </a:r>
          </a:p>
          <a:p>
            <a:r>
              <a:rPr lang="en-US" altLang="zh-CN" sz="1600" b="1"/>
              <a:t>        window.</a:t>
            </a:r>
            <a:r>
              <a:rPr lang="en-US" altLang="zh-CN" sz="1600" b="1">
                <a:solidFill>
                  <a:schemeClr val="hlink"/>
                </a:solidFill>
              </a:rPr>
              <a:t>show()</a:t>
            </a:r>
            <a:r>
              <a:rPr lang="en-US" altLang="zh-CN" sz="1600" b="1"/>
              <a:t>;</a:t>
            </a:r>
          </a:p>
          <a:p>
            <a:r>
              <a:rPr lang="en-US" altLang="zh-CN" sz="1600" b="1"/>
              <a:t>    }</a:t>
            </a:r>
          </a:p>
          <a:p>
            <a:r>
              <a:rPr lang="en-US" altLang="zh-CN" sz="1600" b="1"/>
              <a:t>}</a:t>
            </a:r>
          </a:p>
        </p:txBody>
      </p:sp>
      <p:sp>
        <p:nvSpPr>
          <p:cNvPr id="26627" name="Text Box 3">
            <a:extLst>
              <a:ext uri="{FF2B5EF4-FFF2-40B4-BE49-F238E27FC236}">
                <a16:creationId xmlns:a16="http://schemas.microsoft.com/office/drawing/2014/main" id="{9288D078-6AE5-8247-8C5C-C69B08D85503}"/>
              </a:ext>
            </a:extLst>
          </p:cNvPr>
          <p:cNvSpPr txBox="1">
            <a:spLocks noChangeArrowheads="1"/>
          </p:cNvSpPr>
          <p:nvPr/>
        </p:nvSpPr>
        <p:spPr bwMode="auto">
          <a:xfrm>
            <a:off x="7651751" y="6219825"/>
            <a:ext cx="1899879"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FlowWindow.java</a:t>
            </a:r>
          </a:p>
        </p:txBody>
      </p:sp>
    </p:spTree>
    <p:extLst>
      <p:ext uri="{BB962C8B-B14F-4D97-AF65-F5344CB8AC3E}">
        <p14:creationId xmlns:p14="http://schemas.microsoft.com/office/powerpoint/2010/main" val="3820237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6F6876F-9C76-204D-AC65-F3B11EEAEAAF}"/>
              </a:ext>
            </a:extLst>
          </p:cNvPr>
          <p:cNvSpPr>
            <a:spLocks noChangeArrowheads="1"/>
          </p:cNvSpPr>
          <p:nvPr/>
        </p:nvSpPr>
        <p:spPr bwMode="auto">
          <a:xfrm>
            <a:off x="2895600" y="457200"/>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——BorderLayout</a:t>
            </a:r>
          </a:p>
        </p:txBody>
      </p:sp>
      <p:sp>
        <p:nvSpPr>
          <p:cNvPr id="27651" name="Text Box 3">
            <a:extLst>
              <a:ext uri="{FF2B5EF4-FFF2-40B4-BE49-F238E27FC236}">
                <a16:creationId xmlns:a16="http://schemas.microsoft.com/office/drawing/2014/main" id="{84FF8F4D-484D-BB42-80D9-1EE1E81CD8A4}"/>
              </a:ext>
            </a:extLst>
          </p:cNvPr>
          <p:cNvSpPr txBox="1">
            <a:spLocks noChangeArrowheads="1"/>
          </p:cNvSpPr>
          <p:nvPr/>
        </p:nvSpPr>
        <p:spPr bwMode="auto">
          <a:xfrm>
            <a:off x="2133601" y="1879600"/>
            <a:ext cx="8169275" cy="320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latin typeface="Times New Roman" panose="02020603050405020304" pitchFamily="18" charset="0"/>
              </a:rPr>
              <a:t>     BorderLayout</a:t>
            </a:r>
            <a:r>
              <a:rPr lang="zh-CN" altLang="en-US">
                <a:latin typeface="Times New Roman" panose="02020603050405020304" pitchFamily="18" charset="0"/>
              </a:rPr>
              <a:t>布局方式提供了更复杂的布局控制方法，它包括</a:t>
            </a:r>
            <a:r>
              <a:rPr lang="en-US" altLang="zh-CN">
                <a:latin typeface="Times New Roman" panose="02020603050405020304" pitchFamily="18" charset="0"/>
              </a:rPr>
              <a:t>5</a:t>
            </a:r>
            <a:r>
              <a:rPr lang="zh-CN" altLang="en-US">
                <a:latin typeface="Times New Roman" panose="02020603050405020304" pitchFamily="18" charset="0"/>
              </a:rPr>
              <a:t>个区域：</a:t>
            </a:r>
            <a:r>
              <a:rPr lang="en-US" altLang="zh-CN">
                <a:latin typeface="Times New Roman" panose="02020603050405020304" pitchFamily="18" charset="0"/>
              </a:rPr>
              <a:t>North, South, East, West</a:t>
            </a:r>
            <a:r>
              <a:rPr lang="zh-CN" altLang="en-US">
                <a:latin typeface="Times New Roman" panose="02020603050405020304" pitchFamily="18" charset="0"/>
              </a:rPr>
              <a:t>和</a:t>
            </a:r>
            <a:r>
              <a:rPr lang="en-US" altLang="zh-CN">
                <a:latin typeface="Times New Roman" panose="02020603050405020304" pitchFamily="18" charset="0"/>
              </a:rPr>
              <a:t>Center</a:t>
            </a:r>
            <a:r>
              <a:rPr lang="zh-CN" altLang="en-US">
                <a:latin typeface="Times New Roman" panose="02020603050405020304" pitchFamily="18" charset="0"/>
              </a:rPr>
              <a:t>，其方位依据上北下南左西右东。</a:t>
            </a:r>
            <a:r>
              <a:rPr lang="zh-CN" altLang="en-US" b="1">
                <a:solidFill>
                  <a:schemeClr val="hlink"/>
                </a:solidFill>
                <a:latin typeface="Times New Roman" panose="02020603050405020304" pitchFamily="18" charset="0"/>
              </a:rPr>
              <a:t>当容器的尺寸发生变化时，各组件的相对位置不变，但中间部分组件的尺寸会发生变化，南北组件的高度不变，东西组件的宽度不变。</a:t>
            </a:r>
          </a:p>
          <a:p>
            <a:endParaRPr lang="zh-CN" altLang="en-US" sz="900">
              <a:latin typeface="Times New Roman" panose="02020603050405020304" pitchFamily="18" charset="0"/>
            </a:endParaRPr>
          </a:p>
          <a:p>
            <a:r>
              <a:rPr lang="zh-CN" altLang="en-US">
                <a:latin typeface="Times New Roman" panose="02020603050405020304" pitchFamily="18" charset="0"/>
              </a:rPr>
              <a:t>     </a:t>
            </a:r>
            <a:r>
              <a:rPr lang="en-US" altLang="zh-CN">
                <a:latin typeface="Times New Roman" panose="02020603050405020304" pitchFamily="18" charset="0"/>
              </a:rPr>
              <a:t>BorderLayout</a:t>
            </a:r>
            <a:r>
              <a:rPr lang="zh-CN" altLang="en-US">
                <a:latin typeface="Times New Roman" panose="02020603050405020304" pitchFamily="18" charset="0"/>
              </a:rPr>
              <a:t>类有二种构造方法：</a:t>
            </a:r>
          </a:p>
          <a:p>
            <a:endParaRPr lang="zh-CN" altLang="en-US" sz="500">
              <a:solidFill>
                <a:schemeClr val="folHlink"/>
              </a:solidFill>
              <a:latin typeface="Times New Roman" panose="02020603050405020304" pitchFamily="18" charset="0"/>
            </a:endParaRPr>
          </a:p>
          <a:p>
            <a:r>
              <a:rPr lang="en-US" altLang="zh-CN" sz="2000">
                <a:solidFill>
                  <a:schemeClr val="folHlink"/>
                </a:solidFill>
                <a:latin typeface="Times New Roman" panose="02020603050405020304" pitchFamily="18" charset="0"/>
              </a:rPr>
              <a:t>public BorderLayout()</a:t>
            </a:r>
          </a:p>
          <a:p>
            <a:r>
              <a:rPr lang="en-US" altLang="zh-CN">
                <a:latin typeface="Times New Roman" panose="02020603050405020304" pitchFamily="18" charset="0"/>
              </a:rPr>
              <a:t>    </a:t>
            </a:r>
            <a:r>
              <a:rPr lang="zh-CN" altLang="en-US">
                <a:latin typeface="Times New Roman" panose="02020603050405020304" pitchFamily="18" charset="0"/>
              </a:rPr>
              <a:t>各组件间的水平和竖直间距为缺省值</a:t>
            </a:r>
            <a:r>
              <a:rPr lang="en-US" altLang="zh-CN" b="1">
                <a:solidFill>
                  <a:schemeClr val="hlink"/>
                </a:solidFill>
                <a:latin typeface="Times New Roman" panose="02020603050405020304" pitchFamily="18" charset="0"/>
              </a:rPr>
              <a:t>0</a:t>
            </a:r>
            <a:r>
              <a:rPr lang="zh-CN" altLang="en-US" b="1">
                <a:solidFill>
                  <a:schemeClr val="hlink"/>
                </a:solidFill>
                <a:latin typeface="Times New Roman" panose="02020603050405020304" pitchFamily="18" charset="0"/>
              </a:rPr>
              <a:t>个象素</a:t>
            </a:r>
            <a:r>
              <a:rPr lang="zh-CN" altLang="en-US">
                <a:latin typeface="Times New Roman" panose="02020603050405020304" pitchFamily="18" charset="0"/>
              </a:rPr>
              <a:t>。</a:t>
            </a:r>
          </a:p>
          <a:p>
            <a:endParaRPr lang="zh-CN" altLang="en-US" sz="800">
              <a:latin typeface="Times New Roman" panose="02020603050405020304" pitchFamily="18" charset="0"/>
            </a:endParaRPr>
          </a:p>
          <a:p>
            <a:r>
              <a:rPr lang="en-US" altLang="zh-CN" sz="2000">
                <a:solidFill>
                  <a:schemeClr val="folHlink"/>
                </a:solidFill>
                <a:latin typeface="Times New Roman" panose="02020603050405020304" pitchFamily="18" charset="0"/>
              </a:rPr>
              <a:t>public BorderLayout(int horizontalGap, int verticalGap) </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各组件间的水平和竖直间距为指定值。</a:t>
            </a:r>
          </a:p>
        </p:txBody>
      </p:sp>
      <p:grpSp>
        <p:nvGrpSpPr>
          <p:cNvPr id="27662" name="Group 14">
            <a:extLst>
              <a:ext uri="{FF2B5EF4-FFF2-40B4-BE49-F238E27FC236}">
                <a16:creationId xmlns:a16="http://schemas.microsoft.com/office/drawing/2014/main" id="{5B887AC9-82AC-8644-B643-AFF338EC6F1B}"/>
              </a:ext>
            </a:extLst>
          </p:cNvPr>
          <p:cNvGrpSpPr>
            <a:grpSpLocks/>
          </p:cNvGrpSpPr>
          <p:nvPr/>
        </p:nvGrpSpPr>
        <p:grpSpPr bwMode="auto">
          <a:xfrm>
            <a:off x="8758238" y="5181600"/>
            <a:ext cx="1681162" cy="1447800"/>
            <a:chOff x="4557" y="3264"/>
            <a:chExt cx="1059" cy="912"/>
          </a:xfrm>
        </p:grpSpPr>
        <p:sp>
          <p:nvSpPr>
            <p:cNvPr id="27652" name="Rectangle 4">
              <a:extLst>
                <a:ext uri="{FF2B5EF4-FFF2-40B4-BE49-F238E27FC236}">
                  <a16:creationId xmlns:a16="http://schemas.microsoft.com/office/drawing/2014/main" id="{90FB18E2-EB1C-9243-BFE0-B6829B9166B9}"/>
                </a:ext>
              </a:extLst>
            </p:cNvPr>
            <p:cNvSpPr>
              <a:spLocks noChangeArrowheads="1"/>
            </p:cNvSpPr>
            <p:nvPr/>
          </p:nvSpPr>
          <p:spPr bwMode="auto">
            <a:xfrm>
              <a:off x="4560" y="3264"/>
              <a:ext cx="1056" cy="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3" name="Line 5">
              <a:extLst>
                <a:ext uri="{FF2B5EF4-FFF2-40B4-BE49-F238E27FC236}">
                  <a16:creationId xmlns:a16="http://schemas.microsoft.com/office/drawing/2014/main" id="{56004DC8-660E-DC43-B302-B2C58C6C3A07}"/>
                </a:ext>
              </a:extLst>
            </p:cNvPr>
            <p:cNvSpPr>
              <a:spLocks noChangeShapeType="1"/>
            </p:cNvSpPr>
            <p:nvPr/>
          </p:nvSpPr>
          <p:spPr bwMode="auto">
            <a:xfrm>
              <a:off x="4560" y="3504"/>
              <a:ext cx="10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4" name="Line 6">
              <a:extLst>
                <a:ext uri="{FF2B5EF4-FFF2-40B4-BE49-F238E27FC236}">
                  <a16:creationId xmlns:a16="http://schemas.microsoft.com/office/drawing/2014/main" id="{86495E4D-33F7-6F41-BBC2-62E9BB4B2107}"/>
                </a:ext>
              </a:extLst>
            </p:cNvPr>
            <p:cNvSpPr>
              <a:spLocks noChangeShapeType="1"/>
            </p:cNvSpPr>
            <p:nvPr/>
          </p:nvSpPr>
          <p:spPr bwMode="auto">
            <a:xfrm>
              <a:off x="4560" y="3936"/>
              <a:ext cx="105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5" name="Line 7">
              <a:extLst>
                <a:ext uri="{FF2B5EF4-FFF2-40B4-BE49-F238E27FC236}">
                  <a16:creationId xmlns:a16="http://schemas.microsoft.com/office/drawing/2014/main" id="{58A42CE4-B0F0-7E44-B8CB-7464836154DF}"/>
                </a:ext>
              </a:extLst>
            </p:cNvPr>
            <p:cNvSpPr>
              <a:spLocks noChangeShapeType="1"/>
            </p:cNvSpPr>
            <p:nvPr/>
          </p:nvSpPr>
          <p:spPr bwMode="auto">
            <a:xfrm>
              <a:off x="4848" y="3504"/>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6" name="Line 8">
              <a:extLst>
                <a:ext uri="{FF2B5EF4-FFF2-40B4-BE49-F238E27FC236}">
                  <a16:creationId xmlns:a16="http://schemas.microsoft.com/office/drawing/2014/main" id="{08F218CA-1980-F04B-8BD6-2F1CF4AEB795}"/>
                </a:ext>
              </a:extLst>
            </p:cNvPr>
            <p:cNvSpPr>
              <a:spLocks noChangeShapeType="1"/>
            </p:cNvSpPr>
            <p:nvPr/>
          </p:nvSpPr>
          <p:spPr bwMode="auto">
            <a:xfrm>
              <a:off x="5328" y="3504"/>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Text Box 9">
              <a:extLst>
                <a:ext uri="{FF2B5EF4-FFF2-40B4-BE49-F238E27FC236}">
                  <a16:creationId xmlns:a16="http://schemas.microsoft.com/office/drawing/2014/main" id="{0E0524FF-2E7D-214C-B530-8758DBD7925A}"/>
                </a:ext>
              </a:extLst>
            </p:cNvPr>
            <p:cNvSpPr txBox="1">
              <a:spLocks noChangeArrowheads="1"/>
            </p:cNvSpPr>
            <p:nvPr/>
          </p:nvSpPr>
          <p:spPr bwMode="auto">
            <a:xfrm>
              <a:off x="4892" y="326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North</a:t>
              </a:r>
            </a:p>
          </p:txBody>
        </p:sp>
        <p:sp>
          <p:nvSpPr>
            <p:cNvPr id="27658" name="Text Box 10">
              <a:extLst>
                <a:ext uri="{FF2B5EF4-FFF2-40B4-BE49-F238E27FC236}">
                  <a16:creationId xmlns:a16="http://schemas.microsoft.com/office/drawing/2014/main" id="{C77A0C42-4534-9642-B228-319C3A223A56}"/>
                </a:ext>
              </a:extLst>
            </p:cNvPr>
            <p:cNvSpPr txBox="1">
              <a:spLocks noChangeArrowheads="1"/>
            </p:cNvSpPr>
            <p:nvPr/>
          </p:nvSpPr>
          <p:spPr bwMode="auto">
            <a:xfrm>
              <a:off x="4848" y="3939"/>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South</a:t>
              </a:r>
            </a:p>
          </p:txBody>
        </p:sp>
        <p:sp>
          <p:nvSpPr>
            <p:cNvPr id="27659" name="Text Box 11">
              <a:extLst>
                <a:ext uri="{FF2B5EF4-FFF2-40B4-BE49-F238E27FC236}">
                  <a16:creationId xmlns:a16="http://schemas.microsoft.com/office/drawing/2014/main" id="{AE68B526-ED75-B241-965D-66E188C4FEE4}"/>
                </a:ext>
              </a:extLst>
            </p:cNvPr>
            <p:cNvSpPr txBox="1">
              <a:spLocks noChangeArrowheads="1"/>
            </p:cNvSpPr>
            <p:nvPr/>
          </p:nvSpPr>
          <p:spPr bwMode="auto">
            <a:xfrm>
              <a:off x="4557" y="3523"/>
              <a:ext cx="2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b="1">
                  <a:latin typeface="Times New Roman" panose="02020603050405020304" pitchFamily="18" charset="0"/>
                </a:rPr>
                <a:t>West</a:t>
              </a:r>
            </a:p>
          </p:txBody>
        </p:sp>
        <p:sp>
          <p:nvSpPr>
            <p:cNvPr id="27660" name="Text Box 12">
              <a:extLst>
                <a:ext uri="{FF2B5EF4-FFF2-40B4-BE49-F238E27FC236}">
                  <a16:creationId xmlns:a16="http://schemas.microsoft.com/office/drawing/2014/main" id="{D37ED7BE-C632-4D41-A8B4-2FA4F617F197}"/>
                </a:ext>
              </a:extLst>
            </p:cNvPr>
            <p:cNvSpPr txBox="1">
              <a:spLocks noChangeArrowheads="1"/>
            </p:cNvSpPr>
            <p:nvPr/>
          </p:nvSpPr>
          <p:spPr bwMode="auto">
            <a:xfrm>
              <a:off x="5325" y="3558"/>
              <a:ext cx="29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b="1">
                  <a:latin typeface="Times New Roman" panose="02020603050405020304" pitchFamily="18" charset="0"/>
                </a:rPr>
                <a:t>East</a:t>
              </a:r>
            </a:p>
          </p:txBody>
        </p:sp>
        <p:sp>
          <p:nvSpPr>
            <p:cNvPr id="27661" name="Text Box 13">
              <a:extLst>
                <a:ext uri="{FF2B5EF4-FFF2-40B4-BE49-F238E27FC236}">
                  <a16:creationId xmlns:a16="http://schemas.microsoft.com/office/drawing/2014/main" id="{DB117C92-37A8-C04F-B167-A8AE1A2AD5CA}"/>
                </a:ext>
              </a:extLst>
            </p:cNvPr>
            <p:cNvSpPr txBox="1">
              <a:spLocks noChangeArrowheads="1"/>
            </p:cNvSpPr>
            <p:nvPr/>
          </p:nvSpPr>
          <p:spPr bwMode="auto">
            <a:xfrm>
              <a:off x="4836" y="3600"/>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Center</a:t>
              </a:r>
            </a:p>
          </p:txBody>
        </p:sp>
      </p:grpSp>
    </p:spTree>
    <p:extLst>
      <p:ext uri="{BB962C8B-B14F-4D97-AF65-F5344CB8AC3E}">
        <p14:creationId xmlns:p14="http://schemas.microsoft.com/office/powerpoint/2010/main" val="3984140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2485841-5421-1048-83BB-194AC69AFD9E}"/>
              </a:ext>
            </a:extLst>
          </p:cNvPr>
          <p:cNvSpPr>
            <a:spLocks noChangeArrowheads="1"/>
          </p:cNvSpPr>
          <p:nvPr/>
        </p:nvSpPr>
        <p:spPr bwMode="auto">
          <a:xfrm>
            <a:off x="2895600" y="457200"/>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——BorderLayout</a:t>
            </a:r>
          </a:p>
        </p:txBody>
      </p:sp>
      <p:sp>
        <p:nvSpPr>
          <p:cNvPr id="28675" name="Text Box 3">
            <a:extLst>
              <a:ext uri="{FF2B5EF4-FFF2-40B4-BE49-F238E27FC236}">
                <a16:creationId xmlns:a16="http://schemas.microsoft.com/office/drawing/2014/main" id="{A9E60B32-7F6D-1748-9329-BB828AECACA8}"/>
              </a:ext>
            </a:extLst>
          </p:cNvPr>
          <p:cNvSpPr txBox="1">
            <a:spLocks noChangeArrowheads="1"/>
          </p:cNvSpPr>
          <p:nvPr/>
        </p:nvSpPr>
        <p:spPr bwMode="auto">
          <a:xfrm>
            <a:off x="1812926" y="2003425"/>
            <a:ext cx="862647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如果容器使用了</a:t>
            </a:r>
            <a:r>
              <a:rPr lang="en-US" altLang="zh-CN">
                <a:latin typeface="Times New Roman" panose="02020603050405020304" pitchFamily="18" charset="0"/>
              </a:rPr>
              <a:t>BorderLayout</a:t>
            </a:r>
            <a:r>
              <a:rPr lang="zh-CN" altLang="en-US">
                <a:latin typeface="Times New Roman" panose="02020603050405020304" pitchFamily="18" charset="0"/>
              </a:rPr>
              <a:t>布局方式，则用</a:t>
            </a:r>
            <a:r>
              <a:rPr lang="en-US" altLang="zh-CN">
                <a:latin typeface="Times New Roman" panose="02020603050405020304" pitchFamily="18" charset="0"/>
              </a:rPr>
              <a:t>add()</a:t>
            </a:r>
            <a:r>
              <a:rPr lang="zh-CN" altLang="en-US">
                <a:latin typeface="Times New Roman" panose="02020603050405020304" pitchFamily="18" charset="0"/>
              </a:rPr>
              <a:t>方法往容器中添加组件时</a:t>
            </a:r>
            <a:r>
              <a:rPr lang="zh-CN" altLang="en-US" b="1" u="sng">
                <a:solidFill>
                  <a:schemeClr val="hlink"/>
                </a:solidFill>
                <a:latin typeface="Times New Roman" panose="02020603050405020304" pitchFamily="18" charset="0"/>
              </a:rPr>
              <a:t>必须指明添加的位置</a:t>
            </a:r>
            <a:r>
              <a:rPr lang="zh-CN" altLang="en-US">
                <a:latin typeface="Times New Roman" panose="02020603050405020304" pitchFamily="18" charset="0"/>
              </a:rPr>
              <a:t>，否则组件将无法正确显示（</a:t>
            </a:r>
            <a:r>
              <a:rPr lang="zh-CN" altLang="en-US" b="1">
                <a:solidFill>
                  <a:schemeClr val="folHlink"/>
                </a:solidFill>
                <a:latin typeface="Times New Roman" panose="02020603050405020304" pitchFamily="18" charset="0"/>
              </a:rPr>
              <a:t>不同的布局管理器，向容器中添加组件的方法也不同</a:t>
            </a:r>
            <a:r>
              <a:rPr lang="zh-CN" altLang="en-US">
                <a:latin typeface="Times New Roman" panose="02020603050405020304" pitchFamily="18" charset="0"/>
              </a:rPr>
              <a:t>）。</a:t>
            </a:r>
          </a:p>
          <a:p>
            <a:r>
              <a:rPr lang="zh-CN" altLang="en-US">
                <a:latin typeface="Times New Roman" panose="02020603050405020304" pitchFamily="18" charset="0"/>
              </a:rPr>
              <a:t>        </a:t>
            </a:r>
            <a:r>
              <a:rPr lang="en-US" altLang="zh-CN">
                <a:latin typeface="Times New Roman" panose="02020603050405020304" pitchFamily="18" charset="0"/>
              </a:rPr>
              <a:t>add(“West”, new Button(“West”));</a:t>
            </a:r>
          </a:p>
          <a:p>
            <a:r>
              <a:rPr lang="en-US" altLang="zh-CN">
                <a:latin typeface="Times New Roman" panose="02020603050405020304" pitchFamily="18" charset="0"/>
              </a:rPr>
              <a:t>        add(“North”, new Button(“North”));</a:t>
            </a:r>
          </a:p>
          <a:p>
            <a:r>
              <a:rPr lang="en-US" altLang="zh-CN">
                <a:latin typeface="Times New Roman" panose="02020603050405020304" pitchFamily="18" charset="0"/>
              </a:rPr>
              <a:t>        add(new Button(“West”), BorderLayout.SOUTH);</a:t>
            </a:r>
          </a:p>
          <a:p>
            <a:r>
              <a:rPr lang="en-US" altLang="zh-CN">
                <a:latin typeface="Times New Roman" panose="02020603050405020304" pitchFamily="18" charset="0"/>
              </a:rPr>
              <a:t>    </a:t>
            </a:r>
            <a:r>
              <a:rPr lang="zh-CN" altLang="en-US">
                <a:latin typeface="Times New Roman" panose="02020603050405020304" pitchFamily="18" charset="0"/>
              </a:rPr>
              <a:t>若没有指明放置位置，则表明为默认的“</a:t>
            </a:r>
            <a:r>
              <a:rPr lang="en-US" altLang="zh-CN">
                <a:latin typeface="Times New Roman" panose="02020603050405020304" pitchFamily="18" charset="0"/>
              </a:rPr>
              <a:t>Center”</a:t>
            </a:r>
            <a:r>
              <a:rPr lang="zh-CN" altLang="en-US">
                <a:latin typeface="Times New Roman" panose="02020603050405020304" pitchFamily="18" charset="0"/>
              </a:rPr>
              <a:t>方位。</a:t>
            </a:r>
          </a:p>
          <a:p>
            <a:endParaRPr lang="zh-CN" altLang="en-US" sz="500">
              <a:latin typeface="Times New Roman" panose="02020603050405020304" pitchFamily="18" charset="0"/>
            </a:endParaRPr>
          </a:p>
          <a:p>
            <a:r>
              <a:rPr lang="zh-CN" altLang="en-US">
                <a:latin typeface="Times New Roman" panose="02020603050405020304" pitchFamily="18" charset="0"/>
              </a:rPr>
              <a:t>    </a:t>
            </a:r>
            <a:r>
              <a:rPr lang="zh-CN" altLang="en-US" b="1">
                <a:solidFill>
                  <a:schemeClr val="hlink"/>
                </a:solidFill>
                <a:latin typeface="Times New Roman" panose="02020603050405020304" pitchFamily="18" charset="0"/>
              </a:rPr>
              <a:t>每个区域只能添加一个组件，若添加多个，则只能显示一个。如果想在一个区域添加多个组件，则必须先在该区域放一个</a:t>
            </a:r>
            <a:r>
              <a:rPr lang="en-US" altLang="zh-CN" b="1">
                <a:solidFill>
                  <a:schemeClr val="hlink"/>
                </a:solidFill>
                <a:latin typeface="Times New Roman" panose="02020603050405020304" pitchFamily="18" charset="0"/>
              </a:rPr>
              <a:t>Panel</a:t>
            </a:r>
            <a:r>
              <a:rPr lang="zh-CN" altLang="en-US" b="1">
                <a:solidFill>
                  <a:schemeClr val="hlink"/>
                </a:solidFill>
                <a:latin typeface="Times New Roman" panose="02020603050405020304" pitchFamily="18" charset="0"/>
              </a:rPr>
              <a:t>容器，再将多个组件放在该</a:t>
            </a:r>
            <a:r>
              <a:rPr lang="en-US" altLang="zh-CN" b="1">
                <a:solidFill>
                  <a:schemeClr val="hlink"/>
                </a:solidFill>
                <a:latin typeface="Times New Roman" panose="02020603050405020304" pitchFamily="18" charset="0"/>
              </a:rPr>
              <a:t>Panel</a:t>
            </a:r>
            <a:r>
              <a:rPr lang="zh-CN" altLang="en-US" b="1">
                <a:solidFill>
                  <a:schemeClr val="hlink"/>
                </a:solidFill>
                <a:latin typeface="Times New Roman" panose="02020603050405020304" pitchFamily="18" charset="0"/>
              </a:rPr>
              <a:t>容器中。</a:t>
            </a:r>
          </a:p>
          <a:p>
            <a:endParaRPr lang="zh-CN" altLang="en-US" sz="500">
              <a:latin typeface="Times New Roman" panose="02020603050405020304" pitchFamily="18" charset="0"/>
            </a:endParaRPr>
          </a:p>
          <a:p>
            <a:r>
              <a:rPr lang="zh-CN" altLang="en-US">
                <a:latin typeface="Times New Roman" panose="02020603050405020304" pitchFamily="18" charset="0"/>
              </a:rPr>
              <a:t>     若每个区域或若干个区域没有放置组件，东西南北区域将不会有预留，而中间区域将置空。</a:t>
            </a:r>
          </a:p>
        </p:txBody>
      </p:sp>
    </p:spTree>
    <p:extLst>
      <p:ext uri="{BB962C8B-B14F-4D97-AF65-F5344CB8AC3E}">
        <p14:creationId xmlns:p14="http://schemas.microsoft.com/office/powerpoint/2010/main" val="1952841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8BBC363-787A-5140-AA17-5C003000F498}"/>
              </a:ext>
            </a:extLst>
          </p:cNvPr>
          <p:cNvSpPr>
            <a:spLocks noChangeArrowheads="1"/>
          </p:cNvSpPr>
          <p:nvPr/>
        </p:nvSpPr>
        <p:spPr bwMode="auto">
          <a:xfrm>
            <a:off x="1981200" y="28575"/>
            <a:ext cx="8305800" cy="67691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t>public class BorderWindow extends Frame </a:t>
            </a:r>
          </a:p>
          <a:p>
            <a:r>
              <a:rPr lang="en-US" altLang="zh-CN" sz="1600" b="1"/>
              <a:t>{</a:t>
            </a:r>
          </a:p>
          <a:p>
            <a:r>
              <a:rPr lang="en-US" altLang="zh-CN" sz="1600" b="1"/>
              <a:t>    public BorderWindow()</a:t>
            </a:r>
          </a:p>
          <a:p>
            <a:r>
              <a:rPr lang="en-US" altLang="zh-CN" sz="1600" b="1"/>
              <a:t>    {</a:t>
            </a:r>
          </a:p>
          <a:p>
            <a:r>
              <a:rPr lang="en-US" altLang="zh-CN" sz="1600" b="1"/>
              <a:t>        setLayout(new BorderLayout(5,5));</a:t>
            </a:r>
          </a:p>
          <a:p>
            <a:r>
              <a:rPr lang="en-US" altLang="zh-CN" sz="1600" b="1"/>
              <a:t>        setFont(new Font("Helvetica", Font.PLAIN, 14));</a:t>
            </a:r>
          </a:p>
          <a:p>
            <a:endParaRPr lang="en-US" altLang="zh-CN" sz="500" b="1"/>
          </a:p>
          <a:p>
            <a:r>
              <a:rPr lang="en-US" altLang="zh-CN" sz="1600" b="1"/>
              <a:t>        add("North", new Button("North"));</a:t>
            </a:r>
          </a:p>
          <a:p>
            <a:r>
              <a:rPr lang="en-US" altLang="zh-CN" sz="1600" b="1"/>
              <a:t>        add("South", new Button("South"));</a:t>
            </a:r>
          </a:p>
          <a:p>
            <a:r>
              <a:rPr lang="en-US" altLang="zh-CN" sz="1600" b="1"/>
              <a:t>        add("East", new Button("East"));</a:t>
            </a:r>
          </a:p>
          <a:p>
            <a:r>
              <a:rPr lang="en-US" altLang="zh-CN" sz="1600" b="1"/>
              <a:t>        add("West", new Button("West"));</a:t>
            </a:r>
          </a:p>
          <a:p>
            <a:r>
              <a:rPr lang="en-US" altLang="zh-CN" sz="1600" b="1"/>
              <a:t>        add("Center", new Button("Center"));</a:t>
            </a:r>
          </a:p>
          <a:p>
            <a:r>
              <a:rPr lang="en-US" altLang="zh-CN" sz="1600" b="1"/>
              <a:t>    }</a:t>
            </a:r>
          </a:p>
          <a:p>
            <a:r>
              <a:rPr lang="en-US" altLang="zh-CN" sz="1600" b="1"/>
              <a:t>    public boolean handleEvent(Event e)</a:t>
            </a:r>
          </a:p>
          <a:p>
            <a:r>
              <a:rPr lang="en-US" altLang="zh-CN" sz="1600" b="1"/>
              <a:t>    {</a:t>
            </a:r>
          </a:p>
          <a:p>
            <a:r>
              <a:rPr lang="en-US" altLang="zh-CN" sz="1600" b="1"/>
              <a:t>        if (e.id == Event.WINDOW_DESTROY) {</a:t>
            </a:r>
          </a:p>
          <a:p>
            <a:r>
              <a:rPr lang="en-US" altLang="zh-CN" sz="1600" b="1"/>
              <a:t>            System.exit(0);</a:t>
            </a:r>
          </a:p>
          <a:p>
            <a:r>
              <a:rPr lang="en-US" altLang="zh-CN" sz="1600" b="1"/>
              <a:t>        }</a:t>
            </a:r>
          </a:p>
          <a:p>
            <a:r>
              <a:rPr lang="en-US" altLang="zh-CN" sz="1600" b="1"/>
              <a:t>        return super.handleEvent(e);</a:t>
            </a:r>
          </a:p>
          <a:p>
            <a:r>
              <a:rPr lang="en-US" altLang="zh-CN" sz="1600" b="1"/>
              <a:t>    }</a:t>
            </a:r>
          </a:p>
          <a:p>
            <a:r>
              <a:rPr lang="en-US" altLang="zh-CN" sz="1600" b="1"/>
              <a:t>    public static void main(String args[])</a:t>
            </a:r>
          </a:p>
          <a:p>
            <a:r>
              <a:rPr lang="en-US" altLang="zh-CN" sz="1600" b="1"/>
              <a:t>    {</a:t>
            </a:r>
          </a:p>
          <a:p>
            <a:r>
              <a:rPr lang="en-US" altLang="zh-CN" sz="1600" b="1"/>
              <a:t>        BorderWindow window = new BorderWindow();</a:t>
            </a:r>
          </a:p>
          <a:p>
            <a:r>
              <a:rPr lang="en-US" altLang="zh-CN" sz="1600" b="1"/>
              <a:t>        window.setTitle("BorderWindow Application");</a:t>
            </a:r>
          </a:p>
          <a:p>
            <a:r>
              <a:rPr lang="en-US" altLang="zh-CN" sz="1600" b="1"/>
              <a:t>        window.pack();</a:t>
            </a:r>
          </a:p>
          <a:p>
            <a:r>
              <a:rPr lang="en-US" altLang="zh-CN" sz="1600" b="1"/>
              <a:t>        window.show();</a:t>
            </a:r>
          </a:p>
          <a:p>
            <a:r>
              <a:rPr lang="en-US" altLang="zh-CN" sz="1600" b="1"/>
              <a:t>    }</a:t>
            </a:r>
          </a:p>
          <a:p>
            <a:r>
              <a:rPr lang="en-US" altLang="zh-CN" sz="1600" b="1"/>
              <a:t>}</a:t>
            </a:r>
          </a:p>
        </p:txBody>
      </p:sp>
      <p:sp>
        <p:nvSpPr>
          <p:cNvPr id="29699" name="Text Box 3">
            <a:extLst>
              <a:ext uri="{FF2B5EF4-FFF2-40B4-BE49-F238E27FC236}">
                <a16:creationId xmlns:a16="http://schemas.microsoft.com/office/drawing/2014/main" id="{3CC93233-0956-3741-861B-C2BE07EAD0B8}"/>
              </a:ext>
            </a:extLst>
          </p:cNvPr>
          <p:cNvSpPr txBox="1">
            <a:spLocks noChangeArrowheads="1"/>
          </p:cNvSpPr>
          <p:nvPr/>
        </p:nvSpPr>
        <p:spPr bwMode="auto">
          <a:xfrm>
            <a:off x="7315201" y="6219825"/>
            <a:ext cx="2113079"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BorderWindow.java</a:t>
            </a:r>
          </a:p>
        </p:txBody>
      </p:sp>
    </p:spTree>
    <p:extLst>
      <p:ext uri="{BB962C8B-B14F-4D97-AF65-F5344CB8AC3E}">
        <p14:creationId xmlns:p14="http://schemas.microsoft.com/office/powerpoint/2010/main" val="936463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7047508-22CC-FA45-9000-9D985E62A7E8}"/>
              </a:ext>
            </a:extLst>
          </p:cNvPr>
          <p:cNvSpPr>
            <a:spLocks noChangeArrowheads="1"/>
          </p:cNvSpPr>
          <p:nvPr/>
        </p:nvSpPr>
        <p:spPr bwMode="auto">
          <a:xfrm>
            <a:off x="2895600" y="457200"/>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——GridLayout</a:t>
            </a:r>
          </a:p>
        </p:txBody>
      </p:sp>
      <p:sp>
        <p:nvSpPr>
          <p:cNvPr id="30723" name="Text Box 3">
            <a:extLst>
              <a:ext uri="{FF2B5EF4-FFF2-40B4-BE49-F238E27FC236}">
                <a16:creationId xmlns:a16="http://schemas.microsoft.com/office/drawing/2014/main" id="{408432BA-63F8-4741-9C27-5C6778002A73}"/>
              </a:ext>
            </a:extLst>
          </p:cNvPr>
          <p:cNvSpPr txBox="1">
            <a:spLocks noChangeArrowheads="1"/>
          </p:cNvSpPr>
          <p:nvPr/>
        </p:nvSpPr>
        <p:spPr bwMode="auto">
          <a:xfrm>
            <a:off x="2057400" y="2133600"/>
            <a:ext cx="8305800" cy="205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t>     GridLayout</a:t>
            </a:r>
            <a:r>
              <a:rPr lang="zh-CN" altLang="en-US"/>
              <a:t>布局方式可以使容器中的各组件呈</a:t>
            </a:r>
            <a:r>
              <a:rPr lang="zh-CN" altLang="en-US" b="1" u="sng">
                <a:solidFill>
                  <a:schemeClr val="folHlink"/>
                </a:solidFill>
              </a:rPr>
              <a:t>网格状分布</a:t>
            </a:r>
            <a:r>
              <a:rPr lang="zh-CN" altLang="en-US"/>
              <a:t>。容器中各组件的高度和宽度相同，当容器的尺寸发生变化时，各组件的相对位置不变，但各自的尺寸会发生变化。</a:t>
            </a:r>
          </a:p>
          <a:p>
            <a:pPr>
              <a:lnSpc>
                <a:spcPct val="110000"/>
              </a:lnSpc>
            </a:pPr>
            <a:r>
              <a:rPr lang="zh-CN" altLang="en-US"/>
              <a:t>    各组件的排列方式：从左到右，从上到下。</a:t>
            </a:r>
          </a:p>
          <a:p>
            <a:pPr>
              <a:lnSpc>
                <a:spcPct val="110000"/>
              </a:lnSpc>
            </a:pPr>
            <a:endParaRPr lang="zh-CN" altLang="en-US" sz="900"/>
          </a:p>
          <a:p>
            <a:pPr>
              <a:lnSpc>
                <a:spcPct val="110000"/>
              </a:lnSpc>
            </a:pPr>
            <a:r>
              <a:rPr lang="zh-CN" altLang="en-US"/>
              <a:t>    与</a:t>
            </a:r>
            <a:r>
              <a:rPr lang="en-US" altLang="zh-CN"/>
              <a:t>BorderLayout</a:t>
            </a:r>
            <a:r>
              <a:rPr lang="zh-CN" altLang="en-US"/>
              <a:t>类相类似，如果想在一个网格单元中添加多个组件，则必须先在该网格单元放一个</a:t>
            </a:r>
            <a:r>
              <a:rPr lang="en-US" altLang="zh-CN"/>
              <a:t>Panel</a:t>
            </a:r>
            <a:r>
              <a:rPr lang="zh-CN" altLang="en-US"/>
              <a:t>容器，再将多个组件放在该</a:t>
            </a:r>
            <a:r>
              <a:rPr lang="en-US" altLang="zh-CN"/>
              <a:t>Panel</a:t>
            </a:r>
            <a:r>
              <a:rPr lang="zh-CN" altLang="en-US"/>
              <a:t>容器中。</a:t>
            </a:r>
          </a:p>
        </p:txBody>
      </p:sp>
      <p:grpSp>
        <p:nvGrpSpPr>
          <p:cNvPr id="30730" name="Group 10">
            <a:extLst>
              <a:ext uri="{FF2B5EF4-FFF2-40B4-BE49-F238E27FC236}">
                <a16:creationId xmlns:a16="http://schemas.microsoft.com/office/drawing/2014/main" id="{543328E5-303F-6F47-8468-D34DF82DA52B}"/>
              </a:ext>
            </a:extLst>
          </p:cNvPr>
          <p:cNvGrpSpPr>
            <a:grpSpLocks/>
          </p:cNvGrpSpPr>
          <p:nvPr/>
        </p:nvGrpSpPr>
        <p:grpSpPr bwMode="auto">
          <a:xfrm>
            <a:off x="5562600" y="5181600"/>
            <a:ext cx="2514600" cy="1524000"/>
            <a:chOff x="2544" y="3168"/>
            <a:chExt cx="1584" cy="960"/>
          </a:xfrm>
        </p:grpSpPr>
        <p:sp>
          <p:nvSpPr>
            <p:cNvPr id="30724" name="Rectangle 4">
              <a:extLst>
                <a:ext uri="{FF2B5EF4-FFF2-40B4-BE49-F238E27FC236}">
                  <a16:creationId xmlns:a16="http://schemas.microsoft.com/office/drawing/2014/main" id="{770D501B-537A-D147-AE31-17929169D898}"/>
                </a:ext>
              </a:extLst>
            </p:cNvPr>
            <p:cNvSpPr>
              <a:spLocks noChangeArrowheads="1"/>
            </p:cNvSpPr>
            <p:nvPr/>
          </p:nvSpPr>
          <p:spPr bwMode="auto">
            <a:xfrm>
              <a:off x="2544" y="3168"/>
              <a:ext cx="1584"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Line 5">
              <a:extLst>
                <a:ext uri="{FF2B5EF4-FFF2-40B4-BE49-F238E27FC236}">
                  <a16:creationId xmlns:a16="http://schemas.microsoft.com/office/drawing/2014/main" id="{F1EC932A-E1A9-BB4E-AAD5-F1A7454EDCFE}"/>
                </a:ext>
              </a:extLst>
            </p:cNvPr>
            <p:cNvSpPr>
              <a:spLocks noChangeShapeType="1"/>
            </p:cNvSpPr>
            <p:nvPr/>
          </p:nvSpPr>
          <p:spPr bwMode="auto">
            <a:xfrm>
              <a:off x="2544" y="3408"/>
              <a:ext cx="15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6" name="Line 6">
              <a:extLst>
                <a:ext uri="{FF2B5EF4-FFF2-40B4-BE49-F238E27FC236}">
                  <a16:creationId xmlns:a16="http://schemas.microsoft.com/office/drawing/2014/main" id="{8A135CD9-72A7-0D4C-B923-4291AEF3FD14}"/>
                </a:ext>
              </a:extLst>
            </p:cNvPr>
            <p:cNvSpPr>
              <a:spLocks noChangeShapeType="1"/>
            </p:cNvSpPr>
            <p:nvPr/>
          </p:nvSpPr>
          <p:spPr bwMode="auto">
            <a:xfrm>
              <a:off x="2544" y="3648"/>
              <a:ext cx="15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7" name="Line 7">
              <a:extLst>
                <a:ext uri="{FF2B5EF4-FFF2-40B4-BE49-F238E27FC236}">
                  <a16:creationId xmlns:a16="http://schemas.microsoft.com/office/drawing/2014/main" id="{4F53E790-13FC-2A44-BF37-87844D36DA69}"/>
                </a:ext>
              </a:extLst>
            </p:cNvPr>
            <p:cNvSpPr>
              <a:spLocks noChangeShapeType="1"/>
            </p:cNvSpPr>
            <p:nvPr/>
          </p:nvSpPr>
          <p:spPr bwMode="auto">
            <a:xfrm>
              <a:off x="2544" y="3888"/>
              <a:ext cx="15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8" name="Line 8">
              <a:extLst>
                <a:ext uri="{FF2B5EF4-FFF2-40B4-BE49-F238E27FC236}">
                  <a16:creationId xmlns:a16="http://schemas.microsoft.com/office/drawing/2014/main" id="{EEA74879-338D-2245-81C8-EDA21CD5EC8C}"/>
                </a:ext>
              </a:extLst>
            </p:cNvPr>
            <p:cNvSpPr>
              <a:spLocks noChangeShapeType="1"/>
            </p:cNvSpPr>
            <p:nvPr/>
          </p:nvSpPr>
          <p:spPr bwMode="auto">
            <a:xfrm>
              <a:off x="3072" y="3168"/>
              <a:ext cx="0" cy="96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729" name="Line 9">
              <a:extLst>
                <a:ext uri="{FF2B5EF4-FFF2-40B4-BE49-F238E27FC236}">
                  <a16:creationId xmlns:a16="http://schemas.microsoft.com/office/drawing/2014/main" id="{E8096F04-726E-0945-9DFE-A687CCCDBA3C}"/>
                </a:ext>
              </a:extLst>
            </p:cNvPr>
            <p:cNvSpPr>
              <a:spLocks noChangeShapeType="1"/>
            </p:cNvSpPr>
            <p:nvPr/>
          </p:nvSpPr>
          <p:spPr bwMode="auto">
            <a:xfrm>
              <a:off x="3600" y="3168"/>
              <a:ext cx="0" cy="96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4019568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3DF312AD-CF69-B546-8908-84E55911476D}"/>
              </a:ext>
            </a:extLst>
          </p:cNvPr>
          <p:cNvSpPr>
            <a:spLocks noChangeArrowheads="1"/>
          </p:cNvSpPr>
          <p:nvPr/>
        </p:nvSpPr>
        <p:spPr bwMode="auto">
          <a:xfrm>
            <a:off x="2895600" y="320675"/>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——GridLayout</a:t>
            </a:r>
          </a:p>
        </p:txBody>
      </p:sp>
      <p:sp>
        <p:nvSpPr>
          <p:cNvPr id="31748" name="Text Box 4">
            <a:extLst>
              <a:ext uri="{FF2B5EF4-FFF2-40B4-BE49-F238E27FC236}">
                <a16:creationId xmlns:a16="http://schemas.microsoft.com/office/drawing/2014/main" id="{9621164B-40F4-4241-9A4A-6E15A47754B0}"/>
              </a:ext>
            </a:extLst>
          </p:cNvPr>
          <p:cNvSpPr txBox="1">
            <a:spLocks noChangeArrowheads="1"/>
          </p:cNvSpPr>
          <p:nvPr/>
        </p:nvSpPr>
        <p:spPr bwMode="auto">
          <a:xfrm>
            <a:off x="2133601" y="1828800"/>
            <a:ext cx="8169275"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GridLayout</a:t>
            </a:r>
            <a:r>
              <a:rPr lang="zh-CN" altLang="en-US">
                <a:latin typeface="Times New Roman" panose="02020603050405020304" pitchFamily="18" charset="0"/>
              </a:rPr>
              <a:t>类有三种构造方法：</a:t>
            </a:r>
          </a:p>
          <a:p>
            <a:endParaRPr lang="zh-CN" altLang="en-US" sz="500">
              <a:solidFill>
                <a:schemeClr val="folHlink"/>
              </a:solidFill>
              <a:latin typeface="Times New Roman" panose="02020603050405020304" pitchFamily="18" charset="0"/>
            </a:endParaRPr>
          </a:p>
          <a:p>
            <a:r>
              <a:rPr lang="en-US" altLang="zh-CN" sz="2000">
                <a:solidFill>
                  <a:schemeClr val="folHlink"/>
                </a:solidFill>
                <a:latin typeface="Times New Roman" panose="02020603050405020304" pitchFamily="18" charset="0"/>
              </a:rPr>
              <a:t>public GridLayout()</a:t>
            </a:r>
          </a:p>
          <a:p>
            <a:r>
              <a:rPr lang="en-US" altLang="zh-CN">
                <a:latin typeface="Times New Roman" panose="02020603050405020304" pitchFamily="18" charset="0"/>
              </a:rPr>
              <a:t>    </a:t>
            </a:r>
            <a:r>
              <a:rPr lang="zh-CN" altLang="en-US">
                <a:latin typeface="Times New Roman" panose="02020603050405020304" pitchFamily="18" charset="0"/>
              </a:rPr>
              <a:t>在一行中放置所有的组件，各组件间的水平间距为</a:t>
            </a:r>
            <a:r>
              <a:rPr lang="en-US" altLang="zh-CN">
                <a:latin typeface="Times New Roman" panose="02020603050405020304" pitchFamily="18" charset="0"/>
              </a:rPr>
              <a:t>0</a:t>
            </a:r>
            <a:r>
              <a:rPr lang="zh-CN" altLang="en-US">
                <a:latin typeface="Times New Roman" panose="02020603050405020304" pitchFamily="18" charset="0"/>
              </a:rPr>
              <a:t>象素。</a:t>
            </a:r>
          </a:p>
          <a:p>
            <a:endParaRPr lang="zh-CN" altLang="en-US" sz="500">
              <a:latin typeface="Times New Roman" panose="02020603050405020304" pitchFamily="18" charset="0"/>
            </a:endParaRPr>
          </a:p>
          <a:p>
            <a:r>
              <a:rPr lang="en-US" altLang="zh-CN" sz="2000">
                <a:solidFill>
                  <a:schemeClr val="folHlink"/>
                </a:solidFill>
                <a:latin typeface="Times New Roman" panose="02020603050405020304" pitchFamily="18" charset="0"/>
              </a:rPr>
              <a:t>public GridLayout(int rows, int cols) </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生成一个</a:t>
            </a:r>
            <a:r>
              <a:rPr lang="en-US" altLang="zh-CN">
                <a:latin typeface="Times New Roman" panose="02020603050405020304" pitchFamily="18" charset="0"/>
              </a:rPr>
              <a:t>rows</a:t>
            </a:r>
            <a:r>
              <a:rPr lang="zh-CN" altLang="en-US">
                <a:latin typeface="Times New Roman" panose="02020603050405020304" pitchFamily="18" charset="0"/>
              </a:rPr>
              <a:t>行，</a:t>
            </a:r>
            <a:r>
              <a:rPr lang="en-US" altLang="zh-CN">
                <a:latin typeface="Times New Roman" panose="02020603050405020304" pitchFamily="18" charset="0"/>
              </a:rPr>
              <a:t>cols</a:t>
            </a:r>
            <a:r>
              <a:rPr lang="zh-CN" altLang="en-US">
                <a:latin typeface="Times New Roman" panose="02020603050405020304" pitchFamily="18" charset="0"/>
              </a:rPr>
              <a:t>列的管理器，最多能放置</a:t>
            </a:r>
            <a:r>
              <a:rPr lang="en-US" altLang="zh-CN" sz="2000" u="sng">
                <a:solidFill>
                  <a:schemeClr val="folHlink"/>
                </a:solidFill>
                <a:latin typeface="Times New Roman" panose="02020603050405020304" pitchFamily="18" charset="0"/>
              </a:rPr>
              <a:t>rows*cols</a:t>
            </a:r>
            <a:r>
              <a:rPr lang="zh-CN" altLang="en-US">
                <a:latin typeface="Times New Roman" panose="02020603050405020304" pitchFamily="18" charset="0"/>
              </a:rPr>
              <a:t>个组件。</a:t>
            </a:r>
          </a:p>
          <a:p>
            <a:r>
              <a:rPr lang="zh-CN" altLang="en-US">
                <a:latin typeface="Times New Roman" panose="02020603050405020304" pitchFamily="18" charset="0"/>
              </a:rPr>
              <a:t>    </a:t>
            </a:r>
            <a:r>
              <a:rPr lang="en-US" altLang="zh-CN">
                <a:latin typeface="Times New Roman" panose="02020603050405020304" pitchFamily="18" charset="0"/>
              </a:rPr>
              <a:t>rows</a:t>
            </a:r>
            <a:r>
              <a:rPr lang="zh-CN" altLang="en-US">
                <a:latin typeface="Times New Roman" panose="02020603050405020304" pitchFamily="18" charset="0"/>
              </a:rPr>
              <a:t>或</a:t>
            </a:r>
            <a:r>
              <a:rPr lang="en-US" altLang="zh-CN">
                <a:latin typeface="Times New Roman" panose="02020603050405020304" pitchFamily="18" charset="0"/>
              </a:rPr>
              <a:t>cols</a:t>
            </a:r>
            <a:r>
              <a:rPr lang="zh-CN" altLang="en-US">
                <a:latin typeface="Times New Roman" panose="02020603050405020304" pitchFamily="18" charset="0"/>
              </a:rPr>
              <a:t>可以有一个为</a:t>
            </a:r>
            <a:r>
              <a:rPr lang="en-US" altLang="zh-CN">
                <a:latin typeface="Times New Roman" panose="02020603050405020304" pitchFamily="18" charset="0"/>
              </a:rPr>
              <a:t>0</a:t>
            </a:r>
            <a:r>
              <a:rPr lang="zh-CN" altLang="en-US">
                <a:latin typeface="Times New Roman" panose="02020603050405020304" pitchFamily="18" charset="0"/>
              </a:rPr>
              <a:t>。若</a:t>
            </a:r>
            <a:r>
              <a:rPr lang="en-US" altLang="zh-CN">
                <a:latin typeface="Times New Roman" panose="02020603050405020304" pitchFamily="18" charset="0"/>
              </a:rPr>
              <a:t>rows</a:t>
            </a:r>
            <a:r>
              <a:rPr lang="zh-CN" altLang="en-US">
                <a:latin typeface="Times New Roman" panose="02020603050405020304" pitchFamily="18" charset="0"/>
              </a:rPr>
              <a:t>为</a:t>
            </a:r>
            <a:r>
              <a:rPr lang="en-US" altLang="zh-CN">
                <a:latin typeface="Times New Roman" panose="02020603050405020304" pitchFamily="18" charset="0"/>
              </a:rPr>
              <a:t>0</a:t>
            </a:r>
            <a:r>
              <a:rPr lang="zh-CN" altLang="en-US">
                <a:latin typeface="Times New Roman" panose="02020603050405020304" pitchFamily="18" charset="0"/>
              </a:rPr>
              <a:t>，这表示每行放置</a:t>
            </a:r>
            <a:r>
              <a:rPr lang="en-US" altLang="zh-CN">
                <a:latin typeface="Times New Roman" panose="02020603050405020304" pitchFamily="18" charset="0"/>
              </a:rPr>
              <a:t>cols</a:t>
            </a:r>
            <a:r>
              <a:rPr lang="zh-CN" altLang="en-US">
                <a:latin typeface="Times New Roman" panose="02020603050405020304" pitchFamily="18" charset="0"/>
              </a:rPr>
              <a:t>个组件，根据具体组件数，可以有任意多行；若</a:t>
            </a:r>
            <a:r>
              <a:rPr lang="en-US" altLang="zh-CN">
                <a:latin typeface="Times New Roman" panose="02020603050405020304" pitchFamily="18" charset="0"/>
              </a:rPr>
              <a:t>cols</a:t>
            </a:r>
            <a:r>
              <a:rPr lang="zh-CN" altLang="en-US">
                <a:latin typeface="Times New Roman" panose="02020603050405020304" pitchFamily="18" charset="0"/>
              </a:rPr>
              <a:t>为</a:t>
            </a:r>
            <a:r>
              <a:rPr lang="en-US" altLang="zh-CN">
                <a:latin typeface="Times New Roman" panose="02020603050405020304" pitchFamily="18" charset="0"/>
              </a:rPr>
              <a:t>0</a:t>
            </a:r>
            <a:r>
              <a:rPr lang="zh-CN" altLang="en-US">
                <a:latin typeface="Times New Roman" panose="02020603050405020304" pitchFamily="18" charset="0"/>
              </a:rPr>
              <a:t>，这表示共有</a:t>
            </a:r>
            <a:r>
              <a:rPr lang="en-US" altLang="zh-CN">
                <a:latin typeface="Times New Roman" panose="02020603050405020304" pitchFamily="18" charset="0"/>
              </a:rPr>
              <a:t>rows</a:t>
            </a:r>
            <a:r>
              <a:rPr lang="zh-CN" altLang="en-US">
                <a:latin typeface="Times New Roman" panose="02020603050405020304" pitchFamily="18" charset="0"/>
              </a:rPr>
              <a:t>行，根据具体组件数，每行可以放置任意多个组件。</a:t>
            </a:r>
          </a:p>
          <a:p>
            <a:r>
              <a:rPr lang="zh-CN" altLang="en-US">
                <a:latin typeface="Times New Roman" panose="02020603050405020304" pitchFamily="18" charset="0"/>
              </a:rPr>
              <a:t>    组件间的水平和竖直间距为</a:t>
            </a:r>
            <a:r>
              <a:rPr lang="en-US" altLang="zh-CN">
                <a:latin typeface="Times New Roman" panose="02020603050405020304" pitchFamily="18" charset="0"/>
              </a:rPr>
              <a:t>0</a:t>
            </a:r>
            <a:r>
              <a:rPr lang="zh-CN" altLang="en-US">
                <a:latin typeface="Times New Roman" panose="02020603050405020304" pitchFamily="18" charset="0"/>
              </a:rPr>
              <a:t>象素。</a:t>
            </a:r>
          </a:p>
          <a:p>
            <a:endParaRPr lang="zh-CN" altLang="en-US" sz="500">
              <a:latin typeface="Times New Roman" panose="02020603050405020304" pitchFamily="18" charset="0"/>
            </a:endParaRPr>
          </a:p>
          <a:p>
            <a:r>
              <a:rPr lang="en-US" altLang="zh-CN" sz="2000">
                <a:solidFill>
                  <a:schemeClr val="folHlink"/>
                </a:solidFill>
                <a:latin typeface="Times New Roman" panose="02020603050405020304" pitchFamily="18" charset="0"/>
              </a:rPr>
              <a:t>public GridLayout(int rows, int cols, int horizontalGap, int verticalGap ) </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各组件间的水平和竖直间距为指定值。</a:t>
            </a:r>
          </a:p>
        </p:txBody>
      </p:sp>
    </p:spTree>
    <p:extLst>
      <p:ext uri="{BB962C8B-B14F-4D97-AF65-F5344CB8AC3E}">
        <p14:creationId xmlns:p14="http://schemas.microsoft.com/office/powerpoint/2010/main" val="30732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a:extLst>
              <a:ext uri="{FF2B5EF4-FFF2-40B4-BE49-F238E27FC236}">
                <a16:creationId xmlns:a16="http://schemas.microsoft.com/office/drawing/2014/main" id="{BF8476D5-A749-254B-B4BA-CB9448CD547F}"/>
              </a:ext>
            </a:extLst>
          </p:cNvPr>
          <p:cNvSpPr txBox="1">
            <a:spLocks noChangeArrowheads="1"/>
          </p:cNvSpPr>
          <p:nvPr/>
        </p:nvSpPr>
        <p:spPr bwMode="auto">
          <a:xfrm>
            <a:off x="1828800" y="80963"/>
            <a:ext cx="8382000" cy="66929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b="1"/>
              <a:t>public class GridWindow extends Frame</a:t>
            </a:r>
          </a:p>
          <a:p>
            <a:r>
              <a:rPr lang="en-US" altLang="zh-CN" sz="1600" b="1"/>
              <a:t>{</a:t>
            </a:r>
          </a:p>
          <a:p>
            <a:r>
              <a:rPr lang="en-US" altLang="zh-CN" sz="1600" b="1"/>
              <a:t>    public GridWindow()</a:t>
            </a:r>
          </a:p>
          <a:p>
            <a:r>
              <a:rPr lang="en-US" altLang="zh-CN" sz="1600" b="1"/>
              <a:t>    {</a:t>
            </a:r>
          </a:p>
          <a:p>
            <a:r>
              <a:rPr lang="en-US" altLang="zh-CN" sz="1600" b="1"/>
              <a:t>        setLayout(new GridLayout(0,2));</a:t>
            </a:r>
          </a:p>
          <a:p>
            <a:r>
              <a:rPr lang="en-US" altLang="zh-CN" sz="1600" b="1"/>
              <a:t>        setFont(new Font("Helvetica", Font.PLAIN, 14));</a:t>
            </a:r>
          </a:p>
          <a:p>
            <a:endParaRPr lang="en-US" altLang="zh-CN" sz="1600" b="1"/>
          </a:p>
          <a:p>
            <a:r>
              <a:rPr lang="en-US" altLang="zh-CN" sz="1600" b="1"/>
              <a:t>        add(new Button("Button 1"));</a:t>
            </a:r>
          </a:p>
          <a:p>
            <a:r>
              <a:rPr lang="en-US" altLang="zh-CN" sz="1600" b="1"/>
              <a:t>        add(new Button("2"));</a:t>
            </a:r>
          </a:p>
          <a:p>
            <a:r>
              <a:rPr lang="en-US" altLang="zh-CN" sz="1600" b="1"/>
              <a:t>        add(new Button("Button 3"));</a:t>
            </a:r>
          </a:p>
          <a:p>
            <a:r>
              <a:rPr lang="en-US" altLang="zh-CN" sz="1600" b="1"/>
              <a:t>        add(new Button("Long-Named Button 4"));</a:t>
            </a:r>
          </a:p>
          <a:p>
            <a:r>
              <a:rPr lang="en-US" altLang="zh-CN" sz="1600" b="1"/>
              <a:t>        add(new Button("Button 5"));</a:t>
            </a:r>
          </a:p>
          <a:p>
            <a:r>
              <a:rPr lang="en-US" altLang="zh-CN" sz="1600" b="1"/>
              <a:t>    }</a:t>
            </a:r>
          </a:p>
          <a:p>
            <a:r>
              <a:rPr lang="en-US" altLang="zh-CN" sz="1600" b="1"/>
              <a:t>    public boolean handleEvent(Event e)</a:t>
            </a:r>
          </a:p>
          <a:p>
            <a:r>
              <a:rPr lang="en-US" altLang="zh-CN" sz="1600" b="1"/>
              <a:t>    {</a:t>
            </a:r>
          </a:p>
          <a:p>
            <a:r>
              <a:rPr lang="en-US" altLang="zh-CN" sz="1600" b="1"/>
              <a:t>        if (e.id == Event.WINDOW_DESTROY) {</a:t>
            </a:r>
          </a:p>
          <a:p>
            <a:r>
              <a:rPr lang="en-US" altLang="zh-CN" sz="1600" b="1"/>
              <a:t>            System.exit(0);</a:t>
            </a:r>
          </a:p>
          <a:p>
            <a:r>
              <a:rPr lang="en-US" altLang="zh-CN" sz="1600" b="1"/>
              <a:t>        }</a:t>
            </a:r>
          </a:p>
          <a:p>
            <a:r>
              <a:rPr lang="en-US" altLang="zh-CN" sz="1600" b="1"/>
              <a:t>         return super.handleEvent(e);</a:t>
            </a:r>
          </a:p>
          <a:p>
            <a:r>
              <a:rPr lang="en-US" altLang="zh-CN" sz="1600" b="1"/>
              <a:t>    }</a:t>
            </a:r>
          </a:p>
          <a:p>
            <a:r>
              <a:rPr lang="en-US" altLang="zh-CN" sz="1600" b="1"/>
              <a:t>    public static void main(String args[])</a:t>
            </a:r>
          </a:p>
          <a:p>
            <a:r>
              <a:rPr lang="en-US" altLang="zh-CN" sz="1600" b="1"/>
              <a:t>    {</a:t>
            </a:r>
          </a:p>
          <a:p>
            <a:r>
              <a:rPr lang="en-US" altLang="zh-CN" sz="1600" b="1"/>
              <a:t>        GridWindow window = new GridWindow();</a:t>
            </a:r>
          </a:p>
          <a:p>
            <a:r>
              <a:rPr lang="en-US" altLang="zh-CN" sz="1600" b="1"/>
              <a:t>        window.setTitle("GridWindow Application");</a:t>
            </a:r>
          </a:p>
          <a:p>
            <a:r>
              <a:rPr lang="en-US" altLang="zh-CN" sz="1600" b="1"/>
              <a:t>        window.pack();        window.show();</a:t>
            </a:r>
          </a:p>
          <a:p>
            <a:r>
              <a:rPr lang="en-US" altLang="zh-CN" sz="1600" b="1"/>
              <a:t>    }</a:t>
            </a:r>
          </a:p>
          <a:p>
            <a:r>
              <a:rPr lang="en-US" altLang="zh-CN" sz="1600" b="1"/>
              <a:t>}</a:t>
            </a:r>
          </a:p>
        </p:txBody>
      </p:sp>
      <p:sp>
        <p:nvSpPr>
          <p:cNvPr id="32772" name="Text Box 4">
            <a:extLst>
              <a:ext uri="{FF2B5EF4-FFF2-40B4-BE49-F238E27FC236}">
                <a16:creationId xmlns:a16="http://schemas.microsoft.com/office/drawing/2014/main" id="{F346A7DD-9111-E045-BBC9-B3C8FDB98AA1}"/>
              </a:ext>
            </a:extLst>
          </p:cNvPr>
          <p:cNvSpPr txBox="1">
            <a:spLocks noChangeArrowheads="1"/>
          </p:cNvSpPr>
          <p:nvPr/>
        </p:nvSpPr>
        <p:spPr bwMode="auto">
          <a:xfrm>
            <a:off x="7569201" y="6219825"/>
            <a:ext cx="1861407"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GridWindow.java</a:t>
            </a:r>
          </a:p>
        </p:txBody>
      </p:sp>
    </p:spTree>
    <p:extLst>
      <p:ext uri="{BB962C8B-B14F-4D97-AF65-F5344CB8AC3E}">
        <p14:creationId xmlns:p14="http://schemas.microsoft.com/office/powerpoint/2010/main" val="77756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9E405C0D-0E79-C643-A209-273CB87C3FC5}"/>
              </a:ext>
            </a:extLst>
          </p:cNvPr>
          <p:cNvSpPr txBox="1">
            <a:spLocks noChangeArrowheads="1"/>
          </p:cNvSpPr>
          <p:nvPr/>
        </p:nvSpPr>
        <p:spPr bwMode="auto">
          <a:xfrm>
            <a:off x="2438400" y="2209800"/>
            <a:ext cx="7772400" cy="306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sz="2800" b="1" u="sng">
                <a:solidFill>
                  <a:schemeClr val="folHlink"/>
                </a:solidFill>
              </a:rPr>
              <a:t>用户界面</a:t>
            </a:r>
            <a:r>
              <a:rPr lang="zh-CN" altLang="en-US"/>
              <a:t>：用户与计算机进行交互的渠道，</a:t>
            </a:r>
            <a:r>
              <a:rPr lang="zh-CN" altLang="en-US">
                <a:latin typeface="宋体" panose="02010600030101010101" pitchFamily="2" charset="-122"/>
              </a:rPr>
              <a:t>人</a:t>
            </a:r>
            <a:r>
              <a:rPr lang="en-US" altLang="zh-CN">
                <a:latin typeface="宋体" panose="02010600030101010101" pitchFamily="2" charset="-122"/>
              </a:rPr>
              <a:t>(</a:t>
            </a:r>
            <a:r>
              <a:rPr lang="zh-CN" altLang="en-US">
                <a:latin typeface="宋体" panose="02010600030101010101" pitchFamily="2" charset="-122"/>
              </a:rPr>
              <a:t>眼睛和手指</a:t>
            </a:r>
            <a:r>
              <a:rPr lang="en-US" altLang="zh-CN">
                <a:latin typeface="Times New Roman" panose="02020603050405020304" pitchFamily="18" charset="0"/>
              </a:rPr>
              <a:t>…</a:t>
            </a:r>
            <a:r>
              <a:rPr lang="en-US" altLang="zh-CN">
                <a:latin typeface="宋体" panose="02010600030101010101" pitchFamily="2" charset="-122"/>
              </a:rPr>
              <a:t>)</a:t>
            </a:r>
            <a:r>
              <a:rPr lang="zh-CN" altLang="en-US">
                <a:latin typeface="宋体" panose="02010600030101010101" pitchFamily="2" charset="-122"/>
              </a:rPr>
              <a:t>和计算机（硬件和软件）的通信，协同完成一定任务。</a:t>
            </a:r>
            <a:r>
              <a:rPr lang="zh-CN" altLang="en-US"/>
              <a:t>与计算机输入</a:t>
            </a:r>
            <a:r>
              <a:rPr lang="en-US" altLang="zh-CN"/>
              <a:t>/</a:t>
            </a:r>
            <a:r>
              <a:rPr lang="zh-CN" altLang="en-US"/>
              <a:t>输出过程都相关。</a:t>
            </a:r>
          </a:p>
          <a:p>
            <a:r>
              <a:rPr lang="zh-CN" altLang="en-US"/>
              <a:t>    </a:t>
            </a:r>
            <a:r>
              <a:rPr lang="zh-CN" altLang="en-US" sz="2800" b="1" u="sng">
                <a:solidFill>
                  <a:schemeClr val="folHlink"/>
                </a:solidFill>
              </a:rPr>
              <a:t>人的主体参与</a:t>
            </a:r>
            <a:r>
              <a:rPr lang="zh-CN" altLang="en-US"/>
              <a:t>：接受信息、思考、决策、发出命令。</a:t>
            </a:r>
          </a:p>
          <a:p>
            <a:r>
              <a:rPr lang="zh-CN" altLang="en-US"/>
              <a:t>    </a:t>
            </a:r>
            <a:r>
              <a:rPr lang="zh-CN" altLang="en-US" sz="2800" b="1" u="sng">
                <a:solidFill>
                  <a:schemeClr val="folHlink"/>
                </a:solidFill>
              </a:rPr>
              <a:t>计算机软硬件参与的工作</a:t>
            </a:r>
            <a:r>
              <a:rPr lang="zh-CN" altLang="en-US"/>
              <a:t>：进一步明确所要执行命令，执行计算，反馈信息。</a:t>
            </a:r>
          </a:p>
          <a:p>
            <a:endParaRPr lang="zh-CN" altLang="en-US" sz="1000"/>
          </a:p>
          <a:p>
            <a:pPr lvl="1">
              <a:lnSpc>
                <a:spcPct val="130000"/>
              </a:lnSpc>
              <a:buClr>
                <a:schemeClr val="folHlink"/>
              </a:buClr>
              <a:buFont typeface="Wingdings" pitchFamily="2" charset="2"/>
              <a:buChar char="q"/>
            </a:pPr>
            <a:r>
              <a:rPr lang="zh-CN" altLang="en-US">
                <a:latin typeface="Times New Roman" panose="02020603050405020304" pitchFamily="18" charset="0"/>
              </a:rPr>
              <a:t> 命令行式全字符</a:t>
            </a:r>
            <a:r>
              <a:rPr lang="zh-CN" altLang="en-US"/>
              <a:t>用户界面</a:t>
            </a:r>
          </a:p>
          <a:p>
            <a:pPr lvl="1">
              <a:lnSpc>
                <a:spcPct val="130000"/>
              </a:lnSpc>
              <a:buClr>
                <a:schemeClr val="folHlink"/>
              </a:buClr>
              <a:buFont typeface="Wingdings" pitchFamily="2" charset="2"/>
              <a:buChar char="q"/>
            </a:pPr>
            <a:r>
              <a:rPr lang="zh-CN" altLang="en-US"/>
              <a:t> 图形用户界面：让计算机变得更加容易使用</a:t>
            </a:r>
          </a:p>
        </p:txBody>
      </p:sp>
      <p:sp>
        <p:nvSpPr>
          <p:cNvPr id="90115" name="Rectangle 3">
            <a:extLst>
              <a:ext uri="{FF2B5EF4-FFF2-40B4-BE49-F238E27FC236}">
                <a16:creationId xmlns:a16="http://schemas.microsoft.com/office/drawing/2014/main" id="{47ACD9CA-D12A-A34A-8428-CAFCDE364192}"/>
              </a:ext>
            </a:extLst>
          </p:cNvPr>
          <p:cNvSpPr>
            <a:spLocks noChangeArrowheads="1"/>
          </p:cNvSpPr>
          <p:nvPr/>
        </p:nvSpPr>
        <p:spPr bwMode="auto">
          <a:xfrm>
            <a:off x="3048000" y="822325"/>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图形用户界面</a:t>
            </a:r>
          </a:p>
        </p:txBody>
      </p:sp>
    </p:spTree>
    <p:extLst>
      <p:ext uri="{BB962C8B-B14F-4D97-AF65-F5344CB8AC3E}">
        <p14:creationId xmlns:p14="http://schemas.microsoft.com/office/powerpoint/2010/main" val="128341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24A379D-2CEB-9F4A-AC6B-75178C66EF18}"/>
              </a:ext>
            </a:extLst>
          </p:cNvPr>
          <p:cNvSpPr>
            <a:spLocks noChangeArrowheads="1"/>
          </p:cNvSpPr>
          <p:nvPr/>
        </p:nvSpPr>
        <p:spPr bwMode="auto">
          <a:xfrm>
            <a:off x="2895600" y="457200"/>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——CardLayout</a:t>
            </a:r>
          </a:p>
        </p:txBody>
      </p:sp>
      <p:sp>
        <p:nvSpPr>
          <p:cNvPr id="33795" name="Text Box 3">
            <a:extLst>
              <a:ext uri="{FF2B5EF4-FFF2-40B4-BE49-F238E27FC236}">
                <a16:creationId xmlns:a16="http://schemas.microsoft.com/office/drawing/2014/main" id="{4947CA7F-8E19-A744-AF1D-E0682673E4C9}"/>
              </a:ext>
            </a:extLst>
          </p:cNvPr>
          <p:cNvSpPr txBox="1">
            <a:spLocks noChangeArrowheads="1"/>
          </p:cNvSpPr>
          <p:nvPr/>
        </p:nvSpPr>
        <p:spPr bwMode="auto">
          <a:xfrm>
            <a:off x="2133601" y="1905001"/>
            <a:ext cx="8169275" cy="34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CardLayout</a:t>
            </a:r>
            <a:r>
              <a:rPr lang="zh-CN" altLang="en-US">
                <a:latin typeface="Times New Roman" panose="02020603050405020304" pitchFamily="18" charset="0"/>
              </a:rPr>
              <a:t>布局方式可以帮助用户处理</a:t>
            </a:r>
            <a:r>
              <a:rPr lang="zh-CN" altLang="en-US" b="1" u="sng">
                <a:solidFill>
                  <a:schemeClr val="folHlink"/>
                </a:solidFill>
                <a:latin typeface="Times New Roman" panose="02020603050405020304" pitchFamily="18" charset="0"/>
              </a:rPr>
              <a:t>两个或更多的组件共享同一显示空间</a:t>
            </a:r>
            <a:r>
              <a:rPr lang="zh-CN" altLang="en-US">
                <a:latin typeface="Times New Roman" panose="02020603050405020304" pitchFamily="18" charset="0"/>
              </a:rPr>
              <a:t>。共享空间的组件之间的关系就像一摞牌一样，它们摞在一起，只有最上面的组件是可见的。 </a:t>
            </a:r>
            <a:r>
              <a:rPr lang="en-US" altLang="zh-CN">
                <a:latin typeface="Times New Roman" panose="02020603050405020304" pitchFamily="18" charset="0"/>
              </a:rPr>
              <a:t>CardLayout</a:t>
            </a:r>
            <a:r>
              <a:rPr lang="zh-CN" altLang="en-US">
                <a:latin typeface="Times New Roman" panose="02020603050405020304" pitchFamily="18" charset="0"/>
              </a:rPr>
              <a:t>可以象换牌一样处理这些共享空间的组件：为每张牌定义一个名字，可按名字选牌；可以按顺序向前或向后翻牌；也可以直接选第一张或最后一张牌。</a:t>
            </a:r>
          </a:p>
          <a:p>
            <a:endParaRPr lang="zh-CN" altLang="en-US" sz="900">
              <a:latin typeface="Times New Roman" panose="02020603050405020304" pitchFamily="18" charset="0"/>
            </a:endParaRPr>
          </a:p>
          <a:p>
            <a:pPr lvl="1">
              <a:buClr>
                <a:schemeClr val="folHlink"/>
              </a:buClr>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public void show(Container parent, String name) </a:t>
            </a:r>
          </a:p>
          <a:p>
            <a:pPr lvl="1">
              <a:buClr>
                <a:schemeClr val="folHlink"/>
              </a:buClr>
              <a:buFont typeface="Wingdings" pitchFamily="2" charset="2"/>
              <a:buChar char="§"/>
            </a:pPr>
            <a:r>
              <a:rPr lang="en-US" altLang="zh-CN">
                <a:latin typeface="Times New Roman" panose="02020603050405020304" pitchFamily="18" charset="0"/>
              </a:rPr>
              <a:t> public void next(Container parent)</a:t>
            </a:r>
          </a:p>
          <a:p>
            <a:pPr lvl="1">
              <a:buClr>
                <a:schemeClr val="folHlink"/>
              </a:buClr>
              <a:buFont typeface="Wingdings" pitchFamily="2" charset="2"/>
              <a:buChar char="§"/>
            </a:pPr>
            <a:r>
              <a:rPr lang="en-US" altLang="zh-CN">
                <a:latin typeface="Times New Roman" panose="02020603050405020304" pitchFamily="18" charset="0"/>
              </a:rPr>
              <a:t> public void previous(Container parent)</a:t>
            </a:r>
          </a:p>
          <a:p>
            <a:pPr lvl="1">
              <a:buClr>
                <a:schemeClr val="folHlink"/>
              </a:buClr>
              <a:buFont typeface="Wingdings" pitchFamily="2" charset="2"/>
              <a:buChar char="§"/>
            </a:pPr>
            <a:r>
              <a:rPr lang="en-US" altLang="zh-CN">
                <a:latin typeface="Times New Roman" panose="02020603050405020304" pitchFamily="18" charset="0"/>
              </a:rPr>
              <a:t> public void first(Container parent) </a:t>
            </a:r>
          </a:p>
          <a:p>
            <a:pPr lvl="1">
              <a:buClr>
                <a:schemeClr val="folHlink"/>
              </a:buClr>
              <a:buFont typeface="Wingdings" pitchFamily="2" charset="2"/>
              <a:buChar char="§"/>
            </a:pPr>
            <a:r>
              <a:rPr lang="en-US" altLang="zh-CN">
                <a:latin typeface="Times New Roman" panose="02020603050405020304" pitchFamily="18" charset="0"/>
              </a:rPr>
              <a:t> public void last(Container parent)</a:t>
            </a:r>
          </a:p>
          <a:p>
            <a:pPr lvl="1"/>
            <a:endParaRPr lang="en-US" altLang="zh-CN" sz="800">
              <a:latin typeface="Times New Roman" panose="02020603050405020304" pitchFamily="18" charset="0"/>
            </a:endParaRPr>
          </a:p>
          <a:p>
            <a:pPr lvl="1"/>
            <a:r>
              <a:rPr lang="zh-CN" altLang="en-US">
                <a:latin typeface="Times New Roman" panose="02020603050405020304" pitchFamily="18" charset="0"/>
              </a:rPr>
              <a:t>其中，</a:t>
            </a:r>
            <a:r>
              <a:rPr lang="en-US" altLang="zh-CN">
                <a:latin typeface="Times New Roman" panose="02020603050405020304" pitchFamily="18" charset="0"/>
              </a:rPr>
              <a:t>Container</a:t>
            </a:r>
            <a:r>
              <a:rPr lang="zh-CN" altLang="en-US">
                <a:latin typeface="Times New Roman" panose="02020603050405020304" pitchFamily="18" charset="0"/>
              </a:rPr>
              <a:t>是拥有该</a:t>
            </a:r>
            <a:r>
              <a:rPr lang="en-US" altLang="zh-CN">
                <a:latin typeface="Times New Roman" panose="02020603050405020304" pitchFamily="18" charset="0"/>
              </a:rPr>
              <a:t>CardLayout</a:t>
            </a:r>
            <a:r>
              <a:rPr lang="zh-CN" altLang="en-US">
                <a:latin typeface="Times New Roman" panose="02020603050405020304" pitchFamily="18" charset="0"/>
              </a:rPr>
              <a:t>布局管理器的容器。</a:t>
            </a:r>
          </a:p>
        </p:txBody>
      </p:sp>
    </p:spTree>
    <p:extLst>
      <p:ext uri="{BB962C8B-B14F-4D97-AF65-F5344CB8AC3E}">
        <p14:creationId xmlns:p14="http://schemas.microsoft.com/office/powerpoint/2010/main" val="421211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a:extLst>
              <a:ext uri="{FF2B5EF4-FFF2-40B4-BE49-F238E27FC236}">
                <a16:creationId xmlns:a16="http://schemas.microsoft.com/office/drawing/2014/main" id="{719AD20E-01F6-664D-A4B6-855766C538F7}"/>
              </a:ext>
            </a:extLst>
          </p:cNvPr>
          <p:cNvSpPr txBox="1">
            <a:spLocks noChangeArrowheads="1"/>
          </p:cNvSpPr>
          <p:nvPr/>
        </p:nvSpPr>
        <p:spPr bwMode="auto">
          <a:xfrm>
            <a:off x="2057400" y="1981201"/>
            <a:ext cx="8153400"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CardLayout</a:t>
            </a:r>
            <a:r>
              <a:rPr lang="zh-CN" altLang="en-US">
                <a:latin typeface="Times New Roman" panose="02020603050405020304" pitchFamily="18" charset="0"/>
              </a:rPr>
              <a:t>类有二种构造方法：</a:t>
            </a:r>
          </a:p>
          <a:p>
            <a:endParaRPr lang="zh-CN" altLang="en-US" sz="500">
              <a:solidFill>
                <a:schemeClr val="folHlink"/>
              </a:solidFill>
              <a:latin typeface="Times New Roman" panose="02020603050405020304" pitchFamily="18" charset="0"/>
            </a:endParaRPr>
          </a:p>
          <a:p>
            <a:r>
              <a:rPr lang="en-US" altLang="zh-CN" sz="2000">
                <a:solidFill>
                  <a:schemeClr val="folHlink"/>
                </a:solidFill>
                <a:latin typeface="Times New Roman" panose="02020603050405020304" pitchFamily="18" charset="0"/>
              </a:rPr>
              <a:t>public CardLayout()</a:t>
            </a:r>
          </a:p>
          <a:p>
            <a:r>
              <a:rPr lang="en-US" altLang="zh-CN">
                <a:latin typeface="Times New Roman" panose="02020603050405020304" pitchFamily="18" charset="0"/>
              </a:rPr>
              <a:t>    </a:t>
            </a:r>
            <a:r>
              <a:rPr lang="zh-CN" altLang="en-US">
                <a:latin typeface="Times New Roman" panose="02020603050405020304" pitchFamily="18" charset="0"/>
              </a:rPr>
              <a:t>组件距容器左右边界和上下边界的距离为缺省值</a:t>
            </a:r>
            <a:r>
              <a:rPr lang="en-US" altLang="zh-CN">
                <a:latin typeface="Times New Roman" panose="02020603050405020304" pitchFamily="18" charset="0"/>
              </a:rPr>
              <a:t>0</a:t>
            </a:r>
            <a:r>
              <a:rPr lang="zh-CN" altLang="en-US">
                <a:latin typeface="Times New Roman" panose="02020603050405020304" pitchFamily="18" charset="0"/>
              </a:rPr>
              <a:t>个象素。</a:t>
            </a:r>
          </a:p>
          <a:p>
            <a:endParaRPr lang="zh-CN" altLang="en-US" sz="800">
              <a:latin typeface="Times New Roman" panose="02020603050405020304" pitchFamily="18" charset="0"/>
            </a:endParaRPr>
          </a:p>
          <a:p>
            <a:r>
              <a:rPr lang="en-US" altLang="zh-CN" sz="2000">
                <a:solidFill>
                  <a:schemeClr val="folHlink"/>
                </a:solidFill>
                <a:latin typeface="Times New Roman" panose="02020603050405020304" pitchFamily="18" charset="0"/>
              </a:rPr>
              <a:t>public CardLayout(int horizontalGap, int verticalGap) </a:t>
            </a:r>
            <a:endParaRPr lang="en-US" altLang="zh-CN">
              <a:latin typeface="Times New Roman" panose="02020603050405020304" pitchFamily="18" charset="0"/>
            </a:endParaRPr>
          </a:p>
          <a:p>
            <a:r>
              <a:rPr lang="en-US" altLang="zh-CN">
                <a:latin typeface="Times New Roman" panose="02020603050405020304" pitchFamily="18" charset="0"/>
              </a:rPr>
              <a:t>    </a:t>
            </a:r>
            <a:r>
              <a:rPr lang="zh-CN" altLang="en-US">
                <a:latin typeface="Times New Roman" panose="02020603050405020304" pitchFamily="18" charset="0"/>
              </a:rPr>
              <a:t>组件距容器左右边界和上下边界的距离为指定值。</a:t>
            </a:r>
          </a:p>
          <a:p>
            <a:endParaRPr lang="zh-CN" altLang="en-US" sz="500">
              <a:latin typeface="Times New Roman" panose="02020603050405020304" pitchFamily="18" charset="0"/>
            </a:endParaRPr>
          </a:p>
          <a:p>
            <a:r>
              <a:rPr lang="zh-CN" altLang="en-US">
                <a:latin typeface="Times New Roman" panose="02020603050405020304" pitchFamily="18" charset="0"/>
              </a:rPr>
              <a:t>   与</a:t>
            </a:r>
            <a:r>
              <a:rPr lang="en-US" altLang="zh-CN">
                <a:latin typeface="Times New Roman" panose="02020603050405020304" pitchFamily="18" charset="0"/>
              </a:rPr>
              <a:t>BorderLayout</a:t>
            </a:r>
            <a:r>
              <a:rPr lang="zh-CN" altLang="en-US">
                <a:latin typeface="Times New Roman" panose="02020603050405020304" pitchFamily="18" charset="0"/>
              </a:rPr>
              <a:t>类和</a:t>
            </a:r>
            <a:r>
              <a:rPr lang="en-US" altLang="zh-CN">
                <a:latin typeface="Times New Roman" panose="02020603050405020304" pitchFamily="18" charset="0"/>
              </a:rPr>
              <a:t>GridLayout</a:t>
            </a:r>
            <a:r>
              <a:rPr lang="zh-CN" altLang="en-US">
                <a:latin typeface="Times New Roman" panose="02020603050405020304" pitchFamily="18" charset="0"/>
              </a:rPr>
              <a:t>类相类似，每张牌中只能放置一个组件，如果想在一张牌放置多个组件，则必须先在该牌放一个容器，再将多个组件放在该容器中。</a:t>
            </a:r>
          </a:p>
          <a:p>
            <a:endParaRPr lang="zh-CN" altLang="en-US" sz="900">
              <a:latin typeface="Times New Roman" panose="02020603050405020304" pitchFamily="18" charset="0"/>
            </a:endParaRPr>
          </a:p>
          <a:p>
            <a:r>
              <a:rPr lang="zh-CN" altLang="en-US">
                <a:latin typeface="Times New Roman" panose="02020603050405020304" pitchFamily="18" charset="0"/>
              </a:rPr>
              <a:t>    采用</a:t>
            </a:r>
            <a:r>
              <a:rPr lang="en-US" altLang="zh-CN">
                <a:latin typeface="Times New Roman" panose="02020603050405020304" pitchFamily="18" charset="0"/>
              </a:rPr>
              <a:t>CardLayout</a:t>
            </a:r>
            <a:r>
              <a:rPr lang="zh-CN" altLang="en-US">
                <a:latin typeface="Times New Roman" panose="02020603050405020304" pitchFamily="18" charset="0"/>
              </a:rPr>
              <a:t>布局方式时，向容器中添加组件时可以为组件取一个名字，以供更换显示组件时使用：</a:t>
            </a:r>
          </a:p>
          <a:p>
            <a:r>
              <a:rPr lang="zh-CN" altLang="en-US">
                <a:latin typeface="Times New Roman" panose="02020603050405020304" pitchFamily="18" charset="0"/>
              </a:rPr>
              <a:t>     </a:t>
            </a:r>
            <a:r>
              <a:rPr lang="en-US" altLang="zh-CN">
                <a:latin typeface="Times New Roman" panose="02020603050405020304" pitchFamily="18" charset="0"/>
              </a:rPr>
              <a:t>add(String, Component);</a:t>
            </a:r>
          </a:p>
        </p:txBody>
      </p:sp>
      <p:sp>
        <p:nvSpPr>
          <p:cNvPr id="34820" name="Rectangle 4">
            <a:extLst>
              <a:ext uri="{FF2B5EF4-FFF2-40B4-BE49-F238E27FC236}">
                <a16:creationId xmlns:a16="http://schemas.microsoft.com/office/drawing/2014/main" id="{CECF590D-0314-8840-831F-F91DFB198FCA}"/>
              </a:ext>
            </a:extLst>
          </p:cNvPr>
          <p:cNvSpPr>
            <a:spLocks noChangeArrowheads="1"/>
          </p:cNvSpPr>
          <p:nvPr/>
        </p:nvSpPr>
        <p:spPr bwMode="auto">
          <a:xfrm>
            <a:off x="2895600" y="457200"/>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——CardLayout</a:t>
            </a:r>
          </a:p>
        </p:txBody>
      </p:sp>
    </p:spTree>
    <p:extLst>
      <p:ext uri="{BB962C8B-B14F-4D97-AF65-F5344CB8AC3E}">
        <p14:creationId xmlns:p14="http://schemas.microsoft.com/office/powerpoint/2010/main" val="579614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3D93DF5-079C-8148-96C8-6A6311DB2693}"/>
              </a:ext>
            </a:extLst>
          </p:cNvPr>
          <p:cNvSpPr>
            <a:spLocks noChangeArrowheads="1"/>
          </p:cNvSpPr>
          <p:nvPr/>
        </p:nvSpPr>
        <p:spPr bwMode="auto">
          <a:xfrm>
            <a:off x="3200400" y="457200"/>
            <a:ext cx="5334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——CardLayout</a:t>
            </a:r>
          </a:p>
        </p:txBody>
      </p:sp>
      <p:sp>
        <p:nvSpPr>
          <p:cNvPr id="98308" name="Rectangle 4">
            <a:extLst>
              <a:ext uri="{FF2B5EF4-FFF2-40B4-BE49-F238E27FC236}">
                <a16:creationId xmlns:a16="http://schemas.microsoft.com/office/drawing/2014/main" id="{AD9FD41A-93AE-D641-B5FC-BCE981C606AA}"/>
              </a:ext>
            </a:extLst>
          </p:cNvPr>
          <p:cNvSpPr>
            <a:spLocks noChangeArrowheads="1"/>
          </p:cNvSpPr>
          <p:nvPr/>
        </p:nvSpPr>
        <p:spPr bwMode="auto">
          <a:xfrm>
            <a:off x="3886200" y="2438400"/>
            <a:ext cx="4419600" cy="3124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09" name="Text Box 5">
            <a:extLst>
              <a:ext uri="{FF2B5EF4-FFF2-40B4-BE49-F238E27FC236}">
                <a16:creationId xmlns:a16="http://schemas.microsoft.com/office/drawing/2014/main" id="{008ECC30-BA41-FD4B-985E-7105F4F94129}"/>
              </a:ext>
            </a:extLst>
          </p:cNvPr>
          <p:cNvSpPr txBox="1">
            <a:spLocks noChangeArrowheads="1"/>
          </p:cNvSpPr>
          <p:nvPr/>
        </p:nvSpPr>
        <p:spPr bwMode="auto">
          <a:xfrm>
            <a:off x="1676400" y="2624138"/>
            <a:ext cx="15856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hlink"/>
                </a:solidFill>
              </a:rPr>
              <a:t>Frame: Border</a:t>
            </a:r>
          </a:p>
        </p:txBody>
      </p:sp>
      <p:sp>
        <p:nvSpPr>
          <p:cNvPr id="98310" name="Rectangle 6">
            <a:extLst>
              <a:ext uri="{FF2B5EF4-FFF2-40B4-BE49-F238E27FC236}">
                <a16:creationId xmlns:a16="http://schemas.microsoft.com/office/drawing/2014/main" id="{90D148EE-CCE6-A64F-BCAD-7220A151D08E}"/>
              </a:ext>
            </a:extLst>
          </p:cNvPr>
          <p:cNvSpPr>
            <a:spLocks noChangeArrowheads="1"/>
          </p:cNvSpPr>
          <p:nvPr/>
        </p:nvSpPr>
        <p:spPr bwMode="auto">
          <a:xfrm>
            <a:off x="3886200" y="2438400"/>
            <a:ext cx="4419600" cy="762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11" name="Text Box 7">
            <a:extLst>
              <a:ext uri="{FF2B5EF4-FFF2-40B4-BE49-F238E27FC236}">
                <a16:creationId xmlns:a16="http://schemas.microsoft.com/office/drawing/2014/main" id="{D883EFA0-6D3C-D949-9509-8DF7D1232A15}"/>
              </a:ext>
            </a:extLst>
          </p:cNvPr>
          <p:cNvSpPr txBox="1">
            <a:spLocks noChangeArrowheads="1"/>
          </p:cNvSpPr>
          <p:nvPr/>
        </p:nvSpPr>
        <p:spPr bwMode="auto">
          <a:xfrm>
            <a:off x="6934201" y="1981200"/>
            <a:ext cx="7649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North</a:t>
            </a:r>
          </a:p>
        </p:txBody>
      </p:sp>
      <p:sp>
        <p:nvSpPr>
          <p:cNvPr id="98312" name="Text Box 8">
            <a:extLst>
              <a:ext uri="{FF2B5EF4-FFF2-40B4-BE49-F238E27FC236}">
                <a16:creationId xmlns:a16="http://schemas.microsoft.com/office/drawing/2014/main" id="{02A6E72C-1EB0-364F-A5D8-6862D6EEE29E}"/>
              </a:ext>
            </a:extLst>
          </p:cNvPr>
          <p:cNvSpPr txBox="1">
            <a:spLocks noChangeArrowheads="1"/>
          </p:cNvSpPr>
          <p:nvPr/>
        </p:nvSpPr>
        <p:spPr bwMode="auto">
          <a:xfrm>
            <a:off x="3884614" y="5638800"/>
            <a:ext cx="8435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Center</a:t>
            </a:r>
          </a:p>
        </p:txBody>
      </p:sp>
      <p:sp>
        <p:nvSpPr>
          <p:cNvPr id="98313" name="Rectangle 9">
            <a:extLst>
              <a:ext uri="{FF2B5EF4-FFF2-40B4-BE49-F238E27FC236}">
                <a16:creationId xmlns:a16="http://schemas.microsoft.com/office/drawing/2014/main" id="{4BBFF52F-E7EE-A149-B7B1-7AFF13794B2D}"/>
              </a:ext>
            </a:extLst>
          </p:cNvPr>
          <p:cNvSpPr>
            <a:spLocks noChangeArrowheads="1"/>
          </p:cNvSpPr>
          <p:nvPr/>
        </p:nvSpPr>
        <p:spPr bwMode="auto">
          <a:xfrm>
            <a:off x="3924300" y="2476500"/>
            <a:ext cx="4343400" cy="685800"/>
          </a:xfrm>
          <a:prstGeom prst="rect">
            <a:avLst/>
          </a:prstGeom>
          <a:solidFill>
            <a:schemeClr val="accent2">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Panel1</a:t>
            </a:r>
          </a:p>
        </p:txBody>
      </p:sp>
      <p:sp>
        <p:nvSpPr>
          <p:cNvPr id="98314" name="Rectangle 10">
            <a:extLst>
              <a:ext uri="{FF2B5EF4-FFF2-40B4-BE49-F238E27FC236}">
                <a16:creationId xmlns:a16="http://schemas.microsoft.com/office/drawing/2014/main" id="{7AE40293-010B-FB44-BBFC-582083E48427}"/>
              </a:ext>
            </a:extLst>
          </p:cNvPr>
          <p:cNvSpPr>
            <a:spLocks noChangeArrowheads="1"/>
          </p:cNvSpPr>
          <p:nvPr/>
        </p:nvSpPr>
        <p:spPr bwMode="auto">
          <a:xfrm>
            <a:off x="3962400" y="3276600"/>
            <a:ext cx="4267200" cy="2209800"/>
          </a:xfrm>
          <a:prstGeom prst="rect">
            <a:avLst/>
          </a:prstGeom>
          <a:solidFill>
            <a:schemeClr val="accent2">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Panel2: Card</a:t>
            </a:r>
          </a:p>
        </p:txBody>
      </p:sp>
      <p:sp>
        <p:nvSpPr>
          <p:cNvPr id="98315" name="Line 11">
            <a:extLst>
              <a:ext uri="{FF2B5EF4-FFF2-40B4-BE49-F238E27FC236}">
                <a16:creationId xmlns:a16="http://schemas.microsoft.com/office/drawing/2014/main" id="{31C58CFC-6DFC-014E-96AF-B767A036DE89}"/>
              </a:ext>
            </a:extLst>
          </p:cNvPr>
          <p:cNvSpPr>
            <a:spLocks noChangeShapeType="1"/>
          </p:cNvSpPr>
          <p:nvPr/>
        </p:nvSpPr>
        <p:spPr bwMode="auto">
          <a:xfrm flipH="1">
            <a:off x="7467600" y="2895600"/>
            <a:ext cx="1295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16" name="Text Box 12">
            <a:extLst>
              <a:ext uri="{FF2B5EF4-FFF2-40B4-BE49-F238E27FC236}">
                <a16:creationId xmlns:a16="http://schemas.microsoft.com/office/drawing/2014/main" id="{BF65BBBF-3B70-9F46-8470-099C03FFACE1}"/>
              </a:ext>
            </a:extLst>
          </p:cNvPr>
          <p:cNvSpPr txBox="1">
            <a:spLocks noChangeArrowheads="1"/>
          </p:cNvSpPr>
          <p:nvPr/>
        </p:nvSpPr>
        <p:spPr bwMode="auto">
          <a:xfrm>
            <a:off x="8823326" y="2547938"/>
            <a:ext cx="8611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Choice</a:t>
            </a:r>
          </a:p>
        </p:txBody>
      </p:sp>
      <p:sp>
        <p:nvSpPr>
          <p:cNvPr id="98317" name="Line 13">
            <a:extLst>
              <a:ext uri="{FF2B5EF4-FFF2-40B4-BE49-F238E27FC236}">
                <a16:creationId xmlns:a16="http://schemas.microsoft.com/office/drawing/2014/main" id="{D62CA98D-0181-7E4C-A6EB-C83F98E63A7E}"/>
              </a:ext>
            </a:extLst>
          </p:cNvPr>
          <p:cNvSpPr>
            <a:spLocks noChangeShapeType="1"/>
          </p:cNvSpPr>
          <p:nvPr/>
        </p:nvSpPr>
        <p:spPr bwMode="auto">
          <a:xfrm flipH="1">
            <a:off x="7315200" y="4572000"/>
            <a:ext cx="1371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318" name="Text Box 14">
            <a:extLst>
              <a:ext uri="{FF2B5EF4-FFF2-40B4-BE49-F238E27FC236}">
                <a16:creationId xmlns:a16="http://schemas.microsoft.com/office/drawing/2014/main" id="{8C85013A-C384-6D45-965C-1E342A8CC2E8}"/>
              </a:ext>
            </a:extLst>
          </p:cNvPr>
          <p:cNvSpPr txBox="1">
            <a:spLocks noChangeArrowheads="1"/>
          </p:cNvSpPr>
          <p:nvPr/>
        </p:nvSpPr>
        <p:spPr bwMode="auto">
          <a:xfrm>
            <a:off x="8823326" y="3919538"/>
            <a:ext cx="10198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Button</a:t>
            </a:r>
          </a:p>
          <a:p>
            <a:r>
              <a:rPr lang="en-US" altLang="zh-CN"/>
              <a:t>or</a:t>
            </a:r>
          </a:p>
          <a:p>
            <a:r>
              <a:rPr lang="en-US" altLang="zh-CN"/>
              <a:t>Textfield</a:t>
            </a:r>
          </a:p>
        </p:txBody>
      </p:sp>
    </p:spTree>
    <p:extLst>
      <p:ext uri="{BB962C8B-B14F-4D97-AF65-F5344CB8AC3E}">
        <p14:creationId xmlns:p14="http://schemas.microsoft.com/office/powerpoint/2010/main" val="1768794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E58664C-6D2B-0149-B0CB-FB41269B0A7B}"/>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a:t>
            </a:r>
            <a:r>
              <a:rPr lang="en-US" altLang="zh-CN" sz="2800" b="1">
                <a:solidFill>
                  <a:schemeClr val="accent2"/>
                </a:solidFill>
                <a:latin typeface="Times New Roman" panose="02020603050405020304" pitchFamily="18" charset="0"/>
                <a:hlinkClick r:id="rId2" action="ppaction://hlinksldjump"/>
              </a:rPr>
              <a:t>GridBagLayout</a:t>
            </a:r>
            <a:endParaRPr lang="en-US" altLang="zh-CN" sz="2800" b="1">
              <a:solidFill>
                <a:schemeClr val="accent2"/>
              </a:solidFill>
              <a:latin typeface="Times New Roman" panose="02020603050405020304" pitchFamily="18" charset="0"/>
            </a:endParaRPr>
          </a:p>
        </p:txBody>
      </p:sp>
      <p:sp>
        <p:nvSpPr>
          <p:cNvPr id="35844" name="Text Box 4">
            <a:extLst>
              <a:ext uri="{FF2B5EF4-FFF2-40B4-BE49-F238E27FC236}">
                <a16:creationId xmlns:a16="http://schemas.microsoft.com/office/drawing/2014/main" id="{659A940E-B1FC-124B-97E2-DCEB02E65CBB}"/>
              </a:ext>
            </a:extLst>
          </p:cNvPr>
          <p:cNvSpPr txBox="1">
            <a:spLocks noChangeArrowheads="1"/>
          </p:cNvSpPr>
          <p:nvPr/>
        </p:nvSpPr>
        <p:spPr bwMode="auto">
          <a:xfrm>
            <a:off x="2286000" y="1939925"/>
            <a:ext cx="8001000" cy="228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a:t>     GridBagLayout</a:t>
            </a:r>
            <a:r>
              <a:rPr lang="zh-CN" altLang="en-US"/>
              <a:t>布局方式是</a:t>
            </a:r>
            <a:r>
              <a:rPr lang="en-US" altLang="zh-CN"/>
              <a:t>AWT</a:t>
            </a:r>
            <a:r>
              <a:rPr lang="zh-CN" altLang="en-US"/>
              <a:t>中最灵活、同时也是最复杂的一种布局方式。与</a:t>
            </a:r>
            <a:r>
              <a:rPr lang="en-US" altLang="zh-CN"/>
              <a:t>GridLayout</a:t>
            </a:r>
            <a:r>
              <a:rPr lang="zh-CN" altLang="en-US"/>
              <a:t>相同，</a:t>
            </a:r>
            <a:r>
              <a:rPr lang="zh-CN" altLang="en-US" b="1" u="sng">
                <a:solidFill>
                  <a:schemeClr val="folHlink"/>
                </a:solidFill>
              </a:rPr>
              <a:t>它也是将容器中的组件按照行、列的方式放置，但各组件所占的空间可以互不相同</a:t>
            </a:r>
            <a:r>
              <a:rPr lang="zh-CN" altLang="en-US"/>
              <a:t>。</a:t>
            </a:r>
          </a:p>
          <a:p>
            <a:pPr>
              <a:lnSpc>
                <a:spcPct val="120000"/>
              </a:lnSpc>
            </a:pPr>
            <a:endParaRPr lang="zh-CN" altLang="en-US" sz="1200"/>
          </a:p>
          <a:p>
            <a:pPr>
              <a:lnSpc>
                <a:spcPct val="120000"/>
              </a:lnSpc>
            </a:pPr>
            <a:r>
              <a:rPr lang="zh-CN" altLang="en-US"/>
              <a:t>    </a:t>
            </a:r>
            <a:r>
              <a:rPr lang="en-US" altLang="zh-CN"/>
              <a:t>GridBagLayout</a:t>
            </a:r>
            <a:r>
              <a:rPr lang="zh-CN" altLang="en-US"/>
              <a:t>根据对每个组件所施加的空间限制、每个组件自身所设定的最小尺寸和最佳尺寸来为每个组件分配空间。对组件施加空间限制是通过类</a:t>
            </a:r>
            <a:r>
              <a:rPr lang="en-US" altLang="zh-CN">
                <a:solidFill>
                  <a:schemeClr val="folHlink"/>
                </a:solidFill>
              </a:rPr>
              <a:t>GridBagConstraints</a:t>
            </a:r>
            <a:r>
              <a:rPr lang="zh-CN" altLang="en-US"/>
              <a:t>来实现的。</a:t>
            </a:r>
          </a:p>
        </p:txBody>
      </p:sp>
    </p:spTree>
    <p:extLst>
      <p:ext uri="{BB962C8B-B14F-4D97-AF65-F5344CB8AC3E}">
        <p14:creationId xmlns:p14="http://schemas.microsoft.com/office/powerpoint/2010/main" val="4182813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76B72F2-A29D-6245-838F-BFF12841A6BA}"/>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38915" name="Text Box 3">
            <a:extLst>
              <a:ext uri="{FF2B5EF4-FFF2-40B4-BE49-F238E27FC236}">
                <a16:creationId xmlns:a16="http://schemas.microsoft.com/office/drawing/2014/main" id="{B4A988D5-190A-B041-9F51-EE1FAAEF022C}"/>
              </a:ext>
            </a:extLst>
          </p:cNvPr>
          <p:cNvSpPr txBox="1">
            <a:spLocks noChangeArrowheads="1"/>
          </p:cNvSpPr>
          <p:nvPr/>
        </p:nvSpPr>
        <p:spPr bwMode="auto">
          <a:xfrm>
            <a:off x="2286000" y="1939925"/>
            <a:ext cx="8001000" cy="288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类</a:t>
            </a:r>
            <a:r>
              <a:rPr lang="en-US" altLang="zh-CN"/>
              <a:t>GridBagConstraints</a:t>
            </a:r>
            <a:r>
              <a:rPr lang="zh-CN" altLang="en-US"/>
              <a:t>中提供了一些相应的属性和常量来设置对组件的空间限制：</a:t>
            </a:r>
          </a:p>
          <a:p>
            <a:endParaRPr lang="zh-CN" altLang="en-US" sz="800"/>
          </a:p>
          <a:p>
            <a:pPr lvl="1">
              <a:lnSpc>
                <a:spcPct val="110000"/>
              </a:lnSpc>
              <a:buClr>
                <a:schemeClr val="folHlink"/>
              </a:buClr>
              <a:buFont typeface="Wingdings" pitchFamily="2" charset="2"/>
              <a:buChar char="§"/>
            </a:pPr>
            <a:r>
              <a:rPr lang="zh-CN" altLang="en-US"/>
              <a:t> </a:t>
            </a:r>
            <a:r>
              <a:rPr lang="en-US" altLang="zh-CN"/>
              <a:t>gridx, gridy</a:t>
            </a:r>
          </a:p>
          <a:p>
            <a:pPr lvl="1">
              <a:lnSpc>
                <a:spcPct val="110000"/>
              </a:lnSpc>
              <a:buClr>
                <a:schemeClr val="folHlink"/>
              </a:buClr>
              <a:buFont typeface="Wingdings" pitchFamily="2" charset="2"/>
              <a:buChar char="§"/>
            </a:pPr>
            <a:r>
              <a:rPr lang="en-US" altLang="zh-CN"/>
              <a:t> gridwidth, gridheight</a:t>
            </a:r>
          </a:p>
          <a:p>
            <a:pPr lvl="1">
              <a:lnSpc>
                <a:spcPct val="110000"/>
              </a:lnSpc>
              <a:buClr>
                <a:schemeClr val="folHlink"/>
              </a:buClr>
              <a:buFont typeface="Wingdings" pitchFamily="2" charset="2"/>
              <a:buChar char="§"/>
            </a:pPr>
            <a:r>
              <a:rPr lang="en-US" altLang="zh-CN"/>
              <a:t> fill</a:t>
            </a:r>
          </a:p>
          <a:p>
            <a:pPr lvl="1">
              <a:lnSpc>
                <a:spcPct val="110000"/>
              </a:lnSpc>
              <a:buClr>
                <a:schemeClr val="folHlink"/>
              </a:buClr>
              <a:buFont typeface="Wingdings" pitchFamily="2" charset="2"/>
              <a:buChar char="§"/>
            </a:pPr>
            <a:r>
              <a:rPr lang="en-US" altLang="zh-CN"/>
              <a:t> ipadx, ipady</a:t>
            </a:r>
          </a:p>
          <a:p>
            <a:pPr lvl="1">
              <a:lnSpc>
                <a:spcPct val="110000"/>
              </a:lnSpc>
              <a:buClr>
                <a:schemeClr val="folHlink"/>
              </a:buClr>
              <a:buFont typeface="Wingdings" pitchFamily="2" charset="2"/>
              <a:buChar char="§"/>
            </a:pPr>
            <a:r>
              <a:rPr lang="en-US" altLang="zh-CN"/>
              <a:t> insets</a:t>
            </a:r>
          </a:p>
          <a:p>
            <a:pPr lvl="1">
              <a:lnSpc>
                <a:spcPct val="110000"/>
              </a:lnSpc>
              <a:buClr>
                <a:schemeClr val="folHlink"/>
              </a:buClr>
              <a:buFont typeface="Wingdings" pitchFamily="2" charset="2"/>
              <a:buChar char="§"/>
            </a:pPr>
            <a:r>
              <a:rPr lang="en-US" altLang="zh-CN"/>
              <a:t> archor</a:t>
            </a:r>
          </a:p>
          <a:p>
            <a:pPr lvl="1">
              <a:lnSpc>
                <a:spcPct val="110000"/>
              </a:lnSpc>
              <a:buClr>
                <a:schemeClr val="folHlink"/>
              </a:buClr>
              <a:buFont typeface="Wingdings" pitchFamily="2" charset="2"/>
              <a:buChar char="§"/>
            </a:pPr>
            <a:r>
              <a:rPr lang="en-US" altLang="zh-CN"/>
              <a:t> weightx, weighty</a:t>
            </a:r>
          </a:p>
        </p:txBody>
      </p:sp>
      <p:grpSp>
        <p:nvGrpSpPr>
          <p:cNvPr id="38916" name="Group 4">
            <a:extLst>
              <a:ext uri="{FF2B5EF4-FFF2-40B4-BE49-F238E27FC236}">
                <a16:creationId xmlns:a16="http://schemas.microsoft.com/office/drawing/2014/main" id="{5DA1D65B-47F5-F74E-B806-AA989DB6DB2D}"/>
              </a:ext>
            </a:extLst>
          </p:cNvPr>
          <p:cNvGrpSpPr>
            <a:grpSpLocks/>
          </p:cNvGrpSpPr>
          <p:nvPr/>
        </p:nvGrpSpPr>
        <p:grpSpPr bwMode="auto">
          <a:xfrm>
            <a:off x="7467600" y="4724400"/>
            <a:ext cx="2514600" cy="1524000"/>
            <a:chOff x="2544" y="3168"/>
            <a:chExt cx="1584" cy="960"/>
          </a:xfrm>
        </p:grpSpPr>
        <p:sp>
          <p:nvSpPr>
            <p:cNvPr id="38917" name="Rectangle 5">
              <a:extLst>
                <a:ext uri="{FF2B5EF4-FFF2-40B4-BE49-F238E27FC236}">
                  <a16:creationId xmlns:a16="http://schemas.microsoft.com/office/drawing/2014/main" id="{5EDF4DFD-6937-4F4A-BCE6-0AE3ECA298C7}"/>
                </a:ext>
              </a:extLst>
            </p:cNvPr>
            <p:cNvSpPr>
              <a:spLocks noChangeArrowheads="1"/>
            </p:cNvSpPr>
            <p:nvPr/>
          </p:nvSpPr>
          <p:spPr bwMode="auto">
            <a:xfrm>
              <a:off x="2544" y="3168"/>
              <a:ext cx="1584" cy="9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Line 6">
              <a:extLst>
                <a:ext uri="{FF2B5EF4-FFF2-40B4-BE49-F238E27FC236}">
                  <a16:creationId xmlns:a16="http://schemas.microsoft.com/office/drawing/2014/main" id="{C07B509A-2903-614C-80EB-F0D240E38409}"/>
                </a:ext>
              </a:extLst>
            </p:cNvPr>
            <p:cNvSpPr>
              <a:spLocks noChangeShapeType="1"/>
            </p:cNvSpPr>
            <p:nvPr/>
          </p:nvSpPr>
          <p:spPr bwMode="auto">
            <a:xfrm>
              <a:off x="2544" y="3408"/>
              <a:ext cx="15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19" name="Line 7">
              <a:extLst>
                <a:ext uri="{FF2B5EF4-FFF2-40B4-BE49-F238E27FC236}">
                  <a16:creationId xmlns:a16="http://schemas.microsoft.com/office/drawing/2014/main" id="{39D3584E-524A-1B48-90B8-DEC4DAF1C37A}"/>
                </a:ext>
              </a:extLst>
            </p:cNvPr>
            <p:cNvSpPr>
              <a:spLocks noChangeShapeType="1"/>
            </p:cNvSpPr>
            <p:nvPr/>
          </p:nvSpPr>
          <p:spPr bwMode="auto">
            <a:xfrm>
              <a:off x="2544" y="3648"/>
              <a:ext cx="15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0" name="Line 8">
              <a:extLst>
                <a:ext uri="{FF2B5EF4-FFF2-40B4-BE49-F238E27FC236}">
                  <a16:creationId xmlns:a16="http://schemas.microsoft.com/office/drawing/2014/main" id="{E9054051-CE97-3C4C-8FF7-048119B759CA}"/>
                </a:ext>
              </a:extLst>
            </p:cNvPr>
            <p:cNvSpPr>
              <a:spLocks noChangeShapeType="1"/>
            </p:cNvSpPr>
            <p:nvPr/>
          </p:nvSpPr>
          <p:spPr bwMode="auto">
            <a:xfrm>
              <a:off x="2544" y="3888"/>
              <a:ext cx="158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1" name="Line 9">
              <a:extLst>
                <a:ext uri="{FF2B5EF4-FFF2-40B4-BE49-F238E27FC236}">
                  <a16:creationId xmlns:a16="http://schemas.microsoft.com/office/drawing/2014/main" id="{2EB66F55-BD1A-9F44-A14F-C437A540C8F2}"/>
                </a:ext>
              </a:extLst>
            </p:cNvPr>
            <p:cNvSpPr>
              <a:spLocks noChangeShapeType="1"/>
            </p:cNvSpPr>
            <p:nvPr/>
          </p:nvSpPr>
          <p:spPr bwMode="auto">
            <a:xfrm>
              <a:off x="3072" y="3168"/>
              <a:ext cx="0" cy="96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2" name="Line 10">
              <a:extLst>
                <a:ext uri="{FF2B5EF4-FFF2-40B4-BE49-F238E27FC236}">
                  <a16:creationId xmlns:a16="http://schemas.microsoft.com/office/drawing/2014/main" id="{F15298FE-14A8-A243-A4FF-08AA905156A4}"/>
                </a:ext>
              </a:extLst>
            </p:cNvPr>
            <p:cNvSpPr>
              <a:spLocks noChangeShapeType="1"/>
            </p:cNvSpPr>
            <p:nvPr/>
          </p:nvSpPr>
          <p:spPr bwMode="auto">
            <a:xfrm>
              <a:off x="3600" y="3168"/>
              <a:ext cx="0" cy="96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355662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7E6B62F-075D-3141-AD52-39F91AC309DC}"/>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47107" name="Text Box 3">
            <a:extLst>
              <a:ext uri="{FF2B5EF4-FFF2-40B4-BE49-F238E27FC236}">
                <a16:creationId xmlns:a16="http://schemas.microsoft.com/office/drawing/2014/main" id="{1556E8F0-6853-C046-BAD8-80AEF170C5F5}"/>
              </a:ext>
            </a:extLst>
          </p:cNvPr>
          <p:cNvSpPr txBox="1">
            <a:spLocks noChangeArrowheads="1"/>
          </p:cNvSpPr>
          <p:nvPr/>
        </p:nvSpPr>
        <p:spPr bwMode="auto">
          <a:xfrm>
            <a:off x="2667000" y="1905001"/>
            <a:ext cx="7239000"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1</a:t>
            </a:r>
            <a:r>
              <a:rPr lang="zh-CN" altLang="en-US" b="1">
                <a:solidFill>
                  <a:schemeClr val="folHlink"/>
                </a:solidFill>
              </a:rPr>
              <a:t>） </a:t>
            </a:r>
            <a:r>
              <a:rPr lang="en-US" altLang="zh-CN" b="1">
                <a:solidFill>
                  <a:schemeClr val="folHlink"/>
                </a:solidFill>
              </a:rPr>
              <a:t>gridx, gridy</a:t>
            </a:r>
            <a:r>
              <a:rPr lang="zh-CN" altLang="en-US" b="1">
                <a:solidFill>
                  <a:schemeClr val="folHlink"/>
                </a:solidFill>
              </a:rPr>
              <a:t>（</a:t>
            </a:r>
            <a:r>
              <a:rPr lang="en-US" altLang="zh-CN" b="1">
                <a:solidFill>
                  <a:schemeClr val="folHlink"/>
                </a:solidFill>
              </a:rPr>
              <a:t>int</a:t>
            </a:r>
            <a:r>
              <a:rPr lang="zh-CN" altLang="en-US" b="1">
                <a:solidFill>
                  <a:schemeClr val="folHlink"/>
                </a:solidFill>
              </a:rPr>
              <a:t>）</a:t>
            </a:r>
          </a:p>
          <a:p>
            <a:endParaRPr lang="zh-CN" altLang="en-US" sz="800" b="1">
              <a:solidFill>
                <a:schemeClr val="folHlink"/>
              </a:solidFill>
            </a:endParaRPr>
          </a:p>
          <a:p>
            <a:r>
              <a:rPr lang="zh-CN" altLang="en-US"/>
              <a:t>    </a:t>
            </a:r>
            <a:r>
              <a:rPr lang="en-US" altLang="zh-CN"/>
              <a:t>gridx</a:t>
            </a:r>
            <a:r>
              <a:rPr lang="zh-CN" altLang="en-US"/>
              <a:t>指明组件显示区域左端在容器中的位置，若为</a:t>
            </a:r>
            <a:r>
              <a:rPr lang="en-US" altLang="zh-CN"/>
              <a:t>0</a:t>
            </a:r>
            <a:r>
              <a:rPr lang="zh-CN" altLang="en-US"/>
              <a:t>，则组件处于最左端的单元。它是一个非负的整数，其缺省值为 </a:t>
            </a:r>
            <a:r>
              <a:rPr lang="en-US" altLang="zh-CN">
                <a:latin typeface="Arial Unicode MS" panose="020B0604020202020204" pitchFamily="34" charset="-128"/>
              </a:rPr>
              <a:t>GridBagConstraints.RELATIVE</a:t>
            </a:r>
            <a:r>
              <a:rPr lang="zh-CN" altLang="en-US"/>
              <a:t>，表明把组件放在前一个添加到容器中的组件的右端。</a:t>
            </a:r>
          </a:p>
          <a:p>
            <a:endParaRPr lang="zh-CN" altLang="en-US" sz="900"/>
          </a:p>
          <a:p>
            <a:r>
              <a:rPr lang="zh-CN" altLang="en-US"/>
              <a:t>    </a:t>
            </a:r>
            <a:r>
              <a:rPr lang="en-US" altLang="zh-CN"/>
              <a:t>gridy</a:t>
            </a:r>
            <a:r>
              <a:rPr lang="zh-CN" altLang="en-US"/>
              <a:t>指明组件显示区域上端在容器中的位置，若为</a:t>
            </a:r>
            <a:r>
              <a:rPr lang="en-US" altLang="zh-CN"/>
              <a:t>0</a:t>
            </a:r>
            <a:r>
              <a:rPr lang="zh-CN" altLang="en-US"/>
              <a:t>，则组件处于最上端的单元。它是一个非负的整数，其缺省值为 </a:t>
            </a:r>
            <a:r>
              <a:rPr lang="en-US" altLang="zh-CN">
                <a:latin typeface="Arial Unicode MS" panose="020B0604020202020204" pitchFamily="34" charset="-128"/>
              </a:rPr>
              <a:t>GridBagConstraints.RELATIVE</a:t>
            </a:r>
            <a:r>
              <a:rPr lang="zh-CN" altLang="en-US"/>
              <a:t>，表明把组件放在前一个添加到容器中的组件的下端。</a:t>
            </a:r>
          </a:p>
        </p:txBody>
      </p:sp>
    </p:spTree>
    <p:extLst>
      <p:ext uri="{BB962C8B-B14F-4D97-AF65-F5344CB8AC3E}">
        <p14:creationId xmlns:p14="http://schemas.microsoft.com/office/powerpoint/2010/main" val="1120701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D9E77F6-FF16-7846-961F-EB4825390845}"/>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46083" name="Text Box 3">
            <a:extLst>
              <a:ext uri="{FF2B5EF4-FFF2-40B4-BE49-F238E27FC236}">
                <a16:creationId xmlns:a16="http://schemas.microsoft.com/office/drawing/2014/main" id="{31CEC354-0CB0-DE4F-9E6A-B6E9D6401B18}"/>
              </a:ext>
            </a:extLst>
          </p:cNvPr>
          <p:cNvSpPr txBox="1">
            <a:spLocks noChangeArrowheads="1"/>
          </p:cNvSpPr>
          <p:nvPr/>
        </p:nvSpPr>
        <p:spPr bwMode="auto">
          <a:xfrm>
            <a:off x="2286000" y="1939926"/>
            <a:ext cx="8001000"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2</a:t>
            </a:r>
            <a:r>
              <a:rPr lang="zh-CN" altLang="en-US" b="1">
                <a:solidFill>
                  <a:schemeClr val="folHlink"/>
                </a:solidFill>
              </a:rPr>
              <a:t>）</a:t>
            </a:r>
            <a:r>
              <a:rPr lang="en-US" altLang="zh-CN" b="1">
                <a:solidFill>
                  <a:schemeClr val="folHlink"/>
                </a:solidFill>
              </a:rPr>
              <a:t>gridwidth, gridheight </a:t>
            </a:r>
            <a:r>
              <a:rPr lang="zh-CN" altLang="en-US" b="1">
                <a:solidFill>
                  <a:schemeClr val="folHlink"/>
                </a:solidFill>
              </a:rPr>
              <a:t>（</a:t>
            </a:r>
            <a:r>
              <a:rPr lang="en-US" altLang="zh-CN" b="1">
                <a:solidFill>
                  <a:schemeClr val="folHlink"/>
                </a:solidFill>
              </a:rPr>
              <a:t>int</a:t>
            </a:r>
            <a:r>
              <a:rPr lang="zh-CN" altLang="en-US" b="1">
                <a:solidFill>
                  <a:schemeClr val="folHlink"/>
                </a:solidFill>
              </a:rPr>
              <a:t>）</a:t>
            </a:r>
          </a:p>
          <a:p>
            <a:endParaRPr lang="zh-CN" altLang="en-US" sz="800"/>
          </a:p>
          <a:p>
            <a:r>
              <a:rPr lang="zh-CN" altLang="en-US"/>
              <a:t>    </a:t>
            </a:r>
            <a:r>
              <a:rPr lang="en-US" altLang="zh-CN"/>
              <a:t>gridwidth</a:t>
            </a:r>
            <a:r>
              <a:rPr lang="zh-CN" altLang="en-US"/>
              <a:t>指明组件显示区在一行中所占的网格单元数（宽度）。它是一个非负的整数，其缺省值为 </a:t>
            </a:r>
            <a:r>
              <a:rPr lang="en-US" altLang="zh-CN"/>
              <a:t>1</a:t>
            </a:r>
            <a:r>
              <a:rPr lang="zh-CN" altLang="en-US"/>
              <a:t>。若其值为 </a:t>
            </a:r>
            <a:r>
              <a:rPr lang="en-US" altLang="zh-CN">
                <a:latin typeface="Arial Unicode MS" panose="020B0604020202020204" pitchFamily="34" charset="-128"/>
              </a:rPr>
              <a:t>GridBagConstraints.REMAINDER</a:t>
            </a:r>
            <a:r>
              <a:rPr lang="zh-CN" altLang="en-US">
                <a:latin typeface="Arial Unicode MS" panose="020B0604020202020204" pitchFamily="34" charset="-128"/>
              </a:rPr>
              <a:t>，表明该组件是一行中最后一个组件；若其值为</a:t>
            </a:r>
            <a:r>
              <a:rPr lang="en-US" altLang="zh-CN" sz="2000">
                <a:latin typeface="Arial Unicode MS" panose="020B0604020202020204" pitchFamily="34" charset="-128"/>
              </a:rPr>
              <a:t>GridBagConstraints.RELATIVE</a:t>
            </a:r>
            <a:r>
              <a:rPr lang="zh-CN" altLang="en-US">
                <a:latin typeface="Arial Unicode MS" panose="020B0604020202020204" pitchFamily="34" charset="-128"/>
              </a:rPr>
              <a:t>，表明该组件紧挨着该行中最后一个组件。</a:t>
            </a:r>
          </a:p>
          <a:p>
            <a:endParaRPr lang="zh-CN" altLang="en-US" sz="700">
              <a:latin typeface="Arial Unicode MS" panose="020B0604020202020204" pitchFamily="34" charset="-128"/>
            </a:endParaRPr>
          </a:p>
          <a:p>
            <a:r>
              <a:rPr lang="zh-CN" altLang="en-US"/>
              <a:t>    </a:t>
            </a:r>
            <a:r>
              <a:rPr lang="en-US" altLang="zh-CN"/>
              <a:t>gridheight</a:t>
            </a:r>
            <a:r>
              <a:rPr lang="zh-CN" altLang="en-US"/>
              <a:t>指明组件显示区在一列中所占的网格单元数（高度）。它是一个非负的整数，其缺省值为 </a:t>
            </a:r>
            <a:r>
              <a:rPr lang="en-US" altLang="zh-CN"/>
              <a:t>1</a:t>
            </a:r>
            <a:r>
              <a:rPr lang="zh-CN" altLang="en-US"/>
              <a:t>。若其值为 </a:t>
            </a:r>
            <a:r>
              <a:rPr lang="en-US" altLang="zh-CN">
                <a:latin typeface="Arial Unicode MS" panose="020B0604020202020204" pitchFamily="34" charset="-128"/>
              </a:rPr>
              <a:t>GridBagConstraints.REMAINDER</a:t>
            </a:r>
            <a:r>
              <a:rPr lang="zh-CN" altLang="en-US">
                <a:latin typeface="Arial Unicode MS" panose="020B0604020202020204" pitchFamily="34" charset="-128"/>
              </a:rPr>
              <a:t>，表明该组件是一列中最后一个组件；若其值为</a:t>
            </a:r>
            <a:r>
              <a:rPr lang="en-US" altLang="zh-CN" sz="2000">
                <a:latin typeface="Arial Unicode MS" panose="020B0604020202020204" pitchFamily="34" charset="-128"/>
              </a:rPr>
              <a:t>GridBagConstraints.RELATIVE</a:t>
            </a:r>
            <a:r>
              <a:rPr lang="zh-CN" altLang="en-US">
                <a:latin typeface="Arial Unicode MS" panose="020B0604020202020204" pitchFamily="34" charset="-128"/>
              </a:rPr>
              <a:t>，表明该组件紧挨着该列中最后一个组件。</a:t>
            </a:r>
          </a:p>
        </p:txBody>
      </p:sp>
    </p:spTree>
    <p:extLst>
      <p:ext uri="{BB962C8B-B14F-4D97-AF65-F5344CB8AC3E}">
        <p14:creationId xmlns:p14="http://schemas.microsoft.com/office/powerpoint/2010/main" val="1009162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EA4905C-8930-864D-8FD4-A6688BF8CA84}"/>
              </a:ext>
            </a:extLst>
          </p:cNvPr>
          <p:cNvSpPr>
            <a:spLocks noChangeArrowheads="1"/>
          </p:cNvSpPr>
          <p:nvPr/>
        </p:nvSpPr>
        <p:spPr bwMode="auto">
          <a:xfrm>
            <a:off x="2895600" y="4064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45059" name="Text Box 3">
            <a:extLst>
              <a:ext uri="{FF2B5EF4-FFF2-40B4-BE49-F238E27FC236}">
                <a16:creationId xmlns:a16="http://schemas.microsoft.com/office/drawing/2014/main" id="{A4D9C0A6-1219-2245-946E-A83724B1C897}"/>
              </a:ext>
            </a:extLst>
          </p:cNvPr>
          <p:cNvSpPr txBox="1">
            <a:spLocks noChangeArrowheads="1"/>
          </p:cNvSpPr>
          <p:nvPr/>
        </p:nvSpPr>
        <p:spPr bwMode="auto">
          <a:xfrm>
            <a:off x="2133600" y="1905000"/>
            <a:ext cx="8229600" cy="260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3</a:t>
            </a:r>
            <a:r>
              <a:rPr lang="zh-CN" altLang="en-US" b="1">
                <a:solidFill>
                  <a:schemeClr val="folHlink"/>
                </a:solidFill>
              </a:rPr>
              <a:t>）</a:t>
            </a:r>
            <a:r>
              <a:rPr lang="en-US" altLang="zh-CN" b="1">
                <a:solidFill>
                  <a:schemeClr val="folHlink"/>
                </a:solidFill>
              </a:rPr>
              <a:t>fill </a:t>
            </a:r>
            <a:r>
              <a:rPr lang="zh-CN" altLang="en-US" b="1">
                <a:solidFill>
                  <a:schemeClr val="folHlink"/>
                </a:solidFill>
              </a:rPr>
              <a:t>（</a:t>
            </a:r>
            <a:r>
              <a:rPr lang="en-US" altLang="zh-CN" b="1">
                <a:solidFill>
                  <a:schemeClr val="folHlink"/>
                </a:solidFill>
              </a:rPr>
              <a:t>int</a:t>
            </a:r>
            <a:r>
              <a:rPr lang="zh-CN" altLang="en-US" b="1">
                <a:solidFill>
                  <a:schemeClr val="folHlink"/>
                </a:solidFill>
              </a:rPr>
              <a:t>）</a:t>
            </a:r>
          </a:p>
          <a:p>
            <a:endParaRPr lang="zh-CN" altLang="en-US" sz="900" b="1">
              <a:solidFill>
                <a:schemeClr val="folHlink"/>
              </a:solidFill>
            </a:endParaRPr>
          </a:p>
          <a:p>
            <a:r>
              <a:rPr lang="zh-CN" altLang="en-US"/>
              <a:t>    </a:t>
            </a:r>
            <a:r>
              <a:rPr lang="en-US" altLang="zh-CN"/>
              <a:t>fill</a:t>
            </a:r>
            <a:r>
              <a:rPr lang="zh-CN" altLang="en-US"/>
              <a:t>属性指明当组件所在的网格单元的区域大于组件所请求的区域时，是否改变组件的尺寸：是按照水平方向填满显示区，还是按垂直方向填满显示区，其取值可为：</a:t>
            </a:r>
          </a:p>
          <a:p>
            <a:endParaRPr lang="zh-CN" altLang="en-US" sz="1000"/>
          </a:p>
          <a:p>
            <a:pPr lvl="1">
              <a:buClr>
                <a:schemeClr val="folHlink"/>
              </a:buClr>
              <a:buSzPct val="120000"/>
              <a:buFont typeface="Wingdings" pitchFamily="2" charset="2"/>
              <a:buChar char="§"/>
            </a:pPr>
            <a:r>
              <a:rPr lang="zh-CN" altLang="en-US">
                <a:latin typeface="Arial Unicode MS" panose="020B0604020202020204" pitchFamily="34" charset="-128"/>
              </a:rPr>
              <a:t> </a:t>
            </a:r>
            <a:r>
              <a:rPr lang="en-US" altLang="zh-CN">
                <a:latin typeface="Arial Unicode MS" panose="020B0604020202020204" pitchFamily="34" charset="-128"/>
              </a:rPr>
              <a:t>GridBagConstraints.NONE</a:t>
            </a:r>
            <a:r>
              <a:rPr lang="zh-CN" altLang="en-US">
                <a:latin typeface="Arial Unicode MS" panose="020B0604020202020204" pitchFamily="34" charset="-128"/>
              </a:rPr>
              <a:t>：缺省值，保持原有尺寸，两个方向都不填满；</a:t>
            </a:r>
          </a:p>
          <a:p>
            <a:pPr lvl="1">
              <a:buClr>
                <a:schemeClr val="folHlink"/>
              </a:buClr>
              <a:buSzPct val="120000"/>
              <a:buFont typeface="Wingdings" pitchFamily="2" charset="2"/>
              <a:buChar char="§"/>
            </a:pPr>
            <a:r>
              <a:rPr lang="zh-CN" altLang="en-US">
                <a:latin typeface="Arial Unicode MS" panose="020B0604020202020204" pitchFamily="34" charset="-128"/>
              </a:rPr>
              <a:t> </a:t>
            </a:r>
            <a:r>
              <a:rPr lang="en-US" altLang="zh-CN">
                <a:latin typeface="Arial Unicode MS" panose="020B0604020202020204" pitchFamily="34" charset="-128"/>
              </a:rPr>
              <a:t>GridBagConstraints.HORIZONTAL</a:t>
            </a:r>
            <a:r>
              <a:rPr lang="zh-CN" altLang="en-US">
                <a:latin typeface="Arial Unicode MS" panose="020B0604020202020204" pitchFamily="34" charset="-128"/>
              </a:rPr>
              <a:t>：按水平方向填满显示区，高度不变；</a:t>
            </a:r>
            <a:endParaRPr lang="zh-CN" altLang="en-US"/>
          </a:p>
          <a:p>
            <a:pPr lvl="1">
              <a:buClr>
                <a:schemeClr val="folHlink"/>
              </a:buClr>
              <a:buSzPct val="120000"/>
              <a:buFont typeface="Wingdings" pitchFamily="2" charset="2"/>
              <a:buChar char="§"/>
            </a:pPr>
            <a:r>
              <a:rPr lang="zh-CN" altLang="en-US">
                <a:latin typeface="Arial Unicode MS" panose="020B0604020202020204" pitchFamily="34" charset="-128"/>
              </a:rPr>
              <a:t> </a:t>
            </a:r>
            <a:r>
              <a:rPr lang="en-US" altLang="zh-CN">
                <a:latin typeface="Arial Unicode MS" panose="020B0604020202020204" pitchFamily="34" charset="-128"/>
              </a:rPr>
              <a:t>GridBagConstraints.VERTICAL</a:t>
            </a:r>
            <a:r>
              <a:rPr lang="zh-CN" altLang="en-US">
                <a:latin typeface="Arial Unicode MS" panose="020B0604020202020204" pitchFamily="34" charset="-128"/>
              </a:rPr>
              <a:t>：按</a:t>
            </a:r>
            <a:r>
              <a:rPr lang="zh-CN" altLang="en-US"/>
              <a:t>垂直</a:t>
            </a:r>
            <a:r>
              <a:rPr lang="zh-CN" altLang="en-US">
                <a:latin typeface="Arial Unicode MS" panose="020B0604020202020204" pitchFamily="34" charset="-128"/>
              </a:rPr>
              <a:t>方向填满显示区，宽度不变；</a:t>
            </a:r>
          </a:p>
          <a:p>
            <a:pPr lvl="1">
              <a:buClr>
                <a:schemeClr val="folHlink"/>
              </a:buClr>
              <a:buSzPct val="120000"/>
              <a:buFont typeface="Wingdings" pitchFamily="2" charset="2"/>
              <a:buChar char="§"/>
            </a:pPr>
            <a:r>
              <a:rPr lang="zh-CN" altLang="en-US">
                <a:latin typeface="Arial Unicode MS" panose="020B0604020202020204" pitchFamily="34" charset="-128"/>
              </a:rPr>
              <a:t> </a:t>
            </a:r>
            <a:r>
              <a:rPr lang="en-US" altLang="zh-CN">
                <a:latin typeface="Arial Unicode MS" panose="020B0604020202020204" pitchFamily="34" charset="-128"/>
              </a:rPr>
              <a:t>GridBagConstraints.BOTH</a:t>
            </a:r>
            <a:r>
              <a:rPr lang="zh-CN" altLang="en-US">
                <a:latin typeface="Arial Unicode MS" panose="020B0604020202020204" pitchFamily="34" charset="-128"/>
              </a:rPr>
              <a:t>：两个方向上都填满显示区。</a:t>
            </a:r>
          </a:p>
        </p:txBody>
      </p:sp>
    </p:spTree>
    <p:extLst>
      <p:ext uri="{BB962C8B-B14F-4D97-AF65-F5344CB8AC3E}">
        <p14:creationId xmlns:p14="http://schemas.microsoft.com/office/powerpoint/2010/main" val="2636773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8EEF134-6A13-484C-8F48-F7D446F182D3}"/>
              </a:ext>
            </a:extLst>
          </p:cNvPr>
          <p:cNvSpPr>
            <a:spLocks noChangeArrowheads="1"/>
          </p:cNvSpPr>
          <p:nvPr/>
        </p:nvSpPr>
        <p:spPr bwMode="auto">
          <a:xfrm>
            <a:off x="2895600" y="4826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43011" name="Text Box 3">
            <a:extLst>
              <a:ext uri="{FF2B5EF4-FFF2-40B4-BE49-F238E27FC236}">
                <a16:creationId xmlns:a16="http://schemas.microsoft.com/office/drawing/2014/main" id="{EF06181C-9EB9-884B-9F8A-7F35D464624F}"/>
              </a:ext>
            </a:extLst>
          </p:cNvPr>
          <p:cNvSpPr txBox="1">
            <a:spLocks noChangeArrowheads="1"/>
          </p:cNvSpPr>
          <p:nvPr/>
        </p:nvSpPr>
        <p:spPr bwMode="auto">
          <a:xfrm>
            <a:off x="2057400" y="1981200"/>
            <a:ext cx="8153400" cy="173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4</a:t>
            </a:r>
            <a:r>
              <a:rPr lang="zh-CN" altLang="en-US" b="1">
                <a:solidFill>
                  <a:schemeClr val="folHlink"/>
                </a:solidFill>
              </a:rPr>
              <a:t>）</a:t>
            </a:r>
            <a:r>
              <a:rPr lang="en-US" altLang="zh-CN" b="1">
                <a:solidFill>
                  <a:schemeClr val="folHlink"/>
                </a:solidFill>
              </a:rPr>
              <a:t>ipadx, ipady </a:t>
            </a:r>
            <a:r>
              <a:rPr lang="zh-CN" altLang="en-US" b="1">
                <a:solidFill>
                  <a:schemeClr val="folHlink"/>
                </a:solidFill>
              </a:rPr>
              <a:t>（</a:t>
            </a:r>
            <a:r>
              <a:rPr lang="en-US" altLang="zh-CN" b="1">
                <a:solidFill>
                  <a:schemeClr val="folHlink"/>
                </a:solidFill>
              </a:rPr>
              <a:t>int</a:t>
            </a:r>
            <a:r>
              <a:rPr lang="zh-CN" altLang="en-US" b="1">
                <a:solidFill>
                  <a:schemeClr val="folHlink"/>
                </a:solidFill>
              </a:rPr>
              <a:t>）</a:t>
            </a:r>
          </a:p>
          <a:p>
            <a:endParaRPr lang="zh-CN" altLang="en-US" sz="800" b="1">
              <a:solidFill>
                <a:schemeClr val="folHlink"/>
              </a:solidFill>
            </a:endParaRPr>
          </a:p>
          <a:p>
            <a:r>
              <a:rPr lang="zh-CN" altLang="en-US"/>
              <a:t>    </a:t>
            </a:r>
            <a:r>
              <a:rPr lang="en-US" altLang="zh-CN"/>
              <a:t>ipadx</a:t>
            </a:r>
            <a:r>
              <a:rPr lang="zh-CN" altLang="en-US"/>
              <a:t>指明组件的宽度与指定的最小宽度之间的关系：组件的宽度为</a:t>
            </a:r>
            <a:r>
              <a:rPr lang="zh-CN" altLang="en-US" b="1" u="sng">
                <a:solidFill>
                  <a:schemeClr val="folHlink"/>
                </a:solidFill>
                <a:latin typeface="Times New Roman" panose="02020603050405020304" pitchFamily="18" charset="0"/>
              </a:rPr>
              <a:t>“</a:t>
            </a:r>
            <a:r>
              <a:rPr lang="zh-CN" altLang="en-US" b="1" u="sng">
                <a:solidFill>
                  <a:schemeClr val="folHlink"/>
                </a:solidFill>
              </a:rPr>
              <a:t> 指定的最小宽度 ＋ </a:t>
            </a:r>
            <a:r>
              <a:rPr lang="en-US" altLang="zh-CN" b="1" u="sng">
                <a:solidFill>
                  <a:schemeClr val="folHlink"/>
                </a:solidFill>
              </a:rPr>
              <a:t>ipadx*2 </a:t>
            </a:r>
            <a:r>
              <a:rPr lang="en-US" altLang="zh-CN" b="1" u="sng">
                <a:solidFill>
                  <a:schemeClr val="folHlink"/>
                </a:solidFill>
                <a:latin typeface="Times New Roman" panose="02020603050405020304" pitchFamily="18" charset="0"/>
              </a:rPr>
              <a:t>”</a:t>
            </a:r>
            <a:r>
              <a:rPr lang="zh-CN" altLang="en-US"/>
              <a:t>。其缺省值为</a:t>
            </a:r>
            <a:r>
              <a:rPr lang="en-US" altLang="zh-CN"/>
              <a:t>0</a:t>
            </a:r>
            <a:r>
              <a:rPr lang="zh-CN" altLang="en-US"/>
              <a:t>。</a:t>
            </a:r>
          </a:p>
          <a:p>
            <a:endParaRPr lang="zh-CN" altLang="en-US" sz="900"/>
          </a:p>
          <a:p>
            <a:r>
              <a:rPr lang="zh-CN" altLang="en-US"/>
              <a:t>    </a:t>
            </a:r>
            <a:r>
              <a:rPr lang="en-US" altLang="zh-CN"/>
              <a:t>ipady</a:t>
            </a:r>
            <a:r>
              <a:rPr lang="zh-CN" altLang="en-US"/>
              <a:t>指明组件的高度与指定的最小高度之间的关系：组件的高度为</a:t>
            </a:r>
            <a:r>
              <a:rPr lang="zh-CN" altLang="en-US" b="1" u="sng">
                <a:solidFill>
                  <a:schemeClr val="folHlink"/>
                </a:solidFill>
                <a:latin typeface="Times New Roman" panose="02020603050405020304" pitchFamily="18" charset="0"/>
              </a:rPr>
              <a:t>“</a:t>
            </a:r>
            <a:r>
              <a:rPr lang="zh-CN" altLang="en-US" b="1" u="sng">
                <a:solidFill>
                  <a:schemeClr val="folHlink"/>
                </a:solidFill>
              </a:rPr>
              <a:t> 指定的最小高度 ＋ </a:t>
            </a:r>
            <a:r>
              <a:rPr lang="en-US" altLang="zh-CN" b="1" u="sng">
                <a:solidFill>
                  <a:schemeClr val="folHlink"/>
                </a:solidFill>
              </a:rPr>
              <a:t>ipady*2 </a:t>
            </a:r>
            <a:r>
              <a:rPr lang="en-US" altLang="zh-CN" b="1" u="sng">
                <a:solidFill>
                  <a:schemeClr val="folHlink"/>
                </a:solidFill>
                <a:latin typeface="Times New Roman" panose="02020603050405020304" pitchFamily="18" charset="0"/>
              </a:rPr>
              <a:t>”</a:t>
            </a:r>
            <a:r>
              <a:rPr lang="zh-CN" altLang="en-US"/>
              <a:t>。其缺省值为</a:t>
            </a:r>
            <a:r>
              <a:rPr lang="en-US" altLang="zh-CN"/>
              <a:t>0</a:t>
            </a:r>
            <a:r>
              <a:rPr lang="zh-CN" altLang="en-US"/>
              <a:t>。</a:t>
            </a:r>
          </a:p>
        </p:txBody>
      </p:sp>
    </p:spTree>
    <p:extLst>
      <p:ext uri="{BB962C8B-B14F-4D97-AF65-F5344CB8AC3E}">
        <p14:creationId xmlns:p14="http://schemas.microsoft.com/office/powerpoint/2010/main" val="3459819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E7FDB73-B944-F645-B538-86011C883C6B}"/>
              </a:ext>
            </a:extLst>
          </p:cNvPr>
          <p:cNvSpPr>
            <a:spLocks noChangeArrowheads="1"/>
          </p:cNvSpPr>
          <p:nvPr/>
        </p:nvSpPr>
        <p:spPr bwMode="auto">
          <a:xfrm>
            <a:off x="2895600" y="5588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44035" name="Text Box 3">
            <a:extLst>
              <a:ext uri="{FF2B5EF4-FFF2-40B4-BE49-F238E27FC236}">
                <a16:creationId xmlns:a16="http://schemas.microsoft.com/office/drawing/2014/main" id="{795F4FE6-33F9-B34B-99D0-D120F4DD4764}"/>
              </a:ext>
            </a:extLst>
          </p:cNvPr>
          <p:cNvSpPr txBox="1">
            <a:spLocks noChangeArrowheads="1"/>
          </p:cNvSpPr>
          <p:nvPr/>
        </p:nvSpPr>
        <p:spPr bwMode="auto">
          <a:xfrm>
            <a:off x="2209800" y="1981200"/>
            <a:ext cx="8001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5</a:t>
            </a:r>
            <a:r>
              <a:rPr lang="zh-CN" altLang="en-US" b="1">
                <a:solidFill>
                  <a:schemeClr val="folHlink"/>
                </a:solidFill>
              </a:rPr>
              <a:t>）</a:t>
            </a:r>
            <a:r>
              <a:rPr lang="en-US" altLang="zh-CN" b="1">
                <a:solidFill>
                  <a:schemeClr val="folHlink"/>
                </a:solidFill>
              </a:rPr>
              <a:t>insets </a:t>
            </a:r>
            <a:r>
              <a:rPr lang="zh-CN" altLang="en-US" b="1">
                <a:solidFill>
                  <a:schemeClr val="folHlink"/>
                </a:solidFill>
              </a:rPr>
              <a:t>（</a:t>
            </a:r>
            <a:r>
              <a:rPr lang="en-US" altLang="zh-CN" b="1">
                <a:solidFill>
                  <a:schemeClr val="folHlink"/>
                </a:solidFill>
              </a:rPr>
              <a:t>Insets</a:t>
            </a:r>
            <a:r>
              <a:rPr lang="zh-CN" altLang="en-US" b="1">
                <a:solidFill>
                  <a:schemeClr val="folHlink"/>
                </a:solidFill>
              </a:rPr>
              <a:t>）</a:t>
            </a:r>
          </a:p>
          <a:p>
            <a:endParaRPr lang="zh-CN" altLang="en-US" sz="1200" b="1">
              <a:solidFill>
                <a:schemeClr val="folHlink"/>
              </a:solidFill>
            </a:endParaRPr>
          </a:p>
          <a:p>
            <a:r>
              <a:rPr lang="zh-CN" altLang="en-US"/>
              <a:t>    </a:t>
            </a:r>
            <a:r>
              <a:rPr lang="en-US" altLang="zh-CN"/>
              <a:t>insets</a:t>
            </a:r>
            <a:r>
              <a:rPr lang="zh-CN" altLang="en-US"/>
              <a:t>指明了组件与其显示区边缘之间的距离，大小由一个</a:t>
            </a:r>
            <a:r>
              <a:rPr lang="en-US" altLang="zh-CN"/>
              <a:t>Insets</a:t>
            </a:r>
            <a:r>
              <a:rPr lang="zh-CN" altLang="en-US"/>
              <a:t>对象指定。</a:t>
            </a:r>
          </a:p>
          <a:p>
            <a:endParaRPr lang="zh-CN" altLang="en-US" sz="900"/>
          </a:p>
          <a:p>
            <a:r>
              <a:rPr lang="zh-CN" altLang="en-US"/>
              <a:t>    </a:t>
            </a:r>
            <a:r>
              <a:rPr lang="en-US" altLang="zh-CN"/>
              <a:t>Insets</a:t>
            </a:r>
            <a:r>
              <a:rPr lang="zh-CN" altLang="en-US"/>
              <a:t>类有四个属性：</a:t>
            </a:r>
          </a:p>
          <a:p>
            <a:pPr lvl="1">
              <a:buClr>
                <a:schemeClr val="folHlink"/>
              </a:buClr>
              <a:buFont typeface="Wingdings" pitchFamily="2" charset="2"/>
              <a:buChar char="§"/>
            </a:pPr>
            <a:r>
              <a:rPr lang="zh-CN" altLang="en-US"/>
              <a:t> </a:t>
            </a:r>
            <a:r>
              <a:rPr lang="en-US" altLang="zh-CN"/>
              <a:t>top</a:t>
            </a:r>
            <a:r>
              <a:rPr lang="zh-CN" altLang="en-US"/>
              <a:t>：上端间距</a:t>
            </a:r>
          </a:p>
          <a:p>
            <a:pPr lvl="1">
              <a:buClr>
                <a:schemeClr val="folHlink"/>
              </a:buClr>
              <a:buFont typeface="Wingdings" pitchFamily="2" charset="2"/>
              <a:buChar char="§"/>
            </a:pPr>
            <a:r>
              <a:rPr lang="zh-CN" altLang="en-US"/>
              <a:t> </a:t>
            </a:r>
            <a:r>
              <a:rPr lang="en-US" altLang="zh-CN"/>
              <a:t>bottom</a:t>
            </a:r>
            <a:r>
              <a:rPr lang="zh-CN" altLang="en-US"/>
              <a:t>：下端间距</a:t>
            </a:r>
          </a:p>
          <a:p>
            <a:pPr lvl="1">
              <a:buClr>
                <a:schemeClr val="folHlink"/>
              </a:buClr>
              <a:buFont typeface="Wingdings" pitchFamily="2" charset="2"/>
              <a:buChar char="§"/>
            </a:pPr>
            <a:r>
              <a:rPr lang="zh-CN" altLang="en-US"/>
              <a:t> </a:t>
            </a:r>
            <a:r>
              <a:rPr lang="en-US" altLang="zh-CN"/>
              <a:t>left</a:t>
            </a:r>
            <a:r>
              <a:rPr lang="zh-CN" altLang="en-US"/>
              <a:t>：左端间距</a:t>
            </a:r>
          </a:p>
          <a:p>
            <a:pPr lvl="1">
              <a:buClr>
                <a:schemeClr val="folHlink"/>
              </a:buClr>
              <a:buFont typeface="Wingdings" pitchFamily="2" charset="2"/>
              <a:buChar char="§"/>
            </a:pPr>
            <a:r>
              <a:rPr lang="zh-CN" altLang="en-US"/>
              <a:t> </a:t>
            </a:r>
            <a:r>
              <a:rPr lang="en-US" altLang="zh-CN"/>
              <a:t>right</a:t>
            </a:r>
            <a:r>
              <a:rPr lang="zh-CN" altLang="en-US"/>
              <a:t>：右端间距</a:t>
            </a:r>
          </a:p>
          <a:p>
            <a:endParaRPr lang="zh-CN" altLang="en-US" sz="900"/>
          </a:p>
          <a:p>
            <a:r>
              <a:rPr lang="zh-CN" altLang="en-US"/>
              <a:t>    其缺省值为一个上述四个属性值都为</a:t>
            </a:r>
            <a:r>
              <a:rPr lang="en-US" altLang="zh-CN"/>
              <a:t>0</a:t>
            </a:r>
            <a:r>
              <a:rPr lang="zh-CN" altLang="en-US"/>
              <a:t>的对象：</a:t>
            </a:r>
          </a:p>
          <a:p>
            <a:r>
              <a:rPr lang="zh-CN" altLang="en-US"/>
              <a:t>        </a:t>
            </a:r>
            <a:r>
              <a:rPr lang="en-US" altLang="zh-CN" b="1">
                <a:solidFill>
                  <a:schemeClr val="folHlink"/>
                </a:solidFill>
              </a:rPr>
              <a:t>new Insets(0, 0, 0, 0);</a:t>
            </a:r>
          </a:p>
        </p:txBody>
      </p:sp>
    </p:spTree>
    <p:extLst>
      <p:ext uri="{BB962C8B-B14F-4D97-AF65-F5344CB8AC3E}">
        <p14:creationId xmlns:p14="http://schemas.microsoft.com/office/powerpoint/2010/main" val="147664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A8FF6C84-C989-4B4C-880E-1B06D7EF85F4}"/>
              </a:ext>
            </a:extLst>
          </p:cNvPr>
          <p:cNvSpPr txBox="1">
            <a:spLocks noChangeArrowheads="1"/>
          </p:cNvSpPr>
          <p:nvPr/>
        </p:nvSpPr>
        <p:spPr bwMode="auto">
          <a:xfrm>
            <a:off x="1905001" y="1985963"/>
            <a:ext cx="8397875" cy="315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u="sng">
                <a:solidFill>
                  <a:schemeClr val="folHlink"/>
                </a:solidFill>
              </a:rPr>
              <a:t>面向对象的图形用户界面</a:t>
            </a:r>
            <a:r>
              <a:rPr lang="zh-CN" altLang="en-US"/>
              <a:t>：基于</a:t>
            </a:r>
            <a:r>
              <a:rPr lang="zh-CN" altLang="en-US">
                <a:latin typeface="Times New Roman" panose="02020603050405020304" pitchFamily="18" charset="0"/>
              </a:rPr>
              <a:t>“</a:t>
            </a:r>
            <a:r>
              <a:rPr lang="zh-CN" altLang="en-US" b="1" u="sng">
                <a:solidFill>
                  <a:schemeClr val="folHlink"/>
                </a:solidFill>
              </a:rPr>
              <a:t>面向对象</a:t>
            </a:r>
            <a:r>
              <a:rPr lang="zh-CN" altLang="en-US">
                <a:latin typeface="Times New Roman" panose="02020603050405020304" pitchFamily="18" charset="0"/>
              </a:rPr>
              <a:t>”</a:t>
            </a:r>
            <a:r>
              <a:rPr lang="zh-CN" altLang="en-US"/>
              <a:t>的思想互相交换信息，即尽可能在屏幕上用形象的图标和窗口等来代表有用的资源和可启用的对象。</a:t>
            </a:r>
          </a:p>
          <a:p>
            <a:endParaRPr lang="zh-CN" altLang="en-US" sz="500"/>
          </a:p>
          <a:p>
            <a:r>
              <a:rPr lang="zh-CN" altLang="en-US" sz="2800" b="1">
                <a:solidFill>
                  <a:schemeClr val="folHlink"/>
                </a:solidFill>
                <a:latin typeface="Times New Roman" panose="02020603050405020304" pitchFamily="18" charset="0"/>
              </a:rPr>
              <a:t>图形界面对象：</a:t>
            </a:r>
            <a:r>
              <a:rPr lang="zh-CN" altLang="en-US">
                <a:latin typeface="Times New Roman" panose="02020603050405020304" pitchFamily="18" charset="0"/>
              </a:rPr>
              <a:t>代表特定的软件、命令、过程、资源、提示信息等</a:t>
            </a:r>
          </a:p>
          <a:p>
            <a:endParaRPr lang="zh-CN" altLang="en-US" sz="500" b="1">
              <a:solidFill>
                <a:schemeClr val="folHlink"/>
              </a:solidFill>
              <a:latin typeface="Times New Roman" panose="02020603050405020304" pitchFamily="18" charset="0"/>
            </a:endParaRPr>
          </a:p>
          <a:p>
            <a:pPr lvl="1">
              <a:lnSpc>
                <a:spcPct val="130000"/>
              </a:lnSpc>
              <a:buClr>
                <a:schemeClr val="folHlink"/>
              </a:buClr>
              <a:buFont typeface="Wingdings" pitchFamily="2" charset="2"/>
              <a:buChar char="q"/>
            </a:pPr>
            <a:r>
              <a:rPr lang="zh-CN" altLang="en-US">
                <a:latin typeface="Times New Roman" panose="02020603050405020304" pitchFamily="18" charset="0"/>
              </a:rPr>
              <a:t> 图标（</a:t>
            </a:r>
            <a:r>
              <a:rPr lang="en-US" altLang="zh-CN">
                <a:latin typeface="Times New Roman" panose="02020603050405020304" pitchFamily="18" charset="0"/>
              </a:rPr>
              <a:t>Icon</a:t>
            </a:r>
            <a:r>
              <a:rPr lang="zh-CN" altLang="en-US">
                <a:latin typeface="Times New Roman" panose="02020603050405020304" pitchFamily="18" charset="0"/>
              </a:rPr>
              <a:t>）</a:t>
            </a:r>
          </a:p>
          <a:p>
            <a:pPr lvl="1">
              <a:lnSpc>
                <a:spcPct val="130000"/>
              </a:lnSpc>
              <a:buClr>
                <a:schemeClr val="folHlink"/>
              </a:buClr>
              <a:buFont typeface="Wingdings" pitchFamily="2" charset="2"/>
              <a:buChar char="q"/>
            </a:pPr>
            <a:r>
              <a:rPr lang="zh-CN" altLang="en-US">
                <a:latin typeface="Times New Roman" panose="02020603050405020304" pitchFamily="18" charset="0"/>
              </a:rPr>
              <a:t> 窗口（</a:t>
            </a:r>
            <a:r>
              <a:rPr lang="en-US" altLang="zh-CN">
                <a:latin typeface="Times New Roman" panose="02020603050405020304" pitchFamily="18" charset="0"/>
              </a:rPr>
              <a:t>Window</a:t>
            </a:r>
            <a:r>
              <a:rPr lang="zh-CN" altLang="en-US">
                <a:latin typeface="Times New Roman" panose="02020603050405020304" pitchFamily="18" charset="0"/>
              </a:rPr>
              <a:t>）</a:t>
            </a:r>
          </a:p>
          <a:p>
            <a:pPr lvl="1">
              <a:lnSpc>
                <a:spcPct val="130000"/>
              </a:lnSpc>
              <a:buClr>
                <a:schemeClr val="folHlink"/>
              </a:buClr>
              <a:buFont typeface="Wingdings" pitchFamily="2" charset="2"/>
              <a:buChar char="q"/>
            </a:pPr>
            <a:r>
              <a:rPr lang="zh-CN" altLang="en-US">
                <a:latin typeface="Times New Roman" panose="02020603050405020304" pitchFamily="18" charset="0"/>
              </a:rPr>
              <a:t> 菜单（</a:t>
            </a:r>
            <a:r>
              <a:rPr lang="en-US" altLang="zh-CN">
                <a:latin typeface="Times New Roman" panose="02020603050405020304" pitchFamily="18" charset="0"/>
              </a:rPr>
              <a:t>Menu</a:t>
            </a:r>
            <a:r>
              <a:rPr lang="zh-CN" altLang="en-US">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菜单项（</a:t>
            </a:r>
            <a:r>
              <a:rPr lang="en-US" altLang="zh-CN">
                <a:latin typeface="Times New Roman" panose="02020603050405020304" pitchFamily="18" charset="0"/>
              </a:rPr>
              <a:t>Menu Item</a:t>
            </a:r>
            <a:r>
              <a:rPr lang="zh-CN" altLang="en-US">
                <a:latin typeface="Times New Roman" panose="02020603050405020304" pitchFamily="18" charset="0"/>
              </a:rPr>
              <a:t>）</a:t>
            </a:r>
          </a:p>
          <a:p>
            <a:pPr lvl="1">
              <a:lnSpc>
                <a:spcPct val="130000"/>
              </a:lnSpc>
              <a:buClr>
                <a:schemeClr val="folHlink"/>
              </a:buClr>
              <a:buFont typeface="Wingdings" pitchFamily="2" charset="2"/>
              <a:buChar char="q"/>
            </a:pPr>
            <a:r>
              <a:rPr lang="zh-CN" altLang="en-US">
                <a:latin typeface="Times New Roman" panose="02020603050405020304" pitchFamily="18" charset="0"/>
              </a:rPr>
              <a:t> 按钮（</a:t>
            </a:r>
            <a:r>
              <a:rPr lang="en-US" altLang="zh-CN">
                <a:latin typeface="Times New Roman" panose="02020603050405020304" pitchFamily="18" charset="0"/>
              </a:rPr>
              <a:t>Button</a:t>
            </a:r>
            <a:r>
              <a:rPr lang="zh-CN" altLang="en-US">
                <a:latin typeface="Times New Roman" panose="02020603050405020304" pitchFamily="18" charset="0"/>
              </a:rPr>
              <a:t>）、文本框（</a:t>
            </a:r>
            <a:r>
              <a:rPr lang="en-US" altLang="zh-CN">
                <a:latin typeface="Times New Roman" panose="02020603050405020304" pitchFamily="18" charset="0"/>
              </a:rPr>
              <a:t>Label</a:t>
            </a:r>
            <a:r>
              <a:rPr lang="zh-CN" altLang="en-US">
                <a:latin typeface="Times New Roman" panose="02020603050405020304" pitchFamily="18" charset="0"/>
              </a:rPr>
              <a:t>）、列表框（</a:t>
            </a:r>
            <a:r>
              <a:rPr lang="en-US" altLang="zh-CN">
                <a:latin typeface="Times New Roman" panose="02020603050405020304" pitchFamily="18" charset="0"/>
              </a:rPr>
              <a:t>List</a:t>
            </a:r>
            <a:r>
              <a:rPr lang="zh-CN" altLang="en-US">
                <a:latin typeface="Times New Roman" panose="02020603050405020304" pitchFamily="18" charset="0"/>
              </a:rPr>
              <a:t>）</a:t>
            </a:r>
            <a:r>
              <a:rPr lang="en-US" altLang="zh-CN">
                <a:latin typeface="Times New Roman" panose="02020603050405020304" pitchFamily="18" charset="0"/>
              </a:rPr>
              <a:t>…</a:t>
            </a:r>
          </a:p>
          <a:p>
            <a:pPr lvl="1">
              <a:lnSpc>
                <a:spcPct val="130000"/>
              </a:lnSpc>
              <a:buClr>
                <a:schemeClr val="folHlink"/>
              </a:buClr>
              <a:buFont typeface="Wingdings" pitchFamily="2" charset="2"/>
              <a:buChar char="q"/>
            </a:pPr>
            <a:r>
              <a:rPr lang="en-US" altLang="zh-CN">
                <a:latin typeface="Times New Roman" panose="02020603050405020304" pitchFamily="18" charset="0"/>
              </a:rPr>
              <a:t> ……</a:t>
            </a:r>
            <a:endParaRPr lang="en-US" altLang="zh-CN"/>
          </a:p>
        </p:txBody>
      </p:sp>
      <p:sp>
        <p:nvSpPr>
          <p:cNvPr id="91139" name="Rectangle 3">
            <a:extLst>
              <a:ext uri="{FF2B5EF4-FFF2-40B4-BE49-F238E27FC236}">
                <a16:creationId xmlns:a16="http://schemas.microsoft.com/office/drawing/2014/main" id="{2C96D2E7-3D33-C049-8F45-E1756CD25E2B}"/>
              </a:ext>
            </a:extLst>
          </p:cNvPr>
          <p:cNvSpPr>
            <a:spLocks noChangeArrowheads="1"/>
          </p:cNvSpPr>
          <p:nvPr/>
        </p:nvSpPr>
        <p:spPr bwMode="auto">
          <a:xfrm>
            <a:off x="3048000" y="822325"/>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图形用户界面</a:t>
            </a:r>
          </a:p>
        </p:txBody>
      </p:sp>
    </p:spTree>
    <p:extLst>
      <p:ext uri="{BB962C8B-B14F-4D97-AF65-F5344CB8AC3E}">
        <p14:creationId xmlns:p14="http://schemas.microsoft.com/office/powerpoint/2010/main" val="1890602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5FAF9BB6-0AF6-A947-BECB-25E1DC7AD53F}"/>
              </a:ext>
            </a:extLst>
          </p:cNvPr>
          <p:cNvSpPr txBox="1">
            <a:spLocks noChangeArrowheads="1"/>
          </p:cNvSpPr>
          <p:nvPr/>
        </p:nvSpPr>
        <p:spPr bwMode="auto">
          <a:xfrm>
            <a:off x="2286000" y="1905000"/>
            <a:ext cx="80010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6</a:t>
            </a:r>
            <a:r>
              <a:rPr lang="zh-CN" altLang="en-US" b="1">
                <a:solidFill>
                  <a:schemeClr val="folHlink"/>
                </a:solidFill>
              </a:rPr>
              <a:t>）</a:t>
            </a:r>
            <a:r>
              <a:rPr lang="en-US" altLang="zh-CN" b="1">
                <a:solidFill>
                  <a:schemeClr val="folHlink"/>
                </a:solidFill>
              </a:rPr>
              <a:t>archor </a:t>
            </a:r>
            <a:r>
              <a:rPr lang="zh-CN" altLang="en-US" b="1">
                <a:solidFill>
                  <a:schemeClr val="folHlink"/>
                </a:solidFill>
              </a:rPr>
              <a:t>（</a:t>
            </a:r>
            <a:r>
              <a:rPr lang="en-US" altLang="zh-CN" b="1">
                <a:solidFill>
                  <a:schemeClr val="folHlink"/>
                </a:solidFill>
              </a:rPr>
              <a:t>int</a:t>
            </a:r>
            <a:r>
              <a:rPr lang="zh-CN" altLang="en-US" b="1">
                <a:solidFill>
                  <a:schemeClr val="folHlink"/>
                </a:solidFill>
              </a:rPr>
              <a:t>）</a:t>
            </a:r>
          </a:p>
          <a:p>
            <a:endParaRPr lang="zh-CN" altLang="en-US" sz="700" b="1">
              <a:solidFill>
                <a:schemeClr val="folHlink"/>
              </a:solidFill>
            </a:endParaRPr>
          </a:p>
          <a:p>
            <a:r>
              <a:rPr lang="zh-CN" altLang="en-US"/>
              <a:t>    </a:t>
            </a:r>
            <a:r>
              <a:rPr lang="en-US" altLang="zh-CN"/>
              <a:t>archor</a:t>
            </a:r>
            <a:r>
              <a:rPr lang="zh-CN" altLang="en-US"/>
              <a:t>属性指明了当组件的尺寸小于其显示区时，在显示区中如何放置改组件的位置，其值可为：</a:t>
            </a:r>
          </a:p>
          <a:p>
            <a:endParaRPr lang="zh-CN" altLang="en-US" sz="900"/>
          </a:p>
          <a:p>
            <a:pPr lvl="1">
              <a:buClr>
                <a:schemeClr val="folHlink"/>
              </a:buClr>
              <a:buFont typeface="Wingdings" pitchFamily="2" charset="2"/>
              <a:buChar char="§"/>
            </a:pPr>
            <a:r>
              <a:rPr lang="zh-CN" altLang="en-US" sz="2000">
                <a:latin typeface="Arial Unicode MS" panose="020B0604020202020204" pitchFamily="34" charset="-128"/>
              </a:rPr>
              <a:t> </a:t>
            </a:r>
            <a:r>
              <a:rPr lang="en-US" altLang="zh-CN" sz="2000">
                <a:latin typeface="Arial Unicode MS" panose="020B0604020202020204" pitchFamily="34" charset="-128"/>
              </a:rPr>
              <a:t>GridBagConstraints.CENTER</a:t>
            </a:r>
            <a:r>
              <a:rPr lang="zh-CN" altLang="en-US" sz="2000"/>
              <a:t>（缺省值）</a:t>
            </a:r>
          </a:p>
          <a:p>
            <a:pPr lvl="1">
              <a:buClr>
                <a:schemeClr val="folHlink"/>
              </a:buClr>
              <a:buFont typeface="Wingdings" pitchFamily="2" charset="2"/>
              <a:buChar char="§"/>
            </a:pPr>
            <a:r>
              <a:rPr lang="zh-CN" altLang="en-US" sz="2000">
                <a:latin typeface="Arial Unicode MS" panose="020B0604020202020204" pitchFamily="34" charset="-128"/>
              </a:rPr>
              <a:t> </a:t>
            </a:r>
            <a:r>
              <a:rPr lang="en-US" altLang="zh-CN" sz="2000">
                <a:latin typeface="Arial Unicode MS" panose="020B0604020202020204" pitchFamily="34" charset="-128"/>
              </a:rPr>
              <a:t>GridBagConstraints.NORTH</a:t>
            </a:r>
          </a:p>
          <a:p>
            <a:pPr lvl="1">
              <a:buClr>
                <a:schemeClr val="folHlink"/>
              </a:buClr>
              <a:buFont typeface="Wingdings" pitchFamily="2" charset="2"/>
              <a:buChar char="§"/>
            </a:pPr>
            <a:r>
              <a:rPr lang="en-US" altLang="zh-CN" sz="2000">
                <a:latin typeface="Arial Unicode MS" panose="020B0604020202020204" pitchFamily="34" charset="-128"/>
              </a:rPr>
              <a:t> GridBagConstraints.NORTHEAST</a:t>
            </a:r>
          </a:p>
          <a:p>
            <a:pPr lvl="1">
              <a:buClr>
                <a:schemeClr val="folHlink"/>
              </a:buClr>
              <a:buFont typeface="Wingdings" pitchFamily="2" charset="2"/>
              <a:buChar char="§"/>
            </a:pPr>
            <a:r>
              <a:rPr lang="en-US" altLang="zh-CN" sz="2000">
                <a:latin typeface="Arial Unicode MS" panose="020B0604020202020204" pitchFamily="34" charset="-128"/>
              </a:rPr>
              <a:t> GridBagConstraints.EAST</a:t>
            </a:r>
          </a:p>
          <a:p>
            <a:pPr lvl="1">
              <a:buClr>
                <a:schemeClr val="folHlink"/>
              </a:buClr>
              <a:buFont typeface="Wingdings" pitchFamily="2" charset="2"/>
              <a:buChar char="§"/>
            </a:pPr>
            <a:r>
              <a:rPr lang="en-US" altLang="zh-CN" sz="2000">
                <a:latin typeface="Arial Unicode MS" panose="020B0604020202020204" pitchFamily="34" charset="-128"/>
              </a:rPr>
              <a:t> GridBagConstraints.SOUTHEAST</a:t>
            </a:r>
          </a:p>
          <a:p>
            <a:pPr lvl="1">
              <a:buClr>
                <a:schemeClr val="folHlink"/>
              </a:buClr>
              <a:buFont typeface="Wingdings" pitchFamily="2" charset="2"/>
              <a:buChar char="§"/>
            </a:pPr>
            <a:r>
              <a:rPr lang="en-US" altLang="zh-CN" sz="2000">
                <a:latin typeface="Arial Unicode MS" panose="020B0604020202020204" pitchFamily="34" charset="-128"/>
              </a:rPr>
              <a:t> GridBagConstraints.SOUTH</a:t>
            </a:r>
          </a:p>
          <a:p>
            <a:pPr lvl="1">
              <a:buClr>
                <a:schemeClr val="folHlink"/>
              </a:buClr>
              <a:buFont typeface="Wingdings" pitchFamily="2" charset="2"/>
              <a:buChar char="§"/>
            </a:pPr>
            <a:r>
              <a:rPr lang="en-US" altLang="zh-CN" sz="2000">
                <a:latin typeface="Arial Unicode MS" panose="020B0604020202020204" pitchFamily="34" charset="-128"/>
              </a:rPr>
              <a:t> GridBagConstraints.SOUTHWEST</a:t>
            </a:r>
          </a:p>
          <a:p>
            <a:pPr lvl="1">
              <a:buClr>
                <a:schemeClr val="folHlink"/>
              </a:buClr>
              <a:buFont typeface="Wingdings" pitchFamily="2" charset="2"/>
              <a:buChar char="§"/>
            </a:pPr>
            <a:r>
              <a:rPr lang="en-US" altLang="zh-CN" sz="2000">
                <a:latin typeface="Arial Unicode MS" panose="020B0604020202020204" pitchFamily="34" charset="-128"/>
              </a:rPr>
              <a:t> GridBagConstraints.WEST</a:t>
            </a:r>
          </a:p>
          <a:p>
            <a:pPr lvl="1">
              <a:buClr>
                <a:schemeClr val="folHlink"/>
              </a:buClr>
              <a:buFont typeface="Wingdings" pitchFamily="2" charset="2"/>
              <a:buChar char="§"/>
            </a:pPr>
            <a:r>
              <a:rPr lang="en-US" altLang="zh-CN" sz="2000">
                <a:latin typeface="Arial Unicode MS" panose="020B0604020202020204" pitchFamily="34" charset="-128"/>
              </a:rPr>
              <a:t> GridBagConstraints.NORTHWEST</a:t>
            </a:r>
          </a:p>
        </p:txBody>
      </p:sp>
      <p:sp>
        <p:nvSpPr>
          <p:cNvPr id="40963" name="Rectangle 3">
            <a:extLst>
              <a:ext uri="{FF2B5EF4-FFF2-40B4-BE49-F238E27FC236}">
                <a16:creationId xmlns:a16="http://schemas.microsoft.com/office/drawing/2014/main" id="{6B4C6B8D-1EA2-2A48-BBE9-FCDBB24EBE2A}"/>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Tree>
    <p:extLst>
      <p:ext uri="{BB962C8B-B14F-4D97-AF65-F5344CB8AC3E}">
        <p14:creationId xmlns:p14="http://schemas.microsoft.com/office/powerpoint/2010/main" val="2056806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CAE1C794-F601-AE4A-A09F-9D2660EBFB0D}"/>
              </a:ext>
            </a:extLst>
          </p:cNvPr>
          <p:cNvSpPr txBox="1">
            <a:spLocks noChangeArrowheads="1"/>
          </p:cNvSpPr>
          <p:nvPr/>
        </p:nvSpPr>
        <p:spPr bwMode="auto">
          <a:xfrm>
            <a:off x="2209800" y="1905000"/>
            <a:ext cx="80772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folHlink"/>
                </a:solidFill>
              </a:rPr>
              <a:t>（</a:t>
            </a:r>
            <a:r>
              <a:rPr lang="en-US" altLang="zh-CN" b="1">
                <a:solidFill>
                  <a:schemeClr val="folHlink"/>
                </a:solidFill>
              </a:rPr>
              <a:t>7</a:t>
            </a:r>
            <a:r>
              <a:rPr lang="zh-CN" altLang="en-US" b="1">
                <a:solidFill>
                  <a:schemeClr val="folHlink"/>
                </a:solidFill>
              </a:rPr>
              <a:t>）</a:t>
            </a:r>
            <a:r>
              <a:rPr lang="en-US" altLang="zh-CN" b="1">
                <a:solidFill>
                  <a:schemeClr val="folHlink"/>
                </a:solidFill>
              </a:rPr>
              <a:t>weightx, weighty</a:t>
            </a:r>
            <a:r>
              <a:rPr lang="zh-CN" altLang="en-US" b="1">
                <a:solidFill>
                  <a:schemeClr val="folHlink"/>
                </a:solidFill>
              </a:rPr>
              <a:t>（</a:t>
            </a:r>
            <a:r>
              <a:rPr lang="en-US" altLang="zh-CN" b="1">
                <a:solidFill>
                  <a:schemeClr val="folHlink"/>
                </a:solidFill>
              </a:rPr>
              <a:t>double</a:t>
            </a:r>
            <a:r>
              <a:rPr lang="zh-CN" altLang="en-US" b="1">
                <a:solidFill>
                  <a:schemeClr val="folHlink"/>
                </a:solidFill>
              </a:rPr>
              <a:t>）</a:t>
            </a:r>
          </a:p>
          <a:p>
            <a:endParaRPr lang="zh-CN" altLang="en-US" sz="800" b="1">
              <a:solidFill>
                <a:schemeClr val="folHlink"/>
              </a:solidFill>
            </a:endParaRPr>
          </a:p>
          <a:p>
            <a:r>
              <a:rPr lang="zh-CN" altLang="en-US"/>
              <a:t>    </a:t>
            </a:r>
            <a:r>
              <a:rPr lang="en-US" altLang="zh-CN"/>
              <a:t>weightx</a:t>
            </a:r>
            <a:r>
              <a:rPr lang="zh-CN" altLang="en-US"/>
              <a:t>指明当容器扩大时，如何在列间为组件分配额外的空间，其值可以从</a:t>
            </a:r>
            <a:r>
              <a:rPr lang="en-US" altLang="zh-CN"/>
              <a:t>0.0</a:t>
            </a:r>
            <a:r>
              <a:rPr lang="zh-CN" altLang="en-US"/>
              <a:t>到</a:t>
            </a:r>
            <a:r>
              <a:rPr lang="en-US" altLang="zh-CN"/>
              <a:t>1.0</a:t>
            </a:r>
            <a:r>
              <a:rPr lang="zh-CN" altLang="en-US"/>
              <a:t>，缺省值为</a:t>
            </a:r>
            <a:r>
              <a:rPr lang="en-US" altLang="zh-CN"/>
              <a:t>0.0</a:t>
            </a:r>
            <a:r>
              <a:rPr lang="zh-CN" altLang="en-US"/>
              <a:t>。</a:t>
            </a:r>
          </a:p>
          <a:p>
            <a:r>
              <a:rPr lang="zh-CN" altLang="en-US"/>
              <a:t>    </a:t>
            </a:r>
            <a:r>
              <a:rPr lang="en-US" altLang="zh-CN"/>
              <a:t>weighty</a:t>
            </a:r>
            <a:r>
              <a:rPr lang="zh-CN" altLang="en-US"/>
              <a:t>指明当容器扩大时，如何在行间为组件分配额外的空间，其值可以从</a:t>
            </a:r>
            <a:r>
              <a:rPr lang="en-US" altLang="zh-CN"/>
              <a:t>0.0</a:t>
            </a:r>
            <a:r>
              <a:rPr lang="zh-CN" altLang="en-US"/>
              <a:t>到</a:t>
            </a:r>
            <a:r>
              <a:rPr lang="en-US" altLang="zh-CN"/>
              <a:t>1.0 </a:t>
            </a:r>
            <a:r>
              <a:rPr lang="zh-CN" altLang="en-US"/>
              <a:t>，缺省值为</a:t>
            </a:r>
            <a:r>
              <a:rPr lang="en-US" altLang="zh-CN"/>
              <a:t>0.0 </a:t>
            </a:r>
            <a:r>
              <a:rPr lang="zh-CN" altLang="en-US"/>
              <a:t>。</a:t>
            </a:r>
          </a:p>
          <a:p>
            <a:r>
              <a:rPr lang="zh-CN" altLang="en-US"/>
              <a:t>    若两者都为</a:t>
            </a:r>
            <a:r>
              <a:rPr lang="en-US" altLang="zh-CN"/>
              <a:t>0</a:t>
            </a:r>
            <a:r>
              <a:rPr lang="zh-CN" altLang="en-US"/>
              <a:t>，所有组件都团聚在容器的中央，因为此时所有额外空间都添加在网格单元与容器边缘之间。</a:t>
            </a:r>
          </a:p>
          <a:p>
            <a:r>
              <a:rPr lang="zh-CN" altLang="en-US"/>
              <a:t>    数值越大，表明组件的行或列将占有更多的额外空间。若两者都为</a:t>
            </a:r>
            <a:r>
              <a:rPr lang="en-US" altLang="zh-CN"/>
              <a:t>1.0</a:t>
            </a:r>
            <a:r>
              <a:rPr lang="zh-CN" altLang="en-US"/>
              <a:t>，表明组件的行或列将占有所有的额外空间。</a:t>
            </a:r>
          </a:p>
        </p:txBody>
      </p:sp>
      <p:sp>
        <p:nvSpPr>
          <p:cNvPr id="41987" name="Rectangle 3">
            <a:extLst>
              <a:ext uri="{FF2B5EF4-FFF2-40B4-BE49-F238E27FC236}">
                <a16:creationId xmlns:a16="http://schemas.microsoft.com/office/drawing/2014/main" id="{4F91C061-8F2D-4E42-9036-08F0B0493201}"/>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Tree>
    <p:extLst>
      <p:ext uri="{BB962C8B-B14F-4D97-AF65-F5344CB8AC3E}">
        <p14:creationId xmlns:p14="http://schemas.microsoft.com/office/powerpoint/2010/main" val="571130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64B4D42-BBE4-E543-BE61-194A51068CA1}"/>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37891" name="Text Box 3">
            <a:extLst>
              <a:ext uri="{FF2B5EF4-FFF2-40B4-BE49-F238E27FC236}">
                <a16:creationId xmlns:a16="http://schemas.microsoft.com/office/drawing/2014/main" id="{39A60501-9AA0-444A-85B0-C4E6DDF273AC}"/>
              </a:ext>
            </a:extLst>
          </p:cNvPr>
          <p:cNvSpPr txBox="1">
            <a:spLocks noChangeArrowheads="1"/>
          </p:cNvSpPr>
          <p:nvPr/>
        </p:nvSpPr>
        <p:spPr bwMode="auto">
          <a:xfrm>
            <a:off x="2041526" y="1905000"/>
            <a:ext cx="83216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当一个容器的布局方式为</a:t>
            </a:r>
            <a:r>
              <a:rPr lang="en-US" altLang="zh-CN"/>
              <a:t>GridBagLayout</a:t>
            </a:r>
            <a:r>
              <a:rPr lang="zh-CN" altLang="en-US"/>
              <a:t>时，往其中添加一个组件，必须先用</a:t>
            </a:r>
            <a:r>
              <a:rPr lang="en-US" altLang="zh-CN"/>
              <a:t>GridBagConstraints</a:t>
            </a:r>
            <a:r>
              <a:rPr lang="zh-CN" altLang="en-US"/>
              <a:t>设置该组件的空间限制。</a:t>
            </a:r>
          </a:p>
          <a:p>
            <a:endParaRPr lang="zh-CN" altLang="en-US" sz="800"/>
          </a:p>
          <a:p>
            <a:pPr lvl="1"/>
            <a:r>
              <a:rPr lang="en-US" altLang="zh-CN" sz="2000">
                <a:solidFill>
                  <a:schemeClr val="folHlink"/>
                </a:solidFill>
              </a:rPr>
              <a:t>//</a:t>
            </a:r>
            <a:r>
              <a:rPr lang="zh-CN" altLang="en-US" sz="2000">
                <a:solidFill>
                  <a:schemeClr val="folHlink"/>
                </a:solidFill>
              </a:rPr>
              <a:t>在一个容器中</a:t>
            </a:r>
          </a:p>
          <a:p>
            <a:pPr lvl="1"/>
            <a:r>
              <a:rPr lang="en-US" altLang="zh-CN" sz="2000">
                <a:solidFill>
                  <a:schemeClr val="folHlink"/>
                </a:solidFill>
              </a:rPr>
              <a:t>GridBagLayout g = new GridBagLayout();</a:t>
            </a:r>
          </a:p>
          <a:p>
            <a:pPr lvl="1"/>
            <a:r>
              <a:rPr lang="en-US" altLang="zh-CN" sz="2000">
                <a:solidFill>
                  <a:schemeClr val="folHlink"/>
                </a:solidFill>
              </a:rPr>
              <a:t>GridBagConstraints c = new GridBagConstraints();</a:t>
            </a:r>
          </a:p>
          <a:p>
            <a:pPr lvl="1"/>
            <a:r>
              <a:rPr lang="en-US" altLang="zh-CN" sz="2000">
                <a:solidFill>
                  <a:schemeClr val="folHlink"/>
                </a:solidFill>
              </a:rPr>
              <a:t>setLayout( g );</a:t>
            </a:r>
          </a:p>
          <a:p>
            <a:pPr lvl="1"/>
            <a:r>
              <a:rPr lang="en-US" altLang="zh-CN" sz="2000">
                <a:solidFill>
                  <a:schemeClr val="folHlink"/>
                </a:solidFill>
              </a:rPr>
              <a:t>Button b = new Button(</a:t>
            </a:r>
            <a:r>
              <a:rPr lang="en-US" altLang="zh-CN" sz="2000">
                <a:solidFill>
                  <a:schemeClr val="folHlink"/>
                </a:solidFill>
                <a:latin typeface="Times New Roman" panose="02020603050405020304" pitchFamily="18" charset="0"/>
              </a:rPr>
              <a:t>“</a:t>
            </a:r>
            <a:r>
              <a:rPr lang="en-US" altLang="zh-CN" sz="2000">
                <a:solidFill>
                  <a:schemeClr val="folHlink"/>
                </a:solidFill>
              </a:rPr>
              <a:t>Test</a:t>
            </a:r>
            <a:r>
              <a:rPr lang="en-US" altLang="zh-CN" sz="2000">
                <a:solidFill>
                  <a:schemeClr val="folHlink"/>
                </a:solidFill>
                <a:latin typeface="Times New Roman" panose="02020603050405020304" pitchFamily="18" charset="0"/>
              </a:rPr>
              <a:t>”</a:t>
            </a:r>
            <a:r>
              <a:rPr lang="en-US" altLang="zh-CN" sz="2000">
                <a:solidFill>
                  <a:schemeClr val="folHlink"/>
                </a:solidFill>
              </a:rPr>
              <a:t>);   //</a:t>
            </a:r>
            <a:r>
              <a:rPr lang="zh-CN" altLang="en-US" sz="2000">
                <a:solidFill>
                  <a:schemeClr val="folHlink"/>
                </a:solidFill>
              </a:rPr>
              <a:t>生成组件</a:t>
            </a:r>
            <a:r>
              <a:rPr lang="en-US" altLang="zh-CN" sz="2000">
                <a:solidFill>
                  <a:schemeClr val="folHlink"/>
                </a:solidFill>
              </a:rPr>
              <a:t>b</a:t>
            </a:r>
          </a:p>
          <a:p>
            <a:pPr lvl="1"/>
            <a:r>
              <a:rPr lang="en-US" altLang="zh-CN" sz="2000">
                <a:solidFill>
                  <a:schemeClr val="folHlink"/>
                </a:solidFill>
              </a:rPr>
              <a:t>c.fill = </a:t>
            </a:r>
            <a:r>
              <a:rPr lang="en-US" altLang="zh-CN" sz="2000">
                <a:solidFill>
                  <a:schemeClr val="folHlink"/>
                </a:solidFill>
                <a:latin typeface="Times New Roman" panose="02020603050405020304" pitchFamily="18" charset="0"/>
              </a:rPr>
              <a:t>…</a:t>
            </a:r>
            <a:r>
              <a:rPr lang="en-US" altLang="zh-CN" sz="2000">
                <a:solidFill>
                  <a:schemeClr val="folHlink"/>
                </a:solidFill>
              </a:rPr>
              <a:t>   //</a:t>
            </a:r>
            <a:r>
              <a:rPr lang="zh-CN" altLang="en-US" sz="2000">
                <a:solidFill>
                  <a:schemeClr val="folHlink"/>
                </a:solidFill>
              </a:rPr>
              <a:t>设置</a:t>
            </a:r>
            <a:r>
              <a:rPr lang="en-US" altLang="zh-CN" sz="2000">
                <a:solidFill>
                  <a:schemeClr val="folHlink"/>
                </a:solidFill>
              </a:rPr>
              <a:t>c</a:t>
            </a:r>
            <a:r>
              <a:rPr lang="zh-CN" altLang="en-US" sz="2000">
                <a:solidFill>
                  <a:schemeClr val="folHlink"/>
                </a:solidFill>
              </a:rPr>
              <a:t>的值</a:t>
            </a:r>
          </a:p>
          <a:p>
            <a:pPr lvl="1"/>
            <a:r>
              <a:rPr lang="en-US" altLang="zh-CN" sz="2000">
                <a:solidFill>
                  <a:schemeClr val="folHlink"/>
                </a:solidFill>
                <a:latin typeface="Times New Roman" panose="02020603050405020304" pitchFamily="18" charset="0"/>
              </a:rPr>
              <a:t>……</a:t>
            </a:r>
            <a:endParaRPr lang="en-US" altLang="zh-CN" sz="2000">
              <a:solidFill>
                <a:schemeClr val="folHlink"/>
              </a:solidFill>
            </a:endParaRPr>
          </a:p>
          <a:p>
            <a:pPr lvl="1"/>
            <a:r>
              <a:rPr lang="en-US" altLang="zh-CN" sz="2000">
                <a:solidFill>
                  <a:schemeClr val="folHlink"/>
                </a:solidFill>
              </a:rPr>
              <a:t>g.setConstraints( b, c );  //</a:t>
            </a:r>
            <a:r>
              <a:rPr lang="zh-CN" altLang="en-US" sz="2000">
                <a:solidFill>
                  <a:schemeClr val="folHlink"/>
                </a:solidFill>
              </a:rPr>
              <a:t>根据</a:t>
            </a:r>
            <a:r>
              <a:rPr lang="en-US" altLang="zh-CN" sz="2000">
                <a:solidFill>
                  <a:schemeClr val="folHlink"/>
                </a:solidFill>
              </a:rPr>
              <a:t>c</a:t>
            </a:r>
            <a:r>
              <a:rPr lang="zh-CN" altLang="en-US" sz="2000">
                <a:solidFill>
                  <a:schemeClr val="folHlink"/>
                </a:solidFill>
              </a:rPr>
              <a:t>的值对组件</a:t>
            </a:r>
            <a:r>
              <a:rPr lang="en-US" altLang="zh-CN" sz="2000">
                <a:solidFill>
                  <a:schemeClr val="folHlink"/>
                </a:solidFill>
              </a:rPr>
              <a:t>b</a:t>
            </a:r>
            <a:r>
              <a:rPr lang="zh-CN" altLang="en-US" sz="2000">
                <a:solidFill>
                  <a:schemeClr val="folHlink"/>
                </a:solidFill>
              </a:rPr>
              <a:t>进行空间限制</a:t>
            </a:r>
          </a:p>
          <a:p>
            <a:pPr lvl="1"/>
            <a:r>
              <a:rPr lang="en-US" altLang="zh-CN" sz="2000">
                <a:solidFill>
                  <a:schemeClr val="folHlink"/>
                </a:solidFill>
              </a:rPr>
              <a:t>add( b );</a:t>
            </a:r>
          </a:p>
        </p:txBody>
      </p:sp>
    </p:spTree>
    <p:extLst>
      <p:ext uri="{BB962C8B-B14F-4D97-AF65-F5344CB8AC3E}">
        <p14:creationId xmlns:p14="http://schemas.microsoft.com/office/powerpoint/2010/main" val="2196454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9F8C00A-26F8-0149-AD50-E58C2889B268}"/>
              </a:ext>
            </a:extLst>
          </p:cNvPr>
          <p:cNvSpPr>
            <a:spLocks noChangeArrowheads="1"/>
          </p:cNvSpPr>
          <p:nvPr/>
        </p:nvSpPr>
        <p:spPr bwMode="auto">
          <a:xfrm>
            <a:off x="2895600" y="457200"/>
            <a:ext cx="5562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——GridBagLayout</a:t>
            </a:r>
          </a:p>
        </p:txBody>
      </p:sp>
      <p:sp>
        <p:nvSpPr>
          <p:cNvPr id="39939" name="Text Box 3">
            <a:extLst>
              <a:ext uri="{FF2B5EF4-FFF2-40B4-BE49-F238E27FC236}">
                <a16:creationId xmlns:a16="http://schemas.microsoft.com/office/drawing/2014/main" id="{ABA28EC6-952E-CC46-997A-21E478C35510}"/>
              </a:ext>
            </a:extLst>
          </p:cNvPr>
          <p:cNvSpPr txBox="1">
            <a:spLocks noChangeArrowheads="1"/>
          </p:cNvSpPr>
          <p:nvPr/>
        </p:nvSpPr>
        <p:spPr bwMode="auto">
          <a:xfrm>
            <a:off x="1981201" y="2057401"/>
            <a:ext cx="82454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a:t>    GridBagLayout</a:t>
            </a:r>
            <a:r>
              <a:rPr lang="zh-CN" altLang="en-US" sz="2800"/>
              <a:t>是获取</a:t>
            </a:r>
            <a:r>
              <a:rPr lang="en-US" altLang="zh-CN" sz="2800"/>
              <a:t>GridBagConstraints</a:t>
            </a:r>
            <a:r>
              <a:rPr lang="zh-CN" altLang="en-US" sz="2800"/>
              <a:t>实例中的值为某个组件设置了空间限制，当往容器中添加了该组件后，该</a:t>
            </a:r>
            <a:r>
              <a:rPr lang="en-US" altLang="zh-CN" sz="2800"/>
              <a:t>GridBagConstraints</a:t>
            </a:r>
            <a:r>
              <a:rPr lang="zh-CN" altLang="en-US" sz="2800"/>
              <a:t>实例还可继续用于其他组件，当然其中值需要做相应的调整。</a:t>
            </a:r>
          </a:p>
        </p:txBody>
      </p:sp>
    </p:spTree>
    <p:extLst>
      <p:ext uri="{BB962C8B-B14F-4D97-AF65-F5344CB8AC3E}">
        <p14:creationId xmlns:p14="http://schemas.microsoft.com/office/powerpoint/2010/main" val="486534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8C75CA1-D5B7-C54E-BB97-971D78F56EC9}"/>
              </a:ext>
            </a:extLst>
          </p:cNvPr>
          <p:cNvSpPr>
            <a:spLocks noChangeArrowheads="1"/>
          </p:cNvSpPr>
          <p:nvPr/>
        </p:nvSpPr>
        <p:spPr bwMode="auto">
          <a:xfrm>
            <a:off x="2895600" y="457200"/>
            <a:ext cx="6553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solidFill>
                  <a:schemeClr val="accent2"/>
                </a:solidFill>
                <a:latin typeface="Times New Roman" panose="02020603050405020304" pitchFamily="18" charset="0"/>
              </a:rPr>
              <a:t>3</a:t>
            </a:r>
            <a:r>
              <a:rPr lang="zh-CN" altLang="en-US" sz="2800" b="1">
                <a:solidFill>
                  <a:schemeClr val="accent2"/>
                </a:solidFill>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solidFill>
                  <a:schemeClr val="accent2"/>
                </a:solidFill>
                <a:latin typeface="Times New Roman" panose="02020603050405020304" pitchFamily="18" charset="0"/>
              </a:rPr>
              <a:t>		</a:t>
            </a:r>
            <a:r>
              <a:rPr lang="en-US" altLang="zh-CN" sz="2800" b="1">
                <a:solidFill>
                  <a:schemeClr val="accent2"/>
                </a:solidFill>
                <a:latin typeface="Times New Roman" panose="02020603050405020304" pitchFamily="18" charset="0"/>
              </a:rPr>
              <a:t>——</a:t>
            </a:r>
            <a:r>
              <a:rPr lang="zh-CN" altLang="en-US" sz="2800" b="1">
                <a:solidFill>
                  <a:schemeClr val="accent2"/>
                </a:solidFill>
                <a:latin typeface="Times New Roman" panose="02020603050405020304" pitchFamily="18" charset="0"/>
              </a:rPr>
              <a:t>创建自己的布局管理器</a:t>
            </a:r>
          </a:p>
        </p:txBody>
      </p:sp>
      <p:sp>
        <p:nvSpPr>
          <p:cNvPr id="48131" name="Rectangle 3">
            <a:extLst>
              <a:ext uri="{FF2B5EF4-FFF2-40B4-BE49-F238E27FC236}">
                <a16:creationId xmlns:a16="http://schemas.microsoft.com/office/drawing/2014/main" id="{C81A1705-EB10-F044-BA0F-35A81D895911}"/>
              </a:ext>
            </a:extLst>
          </p:cNvPr>
          <p:cNvSpPr>
            <a:spLocks noChangeArrowheads="1"/>
          </p:cNvSpPr>
          <p:nvPr/>
        </p:nvSpPr>
        <p:spPr bwMode="auto">
          <a:xfrm>
            <a:off x="1981200" y="2057400"/>
            <a:ext cx="843915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用户可以通过实现</a:t>
            </a:r>
            <a:r>
              <a:rPr lang="en-US" altLang="zh-CN"/>
              <a:t>LayoutManager</a:t>
            </a:r>
            <a:r>
              <a:rPr lang="zh-CN" altLang="en-US"/>
              <a:t>接口来定义自己的布局管理器。 </a:t>
            </a:r>
            <a:r>
              <a:rPr lang="en-US" altLang="zh-CN"/>
              <a:t>LayoutManager</a:t>
            </a:r>
            <a:r>
              <a:rPr lang="zh-CN" altLang="en-US"/>
              <a:t>接口要求实现它的类必须实现以下五个方法：</a:t>
            </a:r>
          </a:p>
          <a:p>
            <a:endParaRPr lang="zh-CN" altLang="en-US" sz="900"/>
          </a:p>
          <a:p>
            <a:pPr lvl="1">
              <a:buClr>
                <a:schemeClr val="accent2"/>
              </a:buClr>
              <a:buFont typeface="Wingdings" pitchFamily="2" charset="2"/>
              <a:buChar char="§"/>
            </a:pPr>
            <a:r>
              <a:rPr lang="zh-CN" altLang="en-US" sz="2000" b="1">
                <a:solidFill>
                  <a:schemeClr val="folHlink"/>
                </a:solidFill>
                <a:latin typeface="Arial Unicode MS" panose="020B0604020202020204" pitchFamily="34" charset="-128"/>
              </a:rPr>
              <a:t> </a:t>
            </a:r>
            <a:r>
              <a:rPr lang="en-US" altLang="zh-CN" sz="2000" b="1">
                <a:solidFill>
                  <a:schemeClr val="folHlink"/>
                </a:solidFill>
                <a:latin typeface="Arial Unicode MS" panose="020B0604020202020204" pitchFamily="34" charset="-128"/>
              </a:rPr>
              <a:t>public void addLayoutComponent(String name, Component comp)</a:t>
            </a:r>
            <a:r>
              <a:rPr lang="en-US" altLang="zh-CN" sz="2000" b="1">
                <a:solidFill>
                  <a:schemeClr val="folHlink"/>
                </a:solidFill>
              </a:rPr>
              <a:t> </a:t>
            </a:r>
          </a:p>
          <a:p>
            <a:pPr lvl="1">
              <a:buClr>
                <a:schemeClr val="accent2"/>
              </a:buClr>
              <a:buFont typeface="Wingdings" pitchFamily="2" charset="2"/>
              <a:buChar char="§"/>
            </a:pPr>
            <a:r>
              <a:rPr lang="en-US" altLang="zh-CN" sz="2000" b="1">
                <a:solidFill>
                  <a:schemeClr val="folHlink"/>
                </a:solidFill>
                <a:latin typeface="Arial Unicode MS" panose="020B0604020202020204" pitchFamily="34" charset="-128"/>
              </a:rPr>
              <a:t> public void removeLayoutComponent(Component comp)</a:t>
            </a:r>
            <a:r>
              <a:rPr lang="en-US" altLang="zh-CN" sz="2000" b="1">
                <a:solidFill>
                  <a:schemeClr val="folHlink"/>
                </a:solidFill>
              </a:rPr>
              <a:t> </a:t>
            </a:r>
          </a:p>
          <a:p>
            <a:pPr lvl="1">
              <a:buClr>
                <a:schemeClr val="accent2"/>
              </a:buClr>
              <a:buFont typeface="Wingdings" pitchFamily="2" charset="2"/>
              <a:buChar char="§"/>
            </a:pPr>
            <a:r>
              <a:rPr lang="en-US" altLang="zh-CN" sz="2000" b="1">
                <a:solidFill>
                  <a:schemeClr val="folHlink"/>
                </a:solidFill>
                <a:latin typeface="Arial Unicode MS" panose="020B0604020202020204" pitchFamily="34" charset="-128"/>
              </a:rPr>
              <a:t> public Dimension preferredLayoutSize(Container parent)</a:t>
            </a:r>
            <a:r>
              <a:rPr lang="en-US" altLang="zh-CN" sz="2000" b="1">
                <a:solidFill>
                  <a:schemeClr val="folHlink"/>
                </a:solidFill>
              </a:rPr>
              <a:t> </a:t>
            </a:r>
          </a:p>
          <a:p>
            <a:pPr lvl="1">
              <a:buClr>
                <a:schemeClr val="accent2"/>
              </a:buClr>
              <a:buFont typeface="Wingdings" pitchFamily="2" charset="2"/>
              <a:buChar char="§"/>
            </a:pPr>
            <a:r>
              <a:rPr lang="en-US" altLang="zh-CN" sz="2000" b="1">
                <a:solidFill>
                  <a:schemeClr val="folHlink"/>
                </a:solidFill>
                <a:latin typeface="Arial Unicode MS" panose="020B0604020202020204" pitchFamily="34" charset="-128"/>
              </a:rPr>
              <a:t> public Dimension minimumLayoutSize(Container parent)</a:t>
            </a:r>
            <a:r>
              <a:rPr lang="en-US" altLang="zh-CN" sz="2000" b="1">
                <a:solidFill>
                  <a:schemeClr val="folHlink"/>
                </a:solidFill>
              </a:rPr>
              <a:t> </a:t>
            </a:r>
          </a:p>
          <a:p>
            <a:pPr lvl="1">
              <a:buClr>
                <a:schemeClr val="accent2"/>
              </a:buClr>
              <a:buFont typeface="Wingdings" pitchFamily="2" charset="2"/>
              <a:buChar char="§"/>
            </a:pPr>
            <a:r>
              <a:rPr lang="en-US" altLang="zh-CN" sz="2000" b="1">
                <a:solidFill>
                  <a:schemeClr val="folHlink"/>
                </a:solidFill>
                <a:latin typeface="Arial Unicode MS" panose="020B0604020202020204" pitchFamily="34" charset="-128"/>
              </a:rPr>
              <a:t> public void layoutContainer(Container parent)</a:t>
            </a:r>
            <a:r>
              <a:rPr lang="en-US" altLang="zh-CN" sz="2000" b="1">
                <a:solidFill>
                  <a:schemeClr val="folHlink"/>
                </a:solidFill>
              </a:rPr>
              <a:t> </a:t>
            </a:r>
          </a:p>
          <a:p>
            <a:endParaRPr lang="en-US" altLang="zh-CN" sz="1000"/>
          </a:p>
          <a:p>
            <a:r>
              <a:rPr lang="en-US" altLang="zh-CN"/>
              <a:t>    </a:t>
            </a:r>
            <a:r>
              <a:rPr lang="zh-CN" altLang="en-US"/>
              <a:t>此外还应至少实现一个构造方法以及</a:t>
            </a:r>
            <a:r>
              <a:rPr lang="en-US" altLang="zh-CN"/>
              <a:t>toString()</a:t>
            </a:r>
            <a:r>
              <a:rPr lang="zh-CN" altLang="en-US"/>
              <a:t>方法。</a:t>
            </a:r>
          </a:p>
          <a:p>
            <a:endParaRPr lang="zh-CN" altLang="en-US" sz="500"/>
          </a:p>
          <a:p>
            <a:r>
              <a:rPr lang="zh-CN" altLang="en-US"/>
              <a:t>    </a:t>
            </a:r>
            <a:r>
              <a:rPr lang="en-US" altLang="zh-CN"/>
              <a:t>DiagonalLayout.java</a:t>
            </a:r>
            <a:r>
              <a:rPr lang="zh-CN" altLang="en-US"/>
              <a:t>实现了一个让组件呈对角线分布的布局管理器，每行只有一个组件。</a:t>
            </a:r>
          </a:p>
        </p:txBody>
      </p:sp>
    </p:spTree>
    <p:extLst>
      <p:ext uri="{BB962C8B-B14F-4D97-AF65-F5344CB8AC3E}">
        <p14:creationId xmlns:p14="http://schemas.microsoft.com/office/powerpoint/2010/main" val="3367458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D6D3B4C-189F-C846-A28D-4D64D47D249C}"/>
              </a:ext>
            </a:extLst>
          </p:cNvPr>
          <p:cNvSpPr>
            <a:spLocks noChangeArrowheads="1"/>
          </p:cNvSpPr>
          <p:nvPr/>
        </p:nvSpPr>
        <p:spPr bwMode="auto">
          <a:xfrm>
            <a:off x="2667000" y="1905000"/>
            <a:ext cx="7315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folHlink"/>
              </a:buClr>
              <a:buSzPct val="60000"/>
              <a:buFont typeface="Wingdings" pitchFamily="2" charset="2"/>
              <a:buChar char="n"/>
            </a:pPr>
            <a:r>
              <a:rPr lang="en-US" altLang="zh-CN" sz="3600"/>
              <a:t>Box</a:t>
            </a:r>
          </a:p>
          <a:p>
            <a:pPr lvl="1">
              <a:lnSpc>
                <a:spcPct val="110000"/>
              </a:lnSpc>
              <a:spcBef>
                <a:spcPct val="20000"/>
              </a:spcBef>
              <a:buClr>
                <a:schemeClr val="hlink"/>
              </a:buClr>
              <a:buSzPct val="55000"/>
              <a:buFont typeface="Wingdings" pitchFamily="2" charset="2"/>
              <a:buChar char="n"/>
            </a:pPr>
            <a:r>
              <a:rPr lang="en-US" altLang="zh-CN" sz="3200"/>
              <a:t>BoxLayout</a:t>
            </a:r>
          </a:p>
          <a:p>
            <a:pPr>
              <a:lnSpc>
                <a:spcPct val="110000"/>
              </a:lnSpc>
              <a:spcBef>
                <a:spcPct val="20000"/>
              </a:spcBef>
              <a:buClr>
                <a:schemeClr val="folHlink"/>
              </a:buClr>
              <a:buSzPct val="60000"/>
              <a:buFont typeface="Wingdings" pitchFamily="2" charset="2"/>
              <a:buChar char="n"/>
            </a:pPr>
            <a:r>
              <a:rPr lang="en-US" altLang="zh-CN" sz="3600"/>
              <a:t>JViewport</a:t>
            </a:r>
          </a:p>
          <a:p>
            <a:pPr lvl="1">
              <a:lnSpc>
                <a:spcPct val="110000"/>
              </a:lnSpc>
              <a:spcBef>
                <a:spcPct val="20000"/>
              </a:spcBef>
              <a:buClr>
                <a:schemeClr val="hlink"/>
              </a:buClr>
              <a:buSzPct val="55000"/>
              <a:buFont typeface="Wingdings" pitchFamily="2" charset="2"/>
              <a:buChar char="n"/>
            </a:pPr>
            <a:r>
              <a:rPr lang="en-US" altLang="zh-CN" sz="3200"/>
              <a:t>ViewportLayout </a:t>
            </a:r>
          </a:p>
          <a:p>
            <a:pPr>
              <a:lnSpc>
                <a:spcPct val="110000"/>
              </a:lnSpc>
              <a:spcBef>
                <a:spcPct val="20000"/>
              </a:spcBef>
              <a:buClr>
                <a:schemeClr val="folHlink"/>
              </a:buClr>
              <a:buSzPct val="60000"/>
              <a:buFont typeface="Wingdings" pitchFamily="2" charset="2"/>
              <a:buChar char="n"/>
            </a:pPr>
            <a:r>
              <a:rPr lang="en-US" altLang="zh-CN" sz="3600"/>
              <a:t>JScrollPaneLayout</a:t>
            </a:r>
          </a:p>
          <a:p>
            <a:pPr lvl="1">
              <a:lnSpc>
                <a:spcPct val="110000"/>
              </a:lnSpc>
              <a:spcBef>
                <a:spcPct val="20000"/>
              </a:spcBef>
              <a:buClr>
                <a:schemeClr val="hlink"/>
              </a:buClr>
              <a:buSzPct val="55000"/>
              <a:buFont typeface="Wingdings" pitchFamily="2" charset="2"/>
              <a:buChar char="n"/>
            </a:pPr>
            <a:r>
              <a:rPr lang="en-US" altLang="zh-CN" sz="3200"/>
              <a:t>ScrollPaneLayout</a:t>
            </a:r>
          </a:p>
          <a:p>
            <a:pPr>
              <a:lnSpc>
                <a:spcPct val="110000"/>
              </a:lnSpc>
              <a:spcBef>
                <a:spcPct val="20000"/>
              </a:spcBef>
              <a:buClr>
                <a:schemeClr val="folHlink"/>
              </a:buClr>
              <a:buSzPct val="60000"/>
              <a:buFont typeface="Wingdings" pitchFamily="2" charset="2"/>
              <a:buChar char="n"/>
            </a:pPr>
            <a:r>
              <a:rPr lang="en-US" altLang="zh-CN" sz="3600"/>
              <a:t>…</a:t>
            </a:r>
          </a:p>
        </p:txBody>
      </p:sp>
      <p:sp>
        <p:nvSpPr>
          <p:cNvPr id="92163" name="Rectangle 3">
            <a:extLst>
              <a:ext uri="{FF2B5EF4-FFF2-40B4-BE49-F238E27FC236}">
                <a16:creationId xmlns:a16="http://schemas.microsoft.com/office/drawing/2014/main" id="{3907DBA3-E498-D94E-8795-24BFD5723504}"/>
              </a:ext>
            </a:extLst>
          </p:cNvPr>
          <p:cNvSpPr>
            <a:spLocks noChangeArrowheads="1"/>
          </p:cNvSpPr>
          <p:nvPr/>
        </p:nvSpPr>
        <p:spPr bwMode="auto">
          <a:xfrm>
            <a:off x="2667000" y="457200"/>
            <a:ext cx="7696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chemeClr val="accent1"/>
              </a:buClr>
              <a:buSzPct val="90000"/>
              <a:buFont typeface="Monotype Sorts"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、外观的管理与控制</a:t>
            </a:r>
          </a:p>
          <a:p>
            <a:pPr>
              <a:lnSpc>
                <a:spcPct val="120000"/>
              </a:lnSpc>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b="1">
                <a:latin typeface="Times New Roman" panose="02020603050405020304" pitchFamily="18" charset="0"/>
              </a:rPr>
              <a:t>——javax.swing</a:t>
            </a:r>
            <a:r>
              <a:rPr lang="zh-CN" altLang="en-US" b="1">
                <a:latin typeface="Times New Roman" panose="02020603050405020304" pitchFamily="18" charset="0"/>
              </a:rPr>
              <a:t>中的容器及其布局管理器</a:t>
            </a:r>
          </a:p>
        </p:txBody>
      </p:sp>
    </p:spTree>
    <p:extLst>
      <p:ext uri="{BB962C8B-B14F-4D97-AF65-F5344CB8AC3E}">
        <p14:creationId xmlns:p14="http://schemas.microsoft.com/office/powerpoint/2010/main" val="2904456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a:extLst>
              <a:ext uri="{FF2B5EF4-FFF2-40B4-BE49-F238E27FC236}">
                <a16:creationId xmlns:a16="http://schemas.microsoft.com/office/drawing/2014/main" id="{73E36B4D-90FE-B04D-9148-77068410DF09}"/>
              </a:ext>
            </a:extLst>
          </p:cNvPr>
          <p:cNvSpPr txBox="1">
            <a:spLocks noChangeArrowheads="1"/>
          </p:cNvSpPr>
          <p:nvPr/>
        </p:nvSpPr>
        <p:spPr bwMode="auto">
          <a:xfrm>
            <a:off x="2895600" y="838201"/>
            <a:ext cx="3505200"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endParaRPr lang="zh-CN" altLang="en-US"/>
          </a:p>
        </p:txBody>
      </p:sp>
      <p:sp>
        <p:nvSpPr>
          <p:cNvPr id="36868" name="Text Box 4">
            <a:extLst>
              <a:ext uri="{FF2B5EF4-FFF2-40B4-BE49-F238E27FC236}">
                <a16:creationId xmlns:a16="http://schemas.microsoft.com/office/drawing/2014/main" id="{9EB33B30-D91C-454A-B2D2-F2C2F782C95D}"/>
              </a:ext>
            </a:extLst>
          </p:cNvPr>
          <p:cNvSpPr txBox="1">
            <a:spLocks noChangeArrowheads="1"/>
          </p:cNvSpPr>
          <p:nvPr/>
        </p:nvSpPr>
        <p:spPr bwMode="auto">
          <a:xfrm>
            <a:off x="2209801" y="2057400"/>
            <a:ext cx="80168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所谓事件，就是发生在用户界面上的用户交互行为而产生的一种效果，如鼠标的各种动作、键盘的操作以及发生在组件上的各种动作，因此事件一般也分为三种类型：</a:t>
            </a:r>
            <a:r>
              <a:rPr lang="zh-CN" altLang="en-US" b="1" u="sng">
                <a:solidFill>
                  <a:schemeClr val="folHlink"/>
                </a:solidFill>
              </a:rPr>
              <a:t>键盘事件</a:t>
            </a:r>
            <a:r>
              <a:rPr lang="zh-CN" altLang="en-US"/>
              <a:t>、</a:t>
            </a:r>
            <a:r>
              <a:rPr lang="zh-CN" altLang="en-US" b="1" u="sng">
                <a:solidFill>
                  <a:schemeClr val="folHlink"/>
                </a:solidFill>
              </a:rPr>
              <a:t>鼠标事件</a:t>
            </a:r>
            <a:r>
              <a:rPr lang="zh-CN" altLang="en-US"/>
              <a:t>以及</a:t>
            </a:r>
            <a:r>
              <a:rPr lang="zh-CN" altLang="en-US" b="1" u="sng">
                <a:solidFill>
                  <a:schemeClr val="folHlink"/>
                </a:solidFill>
              </a:rPr>
              <a:t>组件的动作事件</a:t>
            </a:r>
            <a:r>
              <a:rPr lang="zh-CN" altLang="en-US"/>
              <a:t>（对鼠标或键盘事件在一定程度上进行了封装）。</a:t>
            </a:r>
          </a:p>
          <a:p>
            <a:endParaRPr lang="zh-CN" altLang="en-US" sz="1200"/>
          </a:p>
          <a:p>
            <a:r>
              <a:rPr lang="zh-CN" altLang="en-US"/>
              <a:t>    每发生一个事件，程序都需要作出相应的响应，这称为事件处理。在</a:t>
            </a:r>
            <a:r>
              <a:rPr lang="en-US" altLang="zh-CN"/>
              <a:t>JDK1.0</a:t>
            </a:r>
            <a:r>
              <a:rPr lang="zh-CN" altLang="en-US"/>
              <a:t>和</a:t>
            </a:r>
            <a:r>
              <a:rPr lang="en-US" altLang="zh-CN"/>
              <a:t>1.1</a:t>
            </a:r>
            <a:r>
              <a:rPr lang="zh-CN" altLang="en-US"/>
              <a:t>中，事件表示以及事件的处理是采用不同的方式来完成的。</a:t>
            </a:r>
          </a:p>
        </p:txBody>
      </p:sp>
    </p:spTree>
    <p:extLst>
      <p:ext uri="{BB962C8B-B14F-4D97-AF65-F5344CB8AC3E}">
        <p14:creationId xmlns:p14="http://schemas.microsoft.com/office/powerpoint/2010/main" val="16873705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156E6ACE-D32B-444E-8CA6-6FB5434E0D55}"/>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
        <p:nvSpPr>
          <p:cNvPr id="53251" name="Text Box 3">
            <a:extLst>
              <a:ext uri="{FF2B5EF4-FFF2-40B4-BE49-F238E27FC236}">
                <a16:creationId xmlns:a16="http://schemas.microsoft.com/office/drawing/2014/main" id="{5C2D73FC-5153-0449-B3FF-34B01A0A9970}"/>
              </a:ext>
            </a:extLst>
          </p:cNvPr>
          <p:cNvSpPr txBox="1">
            <a:spLocks noChangeArrowheads="1"/>
          </p:cNvSpPr>
          <p:nvPr/>
        </p:nvSpPr>
        <p:spPr bwMode="auto">
          <a:xfrm>
            <a:off x="2286000" y="2166939"/>
            <a:ext cx="80772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在</a:t>
            </a:r>
            <a:r>
              <a:rPr lang="en-US" altLang="zh-CN"/>
              <a:t>JDK1.0</a:t>
            </a:r>
            <a:r>
              <a:rPr lang="zh-CN" altLang="en-US"/>
              <a:t>中，所有事件都封装在一个单一的类</a:t>
            </a:r>
            <a:r>
              <a:rPr lang="en-US" altLang="zh-CN"/>
              <a:t>java.awt.Event</a:t>
            </a:r>
            <a:r>
              <a:rPr lang="zh-CN" altLang="en-US"/>
              <a:t>中，该类是从</a:t>
            </a:r>
            <a:r>
              <a:rPr lang="en-US" altLang="zh-CN"/>
              <a:t>java.lang.Object</a:t>
            </a:r>
            <a:r>
              <a:rPr lang="zh-CN" altLang="en-US"/>
              <a:t>直接继承而来。在</a:t>
            </a:r>
            <a:r>
              <a:rPr lang="en-US" altLang="zh-CN"/>
              <a:t>Event</a:t>
            </a:r>
            <a:r>
              <a:rPr lang="zh-CN" altLang="en-US"/>
              <a:t>中，提供了各种常量和变量来描述事件，包括事件的类型、事件的产生者、事件的内容、事件相关信息等，同时也提供了相关的方法来进一步获取事件相关信息。</a:t>
            </a:r>
          </a:p>
          <a:p>
            <a:endParaRPr lang="zh-CN" altLang="en-US" sz="1200"/>
          </a:p>
          <a:p>
            <a:r>
              <a:rPr lang="zh-CN" altLang="en-US"/>
              <a:t>    例如，为了区分事件类型，需要用其事件分类标志变量</a:t>
            </a:r>
            <a:r>
              <a:rPr lang="en-US" altLang="zh-CN"/>
              <a:t>id</a:t>
            </a:r>
            <a:r>
              <a:rPr lang="zh-CN" altLang="en-US"/>
              <a:t>来判断事件是否属于动作事件：</a:t>
            </a:r>
          </a:p>
          <a:p>
            <a:endParaRPr lang="zh-CN" altLang="en-US" sz="1200"/>
          </a:p>
          <a:p>
            <a:pPr algn="ctr"/>
            <a:r>
              <a:rPr lang="en-US" altLang="zh-CN"/>
              <a:t>if( Ev.id == ACTION_EVENT ){</a:t>
            </a:r>
            <a:r>
              <a:rPr lang="en-US" altLang="zh-CN">
                <a:latin typeface="Times New Roman" panose="02020603050405020304" pitchFamily="18" charset="0"/>
              </a:rPr>
              <a:t>…</a:t>
            </a:r>
            <a:r>
              <a:rPr lang="en-US" altLang="zh-CN"/>
              <a:t>}</a:t>
            </a:r>
            <a:endParaRPr lang="en-US" altLang="zh-CN" sz="1400"/>
          </a:p>
        </p:txBody>
      </p:sp>
    </p:spTree>
    <p:extLst>
      <p:ext uri="{BB962C8B-B14F-4D97-AF65-F5344CB8AC3E}">
        <p14:creationId xmlns:p14="http://schemas.microsoft.com/office/powerpoint/2010/main" val="3902043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81" name="Group 25">
            <a:extLst>
              <a:ext uri="{FF2B5EF4-FFF2-40B4-BE49-F238E27FC236}">
                <a16:creationId xmlns:a16="http://schemas.microsoft.com/office/drawing/2014/main" id="{B18FC7BF-7471-D54C-B849-636AC88320E1}"/>
              </a:ext>
            </a:extLst>
          </p:cNvPr>
          <p:cNvGrpSpPr>
            <a:grpSpLocks/>
          </p:cNvGrpSpPr>
          <p:nvPr/>
        </p:nvGrpSpPr>
        <p:grpSpPr bwMode="auto">
          <a:xfrm>
            <a:off x="2438400" y="2652714"/>
            <a:ext cx="7315200" cy="2300287"/>
            <a:chOff x="432" y="1872"/>
            <a:chExt cx="4608" cy="1449"/>
          </a:xfrm>
        </p:grpSpPr>
        <p:sp>
          <p:nvSpPr>
            <p:cNvPr id="70659" name="Oval 3">
              <a:extLst>
                <a:ext uri="{FF2B5EF4-FFF2-40B4-BE49-F238E27FC236}">
                  <a16:creationId xmlns:a16="http://schemas.microsoft.com/office/drawing/2014/main" id="{1BFA8F4E-F80B-F64D-94C3-A9BC42C92E69}"/>
                </a:ext>
              </a:extLst>
            </p:cNvPr>
            <p:cNvSpPr>
              <a:spLocks noChangeArrowheads="1"/>
            </p:cNvSpPr>
            <p:nvPr/>
          </p:nvSpPr>
          <p:spPr bwMode="auto">
            <a:xfrm>
              <a:off x="2304" y="2348"/>
              <a:ext cx="1056" cy="484"/>
            </a:xfrm>
            <a:prstGeom prst="ellipse">
              <a:avLst/>
            </a:prstGeom>
            <a:solidFill>
              <a:srgbClr val="FFCC00"/>
            </a:solidFill>
            <a:ln w="28575">
              <a:solidFill>
                <a:schemeClr val="tx1"/>
              </a:solidFill>
              <a:round/>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latin typeface="Times New Roman" panose="02020603050405020304" pitchFamily="18" charset="0"/>
                </a:rPr>
                <a:t>Event</a:t>
              </a:r>
            </a:p>
          </p:txBody>
        </p:sp>
        <p:sp>
          <p:nvSpPr>
            <p:cNvPr id="70661" name="Text Box 5">
              <a:extLst>
                <a:ext uri="{FF2B5EF4-FFF2-40B4-BE49-F238E27FC236}">
                  <a16:creationId xmlns:a16="http://schemas.microsoft.com/office/drawing/2014/main" id="{8E9DC282-B14E-2D4D-B177-304E747F526D}"/>
                </a:ext>
              </a:extLst>
            </p:cNvPr>
            <p:cNvSpPr txBox="1">
              <a:spLocks noChangeArrowheads="1"/>
            </p:cNvSpPr>
            <p:nvPr/>
          </p:nvSpPr>
          <p:spPr bwMode="auto">
            <a:xfrm>
              <a:off x="3740" y="2976"/>
              <a:ext cx="1300" cy="310"/>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宋体" panose="02010600030101010101" pitchFamily="2" charset="-122"/>
                </a:rPr>
                <a:t>Object arg</a:t>
              </a:r>
            </a:p>
          </p:txBody>
        </p:sp>
        <p:sp>
          <p:nvSpPr>
            <p:cNvPr id="70662" name="Text Box 6">
              <a:extLst>
                <a:ext uri="{FF2B5EF4-FFF2-40B4-BE49-F238E27FC236}">
                  <a16:creationId xmlns:a16="http://schemas.microsoft.com/office/drawing/2014/main" id="{C1F5935F-2E72-2E4A-8116-6D3DFEB3336C}"/>
                </a:ext>
              </a:extLst>
            </p:cNvPr>
            <p:cNvSpPr txBox="1">
              <a:spLocks noChangeArrowheads="1"/>
            </p:cNvSpPr>
            <p:nvPr/>
          </p:nvSpPr>
          <p:spPr bwMode="auto">
            <a:xfrm>
              <a:off x="2108" y="1872"/>
              <a:ext cx="1473" cy="288"/>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90000"/>
                </a:lnSpc>
              </a:pPr>
              <a:r>
                <a:rPr lang="en-US" altLang="zh-CN" b="1">
                  <a:solidFill>
                    <a:srgbClr val="000000"/>
                  </a:solidFill>
                  <a:latin typeface="Times New Roman" panose="02020603050405020304" pitchFamily="18" charset="0"/>
                </a:rPr>
                <a:t>int clickCount</a:t>
              </a:r>
              <a:endParaRPr lang="en-US" altLang="zh-CN" b="1">
                <a:latin typeface="Times New Roman" panose="02020603050405020304" pitchFamily="18" charset="0"/>
              </a:endParaRPr>
            </a:p>
          </p:txBody>
        </p:sp>
        <p:sp>
          <p:nvSpPr>
            <p:cNvPr id="70663" name="Text Box 7">
              <a:extLst>
                <a:ext uri="{FF2B5EF4-FFF2-40B4-BE49-F238E27FC236}">
                  <a16:creationId xmlns:a16="http://schemas.microsoft.com/office/drawing/2014/main" id="{B0035BF9-EB06-4248-8BA7-DC81C09C6AB7}"/>
                </a:ext>
              </a:extLst>
            </p:cNvPr>
            <p:cNvSpPr txBox="1">
              <a:spLocks noChangeArrowheads="1"/>
            </p:cNvSpPr>
            <p:nvPr/>
          </p:nvSpPr>
          <p:spPr bwMode="auto">
            <a:xfrm>
              <a:off x="864" y="1872"/>
              <a:ext cx="576" cy="288"/>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int id</a:t>
              </a:r>
              <a:endParaRPr lang="en-US" altLang="zh-CN" b="1">
                <a:latin typeface="Times New Roman" panose="02020603050405020304" pitchFamily="18" charset="0"/>
              </a:endParaRPr>
            </a:p>
          </p:txBody>
        </p:sp>
        <p:sp>
          <p:nvSpPr>
            <p:cNvPr id="70664" name="Text Box 8">
              <a:extLst>
                <a:ext uri="{FF2B5EF4-FFF2-40B4-BE49-F238E27FC236}">
                  <a16:creationId xmlns:a16="http://schemas.microsoft.com/office/drawing/2014/main" id="{45D6E5F7-C3DD-A540-B81D-7E18BA9D829E}"/>
                </a:ext>
              </a:extLst>
            </p:cNvPr>
            <p:cNvSpPr txBox="1">
              <a:spLocks noChangeArrowheads="1"/>
            </p:cNvSpPr>
            <p:nvPr/>
          </p:nvSpPr>
          <p:spPr bwMode="auto">
            <a:xfrm>
              <a:off x="3936" y="1920"/>
              <a:ext cx="873" cy="288"/>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int key</a:t>
              </a:r>
              <a:endParaRPr lang="en-US" altLang="zh-CN" sz="1000">
                <a:latin typeface="Times New Roman" panose="02020603050405020304" pitchFamily="18" charset="0"/>
              </a:endParaRPr>
            </a:p>
          </p:txBody>
        </p:sp>
        <p:sp>
          <p:nvSpPr>
            <p:cNvPr id="70665" name="Text Box 9">
              <a:extLst>
                <a:ext uri="{FF2B5EF4-FFF2-40B4-BE49-F238E27FC236}">
                  <a16:creationId xmlns:a16="http://schemas.microsoft.com/office/drawing/2014/main" id="{E61493E0-C188-1B4D-8D4D-42B19DDCD0D7}"/>
                </a:ext>
              </a:extLst>
            </p:cNvPr>
            <p:cNvSpPr txBox="1">
              <a:spLocks noChangeArrowheads="1"/>
            </p:cNvSpPr>
            <p:nvPr/>
          </p:nvSpPr>
          <p:spPr bwMode="auto">
            <a:xfrm>
              <a:off x="480" y="2304"/>
              <a:ext cx="1365" cy="310"/>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int modifiers</a:t>
              </a:r>
              <a:endParaRPr lang="en-US" altLang="zh-CN" b="1">
                <a:latin typeface="Times New Roman" panose="02020603050405020304" pitchFamily="18" charset="0"/>
              </a:endParaRPr>
            </a:p>
          </p:txBody>
        </p:sp>
        <p:sp>
          <p:nvSpPr>
            <p:cNvPr id="70666" name="Text Box 10">
              <a:extLst>
                <a:ext uri="{FF2B5EF4-FFF2-40B4-BE49-F238E27FC236}">
                  <a16:creationId xmlns:a16="http://schemas.microsoft.com/office/drawing/2014/main" id="{AF21100C-8A8C-1D45-90C6-87AC0F88E89D}"/>
                </a:ext>
              </a:extLst>
            </p:cNvPr>
            <p:cNvSpPr txBox="1">
              <a:spLocks noChangeArrowheads="1"/>
            </p:cNvSpPr>
            <p:nvPr/>
          </p:nvSpPr>
          <p:spPr bwMode="auto">
            <a:xfrm>
              <a:off x="3744" y="2448"/>
              <a:ext cx="1248" cy="302"/>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Object target</a:t>
              </a:r>
              <a:endParaRPr lang="en-US" altLang="zh-CN" sz="1000">
                <a:latin typeface="Times New Roman" panose="02020603050405020304" pitchFamily="18" charset="0"/>
              </a:endParaRPr>
            </a:p>
          </p:txBody>
        </p:sp>
        <p:sp>
          <p:nvSpPr>
            <p:cNvPr id="70667" name="Text Box 11">
              <a:extLst>
                <a:ext uri="{FF2B5EF4-FFF2-40B4-BE49-F238E27FC236}">
                  <a16:creationId xmlns:a16="http://schemas.microsoft.com/office/drawing/2014/main" id="{B34EEEFA-B57E-0F45-80EE-7CF7D4BC383A}"/>
                </a:ext>
              </a:extLst>
            </p:cNvPr>
            <p:cNvSpPr txBox="1">
              <a:spLocks noChangeArrowheads="1"/>
            </p:cNvSpPr>
            <p:nvPr/>
          </p:nvSpPr>
          <p:spPr bwMode="auto">
            <a:xfrm>
              <a:off x="432" y="2832"/>
              <a:ext cx="635" cy="297"/>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int x</a:t>
              </a:r>
              <a:endParaRPr lang="en-US" altLang="zh-CN" sz="1500">
                <a:solidFill>
                  <a:srgbClr val="000000"/>
                </a:solidFill>
                <a:latin typeface="黑体" panose="02010609060101010101" pitchFamily="49" charset="-122"/>
                <a:ea typeface="黑体" panose="02010609060101010101" pitchFamily="49" charset="-122"/>
              </a:endParaRPr>
            </a:p>
            <a:p>
              <a:pPr algn="just"/>
              <a:endParaRPr lang="en-US" altLang="zh-CN" sz="1000">
                <a:latin typeface="Times New Roman" panose="02020603050405020304" pitchFamily="18" charset="0"/>
              </a:endParaRPr>
            </a:p>
          </p:txBody>
        </p:sp>
        <p:sp>
          <p:nvSpPr>
            <p:cNvPr id="70668" name="Text Box 12">
              <a:extLst>
                <a:ext uri="{FF2B5EF4-FFF2-40B4-BE49-F238E27FC236}">
                  <a16:creationId xmlns:a16="http://schemas.microsoft.com/office/drawing/2014/main" id="{3347E468-3FC7-0D44-92DB-FC0519A24BD0}"/>
                </a:ext>
              </a:extLst>
            </p:cNvPr>
            <p:cNvSpPr txBox="1">
              <a:spLocks noChangeArrowheads="1"/>
            </p:cNvSpPr>
            <p:nvPr/>
          </p:nvSpPr>
          <p:spPr bwMode="auto">
            <a:xfrm>
              <a:off x="1344" y="2928"/>
              <a:ext cx="660" cy="297"/>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int y</a:t>
              </a:r>
              <a:endParaRPr lang="en-US" altLang="zh-CN" sz="1000">
                <a:latin typeface="Times New Roman" panose="02020603050405020304" pitchFamily="18" charset="0"/>
              </a:endParaRPr>
            </a:p>
          </p:txBody>
        </p:sp>
        <p:sp>
          <p:nvSpPr>
            <p:cNvPr id="70669" name="Text Box 13">
              <a:extLst>
                <a:ext uri="{FF2B5EF4-FFF2-40B4-BE49-F238E27FC236}">
                  <a16:creationId xmlns:a16="http://schemas.microsoft.com/office/drawing/2014/main" id="{F9A9A09C-F8A1-E346-9B8B-7A81E8B674E3}"/>
                </a:ext>
              </a:extLst>
            </p:cNvPr>
            <p:cNvSpPr txBox="1">
              <a:spLocks noChangeArrowheads="1"/>
            </p:cNvSpPr>
            <p:nvPr/>
          </p:nvSpPr>
          <p:spPr bwMode="auto">
            <a:xfrm>
              <a:off x="2352" y="3024"/>
              <a:ext cx="1111" cy="297"/>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b="1">
                  <a:solidFill>
                    <a:srgbClr val="000000"/>
                  </a:solidFill>
                  <a:latin typeface="Times New Roman" panose="02020603050405020304" pitchFamily="18" charset="0"/>
                </a:rPr>
                <a:t>long when</a:t>
              </a:r>
              <a:endParaRPr lang="en-US" altLang="zh-CN" b="1">
                <a:latin typeface="Times New Roman" panose="02020603050405020304" pitchFamily="18" charset="0"/>
              </a:endParaRPr>
            </a:p>
          </p:txBody>
        </p:sp>
        <p:sp>
          <p:nvSpPr>
            <p:cNvPr id="70670" name="Line 14">
              <a:extLst>
                <a:ext uri="{FF2B5EF4-FFF2-40B4-BE49-F238E27FC236}">
                  <a16:creationId xmlns:a16="http://schemas.microsoft.com/office/drawing/2014/main" id="{95F54803-D5E5-E949-87CE-18503FFD17A6}"/>
                </a:ext>
              </a:extLst>
            </p:cNvPr>
            <p:cNvSpPr>
              <a:spLocks noChangeShapeType="1"/>
            </p:cNvSpPr>
            <p:nvPr/>
          </p:nvSpPr>
          <p:spPr bwMode="auto">
            <a:xfrm flipH="1" flipV="1">
              <a:off x="1440" y="1968"/>
              <a:ext cx="960" cy="48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1" name="Line 15">
              <a:extLst>
                <a:ext uri="{FF2B5EF4-FFF2-40B4-BE49-F238E27FC236}">
                  <a16:creationId xmlns:a16="http://schemas.microsoft.com/office/drawing/2014/main" id="{11E3D649-5DA7-AD45-9CCB-2CF2F3949BA2}"/>
                </a:ext>
              </a:extLst>
            </p:cNvPr>
            <p:cNvSpPr>
              <a:spLocks noChangeShapeType="1"/>
            </p:cNvSpPr>
            <p:nvPr/>
          </p:nvSpPr>
          <p:spPr bwMode="auto">
            <a:xfrm flipV="1">
              <a:off x="3264" y="2112"/>
              <a:ext cx="672" cy="384"/>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2" name="Line 16">
              <a:extLst>
                <a:ext uri="{FF2B5EF4-FFF2-40B4-BE49-F238E27FC236}">
                  <a16:creationId xmlns:a16="http://schemas.microsoft.com/office/drawing/2014/main" id="{49ED18D0-7EBB-4546-B827-A4044E060DC5}"/>
                </a:ext>
              </a:extLst>
            </p:cNvPr>
            <p:cNvSpPr>
              <a:spLocks noChangeShapeType="1"/>
            </p:cNvSpPr>
            <p:nvPr/>
          </p:nvSpPr>
          <p:spPr bwMode="auto">
            <a:xfrm>
              <a:off x="3360" y="2592"/>
              <a:ext cx="383"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3" name="Line 17">
              <a:extLst>
                <a:ext uri="{FF2B5EF4-FFF2-40B4-BE49-F238E27FC236}">
                  <a16:creationId xmlns:a16="http://schemas.microsoft.com/office/drawing/2014/main" id="{2A755748-42FF-4043-AA48-1015FAA25FD1}"/>
                </a:ext>
              </a:extLst>
            </p:cNvPr>
            <p:cNvSpPr>
              <a:spLocks noChangeShapeType="1"/>
            </p:cNvSpPr>
            <p:nvPr/>
          </p:nvSpPr>
          <p:spPr bwMode="auto">
            <a:xfrm>
              <a:off x="3168" y="2784"/>
              <a:ext cx="576" cy="336"/>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4" name="Line 18">
              <a:extLst>
                <a:ext uri="{FF2B5EF4-FFF2-40B4-BE49-F238E27FC236}">
                  <a16:creationId xmlns:a16="http://schemas.microsoft.com/office/drawing/2014/main" id="{C0635745-B6D6-BC4C-9954-776568F4B3D2}"/>
                </a:ext>
              </a:extLst>
            </p:cNvPr>
            <p:cNvSpPr>
              <a:spLocks noChangeShapeType="1"/>
            </p:cNvSpPr>
            <p:nvPr/>
          </p:nvSpPr>
          <p:spPr bwMode="auto">
            <a:xfrm flipH="1">
              <a:off x="1968" y="2784"/>
              <a:ext cx="486" cy="24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5" name="Line 19">
              <a:extLst>
                <a:ext uri="{FF2B5EF4-FFF2-40B4-BE49-F238E27FC236}">
                  <a16:creationId xmlns:a16="http://schemas.microsoft.com/office/drawing/2014/main" id="{04772C8B-0168-5540-A67B-D60A32586191}"/>
                </a:ext>
              </a:extLst>
            </p:cNvPr>
            <p:cNvSpPr>
              <a:spLocks noChangeShapeType="1"/>
            </p:cNvSpPr>
            <p:nvPr/>
          </p:nvSpPr>
          <p:spPr bwMode="auto">
            <a:xfrm flipH="1">
              <a:off x="1056" y="2592"/>
              <a:ext cx="1257" cy="336"/>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6" name="Line 20">
              <a:extLst>
                <a:ext uri="{FF2B5EF4-FFF2-40B4-BE49-F238E27FC236}">
                  <a16:creationId xmlns:a16="http://schemas.microsoft.com/office/drawing/2014/main" id="{A67FF607-09DD-2849-A486-E6BBBA2E23B4}"/>
                </a:ext>
              </a:extLst>
            </p:cNvPr>
            <p:cNvSpPr>
              <a:spLocks noChangeShapeType="1"/>
            </p:cNvSpPr>
            <p:nvPr/>
          </p:nvSpPr>
          <p:spPr bwMode="auto">
            <a:xfrm flipH="1" flipV="1">
              <a:off x="1824" y="2448"/>
              <a:ext cx="528" cy="96"/>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0677" name="Line 21">
              <a:extLst>
                <a:ext uri="{FF2B5EF4-FFF2-40B4-BE49-F238E27FC236}">
                  <a16:creationId xmlns:a16="http://schemas.microsoft.com/office/drawing/2014/main" id="{B31F992D-A273-AA44-8313-650DEF4DB46D}"/>
                </a:ext>
              </a:extLst>
            </p:cNvPr>
            <p:cNvSpPr>
              <a:spLocks noChangeShapeType="1"/>
            </p:cNvSpPr>
            <p:nvPr/>
          </p:nvSpPr>
          <p:spPr bwMode="auto">
            <a:xfrm flipV="1">
              <a:off x="2784" y="216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8" name="Line 22">
              <a:extLst>
                <a:ext uri="{FF2B5EF4-FFF2-40B4-BE49-F238E27FC236}">
                  <a16:creationId xmlns:a16="http://schemas.microsoft.com/office/drawing/2014/main" id="{0FA219C3-8F14-6145-A7DA-E284C61BFB2C}"/>
                </a:ext>
              </a:extLst>
            </p:cNvPr>
            <p:cNvSpPr>
              <a:spLocks noChangeShapeType="1"/>
            </p:cNvSpPr>
            <p:nvPr/>
          </p:nvSpPr>
          <p:spPr bwMode="auto">
            <a:xfrm>
              <a:off x="2928" y="283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0679" name="Text Box 23">
            <a:extLst>
              <a:ext uri="{FF2B5EF4-FFF2-40B4-BE49-F238E27FC236}">
                <a16:creationId xmlns:a16="http://schemas.microsoft.com/office/drawing/2014/main" id="{26069481-8FA6-C442-AF16-FD78BC3F9A9C}"/>
              </a:ext>
            </a:extLst>
          </p:cNvPr>
          <p:cNvSpPr txBox="1">
            <a:spLocks noChangeArrowheads="1"/>
          </p:cNvSpPr>
          <p:nvPr/>
        </p:nvSpPr>
        <p:spPr bwMode="auto">
          <a:xfrm>
            <a:off x="2743200" y="1905000"/>
            <a:ext cx="24304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folHlink"/>
              </a:buClr>
              <a:buSzPct val="150000"/>
              <a:buFont typeface="Wingdings" pitchFamily="2" charset="2"/>
              <a:buChar char="§"/>
            </a:pPr>
            <a:r>
              <a:rPr lang="en-US" altLang="zh-CN" b="1">
                <a:solidFill>
                  <a:srgbClr val="000000"/>
                </a:solidFill>
                <a:latin typeface="宋体" panose="02010600030101010101" pitchFamily="2" charset="-122"/>
              </a:rPr>
              <a:t> Event</a:t>
            </a:r>
            <a:r>
              <a:rPr lang="zh-CN" altLang="en-US" b="1">
                <a:solidFill>
                  <a:srgbClr val="000000"/>
                </a:solidFill>
                <a:latin typeface="宋体" panose="02010600030101010101" pitchFamily="2" charset="-122"/>
              </a:rPr>
              <a:t>类的变量属性</a:t>
            </a:r>
            <a:endParaRPr lang="zh-CN" altLang="en-US"/>
          </a:p>
        </p:txBody>
      </p:sp>
      <p:sp>
        <p:nvSpPr>
          <p:cNvPr id="70680" name="Text Box 24">
            <a:extLst>
              <a:ext uri="{FF2B5EF4-FFF2-40B4-BE49-F238E27FC236}">
                <a16:creationId xmlns:a16="http://schemas.microsoft.com/office/drawing/2014/main" id="{913D516D-38E1-354D-86A7-F1156D32160A}"/>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
        <p:nvSpPr>
          <p:cNvPr id="70682" name="Text Box 26">
            <a:extLst>
              <a:ext uri="{FF2B5EF4-FFF2-40B4-BE49-F238E27FC236}">
                <a16:creationId xmlns:a16="http://schemas.microsoft.com/office/drawing/2014/main" id="{96BA2B19-9C21-8F46-8FE3-814F2AD7E147}"/>
              </a:ext>
            </a:extLst>
          </p:cNvPr>
          <p:cNvSpPr txBox="1">
            <a:spLocks noChangeArrowheads="1"/>
          </p:cNvSpPr>
          <p:nvPr/>
        </p:nvSpPr>
        <p:spPr bwMode="auto">
          <a:xfrm>
            <a:off x="2819400" y="5153026"/>
            <a:ext cx="73914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folHlink"/>
              </a:buClr>
              <a:buSzPct val="150000"/>
              <a:buFont typeface="Wingdings" pitchFamily="2" charset="2"/>
              <a:buChar char="§"/>
            </a:pPr>
            <a:r>
              <a:rPr lang="en-US" altLang="zh-CN" b="1">
                <a:solidFill>
                  <a:srgbClr val="000000"/>
                </a:solidFill>
                <a:latin typeface="宋体" panose="02010600030101010101" pitchFamily="2" charset="-122"/>
              </a:rPr>
              <a:t> Event</a:t>
            </a:r>
            <a:r>
              <a:rPr lang="zh-CN" altLang="en-US" b="1">
                <a:solidFill>
                  <a:srgbClr val="000000"/>
                </a:solidFill>
                <a:latin typeface="宋体" panose="02010600030101010101" pitchFamily="2" charset="-122"/>
              </a:rPr>
              <a:t>类的变量属性</a:t>
            </a:r>
          </a:p>
          <a:p>
            <a:pPr>
              <a:buClr>
                <a:schemeClr val="accent2"/>
              </a:buClr>
              <a:buFont typeface="Monotype Sorts" pitchFamily="2" charset="2"/>
              <a:buNone/>
            </a:pPr>
            <a:endParaRPr lang="zh-CN" altLang="en-US" sz="500">
              <a:solidFill>
                <a:srgbClr val="000000"/>
              </a:solidFill>
              <a:latin typeface="宋体" panose="02010600030101010101" pitchFamily="2" charset="-122"/>
            </a:endParaRPr>
          </a:p>
          <a:p>
            <a:pPr lvl="1">
              <a:buClr>
                <a:schemeClr val="folHlink"/>
              </a:buClr>
              <a:buFont typeface="Wingdings" pitchFamily="2" charset="2"/>
              <a:buChar char="ü"/>
            </a:pPr>
            <a:r>
              <a:rPr lang="zh-CN" altLang="en-US">
                <a:solidFill>
                  <a:srgbClr val="000000"/>
                </a:solidFill>
                <a:latin typeface="宋体" panose="02010600030101010101" pitchFamily="2" charset="-122"/>
              </a:rPr>
              <a:t>事件类型：如</a:t>
            </a:r>
            <a:r>
              <a:rPr lang="en-US" altLang="zh-CN">
                <a:solidFill>
                  <a:srgbClr val="000000"/>
                </a:solidFill>
                <a:latin typeface="宋体" panose="02010600030101010101" pitchFamily="2" charset="-122"/>
              </a:rPr>
              <a:t>ACTION_EVENT</a:t>
            </a:r>
            <a:r>
              <a:rPr lang="zh-CN" altLang="en-US">
                <a:solidFill>
                  <a:srgbClr val="000000"/>
                </a:solidFill>
                <a:latin typeface="宋体" panose="02010600030101010101" pitchFamily="2" charset="-122"/>
              </a:rPr>
              <a:t>、</a:t>
            </a:r>
            <a:r>
              <a:rPr lang="en-US" altLang="zh-CN">
                <a:solidFill>
                  <a:srgbClr val="000000"/>
                </a:solidFill>
                <a:latin typeface="宋体" panose="02010600030101010101" pitchFamily="2" charset="-122"/>
              </a:rPr>
              <a:t>KEY_ACTION</a:t>
            </a:r>
            <a:r>
              <a:rPr lang="zh-CN" altLang="en-US">
                <a:solidFill>
                  <a:srgbClr val="000000"/>
                </a:solidFill>
                <a:latin typeface="宋体" panose="02010600030101010101" pitchFamily="2" charset="-122"/>
              </a:rPr>
              <a:t>、 </a:t>
            </a:r>
            <a:r>
              <a:rPr lang="en-US" altLang="zh-CN">
                <a:solidFill>
                  <a:srgbClr val="000000"/>
                </a:solidFill>
                <a:latin typeface="宋体" panose="02010600030101010101" pitchFamily="2" charset="-122"/>
              </a:rPr>
              <a:t>MOUSE_DOWN</a:t>
            </a:r>
            <a:r>
              <a:rPr lang="zh-CN" altLang="en-US">
                <a:solidFill>
                  <a:srgbClr val="000000"/>
                </a:solidFill>
                <a:latin typeface="宋体" panose="02010600030101010101" pitchFamily="2" charset="-122"/>
              </a:rPr>
              <a:t>、</a:t>
            </a:r>
            <a:r>
              <a:rPr lang="en-US" altLang="zh-CN">
                <a:solidFill>
                  <a:srgbClr val="000000"/>
                </a:solidFill>
                <a:latin typeface="宋体" panose="02010600030101010101" pitchFamily="2" charset="-122"/>
              </a:rPr>
              <a:t>MOUSE_ENTER</a:t>
            </a:r>
            <a:r>
              <a:rPr lang="zh-CN" altLang="en-US">
                <a:solidFill>
                  <a:srgbClr val="000000"/>
                </a:solidFill>
                <a:latin typeface="宋体" panose="02010600030101010101" pitchFamily="2" charset="-122"/>
              </a:rPr>
              <a:t>、</a:t>
            </a:r>
            <a:r>
              <a:rPr lang="en-US" altLang="zh-CN">
                <a:solidFill>
                  <a:srgbClr val="000000"/>
                </a:solidFill>
                <a:latin typeface="宋体" panose="02010600030101010101" pitchFamily="2" charset="-122"/>
              </a:rPr>
              <a:t>WINDOW_DISTORY</a:t>
            </a:r>
            <a:r>
              <a:rPr lang="zh-CN" altLang="en-US">
                <a:solidFill>
                  <a:srgbClr val="000000"/>
                </a:solidFill>
                <a:latin typeface="宋体" panose="02010600030101010101" pitchFamily="2" charset="-122"/>
              </a:rPr>
              <a:t>等。</a:t>
            </a:r>
          </a:p>
          <a:p>
            <a:pPr lvl="1">
              <a:buClr>
                <a:schemeClr val="folHlink"/>
              </a:buClr>
              <a:buFont typeface="Wingdings" pitchFamily="2" charset="2"/>
              <a:buChar char="ü"/>
            </a:pPr>
            <a:r>
              <a:rPr lang="zh-CN" altLang="en-US">
                <a:solidFill>
                  <a:srgbClr val="000000"/>
                </a:solidFill>
                <a:latin typeface="宋体" panose="02010600030101010101" pitchFamily="2" charset="-122"/>
              </a:rPr>
              <a:t>键值：如</a:t>
            </a:r>
            <a:r>
              <a:rPr lang="en-US" altLang="zh-CN">
                <a:solidFill>
                  <a:srgbClr val="000000"/>
                </a:solidFill>
                <a:latin typeface="宋体" panose="02010600030101010101" pitchFamily="2" charset="-122"/>
              </a:rPr>
              <a:t>F1</a:t>
            </a:r>
            <a:r>
              <a:rPr lang="zh-CN" altLang="en-US">
                <a:solidFill>
                  <a:srgbClr val="000000"/>
                </a:solidFill>
                <a:latin typeface="宋体" panose="02010600030101010101" pitchFamily="2" charset="-122"/>
              </a:rPr>
              <a:t>、</a:t>
            </a:r>
            <a:r>
              <a:rPr lang="en-US" altLang="zh-CN">
                <a:solidFill>
                  <a:srgbClr val="000000"/>
                </a:solidFill>
                <a:latin typeface="宋体" panose="02010600030101010101" pitchFamily="2" charset="-122"/>
              </a:rPr>
              <a:t>DELETE</a:t>
            </a:r>
            <a:r>
              <a:rPr lang="zh-CN" altLang="en-US">
                <a:solidFill>
                  <a:srgbClr val="000000"/>
                </a:solidFill>
                <a:latin typeface="宋体" panose="02010600030101010101" pitchFamily="2" charset="-122"/>
              </a:rPr>
              <a:t>、</a:t>
            </a:r>
            <a:r>
              <a:rPr lang="en-US" altLang="zh-CN">
                <a:solidFill>
                  <a:srgbClr val="000000"/>
                </a:solidFill>
                <a:latin typeface="宋体" panose="02010600030101010101" pitchFamily="2" charset="-122"/>
              </a:rPr>
              <a:t>DOWN</a:t>
            </a:r>
            <a:r>
              <a:rPr lang="zh-CN" altLang="en-US">
                <a:solidFill>
                  <a:srgbClr val="000000"/>
                </a:solidFill>
                <a:latin typeface="宋体" panose="02010600030101010101" pitchFamily="2" charset="-122"/>
              </a:rPr>
              <a:t>、</a:t>
            </a:r>
            <a:r>
              <a:rPr lang="en-US" altLang="zh-CN">
                <a:solidFill>
                  <a:srgbClr val="000000"/>
                </a:solidFill>
                <a:latin typeface="宋体" panose="02010600030101010101" pitchFamily="2" charset="-122"/>
              </a:rPr>
              <a:t>ESCAPE</a:t>
            </a:r>
            <a:r>
              <a:rPr lang="zh-CN" altLang="en-US">
                <a:solidFill>
                  <a:srgbClr val="000000"/>
                </a:solidFill>
                <a:latin typeface="宋体" panose="02010600030101010101" pitchFamily="2" charset="-122"/>
              </a:rPr>
              <a:t>等。</a:t>
            </a:r>
          </a:p>
        </p:txBody>
      </p:sp>
    </p:spTree>
    <p:extLst>
      <p:ext uri="{BB962C8B-B14F-4D97-AF65-F5344CB8AC3E}">
        <p14:creationId xmlns:p14="http://schemas.microsoft.com/office/powerpoint/2010/main" val="964721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a:extLst>
              <a:ext uri="{FF2B5EF4-FFF2-40B4-BE49-F238E27FC236}">
                <a16:creationId xmlns:a16="http://schemas.microsoft.com/office/drawing/2014/main" id="{D6402A32-A05A-3B4E-9E86-C37A17679D10}"/>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
        <p:nvSpPr>
          <p:cNvPr id="73732" name="Rectangle 4">
            <a:extLst>
              <a:ext uri="{FF2B5EF4-FFF2-40B4-BE49-F238E27FC236}">
                <a16:creationId xmlns:a16="http://schemas.microsoft.com/office/drawing/2014/main" id="{D1F2DC90-9FAC-3244-B1B1-AD778029684C}"/>
              </a:ext>
            </a:extLst>
          </p:cNvPr>
          <p:cNvSpPr>
            <a:spLocks noChangeArrowheads="1"/>
          </p:cNvSpPr>
          <p:nvPr/>
        </p:nvSpPr>
        <p:spPr bwMode="auto">
          <a:xfrm>
            <a:off x="2133600" y="2057401"/>
            <a:ext cx="83058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在</a:t>
            </a:r>
            <a:r>
              <a:rPr lang="en-US" altLang="zh-CN"/>
              <a:t>JDK 1.0</a:t>
            </a:r>
            <a:r>
              <a:rPr lang="zh-CN" altLang="en-US"/>
              <a:t>中，是采用一种叫做</a:t>
            </a:r>
            <a:r>
              <a:rPr lang="zh-CN" altLang="en-US" b="1" u="sng">
                <a:solidFill>
                  <a:schemeClr val="folHlink"/>
                </a:solidFill>
              </a:rPr>
              <a:t>事件传递</a:t>
            </a:r>
            <a:r>
              <a:rPr lang="zh-CN" altLang="en-US"/>
              <a:t>的机制来处理发生在用户界面上的事件。</a:t>
            </a:r>
          </a:p>
          <a:p>
            <a:r>
              <a:rPr lang="zh-CN" altLang="en-US"/>
              <a:t>    在</a:t>
            </a:r>
            <a:r>
              <a:rPr lang="en-US" altLang="zh-CN"/>
              <a:t>AWT</a:t>
            </a:r>
            <a:r>
              <a:rPr lang="zh-CN" altLang="en-US"/>
              <a:t>组件中，都从</a:t>
            </a:r>
            <a:r>
              <a:rPr lang="en-US" altLang="zh-CN"/>
              <a:t>Component</a:t>
            </a:r>
            <a:r>
              <a:rPr lang="zh-CN" altLang="en-US"/>
              <a:t>中继承了与事件处理有关的方法：</a:t>
            </a:r>
          </a:p>
          <a:p>
            <a:r>
              <a:rPr lang="zh-CN" altLang="en-US"/>
              <a:t>    </a:t>
            </a:r>
            <a:r>
              <a:rPr lang="en-US" altLang="zh-CN"/>
              <a:t>action(Event e, Object arg)</a:t>
            </a:r>
            <a:r>
              <a:rPr lang="zh-CN" altLang="en-US"/>
              <a:t>：处理动作事件	</a:t>
            </a:r>
          </a:p>
          <a:p>
            <a:r>
              <a:rPr lang="zh-CN" altLang="en-US"/>
              <a:t>    </a:t>
            </a:r>
            <a:r>
              <a:rPr lang="en-US" altLang="zh-CN"/>
              <a:t>handleEvent(Event e)</a:t>
            </a:r>
            <a:r>
              <a:rPr lang="zh-CN" altLang="en-US"/>
              <a:t>：处理低级键盘事件和鼠标事件</a:t>
            </a:r>
          </a:p>
          <a:p>
            <a:endParaRPr lang="zh-CN" altLang="en-US" sz="1000"/>
          </a:p>
          <a:p>
            <a:r>
              <a:rPr lang="zh-CN" altLang="en-US"/>
              <a:t>    每个组件都可以用上述方法处理发生在</a:t>
            </a:r>
            <a:r>
              <a:rPr lang="zh-CN" altLang="en-US" b="1" u="sng">
                <a:solidFill>
                  <a:schemeClr val="folHlink"/>
                </a:solidFill>
              </a:rPr>
              <a:t>自己上面</a:t>
            </a:r>
            <a:r>
              <a:rPr lang="zh-CN" altLang="en-US"/>
              <a:t>的事件，同时，也可以不作处理，而是</a:t>
            </a:r>
            <a:r>
              <a:rPr lang="zh-CN" altLang="en-US" b="1" u="sng">
                <a:solidFill>
                  <a:schemeClr val="folHlink"/>
                </a:solidFill>
              </a:rPr>
              <a:t>交给包含它的容器去处理</a:t>
            </a:r>
            <a:r>
              <a:rPr lang="zh-CN" altLang="en-US"/>
              <a:t>，并且可以一层一层往上传递，直到最顶层容器。不论哪种方法，都需要继承已有的</a:t>
            </a:r>
            <a:r>
              <a:rPr lang="en-US" altLang="zh-CN"/>
              <a:t>AWT</a:t>
            </a:r>
            <a:r>
              <a:rPr lang="zh-CN" altLang="en-US"/>
              <a:t>组件，生成其子类，在子类中重写上述方法来对事件进行处理。</a:t>
            </a:r>
          </a:p>
        </p:txBody>
      </p:sp>
    </p:spTree>
    <p:extLst>
      <p:ext uri="{BB962C8B-B14F-4D97-AF65-F5344CB8AC3E}">
        <p14:creationId xmlns:p14="http://schemas.microsoft.com/office/powerpoint/2010/main" val="37250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07A861EE-5C00-5F4D-A18F-62AEE9E307EF}"/>
              </a:ext>
            </a:extLst>
          </p:cNvPr>
          <p:cNvSpPr txBox="1">
            <a:spLocks noChangeArrowheads="1"/>
          </p:cNvSpPr>
          <p:nvPr/>
        </p:nvSpPr>
        <p:spPr bwMode="auto">
          <a:xfrm>
            <a:off x="1752600" y="2133600"/>
            <a:ext cx="8382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60000"/>
              </a:lnSpc>
            </a:pPr>
            <a:endParaRPr lang="en-US" altLang="zh-CN" sz="600"/>
          </a:p>
          <a:p>
            <a:pPr>
              <a:lnSpc>
                <a:spcPct val="160000"/>
              </a:lnSpc>
            </a:pPr>
            <a:r>
              <a:rPr lang="zh-CN" altLang="en-US" sz="3200" b="1">
                <a:solidFill>
                  <a:schemeClr val="folHlink"/>
                </a:solidFill>
                <a:latin typeface="Times New Roman" panose="02020603050405020304" pitchFamily="18" charset="0"/>
              </a:rPr>
              <a:t>图形界面编程的主要特征：</a:t>
            </a:r>
            <a:endParaRPr lang="zh-CN" altLang="en-US" sz="600" b="1">
              <a:solidFill>
                <a:schemeClr val="folHlink"/>
              </a:solidFill>
              <a:latin typeface="Times New Roman" panose="02020603050405020304" pitchFamily="18" charset="0"/>
            </a:endParaRPr>
          </a:p>
          <a:p>
            <a:pPr lvl="1">
              <a:lnSpc>
                <a:spcPct val="160000"/>
              </a:lnSpc>
              <a:buClr>
                <a:schemeClr val="folHlink"/>
              </a:buClr>
              <a:buFont typeface="Wingdings" pitchFamily="2" charset="2"/>
              <a:buChar char="q"/>
            </a:pPr>
            <a:r>
              <a:rPr lang="zh-CN" altLang="en-US" sz="2800">
                <a:latin typeface="Times New Roman" panose="02020603050405020304" pitchFamily="18" charset="0"/>
              </a:rPr>
              <a:t> 图形界面对象及其框架（</a:t>
            </a:r>
            <a:r>
              <a:rPr lang="zh-CN" altLang="en-US" sz="2000">
                <a:latin typeface="Times New Roman" panose="02020603050405020304" pitchFamily="18" charset="0"/>
              </a:rPr>
              <a:t>图形界面对象之间的包含关系</a:t>
            </a:r>
            <a:r>
              <a:rPr lang="zh-CN" altLang="en-US" sz="2800">
                <a:latin typeface="Times New Roman" panose="02020603050405020304" pitchFamily="18" charset="0"/>
              </a:rPr>
              <a:t>）</a:t>
            </a:r>
          </a:p>
          <a:p>
            <a:pPr lvl="1">
              <a:lnSpc>
                <a:spcPct val="160000"/>
              </a:lnSpc>
              <a:buClr>
                <a:schemeClr val="folHlink"/>
              </a:buClr>
              <a:buFont typeface="Wingdings" pitchFamily="2" charset="2"/>
              <a:buChar char="q"/>
            </a:pPr>
            <a:r>
              <a:rPr lang="zh-CN" altLang="en-US" sz="2800">
                <a:latin typeface="Times New Roman" panose="02020603050405020304" pitchFamily="18" charset="0"/>
              </a:rPr>
              <a:t> 图形界面对象的布局（</a:t>
            </a:r>
            <a:r>
              <a:rPr lang="zh-CN" altLang="en-US" sz="2000">
                <a:latin typeface="Times New Roman" panose="02020603050405020304" pitchFamily="18" charset="0"/>
              </a:rPr>
              <a:t>图形界面对象之间的位置关系</a:t>
            </a:r>
            <a:r>
              <a:rPr lang="zh-CN" altLang="en-US" sz="2800">
                <a:latin typeface="Times New Roman" panose="02020603050405020304" pitchFamily="18" charset="0"/>
              </a:rPr>
              <a:t>）</a:t>
            </a:r>
          </a:p>
          <a:p>
            <a:pPr lvl="1">
              <a:lnSpc>
                <a:spcPct val="160000"/>
              </a:lnSpc>
              <a:buClr>
                <a:schemeClr val="folHlink"/>
              </a:buClr>
              <a:buFont typeface="Wingdings" pitchFamily="2" charset="2"/>
              <a:buChar char="q"/>
            </a:pPr>
            <a:r>
              <a:rPr lang="zh-CN" altLang="en-US" sz="2800">
                <a:latin typeface="Times New Roman" panose="02020603050405020304" pitchFamily="18" charset="0"/>
              </a:rPr>
              <a:t> 图形界面对象上的事件响应（</a:t>
            </a:r>
            <a:r>
              <a:rPr lang="zh-CN" altLang="en-US" sz="2000">
                <a:latin typeface="Times New Roman" panose="02020603050405020304" pitchFamily="18" charset="0"/>
              </a:rPr>
              <a:t>图形界面对象上的动作</a:t>
            </a:r>
            <a:r>
              <a:rPr lang="zh-CN" altLang="en-US" sz="2800">
                <a:latin typeface="Times New Roman" panose="02020603050405020304" pitchFamily="18" charset="0"/>
              </a:rPr>
              <a:t>）</a:t>
            </a:r>
          </a:p>
        </p:txBody>
      </p:sp>
      <p:sp>
        <p:nvSpPr>
          <p:cNvPr id="96259" name="Rectangle 3">
            <a:extLst>
              <a:ext uri="{FF2B5EF4-FFF2-40B4-BE49-F238E27FC236}">
                <a16:creationId xmlns:a16="http://schemas.microsoft.com/office/drawing/2014/main" id="{336DE360-8BC7-C14D-AA59-1A6DEF026062}"/>
              </a:ext>
            </a:extLst>
          </p:cNvPr>
          <p:cNvSpPr>
            <a:spLocks noChangeArrowheads="1"/>
          </p:cNvSpPr>
          <p:nvPr/>
        </p:nvSpPr>
        <p:spPr bwMode="auto">
          <a:xfrm>
            <a:off x="3048000" y="822325"/>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图形用户界面</a:t>
            </a:r>
          </a:p>
        </p:txBody>
      </p:sp>
    </p:spTree>
    <p:extLst>
      <p:ext uri="{BB962C8B-B14F-4D97-AF65-F5344CB8AC3E}">
        <p14:creationId xmlns:p14="http://schemas.microsoft.com/office/powerpoint/2010/main" val="3545014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1028">
            <a:extLst>
              <a:ext uri="{FF2B5EF4-FFF2-40B4-BE49-F238E27FC236}">
                <a16:creationId xmlns:a16="http://schemas.microsoft.com/office/drawing/2014/main" id="{684BBF68-1DB8-084D-A493-8F2DE2B532BD}"/>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grpSp>
        <p:nvGrpSpPr>
          <p:cNvPr id="72709" name="Group 1029">
            <a:extLst>
              <a:ext uri="{FF2B5EF4-FFF2-40B4-BE49-F238E27FC236}">
                <a16:creationId xmlns:a16="http://schemas.microsoft.com/office/drawing/2014/main" id="{9D4D023A-43E1-4E4B-961B-4BE14F24985C}"/>
              </a:ext>
            </a:extLst>
          </p:cNvPr>
          <p:cNvGrpSpPr>
            <a:grpSpLocks/>
          </p:cNvGrpSpPr>
          <p:nvPr/>
        </p:nvGrpSpPr>
        <p:grpSpPr bwMode="auto">
          <a:xfrm>
            <a:off x="3962400" y="1981200"/>
            <a:ext cx="5791200" cy="4572000"/>
            <a:chOff x="1536" y="1248"/>
            <a:chExt cx="3648" cy="2880"/>
          </a:xfrm>
        </p:grpSpPr>
        <p:pic>
          <p:nvPicPr>
            <p:cNvPr id="72710" name="Picture 1030">
              <a:extLst>
                <a:ext uri="{FF2B5EF4-FFF2-40B4-BE49-F238E27FC236}">
                  <a16:creationId xmlns:a16="http://schemas.microsoft.com/office/drawing/2014/main" id="{DD8CBEB9-B3F5-F443-AB23-F9CBD5D12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1248"/>
              <a:ext cx="79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pic>
        <p:sp>
          <p:nvSpPr>
            <p:cNvPr id="72711" name="Text Box 1031">
              <a:extLst>
                <a:ext uri="{FF2B5EF4-FFF2-40B4-BE49-F238E27FC236}">
                  <a16:creationId xmlns:a16="http://schemas.microsoft.com/office/drawing/2014/main" id="{440691A9-FC3F-AD45-992E-304C1995D9B3}"/>
                </a:ext>
              </a:extLst>
            </p:cNvPr>
            <p:cNvSpPr txBox="1">
              <a:spLocks noChangeArrowheads="1"/>
            </p:cNvSpPr>
            <p:nvPr/>
          </p:nvSpPr>
          <p:spPr bwMode="auto">
            <a:xfrm>
              <a:off x="2297" y="1932"/>
              <a:ext cx="679" cy="276"/>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a:latin typeface="Times New Roman" panose="02020603050405020304" pitchFamily="18" charset="0"/>
                </a:rPr>
                <a:t>Event</a:t>
              </a:r>
            </a:p>
          </p:txBody>
        </p:sp>
        <p:graphicFrame>
          <p:nvGraphicFramePr>
            <p:cNvPr id="72712" name="Object 1032">
              <a:extLst>
                <a:ext uri="{FF2B5EF4-FFF2-40B4-BE49-F238E27FC236}">
                  <a16:creationId xmlns:a16="http://schemas.microsoft.com/office/drawing/2014/main" id="{A57A22A3-09D9-4843-A2A5-C3F247274C4E}"/>
                </a:ext>
              </a:extLst>
            </p:cNvPr>
            <p:cNvGraphicFramePr>
              <a:graphicFrameLocks noChangeAspect="1"/>
            </p:cNvGraphicFramePr>
            <p:nvPr/>
          </p:nvGraphicFramePr>
          <p:xfrm>
            <a:off x="2873" y="1302"/>
            <a:ext cx="710" cy="234"/>
          </p:xfrm>
          <a:graphic>
            <a:graphicData uri="http://schemas.openxmlformats.org/presentationml/2006/ole">
              <mc:AlternateContent xmlns:mc="http://schemas.openxmlformats.org/markup-compatibility/2006">
                <mc:Choice xmlns:v="urn:schemas-microsoft-com:vml" Requires="v">
                  <p:oleObj spid="_x0000_s59393" name="剪辑" r:id="rId4" imgW="38569900" imgH="15532100" progId="MS_ClipArt_Gallery.2">
                    <p:embed/>
                  </p:oleObj>
                </mc:Choice>
                <mc:Fallback>
                  <p:oleObj name="剪辑" r:id="rId4" imgW="38569900" imgH="15532100" progId="MS_ClipArt_Gallery.2">
                    <p:embed/>
                    <p:pic>
                      <p:nvPicPr>
                        <p:cNvPr id="72712" name="Object 1032">
                          <a:extLst>
                            <a:ext uri="{FF2B5EF4-FFF2-40B4-BE49-F238E27FC236}">
                              <a16:creationId xmlns:a16="http://schemas.microsoft.com/office/drawing/2014/main" id="{A57A22A3-09D9-4843-A2A5-C3F247274C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 y="1302"/>
                          <a:ext cx="71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Lst>
                      </p:spPr>
                    </p:pic>
                  </p:oleObj>
                </mc:Fallback>
              </mc:AlternateContent>
            </a:graphicData>
          </a:graphic>
        </p:graphicFrame>
        <p:sp>
          <p:nvSpPr>
            <p:cNvPr id="72713" name="Text Box 1033">
              <a:extLst>
                <a:ext uri="{FF2B5EF4-FFF2-40B4-BE49-F238E27FC236}">
                  <a16:creationId xmlns:a16="http://schemas.microsoft.com/office/drawing/2014/main" id="{BA63B743-710A-7B4F-BF37-A577C0A56232}"/>
                </a:ext>
              </a:extLst>
            </p:cNvPr>
            <p:cNvSpPr txBox="1">
              <a:spLocks noChangeArrowheads="1"/>
            </p:cNvSpPr>
            <p:nvPr/>
          </p:nvSpPr>
          <p:spPr bwMode="auto">
            <a:xfrm>
              <a:off x="2016" y="2496"/>
              <a:ext cx="1248" cy="303"/>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HandleEvent()</a:t>
              </a:r>
            </a:p>
          </p:txBody>
        </p:sp>
        <p:sp>
          <p:nvSpPr>
            <p:cNvPr id="72714" name="Rectangle 1034">
              <a:extLst>
                <a:ext uri="{FF2B5EF4-FFF2-40B4-BE49-F238E27FC236}">
                  <a16:creationId xmlns:a16="http://schemas.microsoft.com/office/drawing/2014/main" id="{53EF6034-F5A9-B344-A44A-B35FE3AEED16}"/>
                </a:ext>
              </a:extLst>
            </p:cNvPr>
            <p:cNvSpPr>
              <a:spLocks noChangeArrowheads="1"/>
            </p:cNvSpPr>
            <p:nvPr/>
          </p:nvSpPr>
          <p:spPr bwMode="auto">
            <a:xfrm>
              <a:off x="2801" y="1255"/>
              <a:ext cx="895" cy="380"/>
            </a:xfrm>
            <a:prstGeom prst="rect">
              <a:avLst/>
            </a:prstGeom>
            <a:noFill/>
            <a:ln w="28575">
              <a:solidFill>
                <a:schemeClr val="tx1"/>
              </a:solidFill>
              <a:miter lim="800000"/>
              <a:headEn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5" name="Rectangle 1035">
              <a:extLst>
                <a:ext uri="{FF2B5EF4-FFF2-40B4-BE49-F238E27FC236}">
                  <a16:creationId xmlns:a16="http://schemas.microsoft.com/office/drawing/2014/main" id="{07817749-86AB-DB42-869B-AAC48A382C18}"/>
                </a:ext>
              </a:extLst>
            </p:cNvPr>
            <p:cNvSpPr>
              <a:spLocks noChangeArrowheads="1"/>
            </p:cNvSpPr>
            <p:nvPr/>
          </p:nvSpPr>
          <p:spPr bwMode="auto">
            <a:xfrm>
              <a:off x="1536" y="1255"/>
              <a:ext cx="905" cy="380"/>
            </a:xfrm>
            <a:prstGeom prst="rect">
              <a:avLst/>
            </a:prstGeom>
            <a:noFill/>
            <a:ln w="28575">
              <a:solidFill>
                <a:schemeClr val="tx1"/>
              </a:solidFill>
              <a:miter lim="800000"/>
              <a:headEn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6" name="Line 1036">
              <a:extLst>
                <a:ext uri="{FF2B5EF4-FFF2-40B4-BE49-F238E27FC236}">
                  <a16:creationId xmlns:a16="http://schemas.microsoft.com/office/drawing/2014/main" id="{21E3B81E-9C82-9E42-8B17-8E0F49ECD921}"/>
                </a:ext>
              </a:extLst>
            </p:cNvPr>
            <p:cNvSpPr>
              <a:spLocks noChangeShapeType="1"/>
            </p:cNvSpPr>
            <p:nvPr/>
          </p:nvSpPr>
          <p:spPr bwMode="auto">
            <a:xfrm flipH="1">
              <a:off x="2640" y="2208"/>
              <a:ext cx="0" cy="297"/>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7" name="Line 1037">
              <a:extLst>
                <a:ext uri="{FF2B5EF4-FFF2-40B4-BE49-F238E27FC236}">
                  <a16:creationId xmlns:a16="http://schemas.microsoft.com/office/drawing/2014/main" id="{07705596-4DBD-1E4B-A753-902BF6881299}"/>
                </a:ext>
              </a:extLst>
            </p:cNvPr>
            <p:cNvSpPr>
              <a:spLocks noChangeShapeType="1"/>
            </p:cNvSpPr>
            <p:nvPr/>
          </p:nvSpPr>
          <p:spPr bwMode="auto">
            <a:xfrm>
              <a:off x="1947" y="1644"/>
              <a:ext cx="360" cy="288"/>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8" name="Line 1038">
              <a:extLst>
                <a:ext uri="{FF2B5EF4-FFF2-40B4-BE49-F238E27FC236}">
                  <a16:creationId xmlns:a16="http://schemas.microsoft.com/office/drawing/2014/main" id="{EE24909C-13D4-184B-B5BD-721B6B0D1281}"/>
                </a:ext>
              </a:extLst>
            </p:cNvPr>
            <p:cNvSpPr>
              <a:spLocks noChangeShapeType="1"/>
            </p:cNvSpPr>
            <p:nvPr/>
          </p:nvSpPr>
          <p:spPr bwMode="auto">
            <a:xfrm flipH="1">
              <a:off x="2945" y="1628"/>
              <a:ext cx="216" cy="304"/>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9" name="Text Box 1039">
              <a:extLst>
                <a:ext uri="{FF2B5EF4-FFF2-40B4-BE49-F238E27FC236}">
                  <a16:creationId xmlns:a16="http://schemas.microsoft.com/office/drawing/2014/main" id="{5DB6B164-2008-734D-92FD-4C503F101295}"/>
                </a:ext>
              </a:extLst>
            </p:cNvPr>
            <p:cNvSpPr txBox="1">
              <a:spLocks noChangeArrowheads="1"/>
            </p:cNvSpPr>
            <p:nvPr/>
          </p:nvSpPr>
          <p:spPr bwMode="auto">
            <a:xfrm>
              <a:off x="4035" y="1450"/>
              <a:ext cx="1149" cy="270"/>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MouseUp()</a:t>
              </a:r>
            </a:p>
          </p:txBody>
        </p:sp>
        <p:sp>
          <p:nvSpPr>
            <p:cNvPr id="72720" name="Text Box 1040">
              <a:extLst>
                <a:ext uri="{FF2B5EF4-FFF2-40B4-BE49-F238E27FC236}">
                  <a16:creationId xmlns:a16="http://schemas.microsoft.com/office/drawing/2014/main" id="{4C963623-7254-2B4E-94C4-B68A371571A2}"/>
                </a:ext>
              </a:extLst>
            </p:cNvPr>
            <p:cNvSpPr txBox="1">
              <a:spLocks noChangeArrowheads="1"/>
            </p:cNvSpPr>
            <p:nvPr/>
          </p:nvSpPr>
          <p:spPr bwMode="auto">
            <a:xfrm>
              <a:off x="4035" y="1804"/>
              <a:ext cx="1149" cy="211"/>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MouseDown()</a:t>
              </a:r>
              <a:endParaRPr lang="en-US" altLang="zh-CN" b="1">
                <a:latin typeface="Times New Roman" panose="02020603050405020304" pitchFamily="18" charset="0"/>
              </a:endParaRPr>
            </a:p>
          </p:txBody>
        </p:sp>
        <p:sp>
          <p:nvSpPr>
            <p:cNvPr id="72721" name="Text Box 1041">
              <a:extLst>
                <a:ext uri="{FF2B5EF4-FFF2-40B4-BE49-F238E27FC236}">
                  <a16:creationId xmlns:a16="http://schemas.microsoft.com/office/drawing/2014/main" id="{971A9A69-15AA-3946-A936-CAE5E6E580D8}"/>
                </a:ext>
              </a:extLst>
            </p:cNvPr>
            <p:cNvSpPr txBox="1">
              <a:spLocks noChangeArrowheads="1"/>
            </p:cNvSpPr>
            <p:nvPr/>
          </p:nvSpPr>
          <p:spPr bwMode="auto">
            <a:xfrm>
              <a:off x="4035" y="2114"/>
              <a:ext cx="1149" cy="246"/>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MouseDrag()</a:t>
              </a:r>
              <a:endParaRPr lang="en-US" altLang="zh-CN" sz="1500" b="1">
                <a:latin typeface="Times New Roman" panose="02020603050405020304" pitchFamily="18" charset="0"/>
              </a:endParaRPr>
            </a:p>
          </p:txBody>
        </p:sp>
        <p:sp>
          <p:nvSpPr>
            <p:cNvPr id="72722" name="Text Box 1042">
              <a:extLst>
                <a:ext uri="{FF2B5EF4-FFF2-40B4-BE49-F238E27FC236}">
                  <a16:creationId xmlns:a16="http://schemas.microsoft.com/office/drawing/2014/main" id="{F8A03AF1-C580-B742-B2A0-92F5DC18BF20}"/>
                </a:ext>
              </a:extLst>
            </p:cNvPr>
            <p:cNvSpPr txBox="1">
              <a:spLocks noChangeArrowheads="1"/>
            </p:cNvSpPr>
            <p:nvPr/>
          </p:nvSpPr>
          <p:spPr bwMode="auto">
            <a:xfrm>
              <a:off x="4032" y="2461"/>
              <a:ext cx="1149" cy="244"/>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MouseMove()</a:t>
              </a:r>
            </a:p>
          </p:txBody>
        </p:sp>
        <p:sp>
          <p:nvSpPr>
            <p:cNvPr id="72723" name="Text Box 1043">
              <a:extLst>
                <a:ext uri="{FF2B5EF4-FFF2-40B4-BE49-F238E27FC236}">
                  <a16:creationId xmlns:a16="http://schemas.microsoft.com/office/drawing/2014/main" id="{7D599DEF-0F35-614A-8C4B-9D9A9E1755EA}"/>
                </a:ext>
              </a:extLst>
            </p:cNvPr>
            <p:cNvSpPr txBox="1">
              <a:spLocks noChangeArrowheads="1"/>
            </p:cNvSpPr>
            <p:nvPr/>
          </p:nvSpPr>
          <p:spPr bwMode="auto">
            <a:xfrm>
              <a:off x="4032" y="2764"/>
              <a:ext cx="1149" cy="266"/>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2000" b="1">
                  <a:latin typeface="Times New Roman" panose="02020603050405020304" pitchFamily="18" charset="0"/>
                </a:rPr>
                <a:t>MouseEnter()</a:t>
              </a:r>
            </a:p>
          </p:txBody>
        </p:sp>
        <p:sp>
          <p:nvSpPr>
            <p:cNvPr id="72724" name="Text Box 1044">
              <a:extLst>
                <a:ext uri="{FF2B5EF4-FFF2-40B4-BE49-F238E27FC236}">
                  <a16:creationId xmlns:a16="http://schemas.microsoft.com/office/drawing/2014/main" id="{0302D363-64FC-C04E-8E71-BC4D27101E36}"/>
                </a:ext>
              </a:extLst>
            </p:cNvPr>
            <p:cNvSpPr txBox="1">
              <a:spLocks noChangeArrowheads="1"/>
            </p:cNvSpPr>
            <p:nvPr/>
          </p:nvSpPr>
          <p:spPr bwMode="auto">
            <a:xfrm>
              <a:off x="4032" y="3117"/>
              <a:ext cx="1152" cy="253"/>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a:latin typeface="Times New Roman" panose="02020603050405020304" pitchFamily="18" charset="0"/>
                </a:rPr>
                <a:t>MouseExit()</a:t>
              </a:r>
            </a:p>
          </p:txBody>
        </p:sp>
        <p:sp>
          <p:nvSpPr>
            <p:cNvPr id="72725" name="Text Box 1045">
              <a:extLst>
                <a:ext uri="{FF2B5EF4-FFF2-40B4-BE49-F238E27FC236}">
                  <a16:creationId xmlns:a16="http://schemas.microsoft.com/office/drawing/2014/main" id="{6AA73D14-C0FB-784F-BB9B-9D29645141AB}"/>
                </a:ext>
              </a:extLst>
            </p:cNvPr>
            <p:cNvSpPr txBox="1">
              <a:spLocks noChangeArrowheads="1"/>
            </p:cNvSpPr>
            <p:nvPr/>
          </p:nvSpPr>
          <p:spPr bwMode="auto">
            <a:xfrm>
              <a:off x="4032" y="3471"/>
              <a:ext cx="1152" cy="288"/>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a:latin typeface="Times New Roman" panose="02020603050405020304" pitchFamily="18" charset="0"/>
                </a:rPr>
                <a:t>keyDown()</a:t>
              </a:r>
            </a:p>
          </p:txBody>
        </p:sp>
        <p:sp>
          <p:nvSpPr>
            <p:cNvPr id="72726" name="Text Box 1046">
              <a:extLst>
                <a:ext uri="{FF2B5EF4-FFF2-40B4-BE49-F238E27FC236}">
                  <a16:creationId xmlns:a16="http://schemas.microsoft.com/office/drawing/2014/main" id="{800B0A9B-B7BC-F842-974A-0EBEAEC2C8ED}"/>
                </a:ext>
              </a:extLst>
            </p:cNvPr>
            <p:cNvSpPr txBox="1">
              <a:spLocks noChangeArrowheads="1"/>
            </p:cNvSpPr>
            <p:nvPr/>
          </p:nvSpPr>
          <p:spPr bwMode="auto">
            <a:xfrm>
              <a:off x="4032" y="3875"/>
              <a:ext cx="1152" cy="253"/>
            </a:xfrm>
            <a:prstGeom prst="rect">
              <a:avLst/>
            </a:prstGeom>
            <a:solidFill>
              <a:srgbClr val="FFFFFF"/>
            </a:solidFill>
            <a:ln w="28575">
              <a:solidFill>
                <a:schemeClr val="tx1"/>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a:latin typeface="Times New Roman" panose="02020603050405020304" pitchFamily="18" charset="0"/>
                </a:rPr>
                <a:t>KeyUp()</a:t>
              </a:r>
            </a:p>
          </p:txBody>
        </p:sp>
        <p:sp>
          <p:nvSpPr>
            <p:cNvPr id="72727" name="Line 1047">
              <a:extLst>
                <a:ext uri="{FF2B5EF4-FFF2-40B4-BE49-F238E27FC236}">
                  <a16:creationId xmlns:a16="http://schemas.microsoft.com/office/drawing/2014/main" id="{EAE6B5CF-6C26-5B44-9538-2A87EC6F1884}"/>
                </a:ext>
              </a:extLst>
            </p:cNvPr>
            <p:cNvSpPr>
              <a:spLocks noChangeShapeType="1"/>
            </p:cNvSpPr>
            <p:nvPr/>
          </p:nvSpPr>
          <p:spPr bwMode="auto">
            <a:xfrm>
              <a:off x="3888" y="1652"/>
              <a:ext cx="0" cy="2380"/>
            </a:xfrm>
            <a:prstGeom prst="line">
              <a:avLst/>
            </a:prstGeom>
            <a:noFill/>
            <a:ln w="28575">
              <a:solidFill>
                <a:schemeClr val="tx1"/>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8" name="Line 1048">
              <a:extLst>
                <a:ext uri="{FF2B5EF4-FFF2-40B4-BE49-F238E27FC236}">
                  <a16:creationId xmlns:a16="http://schemas.microsoft.com/office/drawing/2014/main" id="{04D74410-44C6-C941-AF03-7D61FCB8B438}"/>
                </a:ext>
              </a:extLst>
            </p:cNvPr>
            <p:cNvSpPr>
              <a:spLocks noChangeShapeType="1"/>
            </p:cNvSpPr>
            <p:nvPr/>
          </p:nvSpPr>
          <p:spPr bwMode="auto">
            <a:xfrm>
              <a:off x="3881" y="1644"/>
              <a:ext cx="134"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29" name="Line 1049">
              <a:extLst>
                <a:ext uri="{FF2B5EF4-FFF2-40B4-BE49-F238E27FC236}">
                  <a16:creationId xmlns:a16="http://schemas.microsoft.com/office/drawing/2014/main" id="{BCBEE28C-D998-CA46-B39E-F49481CC351F}"/>
                </a:ext>
              </a:extLst>
            </p:cNvPr>
            <p:cNvSpPr>
              <a:spLocks noChangeShapeType="1"/>
            </p:cNvSpPr>
            <p:nvPr/>
          </p:nvSpPr>
          <p:spPr bwMode="auto">
            <a:xfrm>
              <a:off x="3881" y="1947"/>
              <a:ext cx="134"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0" name="Line 1050">
              <a:extLst>
                <a:ext uri="{FF2B5EF4-FFF2-40B4-BE49-F238E27FC236}">
                  <a16:creationId xmlns:a16="http://schemas.microsoft.com/office/drawing/2014/main" id="{27EE62AE-7962-244A-B183-F3974200011F}"/>
                </a:ext>
              </a:extLst>
            </p:cNvPr>
            <p:cNvSpPr>
              <a:spLocks noChangeShapeType="1"/>
            </p:cNvSpPr>
            <p:nvPr/>
          </p:nvSpPr>
          <p:spPr bwMode="auto">
            <a:xfrm>
              <a:off x="3881" y="2510"/>
              <a:ext cx="134"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1" name="Line 1051">
              <a:extLst>
                <a:ext uri="{FF2B5EF4-FFF2-40B4-BE49-F238E27FC236}">
                  <a16:creationId xmlns:a16="http://schemas.microsoft.com/office/drawing/2014/main" id="{5351C14E-FADB-4B4A-9EE5-48FFF7C676BB}"/>
                </a:ext>
              </a:extLst>
            </p:cNvPr>
            <p:cNvSpPr>
              <a:spLocks noChangeShapeType="1"/>
            </p:cNvSpPr>
            <p:nvPr/>
          </p:nvSpPr>
          <p:spPr bwMode="auto">
            <a:xfrm>
              <a:off x="3881" y="2229"/>
              <a:ext cx="134"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2" name="Line 1052">
              <a:extLst>
                <a:ext uri="{FF2B5EF4-FFF2-40B4-BE49-F238E27FC236}">
                  <a16:creationId xmlns:a16="http://schemas.microsoft.com/office/drawing/2014/main" id="{EB44D075-0A3A-DD47-8318-274F279CB19C}"/>
                </a:ext>
              </a:extLst>
            </p:cNvPr>
            <p:cNvSpPr>
              <a:spLocks noChangeShapeType="1"/>
            </p:cNvSpPr>
            <p:nvPr/>
          </p:nvSpPr>
          <p:spPr bwMode="auto">
            <a:xfrm>
              <a:off x="3888" y="3219"/>
              <a:ext cx="134"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3" name="Line 1053">
              <a:extLst>
                <a:ext uri="{FF2B5EF4-FFF2-40B4-BE49-F238E27FC236}">
                  <a16:creationId xmlns:a16="http://schemas.microsoft.com/office/drawing/2014/main" id="{431C9BA2-522D-0C4B-8880-55B7D978929C}"/>
                </a:ext>
              </a:extLst>
            </p:cNvPr>
            <p:cNvSpPr>
              <a:spLocks noChangeShapeType="1"/>
            </p:cNvSpPr>
            <p:nvPr/>
          </p:nvSpPr>
          <p:spPr bwMode="auto">
            <a:xfrm>
              <a:off x="3888" y="2915"/>
              <a:ext cx="134"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4" name="Line 1054">
              <a:extLst>
                <a:ext uri="{FF2B5EF4-FFF2-40B4-BE49-F238E27FC236}">
                  <a16:creationId xmlns:a16="http://schemas.microsoft.com/office/drawing/2014/main" id="{8BAE521A-A1E2-B74D-8E7C-762C916E1434}"/>
                </a:ext>
              </a:extLst>
            </p:cNvPr>
            <p:cNvSpPr>
              <a:spLocks noChangeShapeType="1"/>
            </p:cNvSpPr>
            <p:nvPr/>
          </p:nvSpPr>
          <p:spPr bwMode="auto">
            <a:xfrm>
              <a:off x="3888" y="3673"/>
              <a:ext cx="133"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35" name="Line 1055">
              <a:extLst>
                <a:ext uri="{FF2B5EF4-FFF2-40B4-BE49-F238E27FC236}">
                  <a16:creationId xmlns:a16="http://schemas.microsoft.com/office/drawing/2014/main" id="{0EDE0E2E-B76E-674E-A685-432DC1308D81}"/>
                </a:ext>
              </a:extLst>
            </p:cNvPr>
            <p:cNvSpPr>
              <a:spLocks noChangeShapeType="1"/>
            </p:cNvSpPr>
            <p:nvPr/>
          </p:nvSpPr>
          <p:spPr bwMode="auto">
            <a:xfrm>
              <a:off x="3888" y="4027"/>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6" name="Line 1056">
              <a:extLst>
                <a:ext uri="{FF2B5EF4-FFF2-40B4-BE49-F238E27FC236}">
                  <a16:creationId xmlns:a16="http://schemas.microsoft.com/office/drawing/2014/main" id="{EA7891D3-E575-B14D-B3B8-8A477E74C6D7}"/>
                </a:ext>
              </a:extLst>
            </p:cNvPr>
            <p:cNvSpPr>
              <a:spLocks noChangeShapeType="1"/>
            </p:cNvSpPr>
            <p:nvPr/>
          </p:nvSpPr>
          <p:spPr bwMode="auto">
            <a:xfrm>
              <a:off x="3264" y="2640"/>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7" name="Line 1057">
              <a:extLst>
                <a:ext uri="{FF2B5EF4-FFF2-40B4-BE49-F238E27FC236}">
                  <a16:creationId xmlns:a16="http://schemas.microsoft.com/office/drawing/2014/main" id="{3D1F1B14-56DE-2141-B79C-E24B960D8FAB}"/>
                </a:ext>
              </a:extLst>
            </p:cNvPr>
            <p:cNvSpPr>
              <a:spLocks noChangeShapeType="1"/>
            </p:cNvSpPr>
            <p:nvPr/>
          </p:nvSpPr>
          <p:spPr bwMode="auto">
            <a:xfrm>
              <a:off x="2640" y="278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38" name="Text Box 1058">
              <a:extLst>
                <a:ext uri="{FF2B5EF4-FFF2-40B4-BE49-F238E27FC236}">
                  <a16:creationId xmlns:a16="http://schemas.microsoft.com/office/drawing/2014/main" id="{F3CFBA58-8F19-0049-8413-9B3EAFFB99B1}"/>
                </a:ext>
              </a:extLst>
            </p:cNvPr>
            <p:cNvSpPr txBox="1">
              <a:spLocks noChangeArrowheads="1"/>
            </p:cNvSpPr>
            <p:nvPr/>
          </p:nvSpPr>
          <p:spPr bwMode="auto">
            <a:xfrm>
              <a:off x="2352" y="3216"/>
              <a:ext cx="593" cy="23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action()</a:t>
              </a:r>
            </a:p>
          </p:txBody>
        </p:sp>
        <p:sp>
          <p:nvSpPr>
            <p:cNvPr id="72739" name="Text Box 1059">
              <a:extLst>
                <a:ext uri="{FF2B5EF4-FFF2-40B4-BE49-F238E27FC236}">
                  <a16:creationId xmlns:a16="http://schemas.microsoft.com/office/drawing/2014/main" id="{64BDDFD7-D02D-964E-8873-CABB6AF8E5E7}"/>
                </a:ext>
              </a:extLst>
            </p:cNvPr>
            <p:cNvSpPr txBox="1">
              <a:spLocks noChangeArrowheads="1"/>
            </p:cNvSpPr>
            <p:nvPr/>
          </p:nvSpPr>
          <p:spPr bwMode="auto">
            <a:xfrm>
              <a:off x="2292" y="3840"/>
              <a:ext cx="709" cy="233"/>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AWT</a:t>
              </a:r>
              <a:r>
                <a:rPr lang="zh-CN" altLang="en-US"/>
                <a:t>组件</a:t>
              </a:r>
            </a:p>
          </p:txBody>
        </p:sp>
        <p:sp>
          <p:nvSpPr>
            <p:cNvPr id="72740" name="Line 1060">
              <a:extLst>
                <a:ext uri="{FF2B5EF4-FFF2-40B4-BE49-F238E27FC236}">
                  <a16:creationId xmlns:a16="http://schemas.microsoft.com/office/drawing/2014/main" id="{A3152219-DD99-D94E-AD5C-500DB71B7E2F}"/>
                </a:ext>
              </a:extLst>
            </p:cNvPr>
            <p:cNvSpPr>
              <a:spLocks noChangeShapeType="1"/>
            </p:cNvSpPr>
            <p:nvPr/>
          </p:nvSpPr>
          <p:spPr bwMode="auto">
            <a:xfrm flipV="1">
              <a:off x="2736" y="3552"/>
              <a:ext cx="0" cy="2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2741" name="Text Box 1061">
            <a:extLst>
              <a:ext uri="{FF2B5EF4-FFF2-40B4-BE49-F238E27FC236}">
                <a16:creationId xmlns:a16="http://schemas.microsoft.com/office/drawing/2014/main" id="{FEE82A6F-099B-AC44-8710-DF384FCFAD03}"/>
              </a:ext>
            </a:extLst>
          </p:cNvPr>
          <p:cNvSpPr txBox="1">
            <a:spLocks noChangeArrowheads="1"/>
          </p:cNvSpPr>
          <p:nvPr/>
        </p:nvSpPr>
        <p:spPr bwMode="auto">
          <a:xfrm>
            <a:off x="1981200" y="3200401"/>
            <a:ext cx="2057400" cy="3090863"/>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a:spAutoFit/>
          </a:bodyPr>
          <a:lstStyle/>
          <a:p>
            <a:r>
              <a:rPr lang="zh-CN" altLang="en-US" sz="2800" b="1">
                <a:latin typeface="Times New Roman" panose="02020603050405020304" pitchFamily="18" charset="0"/>
              </a:rPr>
              <a:t>如果不覆盖要处理的方法，则缺省的方法返回一个假值，通知系统没有处理事件</a:t>
            </a:r>
          </a:p>
        </p:txBody>
      </p:sp>
    </p:spTree>
    <p:extLst>
      <p:ext uri="{BB962C8B-B14F-4D97-AF65-F5344CB8AC3E}">
        <p14:creationId xmlns:p14="http://schemas.microsoft.com/office/powerpoint/2010/main" val="852652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41"/>
                                        </p:tgtEl>
                                        <p:attrNameLst>
                                          <p:attrName>style.visibility</p:attrName>
                                        </p:attrNameLst>
                                      </p:cBhvr>
                                      <p:to>
                                        <p:strVal val="visible"/>
                                      </p:to>
                                    </p:set>
                                  </p:childTnLst>
                                  <p:subTnLst>
                                    <p:set>
                                      <p:cBhvr override="childStyle">
                                        <p:cTn dur="1" fill="hold" display="0" masterRel="nextClick" afterEffect="1"/>
                                        <p:tgtEl>
                                          <p:spTgt spid="727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264BE24D-E717-4746-8749-5C53BD7FD3D2}"/>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
        <p:nvSpPr>
          <p:cNvPr id="71717" name="Text Box 37">
            <a:extLst>
              <a:ext uri="{FF2B5EF4-FFF2-40B4-BE49-F238E27FC236}">
                <a16:creationId xmlns:a16="http://schemas.microsoft.com/office/drawing/2014/main" id="{844F2028-4650-D84D-9C12-8BB862046306}"/>
              </a:ext>
            </a:extLst>
          </p:cNvPr>
          <p:cNvSpPr txBox="1">
            <a:spLocks noChangeArrowheads="1"/>
          </p:cNvSpPr>
          <p:nvPr/>
        </p:nvSpPr>
        <p:spPr bwMode="auto">
          <a:xfrm>
            <a:off x="7205663" y="6172200"/>
            <a:ext cx="2348720"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ComponentEvent.java</a:t>
            </a:r>
          </a:p>
        </p:txBody>
      </p:sp>
      <p:sp>
        <p:nvSpPr>
          <p:cNvPr id="71718" name="Text Box 38">
            <a:extLst>
              <a:ext uri="{FF2B5EF4-FFF2-40B4-BE49-F238E27FC236}">
                <a16:creationId xmlns:a16="http://schemas.microsoft.com/office/drawing/2014/main" id="{477D9CCD-17F0-D346-955C-0458EF29D23E}"/>
              </a:ext>
            </a:extLst>
          </p:cNvPr>
          <p:cNvSpPr txBox="1">
            <a:spLocks noChangeArrowheads="1"/>
          </p:cNvSpPr>
          <p:nvPr/>
        </p:nvSpPr>
        <p:spPr bwMode="auto">
          <a:xfrm>
            <a:off x="6008688" y="2362200"/>
            <a:ext cx="4430712" cy="353943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t>public class ComponentEvent</a:t>
            </a:r>
          </a:p>
          <a:p>
            <a:r>
              <a:rPr lang="en-US" altLang="zh-CN" sz="1400" b="1"/>
              <a:t>{</a:t>
            </a:r>
          </a:p>
          <a:p>
            <a:r>
              <a:rPr lang="en-US" altLang="zh-CN" sz="1400" b="1"/>
              <a:t>    public static void main(String args[])</a:t>
            </a:r>
          </a:p>
          <a:p>
            <a:r>
              <a:rPr lang="en-US" altLang="zh-CN" sz="1400" b="1"/>
              <a:t>    {</a:t>
            </a:r>
          </a:p>
          <a:p>
            <a:r>
              <a:rPr lang="en-US" altLang="zh-CN" sz="1400" b="1"/>
              <a:t>        Frame fr = new Frame(</a:t>
            </a:r>
          </a:p>
          <a:p>
            <a:r>
              <a:rPr lang="en-US" altLang="zh-CN" sz="1400" b="1"/>
              <a:t>                           "Component Event Test 1.0");</a:t>
            </a:r>
          </a:p>
          <a:p>
            <a:r>
              <a:rPr lang="en-US" altLang="zh-CN" sz="1400" b="1"/>
              <a:t>        MyButton myB1 = new MyButton("Test");</a:t>
            </a:r>
          </a:p>
          <a:p>
            <a:r>
              <a:rPr lang="en-US" altLang="zh-CN" sz="1400" b="1"/>
              <a:t>        MyButton myB2 = new MyButton("Exit");</a:t>
            </a:r>
          </a:p>
          <a:p>
            <a:endParaRPr lang="en-US" altLang="zh-CN" sz="1400" b="1"/>
          </a:p>
          <a:p>
            <a:r>
              <a:rPr lang="en-US" altLang="zh-CN" sz="1400" b="1"/>
              <a:t>        fr.setLayout( new FlowLayout() );</a:t>
            </a:r>
          </a:p>
          <a:p>
            <a:r>
              <a:rPr lang="en-US" altLang="zh-CN" sz="1400" b="1"/>
              <a:t>        fr.add(myB1);</a:t>
            </a:r>
          </a:p>
          <a:p>
            <a:r>
              <a:rPr lang="en-US" altLang="zh-CN" sz="1400" b="1"/>
              <a:t>        fr.add(myB2);</a:t>
            </a:r>
          </a:p>
          <a:p>
            <a:r>
              <a:rPr lang="en-US" altLang="zh-CN" sz="1400" b="1"/>
              <a:t>        fr.resize(200,200);</a:t>
            </a:r>
          </a:p>
          <a:p>
            <a:r>
              <a:rPr lang="en-US" altLang="zh-CN" sz="1400" b="1"/>
              <a:t>        fr.show();</a:t>
            </a:r>
          </a:p>
          <a:p>
            <a:r>
              <a:rPr lang="en-US" altLang="zh-CN" sz="1400" b="1"/>
              <a:t>    }</a:t>
            </a:r>
          </a:p>
          <a:p>
            <a:r>
              <a:rPr lang="en-US" altLang="zh-CN" sz="1400" b="1"/>
              <a:t>}</a:t>
            </a:r>
          </a:p>
        </p:txBody>
      </p:sp>
      <p:sp>
        <p:nvSpPr>
          <p:cNvPr id="71719" name="Text Box 39">
            <a:extLst>
              <a:ext uri="{FF2B5EF4-FFF2-40B4-BE49-F238E27FC236}">
                <a16:creationId xmlns:a16="http://schemas.microsoft.com/office/drawing/2014/main" id="{9309FB0E-B5AA-D142-948F-CF6FB9C6C301}"/>
              </a:ext>
            </a:extLst>
          </p:cNvPr>
          <p:cNvSpPr txBox="1">
            <a:spLocks noChangeArrowheads="1"/>
          </p:cNvSpPr>
          <p:nvPr/>
        </p:nvSpPr>
        <p:spPr bwMode="auto">
          <a:xfrm>
            <a:off x="1690688" y="1978026"/>
            <a:ext cx="3799438" cy="440120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class MyButton extends Button</a:t>
            </a:r>
          </a:p>
          <a:p>
            <a:r>
              <a:rPr lang="en-US" altLang="zh-CN" sz="1400" b="1"/>
              <a:t>{</a:t>
            </a:r>
          </a:p>
          <a:p>
            <a:r>
              <a:rPr lang="en-US" altLang="zh-CN" sz="1400" b="1"/>
              <a:t>    MyButton(String str)</a:t>
            </a:r>
          </a:p>
          <a:p>
            <a:r>
              <a:rPr lang="en-US" altLang="zh-CN" sz="1400" b="1"/>
              <a:t>    {</a:t>
            </a:r>
          </a:p>
          <a:p>
            <a:r>
              <a:rPr lang="en-US" altLang="zh-CN" sz="1400" b="1"/>
              <a:t>        super(str);</a:t>
            </a:r>
          </a:p>
          <a:p>
            <a:r>
              <a:rPr lang="en-US" altLang="zh-CN" sz="1400" b="1"/>
              <a:t>    }</a:t>
            </a:r>
          </a:p>
          <a:p>
            <a:r>
              <a:rPr lang="en-US" altLang="zh-CN" sz="1400" b="1"/>
              <a:t>    public boolean action(Event e, Object arg)</a:t>
            </a:r>
          </a:p>
          <a:p>
            <a:r>
              <a:rPr lang="en-US" altLang="zh-CN" sz="1400" b="1"/>
              <a:t>    {</a:t>
            </a:r>
          </a:p>
          <a:p>
            <a:r>
              <a:rPr lang="en-US" altLang="zh-CN" sz="1400" b="1"/>
              <a:t>        if( arg=="Test")</a:t>
            </a:r>
          </a:p>
          <a:p>
            <a:r>
              <a:rPr lang="en-US" altLang="zh-CN" sz="1400" b="1"/>
              <a:t>        {</a:t>
            </a:r>
          </a:p>
          <a:p>
            <a:r>
              <a:rPr lang="en-US" altLang="zh-CN" sz="1400" b="1"/>
              <a:t>            System.out.println(</a:t>
            </a:r>
          </a:p>
          <a:p>
            <a:r>
              <a:rPr lang="en-US" altLang="zh-CN" sz="1400" b="1"/>
              <a:t>                       "Button Test pressed.");</a:t>
            </a:r>
          </a:p>
          <a:p>
            <a:r>
              <a:rPr lang="en-US" altLang="zh-CN" sz="1400" b="1"/>
              <a:t>        }</a:t>
            </a:r>
          </a:p>
          <a:p>
            <a:r>
              <a:rPr lang="en-US" altLang="zh-CN" sz="1400" b="1"/>
              <a:t>        else</a:t>
            </a:r>
          </a:p>
          <a:p>
            <a:r>
              <a:rPr lang="en-US" altLang="zh-CN" sz="1400" b="1"/>
              <a:t>        {</a:t>
            </a:r>
          </a:p>
          <a:p>
            <a:r>
              <a:rPr lang="en-US" altLang="zh-CN" sz="1400" b="1"/>
              <a:t>            System.exit(0);</a:t>
            </a:r>
          </a:p>
          <a:p>
            <a:r>
              <a:rPr lang="en-US" altLang="zh-CN" sz="1400" b="1"/>
              <a:t>        }</a:t>
            </a:r>
          </a:p>
          <a:p>
            <a:r>
              <a:rPr lang="en-US" altLang="zh-CN" sz="1400" b="1">
                <a:solidFill>
                  <a:schemeClr val="folHlink"/>
                </a:solidFill>
              </a:rPr>
              <a:t>        return true;</a:t>
            </a:r>
          </a:p>
          <a:p>
            <a:r>
              <a:rPr lang="en-US" altLang="zh-CN" sz="1400" b="1"/>
              <a:t>    }</a:t>
            </a:r>
          </a:p>
          <a:p>
            <a:r>
              <a:rPr lang="en-US" altLang="zh-CN" sz="1400" b="1"/>
              <a:t>}</a:t>
            </a:r>
          </a:p>
        </p:txBody>
      </p:sp>
      <p:sp>
        <p:nvSpPr>
          <p:cNvPr id="71720" name="Text Box 40">
            <a:extLst>
              <a:ext uri="{FF2B5EF4-FFF2-40B4-BE49-F238E27FC236}">
                <a16:creationId xmlns:a16="http://schemas.microsoft.com/office/drawing/2014/main" id="{A53CA9AF-9775-5C49-8262-7BCA5BC4A4F5}"/>
              </a:ext>
            </a:extLst>
          </p:cNvPr>
          <p:cNvSpPr txBox="1">
            <a:spLocks noChangeArrowheads="1"/>
          </p:cNvSpPr>
          <p:nvPr/>
        </p:nvSpPr>
        <p:spPr bwMode="auto">
          <a:xfrm>
            <a:off x="1752601" y="6269038"/>
            <a:ext cx="38779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folHlink"/>
                </a:solidFill>
              </a:rPr>
              <a:t>在组件中处理自身的消息：继承组件</a:t>
            </a:r>
          </a:p>
        </p:txBody>
      </p:sp>
    </p:spTree>
    <p:extLst>
      <p:ext uri="{BB962C8B-B14F-4D97-AF65-F5344CB8AC3E}">
        <p14:creationId xmlns:p14="http://schemas.microsoft.com/office/powerpoint/2010/main" val="532095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5BBAB95A-CAA1-0B41-8416-DD9F1C8431C5}"/>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
        <p:nvSpPr>
          <p:cNvPr id="74756" name="Text Box 4">
            <a:extLst>
              <a:ext uri="{FF2B5EF4-FFF2-40B4-BE49-F238E27FC236}">
                <a16:creationId xmlns:a16="http://schemas.microsoft.com/office/drawing/2014/main" id="{0918C56F-577E-2E4A-9C0B-D647D8B7195F}"/>
              </a:ext>
            </a:extLst>
          </p:cNvPr>
          <p:cNvSpPr txBox="1">
            <a:spLocks noChangeArrowheads="1"/>
          </p:cNvSpPr>
          <p:nvPr/>
        </p:nvSpPr>
        <p:spPr bwMode="auto">
          <a:xfrm>
            <a:off x="6008688" y="2362200"/>
            <a:ext cx="4430712" cy="353943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t>public class ContainerEvent</a:t>
            </a:r>
          </a:p>
          <a:p>
            <a:r>
              <a:rPr lang="en-US" altLang="zh-CN" sz="1400" b="1"/>
              <a:t>{</a:t>
            </a:r>
          </a:p>
          <a:p>
            <a:r>
              <a:rPr lang="en-US" altLang="zh-CN" sz="1400" b="1"/>
              <a:t>    public static void main(String args[])</a:t>
            </a:r>
          </a:p>
          <a:p>
            <a:r>
              <a:rPr lang="en-US" altLang="zh-CN" sz="1400" b="1"/>
              <a:t>    {</a:t>
            </a:r>
          </a:p>
          <a:p>
            <a:r>
              <a:rPr lang="en-US" altLang="zh-CN" sz="1400" b="1"/>
              <a:t>        MyFrame fr = new MyFrame(</a:t>
            </a:r>
          </a:p>
          <a:p>
            <a:r>
              <a:rPr lang="en-US" altLang="zh-CN" sz="1400" b="1"/>
              <a:t>                               "Container Event Test 1.0");</a:t>
            </a:r>
          </a:p>
          <a:p>
            <a:r>
              <a:rPr lang="en-US" altLang="zh-CN" sz="1400" b="1"/>
              <a:t>        Button B1 = new Button("Test");</a:t>
            </a:r>
          </a:p>
          <a:p>
            <a:r>
              <a:rPr lang="en-US" altLang="zh-CN" sz="1400" b="1"/>
              <a:t>        Button B2 = new Button("Exit");</a:t>
            </a:r>
          </a:p>
          <a:p>
            <a:endParaRPr lang="en-US" altLang="zh-CN" sz="1400" b="1"/>
          </a:p>
          <a:p>
            <a:r>
              <a:rPr lang="en-US" altLang="zh-CN" sz="1400" b="1"/>
              <a:t>        fr.setLayout( new FlowLayout() );</a:t>
            </a:r>
          </a:p>
          <a:p>
            <a:r>
              <a:rPr lang="en-US" altLang="zh-CN" sz="1400" b="1"/>
              <a:t>        fr.add(B1);</a:t>
            </a:r>
          </a:p>
          <a:p>
            <a:r>
              <a:rPr lang="en-US" altLang="zh-CN" sz="1400" b="1"/>
              <a:t>        fr.add(B2);</a:t>
            </a:r>
          </a:p>
          <a:p>
            <a:r>
              <a:rPr lang="en-US" altLang="zh-CN" sz="1400" b="1"/>
              <a:t>        fr.resize(200,200);</a:t>
            </a:r>
          </a:p>
          <a:p>
            <a:r>
              <a:rPr lang="en-US" altLang="zh-CN" sz="1400" b="1"/>
              <a:t>        fr.show();</a:t>
            </a:r>
          </a:p>
          <a:p>
            <a:r>
              <a:rPr lang="en-US" altLang="zh-CN" sz="1400" b="1"/>
              <a:t>    }</a:t>
            </a:r>
          </a:p>
          <a:p>
            <a:r>
              <a:rPr lang="en-US" altLang="zh-CN" sz="1400" b="1"/>
              <a:t>}</a:t>
            </a:r>
          </a:p>
        </p:txBody>
      </p:sp>
      <p:sp>
        <p:nvSpPr>
          <p:cNvPr id="74755" name="Text Box 3">
            <a:extLst>
              <a:ext uri="{FF2B5EF4-FFF2-40B4-BE49-F238E27FC236}">
                <a16:creationId xmlns:a16="http://schemas.microsoft.com/office/drawing/2014/main" id="{4B721979-11B1-B049-B389-C28426CCA5F1}"/>
              </a:ext>
            </a:extLst>
          </p:cNvPr>
          <p:cNvSpPr txBox="1">
            <a:spLocks noChangeArrowheads="1"/>
          </p:cNvSpPr>
          <p:nvPr/>
        </p:nvSpPr>
        <p:spPr bwMode="auto">
          <a:xfrm>
            <a:off x="1690688" y="1978025"/>
            <a:ext cx="3799438" cy="461664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class MyFrame extends Frame</a:t>
            </a:r>
          </a:p>
          <a:p>
            <a:r>
              <a:rPr lang="en-US" altLang="zh-CN" sz="1400" b="1"/>
              <a:t>{</a:t>
            </a:r>
          </a:p>
          <a:p>
            <a:r>
              <a:rPr lang="en-US" altLang="zh-CN" sz="1400" b="1"/>
              <a:t>    MyFrame(String str)</a:t>
            </a:r>
          </a:p>
          <a:p>
            <a:r>
              <a:rPr lang="en-US" altLang="zh-CN" sz="1400" b="1"/>
              <a:t>    {</a:t>
            </a:r>
          </a:p>
          <a:p>
            <a:r>
              <a:rPr lang="en-US" altLang="zh-CN" sz="1400" b="1"/>
              <a:t>        super(str);</a:t>
            </a:r>
          </a:p>
          <a:p>
            <a:r>
              <a:rPr lang="en-US" altLang="zh-CN" sz="1400" b="1"/>
              <a:t>    }</a:t>
            </a:r>
          </a:p>
          <a:p>
            <a:endParaRPr lang="en-US" altLang="zh-CN" sz="1400" b="1"/>
          </a:p>
          <a:p>
            <a:r>
              <a:rPr lang="en-US" altLang="zh-CN" sz="1400" b="1"/>
              <a:t>    public boolean action(Event e, Object arg)</a:t>
            </a:r>
          </a:p>
          <a:p>
            <a:r>
              <a:rPr lang="en-US" altLang="zh-CN" sz="1400" b="1"/>
              <a:t>    {</a:t>
            </a:r>
          </a:p>
          <a:p>
            <a:r>
              <a:rPr lang="en-US" altLang="zh-CN" sz="1400" b="1"/>
              <a:t>        if( arg=="Test")</a:t>
            </a:r>
          </a:p>
          <a:p>
            <a:r>
              <a:rPr lang="en-US" altLang="zh-CN" sz="1400" b="1"/>
              <a:t>        {</a:t>
            </a:r>
          </a:p>
          <a:p>
            <a:r>
              <a:rPr lang="en-US" altLang="zh-CN" sz="1400" b="1"/>
              <a:t>            System.out.println(</a:t>
            </a:r>
          </a:p>
          <a:p>
            <a:r>
              <a:rPr lang="en-US" altLang="zh-CN" sz="1400" b="1"/>
              <a:t>                                  "Button Test pressed.");</a:t>
            </a:r>
          </a:p>
          <a:p>
            <a:r>
              <a:rPr lang="en-US" altLang="zh-CN" sz="1400" b="1"/>
              <a:t>        }</a:t>
            </a:r>
          </a:p>
          <a:p>
            <a:r>
              <a:rPr lang="en-US" altLang="zh-CN" sz="1400" b="1"/>
              <a:t>        else</a:t>
            </a:r>
          </a:p>
          <a:p>
            <a:r>
              <a:rPr lang="en-US" altLang="zh-CN" sz="1400" b="1"/>
              <a:t>        {</a:t>
            </a:r>
          </a:p>
          <a:p>
            <a:r>
              <a:rPr lang="en-US" altLang="zh-CN" sz="1400" b="1"/>
              <a:t>            System.exit(0);</a:t>
            </a:r>
          </a:p>
          <a:p>
            <a:r>
              <a:rPr lang="en-US" altLang="zh-CN" sz="1400" b="1"/>
              <a:t>        }</a:t>
            </a:r>
          </a:p>
          <a:p>
            <a:r>
              <a:rPr lang="en-US" altLang="zh-CN" sz="1400" b="1">
                <a:solidFill>
                  <a:schemeClr val="folHlink"/>
                </a:solidFill>
              </a:rPr>
              <a:t>        return true;</a:t>
            </a:r>
          </a:p>
          <a:p>
            <a:r>
              <a:rPr lang="en-US" altLang="zh-CN" sz="1400" b="1"/>
              <a:t>    }</a:t>
            </a:r>
          </a:p>
          <a:p>
            <a:r>
              <a:rPr lang="en-US" altLang="zh-CN" sz="1400" b="1"/>
              <a:t>}</a:t>
            </a:r>
          </a:p>
        </p:txBody>
      </p:sp>
      <p:sp>
        <p:nvSpPr>
          <p:cNvPr id="74757" name="Text Box 5">
            <a:extLst>
              <a:ext uri="{FF2B5EF4-FFF2-40B4-BE49-F238E27FC236}">
                <a16:creationId xmlns:a16="http://schemas.microsoft.com/office/drawing/2014/main" id="{51DE3293-3423-2846-AC49-224320A474DF}"/>
              </a:ext>
            </a:extLst>
          </p:cNvPr>
          <p:cNvSpPr txBox="1">
            <a:spLocks noChangeArrowheads="1"/>
          </p:cNvSpPr>
          <p:nvPr/>
        </p:nvSpPr>
        <p:spPr bwMode="auto">
          <a:xfrm>
            <a:off x="7205663" y="6172200"/>
            <a:ext cx="2133918"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ContainerEvent.java</a:t>
            </a:r>
          </a:p>
        </p:txBody>
      </p:sp>
      <p:sp>
        <p:nvSpPr>
          <p:cNvPr id="74758" name="Text Box 6">
            <a:extLst>
              <a:ext uri="{FF2B5EF4-FFF2-40B4-BE49-F238E27FC236}">
                <a16:creationId xmlns:a16="http://schemas.microsoft.com/office/drawing/2014/main" id="{A589F89E-6430-7641-AF68-F6286AA6A436}"/>
              </a:ext>
            </a:extLst>
          </p:cNvPr>
          <p:cNvSpPr txBox="1">
            <a:spLocks noChangeArrowheads="1"/>
          </p:cNvSpPr>
          <p:nvPr/>
        </p:nvSpPr>
        <p:spPr bwMode="auto">
          <a:xfrm>
            <a:off x="4800600" y="1828800"/>
            <a:ext cx="43396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folHlink"/>
                </a:solidFill>
              </a:rPr>
              <a:t>将消息传递给组件的容器处理：继承容器</a:t>
            </a:r>
          </a:p>
        </p:txBody>
      </p:sp>
    </p:spTree>
    <p:extLst>
      <p:ext uri="{BB962C8B-B14F-4D97-AF65-F5344CB8AC3E}">
        <p14:creationId xmlns:p14="http://schemas.microsoft.com/office/powerpoint/2010/main" val="2463687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32C309A2-16BD-3545-B7AF-3E008CFAB378}"/>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
        <p:nvSpPr>
          <p:cNvPr id="75779" name="Text Box 3">
            <a:extLst>
              <a:ext uri="{FF2B5EF4-FFF2-40B4-BE49-F238E27FC236}">
                <a16:creationId xmlns:a16="http://schemas.microsoft.com/office/drawing/2014/main" id="{57658E8A-FB7B-294C-889F-B6198AEA8423}"/>
              </a:ext>
            </a:extLst>
          </p:cNvPr>
          <p:cNvSpPr txBox="1">
            <a:spLocks noChangeArrowheads="1"/>
          </p:cNvSpPr>
          <p:nvPr/>
        </p:nvSpPr>
        <p:spPr bwMode="auto">
          <a:xfrm>
            <a:off x="2193926" y="2014539"/>
            <a:ext cx="8245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handleEvent(Event e)</a:t>
            </a:r>
            <a:r>
              <a:rPr lang="zh-CN" altLang="en-US"/>
              <a:t>方法一般用来处理低级键盘事件和鼠标事件，其缺省的处理方法为：</a:t>
            </a:r>
          </a:p>
        </p:txBody>
      </p:sp>
      <p:sp>
        <p:nvSpPr>
          <p:cNvPr id="75780" name="Text Box 4">
            <a:extLst>
              <a:ext uri="{FF2B5EF4-FFF2-40B4-BE49-F238E27FC236}">
                <a16:creationId xmlns:a16="http://schemas.microsoft.com/office/drawing/2014/main" id="{3ACB5F9B-A7CE-854A-8844-9A6349CD4745}"/>
              </a:ext>
            </a:extLst>
          </p:cNvPr>
          <p:cNvSpPr txBox="1">
            <a:spLocks noChangeArrowheads="1"/>
          </p:cNvSpPr>
          <p:nvPr/>
        </p:nvSpPr>
        <p:spPr bwMode="auto">
          <a:xfrm>
            <a:off x="1676400" y="2895601"/>
            <a:ext cx="4343400" cy="3825875"/>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b="1">
                <a:latin typeface="Times New Roman" panose="02020603050405020304" pitchFamily="18" charset="0"/>
              </a:rPr>
              <a:t>public boolean handleEvent(Event evt)</a:t>
            </a:r>
          </a:p>
          <a:p>
            <a:pPr>
              <a:lnSpc>
                <a:spcPct val="85000"/>
              </a:lnSpc>
            </a:pPr>
            <a:r>
              <a:rPr lang="en-US" altLang="zh-CN" b="1">
                <a:latin typeface="Times New Roman" panose="02020603050405020304" pitchFamily="18" charset="0"/>
              </a:rPr>
              <a:t>{</a:t>
            </a:r>
          </a:p>
          <a:p>
            <a:pPr>
              <a:lnSpc>
                <a:spcPct val="85000"/>
              </a:lnSpc>
            </a:pPr>
            <a:r>
              <a:rPr lang="en-US" altLang="zh-CN" b="1">
                <a:latin typeface="Times New Roman" panose="02020603050405020304" pitchFamily="18" charset="0"/>
              </a:rPr>
              <a:t>   switch(evt.id)</a:t>
            </a:r>
          </a:p>
          <a:p>
            <a:pPr>
              <a:lnSpc>
                <a:spcPct val="85000"/>
              </a:lnSpc>
            </a:pPr>
            <a:r>
              <a:rPr lang="en-US" altLang="zh-CN" b="1">
                <a:latin typeface="Times New Roman" panose="02020603050405020304" pitchFamily="18" charset="0"/>
              </a:rPr>
              <a:t>   {</a:t>
            </a:r>
          </a:p>
          <a:p>
            <a:pPr>
              <a:lnSpc>
                <a:spcPct val="85000"/>
              </a:lnSpc>
            </a:pPr>
            <a:r>
              <a:rPr lang="en-US" altLang="zh-CN" b="1">
                <a:latin typeface="Times New Roman" panose="02020603050405020304" pitchFamily="18" charset="0"/>
              </a:rPr>
              <a:t>      case Event.MOUSE_ENTER:</a:t>
            </a:r>
          </a:p>
          <a:p>
            <a:pPr>
              <a:lnSpc>
                <a:spcPct val="85000"/>
              </a:lnSpc>
            </a:pPr>
            <a:r>
              <a:rPr lang="en-US" altLang="zh-CN" b="1">
                <a:latin typeface="Times New Roman" panose="02020603050405020304" pitchFamily="18" charset="0"/>
              </a:rPr>
              <a:t>         return mouseEnter(evt,evt.x,evt.y);</a:t>
            </a:r>
          </a:p>
          <a:p>
            <a:pPr>
              <a:lnSpc>
                <a:spcPct val="85000"/>
              </a:lnSpc>
            </a:pPr>
            <a:r>
              <a:rPr lang="en-US" altLang="zh-CN" b="1">
                <a:latin typeface="Times New Roman" panose="02020603050405020304" pitchFamily="18" charset="0"/>
              </a:rPr>
              <a:t>      case Event.MOUSE_EXIT:</a:t>
            </a:r>
          </a:p>
          <a:p>
            <a:pPr>
              <a:lnSpc>
                <a:spcPct val="85000"/>
              </a:lnSpc>
            </a:pPr>
            <a:r>
              <a:rPr lang="en-US" altLang="zh-CN" b="1">
                <a:latin typeface="Times New Roman" panose="02020603050405020304" pitchFamily="18" charset="0"/>
              </a:rPr>
              <a:t>         return mouseExit(evt,evt.x,evt.y);</a:t>
            </a:r>
          </a:p>
          <a:p>
            <a:pPr>
              <a:lnSpc>
                <a:spcPct val="85000"/>
              </a:lnSpc>
            </a:pPr>
            <a:r>
              <a:rPr lang="en-US" altLang="zh-CN" b="1">
                <a:latin typeface="Times New Roman" panose="02020603050405020304" pitchFamily="18" charset="0"/>
              </a:rPr>
              <a:t>      case Event.MOUSE_MOVE:</a:t>
            </a:r>
          </a:p>
          <a:p>
            <a:pPr>
              <a:lnSpc>
                <a:spcPct val="85000"/>
              </a:lnSpc>
            </a:pPr>
            <a:r>
              <a:rPr lang="en-US" altLang="zh-CN" b="1">
                <a:latin typeface="Times New Roman" panose="02020603050405020304" pitchFamily="18" charset="0"/>
              </a:rPr>
              <a:t>         return mouseMove(evt,evt.x,evt.y);</a:t>
            </a:r>
          </a:p>
          <a:p>
            <a:pPr>
              <a:lnSpc>
                <a:spcPct val="85000"/>
              </a:lnSpc>
            </a:pPr>
            <a:r>
              <a:rPr lang="en-US" altLang="zh-CN" b="1">
                <a:latin typeface="Times New Roman" panose="02020603050405020304" pitchFamily="18" charset="0"/>
              </a:rPr>
              <a:t>      case Event.MOUSE_DRAG:</a:t>
            </a:r>
          </a:p>
          <a:p>
            <a:pPr>
              <a:lnSpc>
                <a:spcPct val="85000"/>
              </a:lnSpc>
            </a:pPr>
            <a:r>
              <a:rPr lang="en-US" altLang="zh-CN" b="1">
                <a:latin typeface="Times New Roman" panose="02020603050405020304" pitchFamily="18" charset="0"/>
              </a:rPr>
              <a:t>         return mouseDrag(evt,evt.x,evt.y);</a:t>
            </a:r>
          </a:p>
          <a:p>
            <a:pPr>
              <a:lnSpc>
                <a:spcPct val="85000"/>
              </a:lnSpc>
            </a:pPr>
            <a:r>
              <a:rPr lang="en-US" altLang="zh-CN" b="1">
                <a:latin typeface="Times New Roman" panose="02020603050405020304" pitchFamily="18" charset="0"/>
              </a:rPr>
              <a:t>      case Event.MOUSE_UP:</a:t>
            </a:r>
          </a:p>
          <a:p>
            <a:pPr>
              <a:lnSpc>
                <a:spcPct val="85000"/>
              </a:lnSpc>
            </a:pPr>
            <a:r>
              <a:rPr lang="en-US" altLang="zh-CN" b="1">
                <a:latin typeface="Times New Roman" panose="02020603050405020304" pitchFamily="18" charset="0"/>
              </a:rPr>
              <a:t>         return mouseUp(evt,evt.x,evt.y);</a:t>
            </a:r>
          </a:p>
          <a:p>
            <a:pPr>
              <a:lnSpc>
                <a:spcPct val="85000"/>
              </a:lnSpc>
            </a:pPr>
            <a:r>
              <a:rPr lang="en-US" altLang="zh-CN" b="1">
                <a:latin typeface="Times New Roman" panose="02020603050405020304" pitchFamily="18" charset="0"/>
              </a:rPr>
              <a:t>      case Event.MOUSE_DOWN:</a:t>
            </a:r>
          </a:p>
          <a:p>
            <a:pPr>
              <a:lnSpc>
                <a:spcPct val="85000"/>
              </a:lnSpc>
            </a:pPr>
            <a:r>
              <a:rPr lang="en-US" altLang="zh-CN" b="1">
                <a:latin typeface="Times New Roman" panose="02020603050405020304" pitchFamily="18" charset="0"/>
              </a:rPr>
              <a:t>         return mouseDown(evt,evt.x,evt.y);</a:t>
            </a:r>
          </a:p>
        </p:txBody>
      </p:sp>
      <p:sp>
        <p:nvSpPr>
          <p:cNvPr id="75781" name="Text Box 5">
            <a:extLst>
              <a:ext uri="{FF2B5EF4-FFF2-40B4-BE49-F238E27FC236}">
                <a16:creationId xmlns:a16="http://schemas.microsoft.com/office/drawing/2014/main" id="{E516AA8C-9C0B-CA43-8CD7-6E998F8821D2}"/>
              </a:ext>
            </a:extLst>
          </p:cNvPr>
          <p:cNvSpPr txBox="1">
            <a:spLocks noChangeArrowheads="1"/>
          </p:cNvSpPr>
          <p:nvPr/>
        </p:nvSpPr>
        <p:spPr bwMode="auto">
          <a:xfrm>
            <a:off x="6172200" y="2895601"/>
            <a:ext cx="4343400" cy="3592513"/>
          </a:xfrm>
          <a:prstGeom prst="rect">
            <a:avLst/>
          </a:prstGeom>
          <a:solidFill>
            <a:srgbClr val="66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zh-CN" b="1">
                <a:latin typeface="Times New Roman" panose="02020603050405020304" pitchFamily="18" charset="0"/>
              </a:rPr>
              <a:t>      case Event.KEY_PRESS:</a:t>
            </a:r>
          </a:p>
          <a:p>
            <a:pPr>
              <a:lnSpc>
                <a:spcPct val="85000"/>
              </a:lnSpc>
            </a:pPr>
            <a:r>
              <a:rPr lang="en-US" altLang="zh-CN" b="1">
                <a:latin typeface="Times New Roman" panose="02020603050405020304" pitchFamily="18" charset="0"/>
              </a:rPr>
              <a:t>      case Event.KEY_ACTION:</a:t>
            </a:r>
          </a:p>
          <a:p>
            <a:pPr>
              <a:lnSpc>
                <a:spcPct val="85000"/>
              </a:lnSpc>
            </a:pPr>
            <a:r>
              <a:rPr lang="en-US" altLang="zh-CN" b="1">
                <a:latin typeface="Times New Roman" panose="02020603050405020304" pitchFamily="18" charset="0"/>
              </a:rPr>
              <a:t>         return keyDown(evt,evt.key);</a:t>
            </a:r>
          </a:p>
          <a:p>
            <a:pPr>
              <a:lnSpc>
                <a:spcPct val="85000"/>
              </a:lnSpc>
            </a:pPr>
            <a:r>
              <a:rPr lang="en-US" altLang="zh-CN" b="1">
                <a:latin typeface="Times New Roman" panose="02020603050405020304" pitchFamily="18" charset="0"/>
              </a:rPr>
              <a:t>      case Event.KEY_RELEASE:</a:t>
            </a:r>
          </a:p>
          <a:p>
            <a:pPr>
              <a:lnSpc>
                <a:spcPct val="85000"/>
              </a:lnSpc>
            </a:pPr>
            <a:r>
              <a:rPr lang="en-US" altLang="zh-CN" b="1">
                <a:latin typeface="Times New Roman" panose="02020603050405020304" pitchFamily="18" charset="0"/>
              </a:rPr>
              <a:t>      case Event.KEY_ACTION_RELEASE:</a:t>
            </a:r>
          </a:p>
          <a:p>
            <a:pPr>
              <a:lnSpc>
                <a:spcPct val="85000"/>
              </a:lnSpc>
            </a:pPr>
            <a:r>
              <a:rPr lang="en-US" altLang="zh-CN" b="1">
                <a:latin typeface="Times New Roman" panose="02020603050405020304" pitchFamily="18" charset="0"/>
              </a:rPr>
              <a:t>         return keyUp(evt,evt.key);</a:t>
            </a:r>
          </a:p>
          <a:p>
            <a:pPr>
              <a:lnSpc>
                <a:spcPct val="85000"/>
              </a:lnSpc>
            </a:pPr>
            <a:r>
              <a:rPr lang="en-US" altLang="zh-CN" b="1">
                <a:latin typeface="Times New Roman" panose="02020603050405020304" pitchFamily="18" charset="0"/>
              </a:rPr>
              <a:t>      case Event.ACTION_EVENT:</a:t>
            </a:r>
          </a:p>
          <a:p>
            <a:pPr>
              <a:lnSpc>
                <a:spcPct val="85000"/>
              </a:lnSpc>
            </a:pPr>
            <a:r>
              <a:rPr lang="en-US" altLang="zh-CN" b="1">
                <a:latin typeface="Times New Roman" panose="02020603050405020304" pitchFamily="18" charset="0"/>
              </a:rPr>
              <a:t>         return action(evt,evt.arg);</a:t>
            </a:r>
          </a:p>
          <a:p>
            <a:pPr>
              <a:lnSpc>
                <a:spcPct val="85000"/>
              </a:lnSpc>
            </a:pPr>
            <a:r>
              <a:rPr lang="en-US" altLang="zh-CN" b="1">
                <a:latin typeface="Times New Roman" panose="02020603050405020304" pitchFamily="18" charset="0"/>
              </a:rPr>
              <a:t>      case Event.GOT_FOCUS:</a:t>
            </a:r>
          </a:p>
          <a:p>
            <a:pPr>
              <a:lnSpc>
                <a:spcPct val="85000"/>
              </a:lnSpc>
            </a:pPr>
            <a:r>
              <a:rPr lang="en-US" altLang="zh-CN" b="1">
                <a:latin typeface="Times New Roman" panose="02020603050405020304" pitchFamily="18" charset="0"/>
              </a:rPr>
              <a:t>         return gotFocus(evt,evt.arg);</a:t>
            </a:r>
          </a:p>
          <a:p>
            <a:pPr>
              <a:lnSpc>
                <a:spcPct val="85000"/>
              </a:lnSpc>
            </a:pPr>
            <a:r>
              <a:rPr lang="en-US" altLang="zh-CN" b="1">
                <a:latin typeface="Times New Roman" panose="02020603050405020304" pitchFamily="18" charset="0"/>
              </a:rPr>
              <a:t>      case Event.LOST_FOCUS:</a:t>
            </a:r>
          </a:p>
          <a:p>
            <a:pPr>
              <a:lnSpc>
                <a:spcPct val="85000"/>
              </a:lnSpc>
            </a:pPr>
            <a:r>
              <a:rPr lang="en-US" altLang="zh-CN" b="1">
                <a:latin typeface="Times New Roman" panose="02020603050405020304" pitchFamily="18" charset="0"/>
              </a:rPr>
              <a:t>         return lostFocus(evt,evt.arg);</a:t>
            </a:r>
          </a:p>
          <a:p>
            <a:pPr>
              <a:lnSpc>
                <a:spcPct val="85000"/>
              </a:lnSpc>
            </a:pPr>
            <a:r>
              <a:rPr lang="en-US" altLang="zh-CN" b="1">
                <a:latin typeface="Times New Roman" panose="02020603050405020304" pitchFamily="18" charset="0"/>
              </a:rPr>
              <a:t>   }</a:t>
            </a:r>
          </a:p>
          <a:p>
            <a:pPr>
              <a:lnSpc>
                <a:spcPct val="85000"/>
              </a:lnSpc>
            </a:pPr>
            <a:r>
              <a:rPr lang="en-US" altLang="zh-CN" b="1">
                <a:latin typeface="Times New Roman" panose="02020603050405020304" pitchFamily="18" charset="0"/>
              </a:rPr>
              <a:t>   return false;</a:t>
            </a:r>
          </a:p>
          <a:p>
            <a:pPr>
              <a:lnSpc>
                <a:spcPct val="85000"/>
              </a:lnSpc>
            </a:pPr>
            <a:r>
              <a:rPr lang="en-US" altLang="zh-CN" b="1">
                <a:latin typeface="Times New Roman" panose="02020603050405020304" pitchFamily="18" charset="0"/>
              </a:rPr>
              <a:t>}</a:t>
            </a:r>
            <a:endParaRPr lang="en-US" altLang="zh-CN" sz="800" b="1">
              <a:latin typeface="Times New Roman" panose="02020603050405020304" pitchFamily="18" charset="0"/>
            </a:endParaRPr>
          </a:p>
        </p:txBody>
      </p:sp>
    </p:spTree>
    <p:extLst>
      <p:ext uri="{BB962C8B-B14F-4D97-AF65-F5344CB8AC3E}">
        <p14:creationId xmlns:p14="http://schemas.microsoft.com/office/powerpoint/2010/main" val="48091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E7E5F6E-8E02-BF40-9D30-EE0C112471EB}"/>
              </a:ext>
            </a:extLst>
          </p:cNvPr>
          <p:cNvSpPr>
            <a:spLocks noChangeArrowheads="1"/>
          </p:cNvSpPr>
          <p:nvPr/>
        </p:nvSpPr>
        <p:spPr bwMode="auto">
          <a:xfrm>
            <a:off x="1905000" y="1828801"/>
            <a:ext cx="8382000" cy="325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accent2"/>
              </a:buClr>
              <a:buFont typeface="Monotype Sorts" pitchFamily="2" charset="2"/>
              <a:buNone/>
            </a:pPr>
            <a:r>
              <a:rPr lang="en-US" altLang="zh-CN">
                <a:latin typeface="Times New Roman" panose="02020603050405020304" pitchFamily="18" charset="0"/>
              </a:rPr>
              <a:t>    </a:t>
            </a:r>
            <a:r>
              <a:rPr lang="zh-CN" altLang="en-US">
                <a:latin typeface="Times New Roman" panose="02020603050405020304" pitchFamily="18" charset="0"/>
              </a:rPr>
              <a:t>可以看到，在</a:t>
            </a:r>
            <a:r>
              <a:rPr lang="en-US" altLang="zh-CN">
                <a:latin typeface="Times New Roman" panose="02020603050405020304" pitchFamily="18" charset="0"/>
              </a:rPr>
              <a:t>JDK1.0</a:t>
            </a:r>
            <a:r>
              <a:rPr lang="zh-CN" altLang="en-US">
                <a:latin typeface="Times New Roman" panose="02020603050405020304" pitchFamily="18" charset="0"/>
              </a:rPr>
              <a:t>中，进行事件处理时一般都要</a:t>
            </a:r>
            <a:r>
              <a:rPr lang="zh-CN" altLang="en-US" b="1" u="sng">
                <a:solidFill>
                  <a:schemeClr val="folHlink"/>
                </a:solidFill>
                <a:latin typeface="Times New Roman" panose="02020603050405020304" pitchFamily="18" charset="0"/>
              </a:rPr>
              <a:t>继承已有的组件生成新的子类</a:t>
            </a:r>
            <a:r>
              <a:rPr lang="zh-CN" altLang="en-US">
                <a:latin typeface="Times New Roman" panose="02020603050405020304" pitchFamily="18" charset="0"/>
              </a:rPr>
              <a:t>，并在在子类中重写</a:t>
            </a:r>
            <a:r>
              <a:rPr lang="en-US" altLang="zh-CN">
                <a:latin typeface="Times New Roman" panose="02020603050405020304" pitchFamily="18" charset="0"/>
              </a:rPr>
              <a:t>action()</a:t>
            </a:r>
            <a:r>
              <a:rPr lang="zh-CN" altLang="en-US">
                <a:latin typeface="Times New Roman" panose="02020603050405020304" pitchFamily="18" charset="0"/>
              </a:rPr>
              <a:t>和</a:t>
            </a:r>
            <a:r>
              <a:rPr lang="en-US" altLang="zh-CN">
                <a:latin typeface="Times New Roman" panose="02020603050405020304" pitchFamily="18" charset="0"/>
              </a:rPr>
              <a:t>handleEvent()</a:t>
            </a:r>
            <a:r>
              <a:rPr lang="zh-CN" altLang="en-US">
                <a:latin typeface="Times New Roman" panose="02020603050405020304" pitchFamily="18" charset="0"/>
              </a:rPr>
              <a:t>方法进行处理，或沿着组件层次传给上一级容器（此时容器类也一样要继承生成新的子类），若直到最顶层容器仍没有处理，则合理遗弃。</a:t>
            </a:r>
          </a:p>
          <a:p>
            <a:pPr>
              <a:lnSpc>
                <a:spcPct val="90000"/>
              </a:lnSpc>
              <a:spcBef>
                <a:spcPct val="20000"/>
              </a:spcBef>
              <a:buClr>
                <a:schemeClr val="accent2"/>
              </a:buClr>
              <a:buFont typeface="Monotype Sorts" pitchFamily="2" charset="2"/>
              <a:buNone/>
            </a:pPr>
            <a:r>
              <a:rPr lang="zh-CN" altLang="en-US">
                <a:latin typeface="Times New Roman" panose="02020603050405020304" pitchFamily="18" charset="0"/>
              </a:rPr>
              <a:t>    在第一种方法中，需要为每一种</a:t>
            </a:r>
            <a:r>
              <a:rPr lang="en-US" altLang="zh-CN">
                <a:latin typeface="Times New Roman" panose="02020603050405020304" pitchFamily="18" charset="0"/>
              </a:rPr>
              <a:t>AWT</a:t>
            </a:r>
            <a:r>
              <a:rPr lang="zh-CN" altLang="en-US">
                <a:latin typeface="Times New Roman" panose="02020603050405020304" pitchFamily="18" charset="0"/>
              </a:rPr>
              <a:t>组件产生子类，处理起来很是麻烦。在第二种方法中，处理起来简单些（只需生成一个容器子类即可），但一个发生在按钮上的事件，处理它的</a:t>
            </a:r>
            <a:r>
              <a:rPr lang="en-US" altLang="zh-CN">
                <a:latin typeface="Times New Roman" panose="02020603050405020304" pitchFamily="18" charset="0"/>
              </a:rPr>
              <a:t>action</a:t>
            </a:r>
            <a:r>
              <a:rPr lang="zh-CN" altLang="en-US">
                <a:latin typeface="Times New Roman" panose="02020603050405020304" pitchFamily="18" charset="0"/>
              </a:rPr>
              <a:t>方法却属于包含按钮的父类容器，这不符合面向对象的设计原则，并且在事件传递的过程中可能会产生遗漏。</a:t>
            </a:r>
          </a:p>
          <a:p>
            <a:pPr>
              <a:lnSpc>
                <a:spcPct val="90000"/>
              </a:lnSpc>
              <a:spcBef>
                <a:spcPct val="20000"/>
              </a:spcBef>
              <a:buClr>
                <a:schemeClr val="accent2"/>
              </a:buClr>
              <a:buFont typeface="Monotype Sorts" pitchFamily="2" charset="2"/>
              <a:buNone/>
            </a:pPr>
            <a:r>
              <a:rPr lang="zh-CN" altLang="en-US">
                <a:latin typeface="Times New Roman" panose="02020603050405020304" pitchFamily="18" charset="0"/>
              </a:rPr>
              <a:t>    另外，</a:t>
            </a:r>
            <a:r>
              <a:rPr lang="en-US" altLang="zh-CN">
                <a:latin typeface="Times New Roman" panose="02020603050405020304" pitchFamily="18" charset="0"/>
              </a:rPr>
              <a:t>JDK1.0</a:t>
            </a:r>
            <a:r>
              <a:rPr lang="zh-CN" altLang="en-US">
                <a:latin typeface="Times New Roman" panose="02020603050405020304" pitchFamily="18" charset="0"/>
              </a:rPr>
              <a:t>没有</a:t>
            </a:r>
            <a:r>
              <a:rPr lang="zh-CN" altLang="en-US" b="1" u="sng">
                <a:solidFill>
                  <a:schemeClr val="folHlink"/>
                </a:solidFill>
                <a:latin typeface="Times New Roman" panose="02020603050405020304" pitchFamily="18" charset="0"/>
              </a:rPr>
              <a:t>事件过滤机制</a:t>
            </a:r>
            <a:r>
              <a:rPr lang="zh-CN" altLang="en-US">
                <a:latin typeface="Times New Roman" panose="02020603050405020304" pitchFamily="18" charset="0"/>
              </a:rPr>
              <a:t>，事件一旦发生，都会自动传递给组件，不管组件是否需要处理它，这大大降低了程序的运行效率（尤其实鼠标移动这种高频事件）。</a:t>
            </a:r>
          </a:p>
          <a:p>
            <a:pPr>
              <a:lnSpc>
                <a:spcPct val="90000"/>
              </a:lnSpc>
              <a:spcBef>
                <a:spcPct val="20000"/>
              </a:spcBef>
              <a:buClr>
                <a:schemeClr val="accent2"/>
              </a:buClr>
              <a:buFont typeface="Monotype Sorts" pitchFamily="2" charset="2"/>
              <a:buNone/>
            </a:pPr>
            <a:r>
              <a:rPr lang="zh-CN" altLang="en-US">
                <a:latin typeface="Times New Roman" panose="02020603050405020304" pitchFamily="18" charset="0"/>
              </a:rPr>
              <a:t>    还有一点就是会使程序的结构不清晰，可读性差。</a:t>
            </a:r>
          </a:p>
        </p:txBody>
      </p:sp>
      <p:sp>
        <p:nvSpPr>
          <p:cNvPr id="76803" name="Text Box 3">
            <a:extLst>
              <a:ext uri="{FF2B5EF4-FFF2-40B4-BE49-F238E27FC236}">
                <a16:creationId xmlns:a16="http://schemas.microsoft.com/office/drawing/2014/main" id="{1431A6DD-20BE-1A4C-987B-29BC9A59A3F8}"/>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——JDK1.0</a:t>
            </a:r>
            <a:r>
              <a:rPr lang="zh-CN" altLang="en-US" sz="2800" b="1">
                <a:latin typeface="Times New Roman" panose="02020603050405020304" pitchFamily="18" charset="0"/>
              </a:rPr>
              <a:t>的事件处理</a:t>
            </a:r>
            <a:endParaRPr lang="zh-CN" altLang="en-US"/>
          </a:p>
        </p:txBody>
      </p:sp>
    </p:spTree>
    <p:extLst>
      <p:ext uri="{BB962C8B-B14F-4D97-AF65-F5344CB8AC3E}">
        <p14:creationId xmlns:p14="http://schemas.microsoft.com/office/powerpoint/2010/main" val="2516598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a:extLst>
              <a:ext uri="{FF2B5EF4-FFF2-40B4-BE49-F238E27FC236}">
                <a16:creationId xmlns:a16="http://schemas.microsoft.com/office/drawing/2014/main" id="{14C7F734-E83C-DE46-ACA4-B2CF6D309432}"/>
              </a:ext>
            </a:extLst>
          </p:cNvPr>
          <p:cNvSpPr txBox="1">
            <a:spLocks noChangeArrowheads="1"/>
          </p:cNvSpPr>
          <p:nvPr/>
        </p:nvSpPr>
        <p:spPr bwMode="auto">
          <a:xfrm>
            <a:off x="2133600" y="1828800"/>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在</a:t>
            </a:r>
            <a:r>
              <a:rPr lang="en-US" altLang="zh-CN">
                <a:latin typeface="Times New Roman" panose="02020603050405020304" pitchFamily="18" charset="0"/>
              </a:rPr>
              <a:t>JDK1.1</a:t>
            </a:r>
            <a:r>
              <a:rPr lang="zh-CN" altLang="en-US">
                <a:latin typeface="Times New Roman" panose="02020603050405020304" pitchFamily="18" charset="0"/>
              </a:rPr>
              <a:t>中，</a:t>
            </a:r>
            <a:r>
              <a:rPr lang="zh-CN" altLang="en-US" b="1" u="sng">
                <a:solidFill>
                  <a:schemeClr val="folHlink"/>
                </a:solidFill>
                <a:latin typeface="Times New Roman" panose="02020603050405020304" pitchFamily="18" charset="0"/>
              </a:rPr>
              <a:t>对事件进行了分类</a:t>
            </a:r>
            <a:r>
              <a:rPr lang="zh-CN" altLang="en-US">
                <a:latin typeface="Times New Roman" panose="02020603050405020304" pitchFamily="18" charset="0"/>
              </a:rPr>
              <a:t>，并且对发生在组件上的事件进行了过滤。所有事件都放在包</a:t>
            </a:r>
            <a:r>
              <a:rPr lang="en-US" altLang="zh-CN">
                <a:latin typeface="Times New Roman" panose="02020603050405020304" pitchFamily="18" charset="0"/>
              </a:rPr>
              <a:t>java.awt.event</a:t>
            </a:r>
            <a:r>
              <a:rPr lang="zh-CN" altLang="en-US">
                <a:latin typeface="Times New Roman" panose="02020603050405020304" pitchFamily="18" charset="0"/>
              </a:rPr>
              <a:t>中，这些事件都从</a:t>
            </a:r>
            <a:r>
              <a:rPr lang="en-US" altLang="zh-CN">
                <a:latin typeface="Times New Roman" panose="02020603050405020304" pitchFamily="18" charset="0"/>
              </a:rPr>
              <a:t>java.util.EventObject</a:t>
            </a:r>
            <a:r>
              <a:rPr lang="zh-CN" altLang="en-US">
                <a:latin typeface="Times New Roman" panose="02020603050405020304" pitchFamily="18" charset="0"/>
              </a:rPr>
              <a:t>而来</a:t>
            </a:r>
            <a:r>
              <a:rPr lang="zh-CN" altLang="en-US">
                <a:latin typeface="Times New Roman" panose="02020603050405020304" pitchFamily="18" charset="0"/>
                <a:sym typeface="Wingdings" pitchFamily="2" charset="2"/>
              </a:rPr>
              <a:t>，对于</a:t>
            </a:r>
            <a:r>
              <a:rPr lang="zh-CN" altLang="en-US">
                <a:latin typeface="Times New Roman" panose="02020603050405020304" pitchFamily="18" charset="0"/>
              </a:rPr>
              <a:t>发生在</a:t>
            </a:r>
            <a:r>
              <a:rPr lang="zh-CN" altLang="en-US">
                <a:latin typeface="Times New Roman" panose="02020603050405020304" pitchFamily="18" charset="0"/>
                <a:sym typeface="Wingdings" pitchFamily="2" charset="2"/>
              </a:rPr>
              <a:t>组件上的事件，则由</a:t>
            </a:r>
            <a:r>
              <a:rPr lang="en-US" altLang="zh-CN">
                <a:latin typeface="Times New Roman" panose="02020603050405020304" pitchFamily="18" charset="0"/>
              </a:rPr>
              <a:t>java.awt.event.AWTEvent</a:t>
            </a:r>
            <a:r>
              <a:rPr lang="zh-CN" altLang="en-US">
                <a:latin typeface="Times New Roman" panose="02020603050405020304" pitchFamily="18" charset="0"/>
                <a:sym typeface="Wingdings" pitchFamily="2" charset="2"/>
              </a:rPr>
              <a:t>派生，大致可分为以下十几类，同时又归为两大类：</a:t>
            </a:r>
          </a:p>
          <a:p>
            <a:pPr lvl="1">
              <a:buClr>
                <a:schemeClr val="folHlink"/>
              </a:buClr>
              <a:buFont typeface="Wingdings" pitchFamily="2" charset="2"/>
              <a:buChar char="§"/>
            </a:pPr>
            <a:r>
              <a:rPr lang="zh-CN" altLang="en-US">
                <a:latin typeface="Times New Roman" panose="02020603050405020304" pitchFamily="18" charset="0"/>
                <a:sym typeface="Wingdings" pitchFamily="2" charset="2"/>
              </a:rPr>
              <a:t> 低级事件：</a:t>
            </a:r>
          </a:p>
          <a:p>
            <a:pPr lvl="1"/>
            <a:r>
              <a:rPr lang="en-US" altLang="zh-CN">
                <a:latin typeface="Times New Roman" panose="02020603050405020304" pitchFamily="18" charset="0"/>
                <a:hlinkClick r:id="rId2"/>
              </a:rPr>
              <a:t>ComponentEvent</a:t>
            </a:r>
            <a:r>
              <a:rPr lang="en-US" altLang="zh-CN">
                <a:latin typeface="Times New Roman" panose="02020603050405020304" pitchFamily="18" charset="0"/>
              </a:rPr>
              <a:t>, </a:t>
            </a:r>
            <a:r>
              <a:rPr lang="zh-CN" altLang="en-US">
                <a:latin typeface="Times New Roman" panose="02020603050405020304" pitchFamily="18" charset="0"/>
              </a:rPr>
              <a:t>（</a:t>
            </a:r>
            <a:r>
              <a:rPr lang="en-US" altLang="zh-CN">
                <a:latin typeface="Times New Roman" panose="02020603050405020304" pitchFamily="18" charset="0"/>
              </a:rPr>
              <a:t>ContainerEvent, WindowEvent, FocusEvent, KeyEvent, MouseEvent</a:t>
            </a:r>
            <a:r>
              <a:rPr lang="zh-CN" altLang="en-US">
                <a:latin typeface="Times New Roman" panose="02020603050405020304" pitchFamily="18" charset="0"/>
              </a:rPr>
              <a:t>）</a:t>
            </a:r>
          </a:p>
          <a:p>
            <a:pPr lvl="1"/>
            <a:r>
              <a:rPr lang="en-US" altLang="zh-CN">
                <a:latin typeface="Times New Roman" panose="02020603050405020304" pitchFamily="18" charset="0"/>
                <a:hlinkClick r:id="rId3"/>
              </a:rPr>
              <a:t>HierarchyEvent</a:t>
            </a:r>
            <a:r>
              <a:rPr lang="en-US" altLang="zh-CN">
                <a:latin typeface="Times New Roman" panose="02020603050405020304" pitchFamily="18" charset="0"/>
              </a:rPr>
              <a:t>,</a:t>
            </a:r>
            <a:r>
              <a:rPr lang="zh-CN" altLang="en-US">
                <a:latin typeface="Times New Roman" panose="02020603050405020304" pitchFamily="18" charset="0"/>
              </a:rPr>
              <a:t>（组件层次）</a:t>
            </a:r>
          </a:p>
          <a:p>
            <a:pPr lvl="1"/>
            <a:r>
              <a:rPr lang="en-US" altLang="zh-CN">
                <a:latin typeface="Times New Roman" panose="02020603050405020304" pitchFamily="18" charset="0"/>
                <a:hlinkClick r:id="rId4"/>
              </a:rPr>
              <a:t>InputMethodEvent</a:t>
            </a:r>
            <a:r>
              <a:rPr lang="en-US" altLang="zh-CN">
                <a:latin typeface="Times New Roman" panose="02020603050405020304" pitchFamily="18" charset="0"/>
              </a:rPr>
              <a:t>, </a:t>
            </a:r>
            <a:r>
              <a:rPr lang="zh-CN" altLang="en-US">
                <a:latin typeface="Times New Roman" panose="02020603050405020304" pitchFamily="18" charset="0"/>
              </a:rPr>
              <a:t>（文本区内容）</a:t>
            </a:r>
          </a:p>
          <a:p>
            <a:pPr lvl="1"/>
            <a:r>
              <a:rPr lang="en-US" altLang="zh-CN">
                <a:latin typeface="Times New Roman" panose="02020603050405020304" pitchFamily="18" charset="0"/>
                <a:hlinkClick r:id="rId5"/>
              </a:rPr>
              <a:t>InvocationEvent</a:t>
            </a:r>
            <a:r>
              <a:rPr lang="en-US" altLang="zh-CN">
                <a:latin typeface="Times New Roman" panose="02020603050405020304" pitchFamily="18" charset="0"/>
              </a:rPr>
              <a:t>, </a:t>
            </a:r>
            <a:r>
              <a:rPr lang="zh-CN" altLang="en-US">
                <a:latin typeface="Times New Roman" panose="02020603050405020304" pitchFamily="18" charset="0"/>
              </a:rPr>
              <a:t>（线程调用）</a:t>
            </a:r>
          </a:p>
          <a:p>
            <a:pPr lvl="1">
              <a:buClr>
                <a:schemeClr val="folHlink"/>
              </a:buClr>
              <a:buFont typeface="Wingdings" pitchFamily="2" charset="2"/>
              <a:buChar char="§"/>
            </a:pPr>
            <a:r>
              <a:rPr lang="zh-CN" altLang="en-US">
                <a:latin typeface="Times New Roman" panose="02020603050405020304" pitchFamily="18" charset="0"/>
                <a:sym typeface="Wingdings" pitchFamily="2" charset="2"/>
              </a:rPr>
              <a:t> 高级事件（</a:t>
            </a:r>
            <a:r>
              <a:rPr lang="zh-CN" altLang="en-US" sz="1600" b="1">
                <a:solidFill>
                  <a:schemeClr val="folHlink"/>
                </a:solidFill>
                <a:latin typeface="Times New Roman" panose="02020603050405020304" pitchFamily="18" charset="0"/>
                <a:sym typeface="Wingdings" pitchFamily="2" charset="2"/>
              </a:rPr>
              <a:t>语义事件，一般的</a:t>
            </a:r>
            <a:r>
              <a:rPr lang="en-US" altLang="zh-CN" sz="1600" b="1">
                <a:solidFill>
                  <a:schemeClr val="folHlink"/>
                </a:solidFill>
                <a:latin typeface="Times New Roman" panose="02020603050405020304" pitchFamily="18" charset="0"/>
                <a:sym typeface="Wingdings" pitchFamily="2" charset="2"/>
              </a:rPr>
              <a:t>GUI</a:t>
            </a:r>
            <a:r>
              <a:rPr lang="zh-CN" altLang="en-US" sz="1600" b="1">
                <a:solidFill>
                  <a:schemeClr val="folHlink"/>
                </a:solidFill>
                <a:latin typeface="Times New Roman" panose="02020603050405020304" pitchFamily="18" charset="0"/>
                <a:sym typeface="Wingdings" pitchFamily="2" charset="2"/>
              </a:rPr>
              <a:t>编程，只需对这类事件进行处理即可</a:t>
            </a:r>
            <a:r>
              <a:rPr lang="zh-CN" altLang="en-US">
                <a:latin typeface="Times New Roman" panose="02020603050405020304" pitchFamily="18" charset="0"/>
                <a:sym typeface="Wingdings" pitchFamily="2" charset="2"/>
              </a:rPr>
              <a:t>）</a:t>
            </a:r>
            <a:endParaRPr lang="zh-CN" altLang="en-US">
              <a:latin typeface="Times New Roman" panose="02020603050405020304" pitchFamily="18" charset="0"/>
            </a:endParaRPr>
          </a:p>
          <a:p>
            <a:pPr lvl="1"/>
            <a:r>
              <a:rPr lang="en-US" altLang="zh-CN">
                <a:latin typeface="Times New Roman" panose="02020603050405020304" pitchFamily="18" charset="0"/>
                <a:hlinkClick r:id="rId6"/>
              </a:rPr>
              <a:t>ActionEvent</a:t>
            </a:r>
            <a:r>
              <a:rPr lang="en-US" altLang="zh-CN">
                <a:latin typeface="Times New Roman" panose="02020603050405020304" pitchFamily="18" charset="0"/>
              </a:rPr>
              <a:t> , </a:t>
            </a:r>
            <a:r>
              <a:rPr lang="en-US" altLang="zh-CN">
                <a:latin typeface="Times New Roman" panose="02020603050405020304" pitchFamily="18" charset="0"/>
                <a:hlinkClick r:id="rId7"/>
              </a:rPr>
              <a:t>AdjustmentEvent</a:t>
            </a:r>
            <a:r>
              <a:rPr lang="en-US" altLang="zh-CN">
                <a:latin typeface="Times New Roman" panose="02020603050405020304" pitchFamily="18" charset="0"/>
              </a:rPr>
              <a:t>, </a:t>
            </a:r>
            <a:r>
              <a:rPr lang="en-US" altLang="zh-CN">
                <a:latin typeface="Times New Roman" panose="02020603050405020304" pitchFamily="18" charset="0"/>
                <a:hlinkClick r:id="rId8"/>
              </a:rPr>
              <a:t>ItemEvent</a:t>
            </a:r>
            <a:r>
              <a:rPr lang="en-US" altLang="zh-CN">
                <a:latin typeface="Times New Roman" panose="02020603050405020304" pitchFamily="18" charset="0"/>
              </a:rPr>
              <a:t>, </a:t>
            </a:r>
            <a:r>
              <a:rPr lang="en-US" altLang="zh-CN">
                <a:latin typeface="Times New Roman" panose="02020603050405020304" pitchFamily="18" charset="0"/>
                <a:hlinkClick r:id="rId9"/>
              </a:rPr>
              <a:t>TextEvent</a:t>
            </a:r>
            <a:r>
              <a:rPr lang="zh-CN" altLang="en-US">
                <a:latin typeface="Times New Roman" panose="02020603050405020304" pitchFamily="18" charset="0"/>
              </a:rPr>
              <a:t>，</a:t>
            </a:r>
            <a:r>
              <a:rPr lang="en-US" altLang="zh-CN">
                <a:latin typeface="Times New Roman" panose="02020603050405020304" pitchFamily="18" charset="0"/>
              </a:rPr>
              <a:t>……</a:t>
            </a:r>
          </a:p>
        </p:txBody>
      </p:sp>
      <p:sp>
        <p:nvSpPr>
          <p:cNvPr id="52228" name="Text Box 4">
            <a:extLst>
              <a:ext uri="{FF2B5EF4-FFF2-40B4-BE49-F238E27FC236}">
                <a16:creationId xmlns:a16="http://schemas.microsoft.com/office/drawing/2014/main" id="{4EBB3D60-7B4F-054E-8609-C1A007626FCB}"/>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Tree>
    <p:extLst>
      <p:ext uri="{BB962C8B-B14F-4D97-AF65-F5344CB8AC3E}">
        <p14:creationId xmlns:p14="http://schemas.microsoft.com/office/powerpoint/2010/main" val="4190934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a:extLst>
              <a:ext uri="{FF2B5EF4-FFF2-40B4-BE49-F238E27FC236}">
                <a16:creationId xmlns:a16="http://schemas.microsoft.com/office/drawing/2014/main" id="{2D78358E-8016-5A4E-A1ED-31D31C63F723}"/>
              </a:ext>
            </a:extLst>
          </p:cNvPr>
          <p:cNvSpPr txBox="1">
            <a:spLocks noChangeArrowheads="1"/>
          </p:cNvSpPr>
          <p:nvPr/>
        </p:nvSpPr>
        <p:spPr bwMode="auto">
          <a:xfrm>
            <a:off x="2286000" y="2003425"/>
            <a:ext cx="8001000"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在</a:t>
            </a:r>
            <a:r>
              <a:rPr lang="en-US" altLang="zh-CN">
                <a:latin typeface="Times New Roman" panose="02020603050405020304" pitchFamily="18" charset="0"/>
              </a:rPr>
              <a:t>JDK1.1</a:t>
            </a:r>
            <a:r>
              <a:rPr lang="zh-CN" altLang="en-US">
                <a:latin typeface="Times New Roman" panose="02020603050405020304" pitchFamily="18" charset="0"/>
              </a:rPr>
              <a:t>中，事件处理模型将事件源（产生事件的组件）和对事件作出的具体处理（利用一种称为监听器</a:t>
            </a:r>
            <a:r>
              <a:rPr lang="en-US" altLang="zh-CN">
                <a:latin typeface="Times New Roman" panose="02020603050405020304" pitchFamily="18" charset="0"/>
              </a:rPr>
              <a:t>[listener]</a:t>
            </a:r>
            <a:r>
              <a:rPr lang="zh-CN" altLang="en-US">
                <a:latin typeface="Times New Roman" panose="02020603050405020304" pitchFamily="18" charset="0"/>
              </a:rPr>
              <a:t>的实体来对事件进行具体的处理）分开。</a:t>
            </a:r>
          </a:p>
          <a:p>
            <a:r>
              <a:rPr lang="zh-CN" altLang="en-US">
                <a:latin typeface="Times New Roman" panose="02020603050405020304" pitchFamily="18" charset="0"/>
              </a:rPr>
              <a:t>    一般情况下，组件（事件源）都不处理自己的事件，而是将事件处理委托给外部的处理实体（监听器），这种事件处理模型称为</a:t>
            </a:r>
            <a:r>
              <a:rPr lang="zh-CN" altLang="en-US" b="1" u="sng">
                <a:solidFill>
                  <a:schemeClr val="folHlink"/>
                </a:solidFill>
                <a:latin typeface="Times New Roman" panose="02020603050405020304" pitchFamily="18" charset="0"/>
              </a:rPr>
              <a:t>事件的授权处理模型</a:t>
            </a:r>
            <a:r>
              <a:rPr lang="zh-CN" altLang="en-US">
                <a:latin typeface="Times New Roman" panose="02020603050405020304" pitchFamily="18" charset="0"/>
              </a:rPr>
              <a:t>。不同的事件，可以交由不同类型的监听器去处理。</a:t>
            </a:r>
          </a:p>
          <a:p>
            <a:r>
              <a:rPr lang="zh-CN" altLang="en-US">
                <a:latin typeface="Times New Roman" panose="02020603050405020304" pitchFamily="18" charset="0"/>
              </a:rPr>
              <a:t>    所有的组件都从</a:t>
            </a:r>
            <a:r>
              <a:rPr lang="en-US" altLang="zh-CN">
                <a:latin typeface="Times New Roman" panose="02020603050405020304" pitchFamily="18" charset="0"/>
              </a:rPr>
              <a:t>Component</a:t>
            </a:r>
            <a:r>
              <a:rPr lang="zh-CN" altLang="en-US">
                <a:latin typeface="Times New Roman" panose="02020603050405020304" pitchFamily="18" charset="0"/>
              </a:rPr>
              <a:t>类中继承了将事件处理授权给监听器的方法：</a:t>
            </a:r>
          </a:p>
          <a:p>
            <a:pPr lvl="1">
              <a:lnSpc>
                <a:spcPct val="150000"/>
              </a:lnSpc>
            </a:pPr>
            <a:r>
              <a:rPr lang="en-US" altLang="zh-CN">
                <a:solidFill>
                  <a:schemeClr val="folHlink"/>
                </a:solidFill>
                <a:latin typeface="Times New Roman" panose="02020603050405020304" pitchFamily="18" charset="0"/>
              </a:rPr>
              <a:t>addXXXListener(</a:t>
            </a:r>
            <a:r>
              <a:rPr lang="en-US" altLang="zh-CN" i="1">
                <a:solidFill>
                  <a:schemeClr val="folHlink"/>
                </a:solidFill>
                <a:latin typeface="Times New Roman" panose="02020603050405020304" pitchFamily="18" charset="0"/>
              </a:rPr>
              <a:t>ListenerType listener</a:t>
            </a:r>
            <a:r>
              <a:rPr lang="en-US" altLang="zh-CN">
                <a:solidFill>
                  <a:schemeClr val="folHlink"/>
                </a:solidFill>
                <a:latin typeface="Times New Roman" panose="02020603050405020304" pitchFamily="18" charset="0"/>
              </a:rPr>
              <a:t>)</a:t>
            </a:r>
          </a:p>
          <a:p>
            <a:pPr lvl="1">
              <a:lnSpc>
                <a:spcPct val="150000"/>
              </a:lnSpc>
            </a:pPr>
            <a:r>
              <a:rPr lang="en-US" altLang="zh-CN">
                <a:solidFill>
                  <a:schemeClr val="folHlink"/>
                </a:solidFill>
                <a:latin typeface="Times New Roman" panose="02020603050405020304" pitchFamily="18" charset="0"/>
              </a:rPr>
              <a:t>removeXXXListener(</a:t>
            </a:r>
            <a:r>
              <a:rPr lang="en-US" altLang="zh-CN" i="1">
                <a:solidFill>
                  <a:schemeClr val="folHlink"/>
                </a:solidFill>
                <a:latin typeface="Times New Roman" panose="02020603050405020304" pitchFamily="18" charset="0"/>
              </a:rPr>
              <a:t>ListenerType listener</a:t>
            </a:r>
            <a:r>
              <a:rPr lang="en-US" altLang="zh-CN">
                <a:solidFill>
                  <a:schemeClr val="folHlink"/>
                </a:solidFill>
                <a:latin typeface="Times New Roman" panose="02020603050405020304" pitchFamily="18" charset="0"/>
              </a:rPr>
              <a:t>)</a:t>
            </a:r>
          </a:p>
        </p:txBody>
      </p:sp>
      <p:sp>
        <p:nvSpPr>
          <p:cNvPr id="51204" name="Text Box 4">
            <a:extLst>
              <a:ext uri="{FF2B5EF4-FFF2-40B4-BE49-F238E27FC236}">
                <a16:creationId xmlns:a16="http://schemas.microsoft.com/office/drawing/2014/main" id="{9B21239E-D136-A24E-8C14-72C94BBDEA11}"/>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Tree>
    <p:extLst>
      <p:ext uri="{BB962C8B-B14F-4D97-AF65-F5344CB8AC3E}">
        <p14:creationId xmlns:p14="http://schemas.microsoft.com/office/powerpoint/2010/main" val="29789836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a:extLst>
              <a:ext uri="{FF2B5EF4-FFF2-40B4-BE49-F238E27FC236}">
                <a16:creationId xmlns:a16="http://schemas.microsoft.com/office/drawing/2014/main" id="{8A899A7A-AEAB-3D4B-ACFE-856CC9E4ED90}"/>
              </a:ext>
            </a:extLst>
          </p:cNvPr>
          <p:cNvSpPr txBox="1">
            <a:spLocks noChangeArrowheads="1"/>
          </p:cNvSpPr>
          <p:nvPr/>
        </p:nvSpPr>
        <p:spPr bwMode="auto">
          <a:xfrm>
            <a:off x="6237288" y="2362200"/>
            <a:ext cx="4278312" cy="353943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t>class ButtonListener implements</a:t>
            </a:r>
          </a:p>
          <a:p>
            <a:r>
              <a:rPr lang="en-US" altLang="zh-CN" sz="1400" b="1"/>
              <a:t>                               ActionListener</a:t>
            </a:r>
          </a:p>
          <a:p>
            <a:r>
              <a:rPr lang="en-US" altLang="zh-CN" sz="1400" b="1"/>
              <a:t>{</a:t>
            </a:r>
          </a:p>
          <a:p>
            <a:r>
              <a:rPr lang="en-US" altLang="zh-CN" sz="1400" b="1"/>
              <a:t>    public void actionPerformed(ActionEvent e)</a:t>
            </a:r>
          </a:p>
          <a:p>
            <a:r>
              <a:rPr lang="en-US" altLang="zh-CN" sz="1400" b="1"/>
              <a:t>    {</a:t>
            </a:r>
          </a:p>
          <a:p>
            <a:r>
              <a:rPr lang="en-US" altLang="zh-CN" sz="1400" b="1"/>
              <a:t>        if( e.getActionCommand()=="Test")</a:t>
            </a:r>
          </a:p>
          <a:p>
            <a:r>
              <a:rPr lang="en-US" altLang="zh-CN" sz="1400" b="1"/>
              <a:t>        {</a:t>
            </a:r>
          </a:p>
          <a:p>
            <a:r>
              <a:rPr lang="en-US" altLang="zh-CN" sz="1400" b="1"/>
              <a:t>            System.out.println(</a:t>
            </a:r>
          </a:p>
          <a:p>
            <a:r>
              <a:rPr lang="en-US" altLang="zh-CN" sz="1400" b="1"/>
              <a:t>                                    "Button Test pressed.");</a:t>
            </a:r>
          </a:p>
          <a:p>
            <a:r>
              <a:rPr lang="en-US" altLang="zh-CN" sz="1400" b="1"/>
              <a:t>        }</a:t>
            </a:r>
          </a:p>
          <a:p>
            <a:r>
              <a:rPr lang="en-US" altLang="zh-CN" sz="1400" b="1"/>
              <a:t>        else</a:t>
            </a:r>
          </a:p>
          <a:p>
            <a:r>
              <a:rPr lang="en-US" altLang="zh-CN" sz="1400" b="1"/>
              <a:t>       {</a:t>
            </a:r>
          </a:p>
          <a:p>
            <a:r>
              <a:rPr lang="en-US" altLang="zh-CN" sz="1400" b="1"/>
              <a:t>            System.exit(0);</a:t>
            </a:r>
          </a:p>
          <a:p>
            <a:r>
              <a:rPr lang="en-US" altLang="zh-CN" sz="1400" b="1"/>
              <a:t>        }</a:t>
            </a:r>
          </a:p>
          <a:p>
            <a:r>
              <a:rPr lang="en-US" altLang="zh-CN" sz="1400" b="1"/>
              <a:t>    }</a:t>
            </a:r>
          </a:p>
          <a:p>
            <a:r>
              <a:rPr lang="en-US" altLang="zh-CN" sz="1400" b="1"/>
              <a:t>}</a:t>
            </a:r>
          </a:p>
        </p:txBody>
      </p:sp>
      <p:sp>
        <p:nvSpPr>
          <p:cNvPr id="54277" name="Text Box 5">
            <a:extLst>
              <a:ext uri="{FF2B5EF4-FFF2-40B4-BE49-F238E27FC236}">
                <a16:creationId xmlns:a16="http://schemas.microsoft.com/office/drawing/2014/main" id="{5BB178C1-DE38-0847-874D-CF1FD5D9ED83}"/>
              </a:ext>
            </a:extLst>
          </p:cNvPr>
          <p:cNvSpPr txBox="1">
            <a:spLocks noChangeArrowheads="1"/>
          </p:cNvSpPr>
          <p:nvPr/>
        </p:nvSpPr>
        <p:spPr bwMode="auto">
          <a:xfrm>
            <a:off x="1690689" y="1978025"/>
            <a:ext cx="3974165" cy="483209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t>public class ComponentEvent2</a:t>
            </a:r>
          </a:p>
          <a:p>
            <a:r>
              <a:rPr lang="en-US" altLang="zh-CN" sz="1400" b="1"/>
              <a:t>{</a:t>
            </a:r>
          </a:p>
          <a:p>
            <a:r>
              <a:rPr lang="en-US" altLang="zh-CN" sz="1400" b="1"/>
              <a:t>    public static void main(String args[])</a:t>
            </a:r>
          </a:p>
          <a:p>
            <a:r>
              <a:rPr lang="en-US" altLang="zh-CN" sz="1400" b="1"/>
              <a:t>    {</a:t>
            </a:r>
          </a:p>
          <a:p>
            <a:r>
              <a:rPr lang="en-US" altLang="zh-CN" sz="1400" b="1"/>
              <a:t>        Frame fr = new Frame(</a:t>
            </a:r>
          </a:p>
          <a:p>
            <a:r>
              <a:rPr lang="en-US" altLang="zh-CN" sz="1400" b="1"/>
              <a:t>                            "Component Event Test 1.1");</a:t>
            </a:r>
          </a:p>
          <a:p>
            <a:r>
              <a:rPr lang="en-US" altLang="zh-CN" sz="1400" b="1"/>
              <a:t>		</a:t>
            </a:r>
          </a:p>
          <a:p>
            <a:r>
              <a:rPr lang="en-US" altLang="zh-CN" sz="1400" b="1"/>
              <a:t>        ButtonListener bl = new ButtonListener();</a:t>
            </a:r>
          </a:p>
          <a:p>
            <a:endParaRPr lang="en-US" altLang="zh-CN" sz="1400" b="1"/>
          </a:p>
          <a:p>
            <a:r>
              <a:rPr lang="en-US" altLang="zh-CN" sz="1400" b="1"/>
              <a:t>        Button b1 = new Button("Test");</a:t>
            </a:r>
          </a:p>
          <a:p>
            <a:r>
              <a:rPr lang="en-US" altLang="zh-CN" sz="1400" b="1"/>
              <a:t>        Button b2 = new Button("Exit");</a:t>
            </a:r>
          </a:p>
          <a:p>
            <a:endParaRPr lang="en-US" altLang="zh-CN" sz="1400" b="1"/>
          </a:p>
          <a:p>
            <a:r>
              <a:rPr lang="en-US" altLang="zh-CN" sz="1400" b="1"/>
              <a:t>        b1.addActionListener(bl);</a:t>
            </a:r>
          </a:p>
          <a:p>
            <a:r>
              <a:rPr lang="en-US" altLang="zh-CN" sz="1400" b="1"/>
              <a:t>        b2.addActionListener(bl);</a:t>
            </a:r>
          </a:p>
          <a:p>
            <a:endParaRPr lang="en-US" altLang="zh-CN" sz="1400" b="1"/>
          </a:p>
          <a:p>
            <a:r>
              <a:rPr lang="en-US" altLang="zh-CN" sz="1400" b="1"/>
              <a:t>        fr.setLayout( new FlowLayout() );</a:t>
            </a:r>
          </a:p>
          <a:p>
            <a:r>
              <a:rPr lang="en-US" altLang="zh-CN" sz="1400" b="1"/>
              <a:t>        fr.add(b1);</a:t>
            </a:r>
          </a:p>
          <a:p>
            <a:r>
              <a:rPr lang="en-US" altLang="zh-CN" sz="1400" b="1"/>
              <a:t>        fr.add(b2);</a:t>
            </a:r>
          </a:p>
          <a:p>
            <a:r>
              <a:rPr lang="en-US" altLang="zh-CN" sz="1400" b="1"/>
              <a:t>        fr.resize(200,200);</a:t>
            </a:r>
          </a:p>
          <a:p>
            <a:r>
              <a:rPr lang="en-US" altLang="zh-CN" sz="1400" b="1"/>
              <a:t>        fr.show();</a:t>
            </a:r>
          </a:p>
          <a:p>
            <a:r>
              <a:rPr lang="en-US" altLang="zh-CN" sz="1400" b="1"/>
              <a:t>        }</a:t>
            </a:r>
          </a:p>
          <a:p>
            <a:r>
              <a:rPr lang="en-US" altLang="zh-CN" sz="1400" b="1"/>
              <a:t>}</a:t>
            </a:r>
          </a:p>
        </p:txBody>
      </p:sp>
      <p:sp>
        <p:nvSpPr>
          <p:cNvPr id="54278" name="Text Box 6">
            <a:extLst>
              <a:ext uri="{FF2B5EF4-FFF2-40B4-BE49-F238E27FC236}">
                <a16:creationId xmlns:a16="http://schemas.microsoft.com/office/drawing/2014/main" id="{693FE20C-B019-7340-95F8-CF20C86AA2AD}"/>
              </a:ext>
            </a:extLst>
          </p:cNvPr>
          <p:cNvSpPr txBox="1">
            <a:spLocks noChangeArrowheads="1"/>
          </p:cNvSpPr>
          <p:nvPr/>
        </p:nvSpPr>
        <p:spPr bwMode="auto">
          <a:xfrm>
            <a:off x="7010400" y="6172200"/>
            <a:ext cx="2470548"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ComponentEvent2.java</a:t>
            </a:r>
          </a:p>
        </p:txBody>
      </p:sp>
      <p:sp>
        <p:nvSpPr>
          <p:cNvPr id="54279" name="Text Box 7">
            <a:extLst>
              <a:ext uri="{FF2B5EF4-FFF2-40B4-BE49-F238E27FC236}">
                <a16:creationId xmlns:a16="http://schemas.microsoft.com/office/drawing/2014/main" id="{E26C7311-748E-ED48-8BD2-871D6150DA97}"/>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Tree>
    <p:extLst>
      <p:ext uri="{BB962C8B-B14F-4D97-AF65-F5344CB8AC3E}">
        <p14:creationId xmlns:p14="http://schemas.microsoft.com/office/powerpoint/2010/main" val="61660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Text Box 6">
            <a:extLst>
              <a:ext uri="{FF2B5EF4-FFF2-40B4-BE49-F238E27FC236}">
                <a16:creationId xmlns:a16="http://schemas.microsoft.com/office/drawing/2014/main" id="{7DD6864B-3DE3-3346-B4AB-BBC20D1F8913}"/>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
        <p:nvSpPr>
          <p:cNvPr id="55303" name="Text Box 7">
            <a:extLst>
              <a:ext uri="{FF2B5EF4-FFF2-40B4-BE49-F238E27FC236}">
                <a16:creationId xmlns:a16="http://schemas.microsoft.com/office/drawing/2014/main" id="{CCB050C8-739C-004F-937F-E32A723FF7A2}"/>
              </a:ext>
            </a:extLst>
          </p:cNvPr>
          <p:cNvSpPr txBox="1">
            <a:spLocks noChangeArrowheads="1"/>
          </p:cNvSpPr>
          <p:nvPr/>
        </p:nvSpPr>
        <p:spPr bwMode="auto">
          <a:xfrm>
            <a:off x="1752600" y="4114800"/>
            <a:ext cx="8686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首先，对于某种类型的事件</a:t>
            </a:r>
            <a:r>
              <a:rPr lang="en-US" altLang="zh-CN">
                <a:latin typeface="Times New Roman" panose="02020603050405020304" pitchFamily="18" charset="0"/>
              </a:rPr>
              <a:t>XXXEvent</a:t>
            </a:r>
            <a:r>
              <a:rPr lang="zh-CN" altLang="en-US">
                <a:latin typeface="Times New Roman" panose="02020603050405020304" pitchFamily="18" charset="0"/>
              </a:rPr>
              <a:t>，要想接收并处理该类事件，必须定义相应的事件监听器类，这个类需要实现针对该类事件的特定接口</a:t>
            </a:r>
            <a:r>
              <a:rPr lang="en-US" altLang="zh-CN">
                <a:latin typeface="Times New Roman" panose="02020603050405020304" pitchFamily="18" charset="0"/>
              </a:rPr>
              <a:t>XXXListener</a:t>
            </a:r>
            <a:r>
              <a:rPr lang="zh-CN" altLang="en-US">
                <a:latin typeface="Times New Roman" panose="02020603050405020304" pitchFamily="18" charset="0"/>
              </a:rPr>
              <a:t>。</a:t>
            </a:r>
          </a:p>
          <a:p>
            <a:r>
              <a:rPr lang="zh-CN" altLang="en-US">
                <a:latin typeface="Times New Roman" panose="02020603050405020304" pitchFamily="18" charset="0"/>
              </a:rPr>
              <a:t>    其次，要实现该类中对事件处理的方法。</a:t>
            </a:r>
          </a:p>
          <a:p>
            <a:r>
              <a:rPr lang="zh-CN" altLang="en-US">
                <a:latin typeface="Times New Roman" panose="02020603050405020304" pitchFamily="18" charset="0"/>
              </a:rPr>
              <a:t>    第三，对于事件源，必须使用</a:t>
            </a:r>
            <a:r>
              <a:rPr lang="en-US" altLang="zh-CN">
                <a:latin typeface="Times New Roman" panose="02020603050405020304" pitchFamily="18" charset="0"/>
              </a:rPr>
              <a:t>addXXXListener(</a:t>
            </a:r>
            <a:r>
              <a:rPr lang="en-US" altLang="zh-CN" i="1">
                <a:latin typeface="Times New Roman" panose="02020603050405020304" pitchFamily="18" charset="0"/>
              </a:rPr>
              <a:t>XXXListener</a:t>
            </a:r>
            <a:r>
              <a:rPr lang="en-US" altLang="zh-CN">
                <a:latin typeface="Times New Roman" panose="02020603050405020304" pitchFamily="18" charset="0"/>
              </a:rPr>
              <a:t>)</a:t>
            </a:r>
            <a:r>
              <a:rPr lang="zh-CN" altLang="en-US">
                <a:latin typeface="Times New Roman" panose="02020603050405020304" pitchFamily="18" charset="0"/>
              </a:rPr>
              <a:t>注册该类事件的监听器，以便当事件产生时，能够被监听器接收和处理。</a:t>
            </a:r>
          </a:p>
        </p:txBody>
      </p:sp>
      <p:grpSp>
        <p:nvGrpSpPr>
          <p:cNvPr id="55319" name="Group 23">
            <a:extLst>
              <a:ext uri="{FF2B5EF4-FFF2-40B4-BE49-F238E27FC236}">
                <a16:creationId xmlns:a16="http://schemas.microsoft.com/office/drawing/2014/main" id="{9F87EC22-CD41-CB4F-B138-6FE9BFE837F2}"/>
              </a:ext>
            </a:extLst>
          </p:cNvPr>
          <p:cNvGrpSpPr>
            <a:grpSpLocks/>
          </p:cNvGrpSpPr>
          <p:nvPr/>
        </p:nvGrpSpPr>
        <p:grpSpPr bwMode="auto">
          <a:xfrm>
            <a:off x="1584326" y="1938338"/>
            <a:ext cx="8550275" cy="2100262"/>
            <a:chOff x="38" y="1221"/>
            <a:chExt cx="5386" cy="1323"/>
          </a:xfrm>
        </p:grpSpPr>
        <p:sp>
          <p:nvSpPr>
            <p:cNvPr id="55304" name="Rectangle 8">
              <a:extLst>
                <a:ext uri="{FF2B5EF4-FFF2-40B4-BE49-F238E27FC236}">
                  <a16:creationId xmlns:a16="http://schemas.microsoft.com/office/drawing/2014/main" id="{A65417CE-A5F0-1740-82FB-7CF21B5B1EB8}"/>
                </a:ext>
              </a:extLst>
            </p:cNvPr>
            <p:cNvSpPr>
              <a:spLocks noChangeArrowheads="1"/>
            </p:cNvSpPr>
            <p:nvPr/>
          </p:nvSpPr>
          <p:spPr bwMode="auto">
            <a:xfrm>
              <a:off x="624" y="1344"/>
              <a:ext cx="144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5" name="Rectangle 9">
              <a:extLst>
                <a:ext uri="{FF2B5EF4-FFF2-40B4-BE49-F238E27FC236}">
                  <a16:creationId xmlns:a16="http://schemas.microsoft.com/office/drawing/2014/main" id="{38E4DDBB-8B1C-5A49-BF8F-6A0892FCBD5C}"/>
                </a:ext>
              </a:extLst>
            </p:cNvPr>
            <p:cNvSpPr>
              <a:spLocks noChangeArrowheads="1"/>
            </p:cNvSpPr>
            <p:nvPr/>
          </p:nvSpPr>
          <p:spPr bwMode="auto">
            <a:xfrm>
              <a:off x="720" y="1536"/>
              <a:ext cx="480"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Test</a:t>
              </a:r>
            </a:p>
          </p:txBody>
        </p:sp>
        <p:sp>
          <p:nvSpPr>
            <p:cNvPr id="55306" name="Rectangle 10">
              <a:extLst>
                <a:ext uri="{FF2B5EF4-FFF2-40B4-BE49-F238E27FC236}">
                  <a16:creationId xmlns:a16="http://schemas.microsoft.com/office/drawing/2014/main" id="{CD51059F-F2C5-AE4E-AC78-862046D35C58}"/>
                </a:ext>
              </a:extLst>
            </p:cNvPr>
            <p:cNvSpPr>
              <a:spLocks noChangeArrowheads="1"/>
            </p:cNvSpPr>
            <p:nvPr/>
          </p:nvSpPr>
          <p:spPr bwMode="auto">
            <a:xfrm>
              <a:off x="1392" y="1536"/>
              <a:ext cx="480" cy="192"/>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Exit</a:t>
              </a:r>
            </a:p>
          </p:txBody>
        </p:sp>
        <p:sp>
          <p:nvSpPr>
            <p:cNvPr id="55307" name="Text Box 11">
              <a:extLst>
                <a:ext uri="{FF2B5EF4-FFF2-40B4-BE49-F238E27FC236}">
                  <a16:creationId xmlns:a16="http://schemas.microsoft.com/office/drawing/2014/main" id="{F6375C0F-1E46-C74A-A023-76A6FF441D89}"/>
                </a:ext>
              </a:extLst>
            </p:cNvPr>
            <p:cNvSpPr txBox="1">
              <a:spLocks noChangeArrowheads="1"/>
            </p:cNvSpPr>
            <p:nvPr/>
          </p:nvSpPr>
          <p:spPr bwMode="auto">
            <a:xfrm>
              <a:off x="2246" y="1221"/>
              <a:ext cx="8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ActionEvent</a:t>
              </a:r>
            </a:p>
          </p:txBody>
        </p:sp>
        <p:sp>
          <p:nvSpPr>
            <p:cNvPr id="55308" name="Freeform 12">
              <a:extLst>
                <a:ext uri="{FF2B5EF4-FFF2-40B4-BE49-F238E27FC236}">
                  <a16:creationId xmlns:a16="http://schemas.microsoft.com/office/drawing/2014/main" id="{2D819A49-B3B7-7742-967A-6D243BA9FCC6}"/>
                </a:ext>
              </a:extLst>
            </p:cNvPr>
            <p:cNvSpPr>
              <a:spLocks/>
            </p:cNvSpPr>
            <p:nvPr/>
          </p:nvSpPr>
          <p:spPr bwMode="auto">
            <a:xfrm>
              <a:off x="3504" y="1392"/>
              <a:ext cx="1536" cy="768"/>
            </a:xfrm>
            <a:custGeom>
              <a:avLst/>
              <a:gdLst>
                <a:gd name="T0" fmla="*/ 384 w 1536"/>
                <a:gd name="T1" fmla="*/ 144 h 768"/>
                <a:gd name="T2" fmla="*/ 1200 w 1536"/>
                <a:gd name="T3" fmla="*/ 0 h 768"/>
                <a:gd name="T4" fmla="*/ 1536 w 1536"/>
                <a:gd name="T5" fmla="*/ 336 h 768"/>
                <a:gd name="T6" fmla="*/ 1536 w 1536"/>
                <a:gd name="T7" fmla="*/ 768 h 768"/>
                <a:gd name="T8" fmla="*/ 624 w 1536"/>
                <a:gd name="T9" fmla="*/ 720 h 768"/>
                <a:gd name="T10" fmla="*/ 768 w 1536"/>
                <a:gd name="T11" fmla="*/ 432 h 768"/>
                <a:gd name="T12" fmla="*/ 600 w 1536"/>
                <a:gd name="T13" fmla="*/ 438 h 768"/>
                <a:gd name="T14" fmla="*/ 78 w 1536"/>
                <a:gd name="T15" fmla="*/ 375 h 768"/>
                <a:gd name="T16" fmla="*/ 24 w 1536"/>
                <a:gd name="T17" fmla="*/ 348 h 768"/>
                <a:gd name="T18" fmla="*/ 0 w 1536"/>
                <a:gd name="T19" fmla="*/ 240 h 768"/>
                <a:gd name="T20" fmla="*/ 192 w 1536"/>
                <a:gd name="T21" fmla="*/ 48 h 768"/>
                <a:gd name="T22" fmla="*/ 336 w 1536"/>
                <a:gd name="T23" fmla="*/ 48 h 768"/>
                <a:gd name="T24" fmla="*/ 384 w 1536"/>
                <a:gd name="T25" fmla="*/ 144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36" h="768">
                  <a:moveTo>
                    <a:pt x="384" y="144"/>
                  </a:moveTo>
                  <a:lnTo>
                    <a:pt x="1200" y="0"/>
                  </a:lnTo>
                  <a:lnTo>
                    <a:pt x="1536" y="336"/>
                  </a:lnTo>
                  <a:lnTo>
                    <a:pt x="1536" y="768"/>
                  </a:lnTo>
                  <a:lnTo>
                    <a:pt x="624" y="720"/>
                  </a:lnTo>
                  <a:cubicBezTo>
                    <a:pt x="672" y="624"/>
                    <a:pt x="777" y="539"/>
                    <a:pt x="768" y="432"/>
                  </a:cubicBezTo>
                  <a:cubicBezTo>
                    <a:pt x="763" y="376"/>
                    <a:pt x="656" y="442"/>
                    <a:pt x="600" y="438"/>
                  </a:cubicBezTo>
                  <a:cubicBezTo>
                    <a:pt x="426" y="427"/>
                    <a:pt x="252" y="392"/>
                    <a:pt x="78" y="375"/>
                  </a:cubicBezTo>
                  <a:cubicBezTo>
                    <a:pt x="60" y="366"/>
                    <a:pt x="42" y="357"/>
                    <a:pt x="24" y="348"/>
                  </a:cubicBezTo>
                  <a:lnTo>
                    <a:pt x="0" y="240"/>
                  </a:lnTo>
                  <a:lnTo>
                    <a:pt x="192" y="48"/>
                  </a:lnTo>
                  <a:lnTo>
                    <a:pt x="336" y="48"/>
                  </a:lnTo>
                  <a:lnTo>
                    <a:pt x="384" y="144"/>
                  </a:lnTo>
                  <a:close/>
                </a:path>
              </a:pathLst>
            </a:custGeom>
            <a:solidFill>
              <a:schemeClr val="accent1"/>
            </a:solidFill>
            <a:ln w="9525" cap="flat" cmpd="sng">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309" name="Rectangle 13">
              <a:extLst>
                <a:ext uri="{FF2B5EF4-FFF2-40B4-BE49-F238E27FC236}">
                  <a16:creationId xmlns:a16="http://schemas.microsoft.com/office/drawing/2014/main" id="{3544038C-7158-EA41-BEAE-2224396E7128}"/>
                </a:ext>
              </a:extLst>
            </p:cNvPr>
            <p:cNvSpPr>
              <a:spLocks noChangeArrowheads="1"/>
            </p:cNvSpPr>
            <p:nvPr/>
          </p:nvSpPr>
          <p:spPr bwMode="auto">
            <a:xfrm>
              <a:off x="3456" y="1632"/>
              <a:ext cx="1872"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1"/>
                <a:t>actionPerformed(ActionEvent e)</a:t>
              </a:r>
            </a:p>
          </p:txBody>
        </p:sp>
        <p:sp>
          <p:nvSpPr>
            <p:cNvPr id="55310" name="Text Box 14">
              <a:extLst>
                <a:ext uri="{FF2B5EF4-FFF2-40B4-BE49-F238E27FC236}">
                  <a16:creationId xmlns:a16="http://schemas.microsoft.com/office/drawing/2014/main" id="{C0477F77-EA27-294B-984A-9B12D5C13DD4}"/>
                </a:ext>
              </a:extLst>
            </p:cNvPr>
            <p:cNvSpPr txBox="1">
              <a:spLocks noChangeArrowheads="1"/>
            </p:cNvSpPr>
            <p:nvPr/>
          </p:nvSpPr>
          <p:spPr bwMode="auto">
            <a:xfrm>
              <a:off x="38" y="1652"/>
              <a:ext cx="52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Frame</a:t>
              </a:r>
            </a:p>
          </p:txBody>
        </p:sp>
        <p:sp>
          <p:nvSpPr>
            <p:cNvPr id="55311" name="Text Box 15">
              <a:extLst>
                <a:ext uri="{FF2B5EF4-FFF2-40B4-BE49-F238E27FC236}">
                  <a16:creationId xmlns:a16="http://schemas.microsoft.com/office/drawing/2014/main" id="{4041DB88-88EF-224B-8434-650F727017D5}"/>
                </a:ext>
              </a:extLst>
            </p:cNvPr>
            <p:cNvSpPr txBox="1">
              <a:spLocks noChangeArrowheads="1"/>
            </p:cNvSpPr>
            <p:nvPr/>
          </p:nvSpPr>
          <p:spPr bwMode="auto">
            <a:xfrm>
              <a:off x="960" y="2208"/>
              <a:ext cx="55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事件源</a:t>
              </a:r>
            </a:p>
          </p:txBody>
        </p:sp>
        <p:cxnSp>
          <p:nvCxnSpPr>
            <p:cNvPr id="55312" name="AutoShape 16">
              <a:extLst>
                <a:ext uri="{FF2B5EF4-FFF2-40B4-BE49-F238E27FC236}">
                  <a16:creationId xmlns:a16="http://schemas.microsoft.com/office/drawing/2014/main" id="{37F81058-F6F5-C64E-831A-486FF82DFFF0}"/>
                </a:ext>
              </a:extLst>
            </p:cNvPr>
            <p:cNvCxnSpPr>
              <a:cxnSpLocks noChangeShapeType="1"/>
              <a:stCxn id="55311" idx="0"/>
              <a:endCxn id="55305" idx="2"/>
            </p:cNvCxnSpPr>
            <p:nvPr/>
          </p:nvCxnSpPr>
          <p:spPr bwMode="auto">
            <a:xfrm rot="16200000" flipV="1">
              <a:off x="858" y="1830"/>
              <a:ext cx="480" cy="277"/>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3" name="AutoShape 17">
              <a:extLst>
                <a:ext uri="{FF2B5EF4-FFF2-40B4-BE49-F238E27FC236}">
                  <a16:creationId xmlns:a16="http://schemas.microsoft.com/office/drawing/2014/main" id="{B37AA689-E418-3741-A48D-3571F15615D3}"/>
                </a:ext>
              </a:extLst>
            </p:cNvPr>
            <p:cNvCxnSpPr>
              <a:cxnSpLocks noChangeShapeType="1"/>
              <a:stCxn id="55311" idx="0"/>
              <a:endCxn id="55306" idx="2"/>
            </p:cNvCxnSpPr>
            <p:nvPr/>
          </p:nvCxnSpPr>
          <p:spPr bwMode="auto">
            <a:xfrm rot="5400000" flipH="1" flipV="1">
              <a:off x="1194" y="1770"/>
              <a:ext cx="480" cy="395"/>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4" name="AutoShape 18">
              <a:extLst>
                <a:ext uri="{FF2B5EF4-FFF2-40B4-BE49-F238E27FC236}">
                  <a16:creationId xmlns:a16="http://schemas.microsoft.com/office/drawing/2014/main" id="{294DFD58-9B4D-1948-9C18-860CF74A8AF1}"/>
                </a:ext>
              </a:extLst>
            </p:cNvPr>
            <p:cNvCxnSpPr>
              <a:cxnSpLocks noChangeShapeType="1"/>
              <a:stCxn id="55305" idx="0"/>
              <a:endCxn id="55307" idx="1"/>
            </p:cNvCxnSpPr>
            <p:nvPr/>
          </p:nvCxnSpPr>
          <p:spPr bwMode="auto">
            <a:xfrm rot="5400000" flipH="1" flipV="1">
              <a:off x="1504" y="794"/>
              <a:ext cx="198" cy="1286"/>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5" name="AutoShape 19">
              <a:extLst>
                <a:ext uri="{FF2B5EF4-FFF2-40B4-BE49-F238E27FC236}">
                  <a16:creationId xmlns:a16="http://schemas.microsoft.com/office/drawing/2014/main" id="{FE204A6F-8471-344D-ACDC-FEEE0AE46117}"/>
                </a:ext>
              </a:extLst>
            </p:cNvPr>
            <p:cNvCxnSpPr>
              <a:cxnSpLocks noChangeShapeType="1"/>
              <a:stCxn id="55306" idx="0"/>
              <a:endCxn id="55307" idx="1"/>
            </p:cNvCxnSpPr>
            <p:nvPr/>
          </p:nvCxnSpPr>
          <p:spPr bwMode="auto">
            <a:xfrm rot="5400000" flipH="1" flipV="1">
              <a:off x="1840" y="1130"/>
              <a:ext cx="198" cy="614"/>
            </a:xfrm>
            <a:prstGeom prst="curved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6" name="AutoShape 20">
              <a:extLst>
                <a:ext uri="{FF2B5EF4-FFF2-40B4-BE49-F238E27FC236}">
                  <a16:creationId xmlns:a16="http://schemas.microsoft.com/office/drawing/2014/main" id="{ED4EFD7C-8601-934E-9605-A2644735EACD}"/>
                </a:ext>
              </a:extLst>
            </p:cNvPr>
            <p:cNvCxnSpPr>
              <a:cxnSpLocks noChangeShapeType="1"/>
              <a:stCxn id="55307" idx="3"/>
              <a:endCxn id="55309" idx="0"/>
            </p:cNvCxnSpPr>
            <p:nvPr/>
          </p:nvCxnSpPr>
          <p:spPr bwMode="auto">
            <a:xfrm>
              <a:off x="3105" y="1338"/>
              <a:ext cx="1287" cy="294"/>
            </a:xfrm>
            <a:prstGeom prst="curved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7" name="Text Box 21">
              <a:extLst>
                <a:ext uri="{FF2B5EF4-FFF2-40B4-BE49-F238E27FC236}">
                  <a16:creationId xmlns:a16="http://schemas.microsoft.com/office/drawing/2014/main" id="{F91F155F-3F93-C145-9E7E-A51CB17D470F}"/>
                </a:ext>
              </a:extLst>
            </p:cNvPr>
            <p:cNvSpPr txBox="1">
              <a:spLocks noChangeArrowheads="1"/>
            </p:cNvSpPr>
            <p:nvPr/>
          </p:nvSpPr>
          <p:spPr bwMode="auto">
            <a:xfrm>
              <a:off x="3168" y="2216"/>
              <a:ext cx="17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监听器（</a:t>
              </a:r>
              <a:r>
                <a:rPr lang="en-US" altLang="zh-CN"/>
                <a:t>ButtonListener</a:t>
              </a:r>
              <a:r>
                <a:rPr lang="zh-CN" altLang="en-US"/>
                <a:t>）</a:t>
              </a:r>
            </a:p>
          </p:txBody>
        </p:sp>
        <p:sp>
          <p:nvSpPr>
            <p:cNvPr id="55318" name="Line 22">
              <a:extLst>
                <a:ext uri="{FF2B5EF4-FFF2-40B4-BE49-F238E27FC236}">
                  <a16:creationId xmlns:a16="http://schemas.microsoft.com/office/drawing/2014/main" id="{9CCB57B9-D844-604C-B0E9-EB58C428730D}"/>
                </a:ext>
              </a:extLst>
            </p:cNvPr>
            <p:cNvSpPr>
              <a:spLocks noChangeShapeType="1"/>
            </p:cNvSpPr>
            <p:nvPr/>
          </p:nvSpPr>
          <p:spPr bwMode="auto">
            <a:xfrm>
              <a:off x="384" y="2544"/>
              <a:ext cx="5040" cy="0"/>
            </a:xfrm>
            <a:prstGeom prst="line">
              <a:avLst/>
            </a:prstGeom>
            <a:noFill/>
            <a:ln w="381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9312170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a:extLst>
              <a:ext uri="{FF2B5EF4-FFF2-40B4-BE49-F238E27FC236}">
                <a16:creationId xmlns:a16="http://schemas.microsoft.com/office/drawing/2014/main" id="{E941BB81-0417-F042-8FC2-122FB48AA98A}"/>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
        <p:nvSpPr>
          <p:cNvPr id="77827" name="Text Box 1027">
            <a:extLst>
              <a:ext uri="{FF2B5EF4-FFF2-40B4-BE49-F238E27FC236}">
                <a16:creationId xmlns:a16="http://schemas.microsoft.com/office/drawing/2014/main" id="{2DE11009-1CB6-F046-AA3E-230C00417EED}"/>
              </a:ext>
            </a:extLst>
          </p:cNvPr>
          <p:cNvSpPr txBox="1">
            <a:spLocks noChangeArrowheads="1"/>
          </p:cNvSpPr>
          <p:nvPr/>
        </p:nvSpPr>
        <p:spPr bwMode="auto">
          <a:xfrm>
            <a:off x="2209801" y="1828800"/>
            <a:ext cx="80930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JDK1.1</a:t>
            </a:r>
            <a:r>
              <a:rPr lang="zh-CN" altLang="en-US"/>
              <a:t>事件处理模型中的监听器都是通过实现在包</a:t>
            </a:r>
            <a:r>
              <a:rPr lang="en-US" altLang="zh-CN"/>
              <a:t>java.awt.event</a:t>
            </a:r>
            <a:r>
              <a:rPr lang="zh-CN" altLang="en-US"/>
              <a:t>中提供的</a:t>
            </a:r>
            <a:r>
              <a:rPr lang="zh-CN" altLang="en-US" b="1" u="sng">
                <a:solidFill>
                  <a:schemeClr val="folHlink"/>
                </a:solidFill>
              </a:rPr>
              <a:t>监听器接口</a:t>
            </a:r>
            <a:r>
              <a:rPr lang="zh-CN" altLang="en-US"/>
              <a:t>来获得的。每种事件都对应有相应的监听器接口，事件的处理方法都已经在该接口中定义了。</a:t>
            </a:r>
          </a:p>
        </p:txBody>
      </p:sp>
      <p:sp>
        <p:nvSpPr>
          <p:cNvPr id="77828" name="Text Box 1028">
            <a:extLst>
              <a:ext uri="{FF2B5EF4-FFF2-40B4-BE49-F238E27FC236}">
                <a16:creationId xmlns:a16="http://schemas.microsoft.com/office/drawing/2014/main" id="{490AA32F-0CE8-D547-96B4-9FCCD6FF1FD5}"/>
              </a:ext>
            </a:extLst>
          </p:cNvPr>
          <p:cNvSpPr txBox="1">
            <a:spLocks noChangeArrowheads="1"/>
          </p:cNvSpPr>
          <p:nvPr/>
        </p:nvSpPr>
        <p:spPr bwMode="auto">
          <a:xfrm>
            <a:off x="4419600" y="5413376"/>
            <a:ext cx="5486400" cy="1384995"/>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t>interface KeyListener extends java.util.EventListener</a:t>
            </a:r>
          </a:p>
          <a:p>
            <a:r>
              <a:rPr lang="en-US" altLang="zh-CN" sz="1400" b="1"/>
              <a:t>{</a:t>
            </a:r>
          </a:p>
          <a:p>
            <a:r>
              <a:rPr lang="en-US" altLang="zh-CN" sz="1400" b="1"/>
              <a:t>    public void keyPressed(KeyEvent e);</a:t>
            </a:r>
          </a:p>
          <a:p>
            <a:r>
              <a:rPr lang="en-US" altLang="zh-CN" sz="1400" b="1"/>
              <a:t>    public void keyReleased(KeyEvent e);</a:t>
            </a:r>
          </a:p>
          <a:p>
            <a:r>
              <a:rPr lang="en-US" altLang="zh-CN" sz="1400" b="1"/>
              <a:t>    public void keyTyped(KeyEvent e);</a:t>
            </a:r>
          </a:p>
          <a:p>
            <a:r>
              <a:rPr lang="en-US" altLang="zh-CN" sz="1400" b="1"/>
              <a:t>}</a:t>
            </a:r>
          </a:p>
        </p:txBody>
      </p:sp>
      <p:sp>
        <p:nvSpPr>
          <p:cNvPr id="77829" name="Text Box 1029">
            <a:extLst>
              <a:ext uri="{FF2B5EF4-FFF2-40B4-BE49-F238E27FC236}">
                <a16:creationId xmlns:a16="http://schemas.microsoft.com/office/drawing/2014/main" id="{16E2D079-AF5E-7C4A-ACF5-1D867AFE296A}"/>
              </a:ext>
            </a:extLst>
          </p:cNvPr>
          <p:cNvSpPr txBox="1">
            <a:spLocks noChangeArrowheads="1"/>
          </p:cNvSpPr>
          <p:nvPr/>
        </p:nvSpPr>
        <p:spPr bwMode="auto">
          <a:xfrm>
            <a:off x="4419600" y="4391026"/>
            <a:ext cx="5486400" cy="95410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t>interface ActionListener extends java.util.EventListener</a:t>
            </a:r>
          </a:p>
          <a:p>
            <a:r>
              <a:rPr lang="en-US" altLang="zh-CN" sz="1400" b="1"/>
              <a:t>{</a:t>
            </a:r>
          </a:p>
          <a:p>
            <a:r>
              <a:rPr lang="en-US" altLang="zh-CN" sz="1400" b="1"/>
              <a:t>    public void actionPerformed(ActionEvent e)</a:t>
            </a:r>
          </a:p>
          <a:p>
            <a:r>
              <a:rPr lang="en-US" altLang="zh-CN" sz="1400" b="1"/>
              <a:t>}</a:t>
            </a:r>
          </a:p>
        </p:txBody>
      </p:sp>
      <p:sp>
        <p:nvSpPr>
          <p:cNvPr id="77830" name="Text Box 1030">
            <a:extLst>
              <a:ext uri="{FF2B5EF4-FFF2-40B4-BE49-F238E27FC236}">
                <a16:creationId xmlns:a16="http://schemas.microsoft.com/office/drawing/2014/main" id="{6BCFC314-F071-E24F-BC7C-C61A02C8F394}"/>
              </a:ext>
            </a:extLst>
          </p:cNvPr>
          <p:cNvSpPr txBox="1">
            <a:spLocks noChangeArrowheads="1"/>
          </p:cNvSpPr>
          <p:nvPr/>
        </p:nvSpPr>
        <p:spPr bwMode="auto">
          <a:xfrm>
            <a:off x="4419600" y="3352801"/>
            <a:ext cx="5486400" cy="954107"/>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400" b="1">
                <a:latin typeface="Times New Roman" panose="02020603050405020304" pitchFamily="18" charset="0"/>
              </a:rPr>
              <a:t>interface XXXListener extends java.util.EventListener</a:t>
            </a:r>
          </a:p>
          <a:p>
            <a:r>
              <a:rPr lang="en-US" altLang="zh-CN" sz="1400" b="1">
                <a:latin typeface="Times New Roman" panose="02020603050405020304" pitchFamily="18" charset="0"/>
              </a:rPr>
              <a:t>{</a:t>
            </a:r>
          </a:p>
          <a:p>
            <a:r>
              <a:rPr lang="en-US" altLang="zh-CN" sz="1400" b="1">
                <a:latin typeface="Times New Roman" panose="02020603050405020304" pitchFamily="18" charset="0"/>
              </a:rPr>
              <a:t>    public void XXXEventMethod( XXXEvent e);</a:t>
            </a:r>
          </a:p>
          <a:p>
            <a:r>
              <a:rPr lang="en-US" altLang="zh-CN" sz="1400" b="1">
                <a:latin typeface="Times New Roman" panose="02020603050405020304" pitchFamily="18" charset="0"/>
              </a:rPr>
              <a:t>}</a:t>
            </a:r>
          </a:p>
        </p:txBody>
      </p:sp>
      <p:sp>
        <p:nvSpPr>
          <p:cNvPr id="77831" name="Text Box 1031">
            <a:extLst>
              <a:ext uri="{FF2B5EF4-FFF2-40B4-BE49-F238E27FC236}">
                <a16:creationId xmlns:a16="http://schemas.microsoft.com/office/drawing/2014/main" id="{C5ABA1F0-6DD1-794A-85F3-27B55F339B88}"/>
              </a:ext>
            </a:extLst>
          </p:cNvPr>
          <p:cNvSpPr txBox="1">
            <a:spLocks noChangeArrowheads="1"/>
          </p:cNvSpPr>
          <p:nvPr/>
        </p:nvSpPr>
        <p:spPr bwMode="auto">
          <a:xfrm>
            <a:off x="1797051" y="3581400"/>
            <a:ext cx="18004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folHlink"/>
                </a:solidFill>
              </a:rPr>
              <a:t>监听器接口定义</a:t>
            </a:r>
          </a:p>
        </p:txBody>
      </p:sp>
      <p:sp>
        <p:nvSpPr>
          <p:cNvPr id="77832" name="Text Box 1032">
            <a:extLst>
              <a:ext uri="{FF2B5EF4-FFF2-40B4-BE49-F238E27FC236}">
                <a16:creationId xmlns:a16="http://schemas.microsoft.com/office/drawing/2014/main" id="{5A2B66B1-B3EA-8741-8F0D-CE07414CF693}"/>
              </a:ext>
            </a:extLst>
          </p:cNvPr>
          <p:cNvSpPr txBox="1">
            <a:spLocks noChangeArrowheads="1"/>
          </p:cNvSpPr>
          <p:nvPr/>
        </p:nvSpPr>
        <p:spPr bwMode="auto">
          <a:xfrm>
            <a:off x="2399076" y="4800600"/>
            <a:ext cx="8771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chemeClr val="folHlink"/>
                </a:solidFill>
              </a:rPr>
              <a:t>监听器</a:t>
            </a:r>
          </a:p>
          <a:p>
            <a:pPr algn="ctr"/>
            <a:r>
              <a:rPr lang="zh-CN" altLang="en-US" b="1">
                <a:solidFill>
                  <a:schemeClr val="folHlink"/>
                </a:solidFill>
              </a:rPr>
              <a:t>接口</a:t>
            </a:r>
          </a:p>
          <a:p>
            <a:pPr algn="ctr"/>
            <a:r>
              <a:rPr lang="zh-CN" altLang="en-US" b="1">
                <a:solidFill>
                  <a:schemeClr val="folHlink"/>
                </a:solidFill>
              </a:rPr>
              <a:t>示例</a:t>
            </a:r>
          </a:p>
        </p:txBody>
      </p:sp>
    </p:spTree>
    <p:extLst>
      <p:ext uri="{BB962C8B-B14F-4D97-AF65-F5344CB8AC3E}">
        <p14:creationId xmlns:p14="http://schemas.microsoft.com/office/powerpoint/2010/main" val="184621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7E31A01-A7BB-204B-8B45-7A335A6C7B05}"/>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
        <p:nvSpPr>
          <p:cNvPr id="5123" name="Text Box 3">
            <a:extLst>
              <a:ext uri="{FF2B5EF4-FFF2-40B4-BE49-F238E27FC236}">
                <a16:creationId xmlns:a16="http://schemas.microsoft.com/office/drawing/2014/main" id="{88AAA2C1-38C6-1B43-BCA8-45BA546B9CD3}"/>
              </a:ext>
            </a:extLst>
          </p:cNvPr>
          <p:cNvSpPr txBox="1">
            <a:spLocks noChangeArrowheads="1"/>
          </p:cNvSpPr>
          <p:nvPr/>
        </p:nvSpPr>
        <p:spPr bwMode="auto">
          <a:xfrm>
            <a:off x="2133600" y="2014539"/>
            <a:ext cx="82296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通过图形用户界面（</a:t>
            </a:r>
            <a:r>
              <a:rPr lang="en-US" altLang="zh-CN">
                <a:latin typeface="Times New Roman" panose="02020603050405020304" pitchFamily="18" charset="0"/>
              </a:rPr>
              <a:t>Graphical User Interface</a:t>
            </a:r>
            <a:r>
              <a:rPr lang="zh-CN" altLang="en-US">
                <a:latin typeface="Times New Roman" panose="02020603050405020304" pitchFamily="18" charset="0"/>
              </a:rPr>
              <a:t>，</a:t>
            </a:r>
            <a:r>
              <a:rPr lang="en-US" altLang="zh-CN">
                <a:latin typeface="Times New Roman" panose="02020603050405020304" pitchFamily="18" charset="0"/>
              </a:rPr>
              <a:t>GUI</a:t>
            </a:r>
            <a:r>
              <a:rPr lang="zh-CN" altLang="en-US">
                <a:latin typeface="Times New Roman" panose="02020603050405020304" pitchFamily="18" charset="0"/>
              </a:rPr>
              <a:t>），用户和程序之间可以方便友好地进行交互。在</a:t>
            </a:r>
            <a:r>
              <a:rPr lang="en-US" altLang="zh-CN">
                <a:latin typeface="Times New Roman" panose="02020603050405020304" pitchFamily="18" charset="0"/>
              </a:rPr>
              <a:t>Java</a:t>
            </a:r>
            <a:r>
              <a:rPr lang="zh-CN" altLang="en-US">
                <a:latin typeface="Times New Roman" panose="02020603050405020304" pitchFamily="18" charset="0"/>
              </a:rPr>
              <a:t>语言中，</a:t>
            </a:r>
            <a:r>
              <a:rPr lang="en-US" altLang="zh-CN">
                <a:latin typeface="Times New Roman" panose="02020603050405020304" pitchFamily="18" charset="0"/>
              </a:rPr>
              <a:t>Java</a:t>
            </a:r>
            <a:r>
              <a:rPr lang="zh-CN" altLang="en-US">
                <a:latin typeface="Times New Roman" panose="02020603050405020304" pitchFamily="18" charset="0"/>
              </a:rPr>
              <a:t>的基础类（</a:t>
            </a:r>
            <a:r>
              <a:rPr lang="en-US" altLang="zh-CN">
                <a:latin typeface="Times New Roman" panose="02020603050405020304" pitchFamily="18" charset="0"/>
              </a:rPr>
              <a:t>Java Foundation Classes</a:t>
            </a:r>
            <a:r>
              <a:rPr lang="zh-CN" altLang="en-US">
                <a:latin typeface="Times New Roman" panose="02020603050405020304" pitchFamily="18" charset="0"/>
              </a:rPr>
              <a:t>，</a:t>
            </a:r>
            <a:r>
              <a:rPr lang="en-US" altLang="zh-CN">
                <a:latin typeface="Times New Roman" panose="02020603050405020304" pitchFamily="18" charset="0"/>
              </a:rPr>
              <a:t>JFC</a:t>
            </a:r>
            <a:r>
              <a:rPr lang="zh-CN" altLang="en-US">
                <a:latin typeface="Times New Roman" panose="02020603050405020304" pitchFamily="18" charset="0"/>
              </a:rPr>
              <a:t>）是开发</a:t>
            </a:r>
            <a:r>
              <a:rPr lang="en-US" altLang="zh-CN">
                <a:latin typeface="Times New Roman" panose="02020603050405020304" pitchFamily="18" charset="0"/>
              </a:rPr>
              <a:t>GUI</a:t>
            </a:r>
            <a:r>
              <a:rPr lang="zh-CN" altLang="en-US">
                <a:latin typeface="Times New Roman" panose="02020603050405020304" pitchFamily="18" charset="0"/>
              </a:rPr>
              <a:t>的</a:t>
            </a:r>
            <a:r>
              <a:rPr lang="en-US" altLang="zh-CN">
                <a:latin typeface="Times New Roman" panose="02020603050405020304" pitchFamily="18" charset="0"/>
              </a:rPr>
              <a:t>API</a:t>
            </a:r>
            <a:r>
              <a:rPr lang="zh-CN" altLang="en-US">
                <a:latin typeface="Times New Roman" panose="02020603050405020304" pitchFamily="18" charset="0"/>
              </a:rPr>
              <a:t>集，它包括以下几个部分：</a:t>
            </a:r>
          </a:p>
          <a:p>
            <a:endParaRPr lang="zh-CN" altLang="en-US" sz="1000">
              <a:latin typeface="Times New Roman" panose="02020603050405020304" pitchFamily="18" charset="0"/>
            </a:endParaRPr>
          </a:p>
          <a:p>
            <a:pPr lvl="1">
              <a:buClr>
                <a:schemeClr val="folHlink"/>
              </a:buClr>
              <a:buSzPct val="130000"/>
              <a:buFont typeface="Wingdings" pitchFamily="2" charset="2"/>
              <a:buChar char="§"/>
            </a:pPr>
            <a:r>
              <a:rPr lang="zh-CN" altLang="en-US">
                <a:latin typeface="Times New Roman" panose="02020603050405020304" pitchFamily="18" charset="0"/>
              </a:rPr>
              <a:t> 抽象窗口工具包（</a:t>
            </a:r>
            <a:r>
              <a:rPr lang="en-US" altLang="zh-CN">
                <a:latin typeface="Times New Roman" panose="02020603050405020304" pitchFamily="18" charset="0"/>
              </a:rPr>
              <a:t>AWT</a:t>
            </a:r>
            <a:r>
              <a:rPr lang="zh-CN" altLang="en-US">
                <a:latin typeface="Times New Roman" panose="02020603050405020304" pitchFamily="18" charset="0"/>
              </a:rPr>
              <a:t>）：</a:t>
            </a:r>
            <a:r>
              <a:rPr lang="en-US" altLang="zh-CN">
                <a:latin typeface="Times New Roman" panose="02020603050405020304" pitchFamily="18" charset="0"/>
              </a:rPr>
              <a:t>Java</a:t>
            </a:r>
            <a:r>
              <a:rPr lang="zh-CN" altLang="en-US">
                <a:latin typeface="Times New Roman" panose="02020603050405020304" pitchFamily="18" charset="0"/>
              </a:rPr>
              <a:t>开发用户界面最初的工具包，是建立</a:t>
            </a:r>
            <a:r>
              <a:rPr lang="en-US" altLang="zh-CN">
                <a:latin typeface="Times New Roman" panose="02020603050405020304" pitchFamily="18" charset="0"/>
              </a:rPr>
              <a:t>JFC</a:t>
            </a:r>
            <a:r>
              <a:rPr lang="zh-CN" altLang="en-US">
                <a:latin typeface="Times New Roman" panose="02020603050405020304" pitchFamily="18" charset="0"/>
              </a:rPr>
              <a:t>的主要基础；</a:t>
            </a:r>
          </a:p>
          <a:p>
            <a:pPr lvl="1">
              <a:buClr>
                <a:schemeClr val="folHlink"/>
              </a:buClr>
              <a:buSzPct val="13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2D API</a:t>
            </a:r>
            <a:r>
              <a:rPr lang="zh-CN" altLang="en-US">
                <a:latin typeface="Times New Roman" panose="02020603050405020304" pitchFamily="18" charset="0"/>
              </a:rPr>
              <a:t>：实现高质量的二维图形；</a:t>
            </a:r>
          </a:p>
          <a:p>
            <a:pPr lvl="1">
              <a:buClr>
                <a:schemeClr val="folHlink"/>
              </a:buClr>
              <a:buSzPct val="13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Swing</a:t>
            </a:r>
            <a:r>
              <a:rPr lang="zh-CN" altLang="en-US">
                <a:latin typeface="Times New Roman" panose="02020603050405020304" pitchFamily="18" charset="0"/>
              </a:rPr>
              <a:t>组件：建立在</a:t>
            </a:r>
            <a:r>
              <a:rPr lang="en-US" altLang="zh-CN">
                <a:latin typeface="Times New Roman" panose="02020603050405020304" pitchFamily="18" charset="0"/>
              </a:rPr>
              <a:t>AWT</a:t>
            </a:r>
            <a:r>
              <a:rPr lang="zh-CN" altLang="en-US">
                <a:latin typeface="Times New Roman" panose="02020603050405020304" pitchFamily="18" charset="0"/>
              </a:rPr>
              <a:t>之上，新的、功能更强大的图形组件包；</a:t>
            </a:r>
          </a:p>
          <a:p>
            <a:pPr lvl="1">
              <a:buClr>
                <a:schemeClr val="folHlink"/>
              </a:buClr>
              <a:buSzPct val="130000"/>
              <a:buFont typeface="Wingdings" pitchFamily="2" charset="2"/>
              <a:buChar char="§"/>
            </a:pPr>
            <a:r>
              <a:rPr lang="zh-CN" altLang="en-US">
                <a:latin typeface="Times New Roman" panose="02020603050405020304" pitchFamily="18" charset="0"/>
              </a:rPr>
              <a:t> 可访问</a:t>
            </a:r>
            <a:r>
              <a:rPr lang="en-US" altLang="zh-CN">
                <a:latin typeface="Times New Roman" panose="02020603050405020304" pitchFamily="18" charset="0"/>
              </a:rPr>
              <a:t>API</a:t>
            </a:r>
            <a:r>
              <a:rPr lang="zh-CN" altLang="en-US">
                <a:latin typeface="Times New Roman" panose="02020603050405020304" pitchFamily="18" charset="0"/>
              </a:rPr>
              <a:t>：支持残疾用户的交互；</a:t>
            </a:r>
          </a:p>
          <a:p>
            <a:pPr lvl="1">
              <a:buClr>
                <a:schemeClr val="folHlink"/>
              </a:buClr>
              <a:buSzPct val="13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a:t>
            </a:r>
          </a:p>
        </p:txBody>
      </p:sp>
    </p:spTree>
    <p:extLst>
      <p:ext uri="{BB962C8B-B14F-4D97-AF65-F5344CB8AC3E}">
        <p14:creationId xmlns:p14="http://schemas.microsoft.com/office/powerpoint/2010/main" val="307361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0965FC67-2905-844A-82FA-333703C90D01}"/>
              </a:ext>
            </a:extLst>
          </p:cNvPr>
          <p:cNvSpPr txBox="1">
            <a:spLocks noChangeArrowheads="1"/>
          </p:cNvSpPr>
          <p:nvPr/>
        </p:nvSpPr>
        <p:spPr bwMode="auto">
          <a:xfrm>
            <a:off x="2895600" y="3124200"/>
            <a:ext cx="4551246"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Events Generated by AWT Components.htm</a:t>
            </a:r>
          </a:p>
        </p:txBody>
      </p:sp>
      <p:sp>
        <p:nvSpPr>
          <p:cNvPr id="97283" name="Text Box 3">
            <a:extLst>
              <a:ext uri="{FF2B5EF4-FFF2-40B4-BE49-F238E27FC236}">
                <a16:creationId xmlns:a16="http://schemas.microsoft.com/office/drawing/2014/main" id="{6C483020-8B9B-2C42-90B0-C2F22C66D27E}"/>
              </a:ext>
            </a:extLst>
          </p:cNvPr>
          <p:cNvSpPr txBox="1">
            <a:spLocks noChangeArrowheads="1"/>
          </p:cNvSpPr>
          <p:nvPr/>
        </p:nvSpPr>
        <p:spPr bwMode="auto">
          <a:xfrm>
            <a:off x="2895600" y="4876800"/>
            <a:ext cx="3725700" cy="36933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Handling Standard AWT Events.htm</a:t>
            </a:r>
          </a:p>
        </p:txBody>
      </p:sp>
      <p:sp>
        <p:nvSpPr>
          <p:cNvPr id="97284" name="Text Box 4">
            <a:extLst>
              <a:ext uri="{FF2B5EF4-FFF2-40B4-BE49-F238E27FC236}">
                <a16:creationId xmlns:a16="http://schemas.microsoft.com/office/drawing/2014/main" id="{37C99C19-7EF4-CE44-868B-FE2E64C83859}"/>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
        <p:nvSpPr>
          <p:cNvPr id="97285" name="Text Box 5">
            <a:extLst>
              <a:ext uri="{FF2B5EF4-FFF2-40B4-BE49-F238E27FC236}">
                <a16:creationId xmlns:a16="http://schemas.microsoft.com/office/drawing/2014/main" id="{93001416-7633-2A41-B542-2708A0EE8B0A}"/>
              </a:ext>
            </a:extLst>
          </p:cNvPr>
          <p:cNvSpPr txBox="1">
            <a:spLocks noChangeArrowheads="1"/>
          </p:cNvSpPr>
          <p:nvPr/>
        </p:nvSpPr>
        <p:spPr bwMode="auto">
          <a:xfrm>
            <a:off x="2743200" y="4114800"/>
            <a:ext cx="38956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各</a:t>
            </a:r>
            <a:r>
              <a:rPr lang="en-US" altLang="zh-CN"/>
              <a:t>AWT</a:t>
            </a:r>
            <a:r>
              <a:rPr lang="zh-CN" altLang="en-US"/>
              <a:t>事件与其相应的监听器接口：</a:t>
            </a:r>
          </a:p>
        </p:txBody>
      </p:sp>
      <p:sp>
        <p:nvSpPr>
          <p:cNvPr id="97286" name="Text Box 6">
            <a:extLst>
              <a:ext uri="{FF2B5EF4-FFF2-40B4-BE49-F238E27FC236}">
                <a16:creationId xmlns:a16="http://schemas.microsoft.com/office/drawing/2014/main" id="{9916C669-12CA-A240-8C13-64ED1E144AC1}"/>
              </a:ext>
            </a:extLst>
          </p:cNvPr>
          <p:cNvSpPr txBox="1">
            <a:spLocks noChangeArrowheads="1"/>
          </p:cNvSpPr>
          <p:nvPr/>
        </p:nvSpPr>
        <p:spPr bwMode="auto">
          <a:xfrm>
            <a:off x="2743201" y="2362200"/>
            <a:ext cx="29722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各</a:t>
            </a:r>
            <a:r>
              <a:rPr lang="en-US" altLang="zh-CN"/>
              <a:t>AWT</a:t>
            </a:r>
            <a:r>
              <a:rPr lang="zh-CN" altLang="en-US"/>
              <a:t>组件所产生的事件：</a:t>
            </a:r>
          </a:p>
        </p:txBody>
      </p:sp>
    </p:spTree>
    <p:extLst>
      <p:ext uri="{BB962C8B-B14F-4D97-AF65-F5344CB8AC3E}">
        <p14:creationId xmlns:p14="http://schemas.microsoft.com/office/powerpoint/2010/main" val="15568848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79E3E02F-34F2-554E-A0EC-56884175D43C}"/>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
        <p:nvSpPr>
          <p:cNvPr id="79876" name="Text Box 4">
            <a:extLst>
              <a:ext uri="{FF2B5EF4-FFF2-40B4-BE49-F238E27FC236}">
                <a16:creationId xmlns:a16="http://schemas.microsoft.com/office/drawing/2014/main" id="{09C6CD55-D5B0-D84E-9244-A4797B642738}"/>
              </a:ext>
            </a:extLst>
          </p:cNvPr>
          <p:cNvSpPr txBox="1">
            <a:spLocks noChangeArrowheads="1"/>
          </p:cNvSpPr>
          <p:nvPr/>
        </p:nvSpPr>
        <p:spPr bwMode="auto">
          <a:xfrm>
            <a:off x="2362201" y="2057401"/>
            <a:ext cx="771207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a:t>
            </a:r>
            <a:r>
              <a:rPr lang="zh-CN" altLang="en-US" sz="3200"/>
              <a:t>在一个监听器类中可以实现多个监听器接口，通过它可以同时监听同一个事件源上发生的多种事件，同时，通过事件可以获得事件的详细信息。</a:t>
            </a:r>
          </a:p>
        </p:txBody>
      </p:sp>
    </p:spTree>
    <p:extLst>
      <p:ext uri="{BB962C8B-B14F-4D97-AF65-F5344CB8AC3E}">
        <p14:creationId xmlns:p14="http://schemas.microsoft.com/office/powerpoint/2010/main" val="4503336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675A3158-CB9A-4B47-920F-03D4307C8A1F}"/>
              </a:ext>
            </a:extLst>
          </p:cNvPr>
          <p:cNvSpPr txBox="1">
            <a:spLocks noChangeArrowheads="1"/>
          </p:cNvSpPr>
          <p:nvPr/>
        </p:nvSpPr>
        <p:spPr bwMode="auto">
          <a:xfrm>
            <a:off x="2193926" y="1905000"/>
            <a:ext cx="79406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由于通过实现接口</a:t>
            </a:r>
            <a:r>
              <a:rPr lang="en-US" altLang="zh-CN">
                <a:latin typeface="Times New Roman" panose="02020603050405020304" pitchFamily="18" charset="0"/>
              </a:rPr>
              <a:t>XXXListener</a:t>
            </a:r>
            <a:r>
              <a:rPr lang="zh-CN" altLang="en-US">
                <a:latin typeface="Times New Roman" panose="02020603050405020304" pitchFamily="18" charset="0"/>
              </a:rPr>
              <a:t>来完成事件处理时，要同时实现该接口中的所有方法。通常我们只是需要对其中的某些方法做处理，而不想实现所有的无关方法。</a:t>
            </a:r>
          </a:p>
          <a:p>
            <a:r>
              <a:rPr lang="zh-CN" altLang="en-US">
                <a:latin typeface="Times New Roman" panose="02020603050405020304" pitchFamily="18" charset="0"/>
              </a:rPr>
              <a:t>    因此，为了方便起见，</a:t>
            </a:r>
            <a:r>
              <a:rPr lang="en-US" altLang="zh-CN">
                <a:latin typeface="Times New Roman" panose="02020603050405020304" pitchFamily="18" charset="0"/>
              </a:rPr>
              <a:t>JDK1.1</a:t>
            </a:r>
            <a:r>
              <a:rPr lang="zh-CN" altLang="en-US">
                <a:latin typeface="Times New Roman" panose="02020603050405020304" pitchFamily="18" charset="0"/>
              </a:rPr>
              <a:t>为某些监听器接口提供了</a:t>
            </a:r>
            <a:r>
              <a:rPr lang="zh-CN" altLang="en-US" b="1" u="sng">
                <a:solidFill>
                  <a:schemeClr val="folHlink"/>
                </a:solidFill>
                <a:latin typeface="Times New Roman" panose="02020603050405020304" pitchFamily="18" charset="0"/>
              </a:rPr>
              <a:t>适配器类</a:t>
            </a:r>
            <a:r>
              <a:rPr lang="zh-CN" altLang="en-US">
                <a:latin typeface="Times New Roman" panose="02020603050405020304" pitchFamily="18" charset="0"/>
              </a:rPr>
              <a:t>（</a:t>
            </a:r>
            <a:r>
              <a:rPr lang="en-US" altLang="zh-CN">
                <a:latin typeface="Times New Roman" panose="02020603050405020304" pitchFamily="18" charset="0"/>
              </a:rPr>
              <a:t>XXXAdapter</a:t>
            </a:r>
            <a:r>
              <a:rPr lang="zh-CN" altLang="en-US">
                <a:latin typeface="Times New Roman" panose="02020603050405020304" pitchFamily="18" charset="0"/>
              </a:rPr>
              <a:t>），当需要对某种事件进行处理时，只需让事件处理类继承事件所对应的适配器类，只重写需要关注的方法即可，而无关的方法就不必实现了。</a:t>
            </a:r>
          </a:p>
          <a:p>
            <a:r>
              <a:rPr lang="zh-CN" altLang="en-US">
                <a:latin typeface="Times New Roman" panose="02020603050405020304" pitchFamily="18" charset="0"/>
              </a:rPr>
              <a:t>    适配器是一个类而不是接口，因而处理事件的类只能继承一个适配器。当该类需要处理多种事件时，通过继承适配器类的方式是不行的。但可以基于适配器类，用内嵌类（</a:t>
            </a:r>
            <a:r>
              <a:rPr lang="en-US" altLang="zh-CN">
                <a:latin typeface="Times New Roman" panose="02020603050405020304" pitchFamily="18" charset="0"/>
              </a:rPr>
              <a:t>Inner Class</a:t>
            </a:r>
            <a:r>
              <a:rPr lang="zh-CN" altLang="en-US">
                <a:latin typeface="Times New Roman" panose="02020603050405020304" pitchFamily="18" charset="0"/>
              </a:rPr>
              <a:t>）的方法来处理这种情况。</a:t>
            </a:r>
          </a:p>
        </p:txBody>
      </p:sp>
      <p:sp>
        <p:nvSpPr>
          <p:cNvPr id="80899" name="Text Box 3">
            <a:extLst>
              <a:ext uri="{FF2B5EF4-FFF2-40B4-BE49-F238E27FC236}">
                <a16:creationId xmlns:a16="http://schemas.microsoft.com/office/drawing/2014/main" id="{1C7F8EF3-D1A2-914C-ADC3-8A5AA2AEEBF1}"/>
              </a:ext>
            </a:extLst>
          </p:cNvPr>
          <p:cNvSpPr txBox="1">
            <a:spLocks noChangeArrowheads="1"/>
          </p:cNvSpPr>
          <p:nvPr/>
        </p:nvSpPr>
        <p:spPr bwMode="auto">
          <a:xfrm>
            <a:off x="2819400" y="457201"/>
            <a:ext cx="5791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4</a:t>
            </a:r>
            <a:r>
              <a:rPr lang="zh-CN" altLang="en-US" sz="2800" b="1">
                <a:latin typeface="Times New Roman" panose="02020603050405020304" pitchFamily="18" charset="0"/>
              </a:rPr>
              <a:t>、事件与事件处理</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——JDK1.1</a:t>
            </a:r>
            <a:r>
              <a:rPr lang="zh-CN" altLang="en-US" sz="2800" b="1">
                <a:latin typeface="Times New Roman" panose="02020603050405020304" pitchFamily="18" charset="0"/>
              </a:rPr>
              <a:t>的事件处理</a:t>
            </a:r>
            <a:endParaRPr lang="zh-CN" altLang="en-US"/>
          </a:p>
        </p:txBody>
      </p:sp>
    </p:spTree>
    <p:extLst>
      <p:ext uri="{BB962C8B-B14F-4D97-AF65-F5344CB8AC3E}">
        <p14:creationId xmlns:p14="http://schemas.microsoft.com/office/powerpoint/2010/main" val="26207444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950F3DB-23FD-594F-B13A-6EBFABAA0801}"/>
              </a:ext>
            </a:extLst>
          </p:cNvPr>
          <p:cNvSpPr>
            <a:spLocks noChangeArrowheads="1"/>
          </p:cNvSpPr>
          <p:nvPr/>
        </p:nvSpPr>
        <p:spPr bwMode="auto">
          <a:xfrm>
            <a:off x="2895601" y="4572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pic>
        <p:nvPicPr>
          <p:cNvPr id="56323" name="Picture 3">
            <a:extLst>
              <a:ext uri="{FF2B5EF4-FFF2-40B4-BE49-F238E27FC236}">
                <a16:creationId xmlns:a16="http://schemas.microsoft.com/office/drawing/2014/main" id="{DC3987E1-860F-8547-83B3-D2A5A7FFE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7315200" cy="3460750"/>
          </a:xfrm>
          <a:prstGeom prst="rect">
            <a:avLst/>
          </a:prstGeom>
          <a:noFill/>
          <a:extLst>
            <a:ext uri="{909E8E84-426E-40DD-AFC4-6F175D3DCCD1}">
              <a14:hiddenFill xmlns:a14="http://schemas.microsoft.com/office/drawing/2010/main">
                <a:solidFill>
                  <a:srgbClr val="FFFFFF"/>
                </a:solidFill>
              </a14:hiddenFill>
            </a:ext>
          </a:extLst>
        </p:spPr>
      </p:pic>
      <p:pic>
        <p:nvPicPr>
          <p:cNvPr id="56324" name="Picture 4">
            <a:extLst>
              <a:ext uri="{FF2B5EF4-FFF2-40B4-BE49-F238E27FC236}">
                <a16:creationId xmlns:a16="http://schemas.microsoft.com/office/drawing/2014/main" id="{EE104D63-96E3-BC4C-BC0F-1452D0ADE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257800"/>
            <a:ext cx="7696200" cy="147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939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7887822-C9F0-B246-938C-27B8D55DDDBF}"/>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59395" name="Text Box 3">
            <a:extLst>
              <a:ext uri="{FF2B5EF4-FFF2-40B4-BE49-F238E27FC236}">
                <a16:creationId xmlns:a16="http://schemas.microsoft.com/office/drawing/2014/main" id="{2E4D915A-BB6E-744F-B2CC-2232CD929173}"/>
              </a:ext>
            </a:extLst>
          </p:cNvPr>
          <p:cNvSpPr txBox="1">
            <a:spLocks noChangeArrowheads="1"/>
          </p:cNvSpPr>
          <p:nvPr/>
        </p:nvSpPr>
        <p:spPr bwMode="auto">
          <a:xfrm>
            <a:off x="2286000" y="1981200"/>
            <a:ext cx="8077200"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en-US" altLang="zh-CN"/>
              <a:t> </a:t>
            </a:r>
            <a:r>
              <a:rPr lang="zh-CN" altLang="en-US"/>
              <a:t>按钮</a:t>
            </a:r>
            <a:r>
              <a:rPr lang="en-US" altLang="zh-CN"/>
              <a:t>(Button)</a:t>
            </a:r>
          </a:p>
          <a:p>
            <a:r>
              <a:rPr lang="en-US" altLang="zh-CN" sz="2000"/>
              <a:t>    </a:t>
            </a:r>
            <a:r>
              <a:rPr lang="zh-CN" altLang="en-US" sz="2000"/>
              <a:t>可点击的用户界面组件，当组件被点击是，产生</a:t>
            </a:r>
            <a:r>
              <a:rPr lang="en-US" altLang="zh-CN" sz="2000"/>
              <a:t>AcitonEvent</a:t>
            </a:r>
            <a:r>
              <a:rPr lang="zh-CN" altLang="en-US" sz="2000"/>
              <a:t>事件，可以用</a:t>
            </a:r>
            <a:r>
              <a:rPr lang="en-US" altLang="zh-CN" sz="2000"/>
              <a:t>ActionListener</a:t>
            </a:r>
            <a:r>
              <a:rPr lang="zh-CN" altLang="en-US" sz="2000"/>
              <a:t>来监听。</a:t>
            </a:r>
          </a:p>
          <a:p>
            <a:endParaRPr lang="zh-CN" altLang="en-US" sz="500"/>
          </a:p>
          <a:p>
            <a:pPr>
              <a:buClr>
                <a:schemeClr val="folHlink"/>
              </a:buClr>
              <a:buSzPct val="120000"/>
              <a:buFont typeface="Wingdings" pitchFamily="2" charset="2"/>
              <a:buChar char="§"/>
            </a:pPr>
            <a:r>
              <a:rPr lang="zh-CN" altLang="en-US"/>
              <a:t> 复选框</a:t>
            </a:r>
            <a:r>
              <a:rPr lang="en-US" altLang="zh-CN"/>
              <a:t>(Checkbox)</a:t>
            </a:r>
          </a:p>
          <a:p>
            <a:r>
              <a:rPr lang="en-US" altLang="zh-CN" sz="2000"/>
              <a:t>    </a:t>
            </a:r>
            <a:r>
              <a:rPr lang="zh-CN" altLang="en-US" sz="2000"/>
              <a:t>提供简单的</a:t>
            </a:r>
            <a:r>
              <a:rPr lang="zh-CN" altLang="en-US" sz="2000">
                <a:latin typeface="Times New Roman" panose="02020603050405020304" pitchFamily="18" charset="0"/>
              </a:rPr>
              <a:t>“</a:t>
            </a:r>
            <a:r>
              <a:rPr lang="en-US" altLang="zh-CN" sz="2000"/>
              <a:t>on/off</a:t>
            </a:r>
            <a:r>
              <a:rPr lang="en-US" altLang="zh-CN" sz="2000">
                <a:latin typeface="Times New Roman" panose="02020603050405020304" pitchFamily="18" charset="0"/>
              </a:rPr>
              <a:t>”</a:t>
            </a:r>
            <a:r>
              <a:rPr lang="zh-CN" altLang="en-US" sz="2000"/>
              <a:t>开关，同时旁边还可以显示说明信息。当复选框状态发生变化时，会产生</a:t>
            </a:r>
            <a:r>
              <a:rPr lang="en-US" altLang="zh-CN" sz="2000"/>
              <a:t>ItemEvent</a:t>
            </a:r>
            <a:r>
              <a:rPr lang="zh-CN" altLang="en-US" sz="2000"/>
              <a:t>事件，可以用</a:t>
            </a:r>
            <a:r>
              <a:rPr lang="en-US" altLang="zh-CN" sz="2000"/>
              <a:t>ItemListener</a:t>
            </a:r>
            <a:r>
              <a:rPr lang="zh-CN" altLang="en-US" sz="2000"/>
              <a:t>来监听。</a:t>
            </a:r>
          </a:p>
          <a:p>
            <a:endParaRPr lang="zh-CN" altLang="en-US" sz="500"/>
          </a:p>
          <a:p>
            <a:pPr>
              <a:buClr>
                <a:schemeClr val="folHlink"/>
              </a:buClr>
              <a:buSzPct val="120000"/>
              <a:buFont typeface="Wingdings" pitchFamily="2" charset="2"/>
              <a:buChar char="§"/>
            </a:pPr>
            <a:r>
              <a:rPr lang="zh-CN" altLang="en-US"/>
              <a:t> 复选框组</a:t>
            </a:r>
            <a:r>
              <a:rPr lang="en-US" altLang="zh-CN"/>
              <a:t>(CheckboxGroup)</a:t>
            </a:r>
            <a:r>
              <a:rPr lang="en-US" altLang="zh-CN">
                <a:latin typeface="Times New Roman" panose="02020603050405020304" pitchFamily="18" charset="0"/>
              </a:rPr>
              <a:t>——</a:t>
            </a:r>
            <a:r>
              <a:rPr lang="zh-CN" altLang="en-US"/>
              <a:t>单选框</a:t>
            </a:r>
            <a:r>
              <a:rPr lang="en-US" altLang="zh-CN"/>
              <a:t>(Radio Button)</a:t>
            </a:r>
          </a:p>
          <a:p>
            <a:r>
              <a:rPr lang="en-US" altLang="zh-CN" sz="2000"/>
              <a:t>    </a:t>
            </a:r>
            <a:r>
              <a:rPr lang="zh-CN" altLang="en-US" sz="2000"/>
              <a:t>当多个复选框组成一组时，就形成了单选框。复选框组中的复选框之间是相互关联的，每次有且只有一个处于选中状态。</a:t>
            </a:r>
          </a:p>
          <a:p>
            <a:endParaRPr lang="zh-CN" altLang="en-US" sz="500"/>
          </a:p>
          <a:p>
            <a:pPr>
              <a:buClr>
                <a:schemeClr val="folHlink"/>
              </a:buClr>
              <a:buSzPct val="120000"/>
              <a:buFont typeface="Wingdings" pitchFamily="2" charset="2"/>
              <a:buChar char="§"/>
            </a:pPr>
            <a:r>
              <a:rPr lang="zh-CN" altLang="en-US"/>
              <a:t> 下拉式菜单</a:t>
            </a:r>
            <a:r>
              <a:rPr lang="en-US" altLang="zh-CN"/>
              <a:t>(Choice)</a:t>
            </a:r>
          </a:p>
          <a:p>
            <a:pPr>
              <a:buClr>
                <a:schemeClr val="folHlink"/>
              </a:buClr>
              <a:buSzPct val="120000"/>
              <a:buFont typeface="Wingdings" pitchFamily="2" charset="2"/>
              <a:buNone/>
            </a:pPr>
            <a:r>
              <a:rPr lang="en-US" altLang="zh-CN" sz="2000"/>
              <a:t>    </a:t>
            </a:r>
            <a:r>
              <a:rPr lang="zh-CN" altLang="en-US" sz="2000"/>
              <a:t>在下拉式菜单中有多个选项，但每次只能选择一项。当选择发生时，会产生</a:t>
            </a:r>
            <a:r>
              <a:rPr lang="en-US" altLang="zh-CN" sz="2000"/>
              <a:t>ItemEvent</a:t>
            </a:r>
            <a:r>
              <a:rPr lang="zh-CN" altLang="en-US" sz="2000"/>
              <a:t>事件，可以用</a:t>
            </a:r>
            <a:r>
              <a:rPr lang="en-US" altLang="zh-CN" sz="2000"/>
              <a:t>ItemListener</a:t>
            </a:r>
            <a:r>
              <a:rPr lang="zh-CN" altLang="en-US" sz="2000"/>
              <a:t>来监听。</a:t>
            </a:r>
          </a:p>
        </p:txBody>
      </p:sp>
    </p:spTree>
    <p:extLst>
      <p:ext uri="{BB962C8B-B14F-4D97-AF65-F5344CB8AC3E}">
        <p14:creationId xmlns:p14="http://schemas.microsoft.com/office/powerpoint/2010/main" val="3345903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0FAFE4E-0472-9A47-92ED-71D3F6079561}"/>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66563" name="Text Box 3">
            <a:extLst>
              <a:ext uri="{FF2B5EF4-FFF2-40B4-BE49-F238E27FC236}">
                <a16:creationId xmlns:a16="http://schemas.microsoft.com/office/drawing/2014/main" id="{ADA847C4-9891-EE4B-BF97-A8A094B1EEC4}"/>
              </a:ext>
            </a:extLst>
          </p:cNvPr>
          <p:cNvSpPr txBox="1">
            <a:spLocks noChangeArrowheads="1"/>
          </p:cNvSpPr>
          <p:nvPr/>
        </p:nvSpPr>
        <p:spPr bwMode="auto">
          <a:xfrm>
            <a:off x="2057401" y="1905001"/>
            <a:ext cx="4262705" cy="1200329"/>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//Checkbox</a:t>
            </a:r>
          </a:p>
          <a:p>
            <a:r>
              <a:rPr lang="en-US" altLang="zh-CN" b="1"/>
              <a:t>add( new Chebox(</a:t>
            </a:r>
            <a:r>
              <a:rPr lang="en-US" altLang="zh-CN" b="1">
                <a:latin typeface="Times New Roman" panose="02020603050405020304" pitchFamily="18" charset="0"/>
              </a:rPr>
              <a:t>“</a:t>
            </a:r>
            <a:r>
              <a:rPr lang="en-US" altLang="zh-CN" b="1"/>
              <a:t>one</a:t>
            </a:r>
            <a:r>
              <a:rPr lang="en-US" altLang="zh-CN" b="1">
                <a:latin typeface="Times New Roman" panose="02020603050405020304" pitchFamily="18" charset="0"/>
              </a:rPr>
              <a:t>”</a:t>
            </a:r>
            <a:r>
              <a:rPr lang="en-US" altLang="zh-CN" b="1"/>
              <a:t>, null, true) );</a:t>
            </a:r>
          </a:p>
          <a:p>
            <a:r>
              <a:rPr lang="en-US" altLang="zh-CN" b="1"/>
              <a:t>add( new Chebox(</a:t>
            </a:r>
            <a:r>
              <a:rPr lang="en-US" altLang="zh-CN" b="1">
                <a:latin typeface="Times New Roman" panose="02020603050405020304" pitchFamily="18" charset="0"/>
              </a:rPr>
              <a:t>“</a:t>
            </a:r>
            <a:r>
              <a:rPr lang="en-US" altLang="zh-CN" b="1"/>
              <a:t>two</a:t>
            </a:r>
            <a:r>
              <a:rPr lang="en-US" altLang="zh-CN" b="1">
                <a:latin typeface="Times New Roman" panose="02020603050405020304" pitchFamily="18" charset="0"/>
              </a:rPr>
              <a:t>”</a:t>
            </a:r>
            <a:r>
              <a:rPr lang="en-US" altLang="zh-CN" b="1"/>
              <a:t>, null, false) );</a:t>
            </a:r>
          </a:p>
          <a:p>
            <a:r>
              <a:rPr lang="en-US" altLang="zh-CN" b="1"/>
              <a:t>add( new Chebox(</a:t>
            </a:r>
            <a:r>
              <a:rPr lang="en-US" altLang="zh-CN" b="1">
                <a:latin typeface="Times New Roman" panose="02020603050405020304" pitchFamily="18" charset="0"/>
              </a:rPr>
              <a:t>“</a:t>
            </a:r>
            <a:r>
              <a:rPr lang="en-US" altLang="zh-CN" b="1"/>
              <a:t>three</a:t>
            </a:r>
            <a:r>
              <a:rPr lang="en-US" altLang="zh-CN" b="1">
                <a:latin typeface="Times New Roman" panose="02020603050405020304" pitchFamily="18" charset="0"/>
              </a:rPr>
              <a:t>”</a:t>
            </a:r>
            <a:r>
              <a:rPr lang="en-US" altLang="zh-CN" b="1"/>
              <a:t>, null, false) );</a:t>
            </a:r>
          </a:p>
        </p:txBody>
      </p:sp>
      <p:sp>
        <p:nvSpPr>
          <p:cNvPr id="66564" name="Text Box 4">
            <a:extLst>
              <a:ext uri="{FF2B5EF4-FFF2-40B4-BE49-F238E27FC236}">
                <a16:creationId xmlns:a16="http://schemas.microsoft.com/office/drawing/2014/main" id="{87FF2244-16FD-B348-9489-0E2E29D52A13}"/>
              </a:ext>
            </a:extLst>
          </p:cNvPr>
          <p:cNvSpPr txBox="1">
            <a:spLocks noChangeArrowheads="1"/>
          </p:cNvSpPr>
          <p:nvPr/>
        </p:nvSpPr>
        <p:spPr bwMode="auto">
          <a:xfrm>
            <a:off x="2057400" y="3335338"/>
            <a:ext cx="5059398" cy="147732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//CheckboxGroup</a:t>
            </a:r>
          </a:p>
          <a:p>
            <a:pPr eaLnBrk="0" hangingPunct="0"/>
            <a:r>
              <a:rPr lang="en-US" altLang="zh-CN" b="1"/>
              <a:t>CheckboxGroup  cbg = new CheckboxGroup();</a:t>
            </a:r>
          </a:p>
          <a:p>
            <a:pPr eaLnBrk="0" hangingPunct="0"/>
            <a:r>
              <a:rPr lang="en-US" altLang="zh-CN" b="1"/>
              <a:t>add( new Chebox(</a:t>
            </a:r>
            <a:r>
              <a:rPr lang="en-US" altLang="zh-CN" b="1">
                <a:latin typeface="Times New Roman" panose="02020603050405020304" pitchFamily="18" charset="0"/>
              </a:rPr>
              <a:t>“</a:t>
            </a:r>
            <a:r>
              <a:rPr lang="en-US" altLang="zh-CN" b="1"/>
              <a:t>one</a:t>
            </a:r>
            <a:r>
              <a:rPr lang="en-US" altLang="zh-CN" b="1">
                <a:latin typeface="Times New Roman" panose="02020603050405020304" pitchFamily="18" charset="0"/>
              </a:rPr>
              <a:t>”</a:t>
            </a:r>
            <a:r>
              <a:rPr lang="en-US" altLang="zh-CN" b="1"/>
              <a:t>, cbg, true) );</a:t>
            </a:r>
          </a:p>
          <a:p>
            <a:r>
              <a:rPr lang="en-US" altLang="zh-CN" b="1"/>
              <a:t>add( new Chebox(</a:t>
            </a:r>
            <a:r>
              <a:rPr lang="en-US" altLang="zh-CN" b="1">
                <a:latin typeface="Times New Roman" panose="02020603050405020304" pitchFamily="18" charset="0"/>
              </a:rPr>
              <a:t>“</a:t>
            </a:r>
            <a:r>
              <a:rPr lang="en-US" altLang="zh-CN" b="1"/>
              <a:t>two</a:t>
            </a:r>
            <a:r>
              <a:rPr lang="en-US" altLang="zh-CN" b="1">
                <a:latin typeface="Times New Roman" panose="02020603050405020304" pitchFamily="18" charset="0"/>
              </a:rPr>
              <a:t>”</a:t>
            </a:r>
            <a:r>
              <a:rPr lang="en-US" altLang="zh-CN" b="1"/>
              <a:t>, cbg, false) );</a:t>
            </a:r>
          </a:p>
          <a:p>
            <a:r>
              <a:rPr lang="en-US" altLang="zh-CN" b="1"/>
              <a:t>add( new Chebox(</a:t>
            </a:r>
            <a:r>
              <a:rPr lang="en-US" altLang="zh-CN" b="1">
                <a:latin typeface="Times New Roman" panose="02020603050405020304" pitchFamily="18" charset="0"/>
              </a:rPr>
              <a:t>“</a:t>
            </a:r>
            <a:r>
              <a:rPr lang="en-US" altLang="zh-CN" b="1"/>
              <a:t>three</a:t>
            </a:r>
            <a:r>
              <a:rPr lang="en-US" altLang="zh-CN" b="1">
                <a:latin typeface="Times New Roman" panose="02020603050405020304" pitchFamily="18" charset="0"/>
              </a:rPr>
              <a:t>”</a:t>
            </a:r>
            <a:r>
              <a:rPr lang="en-US" altLang="zh-CN" b="1"/>
              <a:t>, cbg, false) );</a:t>
            </a:r>
          </a:p>
        </p:txBody>
      </p:sp>
      <p:sp>
        <p:nvSpPr>
          <p:cNvPr id="66565" name="Text Box 5">
            <a:extLst>
              <a:ext uri="{FF2B5EF4-FFF2-40B4-BE49-F238E27FC236}">
                <a16:creationId xmlns:a16="http://schemas.microsoft.com/office/drawing/2014/main" id="{0503AD05-926E-A343-BC21-CAD05B7872E9}"/>
              </a:ext>
            </a:extLst>
          </p:cNvPr>
          <p:cNvSpPr txBox="1">
            <a:spLocks noChangeArrowheads="1"/>
          </p:cNvSpPr>
          <p:nvPr/>
        </p:nvSpPr>
        <p:spPr bwMode="auto">
          <a:xfrm>
            <a:off x="2057401" y="5105400"/>
            <a:ext cx="2969083" cy="147732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//Choice</a:t>
            </a:r>
          </a:p>
          <a:p>
            <a:pPr eaLnBrk="0" hangingPunct="0"/>
            <a:r>
              <a:rPr lang="en-US" altLang="zh-CN" b="1"/>
              <a:t>Choice  ch = new Choice();</a:t>
            </a:r>
          </a:p>
          <a:p>
            <a:pPr eaLnBrk="0" hangingPunct="0"/>
            <a:r>
              <a:rPr lang="en-US" altLang="zh-CN" b="1"/>
              <a:t>ch.add( </a:t>
            </a:r>
            <a:r>
              <a:rPr lang="en-US" altLang="zh-CN" b="1">
                <a:latin typeface="Times New Roman" panose="02020603050405020304" pitchFamily="18" charset="0"/>
              </a:rPr>
              <a:t>“</a:t>
            </a:r>
            <a:r>
              <a:rPr lang="en-US" altLang="zh-CN" b="1"/>
              <a:t>Green</a:t>
            </a:r>
            <a:r>
              <a:rPr lang="en-US" altLang="zh-CN" b="1">
                <a:latin typeface="Times New Roman" panose="02020603050405020304" pitchFamily="18" charset="0"/>
              </a:rPr>
              <a:t>”</a:t>
            </a:r>
            <a:r>
              <a:rPr lang="en-US" altLang="zh-CN" b="1"/>
              <a:t> );</a:t>
            </a:r>
          </a:p>
          <a:p>
            <a:r>
              <a:rPr lang="en-US" altLang="zh-CN" b="1"/>
              <a:t>ch.add( </a:t>
            </a:r>
            <a:r>
              <a:rPr lang="en-US" altLang="zh-CN" b="1">
                <a:latin typeface="Times New Roman" panose="02020603050405020304" pitchFamily="18" charset="0"/>
              </a:rPr>
              <a:t>“</a:t>
            </a:r>
            <a:r>
              <a:rPr lang="en-US" altLang="zh-CN" b="1"/>
              <a:t>Red</a:t>
            </a:r>
            <a:r>
              <a:rPr lang="en-US" altLang="zh-CN" b="1">
                <a:latin typeface="Times New Roman" panose="02020603050405020304" pitchFamily="18" charset="0"/>
              </a:rPr>
              <a:t>”</a:t>
            </a:r>
            <a:r>
              <a:rPr lang="en-US" altLang="zh-CN" b="1"/>
              <a:t> );</a:t>
            </a:r>
          </a:p>
          <a:p>
            <a:r>
              <a:rPr lang="en-US" altLang="zh-CN" b="1"/>
              <a:t>ch.add( </a:t>
            </a:r>
            <a:r>
              <a:rPr lang="en-US" altLang="zh-CN" b="1">
                <a:latin typeface="Times New Roman" panose="02020603050405020304" pitchFamily="18" charset="0"/>
              </a:rPr>
              <a:t>“</a:t>
            </a:r>
            <a:r>
              <a:rPr lang="en-US" altLang="zh-CN" b="1"/>
              <a:t>Blue</a:t>
            </a:r>
            <a:r>
              <a:rPr lang="en-US" altLang="zh-CN" b="1">
                <a:latin typeface="Times New Roman" panose="02020603050405020304" pitchFamily="18" charset="0"/>
              </a:rPr>
              <a:t>”</a:t>
            </a:r>
            <a:r>
              <a:rPr lang="en-US" altLang="zh-CN" b="1"/>
              <a:t> );</a:t>
            </a:r>
          </a:p>
        </p:txBody>
      </p:sp>
      <p:pic>
        <p:nvPicPr>
          <p:cNvPr id="66567" name="Picture 7">
            <a:extLst>
              <a:ext uri="{FF2B5EF4-FFF2-40B4-BE49-F238E27FC236}">
                <a16:creationId xmlns:a16="http://schemas.microsoft.com/office/drawing/2014/main" id="{0283A2C0-A10D-484A-8AD8-533B6B5D4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1" y="3276600"/>
            <a:ext cx="145256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6569" name="Picture 9">
            <a:extLst>
              <a:ext uri="{FF2B5EF4-FFF2-40B4-BE49-F238E27FC236}">
                <a16:creationId xmlns:a16="http://schemas.microsoft.com/office/drawing/2014/main" id="{BA094A4A-2849-224C-BCA9-932B03D37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2776" y="1600200"/>
            <a:ext cx="15208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6571" name="Picture 11">
            <a:extLst>
              <a:ext uri="{FF2B5EF4-FFF2-40B4-BE49-F238E27FC236}">
                <a16:creationId xmlns:a16="http://schemas.microsoft.com/office/drawing/2014/main" id="{9E8C1CBE-4319-6243-87CA-CBE5ADD236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1" y="5486401"/>
            <a:ext cx="1349375" cy="69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891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28520C1-443F-DD4D-A83D-72AC52EA23ED}"/>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60419" name="Text Box 3">
            <a:extLst>
              <a:ext uri="{FF2B5EF4-FFF2-40B4-BE49-F238E27FC236}">
                <a16:creationId xmlns:a16="http://schemas.microsoft.com/office/drawing/2014/main" id="{A85F35BB-5A9B-7A43-A496-371FC2D78F03}"/>
              </a:ext>
            </a:extLst>
          </p:cNvPr>
          <p:cNvSpPr txBox="1">
            <a:spLocks noChangeArrowheads="1"/>
          </p:cNvSpPr>
          <p:nvPr/>
        </p:nvSpPr>
        <p:spPr bwMode="auto">
          <a:xfrm>
            <a:off x="2286000" y="1981200"/>
            <a:ext cx="8077200"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zh-CN" altLang="en-US"/>
              <a:t>标签</a:t>
            </a:r>
            <a:r>
              <a:rPr lang="en-US" altLang="zh-CN"/>
              <a:t>(Label)</a:t>
            </a:r>
          </a:p>
          <a:p>
            <a:r>
              <a:rPr lang="en-US" altLang="zh-CN" sz="2000"/>
              <a:t>    </a:t>
            </a:r>
            <a:r>
              <a:rPr lang="zh-CN" altLang="en-US" sz="2000"/>
              <a:t>静态文字，多用于指示信息，无事件。</a:t>
            </a:r>
          </a:p>
          <a:p>
            <a:endParaRPr lang="zh-CN" altLang="en-US" sz="700"/>
          </a:p>
          <a:p>
            <a:pPr>
              <a:buClr>
                <a:schemeClr val="folHlink"/>
              </a:buClr>
              <a:buSzPct val="120000"/>
              <a:buFont typeface="Wingdings" pitchFamily="2" charset="2"/>
              <a:buChar char="§"/>
            </a:pPr>
            <a:r>
              <a:rPr lang="zh-CN" altLang="en-US"/>
              <a:t> 单行文本区</a:t>
            </a:r>
            <a:r>
              <a:rPr lang="en-US" altLang="zh-CN"/>
              <a:t>(TextField)</a:t>
            </a:r>
            <a:r>
              <a:rPr lang="en-US" altLang="zh-CN">
                <a:latin typeface="Times New Roman" panose="02020603050405020304" pitchFamily="18" charset="0"/>
              </a:rPr>
              <a:t>——</a:t>
            </a:r>
            <a:r>
              <a:rPr lang="en-US" altLang="zh-CN"/>
              <a:t>TextComponent</a:t>
            </a:r>
          </a:p>
          <a:p>
            <a:r>
              <a:rPr lang="en-US" altLang="zh-CN"/>
              <a:t>    </a:t>
            </a:r>
            <a:r>
              <a:rPr lang="zh-CN" altLang="en-US" sz="2000"/>
              <a:t>只能显示一行信息，当按回车键后，会产生</a:t>
            </a:r>
            <a:r>
              <a:rPr lang="en-US" altLang="zh-CN" sz="2000"/>
              <a:t>ActionEvent</a:t>
            </a:r>
            <a:r>
              <a:rPr lang="zh-CN" altLang="en-US" sz="2000"/>
              <a:t>事件，可以用</a:t>
            </a:r>
            <a:r>
              <a:rPr lang="en-US" altLang="zh-CN" sz="2000"/>
              <a:t>ActionListener</a:t>
            </a:r>
            <a:r>
              <a:rPr lang="zh-CN" altLang="en-US" sz="2000"/>
              <a:t>来监听。</a:t>
            </a:r>
          </a:p>
          <a:p>
            <a:endParaRPr lang="zh-CN" altLang="en-US" sz="900"/>
          </a:p>
          <a:p>
            <a:pPr>
              <a:buClr>
                <a:schemeClr val="folHlink"/>
              </a:buClr>
              <a:buSzPct val="120000"/>
              <a:buFont typeface="Wingdings" pitchFamily="2" charset="2"/>
              <a:buChar char="§"/>
            </a:pPr>
            <a:r>
              <a:rPr lang="zh-CN" altLang="en-US"/>
              <a:t> 文本输入区</a:t>
            </a:r>
            <a:r>
              <a:rPr lang="en-US" altLang="zh-CN"/>
              <a:t>(TextArea) </a:t>
            </a:r>
            <a:r>
              <a:rPr lang="en-US" altLang="zh-CN">
                <a:latin typeface="Times New Roman" panose="02020603050405020304" pitchFamily="18" charset="0"/>
              </a:rPr>
              <a:t>——</a:t>
            </a:r>
            <a:r>
              <a:rPr lang="en-US" altLang="zh-CN"/>
              <a:t>TextComponent</a:t>
            </a:r>
          </a:p>
          <a:p>
            <a:pPr>
              <a:buClr>
                <a:schemeClr val="folHlink"/>
              </a:buClr>
              <a:buSzPct val="120000"/>
              <a:buFont typeface="Wingdings" pitchFamily="2" charset="2"/>
              <a:buNone/>
            </a:pPr>
            <a:r>
              <a:rPr lang="en-US" altLang="zh-CN" sz="2000"/>
              <a:t>    </a:t>
            </a:r>
            <a:r>
              <a:rPr lang="zh-CN" altLang="en-US" sz="2000"/>
              <a:t>可以显示多行信息，并且有滚动条支持。按回车键后并不产生事件，如果要判断是否完成输入，需要用其他方法，如用一个结束按钮。</a:t>
            </a:r>
          </a:p>
          <a:p>
            <a:pPr>
              <a:buClr>
                <a:schemeClr val="folHlink"/>
              </a:buClr>
              <a:buSzPct val="120000"/>
              <a:buFont typeface="Wingdings" pitchFamily="2" charset="2"/>
              <a:buNone/>
            </a:pPr>
            <a:endParaRPr lang="zh-CN" altLang="en-US" sz="800"/>
          </a:p>
          <a:p>
            <a:pPr>
              <a:buClr>
                <a:schemeClr val="folHlink"/>
              </a:buClr>
              <a:buSzPct val="120000"/>
              <a:buFont typeface="Wingdings" pitchFamily="2" charset="2"/>
              <a:buChar char="§"/>
            </a:pPr>
            <a:r>
              <a:rPr lang="zh-CN" altLang="en-US"/>
              <a:t> 列表</a:t>
            </a:r>
            <a:r>
              <a:rPr lang="en-US" altLang="zh-CN"/>
              <a:t>(List)</a:t>
            </a:r>
          </a:p>
          <a:p>
            <a:r>
              <a:rPr lang="en-US" altLang="zh-CN" sz="2000"/>
              <a:t>    </a:t>
            </a:r>
            <a:r>
              <a:rPr lang="zh-CN" altLang="en-US" sz="2000"/>
              <a:t>列表提供了很多文本选项，可以同时看到多项，也有滚动条的支持，并且可以单选或多选。当用户单选或多选时，会产生</a:t>
            </a:r>
            <a:r>
              <a:rPr lang="en-US" altLang="zh-CN" sz="2000"/>
              <a:t>ItemEvent</a:t>
            </a:r>
            <a:r>
              <a:rPr lang="zh-CN" altLang="en-US" sz="2000"/>
              <a:t>事件。</a:t>
            </a:r>
          </a:p>
        </p:txBody>
      </p:sp>
    </p:spTree>
    <p:extLst>
      <p:ext uri="{BB962C8B-B14F-4D97-AF65-F5344CB8AC3E}">
        <p14:creationId xmlns:p14="http://schemas.microsoft.com/office/powerpoint/2010/main" val="4100318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2C327A77-7A47-0C4E-A7C3-3A2B5296F37A}"/>
              </a:ext>
            </a:extLst>
          </p:cNvPr>
          <p:cNvSpPr txBox="1">
            <a:spLocks noChangeArrowheads="1"/>
          </p:cNvSpPr>
          <p:nvPr/>
        </p:nvSpPr>
        <p:spPr bwMode="auto">
          <a:xfrm>
            <a:off x="1752600" y="3505201"/>
            <a:ext cx="2882900" cy="25638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//List</a:t>
            </a:r>
          </a:p>
          <a:p>
            <a:pPr eaLnBrk="0" hangingPunct="0"/>
            <a:r>
              <a:rPr lang="en-US" altLang="zh-CN" b="1">
                <a:latin typeface="Arial Unicode MS" panose="020B0604020202020204" pitchFamily="34" charset="-128"/>
              </a:rPr>
              <a:t>List lst = new List(4, false);</a:t>
            </a:r>
          </a:p>
          <a:p>
            <a:pPr eaLnBrk="0" hangingPunct="0"/>
            <a:r>
              <a:rPr lang="en-US" altLang="zh-CN" b="1">
                <a:latin typeface="Arial Unicode MS" panose="020B0604020202020204" pitchFamily="34" charset="-128"/>
              </a:rPr>
              <a:t>lst.add("Mercury");</a:t>
            </a:r>
          </a:p>
          <a:p>
            <a:pPr eaLnBrk="0" hangingPunct="0"/>
            <a:r>
              <a:rPr lang="en-US" altLang="zh-CN" b="1">
                <a:latin typeface="Arial Unicode MS" panose="020B0604020202020204" pitchFamily="34" charset="-128"/>
              </a:rPr>
              <a:t>lst.add("Venus");</a:t>
            </a:r>
          </a:p>
          <a:p>
            <a:pPr eaLnBrk="0" hangingPunct="0"/>
            <a:r>
              <a:rPr lang="en-US" altLang="zh-CN" b="1">
                <a:latin typeface="Arial Unicode MS" panose="020B0604020202020204" pitchFamily="34" charset="-128"/>
              </a:rPr>
              <a:t>lst.add("Earth");</a:t>
            </a:r>
          </a:p>
          <a:p>
            <a:pPr eaLnBrk="0" hangingPunct="0"/>
            <a:r>
              <a:rPr lang="en-US" altLang="zh-CN" b="1">
                <a:latin typeface="Arial Unicode MS" panose="020B0604020202020204" pitchFamily="34" charset="-128"/>
              </a:rPr>
              <a:t>lst.add("JavaSoft");</a:t>
            </a:r>
          </a:p>
          <a:p>
            <a:pPr eaLnBrk="0" hangingPunct="0"/>
            <a:r>
              <a:rPr lang="en-US" altLang="zh-CN" b="1">
                <a:latin typeface="Arial Unicode MS" panose="020B0604020202020204" pitchFamily="34" charset="-128"/>
              </a:rPr>
              <a:t>lst.add("Mars");</a:t>
            </a:r>
          </a:p>
          <a:p>
            <a:pPr eaLnBrk="0" hangingPunct="0"/>
            <a:r>
              <a:rPr lang="en-US" altLang="zh-CN" b="1">
                <a:latin typeface="Arial Unicode MS" panose="020B0604020202020204" pitchFamily="34" charset="-128"/>
              </a:rPr>
              <a:t>lst.add("Neptune"); </a:t>
            </a:r>
          </a:p>
          <a:p>
            <a:pPr eaLnBrk="0" hangingPunct="0"/>
            <a:r>
              <a:rPr lang="en-US" altLang="zh-CN" b="1">
                <a:latin typeface="Arial Unicode MS" panose="020B0604020202020204" pitchFamily="34" charset="-128"/>
              </a:rPr>
              <a:t>add(lst);</a:t>
            </a:r>
            <a:r>
              <a:rPr lang="en-US" altLang="zh-CN" b="1"/>
              <a:t> </a:t>
            </a:r>
          </a:p>
        </p:txBody>
      </p:sp>
      <p:pic>
        <p:nvPicPr>
          <p:cNvPr id="67588" name="Picture 4">
            <a:extLst>
              <a:ext uri="{FF2B5EF4-FFF2-40B4-BE49-F238E27FC236}">
                <a16:creationId xmlns:a16="http://schemas.microsoft.com/office/drawing/2014/main" id="{B4AFEF0C-4FB0-854D-9BB2-D1841D055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5562601"/>
            <a:ext cx="1920875" cy="1235075"/>
          </a:xfrm>
          <a:prstGeom prst="rect">
            <a:avLst/>
          </a:prstGeom>
          <a:noFill/>
          <a:extLst>
            <a:ext uri="{909E8E84-426E-40DD-AFC4-6F175D3DCCD1}">
              <a14:hiddenFill xmlns:a14="http://schemas.microsoft.com/office/drawing/2010/main">
                <a:solidFill>
                  <a:srgbClr val="FFFFFF"/>
                </a:solidFill>
              </a14:hiddenFill>
            </a:ext>
          </a:extLst>
        </p:spPr>
      </p:pic>
      <p:sp>
        <p:nvSpPr>
          <p:cNvPr id="67589" name="Text Box 5">
            <a:extLst>
              <a:ext uri="{FF2B5EF4-FFF2-40B4-BE49-F238E27FC236}">
                <a16:creationId xmlns:a16="http://schemas.microsoft.com/office/drawing/2014/main" id="{A712759D-283E-694C-ACC3-52A3E13E6BC1}"/>
              </a:ext>
            </a:extLst>
          </p:cNvPr>
          <p:cNvSpPr txBox="1">
            <a:spLocks noChangeArrowheads="1"/>
          </p:cNvSpPr>
          <p:nvPr/>
        </p:nvSpPr>
        <p:spPr bwMode="auto">
          <a:xfrm>
            <a:off x="1752601" y="2514600"/>
            <a:ext cx="3851275" cy="6413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//TextArea</a:t>
            </a:r>
          </a:p>
          <a:p>
            <a:pPr eaLnBrk="0" hangingPunct="0"/>
            <a:r>
              <a:rPr lang="en-US" altLang="zh-CN" b="1">
                <a:latin typeface="Arial Unicode MS" panose="020B0604020202020204" pitchFamily="34" charset="-128"/>
              </a:rPr>
              <a:t>add( new TextArea("Hello", 5, 40); );</a:t>
            </a:r>
          </a:p>
        </p:txBody>
      </p:sp>
      <p:sp>
        <p:nvSpPr>
          <p:cNvPr id="67592" name="Text Box 8">
            <a:extLst>
              <a:ext uri="{FF2B5EF4-FFF2-40B4-BE49-F238E27FC236}">
                <a16:creationId xmlns:a16="http://schemas.microsoft.com/office/drawing/2014/main" id="{61A9936B-E415-9B46-AF5E-25A08F5C424A}"/>
              </a:ext>
            </a:extLst>
          </p:cNvPr>
          <p:cNvSpPr txBox="1">
            <a:spLocks noChangeArrowheads="1"/>
          </p:cNvSpPr>
          <p:nvPr/>
        </p:nvSpPr>
        <p:spPr bwMode="auto">
          <a:xfrm>
            <a:off x="1676401" y="165100"/>
            <a:ext cx="6638925" cy="17399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 </a:t>
            </a:r>
            <a:r>
              <a:rPr lang="en-US" altLang="zh-CN" b="1">
                <a:latin typeface="Arial Unicode MS" panose="020B0604020202020204" pitchFamily="34" charset="-128"/>
              </a:rPr>
              <a:t>TextField </a:t>
            </a:r>
            <a:endParaRPr lang="en-US" altLang="zh-CN" b="1"/>
          </a:p>
          <a:p>
            <a:pPr eaLnBrk="0" hangingPunct="0"/>
            <a:r>
              <a:rPr lang="en-US" altLang="zh-CN" b="1">
                <a:latin typeface="Arial Unicode MS" panose="020B0604020202020204" pitchFamily="34" charset="-128"/>
              </a:rPr>
              <a:t>TextField tf1, tf2, tf3, tf4;</a:t>
            </a:r>
          </a:p>
          <a:p>
            <a:pPr eaLnBrk="0" hangingPunct="0"/>
            <a:r>
              <a:rPr lang="en-US" altLang="zh-CN" b="1">
                <a:latin typeface="Arial Unicode MS" panose="020B0604020202020204" pitchFamily="34" charset="-128"/>
              </a:rPr>
              <a:t>tf1 = new TextField(); // a blank text field </a:t>
            </a:r>
          </a:p>
          <a:p>
            <a:pPr eaLnBrk="0" hangingPunct="0"/>
            <a:r>
              <a:rPr lang="en-US" altLang="zh-CN" b="1">
                <a:latin typeface="Arial Unicode MS" panose="020B0604020202020204" pitchFamily="34" charset="-128"/>
              </a:rPr>
              <a:t>tf2 = new TextField("", 20); // blank field of 20 columns </a:t>
            </a:r>
          </a:p>
          <a:p>
            <a:pPr eaLnBrk="0" hangingPunct="0"/>
            <a:r>
              <a:rPr lang="en-US" altLang="zh-CN" b="1">
                <a:latin typeface="Arial Unicode MS" panose="020B0604020202020204" pitchFamily="34" charset="-128"/>
              </a:rPr>
              <a:t>tf3 = new TextField("Hello!"); // predefined text displayed </a:t>
            </a:r>
          </a:p>
          <a:p>
            <a:pPr eaLnBrk="0" hangingPunct="0"/>
            <a:r>
              <a:rPr lang="en-US" altLang="zh-CN" b="1">
                <a:latin typeface="Arial Unicode MS" panose="020B0604020202020204" pitchFamily="34" charset="-128"/>
              </a:rPr>
              <a:t>tf4 = new TextField("Hello", 30); // predefined text in 30 columns</a:t>
            </a:r>
          </a:p>
        </p:txBody>
      </p:sp>
      <p:pic>
        <p:nvPicPr>
          <p:cNvPr id="67594" name="Picture 10">
            <a:extLst>
              <a:ext uri="{FF2B5EF4-FFF2-40B4-BE49-F238E27FC236}">
                <a16:creationId xmlns:a16="http://schemas.microsoft.com/office/drawing/2014/main" id="{385F1FBF-6956-CA4F-99E3-EB6562BCB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905001"/>
            <a:ext cx="4038600" cy="1641475"/>
          </a:xfrm>
          <a:prstGeom prst="rect">
            <a:avLst/>
          </a:prstGeom>
          <a:noFill/>
          <a:extLst>
            <a:ext uri="{909E8E84-426E-40DD-AFC4-6F175D3DCCD1}">
              <a14:hiddenFill xmlns:a14="http://schemas.microsoft.com/office/drawing/2010/main">
                <a:solidFill>
                  <a:srgbClr val="FFFFFF"/>
                </a:solidFill>
              </a14:hiddenFill>
            </a:ext>
          </a:extLst>
        </p:spPr>
      </p:pic>
      <p:pic>
        <p:nvPicPr>
          <p:cNvPr id="67596" name="Picture 12">
            <a:extLst>
              <a:ext uri="{FF2B5EF4-FFF2-40B4-BE49-F238E27FC236}">
                <a16:creationId xmlns:a16="http://schemas.microsoft.com/office/drawing/2014/main" id="{DA9F505D-F26A-924A-A35F-AD458D6B4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733801"/>
            <a:ext cx="434340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6030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30BCCD4-21EF-6247-9B64-BA4756900327}"/>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68611" name="Text Box 3">
            <a:extLst>
              <a:ext uri="{FF2B5EF4-FFF2-40B4-BE49-F238E27FC236}">
                <a16:creationId xmlns:a16="http://schemas.microsoft.com/office/drawing/2014/main" id="{816A74B2-7AEB-9242-A664-1D6E34576169}"/>
              </a:ext>
            </a:extLst>
          </p:cNvPr>
          <p:cNvSpPr txBox="1">
            <a:spLocks noChangeArrowheads="1"/>
          </p:cNvSpPr>
          <p:nvPr/>
        </p:nvSpPr>
        <p:spPr bwMode="auto">
          <a:xfrm>
            <a:off x="2286000" y="1981201"/>
            <a:ext cx="8077200" cy="387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en-US" altLang="zh-CN"/>
              <a:t> </a:t>
            </a:r>
            <a:r>
              <a:rPr lang="zh-CN" altLang="en-US"/>
              <a:t>滚动条</a:t>
            </a:r>
            <a:r>
              <a:rPr lang="en-US" altLang="zh-CN"/>
              <a:t>(Scrollbar)</a:t>
            </a:r>
          </a:p>
          <a:p>
            <a:pPr>
              <a:buClr>
                <a:schemeClr val="folHlink"/>
              </a:buClr>
              <a:buSzPct val="120000"/>
              <a:buFont typeface="Wingdings" pitchFamily="2" charset="2"/>
              <a:buNone/>
            </a:pPr>
            <a:r>
              <a:rPr lang="en-US" altLang="zh-CN" sz="2000"/>
              <a:t>    </a:t>
            </a:r>
            <a:r>
              <a:rPr lang="zh-CN" altLang="en-US" sz="2000"/>
              <a:t>滚动条一般不单独使用，它通常与另一个组件联合使用，用以指示另一个组件的变化情况。一般情况下，它可以用</a:t>
            </a:r>
            <a:r>
              <a:rPr lang="en-US" altLang="zh-CN" sz="2000"/>
              <a:t>ScrollPane</a:t>
            </a:r>
            <a:r>
              <a:rPr lang="zh-CN" altLang="en-US" sz="2000"/>
              <a:t>代替。</a:t>
            </a:r>
          </a:p>
          <a:p>
            <a:pPr>
              <a:buClr>
                <a:schemeClr val="folHlink"/>
              </a:buClr>
              <a:buSzPct val="120000"/>
              <a:buFont typeface="Wingdings" pitchFamily="2" charset="2"/>
              <a:buChar char="§"/>
            </a:pPr>
            <a:r>
              <a:rPr lang="zh-CN" altLang="en-US"/>
              <a:t> 画布</a:t>
            </a:r>
            <a:r>
              <a:rPr lang="en-US" altLang="zh-CN"/>
              <a:t>(Canvas)</a:t>
            </a:r>
          </a:p>
          <a:p>
            <a:r>
              <a:rPr lang="en-US" altLang="zh-CN" sz="2000"/>
              <a:t>    </a:t>
            </a:r>
            <a:r>
              <a:rPr lang="zh-CN" altLang="en-US" sz="2000"/>
              <a:t>画布类在使用时必须被继承，它本身并不做任何事情，它只是在屏幕上生成了一个矩形空白区域，使应用程序能够在上面任意作画，如写文字、画各种图形、接收键盘或鼠标输入等。如果想在画布上完成图画功能，必须重写其</a:t>
            </a:r>
            <a:r>
              <a:rPr lang="en-US" altLang="zh-CN" sz="2000"/>
              <a:t>paint()</a:t>
            </a:r>
            <a:r>
              <a:rPr lang="zh-CN" altLang="en-US" sz="2000"/>
              <a:t>方法。</a:t>
            </a:r>
          </a:p>
          <a:p>
            <a:r>
              <a:rPr lang="zh-CN" altLang="en-US" sz="2000"/>
              <a:t>    画布监听各种鼠标、键盘事件，只需实现</a:t>
            </a:r>
            <a:r>
              <a:rPr lang="en-US" altLang="zh-CN" sz="2000"/>
              <a:t>KeyListener</a:t>
            </a:r>
            <a:r>
              <a:rPr lang="zh-CN" altLang="en-US" sz="2000"/>
              <a:t>、</a:t>
            </a:r>
            <a:r>
              <a:rPr lang="en-US" altLang="zh-CN" sz="2000"/>
              <a:t>MouseMotionListener</a:t>
            </a:r>
            <a:r>
              <a:rPr lang="zh-CN" altLang="en-US" sz="2000"/>
              <a:t>和</a:t>
            </a:r>
            <a:r>
              <a:rPr lang="en-US" altLang="zh-CN" sz="2000"/>
              <a:t>MouseListener</a:t>
            </a:r>
            <a:r>
              <a:rPr lang="zh-CN" altLang="en-US" sz="2000"/>
              <a:t>接口即可。</a:t>
            </a:r>
          </a:p>
          <a:p>
            <a:r>
              <a:rPr lang="zh-CN" altLang="en-US" sz="2000"/>
              <a:t>    当在画布中输入字符时，必须先调用</a:t>
            </a:r>
            <a:r>
              <a:rPr lang="en-US" altLang="zh-CN" sz="2000"/>
              <a:t>requestFoucus()</a:t>
            </a:r>
            <a:r>
              <a:rPr lang="zh-CN" altLang="en-US" sz="2000"/>
              <a:t>方法为画布获得输入焦点，一般在</a:t>
            </a:r>
            <a:r>
              <a:rPr lang="en-US" altLang="zh-CN" sz="2000"/>
              <a:t>mouseClicked()</a:t>
            </a:r>
            <a:r>
              <a:rPr lang="zh-CN" altLang="en-US" sz="2000"/>
              <a:t>方法中调用该方法。</a:t>
            </a:r>
          </a:p>
        </p:txBody>
      </p:sp>
    </p:spTree>
    <p:extLst>
      <p:ext uri="{BB962C8B-B14F-4D97-AF65-F5344CB8AC3E}">
        <p14:creationId xmlns:p14="http://schemas.microsoft.com/office/powerpoint/2010/main" val="784900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3836172-6C06-C04A-8109-2F6606BC997D}"/>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61443" name="Text Box 3">
            <a:extLst>
              <a:ext uri="{FF2B5EF4-FFF2-40B4-BE49-F238E27FC236}">
                <a16:creationId xmlns:a16="http://schemas.microsoft.com/office/drawing/2014/main" id="{1938C530-CA77-6B46-B61B-C6015DD85667}"/>
              </a:ext>
            </a:extLst>
          </p:cNvPr>
          <p:cNvSpPr txBox="1">
            <a:spLocks noChangeArrowheads="1"/>
          </p:cNvSpPr>
          <p:nvPr/>
        </p:nvSpPr>
        <p:spPr bwMode="auto">
          <a:xfrm>
            <a:off x="2286000" y="1828800"/>
            <a:ext cx="8077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zh-CN" altLang="en-US"/>
              <a:t>菜单</a:t>
            </a:r>
          </a:p>
          <a:p>
            <a:r>
              <a:rPr lang="zh-CN" altLang="en-US"/>
              <a:t>    菜单与其他组件不同，无法直接添加到容器的某一位置，也无法用布局管理器对其加以控制，它由以下概念支撑：</a:t>
            </a:r>
          </a:p>
          <a:p>
            <a:pPr lvl="1">
              <a:buClr>
                <a:schemeClr val="folHlink"/>
              </a:buClr>
              <a:buFont typeface="Wingdings" pitchFamily="2" charset="2"/>
              <a:buChar char="ü"/>
            </a:pPr>
            <a:r>
              <a:rPr lang="zh-CN" altLang="en-US"/>
              <a:t> </a:t>
            </a:r>
            <a:r>
              <a:rPr lang="zh-CN" altLang="en-US">
                <a:solidFill>
                  <a:schemeClr val="folHlink"/>
                </a:solidFill>
              </a:rPr>
              <a:t>菜单条</a:t>
            </a:r>
            <a:r>
              <a:rPr lang="en-US" altLang="zh-CN">
                <a:solidFill>
                  <a:schemeClr val="folHlink"/>
                </a:solidFill>
              </a:rPr>
              <a:t>(MenuBar)</a:t>
            </a:r>
          </a:p>
          <a:p>
            <a:pPr lvl="1">
              <a:buClr>
                <a:schemeClr val="folHlink"/>
              </a:buClr>
              <a:buFont typeface="Wingdings" pitchFamily="2" charset="2"/>
              <a:buNone/>
            </a:pPr>
            <a:r>
              <a:rPr lang="zh-CN" altLang="en-US" sz="2000"/>
              <a:t>只能添加到</a:t>
            </a:r>
            <a:r>
              <a:rPr lang="en-US" altLang="zh-CN" sz="2000"/>
              <a:t>Frame</a:t>
            </a:r>
            <a:r>
              <a:rPr lang="zh-CN" altLang="en-US" sz="2000"/>
              <a:t>中（用</a:t>
            </a:r>
            <a:r>
              <a:rPr lang="en-US" altLang="zh-CN" sz="2000"/>
              <a:t>setMenuBar()</a:t>
            </a:r>
            <a:r>
              <a:rPr lang="zh-CN" altLang="en-US" sz="2000"/>
              <a:t>），作为摆放菜单的容器。</a:t>
            </a:r>
          </a:p>
          <a:p>
            <a:pPr lvl="1">
              <a:buClr>
                <a:schemeClr val="folHlink"/>
              </a:buClr>
              <a:buFont typeface="Wingdings" pitchFamily="2" charset="2"/>
              <a:buChar char="ü"/>
            </a:pPr>
            <a:r>
              <a:rPr lang="zh-CN" altLang="en-US">
                <a:solidFill>
                  <a:schemeClr val="folHlink"/>
                </a:solidFill>
              </a:rPr>
              <a:t> 菜单</a:t>
            </a:r>
            <a:r>
              <a:rPr lang="en-US" altLang="zh-CN">
                <a:solidFill>
                  <a:schemeClr val="folHlink"/>
                </a:solidFill>
              </a:rPr>
              <a:t>(Menu)</a:t>
            </a:r>
          </a:p>
          <a:p>
            <a:pPr lvl="1">
              <a:buClr>
                <a:schemeClr val="folHlink"/>
              </a:buClr>
              <a:buFont typeface="Wingdings" pitchFamily="2" charset="2"/>
              <a:buNone/>
            </a:pPr>
            <a:r>
              <a:rPr lang="zh-CN" altLang="en-US" sz="2000"/>
              <a:t>菜单项容器，负责显示并控制其中的菜单项。它支持菜单嵌套。</a:t>
            </a:r>
          </a:p>
          <a:p>
            <a:pPr lvl="1">
              <a:buClr>
                <a:schemeClr val="folHlink"/>
              </a:buClr>
              <a:buFont typeface="Wingdings" pitchFamily="2" charset="2"/>
              <a:buChar char="ü"/>
            </a:pPr>
            <a:r>
              <a:rPr lang="zh-CN" altLang="en-US">
                <a:solidFill>
                  <a:schemeClr val="folHlink"/>
                </a:solidFill>
              </a:rPr>
              <a:t> 菜单项</a:t>
            </a:r>
            <a:r>
              <a:rPr lang="en-US" altLang="zh-CN">
                <a:solidFill>
                  <a:schemeClr val="folHlink"/>
                </a:solidFill>
              </a:rPr>
              <a:t>(MenuItem)</a:t>
            </a:r>
          </a:p>
          <a:p>
            <a:pPr lvl="1">
              <a:buClr>
                <a:schemeClr val="folHlink"/>
              </a:buClr>
              <a:buFont typeface="Wingdings" pitchFamily="2" charset="2"/>
              <a:buNone/>
            </a:pPr>
            <a:r>
              <a:rPr lang="zh-CN" altLang="en-US" sz="2000"/>
              <a:t>真正的动作，可以用</a:t>
            </a:r>
            <a:r>
              <a:rPr lang="en-US" altLang="zh-CN" sz="2000"/>
              <a:t>ActionListener</a:t>
            </a:r>
            <a:r>
              <a:rPr lang="zh-CN" altLang="en-US" sz="2000"/>
              <a:t>监听其事件（</a:t>
            </a:r>
            <a:r>
              <a:rPr lang="en-US" altLang="zh-CN" sz="2000"/>
              <a:t>ActionEvent</a:t>
            </a:r>
            <a:r>
              <a:rPr lang="zh-CN" altLang="en-US" sz="2000"/>
              <a:t>）。</a:t>
            </a:r>
          </a:p>
          <a:p>
            <a:pPr lvl="1">
              <a:buClr>
                <a:schemeClr val="folHlink"/>
              </a:buClr>
              <a:buFont typeface="Wingdings" pitchFamily="2" charset="2"/>
              <a:buChar char="ü"/>
            </a:pPr>
            <a:r>
              <a:rPr lang="zh-CN" altLang="en-US">
                <a:solidFill>
                  <a:schemeClr val="folHlink"/>
                </a:solidFill>
              </a:rPr>
              <a:t> 复选框菜单项</a:t>
            </a:r>
            <a:r>
              <a:rPr lang="en-US" altLang="zh-CN">
                <a:solidFill>
                  <a:schemeClr val="folHlink"/>
                </a:solidFill>
              </a:rPr>
              <a:t>(CheckboxMenuItem)</a:t>
            </a:r>
          </a:p>
          <a:p>
            <a:pPr lvl="1">
              <a:buClr>
                <a:schemeClr val="folHlink"/>
              </a:buClr>
              <a:buFont typeface="Wingdings" pitchFamily="2" charset="2"/>
              <a:buNone/>
            </a:pPr>
            <a:r>
              <a:rPr lang="zh-CN" altLang="en-US" sz="2000"/>
              <a:t>真正的动作， 可以用</a:t>
            </a:r>
            <a:r>
              <a:rPr lang="en-US" altLang="zh-CN" sz="2000"/>
              <a:t>ItemListener</a:t>
            </a:r>
            <a:r>
              <a:rPr lang="zh-CN" altLang="en-US" sz="2000"/>
              <a:t>监听其事件（</a:t>
            </a:r>
            <a:r>
              <a:rPr lang="en-US" altLang="zh-CN" sz="2000"/>
              <a:t>ItemEvent</a:t>
            </a:r>
            <a:r>
              <a:rPr lang="zh-CN" altLang="en-US" sz="2000"/>
              <a:t>）。</a:t>
            </a:r>
          </a:p>
          <a:p>
            <a:pPr lvl="1">
              <a:buClr>
                <a:schemeClr val="folHlink"/>
              </a:buClr>
              <a:buFont typeface="Wingdings" pitchFamily="2" charset="2"/>
              <a:buChar char="ü"/>
            </a:pPr>
            <a:r>
              <a:rPr lang="zh-CN" altLang="en-US">
                <a:solidFill>
                  <a:schemeClr val="folHlink"/>
                </a:solidFill>
              </a:rPr>
              <a:t> 弹出式菜单</a:t>
            </a:r>
            <a:r>
              <a:rPr lang="en-US" altLang="zh-CN">
                <a:solidFill>
                  <a:schemeClr val="folHlink"/>
                </a:solidFill>
              </a:rPr>
              <a:t>(PopupMenu)</a:t>
            </a:r>
          </a:p>
          <a:p>
            <a:pPr lvl="1">
              <a:buClr>
                <a:schemeClr val="folHlink"/>
              </a:buClr>
              <a:buFont typeface="Wingdings" pitchFamily="2" charset="2"/>
              <a:buNone/>
            </a:pPr>
            <a:r>
              <a:rPr lang="zh-CN" altLang="en-US" sz="2000"/>
              <a:t>与菜单（</a:t>
            </a:r>
            <a:r>
              <a:rPr lang="en-US" altLang="zh-CN" sz="2000"/>
              <a:t>Menu</a:t>
            </a:r>
            <a:r>
              <a:rPr lang="zh-CN" altLang="en-US" sz="2000"/>
              <a:t>）相似，也是菜单项容器，通过其</a:t>
            </a:r>
            <a:r>
              <a:rPr lang="en-US" altLang="zh-CN" sz="2000"/>
              <a:t>show()</a:t>
            </a:r>
            <a:r>
              <a:rPr lang="zh-CN" altLang="en-US" sz="2000"/>
              <a:t>方法来显示菜单项。</a:t>
            </a:r>
          </a:p>
        </p:txBody>
      </p:sp>
    </p:spTree>
    <p:extLst>
      <p:ext uri="{BB962C8B-B14F-4D97-AF65-F5344CB8AC3E}">
        <p14:creationId xmlns:p14="http://schemas.microsoft.com/office/powerpoint/2010/main" val="363526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AA3C276-1FFA-B646-A623-C6FE435A9E3A}"/>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
        <p:nvSpPr>
          <p:cNvPr id="6147" name="Text Box 3">
            <a:extLst>
              <a:ext uri="{FF2B5EF4-FFF2-40B4-BE49-F238E27FC236}">
                <a16:creationId xmlns:a16="http://schemas.microsoft.com/office/drawing/2014/main" id="{CC7BCF68-528A-6549-B7DF-B68334B3C91E}"/>
              </a:ext>
            </a:extLst>
          </p:cNvPr>
          <p:cNvSpPr txBox="1">
            <a:spLocks noChangeArrowheads="1"/>
          </p:cNvSpPr>
          <p:nvPr/>
        </p:nvSpPr>
        <p:spPr bwMode="auto">
          <a:xfrm>
            <a:off x="1752600" y="1905001"/>
            <a:ext cx="876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java.awt</a:t>
            </a:r>
            <a:r>
              <a:rPr lang="zh-CN" altLang="en-US">
                <a:latin typeface="Times New Roman" panose="02020603050405020304" pitchFamily="18" charset="0"/>
              </a:rPr>
              <a:t>及相关包中包含了一个完整的</a:t>
            </a:r>
            <a:r>
              <a:rPr lang="zh-CN" altLang="en-US" b="1">
                <a:solidFill>
                  <a:schemeClr val="folHlink"/>
                </a:solidFill>
                <a:latin typeface="Times New Roman" panose="02020603050405020304" pitchFamily="18" charset="0"/>
              </a:rPr>
              <a:t>类集</a:t>
            </a:r>
            <a:r>
              <a:rPr lang="zh-CN" altLang="en-US">
                <a:latin typeface="Times New Roman" panose="02020603050405020304" pitchFamily="18" charset="0"/>
              </a:rPr>
              <a:t>以支持</a:t>
            </a:r>
            <a:r>
              <a:rPr lang="en-US" altLang="zh-CN">
                <a:latin typeface="Times New Roman" panose="02020603050405020304" pitchFamily="18" charset="0"/>
              </a:rPr>
              <a:t>GUI</a:t>
            </a:r>
            <a:r>
              <a:rPr lang="zh-CN" altLang="en-US">
                <a:latin typeface="Times New Roman" panose="02020603050405020304" pitchFamily="18" charset="0"/>
              </a:rPr>
              <a:t>程序的设计，其中的类及相互关系可以用下图来描述（重量级构件）：</a:t>
            </a:r>
          </a:p>
        </p:txBody>
      </p:sp>
      <p:grpSp>
        <p:nvGrpSpPr>
          <p:cNvPr id="6191" name="Group 47">
            <a:extLst>
              <a:ext uri="{FF2B5EF4-FFF2-40B4-BE49-F238E27FC236}">
                <a16:creationId xmlns:a16="http://schemas.microsoft.com/office/drawing/2014/main" id="{5136C6AE-2BA0-6F42-B53F-37371F01B25D}"/>
              </a:ext>
            </a:extLst>
          </p:cNvPr>
          <p:cNvGrpSpPr>
            <a:grpSpLocks/>
          </p:cNvGrpSpPr>
          <p:nvPr/>
        </p:nvGrpSpPr>
        <p:grpSpPr bwMode="auto">
          <a:xfrm>
            <a:off x="1600200" y="2819400"/>
            <a:ext cx="8915400" cy="3886200"/>
            <a:chOff x="48" y="1776"/>
            <a:chExt cx="5616" cy="2448"/>
          </a:xfrm>
        </p:grpSpPr>
        <p:sp>
          <p:nvSpPr>
            <p:cNvPr id="6148" name="Rectangle 4">
              <a:extLst>
                <a:ext uri="{FF2B5EF4-FFF2-40B4-BE49-F238E27FC236}">
                  <a16:creationId xmlns:a16="http://schemas.microsoft.com/office/drawing/2014/main" id="{A79A12DA-ADCC-7745-A89C-AA76273CDF5F}"/>
                </a:ext>
              </a:extLst>
            </p:cNvPr>
            <p:cNvSpPr>
              <a:spLocks noChangeArrowheads="1"/>
            </p:cNvSpPr>
            <p:nvPr/>
          </p:nvSpPr>
          <p:spPr bwMode="auto">
            <a:xfrm>
              <a:off x="96" y="2352"/>
              <a:ext cx="768"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事件类</a:t>
              </a:r>
            </a:p>
          </p:txBody>
        </p:sp>
        <p:sp>
          <p:nvSpPr>
            <p:cNvPr id="6149" name="Rectangle 5">
              <a:extLst>
                <a:ext uri="{FF2B5EF4-FFF2-40B4-BE49-F238E27FC236}">
                  <a16:creationId xmlns:a16="http://schemas.microsoft.com/office/drawing/2014/main" id="{6D487665-D524-5C48-9E20-871D8E15E4C8}"/>
                </a:ext>
              </a:extLst>
            </p:cNvPr>
            <p:cNvSpPr>
              <a:spLocks noChangeArrowheads="1"/>
            </p:cNvSpPr>
            <p:nvPr/>
          </p:nvSpPr>
          <p:spPr bwMode="auto">
            <a:xfrm>
              <a:off x="720" y="2688"/>
              <a:ext cx="816"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字体类</a:t>
              </a:r>
            </a:p>
          </p:txBody>
        </p:sp>
        <p:sp>
          <p:nvSpPr>
            <p:cNvPr id="6150" name="Rectangle 6">
              <a:extLst>
                <a:ext uri="{FF2B5EF4-FFF2-40B4-BE49-F238E27FC236}">
                  <a16:creationId xmlns:a16="http://schemas.microsoft.com/office/drawing/2014/main" id="{6F0D4144-B113-F74D-BD93-38B695E5D953}"/>
                </a:ext>
              </a:extLst>
            </p:cNvPr>
            <p:cNvSpPr>
              <a:spLocks noChangeArrowheads="1"/>
            </p:cNvSpPr>
            <p:nvPr/>
          </p:nvSpPr>
          <p:spPr bwMode="auto">
            <a:xfrm>
              <a:off x="1584" y="2352"/>
              <a:ext cx="1008"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Graphics</a:t>
              </a:r>
            </a:p>
          </p:txBody>
        </p:sp>
        <p:sp>
          <p:nvSpPr>
            <p:cNvPr id="6151" name="Rectangle 7">
              <a:extLst>
                <a:ext uri="{FF2B5EF4-FFF2-40B4-BE49-F238E27FC236}">
                  <a16:creationId xmlns:a16="http://schemas.microsoft.com/office/drawing/2014/main" id="{60C91CCA-36F1-834B-A5D0-96596AFE4BC4}"/>
                </a:ext>
              </a:extLst>
            </p:cNvPr>
            <p:cNvSpPr>
              <a:spLocks noChangeArrowheads="1"/>
            </p:cNvSpPr>
            <p:nvPr/>
          </p:nvSpPr>
          <p:spPr bwMode="auto">
            <a:xfrm>
              <a:off x="2304" y="2736"/>
              <a:ext cx="1008" cy="240"/>
            </a:xfrm>
            <a:prstGeom prst="rect">
              <a:avLst/>
            </a:prstGeom>
            <a:solidFill>
              <a:srgbClr val="FFCC00"/>
            </a:solidFill>
            <a:ln w="38100">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Component</a:t>
              </a:r>
            </a:p>
          </p:txBody>
        </p:sp>
        <p:sp>
          <p:nvSpPr>
            <p:cNvPr id="6152" name="Rectangle 8">
              <a:extLst>
                <a:ext uri="{FF2B5EF4-FFF2-40B4-BE49-F238E27FC236}">
                  <a16:creationId xmlns:a16="http://schemas.microsoft.com/office/drawing/2014/main" id="{7553F96B-2DEF-4844-B4E3-DF8201E411C7}"/>
                </a:ext>
              </a:extLst>
            </p:cNvPr>
            <p:cNvSpPr>
              <a:spLocks noChangeArrowheads="1"/>
            </p:cNvSpPr>
            <p:nvPr/>
          </p:nvSpPr>
          <p:spPr bwMode="auto">
            <a:xfrm>
              <a:off x="2976" y="2352"/>
              <a:ext cx="720" cy="24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颜色类</a:t>
              </a:r>
            </a:p>
          </p:txBody>
        </p:sp>
        <p:sp>
          <p:nvSpPr>
            <p:cNvPr id="6153" name="Rectangle 9">
              <a:extLst>
                <a:ext uri="{FF2B5EF4-FFF2-40B4-BE49-F238E27FC236}">
                  <a16:creationId xmlns:a16="http://schemas.microsoft.com/office/drawing/2014/main" id="{11F18142-E320-7346-A570-AD910D980556}"/>
                </a:ext>
              </a:extLst>
            </p:cNvPr>
            <p:cNvSpPr>
              <a:spLocks noChangeArrowheads="1"/>
            </p:cNvSpPr>
            <p:nvPr/>
          </p:nvSpPr>
          <p:spPr bwMode="auto">
            <a:xfrm>
              <a:off x="3552" y="2736"/>
              <a:ext cx="1056" cy="240"/>
            </a:xfrm>
            <a:prstGeom prst="rect">
              <a:avLst/>
            </a:prstGeom>
            <a:solidFill>
              <a:srgbClr val="FFCC00"/>
            </a:solidFill>
            <a:ln w="38100">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布局管理类</a:t>
              </a:r>
            </a:p>
          </p:txBody>
        </p:sp>
        <p:sp>
          <p:nvSpPr>
            <p:cNvPr id="6154" name="Rectangle 10">
              <a:extLst>
                <a:ext uri="{FF2B5EF4-FFF2-40B4-BE49-F238E27FC236}">
                  <a16:creationId xmlns:a16="http://schemas.microsoft.com/office/drawing/2014/main" id="{8EF3C0C4-6BB9-7E4D-8A80-35DBAC53456A}"/>
                </a:ext>
              </a:extLst>
            </p:cNvPr>
            <p:cNvSpPr>
              <a:spLocks noChangeArrowheads="1"/>
            </p:cNvSpPr>
            <p:nvPr/>
          </p:nvSpPr>
          <p:spPr bwMode="auto">
            <a:xfrm>
              <a:off x="2064" y="1776"/>
              <a:ext cx="148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java.lang.Object</a:t>
              </a:r>
            </a:p>
          </p:txBody>
        </p:sp>
        <p:cxnSp>
          <p:nvCxnSpPr>
            <p:cNvPr id="6155" name="AutoShape 11">
              <a:extLst>
                <a:ext uri="{FF2B5EF4-FFF2-40B4-BE49-F238E27FC236}">
                  <a16:creationId xmlns:a16="http://schemas.microsoft.com/office/drawing/2014/main" id="{F5DD1A5B-A5DF-4645-AF0E-C0B2D7B4AE40}"/>
                </a:ext>
              </a:extLst>
            </p:cNvPr>
            <p:cNvCxnSpPr>
              <a:cxnSpLocks noChangeShapeType="1"/>
              <a:stCxn id="6154" idx="2"/>
              <a:endCxn id="6148" idx="0"/>
            </p:cNvCxnSpPr>
            <p:nvPr/>
          </p:nvCxnSpPr>
          <p:spPr bwMode="auto">
            <a:xfrm rot="5400000">
              <a:off x="1476" y="1020"/>
              <a:ext cx="336" cy="2328"/>
            </a:xfrm>
            <a:prstGeom prst="curvedConnector3">
              <a:avLst>
                <a:gd name="adj1" fmla="val 50000"/>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6" name="AutoShape 12">
              <a:extLst>
                <a:ext uri="{FF2B5EF4-FFF2-40B4-BE49-F238E27FC236}">
                  <a16:creationId xmlns:a16="http://schemas.microsoft.com/office/drawing/2014/main" id="{965F9CFF-BB03-184A-9BE9-8C0D8F361D52}"/>
                </a:ext>
              </a:extLst>
            </p:cNvPr>
            <p:cNvCxnSpPr>
              <a:cxnSpLocks noChangeShapeType="1"/>
              <a:stCxn id="6154" idx="2"/>
              <a:endCxn id="6149" idx="0"/>
            </p:cNvCxnSpPr>
            <p:nvPr/>
          </p:nvCxnSpPr>
          <p:spPr bwMode="auto">
            <a:xfrm rot="5400000">
              <a:off x="1632" y="1512"/>
              <a:ext cx="672" cy="1680"/>
            </a:xfrm>
            <a:prstGeom prst="curvedConnector3">
              <a:avLst>
                <a:gd name="adj1" fmla="val 27079"/>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7" name="AutoShape 13">
              <a:extLst>
                <a:ext uri="{FF2B5EF4-FFF2-40B4-BE49-F238E27FC236}">
                  <a16:creationId xmlns:a16="http://schemas.microsoft.com/office/drawing/2014/main" id="{BEE4E5FC-75DB-5C4B-96F2-033069A213CC}"/>
                </a:ext>
              </a:extLst>
            </p:cNvPr>
            <p:cNvCxnSpPr>
              <a:cxnSpLocks noChangeShapeType="1"/>
              <a:stCxn id="6154" idx="2"/>
              <a:endCxn id="6150" idx="0"/>
            </p:cNvCxnSpPr>
            <p:nvPr/>
          </p:nvCxnSpPr>
          <p:spPr bwMode="auto">
            <a:xfrm rot="5400000">
              <a:off x="2280" y="1824"/>
              <a:ext cx="336" cy="720"/>
            </a:xfrm>
            <a:prstGeom prst="curvedConnector3">
              <a:avLst>
                <a:gd name="adj1" fmla="val 50000"/>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8" name="AutoShape 14">
              <a:extLst>
                <a:ext uri="{FF2B5EF4-FFF2-40B4-BE49-F238E27FC236}">
                  <a16:creationId xmlns:a16="http://schemas.microsoft.com/office/drawing/2014/main" id="{51A1D2E8-9DD8-8444-B7F5-233DD27BE3A9}"/>
                </a:ext>
              </a:extLst>
            </p:cNvPr>
            <p:cNvCxnSpPr>
              <a:cxnSpLocks noChangeShapeType="1"/>
              <a:stCxn id="6154" idx="2"/>
              <a:endCxn id="6151" idx="0"/>
            </p:cNvCxnSpPr>
            <p:nvPr/>
          </p:nvCxnSpPr>
          <p:spPr bwMode="auto">
            <a:xfrm rot="5400000">
              <a:off x="2454" y="2370"/>
              <a:ext cx="708" cy="0"/>
            </a:xfrm>
            <a:prstGeom prst="straightConnector1">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9" name="AutoShape 15">
              <a:extLst>
                <a:ext uri="{FF2B5EF4-FFF2-40B4-BE49-F238E27FC236}">
                  <a16:creationId xmlns:a16="http://schemas.microsoft.com/office/drawing/2014/main" id="{1AFDA666-8D4E-3543-AD42-B279EB395E1C}"/>
                </a:ext>
              </a:extLst>
            </p:cNvPr>
            <p:cNvCxnSpPr>
              <a:cxnSpLocks noChangeShapeType="1"/>
              <a:stCxn id="6154" idx="2"/>
              <a:endCxn id="6152" idx="0"/>
            </p:cNvCxnSpPr>
            <p:nvPr/>
          </p:nvCxnSpPr>
          <p:spPr bwMode="auto">
            <a:xfrm rot="16200000" flipH="1">
              <a:off x="2904" y="1920"/>
              <a:ext cx="336" cy="528"/>
            </a:xfrm>
            <a:prstGeom prst="curvedConnector3">
              <a:avLst>
                <a:gd name="adj1" fmla="val 50000"/>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61" name="Rectangle 17">
              <a:extLst>
                <a:ext uri="{FF2B5EF4-FFF2-40B4-BE49-F238E27FC236}">
                  <a16:creationId xmlns:a16="http://schemas.microsoft.com/office/drawing/2014/main" id="{45261147-B14B-8F4E-83C3-BAA9ABD4C9C7}"/>
                </a:ext>
              </a:extLst>
            </p:cNvPr>
            <p:cNvSpPr>
              <a:spLocks noChangeArrowheads="1"/>
            </p:cNvSpPr>
            <p:nvPr/>
          </p:nvSpPr>
          <p:spPr bwMode="auto">
            <a:xfrm>
              <a:off x="912" y="3312"/>
              <a:ext cx="91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Checkbox</a:t>
              </a:r>
            </a:p>
          </p:txBody>
        </p:sp>
        <p:sp>
          <p:nvSpPr>
            <p:cNvPr id="6162" name="Rectangle 18">
              <a:extLst>
                <a:ext uri="{FF2B5EF4-FFF2-40B4-BE49-F238E27FC236}">
                  <a16:creationId xmlns:a16="http://schemas.microsoft.com/office/drawing/2014/main" id="{861D061F-0586-0B42-88DD-F8452BA18360}"/>
                </a:ext>
              </a:extLst>
            </p:cNvPr>
            <p:cNvSpPr>
              <a:spLocks noChangeArrowheads="1"/>
            </p:cNvSpPr>
            <p:nvPr/>
          </p:nvSpPr>
          <p:spPr bwMode="auto">
            <a:xfrm>
              <a:off x="3744" y="3312"/>
              <a:ext cx="100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Container</a:t>
              </a:r>
            </a:p>
          </p:txBody>
        </p:sp>
        <p:sp>
          <p:nvSpPr>
            <p:cNvPr id="6163" name="Line 19">
              <a:extLst>
                <a:ext uri="{FF2B5EF4-FFF2-40B4-BE49-F238E27FC236}">
                  <a16:creationId xmlns:a16="http://schemas.microsoft.com/office/drawing/2014/main" id="{18936C61-65F7-DA4F-AC3D-1B4889919108}"/>
                </a:ext>
              </a:extLst>
            </p:cNvPr>
            <p:cNvSpPr>
              <a:spLocks noChangeShapeType="1"/>
            </p:cNvSpPr>
            <p:nvPr/>
          </p:nvSpPr>
          <p:spPr bwMode="auto">
            <a:xfrm>
              <a:off x="2880" y="2976"/>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64" name="Line 20">
              <a:extLst>
                <a:ext uri="{FF2B5EF4-FFF2-40B4-BE49-F238E27FC236}">
                  <a16:creationId xmlns:a16="http://schemas.microsoft.com/office/drawing/2014/main" id="{E061F866-101D-2541-A35D-A1900AFE2826}"/>
                </a:ext>
              </a:extLst>
            </p:cNvPr>
            <p:cNvSpPr>
              <a:spLocks noChangeShapeType="1"/>
            </p:cNvSpPr>
            <p:nvPr/>
          </p:nvSpPr>
          <p:spPr bwMode="auto">
            <a:xfrm>
              <a:off x="144" y="3120"/>
              <a:ext cx="27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65" name="Rectangle 21">
              <a:extLst>
                <a:ext uri="{FF2B5EF4-FFF2-40B4-BE49-F238E27FC236}">
                  <a16:creationId xmlns:a16="http://schemas.microsoft.com/office/drawing/2014/main" id="{B66A8166-209D-4E43-9B5F-7727EA4C7D26}"/>
                </a:ext>
              </a:extLst>
            </p:cNvPr>
            <p:cNvSpPr>
              <a:spLocks noChangeArrowheads="1"/>
            </p:cNvSpPr>
            <p:nvPr/>
          </p:nvSpPr>
          <p:spPr bwMode="auto">
            <a:xfrm>
              <a:off x="48" y="3312"/>
              <a:ext cx="76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Button</a:t>
              </a:r>
            </a:p>
          </p:txBody>
        </p:sp>
        <p:sp>
          <p:nvSpPr>
            <p:cNvPr id="6166" name="Line 22">
              <a:extLst>
                <a:ext uri="{FF2B5EF4-FFF2-40B4-BE49-F238E27FC236}">
                  <a16:creationId xmlns:a16="http://schemas.microsoft.com/office/drawing/2014/main" id="{5D293DE6-5EA7-1848-A68A-453B573A9FF0}"/>
                </a:ext>
              </a:extLst>
            </p:cNvPr>
            <p:cNvSpPr>
              <a:spLocks noChangeShapeType="1"/>
            </p:cNvSpPr>
            <p:nvPr/>
          </p:nvSpPr>
          <p:spPr bwMode="auto">
            <a:xfrm>
              <a:off x="432" y="3120"/>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67" name="Line 23">
              <a:extLst>
                <a:ext uri="{FF2B5EF4-FFF2-40B4-BE49-F238E27FC236}">
                  <a16:creationId xmlns:a16="http://schemas.microsoft.com/office/drawing/2014/main" id="{07F8071A-9C87-8B4D-AC7F-AE7EB114E463}"/>
                </a:ext>
              </a:extLst>
            </p:cNvPr>
            <p:cNvSpPr>
              <a:spLocks noChangeShapeType="1"/>
            </p:cNvSpPr>
            <p:nvPr/>
          </p:nvSpPr>
          <p:spPr bwMode="auto">
            <a:xfrm>
              <a:off x="1344" y="3120"/>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68" name="Text Box 24">
              <a:extLst>
                <a:ext uri="{FF2B5EF4-FFF2-40B4-BE49-F238E27FC236}">
                  <a16:creationId xmlns:a16="http://schemas.microsoft.com/office/drawing/2014/main" id="{13036711-B0A4-D94E-9A70-7B1B1B836F11}"/>
                </a:ext>
              </a:extLst>
            </p:cNvPr>
            <p:cNvSpPr txBox="1">
              <a:spLocks noChangeArrowheads="1"/>
            </p:cNvSpPr>
            <p:nvPr/>
          </p:nvSpPr>
          <p:spPr bwMode="auto">
            <a:xfrm>
              <a:off x="2524" y="3264"/>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a:t>
              </a:r>
              <a:endParaRPr lang="en-US" altLang="zh-CN"/>
            </a:p>
          </p:txBody>
        </p:sp>
        <p:cxnSp>
          <p:nvCxnSpPr>
            <p:cNvPr id="6169" name="AutoShape 25">
              <a:extLst>
                <a:ext uri="{FF2B5EF4-FFF2-40B4-BE49-F238E27FC236}">
                  <a16:creationId xmlns:a16="http://schemas.microsoft.com/office/drawing/2014/main" id="{ACA10BCE-C429-4C4E-9240-D05EB61D0DE8}"/>
                </a:ext>
              </a:extLst>
            </p:cNvPr>
            <p:cNvCxnSpPr>
              <a:cxnSpLocks noChangeShapeType="1"/>
              <a:stCxn id="6164" idx="1"/>
              <a:endCxn id="6162" idx="0"/>
            </p:cNvCxnSpPr>
            <p:nvPr/>
          </p:nvCxnSpPr>
          <p:spPr bwMode="auto">
            <a:xfrm rot="16200000" flipH="1">
              <a:off x="3468" y="2532"/>
              <a:ext cx="192" cy="1368"/>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70" name="Rectangle 26">
              <a:extLst>
                <a:ext uri="{FF2B5EF4-FFF2-40B4-BE49-F238E27FC236}">
                  <a16:creationId xmlns:a16="http://schemas.microsoft.com/office/drawing/2014/main" id="{42F60038-3EE2-A64A-8EBA-426A4C78156C}"/>
                </a:ext>
              </a:extLst>
            </p:cNvPr>
            <p:cNvSpPr>
              <a:spLocks noChangeArrowheads="1"/>
            </p:cNvSpPr>
            <p:nvPr/>
          </p:nvSpPr>
          <p:spPr bwMode="auto">
            <a:xfrm>
              <a:off x="2688" y="3648"/>
              <a:ext cx="1008"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Window</a:t>
              </a:r>
            </a:p>
          </p:txBody>
        </p:sp>
        <p:sp>
          <p:nvSpPr>
            <p:cNvPr id="6171" name="Rectangle 27">
              <a:extLst>
                <a:ext uri="{FF2B5EF4-FFF2-40B4-BE49-F238E27FC236}">
                  <a16:creationId xmlns:a16="http://schemas.microsoft.com/office/drawing/2014/main" id="{2B87E337-FD52-424B-9A5D-D0C8CE2CF16C}"/>
                </a:ext>
              </a:extLst>
            </p:cNvPr>
            <p:cNvSpPr>
              <a:spLocks noChangeArrowheads="1"/>
            </p:cNvSpPr>
            <p:nvPr/>
          </p:nvSpPr>
          <p:spPr bwMode="auto">
            <a:xfrm>
              <a:off x="4656" y="3648"/>
              <a:ext cx="1008"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Panel</a:t>
              </a:r>
            </a:p>
          </p:txBody>
        </p:sp>
        <p:sp>
          <p:nvSpPr>
            <p:cNvPr id="6172" name="Rectangle 28">
              <a:extLst>
                <a:ext uri="{FF2B5EF4-FFF2-40B4-BE49-F238E27FC236}">
                  <a16:creationId xmlns:a16="http://schemas.microsoft.com/office/drawing/2014/main" id="{1395654A-3F55-F840-95CA-54AD3F6BA3CA}"/>
                </a:ext>
              </a:extLst>
            </p:cNvPr>
            <p:cNvSpPr>
              <a:spLocks noChangeArrowheads="1"/>
            </p:cNvSpPr>
            <p:nvPr/>
          </p:nvSpPr>
          <p:spPr bwMode="auto">
            <a:xfrm>
              <a:off x="4656" y="3984"/>
              <a:ext cx="100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Applet</a:t>
              </a:r>
            </a:p>
          </p:txBody>
        </p:sp>
        <p:sp>
          <p:nvSpPr>
            <p:cNvPr id="6173" name="Rectangle 29">
              <a:extLst>
                <a:ext uri="{FF2B5EF4-FFF2-40B4-BE49-F238E27FC236}">
                  <a16:creationId xmlns:a16="http://schemas.microsoft.com/office/drawing/2014/main" id="{73C1F895-E239-2041-9D5B-B1DC3244B94F}"/>
                </a:ext>
              </a:extLst>
            </p:cNvPr>
            <p:cNvSpPr>
              <a:spLocks noChangeArrowheads="1"/>
            </p:cNvSpPr>
            <p:nvPr/>
          </p:nvSpPr>
          <p:spPr bwMode="auto">
            <a:xfrm>
              <a:off x="3168" y="3984"/>
              <a:ext cx="100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Dialog</a:t>
              </a:r>
            </a:p>
          </p:txBody>
        </p:sp>
        <p:sp>
          <p:nvSpPr>
            <p:cNvPr id="6174" name="Rectangle 30">
              <a:extLst>
                <a:ext uri="{FF2B5EF4-FFF2-40B4-BE49-F238E27FC236}">
                  <a16:creationId xmlns:a16="http://schemas.microsoft.com/office/drawing/2014/main" id="{BAC0B18E-7C43-B44E-A363-B5EF8ED2DF77}"/>
                </a:ext>
              </a:extLst>
            </p:cNvPr>
            <p:cNvSpPr>
              <a:spLocks noChangeArrowheads="1"/>
            </p:cNvSpPr>
            <p:nvPr/>
          </p:nvSpPr>
          <p:spPr bwMode="auto">
            <a:xfrm>
              <a:off x="1968" y="3984"/>
              <a:ext cx="100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Frame</a:t>
              </a:r>
            </a:p>
          </p:txBody>
        </p:sp>
        <p:cxnSp>
          <p:nvCxnSpPr>
            <p:cNvPr id="6177" name="AutoShape 33">
              <a:extLst>
                <a:ext uri="{FF2B5EF4-FFF2-40B4-BE49-F238E27FC236}">
                  <a16:creationId xmlns:a16="http://schemas.microsoft.com/office/drawing/2014/main" id="{48A412D1-AEDB-BE4B-98B1-1ACEB58331CE}"/>
                </a:ext>
              </a:extLst>
            </p:cNvPr>
            <p:cNvCxnSpPr>
              <a:cxnSpLocks noChangeShapeType="1"/>
              <a:stCxn id="6162" idx="1"/>
              <a:endCxn id="6170" idx="0"/>
            </p:cNvCxnSpPr>
            <p:nvPr/>
          </p:nvCxnSpPr>
          <p:spPr bwMode="auto">
            <a:xfrm rot="10800000" flipV="1">
              <a:off x="3192" y="3432"/>
              <a:ext cx="552" cy="216"/>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8" name="AutoShape 34">
              <a:extLst>
                <a:ext uri="{FF2B5EF4-FFF2-40B4-BE49-F238E27FC236}">
                  <a16:creationId xmlns:a16="http://schemas.microsoft.com/office/drawing/2014/main" id="{9D1090E8-44DA-CB43-8BF0-E7A7526E7B04}"/>
                </a:ext>
              </a:extLst>
            </p:cNvPr>
            <p:cNvCxnSpPr>
              <a:cxnSpLocks noChangeShapeType="1"/>
              <a:stCxn id="6162" idx="3"/>
              <a:endCxn id="6171" idx="0"/>
            </p:cNvCxnSpPr>
            <p:nvPr/>
          </p:nvCxnSpPr>
          <p:spPr bwMode="auto">
            <a:xfrm>
              <a:off x="4752" y="3432"/>
              <a:ext cx="408" cy="216"/>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9" name="AutoShape 35">
              <a:extLst>
                <a:ext uri="{FF2B5EF4-FFF2-40B4-BE49-F238E27FC236}">
                  <a16:creationId xmlns:a16="http://schemas.microsoft.com/office/drawing/2014/main" id="{BADDCB7F-7847-D24A-82A0-FC1C964ECEB8}"/>
                </a:ext>
              </a:extLst>
            </p:cNvPr>
            <p:cNvCxnSpPr>
              <a:cxnSpLocks noChangeShapeType="1"/>
              <a:stCxn id="6170" idx="2"/>
              <a:endCxn id="6173" idx="0"/>
            </p:cNvCxnSpPr>
            <p:nvPr/>
          </p:nvCxnSpPr>
          <p:spPr bwMode="auto">
            <a:xfrm rot="16200000" flipH="1">
              <a:off x="3384" y="3696"/>
              <a:ext cx="96" cy="48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0" name="AutoShape 36">
              <a:extLst>
                <a:ext uri="{FF2B5EF4-FFF2-40B4-BE49-F238E27FC236}">
                  <a16:creationId xmlns:a16="http://schemas.microsoft.com/office/drawing/2014/main" id="{1D91431D-5997-074D-BEEC-00A7B3D3A252}"/>
                </a:ext>
              </a:extLst>
            </p:cNvPr>
            <p:cNvCxnSpPr>
              <a:cxnSpLocks noChangeShapeType="1"/>
              <a:stCxn id="6170" idx="2"/>
              <a:endCxn id="6174" idx="0"/>
            </p:cNvCxnSpPr>
            <p:nvPr/>
          </p:nvCxnSpPr>
          <p:spPr bwMode="auto">
            <a:xfrm rot="5400000">
              <a:off x="2784" y="3576"/>
              <a:ext cx="96"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1" name="AutoShape 37">
              <a:extLst>
                <a:ext uri="{FF2B5EF4-FFF2-40B4-BE49-F238E27FC236}">
                  <a16:creationId xmlns:a16="http://schemas.microsoft.com/office/drawing/2014/main" id="{2884C40E-7A5B-704B-B808-A0F3FD585E96}"/>
                </a:ext>
              </a:extLst>
            </p:cNvPr>
            <p:cNvCxnSpPr>
              <a:cxnSpLocks noChangeShapeType="1"/>
              <a:stCxn id="6171" idx="2"/>
              <a:endCxn id="6172" idx="0"/>
            </p:cNvCxnSpPr>
            <p:nvPr/>
          </p:nvCxnSpPr>
          <p:spPr bwMode="auto">
            <a:xfrm rot="5400000">
              <a:off x="5112" y="3936"/>
              <a:ext cx="96" cy="0"/>
            </a:xfrm>
            <a:prstGeom prst="straightConnector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2" name="Rectangle 38">
              <a:extLst>
                <a:ext uri="{FF2B5EF4-FFF2-40B4-BE49-F238E27FC236}">
                  <a16:creationId xmlns:a16="http://schemas.microsoft.com/office/drawing/2014/main" id="{64C4CA46-4017-3E45-A829-73B676DDC67B}"/>
                </a:ext>
              </a:extLst>
            </p:cNvPr>
            <p:cNvSpPr>
              <a:spLocks noChangeArrowheads="1"/>
            </p:cNvSpPr>
            <p:nvPr/>
          </p:nvSpPr>
          <p:spPr bwMode="auto">
            <a:xfrm>
              <a:off x="1872" y="3312"/>
              <a:ext cx="62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List</a:t>
              </a:r>
            </a:p>
          </p:txBody>
        </p:sp>
        <p:sp>
          <p:nvSpPr>
            <p:cNvPr id="6183" name="Line 39">
              <a:extLst>
                <a:ext uri="{FF2B5EF4-FFF2-40B4-BE49-F238E27FC236}">
                  <a16:creationId xmlns:a16="http://schemas.microsoft.com/office/drawing/2014/main" id="{64BF4BC2-C6E3-0D40-AAB4-EEBC61E2C3AF}"/>
                </a:ext>
              </a:extLst>
            </p:cNvPr>
            <p:cNvSpPr>
              <a:spLocks noChangeShapeType="1"/>
            </p:cNvSpPr>
            <p:nvPr/>
          </p:nvSpPr>
          <p:spPr bwMode="auto">
            <a:xfrm>
              <a:off x="2160" y="3120"/>
              <a:ext cx="0" cy="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84" name="Rectangle 40">
              <a:extLst>
                <a:ext uri="{FF2B5EF4-FFF2-40B4-BE49-F238E27FC236}">
                  <a16:creationId xmlns:a16="http://schemas.microsoft.com/office/drawing/2014/main" id="{753A27E7-E62C-8943-82CE-2E40C8B5565A}"/>
                </a:ext>
              </a:extLst>
            </p:cNvPr>
            <p:cNvSpPr>
              <a:spLocks noChangeArrowheads="1"/>
            </p:cNvSpPr>
            <p:nvPr/>
          </p:nvSpPr>
          <p:spPr bwMode="auto">
            <a:xfrm>
              <a:off x="4080" y="2352"/>
              <a:ext cx="720" cy="240"/>
            </a:xfrm>
            <a:prstGeom prst="rect">
              <a:avLst/>
            </a:prstGeom>
            <a:solidFill>
              <a:srgbClr val="FFCC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图象类</a:t>
              </a:r>
            </a:p>
          </p:txBody>
        </p:sp>
        <p:cxnSp>
          <p:nvCxnSpPr>
            <p:cNvPr id="6185" name="AutoShape 41">
              <a:extLst>
                <a:ext uri="{FF2B5EF4-FFF2-40B4-BE49-F238E27FC236}">
                  <a16:creationId xmlns:a16="http://schemas.microsoft.com/office/drawing/2014/main" id="{A756A1AC-5154-A247-8834-DBDB5A785E6E}"/>
                </a:ext>
              </a:extLst>
            </p:cNvPr>
            <p:cNvCxnSpPr>
              <a:cxnSpLocks noChangeShapeType="1"/>
              <a:stCxn id="6154" idx="2"/>
              <a:endCxn id="6184" idx="0"/>
            </p:cNvCxnSpPr>
            <p:nvPr/>
          </p:nvCxnSpPr>
          <p:spPr bwMode="auto">
            <a:xfrm rot="16200000" flipH="1">
              <a:off x="3456" y="1368"/>
              <a:ext cx="336" cy="1632"/>
            </a:xfrm>
            <a:prstGeom prst="curvedConnector3">
              <a:avLst>
                <a:gd name="adj1" fmla="val 36009"/>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87" name="Rectangle 43">
              <a:extLst>
                <a:ext uri="{FF2B5EF4-FFF2-40B4-BE49-F238E27FC236}">
                  <a16:creationId xmlns:a16="http://schemas.microsoft.com/office/drawing/2014/main" id="{9A7045BE-59A1-2B44-A86E-8A56B8D5B8A3}"/>
                </a:ext>
              </a:extLst>
            </p:cNvPr>
            <p:cNvSpPr>
              <a:spLocks noChangeArrowheads="1"/>
            </p:cNvSpPr>
            <p:nvPr/>
          </p:nvSpPr>
          <p:spPr bwMode="auto">
            <a:xfrm>
              <a:off x="4896" y="2352"/>
              <a:ext cx="720" cy="240"/>
            </a:xfrm>
            <a:prstGeom prst="rect">
              <a:avLst/>
            </a:prstGeom>
            <a:solidFill>
              <a:srgbClr val="FFCC00"/>
            </a:solidFill>
            <a:ln w="38100">
              <a:solidFill>
                <a:schemeClr val="fo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菜单类</a:t>
              </a:r>
            </a:p>
          </p:txBody>
        </p:sp>
        <p:cxnSp>
          <p:nvCxnSpPr>
            <p:cNvPr id="6188" name="AutoShape 44">
              <a:extLst>
                <a:ext uri="{FF2B5EF4-FFF2-40B4-BE49-F238E27FC236}">
                  <a16:creationId xmlns:a16="http://schemas.microsoft.com/office/drawing/2014/main" id="{881CF69E-DB47-7244-9551-470969E18B85}"/>
                </a:ext>
              </a:extLst>
            </p:cNvPr>
            <p:cNvCxnSpPr>
              <a:cxnSpLocks noChangeShapeType="1"/>
              <a:stCxn id="6154" idx="2"/>
              <a:endCxn id="6153" idx="0"/>
            </p:cNvCxnSpPr>
            <p:nvPr/>
          </p:nvCxnSpPr>
          <p:spPr bwMode="auto">
            <a:xfrm rot="16200000" flipH="1">
              <a:off x="3090" y="1734"/>
              <a:ext cx="708" cy="1272"/>
            </a:xfrm>
            <a:prstGeom prst="curvedConnector3">
              <a:avLst>
                <a:gd name="adj1" fmla="val 50847"/>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89" name="AutoShape 45">
              <a:extLst>
                <a:ext uri="{FF2B5EF4-FFF2-40B4-BE49-F238E27FC236}">
                  <a16:creationId xmlns:a16="http://schemas.microsoft.com/office/drawing/2014/main" id="{989114E0-6491-5D47-92E2-69E1D1498C63}"/>
                </a:ext>
              </a:extLst>
            </p:cNvPr>
            <p:cNvCxnSpPr>
              <a:cxnSpLocks noChangeShapeType="1"/>
              <a:stCxn id="6154" idx="2"/>
              <a:endCxn id="6187" idx="0"/>
            </p:cNvCxnSpPr>
            <p:nvPr/>
          </p:nvCxnSpPr>
          <p:spPr bwMode="auto">
            <a:xfrm rot="16200000" flipH="1">
              <a:off x="3870" y="954"/>
              <a:ext cx="324" cy="2448"/>
            </a:xfrm>
            <a:prstGeom prst="curvedConnector3">
              <a:avLst>
                <a:gd name="adj1" fmla="val 51852"/>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069437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576B3DB-FB37-6E42-A189-5E28F900809B}"/>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93187" name="Text Box 3">
            <a:extLst>
              <a:ext uri="{FF2B5EF4-FFF2-40B4-BE49-F238E27FC236}">
                <a16:creationId xmlns:a16="http://schemas.microsoft.com/office/drawing/2014/main" id="{4D691989-379C-374F-A660-39B7FB244349}"/>
              </a:ext>
            </a:extLst>
          </p:cNvPr>
          <p:cNvSpPr txBox="1">
            <a:spLocks noChangeArrowheads="1"/>
          </p:cNvSpPr>
          <p:nvPr/>
        </p:nvSpPr>
        <p:spPr bwMode="auto">
          <a:xfrm>
            <a:off x="2057400" y="1990726"/>
            <a:ext cx="6096000" cy="4714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altLang="zh-CN">
                <a:latin typeface="Times New Roman" panose="02020603050405020304" pitchFamily="18" charset="0"/>
              </a:rPr>
              <a:t>MenuBar mb; </a:t>
            </a:r>
          </a:p>
          <a:p>
            <a:pPr lvl="1"/>
            <a:r>
              <a:rPr lang="en-US" altLang="zh-CN">
                <a:latin typeface="Times New Roman" panose="02020603050405020304" pitchFamily="18" charset="0"/>
              </a:rPr>
              <a:t>Menu m;</a:t>
            </a:r>
          </a:p>
          <a:p>
            <a:pPr lvl="1"/>
            <a:r>
              <a:rPr lang="en-US" altLang="zh-CN">
                <a:latin typeface="Times New Roman" panose="02020603050405020304" pitchFamily="18" charset="0"/>
              </a:rPr>
              <a:t>MenuItem mi1, mi2;</a:t>
            </a:r>
          </a:p>
          <a:p>
            <a:pPr lvl="1"/>
            <a:r>
              <a:rPr lang="en-US" altLang="zh-CN">
                <a:latin typeface="Times New Roman" panose="02020603050405020304" pitchFamily="18" charset="0"/>
              </a:rPr>
              <a:t>CheckboxMenuItem mi3;</a:t>
            </a:r>
          </a:p>
          <a:p>
            <a:pPr lvl="1"/>
            <a:endParaRPr lang="en-US" altLang="zh-CN" sz="700">
              <a:latin typeface="Times New Roman" panose="02020603050405020304" pitchFamily="18" charset="0"/>
            </a:endParaRPr>
          </a:p>
          <a:p>
            <a:pPr lvl="1"/>
            <a:r>
              <a:rPr lang="en-US" altLang="zh-CN">
                <a:latin typeface="Times New Roman" panose="02020603050405020304" pitchFamily="18" charset="0"/>
              </a:rPr>
              <a:t>//Build the menu bar. </a:t>
            </a:r>
          </a:p>
          <a:p>
            <a:pPr lvl="1"/>
            <a:r>
              <a:rPr lang="en-US" altLang="zh-CN">
                <a:latin typeface="Times New Roman" panose="02020603050405020304" pitchFamily="18" charset="0"/>
              </a:rPr>
              <a:t>mb = new MenuBar(); </a:t>
            </a:r>
          </a:p>
          <a:p>
            <a:pPr lvl="1"/>
            <a:r>
              <a:rPr lang="en-US" altLang="zh-CN">
                <a:latin typeface="Times New Roman" panose="02020603050405020304" pitchFamily="18" charset="0"/>
              </a:rPr>
              <a:t>setMenuBar(mb);   </a:t>
            </a:r>
            <a:r>
              <a:rPr lang="en-US" altLang="zh-CN" b="1">
                <a:solidFill>
                  <a:schemeClr val="folHlink"/>
                </a:solidFill>
                <a:latin typeface="Times New Roman" panose="02020603050405020304" pitchFamily="18" charset="0"/>
              </a:rPr>
              <a:t>//Frame</a:t>
            </a:r>
            <a:r>
              <a:rPr lang="zh-CN" altLang="en-US" b="1">
                <a:solidFill>
                  <a:schemeClr val="folHlink"/>
                </a:solidFill>
                <a:latin typeface="Times New Roman" panose="02020603050405020304" pitchFamily="18" charset="0"/>
              </a:rPr>
              <a:t>的方法</a:t>
            </a:r>
          </a:p>
          <a:p>
            <a:pPr lvl="1"/>
            <a:r>
              <a:rPr lang="en-US" altLang="zh-CN">
                <a:latin typeface="Times New Roman" panose="02020603050405020304" pitchFamily="18" charset="0"/>
              </a:rPr>
              <a:t>//Build first menu in the menu bar. </a:t>
            </a:r>
          </a:p>
          <a:p>
            <a:pPr lvl="1"/>
            <a:r>
              <a:rPr lang="en-US" altLang="zh-CN">
                <a:latin typeface="Times New Roman" panose="02020603050405020304" pitchFamily="18" charset="0"/>
              </a:rPr>
              <a:t>m = new Menu("Menu 1", true);</a:t>
            </a:r>
          </a:p>
          <a:p>
            <a:pPr lvl="1"/>
            <a:r>
              <a:rPr lang="en-US" altLang="zh-CN">
                <a:latin typeface="Times New Roman" panose="02020603050405020304" pitchFamily="18" charset="0"/>
              </a:rPr>
              <a:t>mb.add(m);</a:t>
            </a:r>
          </a:p>
          <a:p>
            <a:pPr lvl="1"/>
            <a:endParaRPr lang="en-US" altLang="zh-CN" sz="800">
              <a:latin typeface="Times New Roman" panose="02020603050405020304" pitchFamily="18" charset="0"/>
            </a:endParaRPr>
          </a:p>
          <a:p>
            <a:pPr lvl="1"/>
            <a:r>
              <a:rPr lang="en-US" altLang="zh-CN">
                <a:latin typeface="Times New Roman" panose="02020603050405020304" pitchFamily="18" charset="0"/>
              </a:rPr>
              <a:t>mi1 = new MenuItem("Menu Item 1"); </a:t>
            </a:r>
          </a:p>
          <a:p>
            <a:pPr lvl="1"/>
            <a:r>
              <a:rPr lang="en-US" altLang="zh-CN">
                <a:latin typeface="Times New Roman" panose="02020603050405020304" pitchFamily="18" charset="0"/>
              </a:rPr>
              <a:t>m.add(mi1); </a:t>
            </a:r>
          </a:p>
          <a:p>
            <a:pPr lvl="1"/>
            <a:r>
              <a:rPr lang="en-US" altLang="zh-CN">
                <a:latin typeface="Times New Roman" panose="02020603050405020304" pitchFamily="18" charset="0"/>
              </a:rPr>
              <a:t>mi2 = new MenuItem("Menu Item 2"); </a:t>
            </a:r>
          </a:p>
          <a:p>
            <a:pPr lvl="1"/>
            <a:r>
              <a:rPr lang="en-US" altLang="zh-CN">
                <a:latin typeface="Times New Roman" panose="02020603050405020304" pitchFamily="18" charset="0"/>
              </a:rPr>
              <a:t>m.add(mi2); </a:t>
            </a:r>
          </a:p>
          <a:p>
            <a:pPr lvl="1"/>
            <a:r>
              <a:rPr lang="en-US" altLang="zh-CN">
                <a:latin typeface="Times New Roman" panose="02020603050405020304" pitchFamily="18" charset="0"/>
              </a:rPr>
              <a:t>mi3 = new CheckboxMenuItem("Menu Item 3"); </a:t>
            </a:r>
          </a:p>
          <a:p>
            <a:pPr lvl="1"/>
            <a:r>
              <a:rPr lang="en-US" altLang="zh-CN">
                <a:latin typeface="Times New Roman" panose="02020603050405020304" pitchFamily="18" charset="0"/>
              </a:rPr>
              <a:t>m.add(mi3); </a:t>
            </a:r>
          </a:p>
        </p:txBody>
      </p:sp>
      <p:grpSp>
        <p:nvGrpSpPr>
          <p:cNvPr id="93202" name="Group 18">
            <a:extLst>
              <a:ext uri="{FF2B5EF4-FFF2-40B4-BE49-F238E27FC236}">
                <a16:creationId xmlns:a16="http://schemas.microsoft.com/office/drawing/2014/main" id="{A3EDE4D3-FE7A-1842-9F77-F79123AE3F57}"/>
              </a:ext>
            </a:extLst>
          </p:cNvPr>
          <p:cNvGrpSpPr>
            <a:grpSpLocks/>
          </p:cNvGrpSpPr>
          <p:nvPr/>
        </p:nvGrpSpPr>
        <p:grpSpPr bwMode="auto">
          <a:xfrm>
            <a:off x="8229602" y="1905001"/>
            <a:ext cx="2166938" cy="4378325"/>
            <a:chOff x="4224" y="1157"/>
            <a:chExt cx="1365" cy="2758"/>
          </a:xfrm>
        </p:grpSpPr>
        <p:sp>
          <p:nvSpPr>
            <p:cNvPr id="93188" name="Text Box 4">
              <a:extLst>
                <a:ext uri="{FF2B5EF4-FFF2-40B4-BE49-F238E27FC236}">
                  <a16:creationId xmlns:a16="http://schemas.microsoft.com/office/drawing/2014/main" id="{E7ACB8B0-2A62-6847-99F6-1260251914CE}"/>
                </a:ext>
              </a:extLst>
            </p:cNvPr>
            <p:cNvSpPr txBox="1">
              <a:spLocks noChangeArrowheads="1"/>
            </p:cNvSpPr>
            <p:nvPr/>
          </p:nvSpPr>
          <p:spPr bwMode="auto">
            <a:xfrm>
              <a:off x="4674" y="1157"/>
              <a:ext cx="488" cy="23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Frame</a:t>
              </a:r>
            </a:p>
          </p:txBody>
        </p:sp>
        <p:sp>
          <p:nvSpPr>
            <p:cNvPr id="93189" name="Text Box 5">
              <a:extLst>
                <a:ext uri="{FF2B5EF4-FFF2-40B4-BE49-F238E27FC236}">
                  <a16:creationId xmlns:a16="http://schemas.microsoft.com/office/drawing/2014/main" id="{118EDE37-FF73-0A4B-BF32-DA9E9771E198}"/>
                </a:ext>
              </a:extLst>
            </p:cNvPr>
            <p:cNvSpPr txBox="1">
              <a:spLocks noChangeArrowheads="1"/>
            </p:cNvSpPr>
            <p:nvPr/>
          </p:nvSpPr>
          <p:spPr bwMode="auto">
            <a:xfrm>
              <a:off x="4560" y="1637"/>
              <a:ext cx="666" cy="23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MenuBar</a:t>
              </a:r>
            </a:p>
          </p:txBody>
        </p:sp>
        <p:sp>
          <p:nvSpPr>
            <p:cNvPr id="93190" name="Text Box 6">
              <a:extLst>
                <a:ext uri="{FF2B5EF4-FFF2-40B4-BE49-F238E27FC236}">
                  <a16:creationId xmlns:a16="http://schemas.microsoft.com/office/drawing/2014/main" id="{04141F85-E7CA-774A-9C9E-3D3FB0791AA6}"/>
                </a:ext>
              </a:extLst>
            </p:cNvPr>
            <p:cNvSpPr txBox="1">
              <a:spLocks noChangeArrowheads="1"/>
            </p:cNvSpPr>
            <p:nvPr/>
          </p:nvSpPr>
          <p:spPr bwMode="auto">
            <a:xfrm>
              <a:off x="4224" y="2330"/>
              <a:ext cx="456" cy="23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1"/>
                  </a:solidFill>
                  <a:latin typeface="Times New Roman" panose="02020603050405020304" pitchFamily="18" charset="0"/>
                </a:rPr>
                <a:t>Menu</a:t>
              </a:r>
            </a:p>
          </p:txBody>
        </p:sp>
        <p:sp>
          <p:nvSpPr>
            <p:cNvPr id="93192" name="Text Box 8">
              <a:extLst>
                <a:ext uri="{FF2B5EF4-FFF2-40B4-BE49-F238E27FC236}">
                  <a16:creationId xmlns:a16="http://schemas.microsoft.com/office/drawing/2014/main" id="{40D4F225-6857-5B4C-A2CD-B2205397ACCE}"/>
                </a:ext>
              </a:extLst>
            </p:cNvPr>
            <p:cNvSpPr txBox="1">
              <a:spLocks noChangeArrowheads="1"/>
            </p:cNvSpPr>
            <p:nvPr/>
          </p:nvSpPr>
          <p:spPr bwMode="auto">
            <a:xfrm>
              <a:off x="4224" y="2995"/>
              <a:ext cx="291"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a:latin typeface="Times New Roman" panose="02020603050405020304" pitchFamily="18" charset="0"/>
                </a:rPr>
                <a:t>MenuItem</a:t>
              </a:r>
            </a:p>
          </p:txBody>
        </p:sp>
        <p:sp>
          <p:nvSpPr>
            <p:cNvPr id="93193" name="Text Box 9">
              <a:extLst>
                <a:ext uri="{FF2B5EF4-FFF2-40B4-BE49-F238E27FC236}">
                  <a16:creationId xmlns:a16="http://schemas.microsoft.com/office/drawing/2014/main" id="{50E7CC08-4FC8-494E-AE9D-44EE88196536}"/>
                </a:ext>
              </a:extLst>
            </p:cNvPr>
            <p:cNvSpPr txBox="1">
              <a:spLocks noChangeArrowheads="1"/>
            </p:cNvSpPr>
            <p:nvPr/>
          </p:nvSpPr>
          <p:spPr bwMode="auto">
            <a:xfrm>
              <a:off x="4754" y="2976"/>
              <a:ext cx="291"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a:latin typeface="Times New Roman" panose="02020603050405020304" pitchFamily="18" charset="0"/>
                </a:rPr>
                <a:t>ChKMenuItem</a:t>
              </a:r>
            </a:p>
          </p:txBody>
        </p:sp>
        <p:sp>
          <p:nvSpPr>
            <p:cNvPr id="93194" name="Text Box 10">
              <a:extLst>
                <a:ext uri="{FF2B5EF4-FFF2-40B4-BE49-F238E27FC236}">
                  <a16:creationId xmlns:a16="http://schemas.microsoft.com/office/drawing/2014/main" id="{42082A21-5983-354A-98FF-D7FAC4D8BA03}"/>
                </a:ext>
              </a:extLst>
            </p:cNvPr>
            <p:cNvSpPr txBox="1">
              <a:spLocks noChangeArrowheads="1"/>
            </p:cNvSpPr>
            <p:nvPr/>
          </p:nvSpPr>
          <p:spPr bwMode="auto">
            <a:xfrm>
              <a:off x="5133" y="2309"/>
              <a:ext cx="456" cy="23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bg1"/>
                  </a:solidFill>
                  <a:latin typeface="Times New Roman" panose="02020603050405020304" pitchFamily="18" charset="0"/>
                </a:rPr>
                <a:t>Menu</a:t>
              </a:r>
            </a:p>
          </p:txBody>
        </p:sp>
        <p:cxnSp>
          <p:nvCxnSpPr>
            <p:cNvPr id="93195" name="AutoShape 11">
              <a:extLst>
                <a:ext uri="{FF2B5EF4-FFF2-40B4-BE49-F238E27FC236}">
                  <a16:creationId xmlns:a16="http://schemas.microsoft.com/office/drawing/2014/main" id="{57B298CB-87F7-0748-A2AF-7BB862FD6207}"/>
                </a:ext>
              </a:extLst>
            </p:cNvPr>
            <p:cNvCxnSpPr>
              <a:cxnSpLocks noChangeShapeType="1"/>
              <a:stCxn id="93189" idx="0"/>
              <a:endCxn id="93188" idx="2"/>
            </p:cNvCxnSpPr>
            <p:nvPr/>
          </p:nvCxnSpPr>
          <p:spPr bwMode="auto">
            <a:xfrm rot="5400000" flipH="1" flipV="1">
              <a:off x="4782" y="1501"/>
              <a:ext cx="247" cy="25"/>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6" name="AutoShape 12">
              <a:extLst>
                <a:ext uri="{FF2B5EF4-FFF2-40B4-BE49-F238E27FC236}">
                  <a16:creationId xmlns:a16="http://schemas.microsoft.com/office/drawing/2014/main" id="{5E7964C6-67FF-FE43-B7A5-EAC8FF5F3233}"/>
                </a:ext>
              </a:extLst>
            </p:cNvPr>
            <p:cNvCxnSpPr>
              <a:cxnSpLocks noChangeShapeType="1"/>
              <a:stCxn id="93190" idx="0"/>
              <a:endCxn id="93189" idx="2"/>
            </p:cNvCxnSpPr>
            <p:nvPr/>
          </p:nvCxnSpPr>
          <p:spPr bwMode="auto">
            <a:xfrm rot="5400000" flipH="1" flipV="1">
              <a:off x="4443" y="1880"/>
              <a:ext cx="460" cy="441"/>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7" name="AutoShape 13">
              <a:extLst>
                <a:ext uri="{FF2B5EF4-FFF2-40B4-BE49-F238E27FC236}">
                  <a16:creationId xmlns:a16="http://schemas.microsoft.com/office/drawing/2014/main" id="{0FC197D9-5E19-8A40-BC64-B9C6447F0E21}"/>
                </a:ext>
              </a:extLst>
            </p:cNvPr>
            <p:cNvCxnSpPr>
              <a:cxnSpLocks noChangeShapeType="1"/>
              <a:stCxn id="93194" idx="0"/>
              <a:endCxn id="93189" idx="2"/>
            </p:cNvCxnSpPr>
            <p:nvPr/>
          </p:nvCxnSpPr>
          <p:spPr bwMode="auto">
            <a:xfrm rot="16200000" flipV="1">
              <a:off x="4908" y="1856"/>
              <a:ext cx="439" cy="468"/>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8" name="AutoShape 14">
              <a:extLst>
                <a:ext uri="{FF2B5EF4-FFF2-40B4-BE49-F238E27FC236}">
                  <a16:creationId xmlns:a16="http://schemas.microsoft.com/office/drawing/2014/main" id="{EA8A0D3F-072E-2047-A408-BD7EF3FA9C47}"/>
                </a:ext>
              </a:extLst>
            </p:cNvPr>
            <p:cNvCxnSpPr>
              <a:cxnSpLocks noChangeShapeType="1"/>
              <a:stCxn id="93192" idx="0"/>
              <a:endCxn id="93190" idx="2"/>
            </p:cNvCxnSpPr>
            <p:nvPr/>
          </p:nvCxnSpPr>
          <p:spPr bwMode="auto">
            <a:xfrm rot="5400000" flipH="1" flipV="1">
              <a:off x="4195" y="2738"/>
              <a:ext cx="432" cy="82"/>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9" name="AutoShape 15">
              <a:extLst>
                <a:ext uri="{FF2B5EF4-FFF2-40B4-BE49-F238E27FC236}">
                  <a16:creationId xmlns:a16="http://schemas.microsoft.com/office/drawing/2014/main" id="{6371DA14-AB4B-A84F-9419-0FE75D47A3DB}"/>
                </a:ext>
              </a:extLst>
            </p:cNvPr>
            <p:cNvCxnSpPr>
              <a:cxnSpLocks noChangeShapeType="1"/>
              <a:stCxn id="93193" idx="0"/>
              <a:endCxn id="93190" idx="2"/>
            </p:cNvCxnSpPr>
            <p:nvPr/>
          </p:nvCxnSpPr>
          <p:spPr bwMode="auto">
            <a:xfrm rot="16200000" flipV="1">
              <a:off x="4469" y="2546"/>
              <a:ext cx="413" cy="448"/>
            </a:xfrm>
            <a:prstGeom prst="curved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3200" name="Text Box 16">
              <a:extLst>
                <a:ext uri="{FF2B5EF4-FFF2-40B4-BE49-F238E27FC236}">
                  <a16:creationId xmlns:a16="http://schemas.microsoft.com/office/drawing/2014/main" id="{79F1082F-CEE3-694C-90C2-3F6C12FBAC8A}"/>
                </a:ext>
              </a:extLst>
            </p:cNvPr>
            <p:cNvSpPr txBox="1">
              <a:spLocks noChangeArrowheads="1"/>
            </p:cNvSpPr>
            <p:nvPr/>
          </p:nvSpPr>
          <p:spPr bwMode="auto">
            <a:xfrm>
              <a:off x="4790" y="2282"/>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a:t>
              </a:r>
            </a:p>
          </p:txBody>
        </p:sp>
        <p:sp>
          <p:nvSpPr>
            <p:cNvPr id="93201" name="Text Box 17">
              <a:extLst>
                <a:ext uri="{FF2B5EF4-FFF2-40B4-BE49-F238E27FC236}">
                  <a16:creationId xmlns:a16="http://schemas.microsoft.com/office/drawing/2014/main" id="{87ABE582-E3A9-F241-BD96-9385B96BC9B9}"/>
                </a:ext>
              </a:extLst>
            </p:cNvPr>
            <p:cNvSpPr txBox="1">
              <a:spLocks noChangeArrowheads="1"/>
            </p:cNvSpPr>
            <p:nvPr/>
          </p:nvSpPr>
          <p:spPr bwMode="auto">
            <a:xfrm>
              <a:off x="4512" y="3091"/>
              <a:ext cx="291"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a:latin typeface="Times New Roman" panose="02020603050405020304" pitchFamily="18" charset="0"/>
                </a:rPr>
                <a:t>…</a:t>
              </a:r>
            </a:p>
          </p:txBody>
        </p:sp>
      </p:grpSp>
    </p:spTree>
    <p:extLst>
      <p:ext uri="{BB962C8B-B14F-4D97-AF65-F5344CB8AC3E}">
        <p14:creationId xmlns:p14="http://schemas.microsoft.com/office/powerpoint/2010/main" val="16946452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E9A1A56A-D811-874C-BAA9-3F7E29DAEE99}"/>
              </a:ext>
            </a:extLst>
          </p:cNvPr>
          <p:cNvSpPr>
            <a:spLocks noChangeArrowheads="1"/>
          </p:cNvSpPr>
          <p:nvPr/>
        </p:nvSpPr>
        <p:spPr bwMode="auto">
          <a:xfrm>
            <a:off x="2895601" y="762001"/>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62468" name="Text Box 4">
            <a:extLst>
              <a:ext uri="{FF2B5EF4-FFF2-40B4-BE49-F238E27FC236}">
                <a16:creationId xmlns:a16="http://schemas.microsoft.com/office/drawing/2014/main" id="{9F57B7F6-16DF-2846-8787-5461103B049D}"/>
              </a:ext>
            </a:extLst>
          </p:cNvPr>
          <p:cNvSpPr txBox="1">
            <a:spLocks noChangeArrowheads="1"/>
          </p:cNvSpPr>
          <p:nvPr/>
        </p:nvSpPr>
        <p:spPr bwMode="auto">
          <a:xfrm>
            <a:off x="1981200" y="1905001"/>
            <a:ext cx="84582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en-US" altLang="zh-CN"/>
              <a:t> </a:t>
            </a:r>
            <a:r>
              <a:rPr lang="zh-CN" altLang="en-US"/>
              <a:t>框架</a:t>
            </a:r>
            <a:r>
              <a:rPr lang="en-US" altLang="zh-CN"/>
              <a:t>(Frame)</a:t>
            </a:r>
          </a:p>
          <a:p>
            <a:r>
              <a:rPr lang="en-US" altLang="zh-CN" sz="2000"/>
              <a:t>    Frame</a:t>
            </a:r>
            <a:r>
              <a:rPr lang="zh-CN" altLang="en-US" sz="2000"/>
              <a:t>是一个顶级窗口，通常是应用程序的骨架。</a:t>
            </a:r>
            <a:r>
              <a:rPr lang="en-US" altLang="zh-CN" sz="2000"/>
              <a:t>Frame</a:t>
            </a:r>
            <a:r>
              <a:rPr lang="zh-CN" altLang="en-US" sz="2000"/>
              <a:t>中的退出按钮被点击后，将产生一个</a:t>
            </a:r>
            <a:r>
              <a:rPr lang="en-US" altLang="zh-CN" sz="2000"/>
              <a:t>WindowEvent</a:t>
            </a:r>
            <a:r>
              <a:rPr lang="zh-CN" altLang="en-US" sz="2000"/>
              <a:t>事件，表示关闭</a:t>
            </a:r>
            <a:r>
              <a:rPr lang="en-US" altLang="zh-CN" sz="2000"/>
              <a:t>Frame</a:t>
            </a:r>
            <a:r>
              <a:rPr lang="zh-CN" altLang="en-US" sz="2000"/>
              <a:t>，可以在</a:t>
            </a:r>
            <a:r>
              <a:rPr lang="en-US" altLang="zh-CN" sz="2000"/>
              <a:t>Frame</a:t>
            </a:r>
            <a:r>
              <a:rPr lang="zh-CN" altLang="en-US" sz="2000"/>
              <a:t>中实现</a:t>
            </a:r>
            <a:r>
              <a:rPr lang="en-US" altLang="zh-CN" sz="2000"/>
              <a:t>WindowListener</a:t>
            </a:r>
            <a:r>
              <a:rPr lang="zh-CN" altLang="en-US" sz="2000"/>
              <a:t>接口以监听</a:t>
            </a:r>
            <a:r>
              <a:rPr lang="en-US" altLang="zh-CN" sz="2000"/>
              <a:t>WindowEvent</a:t>
            </a:r>
            <a:r>
              <a:rPr lang="zh-CN" altLang="en-US" sz="2000"/>
              <a:t>事件。</a:t>
            </a:r>
            <a:r>
              <a:rPr lang="en-US" altLang="zh-CN" sz="2000"/>
              <a:t>Frame</a:t>
            </a:r>
            <a:r>
              <a:rPr lang="zh-CN" altLang="en-US" sz="2000"/>
              <a:t>中无法直接监听键盘事件，但可以往</a:t>
            </a:r>
            <a:r>
              <a:rPr lang="en-US" altLang="zh-CN" sz="2000"/>
              <a:t>Frame</a:t>
            </a:r>
            <a:r>
              <a:rPr lang="zh-CN" altLang="en-US" sz="2000"/>
              <a:t>中添加画布、面板凳组件，让它们来负责监听键盘事件。</a:t>
            </a:r>
          </a:p>
          <a:p>
            <a:endParaRPr lang="zh-CN" altLang="en-US" sz="800"/>
          </a:p>
          <a:p>
            <a:pPr>
              <a:buClr>
                <a:schemeClr val="folHlink"/>
              </a:buClr>
              <a:buSzPct val="120000"/>
              <a:buFont typeface="Wingdings" pitchFamily="2" charset="2"/>
              <a:buChar char="§"/>
            </a:pPr>
            <a:r>
              <a:rPr lang="zh-CN" altLang="en-US"/>
              <a:t> 面板</a:t>
            </a:r>
            <a:r>
              <a:rPr lang="en-US" altLang="zh-CN"/>
              <a:t>(Panel)</a:t>
            </a:r>
          </a:p>
          <a:p>
            <a:r>
              <a:rPr lang="en-US" altLang="zh-CN" sz="2800"/>
              <a:t>    </a:t>
            </a:r>
            <a:r>
              <a:rPr lang="zh-CN" altLang="en-US" sz="2000"/>
              <a:t>面板可以处理事件，但象画布一样，一定要先获得输入焦点。</a:t>
            </a:r>
          </a:p>
          <a:p>
            <a:endParaRPr lang="zh-CN" altLang="en-US" sz="1000"/>
          </a:p>
          <a:p>
            <a:pPr>
              <a:buClr>
                <a:schemeClr val="folHlink"/>
              </a:buClr>
              <a:buSzPct val="120000"/>
              <a:buFont typeface="Wingdings" pitchFamily="2" charset="2"/>
              <a:buChar char="§"/>
            </a:pPr>
            <a:r>
              <a:rPr lang="zh-CN" altLang="en-US"/>
              <a:t>对话框</a:t>
            </a:r>
            <a:r>
              <a:rPr lang="en-US" altLang="zh-CN"/>
              <a:t>(Dialog)</a:t>
            </a:r>
          </a:p>
          <a:p>
            <a:pPr>
              <a:buClr>
                <a:schemeClr val="folHlink"/>
              </a:buClr>
              <a:buSzPct val="120000"/>
              <a:buFont typeface="Wingdings" pitchFamily="2" charset="2"/>
              <a:buNone/>
            </a:pPr>
            <a:r>
              <a:rPr lang="en-US" altLang="zh-CN"/>
              <a:t>    </a:t>
            </a:r>
            <a:r>
              <a:rPr lang="zh-CN" altLang="en-US"/>
              <a:t>对话框与</a:t>
            </a:r>
            <a:r>
              <a:rPr lang="en-US" altLang="zh-CN"/>
              <a:t>Frame</a:t>
            </a:r>
            <a:r>
              <a:rPr lang="zh-CN" altLang="en-US"/>
              <a:t>相类似，一般用于接收用户的输入数据，实现与用户的交互。它与一般窗口的区别在于它依赖其他的窗口。对话框分有模式和无模式两种，前者只让应用程序响应对话框内部事件，后者则可以响应对话框以外的事件，可以通过其构造方法来设置对话框是否有模式：</a:t>
            </a:r>
          </a:p>
          <a:p>
            <a:pPr>
              <a:buClr>
                <a:schemeClr val="folHlink"/>
              </a:buClr>
              <a:buSzPct val="120000"/>
              <a:buFont typeface="Wingdings" pitchFamily="2" charset="2"/>
              <a:buNone/>
            </a:pPr>
            <a:r>
              <a:rPr lang="zh-CN" altLang="en-US"/>
              <a:t>	</a:t>
            </a:r>
            <a:r>
              <a:rPr lang="en-US" altLang="zh-CN" b="1"/>
              <a:t>Dialog( Parent, Title, isModal )  //</a:t>
            </a:r>
            <a:r>
              <a:rPr lang="zh-CN" altLang="en-US" b="1"/>
              <a:t>父窗口，标题，是否有模式</a:t>
            </a:r>
          </a:p>
        </p:txBody>
      </p:sp>
    </p:spTree>
    <p:extLst>
      <p:ext uri="{BB962C8B-B14F-4D97-AF65-F5344CB8AC3E}">
        <p14:creationId xmlns:p14="http://schemas.microsoft.com/office/powerpoint/2010/main" val="18738695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1B4092E-A337-294A-A8B4-7F5ED6C23BF1}"/>
              </a:ext>
            </a:extLst>
          </p:cNvPr>
          <p:cNvSpPr>
            <a:spLocks noChangeArrowheads="1"/>
          </p:cNvSpPr>
          <p:nvPr/>
        </p:nvSpPr>
        <p:spPr bwMode="auto">
          <a:xfrm>
            <a:off x="2895601" y="700089"/>
            <a:ext cx="3695499"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p:txBody>
      </p:sp>
      <p:sp>
        <p:nvSpPr>
          <p:cNvPr id="65539" name="Text Box 3">
            <a:extLst>
              <a:ext uri="{FF2B5EF4-FFF2-40B4-BE49-F238E27FC236}">
                <a16:creationId xmlns:a16="http://schemas.microsoft.com/office/drawing/2014/main" id="{BC8F79A1-A1C9-0F4E-91A0-45D1145F27EA}"/>
              </a:ext>
            </a:extLst>
          </p:cNvPr>
          <p:cNvSpPr txBox="1">
            <a:spLocks noChangeArrowheads="1"/>
          </p:cNvSpPr>
          <p:nvPr/>
        </p:nvSpPr>
        <p:spPr bwMode="auto">
          <a:xfrm>
            <a:off x="2286000" y="1981201"/>
            <a:ext cx="78486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zh-CN" altLang="en-US"/>
              <a:t>文件对话框</a:t>
            </a:r>
            <a:r>
              <a:rPr lang="en-US" altLang="zh-CN"/>
              <a:t>(FileDialog)</a:t>
            </a:r>
          </a:p>
          <a:p>
            <a:r>
              <a:rPr lang="en-US" altLang="zh-CN" sz="2000"/>
              <a:t>    </a:t>
            </a:r>
            <a:r>
              <a:rPr lang="zh-CN" altLang="en-US" sz="2000"/>
              <a:t>表示文件选择的对话框，它是有模式对话框。可以用其</a:t>
            </a:r>
            <a:r>
              <a:rPr lang="en-US" altLang="zh-CN" sz="2000"/>
              <a:t>getFile()</a:t>
            </a:r>
            <a:r>
              <a:rPr lang="zh-CN" altLang="en-US" sz="2000"/>
              <a:t>方法来获得要打开或要存储的文件名。</a:t>
            </a:r>
          </a:p>
          <a:p>
            <a:endParaRPr lang="zh-CN" altLang="en-US" sz="800"/>
          </a:p>
          <a:p>
            <a:pPr>
              <a:buClr>
                <a:schemeClr val="folHlink"/>
              </a:buClr>
              <a:buSzPct val="120000"/>
              <a:buFont typeface="Wingdings" pitchFamily="2" charset="2"/>
              <a:buChar char="§"/>
            </a:pPr>
            <a:r>
              <a:rPr lang="zh-CN" altLang="en-US"/>
              <a:t> 滚动窗口</a:t>
            </a:r>
            <a:r>
              <a:rPr lang="en-US" altLang="zh-CN"/>
              <a:t>(ScrollPane)</a:t>
            </a:r>
          </a:p>
          <a:p>
            <a:r>
              <a:rPr lang="en-US" altLang="zh-CN" sz="2000"/>
              <a:t>    </a:t>
            </a:r>
            <a:r>
              <a:rPr lang="zh-CN" altLang="en-US" sz="2000"/>
              <a:t>滚动窗口也是容器的一种，象</a:t>
            </a:r>
            <a:r>
              <a:rPr lang="en-US" altLang="zh-CN" sz="2000"/>
              <a:t>Panel</a:t>
            </a:r>
            <a:r>
              <a:rPr lang="zh-CN" altLang="en-US" sz="2000"/>
              <a:t>一样，无法单单独使用。使用滚动窗口可以查看大面积的区域，因为它有滚动条。滚动窗口内只能放一个组件，因此也无须布局管理器。通常是在滚动窗口中放一个面板，然后在面板中添加各种组件。滚动窗口中的事件一般由其中的组件来管理。</a:t>
            </a:r>
          </a:p>
        </p:txBody>
      </p:sp>
    </p:spTree>
    <p:extLst>
      <p:ext uri="{BB962C8B-B14F-4D97-AF65-F5344CB8AC3E}">
        <p14:creationId xmlns:p14="http://schemas.microsoft.com/office/powerpoint/2010/main" val="20758793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577351A-E7E4-AF4D-8CC8-14F95939A673}"/>
              </a:ext>
            </a:extLst>
          </p:cNvPr>
          <p:cNvSpPr>
            <a:spLocks noChangeArrowheads="1"/>
          </p:cNvSpPr>
          <p:nvPr/>
        </p:nvSpPr>
        <p:spPr bwMode="auto">
          <a:xfrm>
            <a:off x="2971800" y="381001"/>
            <a:ext cx="442595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a:t>
            </a:r>
            <a:r>
              <a:rPr lang="zh-CN" altLang="en-US" sz="2800" b="1">
                <a:latin typeface="Times New Roman" panose="02020603050405020304" pitchFamily="18" charset="0"/>
              </a:rPr>
              <a:t>继承</a:t>
            </a:r>
            <a:r>
              <a:rPr lang="en-US" altLang="zh-CN" sz="2800" b="1">
                <a:latin typeface="Times New Roman" panose="02020603050405020304" pitchFamily="18" charset="0"/>
              </a:rPr>
              <a:t>Dialog</a:t>
            </a:r>
          </a:p>
        </p:txBody>
      </p:sp>
      <p:sp>
        <p:nvSpPr>
          <p:cNvPr id="63491" name="Text Box 3">
            <a:extLst>
              <a:ext uri="{FF2B5EF4-FFF2-40B4-BE49-F238E27FC236}">
                <a16:creationId xmlns:a16="http://schemas.microsoft.com/office/drawing/2014/main" id="{2B34391C-3E24-E14A-B840-8D9C6246144A}"/>
              </a:ext>
            </a:extLst>
          </p:cNvPr>
          <p:cNvSpPr txBox="1">
            <a:spLocks noChangeArrowheads="1"/>
          </p:cNvSpPr>
          <p:nvPr/>
        </p:nvSpPr>
        <p:spPr bwMode="auto">
          <a:xfrm>
            <a:off x="2362200" y="2209801"/>
            <a:ext cx="76200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800"/>
              <a:t>    </a:t>
            </a:r>
            <a:r>
              <a:rPr lang="zh-CN" altLang="en-US" sz="2800"/>
              <a:t>用户可以从具体的容器中继承来创建自己的容器，以构造一些个性化的窗口。一般用户通常要构造一些适合自己需要的对话框，此时，可以从</a:t>
            </a:r>
            <a:r>
              <a:rPr lang="en-US" altLang="zh-CN" sz="2800"/>
              <a:t>Dialog</a:t>
            </a:r>
            <a:r>
              <a:rPr lang="zh-CN" altLang="en-US" sz="2800"/>
              <a:t>中继承。</a:t>
            </a:r>
          </a:p>
        </p:txBody>
      </p:sp>
    </p:spTree>
    <p:extLst>
      <p:ext uri="{BB962C8B-B14F-4D97-AF65-F5344CB8AC3E}">
        <p14:creationId xmlns:p14="http://schemas.microsoft.com/office/powerpoint/2010/main" val="1051885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BC35BCE-393A-1548-96C5-DB234DAD51CC}"/>
              </a:ext>
            </a:extLst>
          </p:cNvPr>
          <p:cNvSpPr>
            <a:spLocks noChangeArrowheads="1"/>
          </p:cNvSpPr>
          <p:nvPr/>
        </p:nvSpPr>
        <p:spPr bwMode="auto">
          <a:xfrm>
            <a:off x="2971800" y="381001"/>
            <a:ext cx="5410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a:t>
            </a:r>
            <a:r>
              <a:rPr lang="zh-CN" altLang="en-US" sz="2800" b="1">
                <a:latin typeface="Times New Roman" panose="02020603050405020304" pitchFamily="18" charset="0"/>
              </a:rPr>
              <a:t>继承</a:t>
            </a:r>
            <a:r>
              <a:rPr lang="en-US" altLang="zh-CN" sz="2800" b="1">
                <a:latin typeface="Times New Roman" panose="02020603050405020304" pitchFamily="18" charset="0"/>
              </a:rPr>
              <a:t>Component</a:t>
            </a:r>
          </a:p>
        </p:txBody>
      </p:sp>
      <p:sp>
        <p:nvSpPr>
          <p:cNvPr id="57347" name="Text Box 3">
            <a:extLst>
              <a:ext uri="{FF2B5EF4-FFF2-40B4-BE49-F238E27FC236}">
                <a16:creationId xmlns:a16="http://schemas.microsoft.com/office/drawing/2014/main" id="{F4208218-D573-7D44-AF8B-4D09FAC2AF12}"/>
              </a:ext>
            </a:extLst>
          </p:cNvPr>
          <p:cNvSpPr txBox="1">
            <a:spLocks noChangeArrowheads="1"/>
          </p:cNvSpPr>
          <p:nvPr/>
        </p:nvSpPr>
        <p:spPr bwMode="auto">
          <a:xfrm>
            <a:off x="2286000" y="1981200"/>
            <a:ext cx="8077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a:t>
            </a:r>
            <a:r>
              <a:rPr lang="zh-CN" altLang="en-US">
                <a:latin typeface="Times New Roman" panose="02020603050405020304" pitchFamily="18" charset="0"/>
              </a:rPr>
              <a:t>用户可以从</a:t>
            </a:r>
            <a:r>
              <a:rPr lang="en-US" altLang="zh-CN">
                <a:latin typeface="Times New Roman" panose="02020603050405020304" pitchFamily="18" charset="0"/>
              </a:rPr>
              <a:t>Component</a:t>
            </a:r>
            <a:r>
              <a:rPr lang="zh-CN" altLang="en-US">
                <a:latin typeface="Times New Roman" panose="02020603050405020304" pitchFamily="18" charset="0"/>
              </a:rPr>
              <a:t>中继承来创建自己的</a:t>
            </a:r>
            <a:r>
              <a:rPr lang="zh-CN" altLang="en-US" b="1" u="sng">
                <a:solidFill>
                  <a:schemeClr val="folHlink"/>
                </a:solidFill>
                <a:latin typeface="Times New Roman" panose="02020603050405020304" pitchFamily="18" charset="0"/>
              </a:rPr>
              <a:t>轻量级</a:t>
            </a:r>
            <a:r>
              <a:rPr lang="zh-CN" altLang="en-US">
                <a:latin typeface="Times New Roman" panose="02020603050405020304" pitchFamily="18" charset="0"/>
              </a:rPr>
              <a:t>组件，此时，在新的组件中一般要实现（重写）以下方法：</a:t>
            </a:r>
          </a:p>
          <a:p>
            <a:endParaRPr lang="zh-CN" altLang="en-US" sz="900">
              <a:latin typeface="Times New Roman" panose="02020603050405020304" pitchFamily="18" charset="0"/>
            </a:endParaRPr>
          </a:p>
          <a:p>
            <a:pPr>
              <a:buClr>
                <a:schemeClr val="folHlink"/>
              </a:buClr>
              <a:buSzPct val="120000"/>
              <a:buFont typeface="Wingdings" pitchFamily="2" charset="2"/>
              <a:buChar char="§"/>
            </a:pPr>
            <a:r>
              <a:rPr lang="zh-CN" altLang="en-US">
                <a:latin typeface="Times New Roman" panose="02020603050405020304" pitchFamily="18" charset="0"/>
              </a:rPr>
              <a:t> 构造方法：</a:t>
            </a:r>
          </a:p>
          <a:p>
            <a:r>
              <a:rPr lang="zh-CN" altLang="en-US">
                <a:latin typeface="Times New Roman" panose="02020603050405020304" pitchFamily="18" charset="0"/>
              </a:rPr>
              <a:t>    如果组件要响应事件（如鼠标按键），构造方法中必须调用</a:t>
            </a:r>
            <a:r>
              <a:rPr lang="en-US" altLang="zh-CN">
                <a:latin typeface="Times New Roman" panose="02020603050405020304" pitchFamily="18" charset="0"/>
              </a:rPr>
              <a:t>enableEvents()</a:t>
            </a:r>
            <a:r>
              <a:rPr lang="zh-CN" altLang="en-US">
                <a:latin typeface="Times New Roman" panose="02020603050405020304" pitchFamily="18" charset="0"/>
              </a:rPr>
              <a:t>方法；</a:t>
            </a:r>
          </a:p>
          <a:p>
            <a:endParaRPr lang="zh-CN" altLang="en-US" sz="900">
              <a:latin typeface="Times New Roman" panose="02020603050405020304" pitchFamily="18" charset="0"/>
            </a:endParaRPr>
          </a:p>
          <a:p>
            <a:pPr>
              <a:buClr>
                <a:schemeClr val="folHlink"/>
              </a:buClr>
              <a:buSzPct val="120000"/>
              <a:buFont typeface="Wingdings" pitchFamily="2" charset="2"/>
              <a:buChar char="§"/>
            </a:pPr>
            <a:r>
              <a:rPr lang="zh-CN" altLang="en-US">
                <a:latin typeface="Times New Roman" panose="02020603050405020304" pitchFamily="18" charset="0"/>
              </a:rPr>
              <a:t> 更改组件状态的方法：</a:t>
            </a:r>
          </a:p>
          <a:p>
            <a:r>
              <a:rPr lang="zh-CN" altLang="en-US">
                <a:latin typeface="Times New Roman" panose="02020603050405020304" pitchFamily="18" charset="0"/>
              </a:rPr>
              <a:t>    比如</a:t>
            </a:r>
            <a:r>
              <a:rPr lang="en-US" altLang="zh-CN">
                <a:latin typeface="Times New Roman" panose="02020603050405020304" pitchFamily="18" charset="0"/>
              </a:rPr>
              <a:t>setText()</a:t>
            </a:r>
            <a:r>
              <a:rPr lang="zh-CN" altLang="en-US">
                <a:latin typeface="Times New Roman" panose="02020603050405020304" pitchFamily="18" charset="0"/>
              </a:rPr>
              <a:t>方法等，在这些方法中，如果状态的变化引起了组件外观的变化，则需要调用</a:t>
            </a:r>
            <a:r>
              <a:rPr lang="en-US" altLang="zh-CN">
                <a:latin typeface="Times New Roman" panose="02020603050405020304" pitchFamily="18" charset="0"/>
              </a:rPr>
              <a:t>repaint()</a:t>
            </a:r>
            <a:r>
              <a:rPr lang="zh-CN" altLang="en-US">
                <a:latin typeface="Times New Roman" panose="02020603050405020304" pitchFamily="18" charset="0"/>
              </a:rPr>
              <a:t>方法，如果组件的尺寸发生了变化，则在调用</a:t>
            </a:r>
            <a:r>
              <a:rPr lang="en-US" altLang="zh-CN">
                <a:latin typeface="Times New Roman" panose="02020603050405020304" pitchFamily="18" charset="0"/>
              </a:rPr>
              <a:t>repaint()</a:t>
            </a:r>
            <a:r>
              <a:rPr lang="zh-CN" altLang="en-US">
                <a:latin typeface="Times New Roman" panose="02020603050405020304" pitchFamily="18" charset="0"/>
              </a:rPr>
              <a:t>方法前还需要调用</a:t>
            </a:r>
            <a:r>
              <a:rPr lang="en-US" altLang="zh-CN">
                <a:latin typeface="Times New Roman" panose="02020603050405020304" pitchFamily="18" charset="0"/>
              </a:rPr>
              <a:t>invalidate()</a:t>
            </a:r>
            <a:r>
              <a:rPr lang="zh-CN" altLang="en-US">
                <a:latin typeface="Times New Roman" panose="02020603050405020304" pitchFamily="18" charset="0"/>
              </a:rPr>
              <a:t>方法；</a:t>
            </a:r>
          </a:p>
        </p:txBody>
      </p:sp>
    </p:spTree>
    <p:extLst>
      <p:ext uri="{BB962C8B-B14F-4D97-AF65-F5344CB8AC3E}">
        <p14:creationId xmlns:p14="http://schemas.microsoft.com/office/powerpoint/2010/main" val="2470781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0FF11AD7-296C-964D-8232-CA323ADBFD83}"/>
              </a:ext>
            </a:extLst>
          </p:cNvPr>
          <p:cNvSpPr txBox="1">
            <a:spLocks noChangeArrowheads="1"/>
          </p:cNvSpPr>
          <p:nvPr/>
        </p:nvSpPr>
        <p:spPr bwMode="auto">
          <a:xfrm>
            <a:off x="2209800" y="1879601"/>
            <a:ext cx="8229600" cy="31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20000"/>
              <a:buFont typeface="Wingdings" pitchFamily="2" charset="2"/>
              <a:buChar char="§"/>
            </a:pPr>
            <a:r>
              <a:rPr lang="en-US" altLang="zh-CN">
                <a:latin typeface="Times New Roman" panose="02020603050405020304" pitchFamily="18" charset="0"/>
              </a:rPr>
              <a:t> </a:t>
            </a:r>
            <a:r>
              <a:rPr lang="zh-CN" altLang="en-US">
                <a:latin typeface="Times New Roman" panose="02020603050405020304" pitchFamily="18" charset="0"/>
              </a:rPr>
              <a:t>组件的绘制方法：</a:t>
            </a:r>
          </a:p>
          <a:p>
            <a:r>
              <a:rPr lang="zh-CN" altLang="en-US">
                <a:latin typeface="Times New Roman" panose="02020603050405020304" pitchFamily="18" charset="0"/>
              </a:rPr>
              <a:t>    </a:t>
            </a:r>
            <a:r>
              <a:rPr lang="en-US" altLang="zh-CN">
                <a:latin typeface="Times New Roman" panose="02020603050405020304" pitchFamily="18" charset="0"/>
              </a:rPr>
              <a:t>paint()</a:t>
            </a:r>
            <a:r>
              <a:rPr lang="zh-CN" altLang="en-US">
                <a:latin typeface="Times New Roman" panose="02020603050405020304" pitchFamily="18" charset="0"/>
              </a:rPr>
              <a:t>，还包括组件最佳尺寸</a:t>
            </a:r>
            <a:r>
              <a:rPr lang="en-US" altLang="zh-CN">
                <a:latin typeface="Times New Roman" panose="02020603050405020304" pitchFamily="18" charset="0"/>
              </a:rPr>
              <a:t>getPreferredSize()</a:t>
            </a:r>
            <a:r>
              <a:rPr lang="zh-CN" altLang="en-US">
                <a:latin typeface="Times New Roman" panose="02020603050405020304" pitchFamily="18" charset="0"/>
              </a:rPr>
              <a:t>和最小尺寸</a:t>
            </a:r>
            <a:r>
              <a:rPr lang="en-US" altLang="zh-CN">
                <a:latin typeface="Times New Roman" panose="02020603050405020304" pitchFamily="18" charset="0"/>
              </a:rPr>
              <a:t>getMinimumSize()</a:t>
            </a:r>
            <a:r>
              <a:rPr lang="zh-CN" altLang="en-US">
                <a:latin typeface="Times New Roman" panose="02020603050405020304" pitchFamily="18" charset="0"/>
              </a:rPr>
              <a:t>方法等。</a:t>
            </a:r>
          </a:p>
          <a:p>
            <a:endParaRPr lang="zh-CN" altLang="en-US" sz="1000">
              <a:latin typeface="Times New Roman" panose="02020603050405020304" pitchFamily="18" charset="0"/>
            </a:endParaRPr>
          </a:p>
          <a:p>
            <a:pPr>
              <a:buClr>
                <a:schemeClr val="folHlink"/>
              </a:buClr>
              <a:buSzPct val="120000"/>
              <a:buFont typeface="Wingdings" pitchFamily="2" charset="2"/>
              <a:buChar char="§"/>
            </a:pPr>
            <a:r>
              <a:rPr lang="zh-CN" altLang="en-US">
                <a:latin typeface="Times New Roman" panose="02020603050405020304" pitchFamily="18" charset="0"/>
              </a:rPr>
              <a:t> 组件的事件监听器注册方法和取消注册方法：</a:t>
            </a:r>
          </a:p>
          <a:p>
            <a:r>
              <a:rPr lang="zh-CN" altLang="en-US">
                <a:latin typeface="Times New Roman" panose="02020603050405020304" pitchFamily="18" charset="0"/>
              </a:rPr>
              <a:t>    </a:t>
            </a:r>
            <a:r>
              <a:rPr lang="en-US" altLang="zh-CN">
                <a:latin typeface="Times New Roman" panose="02020603050405020304" pitchFamily="18" charset="0"/>
              </a:rPr>
              <a:t>addActionListener()</a:t>
            </a:r>
            <a:r>
              <a:rPr lang="zh-CN" altLang="en-US">
                <a:latin typeface="Times New Roman" panose="02020603050405020304" pitchFamily="18" charset="0"/>
              </a:rPr>
              <a:t>和</a:t>
            </a:r>
            <a:r>
              <a:rPr lang="en-US" altLang="zh-CN">
                <a:latin typeface="Times New Roman" panose="02020603050405020304" pitchFamily="18" charset="0"/>
              </a:rPr>
              <a:t>removeActionListener()</a:t>
            </a:r>
            <a:r>
              <a:rPr lang="zh-CN" altLang="en-US">
                <a:latin typeface="Times New Roman" panose="02020603050405020304" pitchFamily="18" charset="0"/>
              </a:rPr>
              <a:t>，在这两个方法中要调用</a:t>
            </a:r>
            <a:r>
              <a:rPr lang="en-US" altLang="zh-CN" b="1" u="sng">
                <a:solidFill>
                  <a:schemeClr val="folHlink"/>
                </a:solidFill>
                <a:latin typeface="Times New Roman" panose="02020603050405020304" pitchFamily="18" charset="0"/>
              </a:rPr>
              <a:t>AWTEventMulticaster</a:t>
            </a:r>
            <a:r>
              <a:rPr lang="en-US" altLang="zh-CN">
                <a:latin typeface="Times New Roman" panose="02020603050405020304" pitchFamily="18" charset="0"/>
              </a:rPr>
              <a:t> </a:t>
            </a:r>
            <a:r>
              <a:rPr lang="zh-CN" altLang="en-US">
                <a:latin typeface="Times New Roman" panose="02020603050405020304" pitchFamily="18" charset="0"/>
              </a:rPr>
              <a:t>类中的方法来实现；</a:t>
            </a:r>
          </a:p>
          <a:p>
            <a:endParaRPr lang="zh-CN" altLang="en-US" sz="600">
              <a:latin typeface="Times New Roman" panose="02020603050405020304" pitchFamily="18" charset="0"/>
            </a:endParaRPr>
          </a:p>
          <a:p>
            <a:pPr>
              <a:buClr>
                <a:schemeClr val="folHlink"/>
              </a:buClr>
              <a:buSzPct val="120000"/>
              <a:buFont typeface="Wingdings" pitchFamily="2" charset="2"/>
              <a:buChar char="§"/>
            </a:pPr>
            <a:r>
              <a:rPr lang="zh-CN" altLang="en-US">
                <a:latin typeface="Times New Roman" panose="02020603050405020304" pitchFamily="18" charset="0"/>
              </a:rPr>
              <a:t> </a:t>
            </a:r>
            <a:r>
              <a:rPr lang="en-US" altLang="zh-CN">
                <a:latin typeface="Times New Roman" panose="02020603050405020304" pitchFamily="18" charset="0"/>
              </a:rPr>
              <a:t>contains()</a:t>
            </a:r>
            <a:r>
              <a:rPr lang="zh-CN" altLang="en-US">
                <a:latin typeface="Times New Roman" panose="02020603050405020304" pitchFamily="18" charset="0"/>
              </a:rPr>
              <a:t>方法：</a:t>
            </a:r>
          </a:p>
          <a:p>
            <a:r>
              <a:rPr lang="zh-CN" altLang="en-US">
                <a:latin typeface="Times New Roman" panose="02020603050405020304" pitchFamily="18" charset="0"/>
              </a:rPr>
              <a:t>    如果组件只响应一定区域中发生的事件；</a:t>
            </a:r>
          </a:p>
          <a:p>
            <a:endParaRPr lang="zh-CN" altLang="en-US" sz="500">
              <a:latin typeface="Times New Roman" panose="02020603050405020304" pitchFamily="18" charset="0"/>
            </a:endParaRPr>
          </a:p>
          <a:p>
            <a:pPr>
              <a:buClr>
                <a:schemeClr val="folHlink"/>
              </a:buClr>
              <a:buSzPct val="120000"/>
              <a:buFont typeface="Wingdings" pitchFamily="2" charset="2"/>
              <a:buChar char="§"/>
            </a:pPr>
            <a:r>
              <a:rPr lang="zh-CN" altLang="en-US">
                <a:latin typeface="Times New Roman" panose="02020603050405020304" pitchFamily="18" charset="0"/>
              </a:rPr>
              <a:t> 组件状态改变及事件产生方法：</a:t>
            </a:r>
          </a:p>
          <a:p>
            <a:r>
              <a:rPr lang="zh-CN" altLang="en-US">
                <a:latin typeface="Times New Roman" panose="02020603050405020304" pitchFamily="18" charset="0"/>
              </a:rPr>
              <a:t>    </a:t>
            </a:r>
            <a:r>
              <a:rPr lang="en-US" altLang="zh-CN">
                <a:latin typeface="Times New Roman" panose="02020603050405020304" pitchFamily="18" charset="0"/>
              </a:rPr>
              <a:t>processXXXX()</a:t>
            </a:r>
            <a:r>
              <a:rPr lang="zh-CN" altLang="en-US">
                <a:latin typeface="Times New Roman" panose="02020603050405020304" pitchFamily="18" charset="0"/>
              </a:rPr>
              <a:t>，如</a:t>
            </a:r>
            <a:r>
              <a:rPr lang="en-US" altLang="zh-CN">
                <a:latin typeface="Times New Roman" panose="02020603050405020304" pitchFamily="18" charset="0"/>
              </a:rPr>
              <a:t>processMouseEvent()</a:t>
            </a:r>
          </a:p>
        </p:txBody>
      </p:sp>
      <p:sp>
        <p:nvSpPr>
          <p:cNvPr id="58373" name="Rectangle 5">
            <a:extLst>
              <a:ext uri="{FF2B5EF4-FFF2-40B4-BE49-F238E27FC236}">
                <a16:creationId xmlns:a16="http://schemas.microsoft.com/office/drawing/2014/main" id="{F1ED1246-1E4E-7A49-9BA7-C60A7ED317EA}"/>
              </a:ext>
            </a:extLst>
          </p:cNvPr>
          <p:cNvSpPr>
            <a:spLocks noChangeArrowheads="1"/>
          </p:cNvSpPr>
          <p:nvPr/>
        </p:nvSpPr>
        <p:spPr bwMode="auto">
          <a:xfrm>
            <a:off x="2971800" y="381001"/>
            <a:ext cx="54102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en-US" altLang="zh-CN" sz="2800" b="1">
                <a:latin typeface="Times New Roman" panose="02020603050405020304" pitchFamily="18" charset="0"/>
              </a:rPr>
              <a:t>AWT</a:t>
            </a:r>
            <a:r>
              <a:rPr lang="zh-CN" altLang="en-US" sz="2800" b="1">
                <a:latin typeface="Times New Roman" panose="02020603050405020304" pitchFamily="18" charset="0"/>
              </a:rPr>
              <a:t>中的各种组件</a:t>
            </a:r>
          </a:p>
          <a:p>
            <a:pPr>
              <a:lnSpc>
                <a:spcPct val="120000"/>
              </a:lnSpc>
              <a:spcBef>
                <a:spcPct val="50000"/>
              </a:spcBef>
              <a:buClr>
                <a:schemeClr val="accent1"/>
              </a:buClr>
              <a:buSzPct val="90000"/>
              <a:buFont typeface="Monotype Sorts"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a:t>
            </a:r>
            <a:r>
              <a:rPr lang="zh-CN" altLang="en-US" sz="2800" b="1">
                <a:latin typeface="Times New Roman" panose="02020603050405020304" pitchFamily="18" charset="0"/>
              </a:rPr>
              <a:t>继承</a:t>
            </a:r>
            <a:r>
              <a:rPr lang="en-US" altLang="zh-CN" sz="2800" b="1">
                <a:latin typeface="Times New Roman" panose="02020603050405020304" pitchFamily="18" charset="0"/>
              </a:rPr>
              <a:t>Component</a:t>
            </a:r>
          </a:p>
        </p:txBody>
      </p:sp>
    </p:spTree>
    <p:extLst>
      <p:ext uri="{BB962C8B-B14F-4D97-AF65-F5344CB8AC3E}">
        <p14:creationId xmlns:p14="http://schemas.microsoft.com/office/powerpoint/2010/main" val="30259112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55A12B3-34E8-B24C-8DC1-E80B0B9B1D4F}"/>
              </a:ext>
            </a:extLst>
          </p:cNvPr>
          <p:cNvSpPr>
            <a:spLocks noChangeArrowheads="1"/>
          </p:cNvSpPr>
          <p:nvPr/>
        </p:nvSpPr>
        <p:spPr bwMode="auto">
          <a:xfrm>
            <a:off x="2895600" y="762001"/>
            <a:ext cx="32367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6</a:t>
            </a:r>
            <a:r>
              <a:rPr lang="zh-CN" altLang="en-US" sz="2800" b="1">
                <a:latin typeface="Times New Roman" panose="02020603050405020304" pitchFamily="18" charset="0"/>
              </a:rPr>
              <a:t>、组件的应用实例</a:t>
            </a:r>
          </a:p>
        </p:txBody>
      </p:sp>
      <p:sp>
        <p:nvSpPr>
          <p:cNvPr id="64517" name="Text Box 5">
            <a:extLst>
              <a:ext uri="{FF2B5EF4-FFF2-40B4-BE49-F238E27FC236}">
                <a16:creationId xmlns:a16="http://schemas.microsoft.com/office/drawing/2014/main" id="{E203E7AD-75E2-764C-B13A-1663F83F4A7B}"/>
              </a:ext>
            </a:extLst>
          </p:cNvPr>
          <p:cNvSpPr txBox="1">
            <a:spLocks noChangeArrowheads="1"/>
          </p:cNvSpPr>
          <p:nvPr/>
        </p:nvSpPr>
        <p:spPr bwMode="auto">
          <a:xfrm>
            <a:off x="3505201" y="2057401"/>
            <a:ext cx="180049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菜单</a:t>
            </a:r>
          </a:p>
          <a:p>
            <a:r>
              <a:rPr lang="zh-CN" altLang="en-US"/>
              <a:t>画布</a:t>
            </a:r>
          </a:p>
          <a:p>
            <a:r>
              <a:rPr lang="zh-CN" altLang="en-US"/>
              <a:t>单行文本输入区</a:t>
            </a:r>
          </a:p>
          <a:p>
            <a:r>
              <a:rPr lang="zh-CN" altLang="en-US"/>
              <a:t>按钮</a:t>
            </a:r>
          </a:p>
          <a:p>
            <a:r>
              <a:rPr lang="zh-CN" altLang="en-US"/>
              <a:t>复选框</a:t>
            </a:r>
          </a:p>
          <a:p>
            <a:r>
              <a:rPr lang="zh-CN" altLang="en-US"/>
              <a:t>下拉式菜单</a:t>
            </a:r>
          </a:p>
          <a:p>
            <a:r>
              <a:rPr lang="zh-CN" altLang="en-US"/>
              <a:t>列表</a:t>
            </a:r>
          </a:p>
          <a:p>
            <a:r>
              <a:rPr lang="zh-CN" altLang="en-US"/>
              <a:t>文本输入区</a:t>
            </a:r>
          </a:p>
          <a:p>
            <a:r>
              <a:rPr lang="en-US" altLang="zh-CN">
                <a:latin typeface="Times New Roman" panose="02020603050405020304" pitchFamily="18" charset="0"/>
              </a:rPr>
              <a:t>……</a:t>
            </a:r>
            <a:endParaRPr lang="en-US" altLang="zh-CN"/>
          </a:p>
        </p:txBody>
      </p:sp>
    </p:spTree>
    <p:extLst>
      <p:ext uri="{BB962C8B-B14F-4D97-AF65-F5344CB8AC3E}">
        <p14:creationId xmlns:p14="http://schemas.microsoft.com/office/powerpoint/2010/main" val="24828555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36DBB871-8115-8D44-B58A-F69B58EC3C2D}"/>
              </a:ext>
            </a:extLst>
          </p:cNvPr>
          <p:cNvSpPr txBox="1">
            <a:spLocks noChangeArrowheads="1"/>
          </p:cNvSpPr>
          <p:nvPr/>
        </p:nvSpPr>
        <p:spPr bwMode="auto">
          <a:xfrm>
            <a:off x="2362200" y="2209801"/>
            <a:ext cx="7772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t>    </a:t>
            </a:r>
            <a:r>
              <a:rPr lang="zh-CN" altLang="en-US" sz="3200"/>
              <a:t>各种</a:t>
            </a:r>
            <a:r>
              <a:rPr lang="en-US" altLang="zh-CN" sz="3200"/>
              <a:t>AWT</a:t>
            </a:r>
            <a:r>
              <a:rPr lang="zh-CN" altLang="en-US" sz="3200"/>
              <a:t>组件的详细使用方法、相关的事件处理方法以及其他</a:t>
            </a:r>
            <a:r>
              <a:rPr lang="en-US" altLang="zh-CN" sz="3200"/>
              <a:t>AWT</a:t>
            </a:r>
            <a:r>
              <a:rPr lang="zh-CN" altLang="en-US" sz="3200"/>
              <a:t>相关类的使用方法，请大家课后参照课程网站</a:t>
            </a:r>
            <a:r>
              <a:rPr lang="zh-CN" altLang="en-US" sz="3200">
                <a:latin typeface="Times New Roman" panose="02020603050405020304" pitchFamily="18" charset="0"/>
              </a:rPr>
              <a:t>“</a:t>
            </a:r>
            <a:r>
              <a:rPr lang="zh-CN" altLang="en-US" sz="3200"/>
              <a:t>讲义</a:t>
            </a:r>
            <a:r>
              <a:rPr lang="zh-CN" altLang="en-US" sz="3200">
                <a:latin typeface="Times New Roman" panose="02020603050405020304" pitchFamily="18" charset="0"/>
              </a:rPr>
              <a:t>”</a:t>
            </a:r>
            <a:r>
              <a:rPr lang="zh-CN" altLang="en-US" sz="3200"/>
              <a:t>中提供的教程（</a:t>
            </a:r>
            <a:r>
              <a:rPr lang="en-US" altLang="zh-CN" sz="3200"/>
              <a:t>tutorial</a:t>
            </a:r>
            <a:r>
              <a:rPr lang="zh-CN" altLang="en-US" sz="3200"/>
              <a:t>）和类说明文档（</a:t>
            </a:r>
            <a:r>
              <a:rPr lang="en-US" altLang="zh-CN" sz="3200"/>
              <a:t>j2sdk-1_3_1-doc</a:t>
            </a:r>
            <a:r>
              <a:rPr lang="zh-CN" altLang="en-US" sz="3200"/>
              <a:t>）进一步学习。</a:t>
            </a:r>
          </a:p>
        </p:txBody>
      </p:sp>
      <p:sp>
        <p:nvSpPr>
          <p:cNvPr id="81923" name="Rectangle 3">
            <a:extLst>
              <a:ext uri="{FF2B5EF4-FFF2-40B4-BE49-F238E27FC236}">
                <a16:creationId xmlns:a16="http://schemas.microsoft.com/office/drawing/2014/main" id="{776E4801-A2DF-2248-ADAC-42F1C35BA4E6}"/>
              </a:ext>
            </a:extLst>
          </p:cNvPr>
          <p:cNvSpPr>
            <a:spLocks noChangeArrowheads="1"/>
          </p:cNvSpPr>
          <p:nvPr/>
        </p:nvSpPr>
        <p:spPr bwMode="auto">
          <a:xfrm>
            <a:off x="2895600" y="762001"/>
            <a:ext cx="32367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6</a:t>
            </a:r>
            <a:r>
              <a:rPr lang="zh-CN" altLang="en-US" sz="2800" b="1">
                <a:latin typeface="Times New Roman" panose="02020603050405020304" pitchFamily="18" charset="0"/>
              </a:rPr>
              <a:t>、组件的应用实例</a:t>
            </a:r>
          </a:p>
        </p:txBody>
      </p:sp>
    </p:spTree>
    <p:extLst>
      <p:ext uri="{BB962C8B-B14F-4D97-AF65-F5344CB8AC3E}">
        <p14:creationId xmlns:p14="http://schemas.microsoft.com/office/powerpoint/2010/main" val="2469605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9673BF42-AF88-8C47-A959-2FD34A5E1588}"/>
              </a:ext>
            </a:extLst>
          </p:cNvPr>
          <p:cNvSpPr txBox="1">
            <a:spLocks noChangeArrowheads="1"/>
          </p:cNvSpPr>
          <p:nvPr/>
        </p:nvSpPr>
        <p:spPr bwMode="auto">
          <a:xfrm>
            <a:off x="3336925" y="725489"/>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chemeClr val="folHlink"/>
                </a:solidFill>
              </a:rPr>
              <a:t>变化外观</a:t>
            </a:r>
          </a:p>
        </p:txBody>
      </p:sp>
      <p:sp>
        <p:nvSpPr>
          <p:cNvPr id="88067" name="Rectangle 3">
            <a:extLst>
              <a:ext uri="{FF2B5EF4-FFF2-40B4-BE49-F238E27FC236}">
                <a16:creationId xmlns:a16="http://schemas.microsoft.com/office/drawing/2014/main" id="{C6847E7C-B99C-2645-850A-4794EF6559F5}"/>
              </a:ext>
            </a:extLst>
          </p:cNvPr>
          <p:cNvSpPr>
            <a:spLocks noChangeArrowheads="1"/>
          </p:cNvSpPr>
          <p:nvPr/>
        </p:nvSpPr>
        <p:spPr bwMode="auto">
          <a:xfrm>
            <a:off x="23622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3200">
                <a:latin typeface="Tahoma" panose="020B0604030504040204" pitchFamily="34" charset="0"/>
              </a:rPr>
              <a:t>UIManager</a:t>
            </a:r>
          </a:p>
          <a:p>
            <a:pPr lvl="1">
              <a:spcBef>
                <a:spcPct val="20000"/>
              </a:spcBef>
              <a:buClr>
                <a:schemeClr val="hlink"/>
              </a:buClr>
              <a:buSzPct val="55000"/>
              <a:buFont typeface="Wingdings" pitchFamily="2" charset="2"/>
              <a:buChar char="n"/>
            </a:pPr>
            <a:r>
              <a:rPr lang="en-US" altLang="zh-CN" sz="2800">
                <a:latin typeface="Tahoma" panose="020B0604030504040204" pitchFamily="34" charset="0"/>
              </a:rPr>
              <a:t>LookAndFeelInfo</a:t>
            </a:r>
          </a:p>
          <a:p>
            <a:pPr lvl="1">
              <a:spcBef>
                <a:spcPct val="20000"/>
              </a:spcBef>
              <a:buClr>
                <a:schemeClr val="hlink"/>
              </a:buClr>
              <a:buSzPct val="55000"/>
              <a:buFont typeface="Wingdings" pitchFamily="2" charset="2"/>
              <a:buChar char="n"/>
            </a:pPr>
            <a:r>
              <a:rPr lang="en-US" altLang="zh-CN" sz="2800">
                <a:latin typeface="Tahoma" panose="020B0604030504040204" pitchFamily="34" charset="0"/>
              </a:rPr>
              <a:t>getInstalledLookAndFeels()</a:t>
            </a:r>
          </a:p>
          <a:p>
            <a:pPr lvl="1">
              <a:spcBef>
                <a:spcPct val="20000"/>
              </a:spcBef>
              <a:buClr>
                <a:schemeClr val="hlink"/>
              </a:buClr>
              <a:buSzPct val="55000"/>
              <a:buFont typeface="Wingdings" pitchFamily="2" charset="2"/>
              <a:buChar char="n"/>
            </a:pPr>
            <a:r>
              <a:rPr lang="en-US" altLang="zh-CN" sz="2800">
                <a:latin typeface="Tahoma" panose="020B0604030504040204" pitchFamily="34" charset="0"/>
              </a:rPr>
              <a:t>setLookAndFeel(String name)</a:t>
            </a:r>
          </a:p>
          <a:p>
            <a:pPr>
              <a:spcBef>
                <a:spcPct val="20000"/>
              </a:spcBef>
              <a:buClr>
                <a:schemeClr val="folHlink"/>
              </a:buClr>
              <a:buSzPct val="60000"/>
              <a:buFont typeface="Wingdings" pitchFamily="2" charset="2"/>
              <a:buChar char="n"/>
            </a:pPr>
            <a:r>
              <a:rPr lang="en-US" altLang="zh-CN" sz="3200">
                <a:latin typeface="Tahoma" panose="020B0604030504040204" pitchFamily="34" charset="0"/>
              </a:rPr>
              <a:t>SwingUtilities</a:t>
            </a:r>
          </a:p>
          <a:p>
            <a:pPr lvl="1">
              <a:spcBef>
                <a:spcPct val="20000"/>
              </a:spcBef>
              <a:buClr>
                <a:schemeClr val="hlink"/>
              </a:buClr>
              <a:buSzPct val="55000"/>
              <a:buFont typeface="Wingdings" pitchFamily="2" charset="2"/>
              <a:buChar char="n"/>
            </a:pPr>
            <a:r>
              <a:rPr lang="en-US" altLang="zh-CN" sz="2800">
                <a:latin typeface="Tahoma" panose="020B0604030504040204" pitchFamily="34" charset="0"/>
              </a:rPr>
              <a:t>updateComponentTreeUI(Componect c)</a:t>
            </a:r>
            <a:endParaRPr lang="en-US" altLang="zh-CN" sz="3200">
              <a:latin typeface="Tahoma" panose="020B0604030504040204" pitchFamily="34" charset="0"/>
            </a:endParaRPr>
          </a:p>
        </p:txBody>
      </p:sp>
    </p:spTree>
    <p:extLst>
      <p:ext uri="{BB962C8B-B14F-4D97-AF65-F5344CB8AC3E}">
        <p14:creationId xmlns:p14="http://schemas.microsoft.com/office/powerpoint/2010/main" val="26869217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5815CBC7-5C5B-9F42-A9E7-E1A6DE67D945}"/>
              </a:ext>
            </a:extLst>
          </p:cNvPr>
          <p:cNvSpPr txBox="1">
            <a:spLocks noChangeArrowheads="1"/>
          </p:cNvSpPr>
          <p:nvPr/>
        </p:nvSpPr>
        <p:spPr bwMode="auto">
          <a:xfrm>
            <a:off x="3336925" y="725489"/>
            <a:ext cx="273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chemeClr val="folHlink"/>
                </a:solidFill>
              </a:rPr>
              <a:t>多文档窗口</a:t>
            </a:r>
          </a:p>
        </p:txBody>
      </p:sp>
      <p:sp>
        <p:nvSpPr>
          <p:cNvPr id="89091" name="Rectangle 3">
            <a:extLst>
              <a:ext uri="{FF2B5EF4-FFF2-40B4-BE49-F238E27FC236}">
                <a16:creationId xmlns:a16="http://schemas.microsoft.com/office/drawing/2014/main" id="{E8E7C025-2308-0946-8FA7-DDC5DF2E67A1}"/>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folHlink"/>
              </a:buClr>
              <a:buSzPct val="60000"/>
              <a:buFont typeface="Wingdings" pitchFamily="2" charset="2"/>
              <a:buChar char="n"/>
            </a:pPr>
            <a:r>
              <a:rPr lang="en-US" altLang="zh-CN" sz="3200">
                <a:latin typeface="Tahoma" panose="020B0604030504040204" pitchFamily="34" charset="0"/>
              </a:rPr>
              <a:t>JDesktopPane</a:t>
            </a:r>
          </a:p>
          <a:p>
            <a:pPr lvl="1">
              <a:spcBef>
                <a:spcPct val="20000"/>
              </a:spcBef>
              <a:buClr>
                <a:schemeClr val="hlink"/>
              </a:buClr>
              <a:buSzPct val="55000"/>
              <a:buFont typeface="Wingdings" pitchFamily="2" charset="2"/>
              <a:buChar char="n"/>
            </a:pPr>
            <a:r>
              <a:rPr lang="zh-CN" altLang="en-US" sz="2800">
                <a:latin typeface="Tahoma" panose="020B0604030504040204" pitchFamily="34" charset="0"/>
              </a:rPr>
              <a:t>管理</a:t>
            </a:r>
            <a:r>
              <a:rPr lang="en-US" altLang="zh-CN" sz="2800">
                <a:latin typeface="Tahoma" panose="020B0604030504040204" pitchFamily="34" charset="0"/>
              </a:rPr>
              <a:t>JInternalFrame</a:t>
            </a:r>
          </a:p>
          <a:p>
            <a:pPr>
              <a:spcBef>
                <a:spcPct val="20000"/>
              </a:spcBef>
              <a:buClr>
                <a:schemeClr val="folHlink"/>
              </a:buClr>
              <a:buSzPct val="60000"/>
              <a:buFont typeface="Wingdings" pitchFamily="2" charset="2"/>
              <a:buChar char="n"/>
            </a:pPr>
            <a:r>
              <a:rPr lang="en-US" altLang="zh-CN" sz="3200">
                <a:latin typeface="Tahoma" panose="020B0604030504040204" pitchFamily="34" charset="0"/>
              </a:rPr>
              <a:t>JInternalFrame</a:t>
            </a:r>
          </a:p>
          <a:p>
            <a:pPr lvl="1">
              <a:spcBef>
                <a:spcPct val="20000"/>
              </a:spcBef>
              <a:buClr>
                <a:schemeClr val="hlink"/>
              </a:buClr>
              <a:buSzPct val="55000"/>
              <a:buFont typeface="Wingdings" pitchFamily="2" charset="2"/>
              <a:buChar char="n"/>
            </a:pPr>
            <a:r>
              <a:rPr lang="zh-CN" altLang="en-US" sz="2800">
                <a:latin typeface="Tahoma" panose="020B0604030504040204" pitchFamily="34" charset="0"/>
              </a:rPr>
              <a:t>子窗口容器</a:t>
            </a:r>
          </a:p>
        </p:txBody>
      </p:sp>
    </p:spTree>
    <p:extLst>
      <p:ext uri="{BB962C8B-B14F-4D97-AF65-F5344CB8AC3E}">
        <p14:creationId xmlns:p14="http://schemas.microsoft.com/office/powerpoint/2010/main" val="308959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471B51BD-D203-EE41-9BEF-E57E9DC8C031}"/>
              </a:ext>
            </a:extLst>
          </p:cNvPr>
          <p:cNvSpPr txBox="1">
            <a:spLocks noChangeArrowheads="1"/>
          </p:cNvSpPr>
          <p:nvPr/>
        </p:nvSpPr>
        <p:spPr bwMode="auto">
          <a:xfrm>
            <a:off x="2362200" y="1828800"/>
            <a:ext cx="7924800"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folHlink"/>
              </a:buClr>
              <a:buSzPct val="150000"/>
              <a:buFont typeface="Wingdings" pitchFamily="2" charset="2"/>
              <a:buChar char="§"/>
            </a:pPr>
            <a:r>
              <a:rPr lang="en-US" altLang="zh-CN"/>
              <a:t> Component</a:t>
            </a:r>
            <a:r>
              <a:rPr lang="zh-CN" altLang="en-US"/>
              <a:t>类</a:t>
            </a:r>
          </a:p>
          <a:p>
            <a:endParaRPr lang="zh-CN" altLang="en-US" sz="500"/>
          </a:p>
          <a:p>
            <a:r>
              <a:rPr lang="zh-CN" altLang="en-US"/>
              <a:t>    </a:t>
            </a:r>
            <a:r>
              <a:rPr lang="en-US" altLang="zh-CN"/>
              <a:t>java.awt</a:t>
            </a:r>
            <a:r>
              <a:rPr lang="zh-CN" altLang="en-US"/>
              <a:t>包中最核心的类就是</a:t>
            </a:r>
            <a:r>
              <a:rPr lang="en-US" altLang="zh-CN"/>
              <a:t>Component</a:t>
            </a:r>
            <a:r>
              <a:rPr lang="zh-CN" altLang="en-US"/>
              <a:t>类，它是构成</a:t>
            </a:r>
            <a:r>
              <a:rPr lang="en-US" altLang="zh-CN"/>
              <a:t>Java</a:t>
            </a:r>
            <a:r>
              <a:rPr lang="zh-CN" altLang="en-US"/>
              <a:t>图形用户界面的基础，大部分组件都是由该类派生出来的。 </a:t>
            </a:r>
            <a:r>
              <a:rPr lang="en-US" altLang="zh-CN"/>
              <a:t>Component</a:t>
            </a:r>
            <a:r>
              <a:rPr lang="zh-CN" altLang="en-US"/>
              <a:t>类是一个抽象类，其中定义了组件所具有的一般功能：基本的绘画支持</a:t>
            </a:r>
            <a:r>
              <a:rPr lang="en-US" altLang="zh-CN" b="1" i="1" u="sng">
                <a:solidFill>
                  <a:schemeClr val="folHlink"/>
                </a:solidFill>
              </a:rPr>
              <a:t>(</a:t>
            </a:r>
            <a:r>
              <a:rPr lang="en-US" altLang="zh-CN" sz="2000" b="1" i="1" u="sng">
                <a:solidFill>
                  <a:schemeClr val="folHlink"/>
                </a:solidFill>
              </a:rPr>
              <a:t>paint, repaint, update</a:t>
            </a:r>
            <a:r>
              <a:rPr lang="zh-CN" altLang="en-US" sz="2000" b="1" i="1" u="sng">
                <a:solidFill>
                  <a:schemeClr val="folHlink"/>
                </a:solidFill>
              </a:rPr>
              <a:t>等</a:t>
            </a:r>
            <a:r>
              <a:rPr lang="en-US" altLang="zh-CN" b="1" i="1" u="sng">
                <a:solidFill>
                  <a:schemeClr val="folHlink"/>
                </a:solidFill>
              </a:rPr>
              <a:t>)</a:t>
            </a:r>
            <a:r>
              <a:rPr lang="zh-CN" altLang="en-US"/>
              <a:t>、字体和颜色等外形控制</a:t>
            </a:r>
            <a:r>
              <a:rPr lang="en-US" altLang="zh-CN" sz="2000" b="1" i="1" u="sng">
                <a:solidFill>
                  <a:schemeClr val="folHlink"/>
                </a:solidFill>
              </a:rPr>
              <a:t>(setFont, SetForeground</a:t>
            </a:r>
            <a:r>
              <a:rPr lang="zh-CN" altLang="en-US" sz="2000" b="1" i="1" u="sng">
                <a:solidFill>
                  <a:schemeClr val="folHlink"/>
                </a:solidFill>
              </a:rPr>
              <a:t>等</a:t>
            </a:r>
            <a:r>
              <a:rPr lang="en-US" altLang="zh-CN" sz="2000" b="1" i="1" u="sng">
                <a:solidFill>
                  <a:schemeClr val="folHlink"/>
                </a:solidFill>
              </a:rPr>
              <a:t>)</a:t>
            </a:r>
            <a:r>
              <a:rPr lang="zh-CN" altLang="en-US"/>
              <a:t>、大小和位置控制</a:t>
            </a:r>
            <a:r>
              <a:rPr lang="en-US" altLang="zh-CN" sz="2000" b="1" i="1" u="sng">
                <a:solidFill>
                  <a:schemeClr val="folHlink"/>
                </a:solidFill>
              </a:rPr>
              <a:t>(SetSize, SetLocation</a:t>
            </a:r>
            <a:r>
              <a:rPr lang="zh-CN" altLang="en-US" sz="2000" b="1" i="1" u="sng">
                <a:solidFill>
                  <a:schemeClr val="folHlink"/>
                </a:solidFill>
              </a:rPr>
              <a:t>等</a:t>
            </a:r>
            <a:r>
              <a:rPr lang="en-US" altLang="zh-CN" sz="2000" b="1" i="1" u="sng">
                <a:solidFill>
                  <a:schemeClr val="folHlink"/>
                </a:solidFill>
              </a:rPr>
              <a:t>)</a:t>
            </a:r>
            <a:r>
              <a:rPr lang="zh-CN" altLang="en-US"/>
              <a:t>、图象处理</a:t>
            </a:r>
            <a:r>
              <a:rPr lang="en-US" altLang="zh-CN" sz="2000" b="1" i="1" u="sng">
                <a:solidFill>
                  <a:schemeClr val="folHlink"/>
                </a:solidFill>
              </a:rPr>
              <a:t>(</a:t>
            </a:r>
            <a:r>
              <a:rPr lang="zh-CN" altLang="en-US" sz="2000" b="1" i="1" u="sng">
                <a:solidFill>
                  <a:schemeClr val="folHlink"/>
                </a:solidFill>
              </a:rPr>
              <a:t>实现接口</a:t>
            </a:r>
            <a:r>
              <a:rPr lang="en-US" altLang="zh-CN" sz="2000" b="1" i="1" u="sng">
                <a:solidFill>
                  <a:schemeClr val="folHlink"/>
                </a:solidFill>
              </a:rPr>
              <a:t>ImageObserver)</a:t>
            </a:r>
            <a:r>
              <a:rPr lang="zh-CN" altLang="en-US"/>
              <a:t>以及组件状态控制</a:t>
            </a:r>
            <a:r>
              <a:rPr lang="en-US" altLang="zh-CN" sz="2000" b="1" i="1" u="sng">
                <a:solidFill>
                  <a:schemeClr val="folHlink"/>
                </a:solidFill>
              </a:rPr>
              <a:t>(SetEnable, isEnable, isVisible, isValid</a:t>
            </a:r>
            <a:r>
              <a:rPr lang="zh-CN" altLang="en-US" sz="2000" b="1" i="1" u="sng">
                <a:solidFill>
                  <a:schemeClr val="folHlink"/>
                </a:solidFill>
              </a:rPr>
              <a:t>等</a:t>
            </a:r>
            <a:r>
              <a:rPr lang="en-US" altLang="zh-CN" sz="2000" b="1" i="1" u="sng">
                <a:solidFill>
                  <a:schemeClr val="folHlink"/>
                </a:solidFill>
              </a:rPr>
              <a:t>) </a:t>
            </a:r>
            <a:r>
              <a:rPr lang="zh-CN" altLang="en-US"/>
              <a:t>，</a:t>
            </a:r>
            <a:r>
              <a:rPr lang="en-US" altLang="zh-CN">
                <a:latin typeface="Times New Roman" panose="02020603050405020304" pitchFamily="18" charset="0"/>
              </a:rPr>
              <a:t>……</a:t>
            </a:r>
            <a:r>
              <a:rPr lang="zh-CN" altLang="en-US"/>
              <a:t>。</a:t>
            </a:r>
          </a:p>
          <a:p>
            <a:endParaRPr lang="zh-CN" altLang="en-US" sz="1200"/>
          </a:p>
          <a:p>
            <a:r>
              <a:rPr lang="zh-CN" altLang="en-US"/>
              <a:t>    常见的组件包括：</a:t>
            </a:r>
            <a:r>
              <a:rPr lang="en-US" altLang="zh-CN"/>
              <a:t>Button, Checkbox, CheckboxGroup, Choice, Label, List, Canvas, TextComponent, Scrollbar</a:t>
            </a:r>
            <a:r>
              <a:rPr lang="zh-CN" altLang="en-US"/>
              <a:t>等。</a:t>
            </a:r>
          </a:p>
        </p:txBody>
      </p:sp>
      <p:sp>
        <p:nvSpPr>
          <p:cNvPr id="12291" name="Rectangle 3">
            <a:extLst>
              <a:ext uri="{FF2B5EF4-FFF2-40B4-BE49-F238E27FC236}">
                <a16:creationId xmlns:a16="http://schemas.microsoft.com/office/drawing/2014/main" id="{CA2FE7F9-0A7B-EB45-B6D7-E6FC49042A02}"/>
              </a:ext>
            </a:extLst>
          </p:cNvPr>
          <p:cNvSpPr>
            <a:spLocks noChangeArrowheads="1"/>
          </p:cNvSpPr>
          <p:nvPr/>
        </p:nvSpPr>
        <p:spPr bwMode="auto">
          <a:xfrm>
            <a:off x="2667000" y="609601"/>
            <a:ext cx="7097584" cy="57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1"/>
              </a:buClr>
              <a:buSzPct val="90000"/>
              <a:buFont typeface="Monotype Sorts" pitchFamily="2" charset="2"/>
              <a:buNone/>
            </a:pPr>
            <a:r>
              <a:rPr lang="en-US" altLang="zh-CN" sz="2800" b="1">
                <a:latin typeface="Times New Roman" panose="02020603050405020304" pitchFamily="18" charset="0"/>
              </a:rPr>
              <a:t>1</a:t>
            </a:r>
            <a:r>
              <a:rPr lang="zh-CN" altLang="en-US" sz="2800" b="1">
                <a:latin typeface="Times New Roman" panose="02020603050405020304" pitchFamily="18" charset="0"/>
              </a:rPr>
              <a:t>、使用</a:t>
            </a:r>
            <a:r>
              <a:rPr lang="en-US" altLang="zh-CN" sz="2800" b="1">
                <a:latin typeface="Times New Roman" panose="02020603050405020304" pitchFamily="18" charset="0"/>
              </a:rPr>
              <a:t>AWT(Abstract Window Toolkit)</a:t>
            </a:r>
            <a:r>
              <a:rPr lang="zh-CN" altLang="en-US" sz="2800" b="1">
                <a:latin typeface="Times New Roman" panose="02020603050405020304" pitchFamily="18" charset="0"/>
              </a:rPr>
              <a:t>组件</a:t>
            </a:r>
          </a:p>
        </p:txBody>
      </p:sp>
    </p:spTree>
    <p:extLst>
      <p:ext uri="{BB962C8B-B14F-4D97-AF65-F5344CB8AC3E}">
        <p14:creationId xmlns:p14="http://schemas.microsoft.com/office/powerpoint/2010/main" val="6333505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10026</Words>
  <Application>Microsoft Macintosh PowerPoint</Application>
  <PresentationFormat>宽屏</PresentationFormat>
  <Paragraphs>1053</Paragraphs>
  <Slides>89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3" baseType="lpstr">
      <vt:lpstr>等线</vt:lpstr>
      <vt:lpstr>等线 Light</vt:lpstr>
      <vt:lpstr>黑体</vt:lpstr>
      <vt:lpstr>STLiti</vt:lpstr>
      <vt:lpstr>宋体</vt:lpstr>
      <vt:lpstr>Arial Unicode MS</vt:lpstr>
      <vt:lpstr>Apple Chancery</vt:lpstr>
      <vt:lpstr>Arial</vt:lpstr>
      <vt:lpstr>Monotype Sorts</vt:lpstr>
      <vt:lpstr>Tahoma</vt:lpstr>
      <vt:lpstr>Times New Roman</vt:lpstr>
      <vt:lpstr>Wingdings</vt:lpstr>
      <vt:lpstr>Office 主题​​</vt:lpstr>
      <vt:lpstr>Microsoft Clip Gallery</vt:lpstr>
      <vt:lpstr>PowerPoint 演示文稿</vt:lpstr>
      <vt:lpstr>面向对象程序设计  Object Oriented Programming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建伟</dc:creator>
  <cp:lastModifiedBy>黄 建伟</cp:lastModifiedBy>
  <cp:revision>1</cp:revision>
  <dcterms:created xsi:type="dcterms:W3CDTF">2020-05-25T02:41:11Z</dcterms:created>
  <dcterms:modified xsi:type="dcterms:W3CDTF">2020-05-25T02:44:06Z</dcterms:modified>
</cp:coreProperties>
</file>