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1" r:id="rId5"/>
    <p:sldId id="262" r:id="rId6"/>
    <p:sldId id="302" r:id="rId7"/>
    <p:sldId id="305" r:id="rId8"/>
    <p:sldId id="304" r:id="rId9"/>
    <p:sldId id="310" r:id="rId10"/>
    <p:sldId id="311" r:id="rId11"/>
    <p:sldId id="312" r:id="rId12"/>
    <p:sldId id="313" r:id="rId13"/>
    <p:sldId id="314" r:id="rId14"/>
    <p:sldId id="315" r:id="rId15"/>
    <p:sldId id="316" r:id="rId16"/>
    <p:sldId id="265" r:id="rId17"/>
    <p:sldId id="266" r:id="rId18"/>
    <p:sldId id="309" r:id="rId19"/>
    <p:sldId id="271" r:id="rId20"/>
    <p:sldId id="335" r:id="rId21"/>
    <p:sldId id="272" r:id="rId22"/>
    <p:sldId id="334" r:id="rId23"/>
    <p:sldId id="275" r:id="rId24"/>
    <p:sldId id="336" r:id="rId25"/>
    <p:sldId id="337" r:id="rId26"/>
    <p:sldId id="338" r:id="rId27"/>
    <p:sldId id="339" r:id="rId28"/>
    <p:sldId id="340" r:id="rId29"/>
    <p:sldId id="317" r:id="rId30"/>
    <p:sldId id="318" r:id="rId31"/>
    <p:sldId id="273" r:id="rId32"/>
    <p:sldId id="276" r:id="rId33"/>
    <p:sldId id="277" r:id="rId34"/>
    <p:sldId id="278" r:id="rId35"/>
    <p:sldId id="279" r:id="rId36"/>
    <p:sldId id="274" r:id="rId37"/>
    <p:sldId id="280" r:id="rId38"/>
    <p:sldId id="281" r:id="rId39"/>
    <p:sldId id="282" r:id="rId40"/>
    <p:sldId id="283" r:id="rId41"/>
    <p:sldId id="284" r:id="rId42"/>
    <p:sldId id="341" r:id="rId43"/>
    <p:sldId id="285" r:id="rId44"/>
    <p:sldId id="286" r:id="rId45"/>
    <p:sldId id="342" r:id="rId46"/>
    <p:sldId id="289" r:id="rId47"/>
    <p:sldId id="287" r:id="rId48"/>
    <p:sldId id="288" r:id="rId49"/>
    <p:sldId id="290" r:id="rId50"/>
    <p:sldId id="291" r:id="rId51"/>
    <p:sldId id="292" r:id="rId52"/>
    <p:sldId id="319" r:id="rId53"/>
    <p:sldId id="293" r:id="rId54"/>
    <p:sldId id="294" r:id="rId55"/>
    <p:sldId id="320" r:id="rId56"/>
    <p:sldId id="321" r:id="rId57"/>
    <p:sldId id="298" r:id="rId58"/>
    <p:sldId id="322" r:id="rId59"/>
    <p:sldId id="299" r:id="rId60"/>
    <p:sldId id="300" r:id="rId61"/>
    <p:sldId id="301" r:id="rId62"/>
    <p:sldId id="323" r:id="rId63"/>
    <p:sldId id="326" r:id="rId64"/>
    <p:sldId id="327" r:id="rId65"/>
    <p:sldId id="328" r:id="rId66"/>
    <p:sldId id="329" r:id="rId67"/>
    <p:sldId id="330" r:id="rId68"/>
    <p:sldId id="325" r:id="rId69"/>
    <p:sldId id="307" r:id="rId70"/>
    <p:sldId id="331" r:id="rId71"/>
    <p:sldId id="343" r:id="rId72"/>
    <p:sldId id="344" r:id="rId73"/>
    <p:sldId id="295" r:id="rId74"/>
    <p:sldId id="296"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07"/>
  </p:normalViewPr>
  <p:slideViewPr>
    <p:cSldViewPr snapToGrid="0" snapToObjects="1">
      <p:cViewPr varScale="1">
        <p:scale>
          <a:sx n="76" d="100"/>
          <a:sy n="76" d="100"/>
        </p:scale>
        <p:origin x="216"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5724D-9B98-3D43-B889-3032ABF78AA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65B8084-7DE4-9A45-8BFF-2838AD1DA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E66DA40-2BE5-B247-940E-0A1BD00E1F0E}"/>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5" name="页脚占位符 4">
            <a:extLst>
              <a:ext uri="{FF2B5EF4-FFF2-40B4-BE49-F238E27FC236}">
                <a16:creationId xmlns:a16="http://schemas.microsoft.com/office/drawing/2014/main" id="{B12D8C41-E8FB-BA4E-BE56-F8066E4001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E2D42B-F909-D247-9B14-38E44BCA9640}"/>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98678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F5EFA-1B4F-DD42-8F45-84F86271F33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E8CD8A-AAB1-4C42-B47C-42E708824A2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6BEE893-827B-3B49-AE9A-8F689A7D7FC2}"/>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5" name="页脚占位符 4">
            <a:extLst>
              <a:ext uri="{FF2B5EF4-FFF2-40B4-BE49-F238E27FC236}">
                <a16:creationId xmlns:a16="http://schemas.microsoft.com/office/drawing/2014/main" id="{530A7E82-E4AE-B54B-AC12-FFAB4FF2F8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C297659-27F2-504A-BC10-579B1F7A3203}"/>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2468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7037C8-726C-4E46-8149-BCA2B3DCFE1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1677DA0-A5D7-894D-9B20-C35DEFEFAC0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13E2C34-6E95-1742-A04B-683DF9BA0409}"/>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5" name="页脚占位符 4">
            <a:extLst>
              <a:ext uri="{FF2B5EF4-FFF2-40B4-BE49-F238E27FC236}">
                <a16:creationId xmlns:a16="http://schemas.microsoft.com/office/drawing/2014/main" id="{707250CD-A0FE-494B-87E7-74564B8A312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B1D32E-BBDE-1E41-A203-F199EA4BF268}"/>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70291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C9EAC-B3EE-F543-90BF-4EFFC9F681B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1BC00E2-1BBE-CF4B-B25E-53596393F83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8F389B5-B1DF-2F4A-9287-06392587A624}"/>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5" name="页脚占位符 4">
            <a:extLst>
              <a:ext uri="{FF2B5EF4-FFF2-40B4-BE49-F238E27FC236}">
                <a16:creationId xmlns:a16="http://schemas.microsoft.com/office/drawing/2014/main" id="{A2A0226C-E87F-BD43-A81B-3A93D309E7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9E2A0F-2B4B-4C40-9C4F-E91623FB7D18}"/>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65072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8361C-2287-AA4E-996F-32D950F4F0A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20714A9-4498-4540-9BB9-7C805C61F5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2C446C3-6705-0D4A-87C1-6FCC5B486D96}"/>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5" name="页脚占位符 4">
            <a:extLst>
              <a:ext uri="{FF2B5EF4-FFF2-40B4-BE49-F238E27FC236}">
                <a16:creationId xmlns:a16="http://schemas.microsoft.com/office/drawing/2014/main" id="{06CA1236-3041-2047-8C7D-179CF9300A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12E1E8-09E2-A140-A10A-2E4927823877}"/>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355010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53E9-85DB-6A40-BC5A-56F60D4FE95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24561C2-7342-5D4B-B6B3-969FFE1BA51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0812435-28F0-FC42-96DE-9EBE3A5731C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AF5A076-4A10-9A4B-9E8A-B09A2ED8E3F2}"/>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6" name="页脚占位符 5">
            <a:extLst>
              <a:ext uri="{FF2B5EF4-FFF2-40B4-BE49-F238E27FC236}">
                <a16:creationId xmlns:a16="http://schemas.microsoft.com/office/drawing/2014/main" id="{FBB77E7D-9947-0844-B364-C434E1670B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C651849-120F-244C-9E3A-3042E6D32510}"/>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424553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772FF-8177-DF4D-912D-029FB913F4F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DDA0B44-2FE7-D344-B2E1-C07AF6612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08C1BDD-9FC6-A74F-9FF6-06C19AF728D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DB8BC6A-AB55-2543-B9B2-0204EE02F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4885C00-85B6-DD49-9DBD-D2182917A21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473947C-FD71-C14D-B0BB-812B9C272346}"/>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8" name="页脚占位符 7">
            <a:extLst>
              <a:ext uri="{FF2B5EF4-FFF2-40B4-BE49-F238E27FC236}">
                <a16:creationId xmlns:a16="http://schemas.microsoft.com/office/drawing/2014/main" id="{2680EADE-DB6F-C747-8E16-4B51E3F96C5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AD3F4E9-D46F-1E4A-8DCD-046A31430161}"/>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68447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94946-577E-3545-87C9-3F6B6CD0165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18C6497-EFF2-E040-A97F-5564C0F8BBBB}"/>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4" name="页脚占位符 3">
            <a:extLst>
              <a:ext uri="{FF2B5EF4-FFF2-40B4-BE49-F238E27FC236}">
                <a16:creationId xmlns:a16="http://schemas.microsoft.com/office/drawing/2014/main" id="{F2F8FC98-F270-BA43-8C20-0A39FF7B31C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52A3DDF-26EB-2045-9CE8-5DAA541A9CC8}"/>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61681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CAA7CC-1F03-984E-9883-1C2E99D10395}"/>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3" name="页脚占位符 2">
            <a:extLst>
              <a:ext uri="{FF2B5EF4-FFF2-40B4-BE49-F238E27FC236}">
                <a16:creationId xmlns:a16="http://schemas.microsoft.com/office/drawing/2014/main" id="{7357755D-A6B6-0B46-BB5C-ABE93681B4E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D5949AF-7026-FD4C-8645-12FF17CF2EE4}"/>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3768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13CD-6B31-4C40-9C86-8D82DA632C1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A57C912-1A1D-8C4B-AAC6-E5DCD512E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84183BE-BBDF-BF49-ADAA-39D318011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752D27-2C7E-F64B-A2A7-F021658EAF1C}"/>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6" name="页脚占位符 5">
            <a:extLst>
              <a:ext uri="{FF2B5EF4-FFF2-40B4-BE49-F238E27FC236}">
                <a16:creationId xmlns:a16="http://schemas.microsoft.com/office/drawing/2014/main" id="{B98BE22B-BD17-8045-A377-498B4D000FB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4F08092-7302-894D-9BF7-E485A6BB7325}"/>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360625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16E73-A31E-4547-AA0F-4E352D9F9C3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6843361-8B59-EE41-B1D0-5C88AC209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7C8A751-0306-5042-B896-25EFAD635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ADBF04D-3B42-4844-AA0A-F2D49064A851}"/>
              </a:ext>
            </a:extLst>
          </p:cNvPr>
          <p:cNvSpPr>
            <a:spLocks noGrp="1"/>
          </p:cNvSpPr>
          <p:nvPr>
            <p:ph type="dt" sz="half" idx="10"/>
          </p:nvPr>
        </p:nvSpPr>
        <p:spPr/>
        <p:txBody>
          <a:bodyPr/>
          <a:lstStyle/>
          <a:p>
            <a:fld id="{1CD9F079-83A3-384A-9E3C-0E308B4BC395}" type="datetimeFigureOut">
              <a:rPr kumimoji="1" lang="zh-CN" altLang="en-US" smtClean="0"/>
              <a:t>2020/5/6</a:t>
            </a:fld>
            <a:endParaRPr kumimoji="1" lang="zh-CN" altLang="en-US"/>
          </a:p>
        </p:txBody>
      </p:sp>
      <p:sp>
        <p:nvSpPr>
          <p:cNvPr id="6" name="页脚占位符 5">
            <a:extLst>
              <a:ext uri="{FF2B5EF4-FFF2-40B4-BE49-F238E27FC236}">
                <a16:creationId xmlns:a16="http://schemas.microsoft.com/office/drawing/2014/main" id="{6D3A0A5A-2128-AA4C-B66B-F89183C02BF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ECC6C1-FDCF-C648-B808-2BA9630DCC3E}"/>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81731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929A67-44F1-2345-BAD8-F94BD52EF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701B6DA-F68C-9943-932F-D3AB4C6DD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BEF2CB-28E4-DB48-8DF4-1BA9D2CE8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9F079-83A3-384A-9E3C-0E308B4BC395}" type="datetimeFigureOut">
              <a:rPr kumimoji="1" lang="zh-CN" altLang="en-US" smtClean="0"/>
              <a:t>2020/5/6</a:t>
            </a:fld>
            <a:endParaRPr kumimoji="1" lang="zh-CN" altLang="en-US"/>
          </a:p>
        </p:txBody>
      </p:sp>
      <p:sp>
        <p:nvSpPr>
          <p:cNvPr id="5" name="页脚占位符 4">
            <a:extLst>
              <a:ext uri="{FF2B5EF4-FFF2-40B4-BE49-F238E27FC236}">
                <a16:creationId xmlns:a16="http://schemas.microsoft.com/office/drawing/2014/main" id="{F92F7E24-F9AE-4A40-9CFD-C98098C59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9116DF9-51C3-BC47-9BE1-01F083271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514980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38536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C0F1E-6AEA-A245-AA47-E17956D19DE1}"/>
              </a:ext>
            </a:extLst>
          </p:cNvPr>
          <p:cNvSpPr>
            <a:spLocks noGrp="1"/>
          </p:cNvSpPr>
          <p:nvPr>
            <p:ph type="title"/>
          </p:nvPr>
        </p:nvSpPr>
        <p:spPr/>
        <p:txBody>
          <a:bodyPr/>
          <a:lstStyle/>
          <a:p>
            <a:r>
              <a:rPr lang="zh-CN" altLang="en-US" dirty="0">
                <a:latin typeface="Times New Roman" panose="02020603050405020304" pitchFamily="18" charset="0"/>
              </a:rPr>
              <a:t>字节流 基类</a:t>
            </a:r>
            <a:r>
              <a:rPr lang="en-US" altLang="zh-CN" dirty="0" err="1">
                <a:latin typeface="Times New Roman" panose="02020603050405020304" pitchFamily="18" charset="0"/>
              </a:rPr>
              <a:t>InputStream</a:t>
            </a:r>
            <a:endParaRPr kumimoji="1" lang="zh-CN" altLang="en-US" dirty="0"/>
          </a:p>
        </p:txBody>
      </p:sp>
      <p:sp>
        <p:nvSpPr>
          <p:cNvPr id="3" name="内容占位符 2">
            <a:extLst>
              <a:ext uri="{FF2B5EF4-FFF2-40B4-BE49-F238E27FC236}">
                <a16:creationId xmlns:a16="http://schemas.microsoft.com/office/drawing/2014/main" id="{81017550-27E5-E245-AE57-721E6BC3C50E}"/>
              </a:ext>
            </a:extLst>
          </p:cNvPr>
          <p:cNvSpPr>
            <a:spLocks noGrp="1"/>
          </p:cNvSpPr>
          <p:nvPr>
            <p:ph idx="1"/>
          </p:nvPr>
        </p:nvSpPr>
        <p:spPr/>
        <p:txBody>
          <a:bodyPr/>
          <a:lstStyle/>
          <a:p>
            <a:pPr marL="0" indent="0">
              <a:spcBef>
                <a:spcPct val="50000"/>
              </a:spcBef>
              <a:buClr>
                <a:schemeClr val="accent1"/>
              </a:buClr>
              <a:buSzPct val="70000"/>
              <a:buNone/>
            </a:pPr>
            <a:r>
              <a:rPr lang="zh-CN" altLang="en-US" dirty="0">
                <a:latin typeface="Times New Roman" panose="02020603050405020304" pitchFamily="18" charset="0"/>
              </a:rPr>
              <a:t>在</a:t>
            </a:r>
            <a:r>
              <a:rPr lang="en-US" altLang="zh-CN" dirty="0" err="1">
                <a:latin typeface="Times New Roman" panose="02020603050405020304" pitchFamily="18" charset="0"/>
              </a:rPr>
              <a:t>InputStream</a:t>
            </a:r>
            <a:r>
              <a:rPr lang="zh-CN" altLang="en-US" dirty="0">
                <a:latin typeface="Times New Roman" panose="02020603050405020304" pitchFamily="18" charset="0"/>
              </a:rPr>
              <a:t>类中，方法</a:t>
            </a:r>
            <a:r>
              <a:rPr lang="en-US" altLang="zh-CN" dirty="0">
                <a:latin typeface="Times New Roman" panose="02020603050405020304" pitchFamily="18" charset="0"/>
              </a:rPr>
              <a:t>read()</a:t>
            </a:r>
            <a:r>
              <a:rPr lang="zh-CN" altLang="en-US" dirty="0">
                <a:latin typeface="Times New Roman" panose="02020603050405020304" pitchFamily="18" charset="0"/>
              </a:rPr>
              <a:t>提供了三种从流中读数据的方法：</a:t>
            </a:r>
          </a:p>
          <a:p>
            <a:pPr marL="457200" lvl="1" indent="0">
              <a:spcBef>
                <a:spcPct val="50000"/>
              </a:spcBef>
              <a:buClr>
                <a:schemeClr val="accent1"/>
              </a:buClr>
              <a:buSzPct val="70000"/>
              <a:buNone/>
            </a:pPr>
            <a:r>
              <a:rPr lang="zh-CN" altLang="en-US" dirty="0">
                <a:latin typeface="Times New Roman" panose="02020603050405020304" pitchFamily="18" charset="0"/>
              </a:rPr>
              <a:t> </a:t>
            </a:r>
            <a:r>
              <a:rPr lang="en-US" altLang="zh-CN" dirty="0">
                <a:latin typeface="Times New Roman" panose="02020603050405020304" pitchFamily="18" charset="0"/>
              </a:rPr>
              <a:t>int read()</a:t>
            </a:r>
            <a:r>
              <a:rPr lang="zh-CN" altLang="en-US" dirty="0">
                <a:latin typeface="Times New Roman" panose="02020603050405020304" pitchFamily="18" charset="0"/>
              </a:rPr>
              <a:t>：从输入流中读一个字节，形成一个</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255</a:t>
            </a:r>
            <a:r>
              <a:rPr lang="zh-CN" altLang="en-US" dirty="0">
                <a:latin typeface="Times New Roman" panose="02020603050405020304" pitchFamily="18" charset="0"/>
              </a:rPr>
              <a:t>之间的整数返回（是一个抽象方法）。</a:t>
            </a:r>
          </a:p>
          <a:p>
            <a:pPr marL="457200" lvl="1" indent="0">
              <a:spcBef>
                <a:spcPct val="50000"/>
              </a:spcBef>
              <a:buClr>
                <a:schemeClr val="accent1"/>
              </a:buClr>
              <a:buSzPct val="70000"/>
              <a:buNone/>
            </a:pPr>
            <a:r>
              <a:rPr lang="zh-CN" altLang="en-US" dirty="0">
                <a:latin typeface="Times New Roman" panose="02020603050405020304" pitchFamily="18" charset="0"/>
              </a:rPr>
              <a:t> </a:t>
            </a:r>
            <a:r>
              <a:rPr lang="en-US" altLang="zh-CN" dirty="0">
                <a:latin typeface="Times New Roman" panose="02020603050405020304" pitchFamily="18" charset="0"/>
              </a:rPr>
              <a:t>int read(</a:t>
            </a:r>
            <a:r>
              <a:rPr lang="en-US" altLang="zh-CN" dirty="0">
                <a:solidFill>
                  <a:schemeClr val="folHlink"/>
                </a:solidFill>
                <a:latin typeface="Times New Roman" panose="02020603050405020304" pitchFamily="18" charset="0"/>
              </a:rPr>
              <a:t>byte b[]</a:t>
            </a:r>
            <a:r>
              <a:rPr lang="en-US" altLang="zh-CN" dirty="0">
                <a:latin typeface="Times New Roman" panose="02020603050405020304" pitchFamily="18" charset="0"/>
              </a:rPr>
              <a:t>)</a:t>
            </a:r>
            <a:r>
              <a:rPr lang="zh-CN" altLang="en-US" dirty="0">
                <a:latin typeface="Times New Roman" panose="02020603050405020304" pitchFamily="18" charset="0"/>
              </a:rPr>
              <a:t>：读多个字节到数组中，填满整个数组。</a:t>
            </a:r>
          </a:p>
          <a:p>
            <a:pPr marL="457200" lvl="1" indent="0">
              <a:spcBef>
                <a:spcPct val="50000"/>
              </a:spcBef>
              <a:buClr>
                <a:schemeClr val="accent1"/>
              </a:buClr>
              <a:buSzPct val="70000"/>
              <a:buNone/>
            </a:pPr>
            <a:r>
              <a:rPr lang="zh-CN" altLang="en-US" dirty="0">
                <a:latin typeface="Times New Roman" panose="02020603050405020304" pitchFamily="18" charset="0"/>
              </a:rPr>
              <a:t> </a:t>
            </a:r>
            <a:r>
              <a:rPr lang="en-US" altLang="zh-CN" dirty="0">
                <a:latin typeface="Times New Roman" panose="02020603050405020304" pitchFamily="18" charset="0"/>
              </a:rPr>
              <a:t>int read(</a:t>
            </a:r>
            <a:r>
              <a:rPr lang="en-US" altLang="zh-CN" dirty="0">
                <a:solidFill>
                  <a:schemeClr val="folHlink"/>
                </a:solidFill>
                <a:latin typeface="Times New Roman" panose="02020603050405020304" pitchFamily="18" charset="0"/>
              </a:rPr>
              <a:t>byte b[]</a:t>
            </a:r>
            <a:r>
              <a:rPr lang="en-US" altLang="zh-CN" dirty="0">
                <a:latin typeface="Times New Roman" panose="02020603050405020304" pitchFamily="18" charset="0"/>
              </a:rPr>
              <a:t>, int off, int </a:t>
            </a:r>
            <a:r>
              <a:rPr lang="en-US" altLang="zh-CN" dirty="0" err="1">
                <a:latin typeface="Times New Roman" panose="02020603050405020304" pitchFamily="18" charset="0"/>
              </a:rPr>
              <a:t>len</a:t>
            </a:r>
            <a:r>
              <a:rPr lang="en-US" altLang="zh-CN" dirty="0">
                <a:latin typeface="Times New Roman" panose="02020603050405020304" pitchFamily="18" charset="0"/>
              </a:rPr>
              <a:t>)</a:t>
            </a:r>
            <a:r>
              <a:rPr lang="zh-CN" altLang="en-US" dirty="0">
                <a:latin typeface="Times New Roman" panose="02020603050405020304" pitchFamily="18" charset="0"/>
              </a:rPr>
              <a:t>：从输入流中读取长度为</a:t>
            </a:r>
            <a:r>
              <a:rPr lang="en-US" altLang="zh-CN" dirty="0" err="1">
                <a:latin typeface="Times New Roman" panose="02020603050405020304" pitchFamily="18" charset="0"/>
              </a:rPr>
              <a:t>len</a:t>
            </a:r>
            <a:r>
              <a:rPr lang="zh-CN" altLang="en-US" dirty="0">
                <a:latin typeface="Times New Roman" panose="02020603050405020304" pitchFamily="18" charset="0"/>
              </a:rPr>
              <a:t>的数据，写入数组</a:t>
            </a:r>
            <a:r>
              <a:rPr lang="en-US" altLang="zh-CN" dirty="0">
                <a:latin typeface="Times New Roman" panose="02020603050405020304" pitchFamily="18" charset="0"/>
              </a:rPr>
              <a:t>b</a:t>
            </a:r>
            <a:r>
              <a:rPr lang="zh-CN" altLang="en-US" dirty="0">
                <a:latin typeface="Times New Roman" panose="02020603050405020304" pitchFamily="18" charset="0"/>
              </a:rPr>
              <a:t>中从索引</a:t>
            </a:r>
            <a:r>
              <a:rPr lang="en-US" altLang="zh-CN" dirty="0">
                <a:latin typeface="Times New Roman" panose="02020603050405020304" pitchFamily="18" charset="0"/>
              </a:rPr>
              <a:t>off</a:t>
            </a:r>
            <a:r>
              <a:rPr lang="zh-CN" altLang="en-US" dirty="0">
                <a:latin typeface="Times New Roman" panose="02020603050405020304" pitchFamily="18" charset="0"/>
              </a:rPr>
              <a:t>开始的位置，并返回读取得字节数。</a:t>
            </a:r>
            <a:endParaRPr lang="en-US" altLang="zh-CN" dirty="0">
              <a:latin typeface="Times New Roman" panose="02020603050405020304" pitchFamily="18" charset="0"/>
            </a:endParaRPr>
          </a:p>
          <a:p>
            <a:pPr marL="457200" lvl="1" indent="0">
              <a:spcBef>
                <a:spcPct val="50000"/>
              </a:spcBef>
              <a:buClr>
                <a:schemeClr val="accent1"/>
              </a:buClr>
              <a:buSzPct val="70000"/>
              <a:buNone/>
            </a:pPr>
            <a:endParaRPr lang="zh-CN" altLang="en-US" dirty="0">
              <a:latin typeface="Times New Roman" panose="02020603050405020304" pitchFamily="18" charset="0"/>
            </a:endParaRPr>
          </a:p>
          <a:p>
            <a:pPr marL="0" indent="0">
              <a:spcBef>
                <a:spcPct val="50000"/>
              </a:spcBef>
              <a:buClr>
                <a:schemeClr val="accent1"/>
              </a:buClr>
              <a:buSzPct val="70000"/>
              <a:buNone/>
            </a:pP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对于这三个方法，若返回－</a:t>
            </a:r>
            <a:r>
              <a:rPr lang="en-US" altLang="zh-CN" b="1" dirty="0">
                <a:latin typeface="Times New Roman" panose="02020603050405020304" pitchFamily="18" charset="0"/>
              </a:rPr>
              <a:t>1</a:t>
            </a:r>
            <a:r>
              <a:rPr lang="zh-CN" altLang="en-US" b="1" dirty="0">
                <a:latin typeface="Times New Roman" panose="02020603050405020304" pitchFamily="18" charset="0"/>
              </a:rPr>
              <a:t>，表明流结束，否则，返回实际读取的字节数</a:t>
            </a:r>
            <a:endParaRPr kumimoji="1" lang="zh-CN" altLang="en-US" dirty="0"/>
          </a:p>
        </p:txBody>
      </p:sp>
    </p:spTree>
    <p:extLst>
      <p:ext uri="{BB962C8B-B14F-4D97-AF65-F5344CB8AC3E}">
        <p14:creationId xmlns:p14="http://schemas.microsoft.com/office/powerpoint/2010/main" val="64617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DF601-F9A0-9746-8A12-E888C3F500A6}"/>
              </a:ext>
            </a:extLst>
          </p:cNvPr>
          <p:cNvSpPr>
            <a:spLocks noGrp="1"/>
          </p:cNvSpPr>
          <p:nvPr>
            <p:ph type="title"/>
          </p:nvPr>
        </p:nvSpPr>
        <p:spPr/>
        <p:txBody>
          <a:bodyPr/>
          <a:lstStyle/>
          <a:p>
            <a:r>
              <a:rPr lang="zh-CN" altLang="en-US" dirty="0">
                <a:latin typeface="Times New Roman" panose="02020603050405020304" pitchFamily="18" charset="0"/>
              </a:rPr>
              <a:t>字节流 </a:t>
            </a:r>
            <a:r>
              <a:rPr lang="en-US" altLang="zh-CN" dirty="0" err="1">
                <a:latin typeface="Times New Roman" panose="02020603050405020304" pitchFamily="18" charset="0"/>
              </a:rPr>
              <a:t>OutputStream</a:t>
            </a:r>
            <a:endParaRPr kumimoji="1" lang="zh-CN" altLang="en-US" dirty="0"/>
          </a:p>
        </p:txBody>
      </p:sp>
      <p:sp>
        <p:nvSpPr>
          <p:cNvPr id="3" name="内容占位符 2">
            <a:extLst>
              <a:ext uri="{FF2B5EF4-FFF2-40B4-BE49-F238E27FC236}">
                <a16:creationId xmlns:a16="http://schemas.microsoft.com/office/drawing/2014/main" id="{29D686AC-EF1A-0C48-B034-9EE657EDFC29}"/>
              </a:ext>
            </a:extLst>
          </p:cNvPr>
          <p:cNvSpPr>
            <a:spLocks noGrp="1"/>
          </p:cNvSpPr>
          <p:nvPr>
            <p:ph idx="1"/>
          </p:nvPr>
        </p:nvSpPr>
        <p:spPr/>
        <p:txBody>
          <a:bodyPr/>
          <a:lstStyle/>
          <a:p>
            <a:pPr>
              <a:spcBef>
                <a:spcPct val="50000"/>
              </a:spcBef>
              <a:buClr>
                <a:schemeClr val="accent1"/>
              </a:buClr>
              <a:buSzPct val="70000"/>
              <a:buFont typeface="Monotype Sorts"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属于</a:t>
            </a:r>
            <a:r>
              <a:rPr lang="en-US" altLang="zh-CN" dirty="0" err="1">
                <a:latin typeface="Times New Roman" panose="02020603050405020304" pitchFamily="18" charset="0"/>
              </a:rPr>
              <a:t>OutputStream</a:t>
            </a:r>
            <a:r>
              <a:rPr lang="zh-CN" altLang="en-US" dirty="0">
                <a:latin typeface="Times New Roman" panose="02020603050405020304" pitchFamily="18" charset="0"/>
              </a:rPr>
              <a:t>类的方法有：</a:t>
            </a:r>
          </a:p>
          <a:p>
            <a:pPr lvl="1">
              <a:lnSpc>
                <a:spcPct val="110000"/>
              </a:lnSpc>
              <a:spcBef>
                <a:spcPct val="5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write(int b)</a:t>
            </a:r>
            <a:r>
              <a:rPr lang="zh-CN" altLang="en-US" dirty="0">
                <a:latin typeface="Times New Roman" panose="02020603050405020304" pitchFamily="18" charset="0"/>
              </a:rPr>
              <a:t>：将一个整数输出到流中（只输出低位字节，</a:t>
            </a:r>
            <a:r>
              <a:rPr lang="zh-CN" altLang="en-US" b="1" dirty="0">
                <a:solidFill>
                  <a:schemeClr val="folHlink"/>
                </a:solidFill>
                <a:latin typeface="Times New Roman" panose="02020603050405020304" pitchFamily="18" charset="0"/>
              </a:rPr>
              <a:t>为抽象方法</a:t>
            </a:r>
            <a:r>
              <a:rPr lang="zh-CN" altLang="en-US" dirty="0">
                <a:latin typeface="Times New Roman" panose="02020603050405020304" pitchFamily="18" charset="0"/>
              </a:rPr>
              <a:t>）</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write(byte b[])</a:t>
            </a:r>
            <a:r>
              <a:rPr lang="zh-CN" altLang="en-US" dirty="0">
                <a:latin typeface="Times New Roman" panose="02020603050405020304" pitchFamily="18" charset="0"/>
              </a:rPr>
              <a:t>：将字节数组中的数据输出到流中</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write(byte b[], int off, int </a:t>
            </a:r>
            <a:r>
              <a:rPr lang="en-US" altLang="zh-CN" dirty="0" err="1">
                <a:latin typeface="Times New Roman" panose="02020603050405020304" pitchFamily="18" charset="0"/>
              </a:rPr>
              <a:t>len</a:t>
            </a:r>
            <a:r>
              <a:rPr lang="en-US" altLang="zh-CN" dirty="0">
                <a:latin typeface="Times New Roman" panose="02020603050405020304" pitchFamily="18" charset="0"/>
              </a:rPr>
              <a:t>)</a:t>
            </a:r>
            <a:r>
              <a:rPr lang="zh-CN" altLang="en-US" dirty="0">
                <a:latin typeface="Times New Roman" panose="02020603050405020304" pitchFamily="18" charset="0"/>
              </a:rPr>
              <a:t>：将数组</a:t>
            </a:r>
            <a:r>
              <a:rPr lang="en-US" altLang="zh-CN" dirty="0">
                <a:latin typeface="Times New Roman" panose="02020603050405020304" pitchFamily="18" charset="0"/>
              </a:rPr>
              <a:t>b</a:t>
            </a:r>
            <a:r>
              <a:rPr lang="zh-CN" altLang="en-US" dirty="0">
                <a:latin typeface="Times New Roman" panose="02020603050405020304" pitchFamily="18" charset="0"/>
              </a:rPr>
              <a:t>中从</a:t>
            </a:r>
            <a:r>
              <a:rPr lang="en-US" altLang="zh-CN" dirty="0">
                <a:latin typeface="Times New Roman" panose="02020603050405020304" pitchFamily="18" charset="0"/>
              </a:rPr>
              <a:t>off</a:t>
            </a:r>
            <a:r>
              <a:rPr lang="zh-CN" altLang="en-US" dirty="0">
                <a:latin typeface="Times New Roman" panose="02020603050405020304" pitchFamily="18" charset="0"/>
              </a:rPr>
              <a:t>指定的位置开始，长度为</a:t>
            </a:r>
            <a:r>
              <a:rPr lang="en-US" altLang="zh-CN" dirty="0" err="1">
                <a:latin typeface="Times New Roman" panose="02020603050405020304" pitchFamily="18" charset="0"/>
              </a:rPr>
              <a:t>len</a:t>
            </a:r>
            <a:r>
              <a:rPr lang="zh-CN" altLang="en-US" dirty="0">
                <a:latin typeface="Times New Roman" panose="02020603050405020304" pitchFamily="18" charset="0"/>
              </a:rPr>
              <a:t>的数据输出到流中</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flush()</a:t>
            </a:r>
            <a:r>
              <a:rPr lang="zh-CN" altLang="en-US" dirty="0">
                <a:latin typeface="Times New Roman" panose="02020603050405020304" pitchFamily="18" charset="0"/>
              </a:rPr>
              <a:t>：刷空输出流，并将缓冲区中的数据强制送出</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close()</a:t>
            </a:r>
            <a:r>
              <a:rPr lang="zh-CN" altLang="en-US" dirty="0">
                <a:latin typeface="Times New Roman" panose="02020603050405020304" pitchFamily="18" charset="0"/>
              </a:rPr>
              <a:t>：关闭流</a:t>
            </a:r>
            <a:endParaRPr kumimoji="1" lang="zh-CN" altLang="en-US" dirty="0"/>
          </a:p>
        </p:txBody>
      </p:sp>
    </p:spTree>
    <p:extLst>
      <p:ext uri="{BB962C8B-B14F-4D97-AF65-F5344CB8AC3E}">
        <p14:creationId xmlns:p14="http://schemas.microsoft.com/office/powerpoint/2010/main" val="295516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41B18-19A2-C04D-8F5B-6087F88CDF29}"/>
              </a:ext>
            </a:extLst>
          </p:cNvPr>
          <p:cNvSpPr>
            <a:spLocks noGrp="1"/>
          </p:cNvSpPr>
          <p:nvPr>
            <p:ph type="title"/>
          </p:nvPr>
        </p:nvSpPr>
        <p:spPr/>
        <p:txBody>
          <a:bodyPr/>
          <a:lstStyle/>
          <a:p>
            <a:r>
              <a:rPr lang="zh-CN" altLang="en-US" dirty="0">
                <a:latin typeface="Times New Roman" panose="02020603050405020304" pitchFamily="18" charset="0"/>
              </a:rPr>
              <a:t>字节流 子类（表象）</a:t>
            </a:r>
            <a:endParaRPr kumimoji="1" lang="zh-CN" altLang="en-US" dirty="0"/>
          </a:p>
        </p:txBody>
      </p:sp>
      <p:sp>
        <p:nvSpPr>
          <p:cNvPr id="3" name="内容占位符 2">
            <a:extLst>
              <a:ext uri="{FF2B5EF4-FFF2-40B4-BE49-F238E27FC236}">
                <a16:creationId xmlns:a16="http://schemas.microsoft.com/office/drawing/2014/main" id="{B45F7159-2F5D-0F4E-9870-877E25008984}"/>
              </a:ext>
            </a:extLst>
          </p:cNvPr>
          <p:cNvSpPr>
            <a:spLocks noGrp="1"/>
          </p:cNvSpPr>
          <p:nvPr>
            <p:ph idx="1"/>
          </p:nvPr>
        </p:nvSpPr>
        <p:spPr/>
        <p:txBody>
          <a:bodyPr>
            <a:normAutofit fontScale="92500" lnSpcReduction="10000"/>
          </a:bodyPr>
          <a:lstStyle/>
          <a:p>
            <a:pPr>
              <a:lnSpc>
                <a:spcPct val="130000"/>
              </a:lnSpc>
            </a:pPr>
            <a:r>
              <a:rPr lang="zh-CN" altLang="en-US" dirty="0"/>
              <a:t>文件流</a:t>
            </a:r>
          </a:p>
          <a:p>
            <a:pPr>
              <a:lnSpc>
                <a:spcPct val="130000"/>
              </a:lnSpc>
            </a:pPr>
            <a:r>
              <a:rPr lang="zh-CN" altLang="en-US" dirty="0"/>
              <a:t>过滤流：缓冲流、数据流、其他过虑流</a:t>
            </a:r>
          </a:p>
          <a:p>
            <a:pPr>
              <a:lnSpc>
                <a:spcPct val="130000"/>
              </a:lnSpc>
            </a:pPr>
            <a:r>
              <a:rPr lang="zh-CN" altLang="en-US" dirty="0"/>
              <a:t>标准流</a:t>
            </a:r>
          </a:p>
          <a:p>
            <a:pPr>
              <a:lnSpc>
                <a:spcPct val="130000"/>
              </a:lnSpc>
            </a:pPr>
            <a:r>
              <a:rPr lang="zh-CN" altLang="en-US" dirty="0"/>
              <a:t>对象流</a:t>
            </a:r>
          </a:p>
          <a:p>
            <a:pPr>
              <a:lnSpc>
                <a:spcPct val="130000"/>
              </a:lnSpc>
            </a:pPr>
            <a:r>
              <a:rPr lang="zh-CN" altLang="en-US" dirty="0"/>
              <a:t>管道流</a:t>
            </a:r>
          </a:p>
          <a:p>
            <a:pPr>
              <a:lnSpc>
                <a:spcPct val="130000"/>
              </a:lnSpc>
            </a:pPr>
            <a:r>
              <a:rPr lang="zh-CN" altLang="en-US" dirty="0"/>
              <a:t>内存流</a:t>
            </a:r>
          </a:p>
          <a:p>
            <a:pPr>
              <a:lnSpc>
                <a:spcPct val="130000"/>
              </a:lnSpc>
            </a:pPr>
            <a:r>
              <a:rPr lang="zh-CN" altLang="en-US" dirty="0"/>
              <a:t> 顺序输入流</a:t>
            </a:r>
          </a:p>
          <a:p>
            <a:endParaRPr kumimoji="1" lang="zh-CN" altLang="en-US" dirty="0"/>
          </a:p>
        </p:txBody>
      </p:sp>
    </p:spTree>
    <p:extLst>
      <p:ext uri="{BB962C8B-B14F-4D97-AF65-F5344CB8AC3E}">
        <p14:creationId xmlns:p14="http://schemas.microsoft.com/office/powerpoint/2010/main" val="348639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EA5F5-CBB4-D344-A3BA-23E0A8EC61C1}"/>
              </a:ext>
            </a:extLst>
          </p:cNvPr>
          <p:cNvSpPr>
            <a:spLocks noGrp="1"/>
          </p:cNvSpPr>
          <p:nvPr>
            <p:ph type="title"/>
          </p:nvPr>
        </p:nvSpPr>
        <p:spPr/>
        <p:txBody>
          <a:bodyPr/>
          <a:lstStyle/>
          <a:p>
            <a:r>
              <a:rPr kumimoji="1" lang="zh-CN" altLang="en-US" dirty="0"/>
              <a:t>文件流</a:t>
            </a:r>
          </a:p>
        </p:txBody>
      </p:sp>
      <p:sp>
        <p:nvSpPr>
          <p:cNvPr id="3" name="内容占位符 2">
            <a:extLst>
              <a:ext uri="{FF2B5EF4-FFF2-40B4-BE49-F238E27FC236}">
                <a16:creationId xmlns:a16="http://schemas.microsoft.com/office/drawing/2014/main" id="{B1936438-F637-8C4C-AD48-10C4CFED9071}"/>
              </a:ext>
            </a:extLst>
          </p:cNvPr>
          <p:cNvSpPr>
            <a:spLocks noGrp="1"/>
          </p:cNvSpPr>
          <p:nvPr>
            <p:ph idx="1"/>
          </p:nvPr>
        </p:nvSpPr>
        <p:spPr/>
        <p:txBody>
          <a:bodyPr/>
          <a:lstStyle/>
          <a:p>
            <a:pPr marL="0" indent="0">
              <a:buNone/>
            </a:pPr>
            <a:r>
              <a:rPr lang="zh-CN" altLang="en-US" dirty="0"/>
              <a:t>在</a:t>
            </a:r>
            <a:r>
              <a:rPr lang="en-US" altLang="zh-CN" dirty="0"/>
              <a:t>I/O</a:t>
            </a:r>
            <a:r>
              <a:rPr lang="zh-CN" altLang="en-US" dirty="0"/>
              <a:t>处理中，最常见的就是对文件的操作。</a:t>
            </a:r>
            <a:r>
              <a:rPr lang="en-US" altLang="zh-CN" dirty="0" err="1"/>
              <a:t>java.io</a:t>
            </a:r>
            <a:r>
              <a:rPr lang="zh-CN" altLang="en-US" dirty="0"/>
              <a:t>包中所提供的文件操作类包括：</a:t>
            </a:r>
          </a:p>
          <a:p>
            <a:pPr marL="457200" lvl="1" indent="0">
              <a:buNone/>
            </a:pPr>
            <a:r>
              <a:rPr lang="en-US" altLang="zh-CN" dirty="0" err="1"/>
              <a:t>FileInputStream</a:t>
            </a:r>
            <a:r>
              <a:rPr lang="zh-CN" altLang="en-US" dirty="0"/>
              <a:t>：</a:t>
            </a:r>
          </a:p>
          <a:p>
            <a:pPr marL="457200" lvl="1" indent="0">
              <a:buNone/>
            </a:pPr>
            <a:r>
              <a:rPr lang="en-US" altLang="zh-CN" dirty="0" err="1"/>
              <a:t>FileOutputStream</a:t>
            </a:r>
            <a:r>
              <a:rPr lang="zh-CN" altLang="en-US" dirty="0"/>
              <a:t>：</a:t>
            </a:r>
          </a:p>
          <a:p>
            <a:pPr marL="457200" lvl="1" indent="0">
              <a:buNone/>
            </a:pPr>
            <a:endParaRPr lang="zh-CN" altLang="en-US" dirty="0"/>
          </a:p>
          <a:p>
            <a:pPr marL="457200" lvl="1" indent="0">
              <a:buNone/>
            </a:pPr>
            <a:r>
              <a:rPr lang="en-US" altLang="zh-CN" dirty="0"/>
              <a:t>File</a:t>
            </a:r>
            <a:r>
              <a:rPr lang="zh-CN" altLang="en-US" dirty="0"/>
              <a:t>：</a:t>
            </a:r>
          </a:p>
          <a:p>
            <a:pPr marL="457200" lvl="1" indent="0">
              <a:buNone/>
            </a:pPr>
            <a:r>
              <a:rPr lang="en-US" altLang="zh-CN" dirty="0" err="1"/>
              <a:t>FileDescriptor</a:t>
            </a:r>
            <a:r>
              <a:rPr lang="zh-CN" altLang="en-US" dirty="0"/>
              <a:t>：</a:t>
            </a:r>
          </a:p>
          <a:p>
            <a:pPr marL="457200" lvl="1" indent="0">
              <a:buNone/>
            </a:pPr>
            <a:r>
              <a:rPr lang="en-US" altLang="zh-CN" dirty="0" err="1"/>
              <a:t>FilenameFilter</a:t>
            </a:r>
            <a:r>
              <a:rPr lang="zh-CN" altLang="en-US" dirty="0"/>
              <a:t>：</a:t>
            </a:r>
            <a:r>
              <a:rPr lang="zh-CN" altLang="en-US" sz="2000" dirty="0"/>
              <a:t>接口，主要用于实现文件名查找模式的匹配。</a:t>
            </a:r>
          </a:p>
          <a:p>
            <a:pPr marL="457200" lvl="1" indent="0">
              <a:buNone/>
            </a:pPr>
            <a:endParaRPr lang="zh-CN" altLang="en-US" dirty="0"/>
          </a:p>
          <a:p>
            <a:pPr marL="457200" lvl="1" indent="0">
              <a:buNone/>
            </a:pPr>
            <a:r>
              <a:rPr lang="en-US" altLang="zh-CN" dirty="0" err="1"/>
              <a:t>RandomAccessFile</a:t>
            </a:r>
            <a:r>
              <a:rPr lang="zh-CN" altLang="en-US" dirty="0"/>
              <a:t>：提供</a:t>
            </a:r>
            <a:r>
              <a:rPr lang="zh-CN" altLang="en-US" b="1" u="sng" dirty="0"/>
              <a:t>对本地文件系统</a:t>
            </a:r>
            <a:r>
              <a:rPr lang="zh-CN" altLang="en-US" dirty="0"/>
              <a:t>中文件的随机访问支持。</a:t>
            </a:r>
          </a:p>
          <a:p>
            <a:endParaRPr kumimoji="1" lang="zh-CN" altLang="en-US" dirty="0"/>
          </a:p>
        </p:txBody>
      </p:sp>
    </p:spTree>
    <p:extLst>
      <p:ext uri="{BB962C8B-B14F-4D97-AF65-F5344CB8AC3E}">
        <p14:creationId xmlns:p14="http://schemas.microsoft.com/office/powerpoint/2010/main" val="103228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D0B46-83A6-2348-A6E4-A3B43E8E6D8C}"/>
              </a:ext>
            </a:extLst>
          </p:cNvPr>
          <p:cNvSpPr>
            <a:spLocks noGrp="1"/>
          </p:cNvSpPr>
          <p:nvPr>
            <p:ph type="title"/>
          </p:nvPr>
        </p:nvSpPr>
        <p:spPr/>
        <p:txBody>
          <a:bodyPr/>
          <a:lstStyle/>
          <a:p>
            <a:r>
              <a:rPr lang="zh-CN" altLang="en-US" dirty="0">
                <a:latin typeface="Times New Roman" panose="02020603050405020304" pitchFamily="18" charset="0"/>
              </a:rPr>
              <a:t>文件流</a:t>
            </a:r>
            <a:endParaRPr kumimoji="1" lang="zh-CN" altLang="en-US" dirty="0"/>
          </a:p>
        </p:txBody>
      </p:sp>
      <p:sp>
        <p:nvSpPr>
          <p:cNvPr id="3" name="内容占位符 2">
            <a:extLst>
              <a:ext uri="{FF2B5EF4-FFF2-40B4-BE49-F238E27FC236}">
                <a16:creationId xmlns:a16="http://schemas.microsoft.com/office/drawing/2014/main" id="{02AD056D-CFAB-0548-A562-0D86BC126BEA}"/>
              </a:ext>
            </a:extLst>
          </p:cNvPr>
          <p:cNvSpPr>
            <a:spLocks noGrp="1"/>
          </p:cNvSpPr>
          <p:nvPr>
            <p:ph idx="1"/>
          </p:nvPr>
        </p:nvSpPr>
        <p:spPr/>
        <p:txBody>
          <a:bodyPr/>
          <a:lstStyle/>
          <a:p>
            <a:pPr marL="0" indent="0">
              <a:spcBef>
                <a:spcPct val="50000"/>
              </a:spcBef>
              <a:buClr>
                <a:schemeClr val="folHlink"/>
              </a:buClr>
              <a:buSzPct val="70000"/>
              <a:buNone/>
            </a:pPr>
            <a:r>
              <a:rPr lang="en-US" altLang="zh-CN" dirty="0">
                <a:latin typeface="Times New Roman" panose="02020603050405020304" pitchFamily="18" charset="0"/>
              </a:rPr>
              <a:t> </a:t>
            </a:r>
            <a:r>
              <a:rPr lang="en-US" altLang="zh-CN" dirty="0" err="1">
                <a:latin typeface="Times New Roman" panose="02020603050405020304" pitchFamily="18" charset="0"/>
              </a:rPr>
              <a:t>FileInputStream</a:t>
            </a:r>
            <a:r>
              <a:rPr lang="zh-CN" altLang="zh-CN" dirty="0">
                <a:latin typeface="Times New Roman" panose="02020603050405020304" pitchFamily="18" charset="0"/>
              </a:rPr>
              <a:t>类用来打开一个输入文件，若要打开的文件不存在，则会产生例外</a:t>
            </a:r>
            <a:r>
              <a:rPr lang="en-US" altLang="zh-CN" dirty="0" err="1">
                <a:latin typeface="Times New Roman" panose="02020603050405020304" pitchFamily="18" charset="0"/>
              </a:rPr>
              <a:t>FileNotFoundException</a:t>
            </a:r>
            <a:r>
              <a:rPr lang="zh-CN" altLang="en-US" dirty="0">
                <a:latin typeface="Times New Roman" panose="02020603050405020304" pitchFamily="18" charset="0"/>
              </a:rPr>
              <a:t>，这是一个非运行时例外，必须捕获或声明抛弃</a:t>
            </a:r>
            <a:r>
              <a:rPr lang="zh-CN" altLang="zh-CN" dirty="0">
                <a:latin typeface="Times New Roman" panose="02020603050405020304" pitchFamily="18" charset="0"/>
              </a:rPr>
              <a:t>；</a:t>
            </a:r>
            <a:endParaRPr lang="zh-CN" altLang="en-US" dirty="0">
              <a:latin typeface="Times New Roman" panose="02020603050405020304" pitchFamily="18" charset="0"/>
            </a:endParaRPr>
          </a:p>
          <a:p>
            <a:pPr marL="0" indent="0">
              <a:spcBef>
                <a:spcPct val="50000"/>
              </a:spcBef>
              <a:buClr>
                <a:schemeClr val="folHlink"/>
              </a:buClr>
              <a:buSzPct val="70000"/>
              <a:buNone/>
            </a:pPr>
            <a:r>
              <a:rPr lang="zh-CN" altLang="en-US" dirty="0">
                <a:latin typeface="Times New Roman" panose="02020603050405020304" pitchFamily="18" charset="0"/>
              </a:rPr>
              <a:t> </a:t>
            </a:r>
            <a:r>
              <a:rPr lang="en-US" altLang="zh-CN" dirty="0" err="1">
                <a:latin typeface="Times New Roman" panose="02020603050405020304" pitchFamily="18" charset="0"/>
              </a:rPr>
              <a:t>FileOutputStream</a:t>
            </a:r>
            <a:r>
              <a:rPr lang="zh-CN" altLang="zh-CN" dirty="0">
                <a:latin typeface="Times New Roman" panose="02020603050405020304" pitchFamily="18" charset="0"/>
              </a:rPr>
              <a:t>类用来打开一个输出文件，若要打开的文件不存在，则会创建一个新的文件，否则原文件的内容会被新写入的内容所覆盖。</a:t>
            </a:r>
            <a:endParaRPr lang="zh-CN" altLang="en-US" dirty="0">
              <a:latin typeface="Times New Roman" panose="02020603050405020304" pitchFamily="18" charset="0"/>
            </a:endParaRPr>
          </a:p>
          <a:p>
            <a:pPr marL="0" indent="0">
              <a:spcBef>
                <a:spcPct val="50000"/>
              </a:spcBef>
              <a:buClr>
                <a:schemeClr val="folHlink"/>
              </a:buClr>
              <a:buSzPct val="70000"/>
              <a:buNone/>
            </a:pPr>
            <a:r>
              <a:rPr lang="zh-CN" altLang="en-US" dirty="0">
                <a:latin typeface="Times New Roman" panose="02020603050405020304" pitchFamily="18" charset="0"/>
              </a:rPr>
              <a:t> 在进行文件的读</a:t>
            </a:r>
            <a:r>
              <a:rPr lang="en-US" altLang="zh-CN" dirty="0">
                <a:latin typeface="Times New Roman" panose="02020603050405020304" pitchFamily="18" charset="0"/>
              </a:rPr>
              <a:t>/</a:t>
            </a:r>
            <a:r>
              <a:rPr lang="zh-CN" altLang="en-US" dirty="0">
                <a:latin typeface="Times New Roman" panose="02020603050405020304" pitchFamily="18" charset="0"/>
              </a:rPr>
              <a:t>写操作时，会产生非运行时例外</a:t>
            </a:r>
            <a:r>
              <a:rPr lang="en-US" altLang="zh-CN" dirty="0" err="1">
                <a:latin typeface="Times New Roman" panose="02020603050405020304" pitchFamily="18" charset="0"/>
              </a:rPr>
              <a:t>IOException</a:t>
            </a:r>
            <a:r>
              <a:rPr lang="zh-CN" altLang="en-US" dirty="0">
                <a:latin typeface="Times New Roman" panose="02020603050405020304" pitchFamily="18" charset="0"/>
              </a:rPr>
              <a:t>，必须捕获或声明抛弃（其它的输入</a:t>
            </a:r>
            <a:r>
              <a:rPr lang="en-US" altLang="zh-CN" dirty="0">
                <a:latin typeface="Times New Roman" panose="02020603050405020304" pitchFamily="18" charset="0"/>
              </a:rPr>
              <a:t>/</a:t>
            </a:r>
            <a:r>
              <a:rPr lang="zh-CN" altLang="en-US" dirty="0">
                <a:latin typeface="Times New Roman" panose="02020603050405020304" pitchFamily="18" charset="0"/>
              </a:rPr>
              <a:t>输出流处理时也同样需要进行输入</a:t>
            </a:r>
            <a:r>
              <a:rPr lang="en-US" altLang="zh-CN" dirty="0">
                <a:latin typeface="Times New Roman" panose="02020603050405020304" pitchFamily="18" charset="0"/>
              </a:rPr>
              <a:t>/</a:t>
            </a:r>
            <a:r>
              <a:rPr lang="zh-CN" altLang="en-US" dirty="0">
                <a:latin typeface="Times New Roman" panose="02020603050405020304" pitchFamily="18" charset="0"/>
              </a:rPr>
              <a:t>输出例外处理）。</a:t>
            </a:r>
          </a:p>
          <a:p>
            <a:endParaRPr kumimoji="1" lang="zh-CN" altLang="en-US" dirty="0"/>
          </a:p>
        </p:txBody>
      </p:sp>
    </p:spTree>
    <p:extLst>
      <p:ext uri="{BB962C8B-B14F-4D97-AF65-F5344CB8AC3E}">
        <p14:creationId xmlns:p14="http://schemas.microsoft.com/office/powerpoint/2010/main" val="317580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AA855-DD6B-7648-A5EE-890217B018D0}"/>
              </a:ext>
            </a:extLst>
          </p:cNvPr>
          <p:cNvSpPr>
            <a:spLocks noGrp="1"/>
          </p:cNvSpPr>
          <p:nvPr>
            <p:ph type="title"/>
          </p:nvPr>
        </p:nvSpPr>
        <p:spPr/>
        <p:txBody>
          <a:bodyPr/>
          <a:lstStyle/>
          <a:p>
            <a:r>
              <a:rPr lang="zh-CN" altLang="en-US" dirty="0">
                <a:latin typeface="Times New Roman" panose="02020603050405020304" pitchFamily="18" charset="0"/>
              </a:rPr>
              <a:t>文件流</a:t>
            </a:r>
            <a:endParaRPr kumimoji="1" lang="zh-CN" altLang="en-US" dirty="0"/>
          </a:p>
        </p:txBody>
      </p:sp>
      <p:sp>
        <p:nvSpPr>
          <p:cNvPr id="3" name="内容占位符 2">
            <a:extLst>
              <a:ext uri="{FF2B5EF4-FFF2-40B4-BE49-F238E27FC236}">
                <a16:creationId xmlns:a16="http://schemas.microsoft.com/office/drawing/2014/main" id="{4DDA9240-E86F-0843-B802-86131CE73E73}"/>
              </a:ext>
            </a:extLst>
          </p:cNvPr>
          <p:cNvSpPr>
            <a:spLocks noGrp="1"/>
          </p:cNvSpPr>
          <p:nvPr>
            <p:ph idx="1"/>
          </p:nvPr>
        </p:nvSpPr>
        <p:spPr/>
        <p:txBody>
          <a:bodyPr>
            <a:normAutofit lnSpcReduction="10000"/>
          </a:bodyPr>
          <a:lstStyle/>
          <a:p>
            <a:pPr marL="0" indent="0">
              <a:spcBef>
                <a:spcPct val="20000"/>
              </a:spcBef>
              <a:buClr>
                <a:schemeClr val="folHlink"/>
              </a:buClr>
              <a:buSzPct val="60000"/>
              <a:buNone/>
            </a:pPr>
            <a:r>
              <a:rPr lang="zh-CN" altLang="en-US" dirty="0">
                <a:latin typeface="Tahoma" panose="020B0604030504040204" pitchFamily="34" charset="0"/>
              </a:rPr>
              <a:t>文件流的构造方法：</a:t>
            </a:r>
          </a:p>
          <a:p>
            <a:pPr marL="457200" lvl="1" indent="0">
              <a:spcBef>
                <a:spcPct val="20000"/>
              </a:spcBef>
              <a:buClr>
                <a:schemeClr val="hlink"/>
              </a:buClr>
              <a:buSzPct val="55000"/>
              <a:buNone/>
            </a:pPr>
            <a:r>
              <a:rPr lang="en-US" altLang="zh-CN" dirty="0" err="1">
                <a:latin typeface="Tahoma" panose="020B0604030504040204" pitchFamily="34" charset="0"/>
              </a:rPr>
              <a:t>FileInputStream</a:t>
            </a:r>
            <a:r>
              <a:rPr lang="en-US" altLang="zh-CN" dirty="0">
                <a:latin typeface="Tahoma" panose="020B0604030504040204" pitchFamily="34" charset="0"/>
              </a:rPr>
              <a:t>(</a:t>
            </a:r>
            <a:r>
              <a:rPr lang="en-US" altLang="zh-CN" i="1" dirty="0">
                <a:latin typeface="Tahoma" panose="020B0604030504040204" pitchFamily="34" charset="0"/>
              </a:rPr>
              <a:t>File f</a:t>
            </a:r>
            <a:r>
              <a:rPr lang="en-US" altLang="zh-CN" dirty="0">
                <a:latin typeface="Tahoma" panose="020B0604030504040204" pitchFamily="34" charset="0"/>
              </a:rPr>
              <a:t>) </a:t>
            </a:r>
          </a:p>
          <a:p>
            <a:pPr marL="914400" lvl="2" indent="0">
              <a:spcBef>
                <a:spcPct val="20000"/>
              </a:spcBef>
              <a:buClr>
                <a:schemeClr val="folHlink"/>
              </a:buClr>
              <a:buSzPct val="50000"/>
              <a:buNone/>
            </a:pPr>
            <a:r>
              <a:rPr lang="zh-CN" altLang="en-US" dirty="0">
                <a:latin typeface="Tahoma" panose="020B0604030504040204" pitchFamily="34" charset="0"/>
              </a:rPr>
              <a:t>打开一个以</a:t>
            </a:r>
            <a:r>
              <a:rPr lang="en-US" altLang="zh-CN" dirty="0">
                <a:latin typeface="Tahoma" panose="020B0604030504040204" pitchFamily="34" charset="0"/>
              </a:rPr>
              <a:t>f</a:t>
            </a:r>
            <a:r>
              <a:rPr lang="zh-CN" altLang="en-US" dirty="0">
                <a:latin typeface="Tahoma" panose="020B0604030504040204" pitchFamily="34" charset="0"/>
              </a:rPr>
              <a:t>描述的文件作为输入。</a:t>
            </a:r>
          </a:p>
          <a:p>
            <a:pPr marL="457200" lvl="1" indent="0">
              <a:spcBef>
                <a:spcPct val="20000"/>
              </a:spcBef>
              <a:buClr>
                <a:schemeClr val="hlink"/>
              </a:buClr>
              <a:buSzPct val="55000"/>
              <a:buNone/>
            </a:pPr>
            <a:r>
              <a:rPr lang="en-US" altLang="zh-CN" dirty="0" err="1">
                <a:latin typeface="Tahoma" panose="020B0604030504040204" pitchFamily="34" charset="0"/>
              </a:rPr>
              <a:t>FileInputStream</a:t>
            </a:r>
            <a:r>
              <a:rPr lang="en-US" altLang="zh-CN" dirty="0">
                <a:latin typeface="Tahoma" panose="020B0604030504040204" pitchFamily="34" charset="0"/>
              </a:rPr>
              <a:t>(String name) </a:t>
            </a:r>
          </a:p>
          <a:p>
            <a:pPr marL="914400" lvl="2" indent="0">
              <a:spcBef>
                <a:spcPct val="20000"/>
              </a:spcBef>
              <a:buClr>
                <a:schemeClr val="folHlink"/>
              </a:buClr>
              <a:buSzPct val="50000"/>
              <a:buNone/>
            </a:pPr>
            <a:r>
              <a:rPr lang="zh-CN" altLang="en-US" dirty="0">
                <a:latin typeface="Tahoma" panose="020B0604030504040204" pitchFamily="34" charset="0"/>
              </a:rPr>
              <a:t>打开一个文件路径名为</a:t>
            </a:r>
            <a:r>
              <a:rPr lang="en-US" altLang="zh-CN" dirty="0">
                <a:latin typeface="Tahoma" panose="020B0604030504040204" pitchFamily="34" charset="0"/>
              </a:rPr>
              <a:t>name</a:t>
            </a:r>
            <a:r>
              <a:rPr lang="zh-CN" altLang="en-US" dirty="0">
                <a:latin typeface="Tahoma" panose="020B0604030504040204" pitchFamily="34" charset="0"/>
              </a:rPr>
              <a:t>的文件作为输入。</a:t>
            </a:r>
          </a:p>
          <a:p>
            <a:pPr marL="457200" lvl="1" indent="0">
              <a:spcBef>
                <a:spcPct val="20000"/>
              </a:spcBef>
              <a:buClr>
                <a:schemeClr val="hlink"/>
              </a:buClr>
              <a:buSzPct val="55000"/>
              <a:buNone/>
            </a:pPr>
            <a:r>
              <a:rPr lang="en-US" altLang="zh-CN" dirty="0" err="1">
                <a:latin typeface="Tahoma" panose="020B0604030504040204" pitchFamily="34" charset="0"/>
              </a:rPr>
              <a:t>FileOutputStream</a:t>
            </a:r>
            <a:r>
              <a:rPr lang="en-US" altLang="zh-CN" dirty="0">
                <a:latin typeface="Tahoma" panose="020B0604030504040204" pitchFamily="34" charset="0"/>
              </a:rPr>
              <a:t>(</a:t>
            </a:r>
            <a:r>
              <a:rPr lang="en-US" altLang="zh-CN" i="1" dirty="0">
                <a:latin typeface="Tahoma" panose="020B0604030504040204" pitchFamily="34" charset="0"/>
              </a:rPr>
              <a:t>File f</a:t>
            </a:r>
            <a:r>
              <a:rPr lang="en-US" altLang="zh-CN" dirty="0">
                <a:latin typeface="Tahoma" panose="020B0604030504040204" pitchFamily="34" charset="0"/>
              </a:rPr>
              <a:t>) </a:t>
            </a:r>
          </a:p>
          <a:p>
            <a:pPr marL="914400" lvl="2" indent="0">
              <a:spcBef>
                <a:spcPct val="20000"/>
              </a:spcBef>
              <a:buClr>
                <a:schemeClr val="folHlink"/>
              </a:buClr>
              <a:buSzPct val="50000"/>
              <a:buNone/>
            </a:pPr>
            <a:r>
              <a:rPr lang="zh-CN" altLang="en-US" dirty="0">
                <a:latin typeface="Tahoma" panose="020B0604030504040204" pitchFamily="34" charset="0"/>
              </a:rPr>
              <a:t>创建一个以</a:t>
            </a:r>
            <a:r>
              <a:rPr lang="en-US" altLang="zh-CN" dirty="0">
                <a:latin typeface="Tahoma" panose="020B0604030504040204" pitchFamily="34" charset="0"/>
              </a:rPr>
              <a:t>f</a:t>
            </a:r>
            <a:r>
              <a:rPr lang="zh-CN" altLang="en-US" dirty="0">
                <a:latin typeface="Tahoma" panose="020B0604030504040204" pitchFamily="34" charset="0"/>
              </a:rPr>
              <a:t>描述的文件作为输出，文件如果已经存在，则其内容被清空。</a:t>
            </a:r>
          </a:p>
          <a:p>
            <a:pPr marL="457200" lvl="1" indent="0">
              <a:spcBef>
                <a:spcPct val="20000"/>
              </a:spcBef>
              <a:buClr>
                <a:schemeClr val="hlink"/>
              </a:buClr>
              <a:buSzPct val="55000"/>
              <a:buNone/>
            </a:pPr>
            <a:r>
              <a:rPr lang="en-US" altLang="zh-CN" dirty="0" err="1">
                <a:latin typeface="Tahoma" panose="020B0604030504040204" pitchFamily="34" charset="0"/>
              </a:rPr>
              <a:t>FileOutputStream</a:t>
            </a:r>
            <a:r>
              <a:rPr lang="en-US" altLang="zh-CN" dirty="0">
                <a:latin typeface="Tahoma" panose="020B0604030504040204" pitchFamily="34" charset="0"/>
              </a:rPr>
              <a:t>(String name) </a:t>
            </a:r>
          </a:p>
          <a:p>
            <a:pPr marL="914400" lvl="2" indent="0">
              <a:spcBef>
                <a:spcPct val="20000"/>
              </a:spcBef>
              <a:buClr>
                <a:schemeClr val="folHlink"/>
              </a:buClr>
              <a:buSzPct val="50000"/>
              <a:buNone/>
            </a:pPr>
            <a:r>
              <a:rPr lang="zh-CN" altLang="en-US" dirty="0">
                <a:latin typeface="Tahoma" panose="020B0604030504040204" pitchFamily="34" charset="0"/>
              </a:rPr>
              <a:t>创建一个文件路径名为</a:t>
            </a:r>
            <a:r>
              <a:rPr lang="en-US" altLang="zh-CN" dirty="0">
                <a:latin typeface="Tahoma" panose="020B0604030504040204" pitchFamily="34" charset="0"/>
              </a:rPr>
              <a:t>name</a:t>
            </a:r>
            <a:r>
              <a:rPr lang="zh-CN" altLang="en-US" dirty="0">
                <a:latin typeface="Tahoma" panose="020B0604030504040204" pitchFamily="34" charset="0"/>
              </a:rPr>
              <a:t>的文件作为输出，文件如果已经存在，则其内容被清空。</a:t>
            </a:r>
          </a:p>
          <a:p>
            <a:pPr marL="457200" lvl="1" indent="0">
              <a:spcBef>
                <a:spcPct val="20000"/>
              </a:spcBef>
              <a:buClr>
                <a:schemeClr val="hlink"/>
              </a:buClr>
              <a:buSzPct val="55000"/>
              <a:buNone/>
            </a:pPr>
            <a:r>
              <a:rPr lang="en-US" altLang="zh-CN" dirty="0" err="1">
                <a:latin typeface="Tahoma" panose="020B0604030504040204" pitchFamily="34" charset="0"/>
              </a:rPr>
              <a:t>FileOutputStream</a:t>
            </a:r>
            <a:r>
              <a:rPr lang="en-US" altLang="zh-CN" dirty="0">
                <a:latin typeface="Tahoma" panose="020B0604030504040204" pitchFamily="34" charset="0"/>
              </a:rPr>
              <a:t>(String name, </a:t>
            </a:r>
            <a:r>
              <a:rPr lang="en-US" altLang="zh-CN" dirty="0" err="1">
                <a:latin typeface="Tahoma" panose="020B0604030504040204" pitchFamily="34" charset="0"/>
              </a:rPr>
              <a:t>boolean</a:t>
            </a:r>
            <a:r>
              <a:rPr lang="en-US" altLang="zh-CN" dirty="0">
                <a:latin typeface="Tahoma" panose="020B0604030504040204" pitchFamily="34" charset="0"/>
              </a:rPr>
              <a:t> append) </a:t>
            </a:r>
          </a:p>
          <a:p>
            <a:pPr marL="914400" lvl="2" indent="0">
              <a:spcBef>
                <a:spcPct val="20000"/>
              </a:spcBef>
              <a:buClr>
                <a:schemeClr val="folHlink"/>
              </a:buClr>
              <a:buSzPct val="50000"/>
              <a:buNone/>
            </a:pPr>
            <a:r>
              <a:rPr lang="zh-CN" altLang="en-US" dirty="0">
                <a:latin typeface="Tahoma" panose="020B0604030504040204" pitchFamily="34" charset="0"/>
              </a:rPr>
              <a:t>创建一个文件路径名为</a:t>
            </a:r>
            <a:r>
              <a:rPr lang="en-US" altLang="zh-CN" dirty="0">
                <a:latin typeface="Tahoma" panose="020B0604030504040204" pitchFamily="34" charset="0"/>
              </a:rPr>
              <a:t>name</a:t>
            </a:r>
            <a:r>
              <a:rPr lang="zh-CN" altLang="en-US" dirty="0">
                <a:latin typeface="Tahoma" panose="020B0604030504040204" pitchFamily="34" charset="0"/>
              </a:rPr>
              <a:t>的文件作为输出，文件如果已经存在，则在该输出上输出的内容被接到原有内容之后。</a:t>
            </a:r>
          </a:p>
          <a:p>
            <a:endParaRPr kumimoji="1" lang="zh-CN" altLang="en-US" dirty="0"/>
          </a:p>
        </p:txBody>
      </p:sp>
    </p:spTree>
    <p:extLst>
      <p:ext uri="{BB962C8B-B14F-4D97-AF65-F5344CB8AC3E}">
        <p14:creationId xmlns:p14="http://schemas.microsoft.com/office/powerpoint/2010/main" val="327118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37726029-E67B-6C4B-BF70-D49BF1A0AE00}"/>
              </a:ext>
            </a:extLst>
          </p:cNvPr>
          <p:cNvSpPr>
            <a:spLocks noChangeArrowheads="1"/>
          </p:cNvSpPr>
          <p:nvPr/>
        </p:nvSpPr>
        <p:spPr bwMode="auto">
          <a:xfrm>
            <a:off x="1016000" y="1690688"/>
            <a:ext cx="94996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a:solidFill>
                  <a:schemeClr val="folHlink"/>
                </a:solidFill>
                <a:latin typeface="Times New Roman" panose="02020603050405020304" pitchFamily="18" charset="0"/>
              </a:rPr>
              <a:t>File f1 = new File(“file1.txt”);</a:t>
            </a:r>
          </a:p>
          <a:p>
            <a:pPr>
              <a:lnSpc>
                <a:spcPct val="70000"/>
              </a:lnSpc>
              <a:spcBef>
                <a:spcPct val="50000"/>
              </a:spcBef>
              <a:buClr>
                <a:schemeClr val="accent1"/>
              </a:buClr>
              <a:buSzPct val="70000"/>
              <a:buFont typeface="Monotype Sorts" pitchFamily="2" charset="2"/>
              <a:buNone/>
            </a:pPr>
            <a:r>
              <a:rPr lang="en-US" altLang="zh-CN" sz="2400" dirty="0">
                <a:solidFill>
                  <a:schemeClr val="folHlink"/>
                </a:solidFill>
                <a:latin typeface="Times New Roman" panose="02020603050405020304" pitchFamily="18" charset="0"/>
              </a:rPr>
              <a:t>  File f2 = new File(“file2.txt”);</a:t>
            </a:r>
            <a:endParaRPr lang="zh-CN" altLang="zh-CN" sz="2400" dirty="0">
              <a:solidFill>
                <a:schemeClr val="folHlink"/>
              </a:solidFill>
              <a:latin typeface="Times New Roman" panose="02020603050405020304" pitchFamily="18" charset="0"/>
            </a:endParaRPr>
          </a:p>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FileInputStream</a:t>
            </a:r>
            <a:r>
              <a:rPr lang="en-US" altLang="zh-CN" sz="2400" dirty="0">
                <a:latin typeface="Times New Roman" panose="02020603050405020304" pitchFamily="18" charset="0"/>
              </a:rPr>
              <a:t> in=new </a:t>
            </a:r>
            <a:r>
              <a:rPr lang="en-US" altLang="zh-CN" sz="2400" dirty="0" err="1">
                <a:latin typeface="Times New Roman" panose="02020603050405020304" pitchFamily="18" charset="0"/>
              </a:rPr>
              <a:t>FileInputStream</a:t>
            </a:r>
            <a:r>
              <a:rPr lang="en-US" altLang="zh-CN" sz="2400" dirty="0">
                <a:latin typeface="Times New Roman" panose="02020603050405020304" pitchFamily="18" charset="0"/>
              </a:rPr>
              <a:t>(f1);</a:t>
            </a:r>
          </a:p>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 out=new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(f2);</a:t>
            </a:r>
          </a:p>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 out=new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(“file3.txt”);</a:t>
            </a:r>
          </a:p>
          <a:p>
            <a:pPr>
              <a:lnSpc>
                <a:spcPct val="90000"/>
              </a:lnSpc>
              <a:spcBef>
                <a:spcPct val="50000"/>
              </a:spcBef>
              <a:buClr>
                <a:schemeClr val="accent1"/>
              </a:buClr>
              <a:buSzPct val="70000"/>
              <a:buFont typeface="Monotype Sorts" pitchFamily="2" charset="2"/>
              <a:buNone/>
            </a:pPr>
            <a:r>
              <a:rPr lang="zh-CN" altLang="zh-CN" sz="2400" dirty="0">
                <a:latin typeface="Times New Roman" panose="02020603050405020304" pitchFamily="18" charset="0"/>
              </a:rPr>
              <a:t>输入流的参数是用于</a:t>
            </a:r>
            <a:r>
              <a:rPr lang="zh-CN" altLang="en-US" sz="2400" dirty="0">
                <a:latin typeface="Times New Roman" panose="02020603050405020304" pitchFamily="18" charset="0"/>
              </a:rPr>
              <a:t>指定</a:t>
            </a:r>
            <a:r>
              <a:rPr lang="zh-CN" altLang="zh-CN" sz="2400" dirty="0">
                <a:latin typeface="Times New Roman" panose="02020603050405020304" pitchFamily="18" charset="0"/>
              </a:rPr>
              <a:t>输入的文件名，输出流的参数则是用于指定输出的文件名。</a:t>
            </a:r>
            <a:endParaRPr lang="zh-CN" altLang="en-US" sz="2400" dirty="0">
              <a:latin typeface="Times New Roman" panose="02020603050405020304" pitchFamily="18" charset="0"/>
            </a:endParaRPr>
          </a:p>
        </p:txBody>
      </p:sp>
      <p:grpSp>
        <p:nvGrpSpPr>
          <p:cNvPr id="13324" name="Group 12">
            <a:extLst>
              <a:ext uri="{FF2B5EF4-FFF2-40B4-BE49-F238E27FC236}">
                <a16:creationId xmlns:a16="http://schemas.microsoft.com/office/drawing/2014/main" id="{DCC43BCE-EBA0-334C-8B72-99A0D2ED9848}"/>
              </a:ext>
            </a:extLst>
          </p:cNvPr>
          <p:cNvGrpSpPr>
            <a:grpSpLocks/>
          </p:cNvGrpSpPr>
          <p:nvPr/>
        </p:nvGrpSpPr>
        <p:grpSpPr bwMode="auto">
          <a:xfrm>
            <a:off x="3048000" y="5105400"/>
            <a:ext cx="6477000" cy="1519238"/>
            <a:chOff x="960" y="3216"/>
            <a:chExt cx="4080" cy="957"/>
          </a:xfrm>
        </p:grpSpPr>
        <p:grpSp>
          <p:nvGrpSpPr>
            <p:cNvPr id="13316" name="Group 4">
              <a:extLst>
                <a:ext uri="{FF2B5EF4-FFF2-40B4-BE49-F238E27FC236}">
                  <a16:creationId xmlns:a16="http://schemas.microsoft.com/office/drawing/2014/main" id="{658A9EC1-D019-B14E-BC7C-99B322439C4C}"/>
                </a:ext>
              </a:extLst>
            </p:cNvPr>
            <p:cNvGrpSpPr>
              <a:grpSpLocks/>
            </p:cNvGrpSpPr>
            <p:nvPr/>
          </p:nvGrpSpPr>
          <p:grpSpPr bwMode="auto">
            <a:xfrm>
              <a:off x="960" y="3216"/>
              <a:ext cx="4080" cy="957"/>
              <a:chOff x="1056" y="1488"/>
              <a:chExt cx="4080" cy="1293"/>
            </a:xfrm>
          </p:grpSpPr>
          <p:sp>
            <p:nvSpPr>
              <p:cNvPr id="13317" name="Rectangle 5">
                <a:extLst>
                  <a:ext uri="{FF2B5EF4-FFF2-40B4-BE49-F238E27FC236}">
                    <a16:creationId xmlns:a16="http://schemas.microsoft.com/office/drawing/2014/main" id="{C320154C-CF0A-8041-97F5-92EFFC45B3D8}"/>
                  </a:ext>
                </a:extLst>
              </p:cNvPr>
              <p:cNvSpPr>
                <a:spLocks noChangeArrowheads="1"/>
              </p:cNvSpPr>
              <p:nvPr/>
            </p:nvSpPr>
            <p:spPr bwMode="auto">
              <a:xfrm>
                <a:off x="1056" y="1488"/>
                <a:ext cx="4080" cy="1293"/>
              </a:xfrm>
              <a:prstGeom prst="rect">
                <a:avLst/>
              </a:pr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Rectangle 6">
                <a:extLst>
                  <a:ext uri="{FF2B5EF4-FFF2-40B4-BE49-F238E27FC236}">
                    <a16:creationId xmlns:a16="http://schemas.microsoft.com/office/drawing/2014/main" id="{A1BD5407-9715-5E46-A228-88484E3BBD49}"/>
                  </a:ext>
                </a:extLst>
              </p:cNvPr>
              <p:cNvSpPr>
                <a:spLocks noChangeArrowheads="1"/>
              </p:cNvSpPr>
              <p:nvPr/>
            </p:nvSpPr>
            <p:spPr bwMode="auto">
              <a:xfrm>
                <a:off x="1276" y="1692"/>
                <a:ext cx="1248" cy="783"/>
              </a:xfrm>
              <a:prstGeom prst="rect">
                <a:avLst/>
              </a:pr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buClr>
                    <a:schemeClr val="accent2"/>
                  </a:buClr>
                  <a:buFont typeface="Monotype Sorts" pitchFamily="2" charset="2"/>
                  <a:buNone/>
                </a:pPr>
                <a:r>
                  <a:rPr lang="zh-CN" altLang="en-US" sz="3200" b="1" dirty="0">
                    <a:latin typeface="Times New Roman" panose="02020603050405020304" pitchFamily="18" charset="0"/>
                  </a:rPr>
                  <a:t>输出文件</a:t>
                </a:r>
              </a:p>
            </p:txBody>
          </p:sp>
          <p:sp>
            <p:nvSpPr>
              <p:cNvPr id="13319" name="Rectangle 7">
                <a:extLst>
                  <a:ext uri="{FF2B5EF4-FFF2-40B4-BE49-F238E27FC236}">
                    <a16:creationId xmlns:a16="http://schemas.microsoft.com/office/drawing/2014/main" id="{DA2E7A20-9C8A-974D-A23C-8BE07B025655}"/>
                  </a:ext>
                </a:extLst>
              </p:cNvPr>
              <p:cNvSpPr>
                <a:spLocks noChangeArrowheads="1"/>
              </p:cNvSpPr>
              <p:nvPr/>
            </p:nvSpPr>
            <p:spPr bwMode="auto">
              <a:xfrm>
                <a:off x="3312" y="1692"/>
                <a:ext cx="1248" cy="783"/>
              </a:xfrm>
              <a:prstGeom prst="rect">
                <a:avLst/>
              </a:pr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buClr>
                    <a:schemeClr val="accent2"/>
                  </a:buClr>
                  <a:buFont typeface="Monotype Sorts" pitchFamily="2" charset="2"/>
                  <a:buNone/>
                </a:pPr>
                <a:r>
                  <a:rPr lang="zh-CN" altLang="en-US" sz="3200" b="1" dirty="0">
                    <a:latin typeface="Times New Roman" panose="02020603050405020304" pitchFamily="18" charset="0"/>
                  </a:rPr>
                  <a:t>输入文件</a:t>
                </a:r>
              </a:p>
            </p:txBody>
          </p:sp>
          <p:sp>
            <p:nvSpPr>
              <p:cNvPr id="13320" name="AutoShape 8">
                <a:extLst>
                  <a:ext uri="{FF2B5EF4-FFF2-40B4-BE49-F238E27FC236}">
                    <a16:creationId xmlns:a16="http://schemas.microsoft.com/office/drawing/2014/main" id="{386EAE08-FD3E-BF4B-9678-04C97CEF1B96}"/>
                  </a:ext>
                </a:extLst>
              </p:cNvPr>
              <p:cNvSpPr>
                <a:spLocks noChangeArrowheads="1"/>
              </p:cNvSpPr>
              <p:nvPr/>
            </p:nvSpPr>
            <p:spPr bwMode="auto">
              <a:xfrm>
                <a:off x="1056" y="1488"/>
                <a:ext cx="528" cy="5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0 h 21600"/>
                  <a:gd name="T6" fmla="*/ 2700 w 21600"/>
                  <a:gd name="T7" fmla="*/ 10799 h 21600"/>
                  <a:gd name="T8" fmla="*/ 10800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AutoShape 9">
                <a:extLst>
                  <a:ext uri="{FF2B5EF4-FFF2-40B4-BE49-F238E27FC236}">
                    <a16:creationId xmlns:a16="http://schemas.microsoft.com/office/drawing/2014/main" id="{5D56102F-DEDD-EA47-B86D-411EDD1A6CC7}"/>
                  </a:ext>
                </a:extLst>
              </p:cNvPr>
              <p:cNvSpPr>
                <a:spLocks noChangeArrowheads="1"/>
              </p:cNvSpPr>
              <p:nvPr/>
            </p:nvSpPr>
            <p:spPr bwMode="auto">
              <a:xfrm>
                <a:off x="4272" y="1488"/>
                <a:ext cx="576" cy="5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0 h 21600"/>
                  <a:gd name="T6" fmla="*/ 2700 w 21600"/>
                  <a:gd name="T7" fmla="*/ 10799 h 21600"/>
                  <a:gd name="T8" fmla="*/ 10800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2" name="Text Box 10">
              <a:extLst>
                <a:ext uri="{FF2B5EF4-FFF2-40B4-BE49-F238E27FC236}">
                  <a16:creationId xmlns:a16="http://schemas.microsoft.com/office/drawing/2014/main" id="{D4B125A0-9F64-8C41-BFF8-DA1700D235BC}"/>
                </a:ext>
              </a:extLst>
            </p:cNvPr>
            <p:cNvSpPr txBox="1">
              <a:spLocks noChangeArrowheads="1"/>
            </p:cNvSpPr>
            <p:nvPr/>
          </p:nvSpPr>
          <p:spPr bwMode="auto">
            <a:xfrm>
              <a:off x="4517" y="3465"/>
              <a:ext cx="4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read</a:t>
              </a:r>
              <a:endParaRPr lang="en-US" altLang="zh-CN" sz="3200" b="1">
                <a:latin typeface="Times New Roman" panose="02020603050405020304" pitchFamily="18" charset="0"/>
              </a:endParaRPr>
            </a:p>
          </p:txBody>
        </p:sp>
        <p:sp>
          <p:nvSpPr>
            <p:cNvPr id="13323" name="Text Box 11">
              <a:extLst>
                <a:ext uri="{FF2B5EF4-FFF2-40B4-BE49-F238E27FC236}">
                  <a16:creationId xmlns:a16="http://schemas.microsoft.com/office/drawing/2014/main" id="{80E81B78-A4E6-6D48-AB73-A08515D9374F}"/>
                </a:ext>
              </a:extLst>
            </p:cNvPr>
            <p:cNvSpPr txBox="1">
              <a:spLocks noChangeArrowheads="1"/>
            </p:cNvSpPr>
            <p:nvPr/>
          </p:nvSpPr>
          <p:spPr bwMode="auto">
            <a:xfrm>
              <a:off x="1497" y="3360"/>
              <a:ext cx="4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write</a:t>
              </a:r>
              <a:endParaRPr lang="en-US" altLang="zh-CN" sz="3200" b="1">
                <a:latin typeface="Times New Roman" panose="02020603050405020304" pitchFamily="18" charset="0"/>
              </a:endParaRPr>
            </a:p>
          </p:txBody>
        </p:sp>
      </p:grpSp>
      <p:sp>
        <p:nvSpPr>
          <p:cNvPr id="13" name="标题 1">
            <a:extLst>
              <a:ext uri="{FF2B5EF4-FFF2-40B4-BE49-F238E27FC236}">
                <a16:creationId xmlns:a16="http://schemas.microsoft.com/office/drawing/2014/main" id="{3FF7FF14-7B80-EF40-9CC8-ED4F6FD973A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latin typeface="Times New Roman" panose="02020603050405020304" pitchFamily="18" charset="0"/>
              </a:rPr>
              <a:t>文件流</a:t>
            </a:r>
            <a:endParaRPr kumimoji="1" lang="zh-CN" altLang="en-US" dirty="0"/>
          </a:p>
        </p:txBody>
      </p:sp>
    </p:spTree>
    <p:extLst>
      <p:ext uri="{BB962C8B-B14F-4D97-AF65-F5344CB8AC3E}">
        <p14:creationId xmlns:p14="http://schemas.microsoft.com/office/powerpoint/2010/main" val="304021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6AC3A25-D312-F345-8ED3-98EA97D21004}"/>
              </a:ext>
            </a:extLst>
          </p:cNvPr>
          <p:cNvSpPr>
            <a:spLocks noChangeArrowheads="1"/>
          </p:cNvSpPr>
          <p:nvPr/>
        </p:nvSpPr>
        <p:spPr bwMode="auto">
          <a:xfrm>
            <a:off x="3048000" y="7620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文件流：例子</a:t>
            </a:r>
            <a:r>
              <a:rPr lang="en-US" altLang="zh-CN" sz="2800" b="1" dirty="0">
                <a:solidFill>
                  <a:schemeClr val="folHlink"/>
                </a:solidFill>
                <a:latin typeface="Times New Roman" panose="02020603050405020304" pitchFamily="18" charset="0"/>
              </a:rPr>
              <a:t>1</a:t>
            </a:r>
          </a:p>
        </p:txBody>
      </p:sp>
      <p:sp>
        <p:nvSpPr>
          <p:cNvPr id="14340" name="Rectangle 4">
            <a:extLst>
              <a:ext uri="{FF2B5EF4-FFF2-40B4-BE49-F238E27FC236}">
                <a16:creationId xmlns:a16="http://schemas.microsoft.com/office/drawing/2014/main" id="{A5149AE1-E502-2A45-B319-AD543ABD1CAA}"/>
              </a:ext>
            </a:extLst>
          </p:cNvPr>
          <p:cNvSpPr>
            <a:spLocks noChangeArrowheads="1"/>
          </p:cNvSpPr>
          <p:nvPr/>
        </p:nvSpPr>
        <p:spPr bwMode="auto">
          <a:xfrm>
            <a:off x="2438400" y="685800"/>
            <a:ext cx="7772400" cy="6096000"/>
          </a:xfrm>
          <a:prstGeom prst="rect">
            <a:avLst/>
          </a:prstGeom>
          <a:solidFill>
            <a:srgbClr val="FFCC00"/>
          </a:solidFill>
          <a:ln>
            <a:noFill/>
          </a:ln>
          <a:extLst>
            <a:ext uri="{91240B29-F687-4F45-9708-019B960494DF}">
              <a14:hiddenLine xmlns:a14="http://schemas.microsoft.com/office/drawing/2010/main" w="28575">
                <a:solidFill>
                  <a:srgbClr val="990033"/>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itchFamily="2" charset="2"/>
              <a:buNone/>
            </a:pPr>
            <a:r>
              <a:rPr lang="en-US" altLang="zh-CN" sz="1800">
                <a:latin typeface="Tahoma" panose="020B0604030504040204" pitchFamily="34" charset="0"/>
              </a:rPr>
              <a:t>  </a:t>
            </a:r>
            <a:r>
              <a:rPr lang="en-US" altLang="zh-CN" sz="1800" b="1"/>
              <a:t>import java.io.*;</a:t>
            </a:r>
          </a:p>
          <a:p>
            <a:pPr>
              <a:lnSpc>
                <a:spcPct val="80000"/>
              </a:lnSpc>
              <a:spcBef>
                <a:spcPct val="20000"/>
              </a:spcBef>
              <a:buClr>
                <a:schemeClr val="folHlink"/>
              </a:buClr>
              <a:buSzPct val="60000"/>
              <a:buFont typeface="Wingdings" pitchFamily="2" charset="2"/>
              <a:buNone/>
            </a:pPr>
            <a:r>
              <a:rPr lang="en-US" altLang="zh-CN" sz="1800" b="1"/>
              <a:t>  class Filestream</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public static void main(String args[])</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try</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a:t>
            </a:r>
            <a:r>
              <a:rPr lang="en-US" altLang="zh-CN" sz="1800" b="1">
                <a:solidFill>
                  <a:schemeClr val="folHlink"/>
                </a:solidFill>
              </a:rPr>
              <a:t>File inFile=new File("file1.txt");</a:t>
            </a:r>
          </a:p>
          <a:p>
            <a:pPr>
              <a:lnSpc>
                <a:spcPct val="80000"/>
              </a:lnSpc>
              <a:spcBef>
                <a:spcPct val="20000"/>
              </a:spcBef>
              <a:buClr>
                <a:schemeClr val="folHlink"/>
              </a:buClr>
              <a:buSzPct val="60000"/>
              <a:buFont typeface="Wingdings" pitchFamily="2" charset="2"/>
              <a:buNone/>
            </a:pPr>
            <a:r>
              <a:rPr lang="en-US" altLang="zh-CN" sz="1800" b="1">
                <a:solidFill>
                  <a:schemeClr val="folHlink"/>
                </a:solidFill>
              </a:rPr>
              <a:t>             File outFile=new File("file2.txt");</a:t>
            </a:r>
          </a:p>
          <a:p>
            <a:pPr>
              <a:lnSpc>
                <a:spcPct val="80000"/>
              </a:lnSpc>
              <a:spcBef>
                <a:spcPct val="20000"/>
              </a:spcBef>
              <a:buClr>
                <a:schemeClr val="folHlink"/>
              </a:buClr>
              <a:buSzPct val="60000"/>
              <a:buFont typeface="Wingdings" pitchFamily="2" charset="2"/>
              <a:buNone/>
            </a:pPr>
            <a:r>
              <a:rPr lang="en-US" altLang="zh-CN" sz="1800" b="1"/>
              <a:t>             </a:t>
            </a:r>
            <a:r>
              <a:rPr lang="en-US" altLang="zh-CN" sz="1800" b="1">
                <a:solidFill>
                  <a:srgbClr val="990033"/>
                </a:solidFill>
              </a:rPr>
              <a:t>FileInputStream fis=new FileInputStream(inFile);</a:t>
            </a:r>
          </a:p>
          <a:p>
            <a:pPr>
              <a:lnSpc>
                <a:spcPct val="80000"/>
              </a:lnSpc>
              <a:spcBef>
                <a:spcPct val="20000"/>
              </a:spcBef>
              <a:buClr>
                <a:schemeClr val="folHlink"/>
              </a:buClr>
              <a:buSzPct val="60000"/>
              <a:buFont typeface="Wingdings" pitchFamily="2" charset="2"/>
              <a:buNone/>
            </a:pPr>
            <a:r>
              <a:rPr lang="en-US" altLang="zh-CN" sz="1800" b="1">
                <a:solidFill>
                  <a:srgbClr val="990033"/>
                </a:solidFill>
              </a:rPr>
              <a:t>             FileOutputStream fos=new  FileOutputStream(outFile);</a:t>
            </a:r>
          </a:p>
          <a:p>
            <a:pPr>
              <a:lnSpc>
                <a:spcPct val="80000"/>
              </a:lnSpc>
              <a:spcBef>
                <a:spcPct val="20000"/>
              </a:spcBef>
              <a:buClr>
                <a:schemeClr val="folHlink"/>
              </a:buClr>
              <a:buSzPct val="60000"/>
              <a:buFont typeface="Wingdings" pitchFamily="2" charset="2"/>
              <a:buNone/>
            </a:pPr>
            <a:r>
              <a:rPr lang="en-US" altLang="zh-CN" sz="1800" b="1">
                <a:solidFill>
                  <a:srgbClr val="990033"/>
                </a:solidFill>
              </a:rPr>
              <a:t>	</a:t>
            </a:r>
            <a:r>
              <a:rPr lang="en-US" altLang="zh-CN" sz="1800" b="1"/>
              <a:t>       int c;</a:t>
            </a:r>
          </a:p>
          <a:p>
            <a:pPr>
              <a:lnSpc>
                <a:spcPct val="80000"/>
              </a:lnSpc>
              <a:spcBef>
                <a:spcPct val="20000"/>
              </a:spcBef>
              <a:buClr>
                <a:schemeClr val="folHlink"/>
              </a:buClr>
              <a:buSzPct val="60000"/>
              <a:buFont typeface="Wingdings" pitchFamily="2" charset="2"/>
              <a:buNone/>
            </a:pPr>
            <a:r>
              <a:rPr lang="en-US" altLang="zh-CN" sz="1800" b="1"/>
              <a:t>             while((</a:t>
            </a:r>
            <a:r>
              <a:rPr lang="en-US" altLang="zh-CN" sz="1800" b="1">
                <a:solidFill>
                  <a:srgbClr val="990033"/>
                </a:solidFill>
              </a:rPr>
              <a:t>c=fis.read</a:t>
            </a:r>
            <a:r>
              <a:rPr lang="en-US" altLang="zh-CN" sz="1800" b="1"/>
              <a:t>())!=-1)  </a:t>
            </a:r>
            <a:r>
              <a:rPr lang="en-US" altLang="zh-CN" sz="1800" b="1">
                <a:solidFill>
                  <a:srgbClr val="990033"/>
                </a:solidFill>
              </a:rPr>
              <a:t>fos.write</a:t>
            </a:r>
            <a:r>
              <a:rPr lang="en-US" altLang="zh-CN" sz="1800" b="1"/>
              <a:t>(c);</a:t>
            </a:r>
          </a:p>
          <a:p>
            <a:pPr>
              <a:lnSpc>
                <a:spcPct val="80000"/>
              </a:lnSpc>
              <a:spcBef>
                <a:spcPct val="20000"/>
              </a:spcBef>
              <a:buClr>
                <a:schemeClr val="folHlink"/>
              </a:buClr>
              <a:buSzPct val="60000"/>
              <a:buFont typeface="Wingdings" pitchFamily="2" charset="2"/>
              <a:buNone/>
            </a:pPr>
            <a:r>
              <a:rPr lang="en-US" altLang="zh-CN" sz="1800" b="1"/>
              <a:t>             fis.close();</a:t>
            </a:r>
          </a:p>
          <a:p>
            <a:pPr>
              <a:lnSpc>
                <a:spcPct val="80000"/>
              </a:lnSpc>
              <a:spcBef>
                <a:spcPct val="20000"/>
              </a:spcBef>
              <a:buClr>
                <a:schemeClr val="folHlink"/>
              </a:buClr>
              <a:buSzPct val="60000"/>
              <a:buFont typeface="Wingdings" pitchFamily="2" charset="2"/>
              <a:buNone/>
            </a:pPr>
            <a:r>
              <a:rPr lang="en-US" altLang="zh-CN" sz="1800" b="1"/>
              <a:t>             fos.close();</a:t>
            </a:r>
          </a:p>
          <a:p>
            <a:pPr>
              <a:lnSpc>
                <a:spcPct val="80000"/>
              </a:lnSpc>
              <a:spcBef>
                <a:spcPct val="20000"/>
              </a:spcBef>
              <a:buClr>
                <a:schemeClr val="folHlink"/>
              </a:buClr>
              <a:buSzPct val="60000"/>
              <a:buFont typeface="Wingdings" pitchFamily="2" charset="2"/>
              <a:buNone/>
            </a:pPr>
            <a:r>
              <a:rPr lang="en-US" altLang="zh-CN" sz="1800" b="1"/>
              <a:t>	    }catch(FileNotFoundException e) {</a:t>
            </a:r>
          </a:p>
          <a:p>
            <a:pPr>
              <a:lnSpc>
                <a:spcPct val="80000"/>
              </a:lnSpc>
              <a:spcBef>
                <a:spcPct val="20000"/>
              </a:spcBef>
              <a:buClr>
                <a:schemeClr val="folHlink"/>
              </a:buClr>
              <a:buSzPct val="60000"/>
              <a:buFont typeface="Wingdings" pitchFamily="2" charset="2"/>
              <a:buNone/>
            </a:pPr>
            <a:r>
              <a:rPr lang="en-US" altLang="zh-CN" sz="1800" b="1"/>
              <a:t>    	       System.out.println("FileStreamsTest: "+e);</a:t>
            </a:r>
          </a:p>
          <a:p>
            <a:pPr>
              <a:lnSpc>
                <a:spcPct val="80000"/>
              </a:lnSpc>
              <a:spcBef>
                <a:spcPct val="20000"/>
              </a:spcBef>
              <a:buClr>
                <a:schemeClr val="folHlink"/>
              </a:buClr>
              <a:buSzPct val="60000"/>
              <a:buFont typeface="Wingdings" pitchFamily="2" charset="2"/>
              <a:buNone/>
            </a:pPr>
            <a:r>
              <a:rPr lang="en-US" altLang="zh-CN" sz="1800" b="1"/>
              <a:t>	    }catch(IOException e) {</a:t>
            </a:r>
          </a:p>
          <a:p>
            <a:pPr>
              <a:lnSpc>
                <a:spcPct val="80000"/>
              </a:lnSpc>
              <a:spcBef>
                <a:spcPct val="20000"/>
              </a:spcBef>
              <a:buClr>
                <a:schemeClr val="folHlink"/>
              </a:buClr>
              <a:buSzPct val="60000"/>
              <a:buFont typeface="Wingdings" pitchFamily="2" charset="2"/>
              <a:buNone/>
            </a:pPr>
            <a:r>
              <a:rPr lang="en-US" altLang="zh-CN" sz="1800" b="1"/>
              <a:t>	       System.err.println("FileStreamsTest: "+e);</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a:t>
            </a:r>
          </a:p>
        </p:txBody>
      </p:sp>
      <p:sp>
        <p:nvSpPr>
          <p:cNvPr id="14341" name="Text Box 5">
            <a:extLst>
              <a:ext uri="{FF2B5EF4-FFF2-40B4-BE49-F238E27FC236}">
                <a16:creationId xmlns:a16="http://schemas.microsoft.com/office/drawing/2014/main" id="{9BD09FFA-15BE-034A-9538-93FE51D9CB49}"/>
              </a:ext>
            </a:extLst>
          </p:cNvPr>
          <p:cNvSpPr txBox="1">
            <a:spLocks noChangeArrowheads="1"/>
          </p:cNvSpPr>
          <p:nvPr/>
        </p:nvSpPr>
        <p:spPr bwMode="auto">
          <a:xfrm>
            <a:off x="1840211" y="898526"/>
            <a:ext cx="461665" cy="5578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b="1">
                <a:solidFill>
                  <a:schemeClr val="folHlink"/>
                </a:solidFill>
              </a:rPr>
              <a:t>将一个文件复制到另一个文件中（覆盖）</a:t>
            </a:r>
          </a:p>
        </p:txBody>
      </p:sp>
    </p:spTree>
    <p:extLst>
      <p:ext uri="{BB962C8B-B14F-4D97-AF65-F5344CB8AC3E}">
        <p14:creationId xmlns:p14="http://schemas.microsoft.com/office/powerpoint/2010/main" val="391415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a:extLst>
              <a:ext uri="{FF2B5EF4-FFF2-40B4-BE49-F238E27FC236}">
                <a16:creationId xmlns:a16="http://schemas.microsoft.com/office/drawing/2014/main" id="{0A845E70-0432-B44F-A5F7-9D8087479722}"/>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zh-CN" altLang="en-US" sz="2800" b="1">
                <a:solidFill>
                  <a:schemeClr val="folHlink"/>
                </a:solidFill>
                <a:latin typeface="Tahoma" panose="020B0604030504040204" pitchFamily="34" charset="0"/>
              </a:rPr>
              <a:t>把一个文件的内容加到另一个文件后</a:t>
            </a:r>
            <a:endParaRPr lang="zh-CN" altLang="en-US" sz="1600" b="1">
              <a:solidFill>
                <a:schemeClr val="folHlink"/>
              </a:solidFill>
              <a:latin typeface="Courier New" panose="02070309020205020404" pitchFamily="49" charset="0"/>
            </a:endParaRP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public void cat(String fsrc, String fdest)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try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InputStream in = new FileInputStream(fsrc);</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OutputStream out = </a:t>
            </a:r>
            <a:br>
              <a:rPr lang="en-US" altLang="zh-CN" sz="1800">
                <a:latin typeface="Courier New" panose="02070309020205020404" pitchFamily="49" charset="0"/>
              </a:rPr>
            </a:br>
            <a:r>
              <a:rPr lang="en-US" altLang="zh-CN" sz="1800">
                <a:latin typeface="Courier New" panose="02070309020205020404" pitchFamily="49" charset="0"/>
              </a:rPr>
              <a:t>                new FileOutputStream(fdest, </a:t>
            </a:r>
            <a:r>
              <a:rPr lang="en-US" altLang="zh-CN" sz="1800" b="1">
                <a:solidFill>
                  <a:schemeClr val="folHlink"/>
                </a:solidFill>
                <a:latin typeface="Courier New" panose="02070309020205020404" pitchFamily="49" charset="0"/>
              </a:rPr>
              <a:t>true</a:t>
            </a:r>
            <a:r>
              <a:rPr lang="en-US" altLang="zh-CN" sz="1800">
                <a:latin typeface="Courier New" panose="02070309020205020404" pitchFamily="49" charset="0"/>
              </a:rPr>
              <a:t>);</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copy(in, out);</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out.close();</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in.close();</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catch (IOException ex)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System.err.println(ex);</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a:t>
            </a:r>
            <a:endParaRPr lang="en-US" altLang="zh-CN" sz="3200">
              <a:latin typeface="Tahoma" panose="020B0604030504040204" pitchFamily="34" charset="0"/>
            </a:endParaRPr>
          </a:p>
        </p:txBody>
      </p:sp>
      <p:sp>
        <p:nvSpPr>
          <p:cNvPr id="59395" name="Rectangle 1027">
            <a:extLst>
              <a:ext uri="{FF2B5EF4-FFF2-40B4-BE49-F238E27FC236}">
                <a16:creationId xmlns:a16="http://schemas.microsoft.com/office/drawing/2014/main" id="{8D511C17-CAFE-4449-9F71-E1628F4B9718}"/>
              </a:ext>
            </a:extLst>
          </p:cNvPr>
          <p:cNvSpPr>
            <a:spLocks noChangeArrowheads="1"/>
          </p:cNvSpPr>
          <p:nvPr/>
        </p:nvSpPr>
        <p:spPr bwMode="auto">
          <a:xfrm>
            <a:off x="262466" y="137634"/>
            <a:ext cx="6781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 </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文件流：例子</a:t>
            </a:r>
            <a:r>
              <a:rPr lang="en-US" altLang="zh-CN" sz="2800" b="1" dirty="0">
                <a:solidFill>
                  <a:schemeClr val="folHlink"/>
                </a:solidFill>
                <a:latin typeface="Times New Roman" panose="02020603050405020304" pitchFamily="18" charset="0"/>
              </a:rPr>
              <a:t>2</a:t>
            </a:r>
          </a:p>
        </p:txBody>
      </p:sp>
    </p:spTree>
    <p:extLst>
      <p:ext uri="{BB962C8B-B14F-4D97-AF65-F5344CB8AC3E}">
        <p14:creationId xmlns:p14="http://schemas.microsoft.com/office/powerpoint/2010/main" val="3874142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F9ED144-846A-C14B-B7C9-6713CEA14185}"/>
              </a:ext>
            </a:extLst>
          </p:cNvPr>
          <p:cNvSpPr>
            <a:spLocks noChangeArrowheads="1"/>
          </p:cNvSpPr>
          <p:nvPr/>
        </p:nvSpPr>
        <p:spPr bwMode="auto">
          <a:xfrm>
            <a:off x="372533" y="425316"/>
            <a:ext cx="3810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a:t>
            </a:r>
          </a:p>
        </p:txBody>
      </p:sp>
      <p:sp>
        <p:nvSpPr>
          <p:cNvPr id="19459" name="Text Box 3">
            <a:extLst>
              <a:ext uri="{FF2B5EF4-FFF2-40B4-BE49-F238E27FC236}">
                <a16:creationId xmlns:a16="http://schemas.microsoft.com/office/drawing/2014/main" id="{C0F8FD22-0A8B-C445-9EC9-19737BC68A6A}"/>
              </a:ext>
            </a:extLst>
          </p:cNvPr>
          <p:cNvSpPr txBox="1">
            <a:spLocks noChangeArrowheads="1"/>
          </p:cNvSpPr>
          <p:nvPr/>
        </p:nvSpPr>
        <p:spPr bwMode="auto">
          <a:xfrm>
            <a:off x="761999" y="1862138"/>
            <a:ext cx="10803467" cy="449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400" dirty="0"/>
              <a:t>    </a:t>
            </a:r>
            <a:r>
              <a:rPr lang="en-US" altLang="zh-CN" sz="2400" dirty="0" err="1"/>
              <a:t>java.io</a:t>
            </a:r>
            <a:r>
              <a:rPr lang="zh-CN" altLang="en-US" sz="2400" dirty="0"/>
              <a:t>中提供类</a:t>
            </a:r>
            <a:r>
              <a:rPr lang="en-US" altLang="zh-CN" sz="2400" dirty="0" err="1"/>
              <a:t>FilterInputStream</a:t>
            </a:r>
            <a:r>
              <a:rPr lang="zh-CN" altLang="en-US" sz="2400" dirty="0"/>
              <a:t>和</a:t>
            </a:r>
            <a:r>
              <a:rPr lang="en-US" altLang="zh-CN" sz="2400" dirty="0" err="1"/>
              <a:t>FilterOutputStream</a:t>
            </a:r>
            <a:r>
              <a:rPr lang="zh-CN" altLang="en-US" sz="2400" dirty="0"/>
              <a:t>分别对其他输入</a:t>
            </a:r>
            <a:r>
              <a:rPr lang="en-US" altLang="zh-CN" sz="2400" dirty="0"/>
              <a:t>/</a:t>
            </a:r>
            <a:r>
              <a:rPr lang="zh-CN" altLang="en-US" sz="2400" dirty="0"/>
              <a:t>输出流进行特殊处理，它们在读</a:t>
            </a:r>
            <a:r>
              <a:rPr lang="en-US" altLang="zh-CN" sz="2400" dirty="0"/>
              <a:t>/</a:t>
            </a:r>
            <a:r>
              <a:rPr lang="zh-CN" altLang="en-US" sz="2400" dirty="0"/>
              <a:t>写数据的同时可以对数据进行特殊处理。另外还提供了同步机制，使得某一时刻只有一个线程可以访问一个输入</a:t>
            </a:r>
            <a:r>
              <a:rPr lang="en-US" altLang="zh-CN" sz="2400" dirty="0"/>
              <a:t>/</a:t>
            </a:r>
            <a:r>
              <a:rPr lang="zh-CN" altLang="en-US" sz="2400" dirty="0"/>
              <a:t>输出流。</a:t>
            </a:r>
          </a:p>
          <a:p>
            <a:pPr>
              <a:lnSpc>
                <a:spcPct val="120000"/>
              </a:lnSpc>
            </a:pPr>
            <a:r>
              <a:rPr lang="zh-CN" altLang="en-US" sz="2400" dirty="0"/>
              <a:t>     类</a:t>
            </a:r>
            <a:r>
              <a:rPr lang="en-US" altLang="zh-CN" sz="2400" dirty="0" err="1"/>
              <a:t>FilterInputStream</a:t>
            </a:r>
            <a:r>
              <a:rPr lang="zh-CN" altLang="en-US" sz="2400" dirty="0"/>
              <a:t>和</a:t>
            </a:r>
            <a:r>
              <a:rPr lang="en-US" altLang="zh-CN" sz="2400" dirty="0" err="1"/>
              <a:t>FilterOutputStream</a:t>
            </a:r>
            <a:r>
              <a:rPr lang="zh-CN" altLang="en-US" sz="2400" dirty="0"/>
              <a:t>分别重写了父类</a:t>
            </a:r>
            <a:r>
              <a:rPr lang="en-US" altLang="zh-CN" sz="2400" dirty="0" err="1"/>
              <a:t>InputStream</a:t>
            </a:r>
            <a:r>
              <a:rPr lang="zh-CN" altLang="en-US" sz="2400" dirty="0"/>
              <a:t>和</a:t>
            </a:r>
            <a:r>
              <a:rPr lang="en-US" altLang="zh-CN" sz="2400" dirty="0" err="1"/>
              <a:t>OutputStream</a:t>
            </a:r>
            <a:r>
              <a:rPr lang="zh-CN" altLang="en-US" sz="2400" dirty="0"/>
              <a:t>的所有方法，同时，它们的子类也应该重写它们的方法以满足特定的需要。</a:t>
            </a:r>
          </a:p>
          <a:p>
            <a:pPr>
              <a:lnSpc>
                <a:spcPct val="120000"/>
              </a:lnSpc>
            </a:pPr>
            <a:r>
              <a:rPr lang="zh-CN" altLang="en-US" sz="2400" dirty="0"/>
              <a:t>     </a:t>
            </a:r>
            <a:r>
              <a:rPr lang="zh-CN" altLang="en-US" sz="2400" b="1" u="sng" dirty="0">
                <a:solidFill>
                  <a:schemeClr val="folHlink"/>
                </a:solidFill>
              </a:rPr>
              <a:t>要使用过滤流，首先必须把它连接到某个输入</a:t>
            </a:r>
            <a:r>
              <a:rPr lang="en-US" altLang="zh-CN" sz="2400" b="1" u="sng" dirty="0">
                <a:solidFill>
                  <a:schemeClr val="folHlink"/>
                </a:solidFill>
              </a:rPr>
              <a:t>/</a:t>
            </a:r>
            <a:r>
              <a:rPr lang="zh-CN" altLang="en-US" sz="2400" b="1" u="sng" dirty="0">
                <a:solidFill>
                  <a:schemeClr val="folHlink"/>
                </a:solidFill>
              </a:rPr>
              <a:t>输出流上</a:t>
            </a:r>
            <a:r>
              <a:rPr lang="zh-CN" altLang="en-US" sz="2400" dirty="0"/>
              <a:t>，通常在构造方法的参数中指定所要连接的流：</a:t>
            </a:r>
          </a:p>
          <a:p>
            <a:pPr>
              <a:lnSpc>
                <a:spcPct val="120000"/>
              </a:lnSpc>
            </a:pPr>
            <a:r>
              <a:rPr lang="zh-CN" altLang="en-US" sz="2400" dirty="0"/>
              <a:t>       </a:t>
            </a:r>
            <a:r>
              <a:rPr lang="en-US" altLang="zh-CN" sz="2400" dirty="0"/>
              <a:t>protected </a:t>
            </a:r>
            <a:r>
              <a:rPr lang="en-US" altLang="zh-CN" sz="2400" dirty="0" err="1"/>
              <a:t>FilterInputStream</a:t>
            </a:r>
            <a:r>
              <a:rPr lang="en-US" altLang="zh-CN" sz="2400" dirty="0"/>
              <a:t>(</a:t>
            </a:r>
            <a:r>
              <a:rPr lang="en-US" altLang="zh-CN" sz="2400" dirty="0" err="1"/>
              <a:t>InputStream</a:t>
            </a:r>
            <a:r>
              <a:rPr lang="en-US" altLang="zh-CN" sz="2400" dirty="0"/>
              <a:t> in);</a:t>
            </a:r>
          </a:p>
          <a:p>
            <a:pPr>
              <a:lnSpc>
                <a:spcPct val="120000"/>
              </a:lnSpc>
            </a:pPr>
            <a:r>
              <a:rPr lang="en-US" altLang="zh-CN" sz="2400" dirty="0"/>
              <a:t>       protected </a:t>
            </a:r>
            <a:r>
              <a:rPr lang="en-US" altLang="zh-CN" sz="2400" dirty="0" err="1"/>
              <a:t>FilterOutputStream</a:t>
            </a:r>
            <a:r>
              <a:rPr lang="en-US" altLang="zh-CN" sz="2400" dirty="0"/>
              <a:t>(</a:t>
            </a:r>
            <a:r>
              <a:rPr lang="en-US" altLang="zh-CN" sz="2400" dirty="0" err="1"/>
              <a:t>OutputStream</a:t>
            </a:r>
            <a:r>
              <a:rPr lang="en-US" altLang="zh-CN" sz="2400" dirty="0"/>
              <a:t> out);</a:t>
            </a:r>
          </a:p>
        </p:txBody>
      </p:sp>
    </p:spTree>
    <p:extLst>
      <p:ext uri="{BB962C8B-B14F-4D97-AF65-F5344CB8AC3E}">
        <p14:creationId xmlns:p14="http://schemas.microsoft.com/office/powerpoint/2010/main" val="151223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61A1B-6AC9-664D-81E6-6216C4EC3B14}"/>
              </a:ext>
            </a:extLst>
          </p:cNvPr>
          <p:cNvSpPr>
            <a:spLocks noGrp="1"/>
          </p:cNvSpPr>
          <p:nvPr>
            <p:ph type="title"/>
          </p:nvPr>
        </p:nvSpPr>
        <p:spPr/>
        <p:txBody>
          <a:bodyPr/>
          <a:lstStyle/>
          <a:p>
            <a:r>
              <a:rPr kumimoji="1" lang="zh-CN" altLang="en-US" dirty="0"/>
              <a:t>第六章 流</a:t>
            </a:r>
          </a:p>
        </p:txBody>
      </p:sp>
      <p:sp>
        <p:nvSpPr>
          <p:cNvPr id="3" name="内容占位符 2">
            <a:extLst>
              <a:ext uri="{FF2B5EF4-FFF2-40B4-BE49-F238E27FC236}">
                <a16:creationId xmlns:a16="http://schemas.microsoft.com/office/drawing/2014/main" id="{94524FBB-D2F3-6448-A43C-C408E6AD8721}"/>
              </a:ext>
            </a:extLst>
          </p:cNvPr>
          <p:cNvSpPr>
            <a:spLocks noGrp="1"/>
          </p:cNvSpPr>
          <p:nvPr>
            <p:ph idx="1"/>
          </p:nvPr>
        </p:nvSpPr>
        <p:spPr/>
        <p:txBody>
          <a:bodyPr/>
          <a:lstStyle/>
          <a:p>
            <a:pPr>
              <a:buFont typeface="Wingdings" pitchFamily="2" charset="2"/>
              <a:buChar char="ü"/>
            </a:pPr>
            <a:r>
              <a:rPr kumimoji="1" lang="en-US" altLang="zh-CN" dirty="0"/>
              <a:t>I/O</a:t>
            </a:r>
            <a:r>
              <a:rPr kumimoji="1" lang="zh-CN" altLang="en-US" dirty="0"/>
              <a:t>概述</a:t>
            </a:r>
            <a:endParaRPr kumimoji="1" lang="en-US" altLang="zh-CN" dirty="0"/>
          </a:p>
          <a:p>
            <a:pPr>
              <a:buFont typeface="Wingdings" pitchFamily="2" charset="2"/>
              <a:buChar char="ü"/>
            </a:pPr>
            <a:r>
              <a:rPr kumimoji="1" lang="zh-CN" altLang="en-US" dirty="0"/>
              <a:t>字节流</a:t>
            </a:r>
            <a:endParaRPr kumimoji="1" lang="en-US" altLang="zh-CN" dirty="0"/>
          </a:p>
          <a:p>
            <a:pPr>
              <a:buFont typeface="Wingdings" pitchFamily="2" charset="2"/>
              <a:buChar char="ü"/>
            </a:pPr>
            <a:r>
              <a:rPr kumimoji="1" lang="zh-CN" altLang="en-US" dirty="0"/>
              <a:t>字符流</a:t>
            </a:r>
            <a:endParaRPr kumimoji="1" lang="en-US" altLang="zh-CN" dirty="0"/>
          </a:p>
          <a:p>
            <a:pPr>
              <a:buFont typeface="Wingdings" pitchFamily="2" charset="2"/>
              <a:buChar char="ü"/>
            </a:pPr>
            <a:r>
              <a:rPr kumimoji="1" lang="zh-CN" altLang="en-US" dirty="0"/>
              <a:t>文件操作</a:t>
            </a:r>
            <a:r>
              <a:rPr kumimoji="1" lang="en-US" altLang="zh-CN" dirty="0"/>
              <a:t>/</a:t>
            </a:r>
            <a:r>
              <a:rPr kumimoji="1" lang="zh-CN" altLang="en-US" dirty="0"/>
              <a:t>随机访问文件</a:t>
            </a:r>
          </a:p>
          <a:p>
            <a:endParaRPr kumimoji="1" lang="zh-CN" altLang="en-US" dirty="0"/>
          </a:p>
        </p:txBody>
      </p:sp>
    </p:spTree>
    <p:extLst>
      <p:ext uri="{BB962C8B-B14F-4D97-AF65-F5344CB8AC3E}">
        <p14:creationId xmlns:p14="http://schemas.microsoft.com/office/powerpoint/2010/main" val="154340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1380612-C4C9-B348-A73B-D93AB770F55E}"/>
              </a:ext>
            </a:extLst>
          </p:cNvPr>
          <p:cNvSpPr>
            <a:spLocks noChangeArrowheads="1"/>
          </p:cNvSpPr>
          <p:nvPr/>
        </p:nvSpPr>
        <p:spPr bwMode="auto">
          <a:xfrm>
            <a:off x="558800" y="254000"/>
            <a:ext cx="3810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a:t>
            </a:r>
          </a:p>
        </p:txBody>
      </p:sp>
      <p:grpSp>
        <p:nvGrpSpPr>
          <p:cNvPr id="88069" name="Group 5">
            <a:extLst>
              <a:ext uri="{FF2B5EF4-FFF2-40B4-BE49-F238E27FC236}">
                <a16:creationId xmlns:a16="http://schemas.microsoft.com/office/drawing/2014/main" id="{6D921067-A9E4-1140-B5B3-7BCC52F2C8AD}"/>
              </a:ext>
            </a:extLst>
          </p:cNvPr>
          <p:cNvGrpSpPr>
            <a:grpSpLocks/>
          </p:cNvGrpSpPr>
          <p:nvPr/>
        </p:nvGrpSpPr>
        <p:grpSpPr bwMode="auto">
          <a:xfrm>
            <a:off x="3505200" y="3048000"/>
            <a:ext cx="5105400" cy="1447800"/>
            <a:chOff x="1056" y="1872"/>
            <a:chExt cx="3216" cy="912"/>
          </a:xfrm>
        </p:grpSpPr>
        <p:sp>
          <p:nvSpPr>
            <p:cNvPr id="88067" name="AutoShape 3">
              <a:extLst>
                <a:ext uri="{FF2B5EF4-FFF2-40B4-BE49-F238E27FC236}">
                  <a16:creationId xmlns:a16="http://schemas.microsoft.com/office/drawing/2014/main" id="{A80B26AB-3614-5F42-8F76-3DE768451BDE}"/>
                </a:ext>
              </a:extLst>
            </p:cNvPr>
            <p:cNvSpPr>
              <a:spLocks noChangeArrowheads="1"/>
            </p:cNvSpPr>
            <p:nvPr/>
          </p:nvSpPr>
          <p:spPr bwMode="auto">
            <a:xfrm>
              <a:off x="1056" y="1872"/>
              <a:ext cx="2208" cy="912"/>
            </a:xfrm>
            <a:prstGeom prst="flowChartMagneticDrum">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过滤流</a:t>
              </a:r>
            </a:p>
          </p:txBody>
        </p:sp>
        <p:sp>
          <p:nvSpPr>
            <p:cNvPr id="88068" name="AutoShape 4">
              <a:extLst>
                <a:ext uri="{FF2B5EF4-FFF2-40B4-BE49-F238E27FC236}">
                  <a16:creationId xmlns:a16="http://schemas.microsoft.com/office/drawing/2014/main" id="{CD97C351-965E-354B-9C32-40385B2D10CF}"/>
                </a:ext>
              </a:extLst>
            </p:cNvPr>
            <p:cNvSpPr>
              <a:spLocks noChangeArrowheads="1"/>
            </p:cNvSpPr>
            <p:nvPr/>
          </p:nvSpPr>
          <p:spPr bwMode="auto">
            <a:xfrm>
              <a:off x="2784" y="2112"/>
              <a:ext cx="1488" cy="432"/>
            </a:xfrm>
            <a:prstGeom prst="flowChartMagneticDrum">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其他流</a:t>
              </a:r>
            </a:p>
          </p:txBody>
        </p:sp>
      </p:grpSp>
    </p:spTree>
    <p:extLst>
      <p:ext uri="{BB962C8B-B14F-4D97-AF65-F5344CB8AC3E}">
        <p14:creationId xmlns:p14="http://schemas.microsoft.com/office/powerpoint/2010/main" val="2253945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41F0FF4-962B-744A-8D31-F7BAE76FC04B}"/>
              </a:ext>
            </a:extLst>
          </p:cNvPr>
          <p:cNvSpPr>
            <a:spLocks noChangeArrowheads="1"/>
          </p:cNvSpPr>
          <p:nvPr/>
        </p:nvSpPr>
        <p:spPr bwMode="auto">
          <a:xfrm>
            <a:off x="533400" y="247550"/>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sp>
        <p:nvSpPr>
          <p:cNvPr id="20483" name="Text Box 3">
            <a:extLst>
              <a:ext uri="{FF2B5EF4-FFF2-40B4-BE49-F238E27FC236}">
                <a16:creationId xmlns:a16="http://schemas.microsoft.com/office/drawing/2014/main" id="{44C70092-F06D-6640-A252-23C4C718256A}"/>
              </a:ext>
            </a:extLst>
          </p:cNvPr>
          <p:cNvSpPr txBox="1">
            <a:spLocks noChangeArrowheads="1"/>
          </p:cNvSpPr>
          <p:nvPr/>
        </p:nvSpPr>
        <p:spPr bwMode="auto">
          <a:xfrm>
            <a:off x="778934" y="1785938"/>
            <a:ext cx="10634132" cy="451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类</a:t>
            </a:r>
            <a:r>
              <a:rPr lang="en-US" altLang="zh-CN" sz="2400" dirty="0" err="1">
                <a:latin typeface="Times New Roman" panose="02020603050405020304" pitchFamily="18" charset="0"/>
              </a:rPr>
              <a:t>BufferedInputStream</a:t>
            </a:r>
            <a:r>
              <a:rPr lang="zh-CN" altLang="en-US" sz="2400" dirty="0">
                <a:latin typeface="Times New Roman" panose="02020603050405020304" pitchFamily="18" charset="0"/>
              </a:rPr>
              <a:t>和</a:t>
            </a:r>
            <a:r>
              <a:rPr lang="en-US" altLang="zh-CN" sz="2400" dirty="0" err="1">
                <a:latin typeface="Times New Roman" panose="02020603050405020304" pitchFamily="18" charset="0"/>
              </a:rPr>
              <a:t>BufferedOutputStream</a:t>
            </a:r>
            <a:r>
              <a:rPr lang="zh-CN" altLang="en-US" sz="2400" dirty="0">
                <a:latin typeface="Times New Roman" panose="02020603050405020304" pitchFamily="18" charset="0"/>
              </a:rPr>
              <a:t>实现了带缓冲的过滤流，它提供了缓冲机制，把任意的</a:t>
            </a:r>
            <a:r>
              <a:rPr lang="en-US" altLang="zh-CN" sz="2400" dirty="0">
                <a:latin typeface="Times New Roman" panose="02020603050405020304" pitchFamily="18" charset="0"/>
              </a:rPr>
              <a:t>I/O</a:t>
            </a:r>
            <a:r>
              <a:rPr lang="zh-CN" altLang="en-US" sz="2400" dirty="0">
                <a:latin typeface="Times New Roman" panose="02020603050405020304" pitchFamily="18" charset="0"/>
              </a:rPr>
              <a:t>流“捆绑”到缓冲流上，可以提高该</a:t>
            </a:r>
            <a:r>
              <a:rPr lang="en-US" altLang="zh-CN" sz="2400" dirty="0">
                <a:latin typeface="Times New Roman" panose="02020603050405020304" pitchFamily="18" charset="0"/>
              </a:rPr>
              <a:t>I/O</a:t>
            </a:r>
            <a:r>
              <a:rPr lang="zh-CN" altLang="en-US" sz="2400" dirty="0">
                <a:latin typeface="Times New Roman" panose="02020603050405020304" pitchFamily="18" charset="0"/>
              </a:rPr>
              <a:t>流的读取效率。</a:t>
            </a:r>
          </a:p>
          <a:p>
            <a:pPr>
              <a:lnSpc>
                <a:spcPct val="130000"/>
              </a:lnSpc>
            </a:pPr>
            <a:r>
              <a:rPr lang="zh-CN" altLang="en-US" sz="2400" dirty="0">
                <a:latin typeface="Times New Roman" panose="02020603050405020304" pitchFamily="18" charset="0"/>
              </a:rPr>
              <a:t>      在初始化时，除了要指定所连接的</a:t>
            </a:r>
            <a:r>
              <a:rPr lang="en-US" altLang="zh-CN" sz="2400" dirty="0">
                <a:latin typeface="Times New Roman" panose="02020603050405020304" pitchFamily="18" charset="0"/>
              </a:rPr>
              <a:t>I/O</a:t>
            </a:r>
            <a:r>
              <a:rPr lang="zh-CN" altLang="en-US" sz="2400" dirty="0">
                <a:latin typeface="Times New Roman" panose="02020603050405020304" pitchFamily="18" charset="0"/>
              </a:rPr>
              <a:t>流之外，还可以指定缓冲区的大小。缺省时是用</a:t>
            </a:r>
            <a:r>
              <a:rPr lang="en-US" altLang="zh-CN" sz="2400" b="1" u="sng" dirty="0">
                <a:solidFill>
                  <a:schemeClr val="folHlink"/>
                </a:solidFill>
                <a:latin typeface="Times New Roman" panose="02020603050405020304" pitchFamily="18" charset="0"/>
              </a:rPr>
              <a:t>32</a:t>
            </a:r>
            <a:r>
              <a:rPr lang="zh-CN" altLang="en-US" sz="2400" dirty="0">
                <a:latin typeface="Times New Roman" panose="02020603050405020304" pitchFamily="18" charset="0"/>
              </a:rPr>
              <a:t>字节大小的缓冲区；最优的缓冲区大小常依赖于主机操作系统、可使用的内存空间以及机器的配置等；一般缓冲区的大小为内存页或磁盘块等的整数倍，如</a:t>
            </a:r>
            <a:r>
              <a:rPr lang="en-US" altLang="zh-CN" sz="2400" dirty="0">
                <a:latin typeface="Times New Roman" panose="02020603050405020304" pitchFamily="18" charset="0"/>
              </a:rPr>
              <a:t>8912</a:t>
            </a:r>
            <a:r>
              <a:rPr lang="zh-CN" altLang="en-US" sz="2400" dirty="0">
                <a:latin typeface="Times New Roman" panose="02020603050405020304" pitchFamily="18" charset="0"/>
              </a:rPr>
              <a:t>字节或更小。</a:t>
            </a:r>
          </a:p>
          <a:p>
            <a:pPr lvl="1">
              <a:lnSpc>
                <a:spcPct val="130000"/>
              </a:lnSpc>
              <a:spcBef>
                <a:spcPct val="20000"/>
              </a:spcBef>
              <a:buClr>
                <a:schemeClr val="hlink"/>
              </a:buClr>
              <a:buSzPct val="55000"/>
              <a:buFont typeface="Wingdings" pitchFamily="2" charset="2"/>
              <a:buChar char="n"/>
            </a:pPr>
            <a:r>
              <a:rPr lang="zh-CN" altLang="en-US" sz="2400" dirty="0">
                <a:latin typeface="Times New Roman" panose="02020603050405020304" pitchFamily="18" charset="0"/>
              </a:rPr>
              <a:t> </a:t>
            </a:r>
            <a:r>
              <a:rPr lang="en-US" altLang="zh-CN" sz="2400" dirty="0" err="1">
                <a:latin typeface="Times New Roman" panose="02020603050405020304" pitchFamily="18" charset="0"/>
              </a:rPr>
              <a:t>BufferedInputStream</a:t>
            </a:r>
            <a:r>
              <a:rPr lang="en-US" altLang="zh-CN" sz="2400" dirty="0">
                <a:latin typeface="Times New Roman" panose="02020603050405020304" pitchFamily="18" charset="0"/>
              </a:rPr>
              <a:t>(</a:t>
            </a:r>
            <a:r>
              <a:rPr lang="en-US" altLang="zh-CN" sz="2400" dirty="0" err="1">
                <a:latin typeface="Times New Roman" panose="02020603050405020304" pitchFamily="18" charset="0"/>
              </a:rPr>
              <a:t>InputStream</a:t>
            </a:r>
            <a:r>
              <a:rPr lang="en-US" altLang="zh-CN" sz="2400" dirty="0">
                <a:latin typeface="Times New Roman" panose="02020603050405020304" pitchFamily="18" charset="0"/>
              </a:rPr>
              <a:t> in</a:t>
            </a:r>
            <a:r>
              <a:rPr lang="en-US" altLang="zh-CN" sz="2400" dirty="0">
                <a:solidFill>
                  <a:srgbClr val="FF3300"/>
                </a:solidFill>
                <a:latin typeface="Times New Roman" panose="02020603050405020304" pitchFamily="18" charset="0"/>
              </a:rPr>
              <a:t>[, int size]</a:t>
            </a:r>
            <a:r>
              <a:rPr lang="en-US" altLang="zh-CN" sz="2400" dirty="0">
                <a:latin typeface="Times New Roman" panose="02020603050405020304" pitchFamily="18" charset="0"/>
              </a:rPr>
              <a:t>) </a:t>
            </a:r>
          </a:p>
          <a:p>
            <a:pPr lvl="1">
              <a:lnSpc>
                <a:spcPct val="130000"/>
              </a:lnSpc>
              <a:spcBef>
                <a:spcPct val="20000"/>
              </a:spcBef>
              <a:buClr>
                <a:schemeClr val="hlink"/>
              </a:buClr>
              <a:buSzPct val="55000"/>
              <a:buFont typeface="Wingdings" pitchFamily="2" charset="2"/>
              <a:buChar char="n"/>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BufferedOutputStream</a:t>
            </a:r>
            <a:r>
              <a:rPr lang="en-US" altLang="zh-CN" sz="2400" dirty="0">
                <a:latin typeface="Times New Roman" panose="02020603050405020304" pitchFamily="18" charset="0"/>
              </a:rPr>
              <a:t>(</a:t>
            </a:r>
            <a:r>
              <a:rPr lang="en-US" altLang="zh-CN" sz="2400" dirty="0" err="1">
                <a:latin typeface="Times New Roman" panose="02020603050405020304" pitchFamily="18" charset="0"/>
              </a:rPr>
              <a:t>OutputStream</a:t>
            </a:r>
            <a:r>
              <a:rPr lang="en-US" altLang="zh-CN" sz="2400" dirty="0">
                <a:latin typeface="Times New Roman" panose="02020603050405020304" pitchFamily="18" charset="0"/>
              </a:rPr>
              <a:t> out</a:t>
            </a:r>
            <a:r>
              <a:rPr lang="en-US" altLang="zh-CN" sz="2400" dirty="0">
                <a:solidFill>
                  <a:srgbClr val="FF3300"/>
                </a:solidFill>
                <a:latin typeface="Times New Roman" panose="02020603050405020304" pitchFamily="18" charset="0"/>
              </a:rPr>
              <a:t>[, int size]</a:t>
            </a:r>
            <a:r>
              <a:rPr lang="en-US" altLang="zh-CN" sz="2400" dirty="0">
                <a:latin typeface="Times New Roman" panose="02020603050405020304" pitchFamily="18" charset="0"/>
              </a:rPr>
              <a:t>) </a:t>
            </a:r>
          </a:p>
        </p:txBody>
      </p:sp>
    </p:spTree>
    <p:extLst>
      <p:ext uri="{BB962C8B-B14F-4D97-AF65-F5344CB8AC3E}">
        <p14:creationId xmlns:p14="http://schemas.microsoft.com/office/powerpoint/2010/main" val="759105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284FC80-7FCE-DD47-8BA5-AF3655B8E272}"/>
              </a:ext>
            </a:extLst>
          </p:cNvPr>
          <p:cNvSpPr>
            <a:spLocks noChangeArrowheads="1"/>
          </p:cNvSpPr>
          <p:nvPr/>
        </p:nvSpPr>
        <p:spPr bwMode="auto">
          <a:xfrm>
            <a:off x="472546" y="339875"/>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grpSp>
        <p:nvGrpSpPr>
          <p:cNvPr id="87055" name="Group 15">
            <a:extLst>
              <a:ext uri="{FF2B5EF4-FFF2-40B4-BE49-F238E27FC236}">
                <a16:creationId xmlns:a16="http://schemas.microsoft.com/office/drawing/2014/main" id="{6BD52C50-52E6-4246-9556-1B93D09B4F15}"/>
              </a:ext>
            </a:extLst>
          </p:cNvPr>
          <p:cNvGrpSpPr>
            <a:grpSpLocks/>
          </p:cNvGrpSpPr>
          <p:nvPr/>
        </p:nvGrpSpPr>
        <p:grpSpPr bwMode="auto">
          <a:xfrm>
            <a:off x="3733800" y="4233865"/>
            <a:ext cx="5257800" cy="2163763"/>
            <a:chOff x="432" y="2832"/>
            <a:chExt cx="3312" cy="1363"/>
          </a:xfrm>
        </p:grpSpPr>
        <p:sp>
          <p:nvSpPr>
            <p:cNvPr id="87044" name="AutoShape 4">
              <a:extLst>
                <a:ext uri="{FF2B5EF4-FFF2-40B4-BE49-F238E27FC236}">
                  <a16:creationId xmlns:a16="http://schemas.microsoft.com/office/drawing/2014/main" id="{4A652BFD-A1DB-EA4D-8FC9-24FFD061827E}"/>
                </a:ext>
              </a:extLst>
            </p:cNvPr>
            <p:cNvSpPr>
              <a:spLocks noChangeArrowheads="1"/>
            </p:cNvSpPr>
            <p:nvPr/>
          </p:nvSpPr>
          <p:spPr bwMode="auto">
            <a:xfrm>
              <a:off x="1632" y="2832"/>
              <a:ext cx="2112" cy="432"/>
            </a:xfrm>
            <a:prstGeom prst="chevron">
              <a:avLst>
                <a:gd name="adj" fmla="val 1222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输出流</a:t>
              </a:r>
            </a:p>
          </p:txBody>
        </p:sp>
        <p:sp>
          <p:nvSpPr>
            <p:cNvPr id="87047" name="Rectangle 7">
              <a:extLst>
                <a:ext uri="{FF2B5EF4-FFF2-40B4-BE49-F238E27FC236}">
                  <a16:creationId xmlns:a16="http://schemas.microsoft.com/office/drawing/2014/main" id="{E3D82368-2AEA-F64E-B10B-6D4441182E62}"/>
                </a:ext>
              </a:extLst>
            </p:cNvPr>
            <p:cNvSpPr>
              <a:spLocks noChangeArrowheads="1"/>
            </p:cNvSpPr>
            <p:nvPr/>
          </p:nvSpPr>
          <p:spPr bwMode="auto">
            <a:xfrm>
              <a:off x="960" y="3504"/>
              <a:ext cx="720" cy="432"/>
            </a:xfrm>
            <a:prstGeom prst="rect">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缓冲区</a:t>
              </a:r>
            </a:p>
          </p:txBody>
        </p:sp>
        <p:sp>
          <p:nvSpPr>
            <p:cNvPr id="87049" name="Line 9">
              <a:extLst>
                <a:ext uri="{FF2B5EF4-FFF2-40B4-BE49-F238E27FC236}">
                  <a16:creationId xmlns:a16="http://schemas.microsoft.com/office/drawing/2014/main" id="{13FCF26E-347D-584C-B729-CD098242A05D}"/>
                </a:ext>
              </a:extLst>
            </p:cNvPr>
            <p:cNvSpPr>
              <a:spLocks noChangeShapeType="1"/>
            </p:cNvSpPr>
            <p:nvPr/>
          </p:nvSpPr>
          <p:spPr bwMode="auto">
            <a:xfrm flipV="1">
              <a:off x="432" y="3744"/>
              <a:ext cx="528"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0" name="Line 10">
              <a:extLst>
                <a:ext uri="{FF2B5EF4-FFF2-40B4-BE49-F238E27FC236}">
                  <a16:creationId xmlns:a16="http://schemas.microsoft.com/office/drawing/2014/main" id="{64A9A833-2AF4-D045-A233-6375772D3537}"/>
                </a:ext>
              </a:extLst>
            </p:cNvPr>
            <p:cNvSpPr>
              <a:spLocks noChangeShapeType="1"/>
            </p:cNvSpPr>
            <p:nvPr/>
          </p:nvSpPr>
          <p:spPr bwMode="auto">
            <a:xfrm flipV="1">
              <a:off x="1440" y="3168"/>
              <a:ext cx="720"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2" name="Text Box 12">
              <a:extLst>
                <a:ext uri="{FF2B5EF4-FFF2-40B4-BE49-F238E27FC236}">
                  <a16:creationId xmlns:a16="http://schemas.microsoft.com/office/drawing/2014/main" id="{D39D8C0F-C939-7543-86CF-388E718E0FC7}"/>
                </a:ext>
              </a:extLst>
            </p:cNvPr>
            <p:cNvSpPr txBox="1">
              <a:spLocks noChangeArrowheads="1"/>
            </p:cNvSpPr>
            <p:nvPr/>
          </p:nvSpPr>
          <p:spPr bwMode="auto">
            <a:xfrm>
              <a:off x="470" y="3962"/>
              <a:ext cx="5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write()</a:t>
              </a:r>
            </a:p>
          </p:txBody>
        </p:sp>
      </p:grpSp>
      <p:grpSp>
        <p:nvGrpSpPr>
          <p:cNvPr id="87056" name="Group 16">
            <a:extLst>
              <a:ext uri="{FF2B5EF4-FFF2-40B4-BE49-F238E27FC236}">
                <a16:creationId xmlns:a16="http://schemas.microsoft.com/office/drawing/2014/main" id="{F7BB7F74-ADD8-3746-917F-9F2678B77738}"/>
              </a:ext>
            </a:extLst>
          </p:cNvPr>
          <p:cNvGrpSpPr>
            <a:grpSpLocks/>
          </p:cNvGrpSpPr>
          <p:nvPr/>
        </p:nvGrpSpPr>
        <p:grpSpPr bwMode="auto">
          <a:xfrm>
            <a:off x="3021013" y="1947863"/>
            <a:ext cx="5384800" cy="1905000"/>
            <a:chOff x="240" y="1227"/>
            <a:chExt cx="3392" cy="1200"/>
          </a:xfrm>
        </p:grpSpPr>
        <p:sp>
          <p:nvSpPr>
            <p:cNvPr id="87045" name="AutoShape 5">
              <a:extLst>
                <a:ext uri="{FF2B5EF4-FFF2-40B4-BE49-F238E27FC236}">
                  <a16:creationId xmlns:a16="http://schemas.microsoft.com/office/drawing/2014/main" id="{051A5074-03DA-234F-B48C-DA4A7FBC97B4}"/>
                </a:ext>
              </a:extLst>
            </p:cNvPr>
            <p:cNvSpPr>
              <a:spLocks noChangeArrowheads="1"/>
            </p:cNvSpPr>
            <p:nvPr/>
          </p:nvSpPr>
          <p:spPr bwMode="auto">
            <a:xfrm>
              <a:off x="240" y="1227"/>
              <a:ext cx="1872" cy="480"/>
            </a:xfrm>
            <a:prstGeom prst="homePlate">
              <a:avLst>
                <a:gd name="adj" fmla="val 9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输入流</a:t>
              </a:r>
            </a:p>
          </p:txBody>
        </p:sp>
        <p:sp>
          <p:nvSpPr>
            <p:cNvPr id="87046" name="Rectangle 6">
              <a:extLst>
                <a:ext uri="{FF2B5EF4-FFF2-40B4-BE49-F238E27FC236}">
                  <a16:creationId xmlns:a16="http://schemas.microsoft.com/office/drawing/2014/main" id="{9F9C8DDA-671A-EC48-A37B-2E8AE722392B}"/>
                </a:ext>
              </a:extLst>
            </p:cNvPr>
            <p:cNvSpPr>
              <a:spLocks noChangeArrowheads="1"/>
            </p:cNvSpPr>
            <p:nvPr/>
          </p:nvSpPr>
          <p:spPr bwMode="auto">
            <a:xfrm>
              <a:off x="2160" y="1755"/>
              <a:ext cx="816" cy="384"/>
            </a:xfrm>
            <a:prstGeom prst="rect">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缓冲区</a:t>
              </a:r>
            </a:p>
          </p:txBody>
        </p:sp>
        <p:sp>
          <p:nvSpPr>
            <p:cNvPr id="87048" name="Line 8">
              <a:extLst>
                <a:ext uri="{FF2B5EF4-FFF2-40B4-BE49-F238E27FC236}">
                  <a16:creationId xmlns:a16="http://schemas.microsoft.com/office/drawing/2014/main" id="{18C6C933-292B-A74D-94FE-66ABD5352013}"/>
                </a:ext>
              </a:extLst>
            </p:cNvPr>
            <p:cNvSpPr>
              <a:spLocks noChangeShapeType="1"/>
            </p:cNvSpPr>
            <p:nvPr/>
          </p:nvSpPr>
          <p:spPr bwMode="auto">
            <a:xfrm>
              <a:off x="1968" y="1515"/>
              <a:ext cx="528"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1" name="Line 11">
              <a:extLst>
                <a:ext uri="{FF2B5EF4-FFF2-40B4-BE49-F238E27FC236}">
                  <a16:creationId xmlns:a16="http://schemas.microsoft.com/office/drawing/2014/main" id="{D80DA04B-6092-6E4E-8DA3-85B862F6E849}"/>
                </a:ext>
              </a:extLst>
            </p:cNvPr>
            <p:cNvSpPr>
              <a:spLocks noChangeShapeType="1"/>
            </p:cNvSpPr>
            <p:nvPr/>
          </p:nvSpPr>
          <p:spPr bwMode="auto">
            <a:xfrm>
              <a:off x="2832" y="2091"/>
              <a:ext cx="528"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3" name="Text Box 13">
              <a:extLst>
                <a:ext uri="{FF2B5EF4-FFF2-40B4-BE49-F238E27FC236}">
                  <a16:creationId xmlns:a16="http://schemas.microsoft.com/office/drawing/2014/main" id="{DA11E0AF-FD87-FC44-B9AD-ACFFD29D237C}"/>
                </a:ext>
              </a:extLst>
            </p:cNvPr>
            <p:cNvSpPr txBox="1">
              <a:spLocks noChangeArrowheads="1"/>
            </p:cNvSpPr>
            <p:nvPr/>
          </p:nvSpPr>
          <p:spPr bwMode="auto">
            <a:xfrm>
              <a:off x="3168" y="2021"/>
              <a:ext cx="4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read()</a:t>
              </a:r>
            </a:p>
          </p:txBody>
        </p:sp>
      </p:grpSp>
    </p:spTree>
    <p:extLst>
      <p:ext uri="{BB962C8B-B14F-4D97-AF65-F5344CB8AC3E}">
        <p14:creationId xmlns:p14="http://schemas.microsoft.com/office/powerpoint/2010/main" val="111570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5D762FED-7613-5549-B28D-12A04E27747A}"/>
              </a:ext>
            </a:extLst>
          </p:cNvPr>
          <p:cNvSpPr>
            <a:spLocks noChangeArrowheads="1"/>
          </p:cNvSpPr>
          <p:nvPr/>
        </p:nvSpPr>
        <p:spPr bwMode="auto">
          <a:xfrm>
            <a:off x="1871133" y="1741489"/>
            <a:ext cx="86868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buClr>
                <a:schemeClr val="accent1"/>
              </a:buClr>
              <a:buSzPct val="70000"/>
              <a:buFont typeface="Monotype Sorts" pitchFamily="2" charset="2"/>
              <a:buNone/>
            </a:pPr>
            <a:r>
              <a:rPr lang="en-US" altLang="zh-CN" dirty="0">
                <a:solidFill>
                  <a:srgbClr val="003366"/>
                </a:solidFill>
                <a:latin typeface="Times New Roman" panose="02020603050405020304" pitchFamily="18" charset="0"/>
              </a:rPr>
              <a:t>        </a:t>
            </a:r>
            <a:r>
              <a:rPr lang="zh-CN" altLang="en-US" dirty="0">
                <a:solidFill>
                  <a:schemeClr val="folHlink"/>
                </a:solidFill>
                <a:latin typeface="Times New Roman" panose="02020603050405020304" pitchFamily="18" charset="0"/>
              </a:rPr>
              <a:t>将缓冲流与文件流相接：</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FileInputStream</a:t>
            </a:r>
            <a:r>
              <a:rPr lang="en-US" altLang="zh-CN" b="1" dirty="0">
                <a:latin typeface="Times New Roman" panose="02020603050405020304" pitchFamily="18" charset="0"/>
              </a:rPr>
              <a:t> in = new   </a:t>
            </a:r>
            <a:r>
              <a:rPr lang="en-US" altLang="zh-CN" b="1" dirty="0" err="1">
                <a:latin typeface="Times New Roman" panose="02020603050405020304" pitchFamily="18" charset="0"/>
              </a:rPr>
              <a:t>FileInputStream</a:t>
            </a:r>
            <a:r>
              <a:rPr lang="en-US" altLang="zh-CN" b="1" dirty="0">
                <a:latin typeface="Times New Roman" panose="02020603050405020304" pitchFamily="18" charset="0"/>
              </a:rPr>
              <a:t>(“file1.txt”);</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FileOutputStream</a:t>
            </a:r>
            <a:r>
              <a:rPr lang="en-US" altLang="zh-CN" b="1" dirty="0">
                <a:latin typeface="Times New Roman" panose="02020603050405020304" pitchFamily="18" charset="0"/>
              </a:rPr>
              <a:t> out = new </a:t>
            </a:r>
            <a:r>
              <a:rPr lang="en-US" altLang="zh-CN" b="1" dirty="0" err="1">
                <a:latin typeface="Times New Roman" panose="02020603050405020304" pitchFamily="18" charset="0"/>
              </a:rPr>
              <a:t>FileOutputStream</a:t>
            </a:r>
            <a:r>
              <a:rPr lang="en-US" altLang="zh-CN" b="1" dirty="0">
                <a:latin typeface="Times New Roman" panose="02020603050405020304" pitchFamily="18" charset="0"/>
              </a:rPr>
              <a:t> (“file2.txt”);</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BufferedInputStream</a:t>
            </a:r>
            <a:r>
              <a:rPr lang="en-US" altLang="zh-CN" b="1" dirty="0">
                <a:latin typeface="Times New Roman" panose="02020603050405020304" pitchFamily="18" charset="0"/>
              </a:rPr>
              <a:t> bin = new </a:t>
            </a:r>
            <a:r>
              <a:rPr lang="en-US" altLang="zh-CN" b="1" dirty="0" err="1">
                <a:latin typeface="Times New Roman" panose="02020603050405020304" pitchFamily="18" charset="0"/>
              </a:rPr>
              <a:t>BufferedInputStream</a:t>
            </a:r>
            <a:r>
              <a:rPr lang="en-US" altLang="zh-CN" b="1" dirty="0">
                <a:latin typeface="Times New Roman" panose="02020603050405020304" pitchFamily="18" charset="0"/>
              </a:rPr>
              <a:t>(in,256) </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BufferedOutputStream</a:t>
            </a:r>
            <a:r>
              <a:rPr lang="en-US" altLang="zh-CN" b="1" dirty="0">
                <a:latin typeface="Times New Roman" panose="02020603050405020304" pitchFamily="18" charset="0"/>
              </a:rPr>
              <a:t> bout = new </a:t>
            </a:r>
            <a:r>
              <a:rPr lang="en-US" altLang="zh-CN" b="1" dirty="0" err="1">
                <a:latin typeface="Times New Roman" panose="02020603050405020304" pitchFamily="18" charset="0"/>
              </a:rPr>
              <a:t>BufferedOutputStream</a:t>
            </a:r>
            <a:r>
              <a:rPr lang="en-US" altLang="zh-CN" b="1" dirty="0">
                <a:latin typeface="Times New Roman" panose="02020603050405020304" pitchFamily="18" charset="0"/>
              </a:rPr>
              <a:t>(out,256);</a:t>
            </a:r>
          </a:p>
          <a:p>
            <a:pPr lvl="1">
              <a:lnSpc>
                <a:spcPct val="110000"/>
              </a:lnSpc>
              <a:spcBef>
                <a:spcPct val="50000"/>
              </a:spcBef>
              <a:buClr>
                <a:schemeClr val="accent1"/>
              </a:buClr>
              <a:buSzPct val="70000"/>
              <a:buFont typeface="Monotype Sorts" pitchFamily="2" charset="2"/>
              <a:buNone/>
            </a:pPr>
            <a:r>
              <a:rPr lang="en-US" altLang="zh-CN" b="1" dirty="0">
                <a:latin typeface="Times New Roman" panose="02020603050405020304" pitchFamily="18" charset="0"/>
              </a:rPr>
              <a:t>int </a:t>
            </a:r>
            <a:r>
              <a:rPr lang="en-US" altLang="zh-CN" b="1" dirty="0" err="1">
                <a:latin typeface="Times New Roman" panose="02020603050405020304" pitchFamily="18" charset="0"/>
              </a:rPr>
              <a:t>len</a:t>
            </a:r>
            <a:r>
              <a:rPr lang="en-US" altLang="zh-CN" b="1" dirty="0">
                <a:latin typeface="Times New Roman" panose="02020603050405020304" pitchFamily="18" charset="0"/>
              </a:rPr>
              <a:t>;</a:t>
            </a:r>
          </a:p>
          <a:p>
            <a:pPr lvl="1">
              <a:lnSpc>
                <a:spcPct val="110000"/>
              </a:lnSpc>
              <a:spcBef>
                <a:spcPct val="50000"/>
              </a:spcBef>
              <a:buClr>
                <a:schemeClr val="accent1"/>
              </a:buClr>
              <a:buSzPct val="70000"/>
              <a:buFont typeface="Monotype Sorts" pitchFamily="2" charset="2"/>
              <a:buNone/>
            </a:pPr>
            <a:r>
              <a:rPr lang="en-US" altLang="zh-CN" b="1" dirty="0">
                <a:latin typeface="Times New Roman" panose="02020603050405020304" pitchFamily="18" charset="0"/>
              </a:rPr>
              <a:t>byte </a:t>
            </a:r>
            <a:r>
              <a:rPr lang="en-US" altLang="zh-CN" b="1" dirty="0" err="1">
                <a:latin typeface="Times New Roman" panose="02020603050405020304" pitchFamily="18" charset="0"/>
              </a:rPr>
              <a:t>bArray</a:t>
            </a:r>
            <a:r>
              <a:rPr lang="en-US" altLang="zh-CN" b="1" dirty="0">
                <a:latin typeface="Times New Roman" panose="02020603050405020304" pitchFamily="18" charset="0"/>
              </a:rPr>
              <a:t>[]=new byte[256];</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len</a:t>
            </a:r>
            <a:r>
              <a:rPr lang="en-US" altLang="zh-CN" b="1" dirty="0">
                <a:latin typeface="Times New Roman" panose="02020603050405020304" pitchFamily="18" charset="0"/>
              </a:rPr>
              <a:t>=</a:t>
            </a:r>
            <a:r>
              <a:rPr lang="en-US" altLang="zh-CN" b="1" dirty="0" err="1">
                <a:latin typeface="Times New Roman" panose="02020603050405020304" pitchFamily="18" charset="0"/>
              </a:rPr>
              <a:t>bin.read</a:t>
            </a:r>
            <a:r>
              <a:rPr lang="en-US" altLang="zh-CN" b="1" dirty="0">
                <a:latin typeface="Times New Roman" panose="02020603050405020304" pitchFamily="18" charset="0"/>
              </a:rPr>
              <a:t>(</a:t>
            </a:r>
            <a:r>
              <a:rPr lang="en-US" altLang="zh-CN" b="1" dirty="0" err="1">
                <a:latin typeface="Times New Roman" panose="02020603050405020304" pitchFamily="18" charset="0"/>
              </a:rPr>
              <a:t>bArray</a:t>
            </a:r>
            <a:r>
              <a:rPr lang="en-US" altLang="zh-CN" b="1" dirty="0">
                <a:latin typeface="Times New Roman" panose="02020603050405020304" pitchFamily="18" charset="0"/>
              </a:rPr>
              <a:t>);  //</a:t>
            </a:r>
            <a:r>
              <a:rPr lang="en-US" altLang="zh-CN" b="1" dirty="0" err="1">
                <a:latin typeface="Times New Roman" panose="02020603050405020304" pitchFamily="18" charset="0"/>
              </a:rPr>
              <a:t>len</a:t>
            </a:r>
            <a:r>
              <a:rPr lang="zh-CN" altLang="en-US" b="1" dirty="0">
                <a:latin typeface="Times New Roman" panose="02020603050405020304" pitchFamily="18" charset="0"/>
              </a:rPr>
              <a:t>中得到的是实际读取的长度</a:t>
            </a:r>
            <a:r>
              <a:rPr lang="en-US" altLang="zh-CN" b="1" dirty="0">
                <a:latin typeface="Times New Roman" panose="02020603050405020304" pitchFamily="18" charset="0"/>
              </a:rPr>
              <a:t>, </a:t>
            </a:r>
            <a:r>
              <a:rPr lang="en-US" altLang="zh-CN" b="1" dirty="0" err="1">
                <a:latin typeface="Times New Roman" panose="02020603050405020304" pitchFamily="18" charset="0"/>
              </a:rPr>
              <a:t>bArray</a:t>
            </a:r>
            <a:r>
              <a:rPr lang="zh-CN" altLang="en-US" b="1" dirty="0">
                <a:latin typeface="Times New Roman" panose="02020603050405020304" pitchFamily="18" charset="0"/>
              </a:rPr>
              <a:t>中得到的是数据</a:t>
            </a:r>
            <a:endParaRPr lang="zh-CN" altLang="en-US" dirty="0">
              <a:latin typeface="Times New Roman" panose="02020603050405020304" pitchFamily="18" charset="0"/>
            </a:endParaRPr>
          </a:p>
        </p:txBody>
      </p:sp>
      <p:grpSp>
        <p:nvGrpSpPr>
          <p:cNvPr id="23575" name="Group 23">
            <a:extLst>
              <a:ext uri="{FF2B5EF4-FFF2-40B4-BE49-F238E27FC236}">
                <a16:creationId xmlns:a16="http://schemas.microsoft.com/office/drawing/2014/main" id="{D02F81DB-BA2C-6B40-AF50-CA19587B1F8D}"/>
              </a:ext>
            </a:extLst>
          </p:cNvPr>
          <p:cNvGrpSpPr>
            <a:grpSpLocks/>
          </p:cNvGrpSpPr>
          <p:nvPr/>
        </p:nvGrpSpPr>
        <p:grpSpPr bwMode="auto">
          <a:xfrm>
            <a:off x="2438400" y="5638802"/>
            <a:ext cx="6986588" cy="1131888"/>
            <a:chOff x="576" y="3312"/>
            <a:chExt cx="4401" cy="713"/>
          </a:xfrm>
        </p:grpSpPr>
        <p:grpSp>
          <p:nvGrpSpPr>
            <p:cNvPr id="23565" name="Group 13">
              <a:extLst>
                <a:ext uri="{FF2B5EF4-FFF2-40B4-BE49-F238E27FC236}">
                  <a16:creationId xmlns:a16="http://schemas.microsoft.com/office/drawing/2014/main" id="{39AF0EE1-BAF6-FB4B-A3D2-2B96D2D26EE3}"/>
                </a:ext>
              </a:extLst>
            </p:cNvPr>
            <p:cNvGrpSpPr>
              <a:grpSpLocks/>
            </p:cNvGrpSpPr>
            <p:nvPr/>
          </p:nvGrpSpPr>
          <p:grpSpPr bwMode="auto">
            <a:xfrm>
              <a:off x="576" y="3312"/>
              <a:ext cx="4401" cy="490"/>
              <a:chOff x="670" y="3878"/>
              <a:chExt cx="4401" cy="490"/>
            </a:xfrm>
          </p:grpSpPr>
          <p:sp>
            <p:nvSpPr>
              <p:cNvPr id="23556" name="Text Box 4">
                <a:extLst>
                  <a:ext uri="{FF2B5EF4-FFF2-40B4-BE49-F238E27FC236}">
                    <a16:creationId xmlns:a16="http://schemas.microsoft.com/office/drawing/2014/main" id="{890A924A-61E4-3F48-B69D-5C2501D89F1D}"/>
                  </a:ext>
                </a:extLst>
              </p:cNvPr>
              <p:cNvSpPr txBox="1">
                <a:spLocks noChangeArrowheads="1"/>
              </p:cNvSpPr>
              <p:nvPr/>
            </p:nvSpPr>
            <p:spPr bwMode="auto">
              <a:xfrm>
                <a:off x="670" y="3878"/>
                <a:ext cx="589"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file1.txt</a:t>
                </a:r>
                <a:endParaRPr lang="en-US" altLang="zh-CN" dirty="0">
                  <a:latin typeface="Times New Roman" panose="02020603050405020304" pitchFamily="18" charset="0"/>
                </a:endParaRPr>
              </a:p>
            </p:txBody>
          </p:sp>
          <p:sp>
            <p:nvSpPr>
              <p:cNvPr id="23557" name="Text Box 5">
                <a:extLst>
                  <a:ext uri="{FF2B5EF4-FFF2-40B4-BE49-F238E27FC236}">
                    <a16:creationId xmlns:a16="http://schemas.microsoft.com/office/drawing/2014/main" id="{B61816E5-CB7C-3845-A30D-521D91166B63}"/>
                  </a:ext>
                </a:extLst>
              </p:cNvPr>
              <p:cNvSpPr txBox="1">
                <a:spLocks noChangeArrowheads="1"/>
              </p:cNvSpPr>
              <p:nvPr/>
            </p:nvSpPr>
            <p:spPr bwMode="auto">
              <a:xfrm>
                <a:off x="4482" y="3888"/>
                <a:ext cx="589"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file2.txt</a:t>
                </a:r>
              </a:p>
            </p:txBody>
          </p:sp>
          <p:sp>
            <p:nvSpPr>
              <p:cNvPr id="23558" name="AutoShape 6">
                <a:extLst>
                  <a:ext uri="{FF2B5EF4-FFF2-40B4-BE49-F238E27FC236}">
                    <a16:creationId xmlns:a16="http://schemas.microsoft.com/office/drawing/2014/main" id="{A2DDF935-8A10-2A42-AF3C-C2B59B40DBDB}"/>
                  </a:ext>
                </a:extLst>
              </p:cNvPr>
              <p:cNvSpPr>
                <a:spLocks noChangeArrowheads="1"/>
              </p:cNvSpPr>
              <p:nvPr/>
            </p:nvSpPr>
            <p:spPr bwMode="auto">
              <a:xfrm>
                <a:off x="1351" y="3974"/>
                <a:ext cx="391" cy="96"/>
              </a:xfrm>
              <a:prstGeom prst="rightArrow">
                <a:avLst>
                  <a:gd name="adj1" fmla="val 50000"/>
                  <a:gd name="adj2" fmla="val 101823"/>
                </a:avLst>
              </a:prstGeom>
              <a:solidFill>
                <a:schemeClr val="bg1"/>
              </a:solidFill>
              <a:ln w="9525">
                <a:solidFill>
                  <a:srgbClr val="CC9900"/>
                </a:solidFill>
                <a:miter lim="800000"/>
                <a:headEnd/>
                <a:tailEnd/>
              </a:ln>
            </p:spPr>
            <p:txBody>
              <a:bodyPr wrap="none" anchor="ctr"/>
              <a:lstStyle/>
              <a:p>
                <a:endParaRPr lang="zh-CN" altLang="en-US"/>
              </a:p>
            </p:txBody>
          </p:sp>
          <p:sp>
            <p:nvSpPr>
              <p:cNvPr id="23559" name="AutoShape 7">
                <a:extLst>
                  <a:ext uri="{FF2B5EF4-FFF2-40B4-BE49-F238E27FC236}">
                    <a16:creationId xmlns:a16="http://schemas.microsoft.com/office/drawing/2014/main" id="{38B4151D-B5EF-FD4D-A403-5404C8808A1D}"/>
                  </a:ext>
                </a:extLst>
              </p:cNvPr>
              <p:cNvSpPr>
                <a:spLocks noChangeArrowheads="1"/>
              </p:cNvSpPr>
              <p:nvPr/>
            </p:nvSpPr>
            <p:spPr bwMode="auto">
              <a:xfrm>
                <a:off x="3954" y="3974"/>
                <a:ext cx="528" cy="96"/>
              </a:xfrm>
              <a:prstGeom prst="rightArrow">
                <a:avLst>
                  <a:gd name="adj1" fmla="val 50000"/>
                  <a:gd name="adj2" fmla="val 137500"/>
                </a:avLst>
              </a:prstGeom>
              <a:solidFill>
                <a:schemeClr val="bg1"/>
              </a:solidFill>
              <a:ln w="9525">
                <a:solidFill>
                  <a:schemeClr val="tx1"/>
                </a:solidFill>
                <a:miter lim="800000"/>
                <a:headEnd/>
                <a:tailEnd/>
              </a:ln>
            </p:spPr>
            <p:txBody>
              <a:bodyPr wrap="none" anchor="ctr"/>
              <a:lstStyle/>
              <a:p>
                <a:endParaRPr lang="zh-CN" altLang="en-US"/>
              </a:p>
            </p:txBody>
          </p:sp>
          <p:sp>
            <p:nvSpPr>
              <p:cNvPr id="23560" name="Text Box 8">
                <a:extLst>
                  <a:ext uri="{FF2B5EF4-FFF2-40B4-BE49-F238E27FC236}">
                    <a16:creationId xmlns:a16="http://schemas.microsoft.com/office/drawing/2014/main" id="{15314CCF-AB4C-B143-9D8A-AE725BC97AA5}"/>
                  </a:ext>
                </a:extLst>
              </p:cNvPr>
              <p:cNvSpPr txBox="1">
                <a:spLocks noChangeArrowheads="1"/>
              </p:cNvSpPr>
              <p:nvPr/>
            </p:nvSpPr>
            <p:spPr bwMode="auto">
              <a:xfrm>
                <a:off x="1307" y="4118"/>
                <a:ext cx="599" cy="2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输入流</a:t>
                </a:r>
                <a:endParaRPr lang="zh-CN" altLang="en-US" b="1">
                  <a:latin typeface="Times New Roman" panose="02020603050405020304" pitchFamily="18" charset="0"/>
                </a:endParaRPr>
              </a:p>
            </p:txBody>
          </p:sp>
          <p:sp>
            <p:nvSpPr>
              <p:cNvPr id="23561" name="Text Box 9">
                <a:extLst>
                  <a:ext uri="{FF2B5EF4-FFF2-40B4-BE49-F238E27FC236}">
                    <a16:creationId xmlns:a16="http://schemas.microsoft.com/office/drawing/2014/main" id="{F21BF58D-E8C6-4A4A-86BB-CF23748D7CB8}"/>
                  </a:ext>
                </a:extLst>
              </p:cNvPr>
              <p:cNvSpPr txBox="1">
                <a:spLocks noChangeArrowheads="1"/>
              </p:cNvSpPr>
              <p:nvPr/>
            </p:nvSpPr>
            <p:spPr bwMode="auto">
              <a:xfrm>
                <a:off x="3923" y="4118"/>
                <a:ext cx="599" cy="2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输出流</a:t>
                </a:r>
                <a:endParaRPr lang="zh-CN" altLang="en-US" b="1">
                  <a:latin typeface="Times New Roman" panose="02020603050405020304" pitchFamily="18" charset="0"/>
                </a:endParaRPr>
              </a:p>
            </p:txBody>
          </p:sp>
          <p:sp>
            <p:nvSpPr>
              <p:cNvPr id="23562" name="Text Box 10">
                <a:extLst>
                  <a:ext uri="{FF2B5EF4-FFF2-40B4-BE49-F238E27FC236}">
                    <a16:creationId xmlns:a16="http://schemas.microsoft.com/office/drawing/2014/main" id="{2E7B0C15-5343-F34A-8B28-16C9F0BF811B}"/>
                  </a:ext>
                </a:extLst>
              </p:cNvPr>
              <p:cNvSpPr txBox="1">
                <a:spLocks noChangeArrowheads="1"/>
              </p:cNvSpPr>
              <p:nvPr/>
            </p:nvSpPr>
            <p:spPr bwMode="auto">
              <a:xfrm>
                <a:off x="1718" y="3888"/>
                <a:ext cx="843"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dirty="0">
                    <a:latin typeface="Times New Roman" panose="02020603050405020304" pitchFamily="18" charset="0"/>
                  </a:rPr>
                  <a:t>输入缓冲流</a:t>
                </a:r>
                <a:endParaRPr lang="zh-CN" altLang="en-US" dirty="0">
                  <a:latin typeface="Times New Roman" panose="02020603050405020304" pitchFamily="18" charset="0"/>
                </a:endParaRPr>
              </a:p>
            </p:txBody>
          </p:sp>
          <p:sp>
            <p:nvSpPr>
              <p:cNvPr id="23563" name="Text Box 11">
                <a:extLst>
                  <a:ext uri="{FF2B5EF4-FFF2-40B4-BE49-F238E27FC236}">
                    <a16:creationId xmlns:a16="http://schemas.microsoft.com/office/drawing/2014/main" id="{730154A3-0E4D-A14F-AD1B-9ED37004006B}"/>
                  </a:ext>
                </a:extLst>
              </p:cNvPr>
              <p:cNvSpPr txBox="1">
                <a:spLocks noChangeArrowheads="1"/>
              </p:cNvSpPr>
              <p:nvPr/>
            </p:nvSpPr>
            <p:spPr bwMode="auto">
              <a:xfrm>
                <a:off x="2888" y="3878"/>
                <a:ext cx="843" cy="23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dirty="0">
                    <a:latin typeface="Times New Roman" panose="02020603050405020304" pitchFamily="18" charset="0"/>
                  </a:rPr>
                  <a:t>输出缓冲流</a:t>
                </a:r>
              </a:p>
            </p:txBody>
          </p:sp>
          <p:sp>
            <p:nvSpPr>
              <p:cNvPr id="23564" name="Line 12">
                <a:extLst>
                  <a:ext uri="{FF2B5EF4-FFF2-40B4-BE49-F238E27FC236}">
                    <a16:creationId xmlns:a16="http://schemas.microsoft.com/office/drawing/2014/main" id="{7DB91311-E53B-314F-A1D7-3A954E8CFE26}"/>
                  </a:ext>
                </a:extLst>
              </p:cNvPr>
              <p:cNvSpPr>
                <a:spLocks noChangeShapeType="1"/>
              </p:cNvSpPr>
              <p:nvPr/>
            </p:nvSpPr>
            <p:spPr bwMode="auto">
              <a:xfrm>
                <a:off x="2696" y="4022"/>
                <a:ext cx="192"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23573" name="Text Box 21">
              <a:extLst>
                <a:ext uri="{FF2B5EF4-FFF2-40B4-BE49-F238E27FC236}">
                  <a16:creationId xmlns:a16="http://schemas.microsoft.com/office/drawing/2014/main" id="{83EC1651-916F-B845-9E2E-E7E618701CE8}"/>
                </a:ext>
              </a:extLst>
            </p:cNvPr>
            <p:cNvSpPr txBox="1">
              <a:spLocks noChangeArrowheads="1"/>
            </p:cNvSpPr>
            <p:nvPr/>
          </p:nvSpPr>
          <p:spPr bwMode="auto">
            <a:xfrm>
              <a:off x="576" y="3792"/>
              <a:ext cx="15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文件</a:t>
              </a:r>
              <a:r>
                <a:rPr lang="zh-CN" altLang="en-US" b="1">
                  <a:sym typeface="Wingdings" pitchFamily="2" charset="2"/>
                </a:rPr>
                <a:t></a:t>
              </a:r>
              <a:r>
                <a:rPr lang="zh-CN" altLang="en-US" b="1"/>
                <a:t>文件流</a:t>
              </a:r>
              <a:r>
                <a:rPr lang="zh-CN" altLang="en-US" b="1">
                  <a:sym typeface="Wingdings" pitchFamily="2" charset="2"/>
                </a:rPr>
                <a:t></a:t>
              </a:r>
              <a:r>
                <a:rPr lang="zh-CN" altLang="en-US" b="1"/>
                <a:t>缓冲流</a:t>
              </a:r>
            </a:p>
          </p:txBody>
        </p:sp>
      </p:grpSp>
      <p:sp>
        <p:nvSpPr>
          <p:cNvPr id="23576" name="Rectangle 24">
            <a:extLst>
              <a:ext uri="{FF2B5EF4-FFF2-40B4-BE49-F238E27FC236}">
                <a16:creationId xmlns:a16="http://schemas.microsoft.com/office/drawing/2014/main" id="{C5DF1550-72A8-7C46-9EF2-F73A90659FE1}"/>
              </a:ext>
            </a:extLst>
          </p:cNvPr>
          <p:cNvSpPr>
            <a:spLocks noChangeArrowheads="1"/>
          </p:cNvSpPr>
          <p:nvPr/>
        </p:nvSpPr>
        <p:spPr bwMode="auto">
          <a:xfrm>
            <a:off x="533400" y="337183"/>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spTree>
    <p:extLst>
      <p:ext uri="{BB962C8B-B14F-4D97-AF65-F5344CB8AC3E}">
        <p14:creationId xmlns:p14="http://schemas.microsoft.com/office/powerpoint/2010/main" val="386973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6ABA24E-5D11-4448-BC10-E5EE2AD25150}"/>
              </a:ext>
            </a:extLst>
          </p:cNvPr>
          <p:cNvSpPr>
            <a:spLocks noChangeArrowheads="1"/>
          </p:cNvSpPr>
          <p:nvPr/>
        </p:nvSpPr>
        <p:spPr bwMode="auto">
          <a:xfrm>
            <a:off x="389467" y="338665"/>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sp>
        <p:nvSpPr>
          <p:cNvPr id="64515" name="Rectangle 3">
            <a:extLst>
              <a:ext uri="{FF2B5EF4-FFF2-40B4-BE49-F238E27FC236}">
                <a16:creationId xmlns:a16="http://schemas.microsoft.com/office/drawing/2014/main" id="{AE5B8620-DAA3-EB41-9A6A-38458CD2F58F}"/>
              </a:ext>
            </a:extLst>
          </p:cNvPr>
          <p:cNvSpPr>
            <a:spLocks noChangeArrowheads="1"/>
          </p:cNvSpPr>
          <p:nvPr/>
        </p:nvSpPr>
        <p:spPr bwMode="auto">
          <a:xfrm>
            <a:off x="2590800" y="2017714"/>
            <a:ext cx="7888288"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Clr>
                <a:schemeClr val="folHlink"/>
              </a:buClr>
              <a:buSzPct val="60000"/>
              <a:buFont typeface="Wingdings" pitchFamily="2" charset="2"/>
              <a:buChar char="n"/>
            </a:pPr>
            <a:r>
              <a:rPr lang="zh-CN" altLang="en-US" sz="2000">
                <a:latin typeface="Tahoma" panose="020B0604030504040204" pitchFamily="34" charset="0"/>
              </a:rPr>
              <a:t>对于</a:t>
            </a:r>
            <a:r>
              <a:rPr lang="en-US" altLang="zh-CN" sz="2000">
                <a:latin typeface="Tahoma" panose="020B0604030504040204" pitchFamily="34" charset="0"/>
              </a:rPr>
              <a:t>BufferedOutputStream</a:t>
            </a:r>
            <a:r>
              <a:rPr lang="zh-CN" altLang="en-US" sz="2000">
                <a:latin typeface="Tahoma" panose="020B0604030504040204" pitchFamily="34" charset="0"/>
              </a:rPr>
              <a:t>，只有缓冲区满时，才会将数据真正送到输出流，但可以使用</a:t>
            </a:r>
            <a:r>
              <a:rPr lang="en-US" altLang="zh-CN" sz="2000">
                <a:latin typeface="Tahoma" panose="020B0604030504040204" pitchFamily="34" charset="0"/>
              </a:rPr>
              <a:t>flush()</a:t>
            </a:r>
            <a:r>
              <a:rPr lang="zh-CN" altLang="en-US" sz="2000">
                <a:latin typeface="Tahoma" panose="020B0604030504040204" pitchFamily="34" charset="0"/>
              </a:rPr>
              <a:t>方法人为地将尚未填满的缓冲区中的数据送出。</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public void copy(InputStream in, OutputStream out)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throws IOException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r>
              <a:rPr lang="en-US" altLang="zh-CN" sz="1800">
                <a:solidFill>
                  <a:srgbClr val="FF3300"/>
                </a:solidFill>
                <a:latin typeface="Courier New" panose="02070309020205020404" pitchFamily="49" charset="0"/>
              </a:rPr>
              <a:t>out = new BufferedOutputStream(out, 4096);</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byte[] buf = new byte[4096];</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int len = in.read(buf);</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while (len != -1)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out.write(buf, 0, len);</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len = in.read(buf);</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r>
              <a:rPr lang="en-US" altLang="zh-CN" sz="1800">
                <a:solidFill>
                  <a:srgbClr val="FF3300"/>
                </a:solidFill>
                <a:latin typeface="Courier New" panose="02070309020205020404" pitchFamily="49" charset="0"/>
              </a:rPr>
              <a:t>out.flush();  //</a:t>
            </a:r>
            <a:r>
              <a:rPr lang="zh-CN" altLang="en-US" sz="1800">
                <a:solidFill>
                  <a:srgbClr val="FF3300"/>
                </a:solidFill>
                <a:latin typeface="Courier New" panose="02070309020205020404" pitchFamily="49" charset="0"/>
              </a:rPr>
              <a:t>最后一次读取的数据可能不到</a:t>
            </a:r>
            <a:r>
              <a:rPr lang="en-US" altLang="zh-CN" sz="1800">
                <a:solidFill>
                  <a:srgbClr val="FF3300"/>
                </a:solidFill>
                <a:latin typeface="Courier New" panose="02070309020205020404" pitchFamily="49" charset="0"/>
              </a:rPr>
              <a:t>4096</a:t>
            </a:r>
            <a:r>
              <a:rPr lang="zh-CN" altLang="en-US" sz="1800">
                <a:solidFill>
                  <a:srgbClr val="FF3300"/>
                </a:solidFill>
                <a:latin typeface="Courier New" panose="02070309020205020404" pitchFamily="49" charset="0"/>
              </a:rPr>
              <a:t>字节</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a:t>
            </a:r>
          </a:p>
        </p:txBody>
      </p:sp>
    </p:spTree>
    <p:extLst>
      <p:ext uri="{BB962C8B-B14F-4D97-AF65-F5344CB8AC3E}">
        <p14:creationId xmlns:p14="http://schemas.microsoft.com/office/powerpoint/2010/main" val="3764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B806DA8-95BD-9A47-9DC3-D5422C62C1CC}"/>
              </a:ext>
            </a:extLst>
          </p:cNvPr>
          <p:cNvSpPr>
            <a:spLocks noChangeArrowheads="1"/>
          </p:cNvSpPr>
          <p:nvPr/>
        </p:nvSpPr>
        <p:spPr bwMode="auto">
          <a:xfrm>
            <a:off x="2706688" y="20177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zh-CN" altLang="en-US" sz="2800" b="1">
                <a:solidFill>
                  <a:schemeClr val="folHlink"/>
                </a:solidFill>
                <a:latin typeface="Tahoma" panose="020B0604030504040204" pitchFamily="34" charset="0"/>
              </a:rPr>
              <a:t>使用缓冲流支持的</a:t>
            </a:r>
            <a:r>
              <a:rPr lang="en-US" altLang="zh-CN" sz="2800" b="1">
                <a:solidFill>
                  <a:schemeClr val="folHlink"/>
                </a:solidFill>
                <a:latin typeface="Tahoma" panose="020B0604030504040204" pitchFamily="34" charset="0"/>
              </a:rPr>
              <a:t>mark</a:t>
            </a:r>
            <a:r>
              <a:rPr lang="zh-CN" altLang="en-US" sz="2800" b="1">
                <a:solidFill>
                  <a:schemeClr val="folHlink"/>
                </a:solidFill>
                <a:latin typeface="Tahoma" panose="020B0604030504040204" pitchFamily="34" charset="0"/>
              </a:rPr>
              <a:t>和</a:t>
            </a:r>
            <a:r>
              <a:rPr lang="en-US" altLang="zh-CN" sz="2800" b="1">
                <a:solidFill>
                  <a:schemeClr val="folHlink"/>
                </a:solidFill>
                <a:latin typeface="Tahoma" panose="020B0604030504040204" pitchFamily="34" charset="0"/>
              </a:rPr>
              <a:t>reset</a:t>
            </a:r>
            <a:r>
              <a:rPr lang="zh-CN" altLang="en-US" sz="2800" b="1">
                <a:solidFill>
                  <a:schemeClr val="folHlink"/>
                </a:solidFill>
                <a:latin typeface="Tahoma" panose="020B0604030504040204" pitchFamily="34" charset="0"/>
              </a:rPr>
              <a:t>机制</a:t>
            </a:r>
          </a:p>
          <a:p>
            <a:pPr>
              <a:lnSpc>
                <a:spcPct val="90000"/>
              </a:lnSpc>
              <a:spcBef>
                <a:spcPct val="20000"/>
              </a:spcBef>
              <a:buClr>
                <a:schemeClr val="folHlink"/>
              </a:buClr>
              <a:buSzPct val="60000"/>
              <a:buFont typeface="Wingdings" pitchFamily="2" charset="2"/>
              <a:buNone/>
            </a:pPr>
            <a:endParaRPr lang="zh-CN" altLang="en-US" sz="2800">
              <a:latin typeface="Tahoma" panose="020B0604030504040204" pitchFamily="34" charset="0"/>
            </a:endParaRP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public String readLine(</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BufferedInputStream in)</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throws IOException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StringBuffer sb =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new StringBuffer();</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int c = in.read();</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2000">
                <a:latin typeface="Courier New" panose="02070309020205020404" pitchFamily="49" charset="0"/>
              </a:rPr>
              <a:t>  </a:t>
            </a:r>
            <a:r>
              <a:rPr lang="en-US" altLang="zh-CN" sz="1800">
                <a:latin typeface="Courier New" panose="02070309020205020404" pitchFamily="49" charset="0"/>
              </a:rPr>
              <a:t>return sb.toString();</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a:t>
            </a:r>
            <a:endParaRPr lang="en-US" altLang="zh-CN" sz="1600">
              <a:latin typeface="Courier New" panose="02070309020205020404" pitchFamily="49" charset="0"/>
            </a:endParaRPr>
          </a:p>
        </p:txBody>
      </p:sp>
      <p:sp>
        <p:nvSpPr>
          <p:cNvPr id="63491" name="Rectangle 3">
            <a:extLst>
              <a:ext uri="{FF2B5EF4-FFF2-40B4-BE49-F238E27FC236}">
                <a16:creationId xmlns:a16="http://schemas.microsoft.com/office/drawing/2014/main" id="{EADF215E-6BA8-434E-9EF6-4F8ACCFD120E}"/>
              </a:ext>
            </a:extLst>
          </p:cNvPr>
          <p:cNvSpPr>
            <a:spLocks noChangeArrowheads="1"/>
          </p:cNvSpPr>
          <p:nvPr/>
        </p:nvSpPr>
        <p:spPr bwMode="auto">
          <a:xfrm>
            <a:off x="6669088" y="2017713"/>
            <a:ext cx="3810000" cy="411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None/>
            </a:pPr>
            <a:r>
              <a:rPr lang="en-US" altLang="zh-CN" sz="1800">
                <a:latin typeface="Courier New" panose="02070309020205020404" pitchFamily="49" charset="0"/>
              </a:rPr>
              <a:t>while (c != -1)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if (c == ‘\n’)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break;</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if (c == ‘\r’)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in.mark(1);</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if (in.read() != ‘\n’)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in.reset();</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break;</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a:t>
            </a:r>
            <a:r>
              <a:rPr lang="en-US" altLang="zh-CN" sz="1800">
                <a:solidFill>
                  <a:srgbClr val="FF3300"/>
                </a:solidFill>
                <a:latin typeface="Courier New" panose="02070309020205020404" pitchFamily="49" charset="0"/>
              </a:rPr>
              <a:t>sb.append((char)c);</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c = in.read();</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a:t>
            </a:r>
          </a:p>
        </p:txBody>
      </p:sp>
      <p:sp>
        <p:nvSpPr>
          <p:cNvPr id="63492" name="Rectangle 4">
            <a:extLst>
              <a:ext uri="{FF2B5EF4-FFF2-40B4-BE49-F238E27FC236}">
                <a16:creationId xmlns:a16="http://schemas.microsoft.com/office/drawing/2014/main" id="{E1209FC3-2C41-B649-AFDF-212DDECE6E79}"/>
              </a:ext>
            </a:extLst>
          </p:cNvPr>
          <p:cNvSpPr>
            <a:spLocks noChangeArrowheads="1"/>
          </p:cNvSpPr>
          <p:nvPr/>
        </p:nvSpPr>
        <p:spPr bwMode="auto">
          <a:xfrm>
            <a:off x="364067" y="137634"/>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过滤流：缓冲流（例子）</a:t>
            </a:r>
          </a:p>
        </p:txBody>
      </p:sp>
      <p:sp>
        <p:nvSpPr>
          <p:cNvPr id="63493" name="Line 5">
            <a:extLst>
              <a:ext uri="{FF2B5EF4-FFF2-40B4-BE49-F238E27FC236}">
                <a16:creationId xmlns:a16="http://schemas.microsoft.com/office/drawing/2014/main" id="{7494B5E5-3974-D843-A31F-7B3AAFE4B4FC}"/>
              </a:ext>
            </a:extLst>
          </p:cNvPr>
          <p:cNvSpPr>
            <a:spLocks noChangeShapeType="1"/>
          </p:cNvSpPr>
          <p:nvPr/>
        </p:nvSpPr>
        <p:spPr bwMode="auto">
          <a:xfrm flipV="1">
            <a:off x="3581400" y="5334000"/>
            <a:ext cx="2895600" cy="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79837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a:extLst>
              <a:ext uri="{FF2B5EF4-FFF2-40B4-BE49-F238E27FC236}">
                <a16:creationId xmlns:a16="http://schemas.microsoft.com/office/drawing/2014/main" id="{431ADFC2-B1C9-524F-B158-E3ABCB7F693B}"/>
              </a:ext>
            </a:extLst>
          </p:cNvPr>
          <p:cNvSpPr>
            <a:spLocks noChangeArrowheads="1"/>
          </p:cNvSpPr>
          <p:nvPr/>
        </p:nvSpPr>
        <p:spPr bwMode="auto">
          <a:xfrm>
            <a:off x="533400" y="406400"/>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p>
        </p:txBody>
      </p:sp>
      <p:sp>
        <p:nvSpPr>
          <p:cNvPr id="65539" name="Rectangle 1027">
            <a:extLst>
              <a:ext uri="{FF2B5EF4-FFF2-40B4-BE49-F238E27FC236}">
                <a16:creationId xmlns:a16="http://schemas.microsoft.com/office/drawing/2014/main" id="{58B8FB96-4CB1-4248-96BE-9B5A5EEC63A9}"/>
              </a:ext>
            </a:extLst>
          </p:cNvPr>
          <p:cNvSpPr>
            <a:spLocks noChangeArrowheads="1"/>
          </p:cNvSpPr>
          <p:nvPr/>
        </p:nvSpPr>
        <p:spPr bwMode="auto">
          <a:xfrm>
            <a:off x="2133600" y="2286000"/>
            <a:ext cx="8040688"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Clr>
                <a:schemeClr val="accent1"/>
              </a:buClr>
              <a:buSzPct val="70000"/>
              <a:buFont typeface="Monotype Sorts" pitchFamily="2" charset="2"/>
              <a:buNone/>
            </a:pPr>
            <a:r>
              <a:rPr lang="zh-CN" altLang="en-US" sz="2800" b="1" u="sng">
                <a:solidFill>
                  <a:schemeClr val="folHlink"/>
                </a:solidFill>
              </a:rPr>
              <a:t>接口</a:t>
            </a:r>
            <a:r>
              <a:rPr lang="en-US" altLang="zh-CN" sz="2800" b="1" u="sng">
                <a:solidFill>
                  <a:schemeClr val="folHlink"/>
                </a:solidFill>
              </a:rPr>
              <a:t>DataInput</a:t>
            </a:r>
            <a:r>
              <a:rPr lang="zh-CN" altLang="en-US" sz="2800" b="1" u="sng">
                <a:solidFill>
                  <a:schemeClr val="folHlink"/>
                </a:solidFill>
              </a:rPr>
              <a:t>和</a:t>
            </a:r>
            <a:r>
              <a:rPr lang="en-US" altLang="zh-CN" sz="2800" b="1" u="sng">
                <a:solidFill>
                  <a:schemeClr val="folHlink"/>
                </a:solidFill>
              </a:rPr>
              <a:t>DataOutput</a:t>
            </a:r>
            <a:r>
              <a:rPr lang="zh-CN" altLang="en-US"/>
              <a:t>，设计了一种较为高级的数据输入输出方式：除了可处理字节和字节数组外，还可以处理</a:t>
            </a:r>
            <a:r>
              <a:rPr lang="en-US" altLang="zh-CN"/>
              <a:t>int</a:t>
            </a:r>
            <a:r>
              <a:rPr lang="zh-CN" altLang="en-US"/>
              <a:t>、</a:t>
            </a:r>
            <a:r>
              <a:rPr lang="en-US" altLang="zh-CN"/>
              <a:t>float</a:t>
            </a:r>
            <a:r>
              <a:rPr lang="zh-CN" altLang="en-US"/>
              <a:t>、</a:t>
            </a:r>
            <a:r>
              <a:rPr lang="en-US" altLang="zh-CN"/>
              <a:t>boolean</a:t>
            </a:r>
            <a:r>
              <a:rPr lang="zh-CN" altLang="en-US"/>
              <a:t>等基本数据类型，这些数据在文件中的表示方式和它们在内存中的一样，无须转换，如</a:t>
            </a:r>
            <a:r>
              <a:rPr lang="en-US" altLang="zh-CN"/>
              <a:t>read(), readInt(), readByte() …</a:t>
            </a:r>
            <a:r>
              <a:rPr lang="zh-CN" altLang="en-US"/>
              <a:t>；</a:t>
            </a:r>
            <a:r>
              <a:rPr lang="en-US" altLang="zh-CN"/>
              <a:t>write(), writeChar(), writeBoolean()…</a:t>
            </a:r>
            <a:r>
              <a:rPr lang="zh-CN" altLang="en-US"/>
              <a:t>。此外，还可以用</a:t>
            </a:r>
            <a:r>
              <a:rPr lang="en-US" altLang="zh-CN"/>
              <a:t>readLine()</a:t>
            </a:r>
            <a:r>
              <a:rPr lang="zh-CN" altLang="en-US"/>
              <a:t>方法读取一行信息。</a:t>
            </a:r>
            <a:endParaRPr lang="zh-CN" altLang="en-US" sz="1200"/>
          </a:p>
        </p:txBody>
      </p:sp>
    </p:spTree>
    <p:extLst>
      <p:ext uri="{BB962C8B-B14F-4D97-AF65-F5344CB8AC3E}">
        <p14:creationId xmlns:p14="http://schemas.microsoft.com/office/powerpoint/2010/main" val="395121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B6E9461-02B1-F843-9968-CD0C35D39D14}"/>
              </a:ext>
            </a:extLst>
          </p:cNvPr>
          <p:cNvSpPr>
            <a:spLocks noChangeArrowheads="1"/>
          </p:cNvSpPr>
          <p:nvPr/>
        </p:nvSpPr>
        <p:spPr bwMode="auto">
          <a:xfrm>
            <a:off x="287866" y="137634"/>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DataInput</a:t>
            </a:r>
            <a:r>
              <a:rPr lang="zh-CN" altLang="en-US" sz="2800" b="1" dirty="0">
                <a:solidFill>
                  <a:schemeClr val="folHlink"/>
                </a:solidFill>
                <a:latin typeface="Times New Roman" panose="02020603050405020304" pitchFamily="18" charset="0"/>
              </a:rPr>
              <a:t>）</a:t>
            </a:r>
          </a:p>
        </p:txBody>
      </p:sp>
      <p:sp>
        <p:nvSpPr>
          <p:cNvPr id="66563" name="Rectangle 3">
            <a:extLst>
              <a:ext uri="{FF2B5EF4-FFF2-40B4-BE49-F238E27FC236}">
                <a16:creationId xmlns:a16="http://schemas.microsoft.com/office/drawing/2014/main" id="{8CD4A4C6-A16F-AB4F-B9AC-F88C8CDC2958}"/>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boolean readBoolean()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byte readByte()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short readShort()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char readChar()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readInt()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long readLong()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double readDouble()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float readFloat()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readUnsignedByte()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readUnsignedShort()</a:t>
            </a:r>
          </a:p>
        </p:txBody>
      </p:sp>
    </p:spTree>
    <p:extLst>
      <p:ext uri="{BB962C8B-B14F-4D97-AF65-F5344CB8AC3E}">
        <p14:creationId xmlns:p14="http://schemas.microsoft.com/office/powerpoint/2010/main" val="4122699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F0D0AF-52AD-1B41-861C-5187B7B9F68B}"/>
              </a:ext>
            </a:extLst>
          </p:cNvPr>
          <p:cNvSpPr>
            <a:spLocks noChangeArrowheads="1"/>
          </p:cNvSpPr>
          <p:nvPr/>
        </p:nvSpPr>
        <p:spPr bwMode="auto">
          <a:xfrm>
            <a:off x="321733" y="137634"/>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DataInput</a:t>
            </a:r>
            <a:r>
              <a:rPr lang="zh-CN" altLang="en-US" sz="2800" b="1" dirty="0">
                <a:solidFill>
                  <a:schemeClr val="folHlink"/>
                </a:solidFill>
                <a:latin typeface="Times New Roman" panose="02020603050405020304" pitchFamily="18" charset="0"/>
              </a:rPr>
              <a:t>）</a:t>
            </a:r>
          </a:p>
        </p:txBody>
      </p:sp>
      <p:sp>
        <p:nvSpPr>
          <p:cNvPr id="67587" name="Rectangle 3">
            <a:extLst>
              <a:ext uri="{FF2B5EF4-FFF2-40B4-BE49-F238E27FC236}">
                <a16:creationId xmlns:a16="http://schemas.microsoft.com/office/drawing/2014/main" id="{5D0C3426-3A9E-B743-BB71-DE3440DD75F3}"/>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void readFully(byte[] b)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读满字节数组，不同于</a:t>
            </a:r>
            <a:r>
              <a:rPr lang="en-US" altLang="zh-CN" sz="2000">
                <a:latin typeface="Tahoma" panose="020B0604030504040204" pitchFamily="34" charset="0"/>
              </a:rPr>
              <a:t>InputStream.read</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void readFully(byte[] b, int off, int len)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读满指定长度，不同于</a:t>
            </a:r>
            <a:r>
              <a:rPr lang="en-US" altLang="zh-CN" sz="2000">
                <a:latin typeface="Tahoma" panose="020B0604030504040204" pitchFamily="34" charset="0"/>
              </a:rPr>
              <a:t>InputStream.read</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skipBytes(int n)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InputStream.skip</a:t>
            </a:r>
            <a:r>
              <a:rPr lang="zh-CN" altLang="en-US" sz="2000">
                <a:latin typeface="Tahoma" panose="020B0604030504040204" pitchFamily="34" charset="0"/>
              </a:rPr>
              <a:t>等价</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String readUTF()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安类</a:t>
            </a:r>
            <a:r>
              <a:rPr lang="en-US" altLang="zh-CN" sz="2000">
                <a:latin typeface="Tahoma" panose="020B0604030504040204" pitchFamily="34" charset="0"/>
              </a:rPr>
              <a:t>UTF-8</a:t>
            </a:r>
            <a:r>
              <a:rPr lang="zh-CN" altLang="en-US" sz="2000">
                <a:latin typeface="Tahoma" panose="020B0604030504040204" pitchFamily="34" charset="0"/>
              </a:rPr>
              <a:t>形式从输入中读取字符串</a:t>
            </a:r>
          </a:p>
          <a:p>
            <a:pPr>
              <a:lnSpc>
                <a:spcPct val="90000"/>
              </a:lnSpc>
              <a:spcBef>
                <a:spcPct val="20000"/>
              </a:spcBef>
              <a:buClr>
                <a:schemeClr val="folHlink"/>
              </a:buClr>
              <a:buSzPct val="60000"/>
              <a:buFont typeface="Wingdings" pitchFamily="2" charset="2"/>
              <a:buChar char="n"/>
            </a:pPr>
            <a:r>
              <a:rPr lang="en-US" altLang="zh-CN">
                <a:solidFill>
                  <a:srgbClr val="FF3300"/>
                </a:solidFill>
                <a:latin typeface="Tahoma" panose="020B0604030504040204" pitchFamily="34" charset="0"/>
              </a:rPr>
              <a:t>String readLine()</a:t>
            </a:r>
            <a:endParaRPr lang="en-US" altLang="zh-CN">
              <a:latin typeface="Tahoma" panose="020B0604030504040204" pitchFamily="34" charset="0"/>
            </a:endParaRP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按回车</a:t>
            </a:r>
            <a:r>
              <a:rPr lang="en-US" altLang="zh-CN" sz="2000">
                <a:latin typeface="Tahoma" panose="020B0604030504040204" pitchFamily="34" charset="0"/>
              </a:rPr>
              <a:t>(\r)</a:t>
            </a:r>
            <a:r>
              <a:rPr lang="zh-CN" altLang="en-US" sz="2000">
                <a:latin typeface="Tahoma" panose="020B0604030504040204" pitchFamily="34" charset="0"/>
              </a:rPr>
              <a:t>换行</a:t>
            </a:r>
            <a:r>
              <a:rPr lang="en-US" altLang="zh-CN" sz="2000">
                <a:latin typeface="Tahoma" panose="020B0604030504040204" pitchFamily="34" charset="0"/>
              </a:rPr>
              <a:t>(\n)</a:t>
            </a:r>
            <a:r>
              <a:rPr lang="zh-CN" altLang="en-US" sz="2000">
                <a:latin typeface="Tahoma" panose="020B0604030504040204" pitchFamily="34" charset="0"/>
              </a:rPr>
              <a:t>为分割符读取一行字符串</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不完全支持</a:t>
            </a:r>
            <a:r>
              <a:rPr lang="en-US" altLang="zh-CN" sz="2000">
                <a:latin typeface="Tahoma" panose="020B0604030504040204" pitchFamily="34" charset="0"/>
              </a:rPr>
              <a:t>UNICODE</a:t>
            </a:r>
            <a:endParaRPr lang="en-US" altLang="zh-CN" sz="2800">
              <a:latin typeface="Tahoma" panose="020B0604030504040204" pitchFamily="34" charset="0"/>
            </a:endParaRPr>
          </a:p>
        </p:txBody>
      </p:sp>
    </p:spTree>
    <p:extLst>
      <p:ext uri="{BB962C8B-B14F-4D97-AF65-F5344CB8AC3E}">
        <p14:creationId xmlns:p14="http://schemas.microsoft.com/office/powerpoint/2010/main" val="2477694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C607538-D1CD-1344-AB79-F736B92E4301}"/>
              </a:ext>
            </a:extLst>
          </p:cNvPr>
          <p:cNvSpPr>
            <a:spLocks noChangeArrowheads="1"/>
          </p:cNvSpPr>
          <p:nvPr/>
        </p:nvSpPr>
        <p:spPr bwMode="auto">
          <a:xfrm>
            <a:off x="321734" y="137634"/>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DataOutput</a:t>
            </a:r>
            <a:r>
              <a:rPr lang="zh-CN" altLang="en-US" sz="2800" b="1" dirty="0">
                <a:solidFill>
                  <a:schemeClr val="folHlink"/>
                </a:solidFill>
                <a:latin typeface="Times New Roman" panose="02020603050405020304" pitchFamily="18" charset="0"/>
              </a:rPr>
              <a:t>）</a:t>
            </a:r>
          </a:p>
        </p:txBody>
      </p:sp>
      <p:sp>
        <p:nvSpPr>
          <p:cNvPr id="68611" name="Rectangle 3">
            <a:extLst>
              <a:ext uri="{FF2B5EF4-FFF2-40B4-BE49-F238E27FC236}">
                <a16:creationId xmlns:a16="http://schemas.microsoft.com/office/drawing/2014/main" id="{B950336B-BAC0-FB45-B79E-E61512A49BCF}"/>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writeBoolean(boolean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writeByte(int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writeShort(int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writeChar(int v)</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writeInt(int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writeLong(long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writeFloat(float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writeDouble(double v) </a:t>
            </a:r>
          </a:p>
          <a:p>
            <a:pPr>
              <a:spcBef>
                <a:spcPct val="20000"/>
              </a:spcBef>
              <a:buClr>
                <a:schemeClr val="folHlink"/>
              </a:buClr>
              <a:buSzPct val="60000"/>
              <a:buFont typeface="Wingdings" pitchFamily="2" charset="2"/>
              <a:buChar char="n"/>
            </a:pPr>
            <a:endParaRPr lang="en-US" altLang="zh-CN">
              <a:latin typeface="Tahoma" panose="020B0604030504040204" pitchFamily="34" charset="0"/>
            </a:endParaRPr>
          </a:p>
        </p:txBody>
      </p:sp>
    </p:spTree>
    <p:extLst>
      <p:ext uri="{BB962C8B-B14F-4D97-AF65-F5344CB8AC3E}">
        <p14:creationId xmlns:p14="http://schemas.microsoft.com/office/powerpoint/2010/main" val="7998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E5822-EAF8-8741-A164-F115B09C7A15}"/>
              </a:ext>
            </a:extLst>
          </p:cNvPr>
          <p:cNvSpPr>
            <a:spLocks noGrp="1"/>
          </p:cNvSpPr>
          <p:nvPr>
            <p:ph type="title"/>
          </p:nvPr>
        </p:nvSpPr>
        <p:spPr/>
        <p:txBody>
          <a:bodyPr/>
          <a:lstStyle/>
          <a:p>
            <a:r>
              <a:rPr kumimoji="1" lang="en-US" altLang="zh-CN" dirty="0"/>
              <a:t>I/O</a:t>
            </a:r>
            <a:r>
              <a:rPr kumimoji="1" lang="zh-CN" altLang="en-US" dirty="0"/>
              <a:t>概述</a:t>
            </a:r>
          </a:p>
        </p:txBody>
      </p:sp>
      <p:sp>
        <p:nvSpPr>
          <p:cNvPr id="3" name="内容占位符 2">
            <a:extLst>
              <a:ext uri="{FF2B5EF4-FFF2-40B4-BE49-F238E27FC236}">
                <a16:creationId xmlns:a16="http://schemas.microsoft.com/office/drawing/2014/main" id="{ADB52515-A1C5-DF48-9A03-A4210EBAD25F}"/>
              </a:ext>
            </a:extLst>
          </p:cNvPr>
          <p:cNvSpPr>
            <a:spLocks noGrp="1"/>
          </p:cNvSpPr>
          <p:nvPr>
            <p:ph idx="1"/>
          </p:nvPr>
        </p:nvSpPr>
        <p:spPr/>
        <p:txBody>
          <a:bodyPr/>
          <a:lstStyle/>
          <a:p>
            <a:pPr marL="0" indent="0">
              <a:buNone/>
            </a:pPr>
            <a:r>
              <a:rPr lang="zh-CN" altLang="en-US" dirty="0"/>
              <a:t>在</a:t>
            </a:r>
            <a:r>
              <a:rPr lang="en-US" altLang="zh-CN" dirty="0"/>
              <a:t>Java</a:t>
            </a:r>
            <a:r>
              <a:rPr lang="zh-CN" altLang="en-US" dirty="0"/>
              <a:t>中，把这些不同类型的输入、输出源</a:t>
            </a:r>
            <a:r>
              <a:rPr lang="zh-CN" altLang="en-US" dirty="0">
                <a:solidFill>
                  <a:srgbClr val="FF0000"/>
                </a:solidFill>
              </a:rPr>
              <a:t>抽象</a:t>
            </a:r>
            <a:r>
              <a:rPr lang="zh-CN" altLang="en-US" dirty="0"/>
              <a:t>为流（</a:t>
            </a:r>
            <a:r>
              <a:rPr lang="en-US" altLang="zh-CN" dirty="0"/>
              <a:t>Stream</a:t>
            </a:r>
            <a:r>
              <a:rPr lang="zh-CN" altLang="en-US" dirty="0"/>
              <a:t>），而其中输入或输出的数据则称为数据流（</a:t>
            </a:r>
            <a:r>
              <a:rPr lang="en-US" altLang="zh-CN" dirty="0"/>
              <a:t>Data Stream</a:t>
            </a:r>
            <a:r>
              <a:rPr lang="zh-CN" altLang="en-US" dirty="0"/>
              <a:t>），用统一的接口来表示</a:t>
            </a:r>
            <a:endParaRPr lang="en-US" altLang="zh-CN" dirty="0"/>
          </a:p>
          <a:p>
            <a:pPr marL="0" indent="0">
              <a:buNone/>
            </a:pPr>
            <a:endParaRPr kumimoji="1" lang="en-US" altLang="zh-CN" dirty="0"/>
          </a:p>
          <a:p>
            <a:pPr marL="0" indent="0">
              <a:buNone/>
            </a:pPr>
            <a:endParaRPr kumimoji="1" lang="zh-CN" altLang="en-US" dirty="0"/>
          </a:p>
        </p:txBody>
      </p:sp>
      <p:grpSp>
        <p:nvGrpSpPr>
          <p:cNvPr id="4" name="Group 18">
            <a:extLst>
              <a:ext uri="{FF2B5EF4-FFF2-40B4-BE49-F238E27FC236}">
                <a16:creationId xmlns:a16="http://schemas.microsoft.com/office/drawing/2014/main" id="{2921350E-FC10-1547-85A6-BF833D61FC98}"/>
              </a:ext>
            </a:extLst>
          </p:cNvPr>
          <p:cNvGrpSpPr>
            <a:grpSpLocks/>
          </p:cNvGrpSpPr>
          <p:nvPr/>
        </p:nvGrpSpPr>
        <p:grpSpPr bwMode="auto">
          <a:xfrm>
            <a:off x="2176731" y="3666507"/>
            <a:ext cx="7245350" cy="2289175"/>
            <a:chOff x="668" y="2736"/>
            <a:chExt cx="4564" cy="1442"/>
          </a:xfrm>
        </p:grpSpPr>
        <p:sp>
          <p:nvSpPr>
            <p:cNvPr id="5" name="Rectangle 4">
              <a:extLst>
                <a:ext uri="{FF2B5EF4-FFF2-40B4-BE49-F238E27FC236}">
                  <a16:creationId xmlns:a16="http://schemas.microsoft.com/office/drawing/2014/main" id="{10A5B9DF-C86B-594D-9788-EBC1394C8F93}"/>
                </a:ext>
              </a:extLst>
            </p:cNvPr>
            <p:cNvSpPr>
              <a:spLocks noChangeArrowheads="1"/>
            </p:cNvSpPr>
            <p:nvPr/>
          </p:nvSpPr>
          <p:spPr bwMode="auto">
            <a:xfrm>
              <a:off x="3878" y="2786"/>
              <a:ext cx="912" cy="1392"/>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 name="Text Box 5">
              <a:extLst>
                <a:ext uri="{FF2B5EF4-FFF2-40B4-BE49-F238E27FC236}">
                  <a16:creationId xmlns:a16="http://schemas.microsoft.com/office/drawing/2014/main" id="{BBE613BD-169D-AE49-BD76-84E2C55895EA}"/>
                </a:ext>
              </a:extLst>
            </p:cNvPr>
            <p:cNvSpPr txBox="1">
              <a:spLocks noChangeArrowheads="1"/>
            </p:cNvSpPr>
            <p:nvPr/>
          </p:nvSpPr>
          <p:spPr bwMode="auto">
            <a:xfrm>
              <a:off x="4118" y="2882"/>
              <a:ext cx="47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文件</a:t>
              </a:r>
              <a:endParaRPr lang="zh-CN" altLang="en-US" b="1" dirty="0">
                <a:latin typeface="Times New Roman" panose="02020603050405020304" pitchFamily="18" charset="0"/>
              </a:endParaRPr>
            </a:p>
          </p:txBody>
        </p:sp>
        <p:sp>
          <p:nvSpPr>
            <p:cNvPr id="7" name="Text Box 6">
              <a:extLst>
                <a:ext uri="{FF2B5EF4-FFF2-40B4-BE49-F238E27FC236}">
                  <a16:creationId xmlns:a16="http://schemas.microsoft.com/office/drawing/2014/main" id="{1C0D8EAA-B3E4-A242-9782-740ED0FB265F}"/>
                </a:ext>
              </a:extLst>
            </p:cNvPr>
            <p:cNvSpPr txBox="1">
              <a:spLocks noChangeArrowheads="1"/>
            </p:cNvSpPr>
            <p:nvPr/>
          </p:nvSpPr>
          <p:spPr bwMode="auto">
            <a:xfrm>
              <a:off x="4118" y="3218"/>
              <a:ext cx="492" cy="267"/>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1800" b="1" dirty="0">
                  <a:latin typeface="Times New Roman" panose="02020603050405020304" pitchFamily="18" charset="0"/>
                </a:rPr>
                <a:t>程序</a:t>
              </a:r>
              <a:endParaRPr lang="zh-CN" altLang="en-US" dirty="0">
                <a:latin typeface="Times New Roman" panose="02020603050405020304" pitchFamily="18" charset="0"/>
              </a:endParaRPr>
            </a:p>
          </p:txBody>
        </p:sp>
        <p:sp>
          <p:nvSpPr>
            <p:cNvPr id="8" name="Text Box 7">
              <a:extLst>
                <a:ext uri="{FF2B5EF4-FFF2-40B4-BE49-F238E27FC236}">
                  <a16:creationId xmlns:a16="http://schemas.microsoft.com/office/drawing/2014/main" id="{3F647DE4-BC82-BF4D-8936-0528D5F04E1E}"/>
                </a:ext>
              </a:extLst>
            </p:cNvPr>
            <p:cNvSpPr txBox="1">
              <a:spLocks noChangeArrowheads="1"/>
            </p:cNvSpPr>
            <p:nvPr/>
          </p:nvSpPr>
          <p:spPr bwMode="auto">
            <a:xfrm>
              <a:off x="4118" y="3506"/>
              <a:ext cx="47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终端</a:t>
              </a:r>
              <a:endParaRPr lang="zh-CN" altLang="en-US" b="1" dirty="0">
                <a:latin typeface="Times New Roman" panose="02020603050405020304" pitchFamily="18" charset="0"/>
              </a:endParaRPr>
            </a:p>
          </p:txBody>
        </p:sp>
        <p:sp>
          <p:nvSpPr>
            <p:cNvPr id="9" name="Rectangle 8">
              <a:extLst>
                <a:ext uri="{FF2B5EF4-FFF2-40B4-BE49-F238E27FC236}">
                  <a16:creationId xmlns:a16="http://schemas.microsoft.com/office/drawing/2014/main" id="{00B1AE6A-D14A-FF40-98F5-2A8445FC86EA}"/>
                </a:ext>
              </a:extLst>
            </p:cNvPr>
            <p:cNvSpPr>
              <a:spLocks noChangeArrowheads="1"/>
            </p:cNvSpPr>
            <p:nvPr/>
          </p:nvSpPr>
          <p:spPr bwMode="auto">
            <a:xfrm>
              <a:off x="1114" y="2736"/>
              <a:ext cx="1142" cy="1248"/>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10" name="Text Box 9">
              <a:extLst>
                <a:ext uri="{FF2B5EF4-FFF2-40B4-BE49-F238E27FC236}">
                  <a16:creationId xmlns:a16="http://schemas.microsoft.com/office/drawing/2014/main" id="{B378B9DB-8AD4-294C-8F0D-B57488063475}"/>
                </a:ext>
              </a:extLst>
            </p:cNvPr>
            <p:cNvSpPr txBox="1">
              <a:spLocks noChangeArrowheads="1"/>
            </p:cNvSpPr>
            <p:nvPr/>
          </p:nvSpPr>
          <p:spPr bwMode="auto">
            <a:xfrm>
              <a:off x="1344" y="2932"/>
              <a:ext cx="638"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dirty="0">
                  <a:latin typeface="Times New Roman" panose="02020603050405020304" pitchFamily="18" charset="0"/>
                </a:rPr>
                <a:t>文件</a:t>
              </a:r>
              <a:endParaRPr lang="zh-CN" altLang="en-US" b="1" dirty="0">
                <a:latin typeface="Times New Roman" panose="02020603050405020304" pitchFamily="18" charset="0"/>
              </a:endParaRPr>
            </a:p>
          </p:txBody>
        </p:sp>
        <p:sp>
          <p:nvSpPr>
            <p:cNvPr id="11" name="Text Box 10">
              <a:extLst>
                <a:ext uri="{FF2B5EF4-FFF2-40B4-BE49-F238E27FC236}">
                  <a16:creationId xmlns:a16="http://schemas.microsoft.com/office/drawing/2014/main" id="{4F9C3A50-536B-4148-BD3A-1E10CC3004DB}"/>
                </a:ext>
              </a:extLst>
            </p:cNvPr>
            <p:cNvSpPr txBox="1">
              <a:spLocks noChangeArrowheads="1"/>
            </p:cNvSpPr>
            <p:nvPr/>
          </p:nvSpPr>
          <p:spPr bwMode="auto">
            <a:xfrm>
              <a:off x="1450" y="3218"/>
              <a:ext cx="442" cy="267"/>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1800" b="1" dirty="0">
                  <a:latin typeface="Times New Roman" panose="02020603050405020304" pitchFamily="18" charset="0"/>
                </a:rPr>
                <a:t>程序</a:t>
              </a:r>
              <a:endParaRPr lang="zh-CN" altLang="en-US" dirty="0">
                <a:latin typeface="Times New Roman" panose="02020603050405020304" pitchFamily="18" charset="0"/>
              </a:endParaRPr>
            </a:p>
          </p:txBody>
        </p:sp>
        <p:sp>
          <p:nvSpPr>
            <p:cNvPr id="12" name="Text Box 11">
              <a:extLst>
                <a:ext uri="{FF2B5EF4-FFF2-40B4-BE49-F238E27FC236}">
                  <a16:creationId xmlns:a16="http://schemas.microsoft.com/office/drawing/2014/main" id="{FB7CEE80-99FE-0E46-B4B1-B6FFE12BC020}"/>
                </a:ext>
              </a:extLst>
            </p:cNvPr>
            <p:cNvSpPr txBox="1">
              <a:spLocks noChangeArrowheads="1"/>
            </p:cNvSpPr>
            <p:nvPr/>
          </p:nvSpPr>
          <p:spPr bwMode="auto">
            <a:xfrm>
              <a:off x="1292" y="3485"/>
              <a:ext cx="79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网络端点</a:t>
              </a:r>
              <a:endParaRPr lang="zh-CN" altLang="en-US" b="1" dirty="0">
                <a:latin typeface="Times New Roman" panose="02020603050405020304" pitchFamily="18" charset="0"/>
              </a:endParaRPr>
            </a:p>
          </p:txBody>
        </p:sp>
        <p:sp>
          <p:nvSpPr>
            <p:cNvPr id="13" name="AutoShape 12">
              <a:extLst>
                <a:ext uri="{FF2B5EF4-FFF2-40B4-BE49-F238E27FC236}">
                  <a16:creationId xmlns:a16="http://schemas.microsoft.com/office/drawing/2014/main" id="{F2B0A4C0-9BAB-4743-B797-C30F65135E5F}"/>
                </a:ext>
              </a:extLst>
            </p:cNvPr>
            <p:cNvSpPr>
              <a:spLocks noChangeArrowheads="1"/>
            </p:cNvSpPr>
            <p:nvPr/>
          </p:nvSpPr>
          <p:spPr bwMode="auto">
            <a:xfrm>
              <a:off x="2256" y="3410"/>
              <a:ext cx="1622" cy="232"/>
            </a:xfrm>
            <a:prstGeom prst="leftRightArrow">
              <a:avLst>
                <a:gd name="adj1" fmla="val 50000"/>
                <a:gd name="adj2" fmla="val 139828"/>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Text Box 13">
              <a:extLst>
                <a:ext uri="{FF2B5EF4-FFF2-40B4-BE49-F238E27FC236}">
                  <a16:creationId xmlns:a16="http://schemas.microsoft.com/office/drawing/2014/main" id="{37653DA5-1151-7947-A45C-8AC498D6E54A}"/>
                </a:ext>
              </a:extLst>
            </p:cNvPr>
            <p:cNvSpPr txBox="1">
              <a:spLocks noChangeArrowheads="1"/>
            </p:cNvSpPr>
            <p:nvPr/>
          </p:nvSpPr>
          <p:spPr bwMode="auto">
            <a:xfrm>
              <a:off x="2640" y="3642"/>
              <a:ext cx="5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Lst>
          </p:spPr>
          <p:txBody>
            <a:bodyPr wrap="none">
              <a:spAutoFit/>
            </a:bodyPr>
            <a:lstStyle/>
            <a:p>
              <a:r>
                <a:rPr lang="zh-CN" altLang="en-US" b="1" dirty="0">
                  <a:latin typeface="Times New Roman" panose="02020603050405020304" pitchFamily="18" charset="0"/>
                </a:rPr>
                <a:t>数据流</a:t>
              </a:r>
              <a:endParaRPr lang="zh-CN" altLang="en-US" dirty="0">
                <a:latin typeface="Times New Roman" panose="02020603050405020304" pitchFamily="18" charset="0"/>
              </a:endParaRPr>
            </a:p>
          </p:txBody>
        </p:sp>
        <p:sp>
          <p:nvSpPr>
            <p:cNvPr id="15" name="Text Box 14">
              <a:extLst>
                <a:ext uri="{FF2B5EF4-FFF2-40B4-BE49-F238E27FC236}">
                  <a16:creationId xmlns:a16="http://schemas.microsoft.com/office/drawing/2014/main" id="{4A9FC87A-A851-B749-ACFB-583F991715A3}"/>
                </a:ext>
              </a:extLst>
            </p:cNvPr>
            <p:cNvSpPr txBox="1">
              <a:spLocks noChangeArrowheads="1"/>
            </p:cNvSpPr>
            <p:nvPr/>
          </p:nvSpPr>
          <p:spPr bwMode="auto">
            <a:xfrm>
              <a:off x="668" y="3168"/>
              <a:ext cx="292" cy="528"/>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latin typeface="Times New Roman" panose="02020603050405020304" pitchFamily="18" charset="0"/>
                </a:rPr>
                <a:t>起</a:t>
              </a:r>
            </a:p>
            <a:p>
              <a:pPr algn="ctr"/>
              <a:r>
                <a:rPr lang="zh-CN" altLang="en-US" b="1">
                  <a:latin typeface="Times New Roman" panose="02020603050405020304" pitchFamily="18" charset="0"/>
                </a:rPr>
                <a:t>点</a:t>
              </a:r>
            </a:p>
          </p:txBody>
        </p:sp>
        <p:sp>
          <p:nvSpPr>
            <p:cNvPr id="16" name="Text Box 15">
              <a:extLst>
                <a:ext uri="{FF2B5EF4-FFF2-40B4-BE49-F238E27FC236}">
                  <a16:creationId xmlns:a16="http://schemas.microsoft.com/office/drawing/2014/main" id="{16D26533-2BF5-5B46-8C3B-13FC13F88288}"/>
                </a:ext>
              </a:extLst>
            </p:cNvPr>
            <p:cNvSpPr txBox="1">
              <a:spLocks noChangeArrowheads="1"/>
            </p:cNvSpPr>
            <p:nvPr/>
          </p:nvSpPr>
          <p:spPr bwMode="auto">
            <a:xfrm>
              <a:off x="4896" y="3120"/>
              <a:ext cx="336" cy="57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dirty="0">
                  <a:latin typeface="Times New Roman" panose="02020603050405020304" pitchFamily="18" charset="0"/>
                </a:rPr>
                <a:t>终</a:t>
              </a:r>
            </a:p>
            <a:p>
              <a:pPr algn="ctr"/>
              <a:r>
                <a:rPr lang="zh-CN" altLang="en-US" b="1" dirty="0">
                  <a:latin typeface="Times New Roman" panose="02020603050405020304" pitchFamily="18" charset="0"/>
                </a:rPr>
                <a:t>点</a:t>
              </a:r>
              <a:r>
                <a:rPr lang="zh-CN" altLang="en-US" dirty="0">
                  <a:latin typeface="Times New Roman" panose="02020603050405020304" pitchFamily="18" charset="0"/>
                </a:rPr>
                <a:t> </a:t>
              </a:r>
            </a:p>
          </p:txBody>
        </p:sp>
        <p:sp>
          <p:nvSpPr>
            <p:cNvPr id="17" name="Text Box 16">
              <a:extLst>
                <a:ext uri="{FF2B5EF4-FFF2-40B4-BE49-F238E27FC236}">
                  <a16:creationId xmlns:a16="http://schemas.microsoft.com/office/drawing/2014/main" id="{F9A119E0-AC1A-694A-BF8B-674416FE5F36}"/>
                </a:ext>
              </a:extLst>
            </p:cNvPr>
            <p:cNvSpPr txBox="1">
              <a:spLocks noChangeArrowheads="1"/>
            </p:cNvSpPr>
            <p:nvPr/>
          </p:nvSpPr>
          <p:spPr bwMode="auto">
            <a:xfrm>
              <a:off x="3926" y="3842"/>
              <a:ext cx="79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网络端点</a:t>
              </a:r>
              <a:endParaRPr lang="zh-CN" altLang="en-US" b="1" dirty="0">
                <a:latin typeface="Times New Roman" panose="02020603050405020304" pitchFamily="18" charset="0"/>
              </a:endParaRPr>
            </a:p>
          </p:txBody>
        </p:sp>
        <p:sp>
          <p:nvSpPr>
            <p:cNvPr id="18" name="AutoShape 17">
              <a:extLst>
                <a:ext uri="{FF2B5EF4-FFF2-40B4-BE49-F238E27FC236}">
                  <a16:creationId xmlns:a16="http://schemas.microsoft.com/office/drawing/2014/main" id="{E5F7396B-5C38-8142-AA49-503CFEAB2D2F}"/>
                </a:ext>
              </a:extLst>
            </p:cNvPr>
            <p:cNvSpPr>
              <a:spLocks noChangeArrowheads="1"/>
            </p:cNvSpPr>
            <p:nvPr/>
          </p:nvSpPr>
          <p:spPr bwMode="auto">
            <a:xfrm>
              <a:off x="2420" y="2736"/>
              <a:ext cx="1056" cy="432"/>
            </a:xfrm>
            <a:prstGeom prst="wedgeRoundRectCallout">
              <a:avLst>
                <a:gd name="adj1" fmla="val 8806"/>
                <a:gd name="adj2" fmla="val 111111"/>
                <a:gd name="adj3" fmla="val 16667"/>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dirty="0">
                  <a:latin typeface="Times New Roman" panose="02020603050405020304" pitchFamily="18" charset="0"/>
                </a:rPr>
                <a:t>文件</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字符串</a:t>
              </a:r>
            </a:p>
            <a:p>
              <a:pPr algn="ctr"/>
              <a:r>
                <a:rPr lang="zh-CN" altLang="en-US" sz="2000" b="1" dirty="0">
                  <a:latin typeface="Times New Roman" panose="02020603050405020304" pitchFamily="18" charset="0"/>
                </a:rPr>
                <a:t>存储区</a:t>
              </a:r>
              <a:endParaRPr lang="zh-CN" altLang="en-US" dirty="0">
                <a:latin typeface="Times New Roman" panose="02020603050405020304" pitchFamily="18" charset="0"/>
              </a:endParaRPr>
            </a:p>
          </p:txBody>
        </p:sp>
      </p:grpSp>
    </p:spTree>
    <p:extLst>
      <p:ext uri="{BB962C8B-B14F-4D97-AF65-F5344CB8AC3E}">
        <p14:creationId xmlns:p14="http://schemas.microsoft.com/office/powerpoint/2010/main" val="191397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94D79CD-1BFF-BD49-90E5-520FFAAEB398}"/>
              </a:ext>
            </a:extLst>
          </p:cNvPr>
          <p:cNvSpPr>
            <a:spLocks noChangeArrowheads="1"/>
          </p:cNvSpPr>
          <p:nvPr/>
        </p:nvSpPr>
        <p:spPr bwMode="auto">
          <a:xfrm>
            <a:off x="423333" y="304800"/>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DataOutput</a:t>
            </a:r>
            <a:r>
              <a:rPr lang="zh-CN" altLang="en-US" sz="2800" b="1" dirty="0">
                <a:solidFill>
                  <a:schemeClr val="folHlink"/>
                </a:solidFill>
                <a:latin typeface="Times New Roman" panose="02020603050405020304" pitchFamily="18" charset="0"/>
              </a:rPr>
              <a:t>）</a:t>
            </a:r>
          </a:p>
        </p:txBody>
      </p:sp>
      <p:sp>
        <p:nvSpPr>
          <p:cNvPr id="69635" name="Rectangle 3">
            <a:extLst>
              <a:ext uri="{FF2B5EF4-FFF2-40B4-BE49-F238E27FC236}">
                <a16:creationId xmlns:a16="http://schemas.microsoft.com/office/drawing/2014/main" id="{53F32D78-C5DD-D04A-929C-59B7A98D6D7D}"/>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 b)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OutputStream.write</a:t>
            </a:r>
            <a:r>
              <a:rPr lang="zh-CN" altLang="en-US" sz="2000">
                <a:latin typeface="Tahoma" panose="020B0604030504040204" pitchFamily="34" charset="0"/>
              </a:rPr>
              <a:t>同义</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 b, int off, int len)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OutputStream.write</a:t>
            </a:r>
            <a:r>
              <a:rPr lang="zh-CN" altLang="en-US" sz="2000">
                <a:latin typeface="Tahoma" panose="020B0604030504040204" pitchFamily="34" charset="0"/>
              </a:rPr>
              <a:t>同义</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write(int b)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OutputStream.write</a:t>
            </a:r>
            <a:r>
              <a:rPr lang="zh-CN" altLang="en-US" sz="2000">
                <a:latin typeface="Tahoma" panose="020B0604030504040204" pitchFamily="34" charset="0"/>
              </a:rPr>
              <a:t>同义</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writeBytes(String s)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只输出每个字符的低</a:t>
            </a:r>
            <a:r>
              <a:rPr lang="en-US" altLang="zh-CN" sz="2000">
                <a:latin typeface="Tahoma" panose="020B0604030504040204" pitchFamily="34" charset="0"/>
              </a:rPr>
              <a:t>8</a:t>
            </a:r>
            <a:r>
              <a:rPr lang="zh-CN" altLang="en-US" sz="2000">
                <a:latin typeface="Tahoma" panose="020B0604030504040204" pitchFamily="34" charset="0"/>
              </a:rPr>
              <a:t>位；不完全支持</a:t>
            </a:r>
            <a:r>
              <a:rPr lang="en-US" altLang="zh-CN" sz="2000">
                <a:latin typeface="Tahoma" panose="020B0604030504040204" pitchFamily="34" charset="0"/>
              </a:rPr>
              <a:t>UNICODE</a:t>
            </a:r>
            <a:r>
              <a:rPr lang="zh-CN" altLang="en-US" sz="2000">
                <a:latin typeface="Tahoma" panose="020B0604030504040204" pitchFamily="34" charset="0"/>
              </a:rPr>
              <a:t>。</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writeChars(String s)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每个字符在输出中都占两个字节。</a:t>
            </a:r>
          </a:p>
        </p:txBody>
      </p:sp>
    </p:spTree>
    <p:extLst>
      <p:ext uri="{BB962C8B-B14F-4D97-AF65-F5344CB8AC3E}">
        <p14:creationId xmlns:p14="http://schemas.microsoft.com/office/powerpoint/2010/main" val="2341224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AE0003B5-A2E0-B342-A3D4-DFA49D91F78E}"/>
              </a:ext>
            </a:extLst>
          </p:cNvPr>
          <p:cNvSpPr>
            <a:spLocks noChangeArrowheads="1"/>
          </p:cNvSpPr>
          <p:nvPr/>
        </p:nvSpPr>
        <p:spPr bwMode="auto">
          <a:xfrm>
            <a:off x="338666" y="270934"/>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p>
        </p:txBody>
      </p:sp>
      <p:sp>
        <p:nvSpPr>
          <p:cNvPr id="21509" name="Rectangle 5">
            <a:extLst>
              <a:ext uri="{FF2B5EF4-FFF2-40B4-BE49-F238E27FC236}">
                <a16:creationId xmlns:a16="http://schemas.microsoft.com/office/drawing/2014/main" id="{3E5E2A5D-B852-FC42-B5DD-B9BCC966DFAD}"/>
              </a:ext>
            </a:extLst>
          </p:cNvPr>
          <p:cNvSpPr>
            <a:spLocks noChangeArrowheads="1"/>
          </p:cNvSpPr>
          <p:nvPr/>
        </p:nvSpPr>
        <p:spPr bwMode="auto">
          <a:xfrm>
            <a:off x="2209800" y="20574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zh-CN" altLang="en-US" sz="2800"/>
              <a:t>数据流类 </a:t>
            </a:r>
            <a:r>
              <a:rPr lang="en-US" altLang="zh-CN" sz="2800" b="1">
                <a:solidFill>
                  <a:schemeClr val="folHlink"/>
                </a:solidFill>
              </a:rPr>
              <a:t>DataInputStream</a:t>
            </a:r>
            <a:r>
              <a:rPr lang="zh-CN" altLang="en-US" sz="2800"/>
              <a:t>和</a:t>
            </a:r>
            <a:r>
              <a:rPr lang="en-US" altLang="zh-CN" sz="2800" b="1">
                <a:solidFill>
                  <a:schemeClr val="folHlink"/>
                </a:solidFill>
              </a:rPr>
              <a:t>DataOutputStream</a:t>
            </a:r>
            <a:r>
              <a:rPr lang="zh-CN" altLang="en-US" sz="2800"/>
              <a:t>的处理对象除了是字节或字节数组外，还可以实现对文件的不同数据类型的读写：</a:t>
            </a:r>
            <a:endParaRPr lang="zh-CN" altLang="en-US" sz="3600">
              <a:latin typeface="Tahoma" panose="020B0604030504040204" pitchFamily="34" charset="0"/>
            </a:endParaRPr>
          </a:p>
          <a:p>
            <a:pPr lvl="1">
              <a:spcBef>
                <a:spcPct val="20000"/>
              </a:spcBef>
              <a:buClr>
                <a:schemeClr val="hlink"/>
              </a:buClr>
              <a:buSzPct val="55000"/>
              <a:buFont typeface="Wingdings" pitchFamily="2" charset="2"/>
              <a:buChar char="n"/>
            </a:pPr>
            <a:r>
              <a:rPr lang="zh-CN" altLang="en-US">
                <a:latin typeface="Tahoma" panose="020B0604030504040204" pitchFamily="34" charset="0"/>
              </a:rPr>
              <a:t>分别实现了</a:t>
            </a:r>
            <a:r>
              <a:rPr lang="en-US" altLang="zh-CN">
                <a:latin typeface="Tahoma" panose="020B0604030504040204" pitchFamily="34" charset="0"/>
              </a:rPr>
              <a:t>DataInput</a:t>
            </a:r>
            <a:r>
              <a:rPr lang="zh-CN" altLang="en-US">
                <a:latin typeface="Tahoma" panose="020B0604030504040204" pitchFamily="34" charset="0"/>
              </a:rPr>
              <a:t>和</a:t>
            </a:r>
            <a:r>
              <a:rPr lang="en-US" altLang="zh-CN">
                <a:latin typeface="Tahoma" panose="020B0604030504040204" pitchFamily="34" charset="0"/>
              </a:rPr>
              <a:t>DataOutput</a:t>
            </a:r>
            <a:r>
              <a:rPr lang="zh-CN" altLang="en-US">
                <a:latin typeface="Tahoma" panose="020B0604030504040204" pitchFamily="34" charset="0"/>
              </a:rPr>
              <a:t>接口</a:t>
            </a:r>
          </a:p>
          <a:p>
            <a:pPr lvl="1">
              <a:spcBef>
                <a:spcPct val="20000"/>
              </a:spcBef>
              <a:buClr>
                <a:schemeClr val="hlink"/>
              </a:buClr>
              <a:buSzPct val="55000"/>
              <a:buFont typeface="Wingdings" pitchFamily="2" charset="2"/>
              <a:buChar char="n"/>
            </a:pPr>
            <a:r>
              <a:rPr lang="zh-CN" altLang="en-US">
                <a:latin typeface="Tahoma" panose="020B0604030504040204" pitchFamily="34" charset="0"/>
              </a:rPr>
              <a:t>在提供了字节流的读写手段的同时，</a:t>
            </a:r>
          </a:p>
          <a:p>
            <a:pPr lvl="1">
              <a:spcBef>
                <a:spcPct val="20000"/>
              </a:spcBef>
              <a:buClr>
                <a:schemeClr val="hlink"/>
              </a:buClr>
              <a:buSzPct val="55000"/>
              <a:buFont typeface="Wingdings" pitchFamily="2" charset="2"/>
              <a:buChar char="n"/>
            </a:pPr>
            <a:r>
              <a:rPr lang="zh-CN" altLang="en-US">
                <a:latin typeface="Tahoma" panose="020B0604030504040204" pitchFamily="34" charset="0"/>
              </a:rPr>
              <a:t>以统一的通用的形式向输入流中写入</a:t>
            </a:r>
            <a:r>
              <a:rPr lang="en-US" altLang="zh-CN">
                <a:latin typeface="Tahoma" panose="020B0604030504040204" pitchFamily="34" charset="0"/>
              </a:rPr>
              <a:t>boolean</a:t>
            </a:r>
            <a:r>
              <a:rPr lang="zh-CN" altLang="en-US">
                <a:latin typeface="Tahoma" panose="020B0604030504040204" pitchFamily="34" charset="0"/>
              </a:rPr>
              <a:t>，</a:t>
            </a:r>
            <a:r>
              <a:rPr lang="en-US" altLang="zh-CN">
                <a:latin typeface="Tahoma" panose="020B0604030504040204" pitchFamily="34" charset="0"/>
              </a:rPr>
              <a:t>int</a:t>
            </a:r>
            <a:r>
              <a:rPr lang="zh-CN" altLang="en-US">
                <a:latin typeface="Tahoma" panose="020B0604030504040204" pitchFamily="34" charset="0"/>
              </a:rPr>
              <a:t>，</a:t>
            </a:r>
            <a:r>
              <a:rPr lang="en-US" altLang="zh-CN">
                <a:latin typeface="Tahoma" panose="020B0604030504040204" pitchFamily="34" charset="0"/>
              </a:rPr>
              <a:t>long</a:t>
            </a:r>
            <a:r>
              <a:rPr lang="zh-CN" altLang="en-US">
                <a:latin typeface="Tahoma" panose="020B0604030504040204" pitchFamily="34" charset="0"/>
              </a:rPr>
              <a:t>，</a:t>
            </a:r>
            <a:r>
              <a:rPr lang="en-US" altLang="zh-CN">
                <a:latin typeface="Tahoma" panose="020B0604030504040204" pitchFamily="34" charset="0"/>
              </a:rPr>
              <a:t>double</a:t>
            </a:r>
            <a:r>
              <a:rPr lang="zh-CN" altLang="en-US">
                <a:latin typeface="Tahoma" panose="020B0604030504040204" pitchFamily="34" charset="0"/>
              </a:rPr>
              <a:t>等基本数据类型，并可以在次把基本数据类型的值读取回来。</a:t>
            </a:r>
          </a:p>
          <a:p>
            <a:pPr lvl="1">
              <a:spcBef>
                <a:spcPct val="20000"/>
              </a:spcBef>
              <a:buClr>
                <a:schemeClr val="hlink"/>
              </a:buClr>
              <a:buSzPct val="55000"/>
              <a:buFont typeface="Wingdings" pitchFamily="2" charset="2"/>
              <a:buChar char="n"/>
            </a:pPr>
            <a:r>
              <a:rPr lang="zh-CN" altLang="en-US">
                <a:latin typeface="Tahoma" panose="020B0604030504040204" pitchFamily="34" charset="0"/>
              </a:rPr>
              <a:t>提供了字符串读写的手段。</a:t>
            </a:r>
          </a:p>
        </p:txBody>
      </p:sp>
    </p:spTree>
    <p:extLst>
      <p:ext uri="{BB962C8B-B14F-4D97-AF65-F5344CB8AC3E}">
        <p14:creationId xmlns:p14="http://schemas.microsoft.com/office/powerpoint/2010/main" val="3689514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0739F71D-F435-FC46-BCB8-218C5BAB3E2A}"/>
              </a:ext>
            </a:extLst>
          </p:cNvPr>
          <p:cNvSpPr>
            <a:spLocks noChangeArrowheads="1"/>
          </p:cNvSpPr>
          <p:nvPr/>
        </p:nvSpPr>
        <p:spPr bwMode="auto">
          <a:xfrm>
            <a:off x="2438400" y="1905001"/>
            <a:ext cx="7772400" cy="253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      </a:t>
            </a:r>
            <a:r>
              <a:rPr lang="zh-CN" altLang="en-US">
                <a:latin typeface="Times New Roman" panose="02020603050405020304" pitchFamily="18" charset="0"/>
              </a:rPr>
              <a:t>数据流可以连接一个已经建立好的数据对象</a:t>
            </a:r>
            <a:r>
              <a:rPr lang="en-US" altLang="zh-CN">
                <a:latin typeface="Times New Roman" panose="02020603050405020304" pitchFamily="18" charset="0"/>
              </a:rPr>
              <a:t>,</a:t>
            </a:r>
            <a:r>
              <a:rPr lang="zh-CN" altLang="en-US">
                <a:latin typeface="Times New Roman" panose="02020603050405020304" pitchFamily="18" charset="0"/>
              </a:rPr>
              <a:t>例如网络的连结、文件等。数据流可通过如下方式建立：</a:t>
            </a:r>
          </a:p>
          <a:p>
            <a:pPr>
              <a:lnSpc>
                <a:spcPct val="120000"/>
              </a:lnSpc>
              <a:spcBef>
                <a:spcPct val="20000"/>
              </a:spcBef>
              <a:buClr>
                <a:schemeClr val="accent1"/>
              </a:buClr>
              <a:buSzPct val="70000"/>
              <a:buFont typeface="Monotype Sorts" pitchFamily="2" charset="2"/>
              <a:buNone/>
            </a:pPr>
            <a:endParaRPr lang="zh-CN" altLang="en-US" sz="1200">
              <a:latin typeface="Times New Roman" panose="02020603050405020304" pitchFamily="18" charset="0"/>
            </a:endParaRP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FileInputStream fis = new  FileInputStream("file1.txt");</a:t>
            </a: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FileOutputStream fos = new  FileOutputStream("file2.txt");</a:t>
            </a: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DataInputStream dis = new DataInputStream(fis);</a:t>
            </a: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DataOutputStream dos = new DataOutputStream(fos);</a:t>
            </a:r>
          </a:p>
        </p:txBody>
      </p:sp>
      <p:sp>
        <p:nvSpPr>
          <p:cNvPr id="25604" name="Rectangle 4">
            <a:extLst>
              <a:ext uri="{FF2B5EF4-FFF2-40B4-BE49-F238E27FC236}">
                <a16:creationId xmlns:a16="http://schemas.microsoft.com/office/drawing/2014/main" id="{4255D2D2-717F-1843-869B-B8FC3094506F}"/>
              </a:ext>
            </a:extLst>
          </p:cNvPr>
          <p:cNvSpPr>
            <a:spLocks noChangeArrowheads="1"/>
          </p:cNvSpPr>
          <p:nvPr/>
        </p:nvSpPr>
        <p:spPr bwMode="auto">
          <a:xfrm>
            <a:off x="533400" y="270934"/>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p>
        </p:txBody>
      </p:sp>
    </p:spTree>
    <p:extLst>
      <p:ext uri="{BB962C8B-B14F-4D97-AF65-F5344CB8AC3E}">
        <p14:creationId xmlns:p14="http://schemas.microsoft.com/office/powerpoint/2010/main" val="380513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6D0E4C1-7643-C649-85AF-D3718481D4FC}"/>
              </a:ext>
            </a:extLst>
          </p:cNvPr>
          <p:cNvSpPr>
            <a:spLocks noChangeArrowheads="1"/>
          </p:cNvSpPr>
          <p:nvPr/>
        </p:nvSpPr>
        <p:spPr bwMode="auto">
          <a:xfrm>
            <a:off x="1828800" y="228601"/>
            <a:ext cx="8458200" cy="648491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class DataStream</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public static void main(String args[]) throws  IOException</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FileOutputStream fos = new FileOutputStream(“a.txt”);</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DataOutputStream dos = new DataOutputStream (fos);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try</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r>
              <a:rPr lang="en-US" altLang="zh-CN" sz="2000" b="1">
                <a:solidFill>
                  <a:schemeClr val="folHlink"/>
                </a:solidFill>
                <a:latin typeface="Times New Roman" panose="02020603050405020304" pitchFamily="18" charset="0"/>
              </a:rPr>
              <a:t>dos.writeBoolean(true);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dos.writeByte((byte)123);</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dos.writeChar('J');</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dos.writeDouble(3.141592654);</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dos.writeFloat(2.7182f);</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dos.writeInt(1234567890);</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dos.writeLong(998877665544332211L);</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dos.writeShort((short)11223);</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finally</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dos.close();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p:txBody>
      </p:sp>
      <p:sp>
        <p:nvSpPr>
          <p:cNvPr id="26627" name="Text Box 3">
            <a:extLst>
              <a:ext uri="{FF2B5EF4-FFF2-40B4-BE49-F238E27FC236}">
                <a16:creationId xmlns:a16="http://schemas.microsoft.com/office/drawing/2014/main" id="{90A245C7-0B64-1746-8A91-3435F98447BF}"/>
              </a:ext>
            </a:extLst>
          </p:cNvPr>
          <p:cNvSpPr txBox="1">
            <a:spLocks noChangeArrowheads="1"/>
          </p:cNvSpPr>
          <p:nvPr/>
        </p:nvSpPr>
        <p:spPr bwMode="auto">
          <a:xfrm>
            <a:off x="9522223" y="1325564"/>
            <a:ext cx="615553" cy="42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过滤流：数据流（例子</a:t>
            </a:r>
            <a:r>
              <a:rPr lang="en-US" altLang="zh-CN" sz="2800" b="1">
                <a:solidFill>
                  <a:schemeClr val="folHlink"/>
                </a:solidFill>
                <a:latin typeface="Times New Roman" panose="02020603050405020304" pitchFamily="18" charset="0"/>
              </a:rPr>
              <a:t>1</a:t>
            </a:r>
            <a:r>
              <a:rPr lang="zh-CN" altLang="en-US" sz="2800" b="1">
                <a:solidFill>
                  <a:schemeClr val="folHlink"/>
                </a:solidFill>
                <a:latin typeface="Times New Roman" panose="02020603050405020304" pitchFamily="18" charset="0"/>
              </a:rPr>
              <a:t>）</a:t>
            </a:r>
            <a:endParaRPr lang="zh-CN" altLang="en-US"/>
          </a:p>
        </p:txBody>
      </p:sp>
    </p:spTree>
    <p:extLst>
      <p:ext uri="{BB962C8B-B14F-4D97-AF65-F5344CB8AC3E}">
        <p14:creationId xmlns:p14="http://schemas.microsoft.com/office/powerpoint/2010/main" val="1318805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A4E0AB2-29A2-594D-82F6-A914223F510D}"/>
              </a:ext>
            </a:extLst>
          </p:cNvPr>
          <p:cNvSpPr>
            <a:spLocks noChangeArrowheads="1"/>
          </p:cNvSpPr>
          <p:nvPr/>
        </p:nvSpPr>
        <p:spPr bwMode="auto">
          <a:xfrm>
            <a:off x="1981200" y="228601"/>
            <a:ext cx="8382000" cy="644644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FileInputStream  fis = new FileInputStream("a.txt");</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DataInputStream dis = new DataInputStream(fis);</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try</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"+dis.readBoolean());</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"+dis.readByte());</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"+dis.readChar());</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"+dis.readDouble());</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"+dis.readFloat());</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"+dis.readInt());</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"+dis.readLong());</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System.out.println("\t "+dis.readShort());</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finally</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dis.close();</a:t>
            </a:r>
          </a:p>
          <a:p>
            <a:pPr lvl="1">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}//main()</a:t>
            </a:r>
          </a:p>
          <a:p>
            <a:pPr>
              <a:lnSpc>
                <a:spcPct val="6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}//class DataStream</a:t>
            </a:r>
          </a:p>
        </p:txBody>
      </p:sp>
      <p:sp>
        <p:nvSpPr>
          <p:cNvPr id="27651" name="Text Box 3">
            <a:extLst>
              <a:ext uri="{FF2B5EF4-FFF2-40B4-BE49-F238E27FC236}">
                <a16:creationId xmlns:a16="http://schemas.microsoft.com/office/drawing/2014/main" id="{940C179B-9547-E347-B546-FEC630689CD4}"/>
              </a:ext>
            </a:extLst>
          </p:cNvPr>
          <p:cNvSpPr txBox="1">
            <a:spLocks noChangeArrowheads="1"/>
          </p:cNvSpPr>
          <p:nvPr/>
        </p:nvSpPr>
        <p:spPr bwMode="auto">
          <a:xfrm>
            <a:off x="9522223" y="1325564"/>
            <a:ext cx="615553" cy="42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过滤流：数据流（例子</a:t>
            </a:r>
            <a:r>
              <a:rPr lang="en-US" altLang="zh-CN" sz="2800" b="1">
                <a:solidFill>
                  <a:schemeClr val="folHlink"/>
                </a:solidFill>
                <a:latin typeface="Times New Roman" panose="02020603050405020304" pitchFamily="18" charset="0"/>
              </a:rPr>
              <a:t>1</a:t>
            </a:r>
            <a:r>
              <a:rPr lang="zh-CN" altLang="en-US" sz="2800" b="1">
                <a:solidFill>
                  <a:schemeClr val="folHlink"/>
                </a:solidFill>
                <a:latin typeface="Times New Roman" panose="02020603050405020304" pitchFamily="18" charset="0"/>
              </a:rPr>
              <a:t>）</a:t>
            </a:r>
            <a:endParaRPr lang="zh-CN" altLang="en-US"/>
          </a:p>
        </p:txBody>
      </p:sp>
    </p:spTree>
    <p:extLst>
      <p:ext uri="{BB962C8B-B14F-4D97-AF65-F5344CB8AC3E}">
        <p14:creationId xmlns:p14="http://schemas.microsoft.com/office/powerpoint/2010/main" val="3243280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FCA6A09-6890-174A-BF25-99F636940782}"/>
              </a:ext>
            </a:extLst>
          </p:cNvPr>
          <p:cNvSpPr>
            <a:spLocks noChangeArrowheads="1"/>
          </p:cNvSpPr>
          <p:nvPr/>
        </p:nvSpPr>
        <p:spPr bwMode="auto">
          <a:xfrm>
            <a:off x="2286000" y="1600201"/>
            <a:ext cx="7315200" cy="515302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1"/>
              </a:buClr>
              <a:buSzPct val="70000"/>
              <a:buFont typeface="Monotype Sorts" pitchFamily="2" charset="2"/>
              <a:buNone/>
            </a:pPr>
            <a:r>
              <a:rPr lang="en-US" altLang="zh-CN" sz="2000" b="1">
                <a:solidFill>
                  <a:schemeClr val="folHlink"/>
                </a:solidFill>
                <a:latin typeface="Times New Roman" panose="02020603050405020304" pitchFamily="18" charset="0"/>
              </a:rPr>
              <a:t>//</a:t>
            </a:r>
            <a:r>
              <a:rPr lang="zh-CN" altLang="en-US" sz="2000" b="1">
                <a:solidFill>
                  <a:schemeClr val="folHlink"/>
                </a:solidFill>
                <a:latin typeface="Times New Roman" panose="02020603050405020304" pitchFamily="18" charset="0"/>
              </a:rPr>
              <a:t>利用方法</a:t>
            </a:r>
            <a:r>
              <a:rPr lang="en-US" altLang="zh-CN" sz="2000" b="1">
                <a:solidFill>
                  <a:schemeClr val="folHlink"/>
                </a:solidFill>
                <a:latin typeface="Times New Roman" panose="02020603050405020304" pitchFamily="18" charset="0"/>
              </a:rPr>
              <a:t>readLine()</a:t>
            </a:r>
            <a:r>
              <a:rPr lang="zh-CN" altLang="en-US" sz="2000" b="1">
                <a:solidFill>
                  <a:schemeClr val="folHlink"/>
                </a:solidFill>
                <a:latin typeface="Times New Roman" panose="02020603050405020304" pitchFamily="18" charset="0"/>
              </a:rPr>
              <a:t>计算一个输入流中的字符数和行数</a:t>
            </a:r>
          </a:p>
          <a:p>
            <a:pPr>
              <a:lnSpc>
                <a:spcPct val="9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r>
              <a:rPr lang="zh-CN" altLang="en-US" sz="2000" b="1">
                <a:latin typeface="Times New Roman" panose="02020603050405020304" pitchFamily="18" charset="0"/>
              </a:rPr>
              <a:t>（适合于文本文件）</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int DataLine(InputStream in)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DataInputStream data = new DataInputStream(in);</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String currentLine;</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int lineCount=0;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int charCount=0;</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while((currentLine=data.readLine())!=null)</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++lineCount;</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charCount += currentLine.length();</a:t>
            </a:r>
          </a:p>
          <a:p>
            <a:pPr lvl="1">
              <a:lnSpc>
                <a:spcPct val="7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return (charCount/(float)lineCount);</a:t>
            </a:r>
          </a:p>
          <a:p>
            <a:pPr lvl="1">
              <a:lnSpc>
                <a:spcPct val="7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a:t>
            </a:r>
          </a:p>
        </p:txBody>
      </p:sp>
      <p:sp>
        <p:nvSpPr>
          <p:cNvPr id="28676" name="Rectangle 4">
            <a:extLst>
              <a:ext uri="{FF2B5EF4-FFF2-40B4-BE49-F238E27FC236}">
                <a16:creationId xmlns:a16="http://schemas.microsoft.com/office/drawing/2014/main" id="{AB9931DE-B4B7-4143-863E-85E5F75B9265}"/>
              </a:ext>
            </a:extLst>
          </p:cNvPr>
          <p:cNvSpPr>
            <a:spLocks noChangeArrowheads="1"/>
          </p:cNvSpPr>
          <p:nvPr/>
        </p:nvSpPr>
        <p:spPr bwMode="auto">
          <a:xfrm>
            <a:off x="440267" y="254000"/>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过滤流：数据流（例子</a:t>
            </a:r>
            <a:r>
              <a:rPr lang="en-US" altLang="zh-CN" sz="2800" b="1" dirty="0">
                <a:solidFill>
                  <a:schemeClr val="folHlink"/>
                </a:solidFill>
                <a:latin typeface="Times New Roman" panose="02020603050405020304" pitchFamily="18" charset="0"/>
              </a:rPr>
              <a:t>2</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3116380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9A97BFA-9CE6-8947-AC6A-16BED3DE8412}"/>
              </a:ext>
            </a:extLst>
          </p:cNvPr>
          <p:cNvSpPr>
            <a:spLocks noChangeArrowheads="1"/>
          </p:cNvSpPr>
          <p:nvPr/>
        </p:nvSpPr>
        <p:spPr bwMode="auto">
          <a:xfrm>
            <a:off x="355600" y="148696"/>
            <a:ext cx="5410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过滤流：其他过滤流</a:t>
            </a:r>
          </a:p>
        </p:txBody>
      </p:sp>
      <p:sp>
        <p:nvSpPr>
          <p:cNvPr id="22531" name="Text Box 3">
            <a:extLst>
              <a:ext uri="{FF2B5EF4-FFF2-40B4-BE49-F238E27FC236}">
                <a16:creationId xmlns:a16="http://schemas.microsoft.com/office/drawing/2014/main" id="{322A9AF8-1F1A-294E-B03B-EABF9952F649}"/>
              </a:ext>
            </a:extLst>
          </p:cNvPr>
          <p:cNvSpPr txBox="1">
            <a:spLocks noChangeArrowheads="1"/>
          </p:cNvSpPr>
          <p:nvPr/>
        </p:nvSpPr>
        <p:spPr bwMode="auto">
          <a:xfrm>
            <a:off x="541867" y="1548872"/>
            <a:ext cx="10634133"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u="sng" dirty="0" err="1"/>
              <a:t>LineNumberInputStream</a:t>
            </a:r>
            <a:r>
              <a:rPr lang="zh-CN" altLang="en-US" sz="2400" dirty="0"/>
              <a:t>：主要用于对文本文件的处理，提供了行号控制功能。</a:t>
            </a:r>
          </a:p>
          <a:p>
            <a:pPr lvl="1">
              <a:lnSpc>
                <a:spcPct val="90000"/>
              </a:lnSpc>
              <a:spcBef>
                <a:spcPct val="20000"/>
              </a:spcBef>
              <a:buClr>
                <a:schemeClr val="hlink"/>
              </a:buClr>
              <a:buSzPct val="55000"/>
            </a:pPr>
            <a:r>
              <a:rPr lang="zh-CN" altLang="en-US" sz="2400" dirty="0"/>
              <a:t>已经被</a:t>
            </a:r>
            <a:r>
              <a:rPr lang="en-US" altLang="zh-CN" sz="2400" dirty="0" err="1"/>
              <a:t>LineNumberReader</a:t>
            </a:r>
            <a:r>
              <a:rPr lang="zh-CN" altLang="en-US" sz="2400" dirty="0"/>
              <a:t>取代</a:t>
            </a:r>
          </a:p>
          <a:p>
            <a:endParaRPr lang="zh-CN" altLang="en-US" sz="2400" dirty="0"/>
          </a:p>
          <a:p>
            <a:r>
              <a:rPr lang="en-US" altLang="zh-CN" sz="2400" b="1" u="sng" dirty="0" err="1"/>
              <a:t>PushBackInputStream</a:t>
            </a:r>
            <a:r>
              <a:rPr lang="zh-CN" altLang="en-US" sz="2400" dirty="0"/>
              <a:t>：在编译程序的词法分析阶段，经常要超前读入一个字节以界定当前词的属性，然后再将该字节退回（因为下面的处理可能还会用到该字节）。 </a:t>
            </a:r>
            <a:r>
              <a:rPr lang="en-US" altLang="zh-CN" sz="2400" dirty="0" err="1"/>
              <a:t>PushBackInputStream</a:t>
            </a:r>
            <a:r>
              <a:rPr lang="zh-CN" altLang="en-US" sz="2400" dirty="0"/>
              <a:t>就提供了这样的能力，它提供了一个方法将刚刚读入的字节退回到输入流中去。</a:t>
            </a:r>
          </a:p>
          <a:p>
            <a:endParaRPr lang="zh-CN" altLang="en-US" sz="2400" dirty="0"/>
          </a:p>
          <a:p>
            <a:r>
              <a:rPr lang="en-US" altLang="zh-CN" sz="2400" b="1" u="sng" dirty="0" err="1"/>
              <a:t>PrintStream</a:t>
            </a:r>
            <a:r>
              <a:rPr lang="zh-CN" altLang="en-US" sz="2400" dirty="0"/>
              <a:t>：其作用是将</a:t>
            </a:r>
            <a:r>
              <a:rPr lang="en-US" altLang="zh-CN" sz="2400" dirty="0"/>
              <a:t>Java</a:t>
            </a:r>
            <a:r>
              <a:rPr lang="zh-CN" altLang="en-US" sz="2400" dirty="0"/>
              <a:t>语言中的不同类型的数据以字符表示形式输出到相应的输出流中去。</a:t>
            </a:r>
          </a:p>
          <a:p>
            <a:pPr lvl="1">
              <a:lnSpc>
                <a:spcPct val="90000"/>
              </a:lnSpc>
              <a:spcBef>
                <a:spcPct val="20000"/>
              </a:spcBef>
              <a:buClr>
                <a:schemeClr val="hlink"/>
              </a:buClr>
              <a:buSzPct val="55000"/>
            </a:pPr>
            <a:r>
              <a:rPr lang="zh-CN" altLang="en-US" sz="2400" dirty="0"/>
              <a:t>不产生异常。可自动</a:t>
            </a:r>
            <a:r>
              <a:rPr lang="en-US" altLang="zh-CN" sz="2400" dirty="0"/>
              <a:t>flush</a:t>
            </a:r>
            <a:r>
              <a:rPr lang="zh-CN" altLang="en-US" sz="2400" dirty="0"/>
              <a:t>。通过</a:t>
            </a:r>
            <a:r>
              <a:rPr lang="en-US" altLang="zh-CN" sz="2400" dirty="0" err="1"/>
              <a:t>checkError</a:t>
            </a:r>
            <a:r>
              <a:rPr lang="en-US" altLang="zh-CN" sz="2400" dirty="0"/>
              <a:t>()</a:t>
            </a:r>
            <a:r>
              <a:rPr lang="zh-CN" altLang="en-US" sz="2400" dirty="0"/>
              <a:t>检查错误。</a:t>
            </a:r>
          </a:p>
        </p:txBody>
      </p:sp>
    </p:spTree>
    <p:extLst>
      <p:ext uri="{BB962C8B-B14F-4D97-AF65-F5344CB8AC3E}">
        <p14:creationId xmlns:p14="http://schemas.microsoft.com/office/powerpoint/2010/main" val="2824779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1FFEFBBE-2E08-774E-96C1-71932D0EEBFC}"/>
              </a:ext>
            </a:extLst>
          </p:cNvPr>
          <p:cNvSpPr>
            <a:spLocks noChangeArrowheads="1"/>
          </p:cNvSpPr>
          <p:nvPr/>
        </p:nvSpPr>
        <p:spPr bwMode="auto">
          <a:xfrm>
            <a:off x="474133" y="287866"/>
            <a:ext cx="4343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标准流</a:t>
            </a:r>
          </a:p>
        </p:txBody>
      </p:sp>
      <p:sp>
        <p:nvSpPr>
          <p:cNvPr id="29700" name="Rectangle 4">
            <a:extLst>
              <a:ext uri="{FF2B5EF4-FFF2-40B4-BE49-F238E27FC236}">
                <a16:creationId xmlns:a16="http://schemas.microsoft.com/office/drawing/2014/main" id="{CF841C96-FA4B-6C49-90A9-936D39E02A3C}"/>
              </a:ext>
            </a:extLst>
          </p:cNvPr>
          <p:cNvSpPr>
            <a:spLocks noChangeArrowheads="1"/>
          </p:cNvSpPr>
          <p:nvPr/>
        </p:nvSpPr>
        <p:spPr bwMode="auto">
          <a:xfrm>
            <a:off x="1134533" y="2057400"/>
            <a:ext cx="1017693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语言包</a:t>
            </a:r>
            <a:r>
              <a:rPr lang="en-US" altLang="zh-CN" sz="2400" dirty="0" err="1">
                <a:latin typeface="Times New Roman" panose="02020603050405020304" pitchFamily="18" charset="0"/>
              </a:rPr>
              <a:t>java.lang</a:t>
            </a:r>
            <a:r>
              <a:rPr lang="zh-CN" altLang="en-US" sz="2400" dirty="0">
                <a:latin typeface="Times New Roman" panose="02020603050405020304" pitchFamily="18" charset="0"/>
              </a:rPr>
              <a:t>中的</a:t>
            </a:r>
            <a:r>
              <a:rPr lang="en-US" altLang="zh-CN" sz="2400" dirty="0">
                <a:latin typeface="Times New Roman" panose="02020603050405020304" pitchFamily="18" charset="0"/>
              </a:rPr>
              <a:t>System</a:t>
            </a:r>
            <a:r>
              <a:rPr lang="zh-CN" altLang="en-US" sz="2400" dirty="0">
                <a:latin typeface="Times New Roman" panose="02020603050405020304" pitchFamily="18" charset="0"/>
              </a:rPr>
              <a:t>类管理标准输入</a:t>
            </a:r>
            <a:r>
              <a:rPr lang="en-US" altLang="zh-CN" sz="2400" dirty="0">
                <a:latin typeface="Times New Roman" panose="02020603050405020304" pitchFamily="18" charset="0"/>
              </a:rPr>
              <a:t>/</a:t>
            </a:r>
            <a:r>
              <a:rPr lang="zh-CN" altLang="en-US" sz="2400" dirty="0">
                <a:latin typeface="Times New Roman" panose="02020603050405020304" pitchFamily="18" charset="0"/>
              </a:rPr>
              <a:t>输出流和错误流。</a:t>
            </a:r>
          </a:p>
          <a:p>
            <a:pPr>
              <a:spcBef>
                <a:spcPct val="50000"/>
              </a:spcBef>
              <a:buClr>
                <a:schemeClr val="accent1"/>
              </a:buClr>
              <a:buSzPct val="70000"/>
              <a:buFont typeface="Monotype Sorts" pitchFamily="2" charset="2"/>
              <a:buNone/>
            </a:pPr>
            <a:r>
              <a:rPr lang="zh-CN" altLang="en-US" sz="2400" dirty="0">
                <a:latin typeface="Times New Roman" panose="02020603050405020304" pitchFamily="18" charset="0"/>
              </a:rPr>
              <a:t>      </a:t>
            </a:r>
            <a:r>
              <a:rPr lang="en-US" altLang="zh-CN" sz="2400" b="1" u="sng" dirty="0" err="1">
                <a:solidFill>
                  <a:schemeClr val="folHlink"/>
                </a:solidFill>
                <a:latin typeface="Times New Roman" panose="02020603050405020304" pitchFamily="18" charset="0"/>
              </a:rPr>
              <a:t>System.in</a:t>
            </a:r>
            <a:r>
              <a:rPr lang="zh-CN" altLang="en-US" sz="2400" dirty="0">
                <a:latin typeface="Times New Roman" panose="02020603050405020304" pitchFamily="18" charset="0"/>
              </a:rPr>
              <a:t>，从</a:t>
            </a:r>
            <a:r>
              <a:rPr lang="en-US" altLang="zh-CN" sz="2400" dirty="0" err="1">
                <a:latin typeface="Times New Roman" panose="02020603050405020304" pitchFamily="18" charset="0"/>
              </a:rPr>
              <a:t>InputStream</a:t>
            </a:r>
            <a:r>
              <a:rPr lang="zh-CN" altLang="en-US" sz="2400" dirty="0">
                <a:latin typeface="Times New Roman" panose="02020603050405020304" pitchFamily="18" charset="0"/>
              </a:rPr>
              <a:t>中继承而来，用于从标准输入设备中获取输入数据</a:t>
            </a:r>
            <a:r>
              <a:rPr lang="en-US" altLang="zh-CN" sz="2400" dirty="0">
                <a:latin typeface="Times New Roman" panose="02020603050405020304" pitchFamily="18" charset="0"/>
              </a:rPr>
              <a:t>(</a:t>
            </a:r>
            <a:r>
              <a:rPr lang="zh-CN" altLang="en-US" sz="2400" dirty="0">
                <a:latin typeface="Times New Roman" panose="02020603050405020304" pitchFamily="18" charset="0"/>
              </a:rPr>
              <a:t>通常是键盘</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sz="2400" dirty="0">
                <a:latin typeface="Times New Roman" panose="02020603050405020304" pitchFamily="18" charset="0"/>
              </a:rPr>
              <a:t>      </a:t>
            </a:r>
            <a:r>
              <a:rPr lang="en-US" altLang="zh-CN" sz="2400" b="1" u="sng" dirty="0" err="1">
                <a:solidFill>
                  <a:schemeClr val="folHlink"/>
                </a:solidFill>
                <a:latin typeface="Times New Roman" panose="02020603050405020304" pitchFamily="18" charset="0"/>
              </a:rPr>
              <a:t>System.out</a:t>
            </a:r>
            <a:r>
              <a:rPr lang="zh-CN" altLang="en-US" sz="2400" dirty="0">
                <a:latin typeface="Times New Roman" panose="02020603050405020304" pitchFamily="18" charset="0"/>
              </a:rPr>
              <a:t>，从</a:t>
            </a:r>
            <a:r>
              <a:rPr lang="en-US" altLang="zh-CN" sz="2400" dirty="0" err="1"/>
              <a:t>PrintStream</a:t>
            </a:r>
            <a:r>
              <a:rPr lang="zh-CN" altLang="en-US" sz="2400" dirty="0"/>
              <a:t>中继承而来，</a:t>
            </a:r>
            <a:r>
              <a:rPr lang="zh-CN" altLang="en-US" sz="2400" dirty="0">
                <a:latin typeface="Times New Roman" panose="02020603050405020304" pitchFamily="18" charset="0"/>
              </a:rPr>
              <a:t>把输出送到缺省的显示设备</a:t>
            </a:r>
            <a:r>
              <a:rPr lang="en-US" altLang="zh-CN" sz="2400" dirty="0">
                <a:latin typeface="Times New Roman" panose="02020603050405020304" pitchFamily="18" charset="0"/>
              </a:rPr>
              <a:t>(</a:t>
            </a:r>
            <a:r>
              <a:rPr lang="zh-CN" altLang="en-US" sz="2400" dirty="0">
                <a:latin typeface="Times New Roman" panose="02020603050405020304" pitchFamily="18" charset="0"/>
              </a:rPr>
              <a:t>通常是显示器</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sz="2400" dirty="0">
                <a:latin typeface="Times New Roman" panose="02020603050405020304" pitchFamily="18" charset="0"/>
              </a:rPr>
              <a:t>      </a:t>
            </a:r>
            <a:r>
              <a:rPr lang="en-US" altLang="zh-CN" sz="2400" b="1" u="sng" dirty="0" err="1">
                <a:solidFill>
                  <a:schemeClr val="folHlink"/>
                </a:solidFill>
                <a:latin typeface="Times New Roman" panose="02020603050405020304" pitchFamily="18" charset="0"/>
              </a:rPr>
              <a:t>System.err</a:t>
            </a:r>
            <a:r>
              <a:rPr lang="zh-CN" altLang="en-US" sz="2400" dirty="0">
                <a:latin typeface="Times New Roman" panose="02020603050405020304" pitchFamily="18" charset="0"/>
              </a:rPr>
              <a:t>，也是从</a:t>
            </a:r>
            <a:r>
              <a:rPr lang="en-US" altLang="zh-CN" sz="2400" dirty="0" err="1"/>
              <a:t>PrintStream</a:t>
            </a:r>
            <a:r>
              <a:rPr lang="zh-CN" altLang="en-US" sz="2400" dirty="0"/>
              <a:t>中继承而来，</a:t>
            </a:r>
            <a:r>
              <a:rPr lang="zh-CN" altLang="en-US" sz="2400" dirty="0">
                <a:latin typeface="Times New Roman" panose="02020603050405020304" pitchFamily="18" charset="0"/>
              </a:rPr>
              <a:t>把错误信息送到缺省的显示设备</a:t>
            </a:r>
            <a:r>
              <a:rPr lang="en-US" altLang="zh-CN" sz="2400" dirty="0">
                <a:latin typeface="Times New Roman" panose="02020603050405020304" pitchFamily="18" charset="0"/>
              </a:rPr>
              <a:t>(</a:t>
            </a:r>
            <a:r>
              <a:rPr lang="zh-CN" altLang="en-US" sz="2400" dirty="0">
                <a:latin typeface="Times New Roman" panose="02020603050405020304" pitchFamily="18" charset="0"/>
              </a:rPr>
              <a:t>通常是显示器</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sz="2400" b="1" i="1" dirty="0">
                <a:solidFill>
                  <a:schemeClr val="folHlink"/>
                </a:solidFill>
                <a:latin typeface="Times New Roman" panose="02020603050405020304" pitchFamily="18" charset="0"/>
              </a:rPr>
              <a:t>      每当</a:t>
            </a:r>
            <a:r>
              <a:rPr lang="en-US" altLang="zh-CN" sz="2400" b="1" i="1" dirty="0">
                <a:solidFill>
                  <a:schemeClr val="folHlink"/>
                </a:solidFill>
                <a:latin typeface="Times New Roman" panose="02020603050405020304" pitchFamily="18" charset="0"/>
              </a:rPr>
              <a:t>main</a:t>
            </a:r>
            <a:r>
              <a:rPr lang="zh-CN" altLang="en-US" sz="2400" b="1" i="1" dirty="0">
                <a:solidFill>
                  <a:schemeClr val="folHlink"/>
                </a:solidFill>
                <a:latin typeface="Times New Roman" panose="02020603050405020304" pitchFamily="18" charset="0"/>
              </a:rPr>
              <a:t>方法被执行时，就自动生成上述三个对象。</a:t>
            </a:r>
          </a:p>
        </p:txBody>
      </p:sp>
    </p:spTree>
    <p:extLst>
      <p:ext uri="{BB962C8B-B14F-4D97-AF65-F5344CB8AC3E}">
        <p14:creationId xmlns:p14="http://schemas.microsoft.com/office/powerpoint/2010/main" val="1915830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C7A3298-D58C-9943-80CC-A46E09B2338D}"/>
              </a:ext>
            </a:extLst>
          </p:cNvPr>
          <p:cNvSpPr>
            <a:spLocks noChangeArrowheads="1"/>
          </p:cNvSpPr>
          <p:nvPr/>
        </p:nvSpPr>
        <p:spPr bwMode="auto">
          <a:xfrm>
            <a:off x="1752600" y="228601"/>
            <a:ext cx="8839200" cy="655796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b="1"/>
              <a:t>public class ReadFromKB</a:t>
            </a:r>
          </a:p>
          <a:p>
            <a:pPr>
              <a:lnSpc>
                <a:spcPct val="70000"/>
              </a:lnSpc>
              <a:spcBef>
                <a:spcPct val="50000"/>
              </a:spcBef>
            </a:pPr>
            <a:r>
              <a:rPr lang="en-US" altLang="zh-CN" b="1"/>
              <a:t>{</a:t>
            </a:r>
          </a:p>
          <a:p>
            <a:pPr>
              <a:lnSpc>
                <a:spcPct val="70000"/>
              </a:lnSpc>
              <a:spcBef>
                <a:spcPct val="50000"/>
              </a:spcBef>
            </a:pPr>
            <a:r>
              <a:rPr lang="en-US" altLang="zh-CN" b="1"/>
              <a:t>    public static void main(String args[])</a:t>
            </a:r>
          </a:p>
          <a:p>
            <a:pPr>
              <a:lnSpc>
                <a:spcPct val="70000"/>
              </a:lnSpc>
              <a:spcBef>
                <a:spcPct val="50000"/>
              </a:spcBef>
            </a:pPr>
            <a:r>
              <a:rPr lang="en-US" altLang="zh-CN" b="1"/>
              <a:t>    {</a:t>
            </a:r>
          </a:p>
          <a:p>
            <a:pPr>
              <a:lnSpc>
                <a:spcPct val="70000"/>
              </a:lnSpc>
              <a:spcBef>
                <a:spcPct val="50000"/>
              </a:spcBef>
            </a:pPr>
            <a:r>
              <a:rPr lang="en-US" altLang="zh-CN" b="1"/>
              <a:t>        try</a:t>
            </a:r>
          </a:p>
          <a:p>
            <a:pPr>
              <a:lnSpc>
                <a:spcPct val="70000"/>
              </a:lnSpc>
              <a:spcBef>
                <a:spcPct val="50000"/>
              </a:spcBef>
            </a:pPr>
            <a:r>
              <a:rPr lang="en-US" altLang="zh-CN" b="1"/>
              <a:t>       {</a:t>
            </a:r>
          </a:p>
          <a:p>
            <a:pPr>
              <a:lnSpc>
                <a:spcPct val="70000"/>
              </a:lnSpc>
              <a:spcBef>
                <a:spcPct val="50000"/>
              </a:spcBef>
            </a:pPr>
            <a:r>
              <a:rPr lang="en-US" altLang="zh-CN" b="1"/>
              <a:t>	byte bArray[]=new byte[128];</a:t>
            </a:r>
          </a:p>
          <a:p>
            <a:pPr>
              <a:lnSpc>
                <a:spcPct val="70000"/>
              </a:lnSpc>
              <a:spcBef>
                <a:spcPct val="50000"/>
              </a:spcBef>
            </a:pPr>
            <a:r>
              <a:rPr lang="en-US" altLang="zh-CN" b="1"/>
              <a:t>	String str;</a:t>
            </a:r>
          </a:p>
          <a:p>
            <a:pPr>
              <a:lnSpc>
                <a:spcPct val="70000"/>
              </a:lnSpc>
              <a:spcBef>
                <a:spcPct val="50000"/>
              </a:spcBef>
            </a:pPr>
            <a:r>
              <a:rPr lang="en-US" altLang="zh-CN" b="1"/>
              <a:t>	System.out.println("Enter something Using Keyborad:");</a:t>
            </a:r>
          </a:p>
          <a:p>
            <a:pPr>
              <a:lnSpc>
                <a:spcPct val="70000"/>
              </a:lnSpc>
              <a:spcBef>
                <a:spcPct val="50000"/>
              </a:spcBef>
            </a:pPr>
            <a:r>
              <a:rPr lang="en-US" altLang="zh-CN" b="1"/>
              <a:t>	System.in.read(bArray);</a:t>
            </a:r>
          </a:p>
          <a:p>
            <a:pPr>
              <a:lnSpc>
                <a:spcPct val="70000"/>
              </a:lnSpc>
              <a:spcBef>
                <a:spcPct val="50000"/>
              </a:spcBef>
            </a:pPr>
            <a:r>
              <a:rPr lang="en-US" altLang="zh-CN" b="1"/>
              <a:t>	str = new String(bArray, 0);</a:t>
            </a:r>
          </a:p>
          <a:p>
            <a:pPr>
              <a:lnSpc>
                <a:spcPct val="70000"/>
              </a:lnSpc>
              <a:spcBef>
                <a:spcPct val="50000"/>
              </a:spcBef>
            </a:pPr>
            <a:r>
              <a:rPr lang="en-US" altLang="zh-CN" b="1"/>
              <a:t>	System.out.print("You entered:");</a:t>
            </a:r>
          </a:p>
          <a:p>
            <a:pPr>
              <a:lnSpc>
                <a:spcPct val="70000"/>
              </a:lnSpc>
              <a:spcBef>
                <a:spcPct val="50000"/>
              </a:spcBef>
            </a:pPr>
            <a:r>
              <a:rPr lang="en-US" altLang="zh-CN" b="1"/>
              <a:t>	System.out.println(str);</a:t>
            </a:r>
          </a:p>
          <a:p>
            <a:pPr>
              <a:lnSpc>
                <a:spcPct val="70000"/>
              </a:lnSpc>
              <a:spcBef>
                <a:spcPct val="50000"/>
              </a:spcBef>
            </a:pPr>
            <a:r>
              <a:rPr lang="en-US" altLang="zh-CN" b="1"/>
              <a:t>       }</a:t>
            </a:r>
          </a:p>
          <a:p>
            <a:pPr>
              <a:lnSpc>
                <a:spcPct val="70000"/>
              </a:lnSpc>
              <a:spcBef>
                <a:spcPct val="50000"/>
              </a:spcBef>
            </a:pPr>
            <a:r>
              <a:rPr lang="en-US" altLang="zh-CN" b="1"/>
              <a:t>       catch(IOException ioe)</a:t>
            </a:r>
          </a:p>
          <a:p>
            <a:pPr>
              <a:lnSpc>
                <a:spcPct val="70000"/>
              </a:lnSpc>
              <a:spcBef>
                <a:spcPct val="50000"/>
              </a:spcBef>
            </a:pPr>
            <a:r>
              <a:rPr lang="en-US" altLang="zh-CN" b="1"/>
              <a:t>       {</a:t>
            </a:r>
          </a:p>
          <a:p>
            <a:pPr>
              <a:lnSpc>
                <a:spcPct val="70000"/>
              </a:lnSpc>
              <a:spcBef>
                <a:spcPct val="50000"/>
              </a:spcBef>
            </a:pPr>
            <a:r>
              <a:rPr lang="en-US" altLang="zh-CN" b="1"/>
              <a:t>	System.out.println(ioe.toString());</a:t>
            </a:r>
          </a:p>
          <a:p>
            <a:pPr>
              <a:lnSpc>
                <a:spcPct val="70000"/>
              </a:lnSpc>
              <a:spcBef>
                <a:spcPct val="50000"/>
              </a:spcBef>
            </a:pPr>
            <a:r>
              <a:rPr lang="en-US" altLang="zh-CN" b="1"/>
              <a:t>       }</a:t>
            </a:r>
          </a:p>
          <a:p>
            <a:pPr>
              <a:lnSpc>
                <a:spcPct val="70000"/>
              </a:lnSpc>
              <a:spcBef>
                <a:spcPct val="50000"/>
              </a:spcBef>
            </a:pPr>
            <a:r>
              <a:rPr lang="en-US" altLang="zh-CN" b="1"/>
              <a:t>    }</a:t>
            </a:r>
          </a:p>
          <a:p>
            <a:pPr>
              <a:lnSpc>
                <a:spcPct val="70000"/>
              </a:lnSpc>
              <a:spcBef>
                <a:spcPct val="50000"/>
              </a:spcBef>
            </a:pPr>
            <a:r>
              <a:rPr lang="en-US" altLang="zh-CN" b="1"/>
              <a:t>}</a:t>
            </a:r>
          </a:p>
        </p:txBody>
      </p:sp>
      <p:sp>
        <p:nvSpPr>
          <p:cNvPr id="30723" name="Text Box 3">
            <a:extLst>
              <a:ext uri="{FF2B5EF4-FFF2-40B4-BE49-F238E27FC236}">
                <a16:creationId xmlns:a16="http://schemas.microsoft.com/office/drawing/2014/main" id="{9BF60DF1-DB8D-BC4C-9A8D-BE93D06B3208}"/>
              </a:ext>
            </a:extLst>
          </p:cNvPr>
          <p:cNvSpPr txBox="1">
            <a:spLocks noChangeArrowheads="1"/>
          </p:cNvSpPr>
          <p:nvPr/>
        </p:nvSpPr>
        <p:spPr bwMode="auto">
          <a:xfrm>
            <a:off x="9459182" y="1306335"/>
            <a:ext cx="1132618" cy="404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过滤流：标准流（例子）</a:t>
            </a:r>
          </a:p>
          <a:p>
            <a:pPr algn="ct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从键盘中获取数据</a:t>
            </a:r>
            <a:endParaRPr lang="zh-CN" altLang="en-US"/>
          </a:p>
        </p:txBody>
      </p:sp>
    </p:spTree>
    <p:extLst>
      <p:ext uri="{BB962C8B-B14F-4D97-AF65-F5344CB8AC3E}">
        <p14:creationId xmlns:p14="http://schemas.microsoft.com/office/powerpoint/2010/main" val="2954464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368E885-D0C5-384C-84C1-F4DF9CBDEEF3}"/>
              </a:ext>
            </a:extLst>
          </p:cNvPr>
          <p:cNvSpPr>
            <a:spLocks noChangeArrowheads="1"/>
          </p:cNvSpPr>
          <p:nvPr/>
        </p:nvSpPr>
        <p:spPr bwMode="auto">
          <a:xfrm>
            <a:off x="169333" y="203200"/>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
        <p:nvSpPr>
          <p:cNvPr id="31747" name="Rectangle 3">
            <a:extLst>
              <a:ext uri="{FF2B5EF4-FFF2-40B4-BE49-F238E27FC236}">
                <a16:creationId xmlns:a16="http://schemas.microsoft.com/office/drawing/2014/main" id="{CB622D4B-E48F-B240-9AA1-05095B112D9E}"/>
              </a:ext>
            </a:extLst>
          </p:cNvPr>
          <p:cNvSpPr>
            <a:spLocks noChangeArrowheads="1"/>
          </p:cNvSpPr>
          <p:nvPr/>
        </p:nvSpPr>
        <p:spPr bwMode="auto">
          <a:xfrm>
            <a:off x="1981200" y="1824039"/>
            <a:ext cx="8458200" cy="322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1"/>
              </a:buClr>
              <a:buSzPct val="120000"/>
              <a:buFont typeface="Wingdings" pitchFamily="2" charset="2"/>
              <a:buChar char="§"/>
            </a:pPr>
            <a:r>
              <a:rPr lang="en-US" altLang="zh-CN">
                <a:latin typeface="Times New Roman" panose="02020603050405020304" pitchFamily="18" charset="0"/>
              </a:rPr>
              <a:t> </a:t>
            </a:r>
            <a:r>
              <a:rPr lang="zh-CN" altLang="en-US">
                <a:latin typeface="Times New Roman" panose="02020603050405020304" pitchFamily="18" charset="0"/>
              </a:rPr>
              <a:t>对象的持续性（</a:t>
            </a:r>
            <a:r>
              <a:rPr lang="en-US" altLang="zh-CN">
                <a:latin typeface="Times New Roman" panose="02020603050405020304" pitchFamily="18" charset="0"/>
              </a:rPr>
              <a:t>Persistence</a:t>
            </a:r>
            <a:r>
              <a:rPr lang="zh-CN" altLang="en-US">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a:latin typeface="Times New Roman" panose="02020603050405020304" pitchFamily="18" charset="0"/>
              </a:rPr>
              <a:t>    能够纪录自己的状态以便将来再生的能力，叫对象的持续性。</a:t>
            </a:r>
          </a:p>
          <a:p>
            <a:pPr>
              <a:spcBef>
                <a:spcPct val="50000"/>
              </a:spcBef>
              <a:buClr>
                <a:schemeClr val="accent1"/>
              </a:buClr>
              <a:buSzPct val="120000"/>
              <a:buFont typeface="Wingdings" pitchFamily="2" charset="2"/>
              <a:buChar char="§"/>
            </a:pPr>
            <a:r>
              <a:rPr lang="zh-CN" altLang="en-US">
                <a:latin typeface="宋体" panose="02010600030101010101" pitchFamily="2" charset="-122"/>
              </a:rPr>
              <a:t> 对象的串行化（</a:t>
            </a:r>
            <a:r>
              <a:rPr lang="en-US" altLang="zh-CN">
                <a:latin typeface="Times New Roman" panose="02020603050405020304" pitchFamily="18" charset="0"/>
              </a:rPr>
              <a:t>Serialization</a:t>
            </a:r>
            <a:r>
              <a:rPr lang="zh-CN" altLang="en-US">
                <a:latin typeface="宋体" panose="02010600030101010101" pitchFamily="2" charset="-122"/>
              </a:rPr>
              <a:t>）</a:t>
            </a:r>
          </a:p>
          <a:p>
            <a:pPr>
              <a:lnSpc>
                <a:spcPct val="90000"/>
              </a:lnSpc>
              <a:spcBef>
                <a:spcPct val="50000"/>
              </a:spcBef>
              <a:buClr>
                <a:schemeClr val="accent1"/>
              </a:buClr>
              <a:buSzPct val="70000"/>
              <a:buFont typeface="Monotype Sorts" pitchFamily="2" charset="2"/>
              <a:buNone/>
            </a:pPr>
            <a:r>
              <a:rPr lang="zh-CN" altLang="en-US">
                <a:latin typeface="宋体" panose="02010600030101010101" pitchFamily="2" charset="-122"/>
              </a:rPr>
              <a:t>  对象通过写出描述自己状态的的数值来记录自己的过程叫串行化。串行化的主要任务是写出对象</a:t>
            </a:r>
            <a:r>
              <a:rPr lang="zh-CN" altLang="en-US" b="1" u="sng">
                <a:solidFill>
                  <a:schemeClr val="folHlink"/>
                </a:solidFill>
                <a:latin typeface="宋体" panose="02010600030101010101" pitchFamily="2" charset="-122"/>
              </a:rPr>
              <a:t>实例变量</a:t>
            </a:r>
            <a:r>
              <a:rPr lang="zh-CN" altLang="en-US">
                <a:latin typeface="宋体" panose="02010600030101010101" pitchFamily="2" charset="-122"/>
              </a:rPr>
              <a:t>的数值，如果变量是另一个对象的引用，则引用的对象也要串行化。这个过程是递归的。</a:t>
            </a:r>
          </a:p>
          <a:p>
            <a:pPr>
              <a:lnSpc>
                <a:spcPct val="90000"/>
              </a:lnSpc>
              <a:spcBef>
                <a:spcPct val="50000"/>
              </a:spcBef>
              <a:buClr>
                <a:schemeClr val="accent1"/>
              </a:buClr>
              <a:buSzPct val="70000"/>
              <a:buFont typeface="Monotype Sorts" pitchFamily="2" charset="2"/>
              <a:buChar char="n"/>
            </a:pPr>
            <a:r>
              <a:rPr lang="zh-CN" altLang="en-US">
                <a:latin typeface="宋体" panose="02010600030101010101" pitchFamily="2" charset="-122"/>
              </a:rPr>
              <a:t> 对象流</a:t>
            </a:r>
          </a:p>
          <a:p>
            <a:pPr>
              <a:lnSpc>
                <a:spcPct val="90000"/>
              </a:lnSpc>
              <a:spcBef>
                <a:spcPct val="50000"/>
              </a:spcBef>
              <a:buClr>
                <a:schemeClr val="accent1"/>
              </a:buClr>
              <a:buSzPct val="70000"/>
              <a:buFont typeface="Monotype Sorts" pitchFamily="2" charset="2"/>
              <a:buNone/>
            </a:pPr>
            <a:r>
              <a:rPr lang="zh-CN" altLang="en-US">
                <a:latin typeface="宋体" panose="02010600030101010101" pitchFamily="2" charset="-122"/>
              </a:rPr>
              <a:t>  能够输入输出对象的流称为对象流。</a:t>
            </a:r>
          </a:p>
          <a:p>
            <a:pPr>
              <a:lnSpc>
                <a:spcPct val="90000"/>
              </a:lnSpc>
              <a:spcBef>
                <a:spcPct val="50000"/>
              </a:spcBef>
              <a:buClr>
                <a:schemeClr val="accent1"/>
              </a:buClr>
              <a:buSzPct val="70000"/>
              <a:buFont typeface="Monotype Sorts" pitchFamily="2" charset="2"/>
              <a:buNone/>
            </a:pPr>
            <a:r>
              <a:rPr lang="zh-CN" altLang="en-US">
                <a:latin typeface="宋体" panose="02010600030101010101" pitchFamily="2" charset="-122"/>
              </a:rPr>
              <a:t>  可以将对象串行化后通过对象输入输出流写入文件或传送到其它地方。</a:t>
            </a:r>
          </a:p>
        </p:txBody>
      </p:sp>
    </p:spTree>
    <p:extLst>
      <p:ext uri="{BB962C8B-B14F-4D97-AF65-F5344CB8AC3E}">
        <p14:creationId xmlns:p14="http://schemas.microsoft.com/office/powerpoint/2010/main" val="376236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E94A9-FF7E-664F-8533-CF2AA29047AC}"/>
              </a:ext>
            </a:extLst>
          </p:cNvPr>
          <p:cNvSpPr>
            <a:spLocks noGrp="1"/>
          </p:cNvSpPr>
          <p:nvPr>
            <p:ph type="title"/>
          </p:nvPr>
        </p:nvSpPr>
        <p:spPr/>
        <p:txBody>
          <a:bodyPr/>
          <a:lstStyle/>
          <a:p>
            <a:r>
              <a:rPr kumimoji="1" lang="en-US" altLang="zh-CN" dirty="0"/>
              <a:t>I/O</a:t>
            </a:r>
            <a:r>
              <a:rPr kumimoji="1" lang="zh-CN" altLang="en-US" dirty="0"/>
              <a:t>概述</a:t>
            </a:r>
          </a:p>
        </p:txBody>
      </p:sp>
      <p:sp>
        <p:nvSpPr>
          <p:cNvPr id="3" name="内容占位符 2">
            <a:extLst>
              <a:ext uri="{FF2B5EF4-FFF2-40B4-BE49-F238E27FC236}">
                <a16:creationId xmlns:a16="http://schemas.microsoft.com/office/drawing/2014/main" id="{38753B78-70A8-EB40-8B78-D08A614DADF7}"/>
              </a:ext>
            </a:extLst>
          </p:cNvPr>
          <p:cNvSpPr>
            <a:spLocks noGrp="1"/>
          </p:cNvSpPr>
          <p:nvPr>
            <p:ph idx="1"/>
          </p:nvPr>
        </p:nvSpPr>
        <p:spPr/>
        <p:txBody>
          <a:bodyPr>
            <a:normAutofit lnSpcReduction="10000"/>
          </a:bodyPr>
          <a:lstStyle/>
          <a:p>
            <a:pPr marL="0" indent="0">
              <a:buNone/>
            </a:pPr>
            <a:r>
              <a:rPr lang="en-US" altLang="zh-CN" dirty="0"/>
              <a:t>1.</a:t>
            </a:r>
            <a:r>
              <a:rPr lang="zh-CN" altLang="en-US" dirty="0"/>
              <a:t> 输入流（</a:t>
            </a:r>
            <a:r>
              <a:rPr lang="en-US" altLang="zh-CN" dirty="0"/>
              <a:t>e.g.</a:t>
            </a:r>
            <a:r>
              <a:rPr lang="zh-CN" altLang="en-US" dirty="0"/>
              <a:t>键盘）</a:t>
            </a:r>
            <a:endParaRPr lang="en-US" altLang="zh-CN" dirty="0"/>
          </a:p>
          <a:p>
            <a:pPr marL="0" indent="0">
              <a:buNone/>
            </a:pPr>
            <a:r>
              <a:rPr lang="en-US" altLang="zh-CN" dirty="0"/>
              <a:t>2.</a:t>
            </a:r>
            <a:r>
              <a:rPr lang="zh-CN" altLang="en-US" dirty="0"/>
              <a:t> 输出流（</a:t>
            </a:r>
            <a:r>
              <a:rPr lang="en-US" altLang="zh-CN" dirty="0"/>
              <a:t>e.g.</a:t>
            </a:r>
            <a:r>
              <a:rPr lang="zh-CN" altLang="en-US" dirty="0"/>
              <a:t>屏幕）</a:t>
            </a:r>
            <a:endParaRPr lang="en-US" altLang="zh-CN" dirty="0"/>
          </a:p>
          <a:p>
            <a:endParaRPr kumimoji="1" lang="en-US" altLang="zh-CN" dirty="0"/>
          </a:p>
          <a:p>
            <a:r>
              <a:rPr lang="en-US" altLang="zh-CN" dirty="0" err="1"/>
              <a:t>java.io</a:t>
            </a:r>
            <a:r>
              <a:rPr lang="zh-CN" altLang="en-US" dirty="0"/>
              <a:t>包</a:t>
            </a:r>
            <a:endParaRPr lang="en-US" altLang="zh-CN" dirty="0"/>
          </a:p>
          <a:p>
            <a:pPr lvl="1"/>
            <a:r>
              <a:rPr lang="zh-CN" altLang="en-US" dirty="0"/>
              <a:t>提供的一系列的类和接口来实现输入</a:t>
            </a:r>
            <a:r>
              <a:rPr lang="en-US" altLang="zh-CN" dirty="0"/>
              <a:t>/</a:t>
            </a:r>
            <a:r>
              <a:rPr lang="zh-CN" altLang="en-US" dirty="0"/>
              <a:t>输出处理</a:t>
            </a:r>
            <a:endParaRPr lang="en-US" altLang="zh-CN" dirty="0"/>
          </a:p>
          <a:p>
            <a:r>
              <a:rPr lang="en-US" altLang="zh-CN" dirty="0" err="1"/>
              <a:t>java.lang</a:t>
            </a:r>
            <a:r>
              <a:rPr lang="zh-CN" altLang="en-US" dirty="0"/>
              <a:t>包</a:t>
            </a:r>
            <a:endParaRPr lang="en-US" altLang="zh-CN" dirty="0"/>
          </a:p>
          <a:p>
            <a:pPr lvl="1"/>
            <a:r>
              <a:rPr lang="zh-CN" altLang="en-US" dirty="0"/>
              <a:t>提供的类中来处理的标准输入</a:t>
            </a:r>
            <a:r>
              <a:rPr lang="en-US" altLang="zh-CN" dirty="0"/>
              <a:t>/</a:t>
            </a:r>
            <a:r>
              <a:rPr lang="zh-CN" altLang="en-US" dirty="0"/>
              <a:t>输出</a:t>
            </a:r>
            <a:endParaRPr lang="en-US" altLang="zh-CN" dirty="0"/>
          </a:p>
          <a:p>
            <a:pPr marL="457200" lvl="1" indent="0">
              <a:buNone/>
            </a:pPr>
            <a:endParaRPr kumimoji="1" lang="en-US" altLang="zh-CN" dirty="0"/>
          </a:p>
          <a:p>
            <a:pPr marL="0" indent="0">
              <a:buNone/>
            </a:pPr>
            <a:r>
              <a:rPr lang="zh-CN" altLang="en-US" b="1" i="1" dirty="0"/>
              <a:t>输入流：数据提供者，可从中读取数据出来</a:t>
            </a:r>
            <a:endParaRPr lang="en-US" altLang="zh-CN" b="1" i="1" dirty="0"/>
          </a:p>
          <a:p>
            <a:pPr marL="0" indent="0">
              <a:buNone/>
            </a:pPr>
            <a:r>
              <a:rPr lang="zh-CN" altLang="en-US" b="1" i="1" dirty="0"/>
              <a:t>输出流：数据接收者，可往其中写数据</a:t>
            </a:r>
          </a:p>
        </p:txBody>
      </p:sp>
    </p:spTree>
    <p:extLst>
      <p:ext uri="{BB962C8B-B14F-4D97-AF65-F5344CB8AC3E}">
        <p14:creationId xmlns:p14="http://schemas.microsoft.com/office/powerpoint/2010/main" val="1060930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B8F057EC-857A-4B40-88E5-04C11826A367}"/>
              </a:ext>
            </a:extLst>
          </p:cNvPr>
          <p:cNvSpPr>
            <a:spLocks noChangeArrowheads="1"/>
          </p:cNvSpPr>
          <p:nvPr/>
        </p:nvSpPr>
        <p:spPr bwMode="auto">
          <a:xfrm>
            <a:off x="2057400" y="1816100"/>
            <a:ext cx="8382000" cy="435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1"/>
              </a:buClr>
              <a:buSzPct val="70000"/>
              <a:buFont typeface="Monotype Sorts" pitchFamily="2" charset="2"/>
              <a:buNone/>
            </a:pPr>
            <a:r>
              <a:rPr lang="en-US" altLang="zh-CN">
                <a:latin typeface="Times New Roman" panose="02020603050405020304" pitchFamily="18" charset="0"/>
              </a:rPr>
              <a:t>      </a:t>
            </a:r>
            <a:r>
              <a:rPr lang="zh-CN" altLang="en-US">
                <a:latin typeface="Times New Roman" panose="02020603050405020304" pitchFamily="18" charset="0"/>
              </a:rPr>
              <a:t>在</a:t>
            </a:r>
            <a:r>
              <a:rPr lang="en-US" altLang="zh-CN">
                <a:latin typeface="Times New Roman" panose="02020603050405020304" pitchFamily="18" charset="0"/>
              </a:rPr>
              <a:t>Java</a:t>
            </a:r>
            <a:r>
              <a:rPr lang="zh-CN" altLang="en-US">
                <a:latin typeface="Times New Roman" panose="02020603050405020304" pitchFamily="18" charset="0"/>
              </a:rPr>
              <a:t>中，允许</a:t>
            </a:r>
            <a:r>
              <a:rPr lang="zh-CN" altLang="en-US" b="1" u="sng">
                <a:solidFill>
                  <a:schemeClr val="folHlink"/>
                </a:solidFill>
                <a:latin typeface="Times New Roman" panose="02020603050405020304" pitchFamily="18" charset="0"/>
              </a:rPr>
              <a:t>可串行化的对象</a:t>
            </a:r>
            <a:r>
              <a:rPr lang="zh-CN" altLang="en-US">
                <a:latin typeface="Times New Roman" panose="02020603050405020304" pitchFamily="18" charset="0"/>
              </a:rPr>
              <a:t>在通过对象流进行传输。只有实现</a:t>
            </a:r>
            <a:r>
              <a:rPr lang="en-US" altLang="zh-CN">
                <a:latin typeface="Times New Roman" panose="02020603050405020304" pitchFamily="18" charset="0"/>
              </a:rPr>
              <a:t>Serializable</a:t>
            </a:r>
            <a:r>
              <a:rPr lang="zh-CN" altLang="en-US">
                <a:latin typeface="Times New Roman" panose="02020603050405020304" pitchFamily="18" charset="0"/>
              </a:rPr>
              <a:t>接口的类才能被串行化， </a:t>
            </a:r>
            <a:r>
              <a:rPr lang="en-US" altLang="zh-CN">
                <a:latin typeface="Times New Roman" panose="02020603050405020304" pitchFamily="18" charset="0"/>
              </a:rPr>
              <a:t>Serializable</a:t>
            </a:r>
            <a:r>
              <a:rPr lang="zh-CN" altLang="en-US">
                <a:latin typeface="Times New Roman" panose="02020603050405020304" pitchFamily="18" charset="0"/>
              </a:rPr>
              <a:t>接口中没有任何方法，当一个类声明实现</a:t>
            </a:r>
            <a:r>
              <a:rPr lang="en-US" altLang="zh-CN">
                <a:latin typeface="Times New Roman" panose="02020603050405020304" pitchFamily="18" charset="0"/>
              </a:rPr>
              <a:t>Serializable</a:t>
            </a:r>
            <a:r>
              <a:rPr lang="zh-CN" altLang="en-US">
                <a:latin typeface="Times New Roman" panose="02020603050405020304" pitchFamily="18" charset="0"/>
              </a:rPr>
              <a:t>接口时，只是表明该类加入对象串行化协议。</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public class Student </a:t>
            </a:r>
            <a:r>
              <a:rPr lang="en-US" altLang="zh-CN" b="1">
                <a:solidFill>
                  <a:schemeClr val="folHlink"/>
                </a:solidFill>
                <a:latin typeface="Times New Roman" panose="02020603050405020304" pitchFamily="18" charset="0"/>
              </a:rPr>
              <a:t>implements Serializable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public Student(int id, String name, int age,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this.id=id;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this.name=name;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this.age=age;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this.department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p:txBody>
      </p:sp>
      <p:sp>
        <p:nvSpPr>
          <p:cNvPr id="32772" name="Rectangle 4">
            <a:extLst>
              <a:ext uri="{FF2B5EF4-FFF2-40B4-BE49-F238E27FC236}">
                <a16:creationId xmlns:a16="http://schemas.microsoft.com/office/drawing/2014/main" id="{D15ED9F5-BFC7-3D45-B4C6-0EA39B8E7CB3}"/>
              </a:ext>
            </a:extLst>
          </p:cNvPr>
          <p:cNvSpPr>
            <a:spLocks noChangeArrowheads="1"/>
          </p:cNvSpPr>
          <p:nvPr/>
        </p:nvSpPr>
        <p:spPr bwMode="auto">
          <a:xfrm>
            <a:off x="321733" y="254000"/>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Tree>
    <p:extLst>
      <p:ext uri="{BB962C8B-B14F-4D97-AF65-F5344CB8AC3E}">
        <p14:creationId xmlns:p14="http://schemas.microsoft.com/office/powerpoint/2010/main" val="1608149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a:extLst>
              <a:ext uri="{FF2B5EF4-FFF2-40B4-BE49-F238E27FC236}">
                <a16:creationId xmlns:a16="http://schemas.microsoft.com/office/drawing/2014/main" id="{53F62D36-365E-614A-89C8-117BFC28262F}"/>
              </a:ext>
            </a:extLst>
          </p:cNvPr>
          <p:cNvSpPr txBox="1">
            <a:spLocks noChangeArrowheads="1"/>
          </p:cNvSpPr>
          <p:nvPr/>
        </p:nvSpPr>
        <p:spPr bwMode="auto">
          <a:xfrm>
            <a:off x="2209801" y="2133600"/>
            <a:ext cx="7940675" cy="254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t>    </a:t>
            </a:r>
            <a:r>
              <a:rPr lang="zh-CN" altLang="en-US"/>
              <a:t>要串行化一个对象，必须与一定的对象输出</a:t>
            </a:r>
            <a:r>
              <a:rPr lang="en-US" altLang="zh-CN"/>
              <a:t>/</a:t>
            </a:r>
            <a:r>
              <a:rPr lang="zh-CN" altLang="en-US"/>
              <a:t>输入流联系起来，通过对象输出流将对象状态保存下来</a:t>
            </a:r>
            <a:r>
              <a:rPr lang="en-US" altLang="zh-CN">
                <a:latin typeface="Times New Roman" panose="02020603050405020304" pitchFamily="18" charset="0"/>
              </a:rPr>
              <a:t>(</a:t>
            </a:r>
            <a:r>
              <a:rPr lang="zh-CN" altLang="en-US">
                <a:latin typeface="Times New Roman" panose="02020603050405020304" pitchFamily="18" charset="0"/>
              </a:rPr>
              <a:t>将对象保存到文件中，或者通过网络传送到其他地方</a:t>
            </a:r>
            <a:r>
              <a:rPr lang="en-US" altLang="zh-CN">
                <a:latin typeface="Times New Roman" panose="02020603050405020304" pitchFamily="18" charset="0"/>
              </a:rPr>
              <a:t>)</a:t>
            </a:r>
            <a:r>
              <a:rPr lang="en-US" altLang="zh-CN"/>
              <a:t> </a:t>
            </a:r>
            <a:r>
              <a:rPr lang="zh-CN" altLang="en-US"/>
              <a:t>，再通过对象输入流将对象状态恢复。</a:t>
            </a:r>
          </a:p>
          <a:p>
            <a:pPr>
              <a:lnSpc>
                <a:spcPct val="120000"/>
              </a:lnSpc>
            </a:pPr>
            <a:endParaRPr lang="zh-CN" altLang="en-US" sz="800"/>
          </a:p>
          <a:p>
            <a:pPr>
              <a:lnSpc>
                <a:spcPct val="120000"/>
              </a:lnSpc>
            </a:pPr>
            <a:r>
              <a:rPr lang="zh-CN" altLang="en-US"/>
              <a:t>    类</a:t>
            </a:r>
            <a:r>
              <a:rPr lang="en-US" altLang="zh-CN">
                <a:latin typeface="Times New Roman" panose="02020603050405020304" pitchFamily="18" charset="0"/>
              </a:rPr>
              <a:t>ObjectOutputStream</a:t>
            </a:r>
            <a:r>
              <a:rPr lang="zh-CN" altLang="en-US">
                <a:latin typeface="Times New Roman" panose="02020603050405020304" pitchFamily="18" charset="0"/>
              </a:rPr>
              <a:t>和</a:t>
            </a:r>
            <a:r>
              <a:rPr lang="en-US" altLang="zh-CN">
                <a:latin typeface="Times New Roman" panose="02020603050405020304" pitchFamily="18" charset="0"/>
              </a:rPr>
              <a:t>ObjectInputStream</a:t>
            </a:r>
            <a:r>
              <a:rPr lang="zh-CN" altLang="en-US">
                <a:latin typeface="Times New Roman" panose="02020603050405020304" pitchFamily="18" charset="0"/>
              </a:rPr>
              <a:t>分别继承了接口</a:t>
            </a:r>
            <a:r>
              <a:rPr lang="en-US" altLang="zh-CN" b="1" u="sng">
                <a:solidFill>
                  <a:schemeClr val="folHlink"/>
                </a:solidFill>
                <a:latin typeface="Times New Roman" panose="02020603050405020304" pitchFamily="18" charset="0"/>
              </a:rPr>
              <a:t>ObjectOutput</a:t>
            </a:r>
            <a:r>
              <a:rPr lang="zh-CN" altLang="en-US">
                <a:latin typeface="Times New Roman" panose="02020603050405020304" pitchFamily="18" charset="0"/>
              </a:rPr>
              <a:t>和</a:t>
            </a:r>
            <a:r>
              <a:rPr lang="en-US" altLang="zh-CN" b="1" u="sng">
                <a:solidFill>
                  <a:schemeClr val="folHlink"/>
                </a:solidFill>
                <a:latin typeface="Times New Roman" panose="02020603050405020304" pitchFamily="18" charset="0"/>
              </a:rPr>
              <a:t>ObjectInpu</a:t>
            </a:r>
            <a:r>
              <a:rPr lang="en-US" altLang="zh-CN">
                <a:latin typeface="Times New Roman" panose="02020603050405020304" pitchFamily="18" charset="0"/>
              </a:rPr>
              <a:t>t</a:t>
            </a:r>
            <a:r>
              <a:rPr lang="zh-CN" altLang="en-US">
                <a:latin typeface="Times New Roman" panose="02020603050405020304" pitchFamily="18" charset="0"/>
              </a:rPr>
              <a:t>，将数据流功能扩展到可以读写对象，前者用</a:t>
            </a:r>
            <a:r>
              <a:rPr lang="en-US" altLang="zh-CN">
                <a:latin typeface="Times New Roman" panose="02020603050405020304" pitchFamily="18" charset="0"/>
              </a:rPr>
              <a:t>writeObject()</a:t>
            </a:r>
            <a:r>
              <a:rPr lang="zh-CN" altLang="en-US">
                <a:latin typeface="Times New Roman" panose="02020603050405020304" pitchFamily="18" charset="0"/>
              </a:rPr>
              <a:t>方法可以直接将对象保存到输出流中，而后者用</a:t>
            </a:r>
            <a:r>
              <a:rPr lang="en-US" altLang="zh-CN">
                <a:latin typeface="Times New Roman" panose="02020603050405020304" pitchFamily="18" charset="0"/>
              </a:rPr>
              <a:t>readObject()</a:t>
            </a:r>
            <a:r>
              <a:rPr lang="zh-CN" altLang="en-US">
                <a:latin typeface="Times New Roman" panose="02020603050405020304" pitchFamily="18" charset="0"/>
              </a:rPr>
              <a:t>方法可以直接从输入流中读取一个对象。</a:t>
            </a:r>
          </a:p>
        </p:txBody>
      </p:sp>
      <p:sp>
        <p:nvSpPr>
          <p:cNvPr id="33796" name="Rectangle 4">
            <a:extLst>
              <a:ext uri="{FF2B5EF4-FFF2-40B4-BE49-F238E27FC236}">
                <a16:creationId xmlns:a16="http://schemas.microsoft.com/office/drawing/2014/main" id="{2562BCDD-75BD-6643-83FD-73351E936AC3}"/>
              </a:ext>
            </a:extLst>
          </p:cNvPr>
          <p:cNvSpPr>
            <a:spLocks noChangeArrowheads="1"/>
          </p:cNvSpPr>
          <p:nvPr/>
        </p:nvSpPr>
        <p:spPr bwMode="auto">
          <a:xfrm>
            <a:off x="355600" y="270933"/>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Tree>
    <p:extLst>
      <p:ext uri="{BB962C8B-B14F-4D97-AF65-F5344CB8AC3E}">
        <p14:creationId xmlns:p14="http://schemas.microsoft.com/office/powerpoint/2010/main" val="210386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40142B4-866C-684D-8229-6945A653B8ED}"/>
              </a:ext>
            </a:extLst>
          </p:cNvPr>
          <p:cNvSpPr>
            <a:spLocks noChangeArrowheads="1"/>
          </p:cNvSpPr>
          <p:nvPr/>
        </p:nvSpPr>
        <p:spPr bwMode="auto">
          <a:xfrm>
            <a:off x="474133" y="304800"/>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
        <p:nvSpPr>
          <p:cNvPr id="89091" name="Text Box 3">
            <a:extLst>
              <a:ext uri="{FF2B5EF4-FFF2-40B4-BE49-F238E27FC236}">
                <a16:creationId xmlns:a16="http://schemas.microsoft.com/office/drawing/2014/main" id="{8069D0D4-D80D-6F4B-A0CC-EFB272DA14CC}"/>
              </a:ext>
            </a:extLst>
          </p:cNvPr>
          <p:cNvSpPr txBox="1">
            <a:spLocks noChangeArrowheads="1"/>
          </p:cNvSpPr>
          <p:nvPr/>
        </p:nvSpPr>
        <p:spPr bwMode="auto">
          <a:xfrm>
            <a:off x="2286000" y="2209801"/>
            <a:ext cx="75438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800"/>
              <a:t>    </a:t>
            </a:r>
            <a:r>
              <a:rPr lang="zh-CN" altLang="en-US" sz="2800"/>
              <a:t>从某种意义来看，对象流与数据流是相类似的，也具有过滤流的特性。利用对象流来输入</a:t>
            </a:r>
            <a:r>
              <a:rPr lang="en-US" altLang="zh-CN" sz="2800"/>
              <a:t>/</a:t>
            </a:r>
            <a:r>
              <a:rPr lang="zh-CN" altLang="en-US" sz="2800"/>
              <a:t>输出对象时，也不能单独使用，需要与其他的流连接起来。</a:t>
            </a:r>
          </a:p>
          <a:p>
            <a:pPr>
              <a:lnSpc>
                <a:spcPct val="110000"/>
              </a:lnSpc>
            </a:pPr>
            <a:endParaRPr lang="zh-CN" altLang="en-US" sz="2800"/>
          </a:p>
          <a:p>
            <a:pPr lvl="1">
              <a:lnSpc>
                <a:spcPct val="110000"/>
              </a:lnSpc>
              <a:buClr>
                <a:schemeClr val="hlink"/>
              </a:buClr>
              <a:buFont typeface="Wingdings" pitchFamily="2" charset="2"/>
              <a:buChar char="q"/>
            </a:pPr>
            <a:r>
              <a:rPr lang="zh-CN" altLang="en-US" sz="2800" i="1"/>
              <a:t> 对象是可串行化的</a:t>
            </a:r>
          </a:p>
          <a:p>
            <a:pPr lvl="1">
              <a:lnSpc>
                <a:spcPct val="110000"/>
              </a:lnSpc>
              <a:buClr>
                <a:schemeClr val="hlink"/>
              </a:buClr>
              <a:buFont typeface="Wingdings" pitchFamily="2" charset="2"/>
              <a:buChar char="q"/>
            </a:pPr>
            <a:r>
              <a:rPr lang="zh-CN" altLang="en-US" sz="2800" i="1"/>
              <a:t> 使用对象流</a:t>
            </a:r>
          </a:p>
        </p:txBody>
      </p:sp>
    </p:spTree>
    <p:extLst>
      <p:ext uri="{BB962C8B-B14F-4D97-AF65-F5344CB8AC3E}">
        <p14:creationId xmlns:p14="http://schemas.microsoft.com/office/powerpoint/2010/main" val="4285374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AD16C14-C527-C84E-AA15-E5F0BB1C043C}"/>
              </a:ext>
            </a:extLst>
          </p:cNvPr>
          <p:cNvSpPr>
            <a:spLocks noChangeArrowheads="1"/>
          </p:cNvSpPr>
          <p:nvPr/>
        </p:nvSpPr>
        <p:spPr bwMode="auto">
          <a:xfrm>
            <a:off x="1981200" y="457201"/>
            <a:ext cx="8305800" cy="610789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public class Objectser</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public static void main(String args[])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Student stu=new Student(981036, “Li Ming”, 16, “CSD”);</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try</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FileOutputStream fo = new FileOutputStream(“data.ser”);</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ObjectOutputStream so = new ObjectOutputStream(fo);</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so.writeObject(stu);</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so.close();</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catch(Exception e)</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System.out.println(e)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p:txBody>
      </p:sp>
      <p:sp>
        <p:nvSpPr>
          <p:cNvPr id="34819" name="Text Box 3">
            <a:extLst>
              <a:ext uri="{FF2B5EF4-FFF2-40B4-BE49-F238E27FC236}">
                <a16:creationId xmlns:a16="http://schemas.microsoft.com/office/drawing/2014/main" id="{E11161BA-AA0F-9C4F-A5F3-999020F7C7F5}"/>
              </a:ext>
            </a:extLst>
          </p:cNvPr>
          <p:cNvSpPr txBox="1">
            <a:spLocks noChangeArrowheads="1"/>
          </p:cNvSpPr>
          <p:nvPr/>
        </p:nvSpPr>
        <p:spPr bwMode="auto">
          <a:xfrm>
            <a:off x="9520636" y="1325563"/>
            <a:ext cx="615553"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对象流：例子（对象的存储）</a:t>
            </a:r>
            <a:endParaRPr lang="zh-CN" altLang="en-US"/>
          </a:p>
        </p:txBody>
      </p:sp>
    </p:spTree>
    <p:extLst>
      <p:ext uri="{BB962C8B-B14F-4D97-AF65-F5344CB8AC3E}">
        <p14:creationId xmlns:p14="http://schemas.microsoft.com/office/powerpoint/2010/main" val="2458300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C39138A-5AC5-F745-AAF0-BC0C552F6FF7}"/>
              </a:ext>
            </a:extLst>
          </p:cNvPr>
          <p:cNvSpPr>
            <a:spLocks noChangeArrowheads="1"/>
          </p:cNvSpPr>
          <p:nvPr/>
        </p:nvSpPr>
        <p:spPr bwMode="auto">
          <a:xfrm>
            <a:off x="1981200" y="533400"/>
            <a:ext cx="8305800" cy="620791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public class ObjectRecov</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public static void main(String args[])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Student stu;</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try</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FileInputStream fi = new FileInputStream(“data.ser”);</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ObjectInputStream si = new ObjectInputStream(fi);</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 = (Student)si.readObject();</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si.close();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catch(Exception 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System.out.println(“ID: ”+stu.id+“name:”+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stu.name+“age:”+stu.age+“dept.:”+stu.department);</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p:txBody>
      </p:sp>
      <p:sp>
        <p:nvSpPr>
          <p:cNvPr id="35843" name="Text Box 3">
            <a:extLst>
              <a:ext uri="{FF2B5EF4-FFF2-40B4-BE49-F238E27FC236}">
                <a16:creationId xmlns:a16="http://schemas.microsoft.com/office/drawing/2014/main" id="{079AF03F-42C8-2B40-A80E-316EB352F88D}"/>
              </a:ext>
            </a:extLst>
          </p:cNvPr>
          <p:cNvSpPr txBox="1">
            <a:spLocks noChangeArrowheads="1"/>
          </p:cNvSpPr>
          <p:nvPr/>
        </p:nvSpPr>
        <p:spPr bwMode="auto">
          <a:xfrm>
            <a:off x="9520636" y="1325563"/>
            <a:ext cx="615553"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对象流：例子（对象的存储）</a:t>
            </a:r>
            <a:endParaRPr lang="zh-CN" altLang="en-US"/>
          </a:p>
        </p:txBody>
      </p:sp>
    </p:spTree>
    <p:extLst>
      <p:ext uri="{BB962C8B-B14F-4D97-AF65-F5344CB8AC3E}">
        <p14:creationId xmlns:p14="http://schemas.microsoft.com/office/powerpoint/2010/main" val="3745875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B405540-03AB-4D42-BED2-D8CF56048855}"/>
              </a:ext>
            </a:extLst>
          </p:cNvPr>
          <p:cNvSpPr>
            <a:spLocks noChangeArrowheads="1"/>
          </p:cNvSpPr>
          <p:nvPr/>
        </p:nvSpPr>
        <p:spPr bwMode="auto">
          <a:xfrm>
            <a:off x="304800" y="287866"/>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
        <p:nvSpPr>
          <p:cNvPr id="90115" name="Rectangle 3">
            <a:extLst>
              <a:ext uri="{FF2B5EF4-FFF2-40B4-BE49-F238E27FC236}">
                <a16:creationId xmlns:a16="http://schemas.microsoft.com/office/drawing/2014/main" id="{DA841CA5-C32D-FB4D-BBAF-2AC0C0F14B80}"/>
              </a:ext>
            </a:extLst>
          </p:cNvPr>
          <p:cNvSpPr>
            <a:spLocks noChangeArrowheads="1"/>
          </p:cNvSpPr>
          <p:nvPr/>
        </p:nvSpPr>
        <p:spPr bwMode="auto">
          <a:xfrm>
            <a:off x="2362200" y="2362201"/>
            <a:ext cx="7620000" cy="2392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3200" b="1" u="sng">
                <a:solidFill>
                  <a:schemeClr val="folHlink"/>
                </a:solidFill>
              </a:rPr>
              <a:t>定制对象的串行化</a:t>
            </a:r>
            <a:r>
              <a:rPr lang="zh-CN" altLang="en-US" sz="2800"/>
              <a:t>：当一个对象串行化时，如果希望该对象的某些属性不被保存，可以通过在类定义中重写</a:t>
            </a:r>
            <a:r>
              <a:rPr lang="en-US" altLang="zh-CN" sz="2800"/>
              <a:t>readObject()</a:t>
            </a:r>
            <a:r>
              <a:rPr lang="zh-CN" altLang="en-US" sz="2800"/>
              <a:t>和</a:t>
            </a:r>
            <a:r>
              <a:rPr lang="en-US" altLang="zh-CN" sz="2800"/>
              <a:t>WriteObject()</a:t>
            </a:r>
            <a:r>
              <a:rPr lang="zh-CN" altLang="en-US" sz="2800"/>
              <a:t>方法来实现。</a:t>
            </a:r>
          </a:p>
        </p:txBody>
      </p:sp>
    </p:spTree>
    <p:extLst>
      <p:ext uri="{BB962C8B-B14F-4D97-AF65-F5344CB8AC3E}">
        <p14:creationId xmlns:p14="http://schemas.microsoft.com/office/powerpoint/2010/main" val="1510519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1D213C4D-358D-934C-AE25-6B586EDB8933}"/>
              </a:ext>
            </a:extLst>
          </p:cNvPr>
          <p:cNvSpPr txBox="1">
            <a:spLocks noChangeArrowheads="1"/>
          </p:cNvSpPr>
          <p:nvPr/>
        </p:nvSpPr>
        <p:spPr bwMode="auto">
          <a:xfrm>
            <a:off x="1676400" y="523876"/>
            <a:ext cx="8610600" cy="607422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public class Student implements Serializable</a:t>
            </a:r>
          </a:p>
          <a:p>
            <a:pPr>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public Student(int id, String name, int age,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this.id=id;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this.name=name;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this.age=age;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this.department =departmernt;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r>
              <a:rPr lang="en-US" altLang="zh-CN" b="1">
                <a:solidFill>
                  <a:schemeClr val="folHlink"/>
                </a:solidFill>
                <a:latin typeface="Times New Roman" panose="02020603050405020304" pitchFamily="18" charset="0"/>
              </a:rPr>
              <a:t>private void writeObject(ObjectOutputStream out) throws IOException</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out.writeInt(id);</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r>
              <a:rPr lang="en-US" altLang="zh-CN" sz="2000">
                <a:solidFill>
                  <a:schemeClr val="folHlink"/>
                </a:solidFill>
                <a:latin typeface="Times New Roman" panose="02020603050405020304" pitchFamily="18" charset="0"/>
              </a:rPr>
              <a:t>…</a:t>
            </a:r>
            <a:r>
              <a:rPr lang="en-US" altLang="zh-CN" sz="2000">
                <a:solidFill>
                  <a:schemeClr val="folHlink"/>
                </a:solidFill>
              </a:rPr>
              <a:t> // out.defaultWriteObject()</a:t>
            </a:r>
            <a:endParaRPr lang="en-US" altLang="zh-CN" b="1">
              <a:solidFill>
                <a:schemeClr val="folHlink"/>
              </a:solidFill>
              <a:latin typeface="Times New Roman" panose="02020603050405020304" pitchFamily="18" charset="0"/>
            </a:endParaRP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private void readObject(ObjectInputStream in) throws IOException</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id = in.readInt();</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r>
              <a:rPr lang="en-US" altLang="zh-CN" sz="2000">
                <a:solidFill>
                  <a:schemeClr val="folHlink"/>
                </a:solidFill>
              </a:rPr>
              <a:t> </a:t>
            </a:r>
            <a:r>
              <a:rPr lang="en-US" altLang="zh-CN" sz="2000">
                <a:solidFill>
                  <a:schemeClr val="folHlink"/>
                </a:solidFill>
                <a:latin typeface="Times New Roman" panose="02020603050405020304" pitchFamily="18" charset="0"/>
              </a:rPr>
              <a:t>…</a:t>
            </a:r>
            <a:r>
              <a:rPr lang="en-US" altLang="zh-CN" sz="2000">
                <a:solidFill>
                  <a:schemeClr val="folHlink"/>
                </a:solidFill>
              </a:rPr>
              <a:t> // in.defaultReadObject()</a:t>
            </a:r>
            <a:endParaRPr lang="en-US" altLang="zh-CN" b="1">
              <a:solidFill>
                <a:schemeClr val="folHlink"/>
              </a:solidFill>
              <a:latin typeface="Times New Roman" panose="02020603050405020304" pitchFamily="18" charset="0"/>
            </a:endParaRP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p:txBody>
      </p:sp>
      <p:sp>
        <p:nvSpPr>
          <p:cNvPr id="38916" name="Text Box 4">
            <a:extLst>
              <a:ext uri="{FF2B5EF4-FFF2-40B4-BE49-F238E27FC236}">
                <a16:creationId xmlns:a16="http://schemas.microsoft.com/office/drawing/2014/main" id="{F9A18933-B8B6-F94C-B0EA-357974FECEAF}"/>
              </a:ext>
            </a:extLst>
          </p:cNvPr>
          <p:cNvSpPr txBox="1">
            <a:spLocks noChangeArrowheads="1"/>
          </p:cNvSpPr>
          <p:nvPr/>
        </p:nvSpPr>
        <p:spPr bwMode="auto">
          <a:xfrm>
            <a:off x="9663867" y="1325564"/>
            <a:ext cx="677108" cy="337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3200" b="1">
                <a:solidFill>
                  <a:schemeClr val="folHlink"/>
                </a:solidFill>
              </a:rPr>
              <a:t>定制对象的串行化</a:t>
            </a:r>
          </a:p>
        </p:txBody>
      </p:sp>
    </p:spTree>
    <p:extLst>
      <p:ext uri="{BB962C8B-B14F-4D97-AF65-F5344CB8AC3E}">
        <p14:creationId xmlns:p14="http://schemas.microsoft.com/office/powerpoint/2010/main" val="1810303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a:extLst>
              <a:ext uri="{FF2B5EF4-FFF2-40B4-BE49-F238E27FC236}">
                <a16:creationId xmlns:a16="http://schemas.microsoft.com/office/drawing/2014/main" id="{E9304832-2ED1-D043-BBB1-3850EC9E5691}"/>
              </a:ext>
            </a:extLst>
          </p:cNvPr>
          <p:cNvSpPr txBox="1">
            <a:spLocks noChangeArrowheads="1"/>
          </p:cNvSpPr>
          <p:nvPr/>
        </p:nvSpPr>
        <p:spPr bwMode="auto">
          <a:xfrm>
            <a:off x="1041400" y="1704175"/>
            <a:ext cx="10109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latin typeface="Times New Roman" panose="02020603050405020304" pitchFamily="18" charset="0"/>
              </a:rPr>
              <a:t>        </a:t>
            </a:r>
            <a:r>
              <a:rPr lang="zh-CN" altLang="en-US" sz="2800" dirty="0">
                <a:latin typeface="Times New Roman" panose="02020603050405020304" pitchFamily="18" charset="0"/>
              </a:rPr>
              <a:t>串行化只能保存对象的</a:t>
            </a:r>
            <a:r>
              <a:rPr lang="zh-CN" altLang="en-US" sz="2800" b="1" u="sng" dirty="0">
                <a:solidFill>
                  <a:schemeClr val="folHlink"/>
                </a:solidFill>
                <a:latin typeface="Times New Roman" panose="02020603050405020304" pitchFamily="18" charset="0"/>
              </a:rPr>
              <a:t>非静态成员变量（实例变量）</a:t>
            </a:r>
            <a:r>
              <a:rPr lang="zh-CN" altLang="en-US" sz="2800" dirty="0">
                <a:latin typeface="Times New Roman" panose="02020603050405020304" pitchFamily="18" charset="0"/>
              </a:rPr>
              <a:t>，而不能保存任何成员方法和静态成员变量，并且保存的只是变量的值，对于变量的任何修饰符都不能保存。</a:t>
            </a:r>
          </a:p>
          <a:p>
            <a:r>
              <a:rPr lang="zh-CN" altLang="en-US" sz="2800" dirty="0">
                <a:latin typeface="Times New Roman" panose="02020603050405020304" pitchFamily="18" charset="0"/>
              </a:rPr>
              <a:t>        对于某些类型的对象，其状态是瞬时的，这样的对象是无法保存其状态的，如</a:t>
            </a:r>
            <a:r>
              <a:rPr lang="en-US" altLang="zh-CN" sz="2800" dirty="0">
                <a:latin typeface="Times New Roman" panose="02020603050405020304" pitchFamily="18" charset="0"/>
              </a:rPr>
              <a:t>Thread</a:t>
            </a:r>
            <a:r>
              <a:rPr lang="zh-CN" altLang="en-US" sz="2800" dirty="0">
                <a:latin typeface="Times New Roman" panose="02020603050405020304" pitchFamily="18" charset="0"/>
              </a:rPr>
              <a:t>对象或流对象。对于这样的成员变量，必须用</a:t>
            </a:r>
            <a:r>
              <a:rPr lang="en-US" altLang="zh-CN" sz="2800" b="1" u="sng" dirty="0">
                <a:solidFill>
                  <a:schemeClr val="folHlink"/>
                </a:solidFill>
                <a:latin typeface="Times New Roman" panose="02020603050405020304" pitchFamily="18" charset="0"/>
              </a:rPr>
              <a:t>transient</a:t>
            </a:r>
            <a:r>
              <a:rPr lang="zh-CN" altLang="en-US" sz="2800" dirty="0">
                <a:latin typeface="Times New Roman" panose="02020603050405020304" pitchFamily="18" charset="0"/>
              </a:rPr>
              <a:t>关键字标明，否则编译器将报错。任何用</a:t>
            </a:r>
            <a:r>
              <a:rPr lang="en-US" altLang="zh-CN" sz="2800" dirty="0">
                <a:latin typeface="Times New Roman" panose="02020603050405020304" pitchFamily="18" charset="0"/>
              </a:rPr>
              <a:t>transient</a:t>
            </a:r>
            <a:r>
              <a:rPr lang="zh-CN" altLang="en-US" sz="2800" dirty="0">
                <a:latin typeface="Times New Roman" panose="02020603050405020304" pitchFamily="18" charset="0"/>
              </a:rPr>
              <a:t>关键字标明的成员变量，都不会被保存。</a:t>
            </a:r>
          </a:p>
          <a:p>
            <a:r>
              <a:rPr lang="zh-CN" altLang="en-US" sz="2800" dirty="0">
                <a:latin typeface="Times New Roman" panose="02020603050405020304" pitchFamily="18" charset="0"/>
              </a:rPr>
              <a:t>       另外，串行化可能涉及将对象存放到磁盘上或在网络上发送数据，这时会产生安全问题。对于一些需要保密的数据，不应保存在永久介质中（或者不应简单地不加处理地保存下来），为了保证安全，应在这些变量前加上</a:t>
            </a:r>
            <a:r>
              <a:rPr lang="en-US" altLang="zh-CN" sz="2800" dirty="0">
                <a:latin typeface="Times New Roman" panose="02020603050405020304" pitchFamily="18" charset="0"/>
              </a:rPr>
              <a:t>transient</a:t>
            </a:r>
            <a:r>
              <a:rPr lang="zh-CN" altLang="en-US" sz="2800" dirty="0">
                <a:latin typeface="Times New Roman" panose="02020603050405020304" pitchFamily="18" charset="0"/>
              </a:rPr>
              <a:t>关键字。</a:t>
            </a:r>
          </a:p>
        </p:txBody>
      </p:sp>
      <p:sp>
        <p:nvSpPr>
          <p:cNvPr id="36868" name="Rectangle 4">
            <a:extLst>
              <a:ext uri="{FF2B5EF4-FFF2-40B4-BE49-F238E27FC236}">
                <a16:creationId xmlns:a16="http://schemas.microsoft.com/office/drawing/2014/main" id="{DD7D3D7E-B751-1240-B32D-8287893E839B}"/>
              </a:ext>
            </a:extLst>
          </p:cNvPr>
          <p:cNvSpPr>
            <a:spLocks noChangeArrowheads="1"/>
          </p:cNvSpPr>
          <p:nvPr/>
        </p:nvSpPr>
        <p:spPr bwMode="auto">
          <a:xfrm>
            <a:off x="338667" y="321733"/>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Tree>
    <p:extLst>
      <p:ext uri="{BB962C8B-B14F-4D97-AF65-F5344CB8AC3E}">
        <p14:creationId xmlns:p14="http://schemas.microsoft.com/office/powerpoint/2010/main" val="255345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C188EEE-F42A-7B4C-BA5F-7D0C3A938ABD}"/>
              </a:ext>
            </a:extLst>
          </p:cNvPr>
          <p:cNvSpPr>
            <a:spLocks noChangeArrowheads="1"/>
          </p:cNvSpPr>
          <p:nvPr/>
        </p:nvSpPr>
        <p:spPr bwMode="auto">
          <a:xfrm>
            <a:off x="3048000" y="457200"/>
            <a:ext cx="3962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en-US" altLang="zh-CN" sz="3200" b="1">
                <a:solidFill>
                  <a:srgbClr val="003366"/>
                </a:solidFill>
                <a:latin typeface="Times New Roman" panose="02020603050405020304" pitchFamily="18" charset="0"/>
              </a:rPr>
              <a:t>2</a:t>
            </a:r>
            <a:r>
              <a:rPr lang="zh-CN" altLang="en-US" sz="3200" b="1">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	</a:t>
            </a:r>
            <a:r>
              <a:rPr lang="en-US" altLang="zh-CN" sz="3200" b="1">
                <a:solidFill>
                  <a:schemeClr val="folHlink"/>
                </a:solidFill>
                <a:latin typeface="Times New Roman" panose="02020603050405020304" pitchFamily="18" charset="0"/>
              </a:rPr>
              <a:t>——</a:t>
            </a:r>
            <a:r>
              <a:rPr lang="zh-CN" altLang="en-US" sz="2800" b="1">
                <a:solidFill>
                  <a:schemeClr val="folHlink"/>
                </a:solidFill>
                <a:latin typeface="Times New Roman" panose="02020603050405020304" pitchFamily="18" charset="0"/>
              </a:rPr>
              <a:t>管道流</a:t>
            </a:r>
          </a:p>
        </p:txBody>
      </p:sp>
      <p:sp>
        <p:nvSpPr>
          <p:cNvPr id="37891" name="Text Box 3">
            <a:extLst>
              <a:ext uri="{FF2B5EF4-FFF2-40B4-BE49-F238E27FC236}">
                <a16:creationId xmlns:a16="http://schemas.microsoft.com/office/drawing/2014/main" id="{E50763F8-B306-E547-A0BA-DB45B4D2892B}"/>
              </a:ext>
            </a:extLst>
          </p:cNvPr>
          <p:cNvSpPr txBox="1">
            <a:spLocks noChangeArrowheads="1"/>
          </p:cNvSpPr>
          <p:nvPr/>
        </p:nvSpPr>
        <p:spPr bwMode="auto">
          <a:xfrm>
            <a:off x="2422526" y="2078039"/>
            <a:ext cx="7864475" cy="159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latin typeface="Times New Roman" panose="02020603050405020304" pitchFamily="18" charset="0"/>
              </a:rPr>
              <a:t>    </a:t>
            </a:r>
            <a:r>
              <a:rPr lang="zh-CN" altLang="en-US">
                <a:latin typeface="Times New Roman" panose="02020603050405020304" pitchFamily="18" charset="0"/>
              </a:rPr>
              <a:t>管道用来把一个程序、线程和代码块的输出连接到另一个程序、线程和代码块的输入。</a:t>
            </a:r>
            <a:r>
              <a:rPr lang="en-US" altLang="zh-CN">
                <a:latin typeface="Times New Roman" panose="02020603050405020304" pitchFamily="18" charset="0"/>
              </a:rPr>
              <a:t>java.io</a:t>
            </a:r>
            <a:r>
              <a:rPr lang="zh-CN" altLang="en-US">
                <a:latin typeface="Times New Roman" panose="02020603050405020304" pitchFamily="18" charset="0"/>
              </a:rPr>
              <a:t>中提供了类</a:t>
            </a:r>
            <a:r>
              <a:rPr lang="en-US" altLang="zh-CN">
                <a:latin typeface="Times New Roman" panose="02020603050405020304" pitchFamily="18" charset="0"/>
              </a:rPr>
              <a:t>PipedInputStream</a:t>
            </a:r>
            <a:r>
              <a:rPr lang="zh-CN" altLang="en-US">
                <a:latin typeface="Times New Roman" panose="02020603050405020304" pitchFamily="18" charset="0"/>
              </a:rPr>
              <a:t>和</a:t>
            </a:r>
            <a:r>
              <a:rPr lang="en-US" altLang="zh-CN">
                <a:latin typeface="Times New Roman" panose="02020603050405020304" pitchFamily="18" charset="0"/>
              </a:rPr>
              <a:t>PipedOutputStream</a:t>
            </a:r>
            <a:r>
              <a:rPr lang="zh-CN" altLang="en-US">
                <a:latin typeface="Times New Roman" panose="02020603050405020304" pitchFamily="18" charset="0"/>
              </a:rPr>
              <a:t>作为管道的输入</a:t>
            </a:r>
            <a:r>
              <a:rPr lang="en-US" altLang="zh-CN">
                <a:latin typeface="Times New Roman" panose="02020603050405020304" pitchFamily="18" charset="0"/>
              </a:rPr>
              <a:t>/</a:t>
            </a:r>
            <a:r>
              <a:rPr lang="zh-CN" altLang="en-US">
                <a:latin typeface="Times New Roman" panose="02020603050405020304" pitchFamily="18" charset="0"/>
              </a:rPr>
              <a:t>输出流。</a:t>
            </a:r>
          </a:p>
          <a:p>
            <a:pPr>
              <a:lnSpc>
                <a:spcPct val="110000"/>
              </a:lnSpc>
            </a:pPr>
            <a:r>
              <a:rPr lang="zh-CN" altLang="en-US">
                <a:latin typeface="Times New Roman" panose="02020603050405020304" pitchFamily="18" charset="0"/>
              </a:rPr>
              <a:t>    管道输入流作为一个通信管道的接收端，管道输出流则作为发送端。</a:t>
            </a:r>
            <a:r>
              <a:rPr lang="zh-CN" altLang="en-US" b="1" u="sng">
                <a:solidFill>
                  <a:schemeClr val="folHlink"/>
                </a:solidFill>
                <a:latin typeface="Times New Roman" panose="02020603050405020304" pitchFamily="18" charset="0"/>
              </a:rPr>
              <a:t>管道流必须是输入输出流并用</a:t>
            </a:r>
            <a:r>
              <a:rPr lang="zh-CN" altLang="en-US">
                <a:latin typeface="Times New Roman" panose="02020603050405020304" pitchFamily="18" charset="0"/>
              </a:rPr>
              <a:t>，即在使用管道前，两者必须进行连接。</a:t>
            </a:r>
          </a:p>
        </p:txBody>
      </p:sp>
      <p:grpSp>
        <p:nvGrpSpPr>
          <p:cNvPr id="37900" name="Group 12">
            <a:extLst>
              <a:ext uri="{FF2B5EF4-FFF2-40B4-BE49-F238E27FC236}">
                <a16:creationId xmlns:a16="http://schemas.microsoft.com/office/drawing/2014/main" id="{C3CE2149-BADA-1D45-B0AC-CC349E37D6C3}"/>
              </a:ext>
            </a:extLst>
          </p:cNvPr>
          <p:cNvGrpSpPr>
            <a:grpSpLocks/>
          </p:cNvGrpSpPr>
          <p:nvPr/>
        </p:nvGrpSpPr>
        <p:grpSpPr bwMode="auto">
          <a:xfrm>
            <a:off x="2438400" y="5295898"/>
            <a:ext cx="7050088" cy="885825"/>
            <a:chOff x="576" y="3336"/>
            <a:chExt cx="4441" cy="558"/>
          </a:xfrm>
        </p:grpSpPr>
        <p:grpSp>
          <p:nvGrpSpPr>
            <p:cNvPr id="37892" name="Group 4">
              <a:extLst>
                <a:ext uri="{FF2B5EF4-FFF2-40B4-BE49-F238E27FC236}">
                  <a16:creationId xmlns:a16="http://schemas.microsoft.com/office/drawing/2014/main" id="{B64C202C-8D1E-384F-927F-2D0D1FFBBCBE}"/>
                </a:ext>
              </a:extLst>
            </p:cNvPr>
            <p:cNvGrpSpPr>
              <a:grpSpLocks/>
            </p:cNvGrpSpPr>
            <p:nvPr/>
          </p:nvGrpSpPr>
          <p:grpSpPr bwMode="auto">
            <a:xfrm>
              <a:off x="576" y="3336"/>
              <a:ext cx="4441" cy="240"/>
              <a:chOff x="432" y="1488"/>
              <a:chExt cx="4441" cy="240"/>
            </a:xfrm>
          </p:grpSpPr>
          <p:grpSp>
            <p:nvGrpSpPr>
              <p:cNvPr id="37893" name="Group 5">
                <a:extLst>
                  <a:ext uri="{FF2B5EF4-FFF2-40B4-BE49-F238E27FC236}">
                    <a16:creationId xmlns:a16="http://schemas.microsoft.com/office/drawing/2014/main" id="{97B40A3A-91BE-384B-A3D9-D975301D42D8}"/>
                  </a:ext>
                </a:extLst>
              </p:cNvPr>
              <p:cNvGrpSpPr>
                <a:grpSpLocks/>
              </p:cNvGrpSpPr>
              <p:nvPr/>
            </p:nvGrpSpPr>
            <p:grpSpPr bwMode="auto">
              <a:xfrm>
                <a:off x="1296" y="1584"/>
                <a:ext cx="2880" cy="144"/>
                <a:chOff x="432" y="1632"/>
                <a:chExt cx="2880" cy="144"/>
              </a:xfrm>
            </p:grpSpPr>
            <p:sp>
              <p:nvSpPr>
                <p:cNvPr id="37894" name="Rectangle 6">
                  <a:extLst>
                    <a:ext uri="{FF2B5EF4-FFF2-40B4-BE49-F238E27FC236}">
                      <a16:creationId xmlns:a16="http://schemas.microsoft.com/office/drawing/2014/main" id="{CD331799-3BD6-BA42-A44E-85E7C32A0399}"/>
                    </a:ext>
                  </a:extLst>
                </p:cNvPr>
                <p:cNvSpPr>
                  <a:spLocks noChangeArrowheads="1"/>
                </p:cNvSpPr>
                <p:nvPr/>
              </p:nvSpPr>
              <p:spPr bwMode="auto">
                <a:xfrm>
                  <a:off x="432" y="1632"/>
                  <a:ext cx="1440" cy="14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sp>
              <p:nvSpPr>
                <p:cNvPr id="37895" name="Rectangle 7">
                  <a:extLst>
                    <a:ext uri="{FF2B5EF4-FFF2-40B4-BE49-F238E27FC236}">
                      <a16:creationId xmlns:a16="http://schemas.microsoft.com/office/drawing/2014/main" id="{42C9463B-A8B6-8E46-B089-E345F70DD1CA}"/>
                    </a:ext>
                  </a:extLst>
                </p:cNvPr>
                <p:cNvSpPr>
                  <a:spLocks noChangeArrowheads="1"/>
                </p:cNvSpPr>
                <p:nvPr/>
              </p:nvSpPr>
              <p:spPr bwMode="auto">
                <a:xfrm>
                  <a:off x="1872" y="1632"/>
                  <a:ext cx="1440" cy="14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grpSp>
          <p:sp>
            <p:nvSpPr>
              <p:cNvPr id="37896" name="Text Box 8">
                <a:extLst>
                  <a:ext uri="{FF2B5EF4-FFF2-40B4-BE49-F238E27FC236}">
                    <a16:creationId xmlns:a16="http://schemas.microsoft.com/office/drawing/2014/main" id="{AB60A796-AD5B-8D4C-B9B5-239293A32ABC}"/>
                  </a:ext>
                </a:extLst>
              </p:cNvPr>
              <p:cNvSpPr txBox="1">
                <a:spLocks noChangeArrowheads="1"/>
              </p:cNvSpPr>
              <p:nvPr/>
            </p:nvSpPr>
            <p:spPr bwMode="auto">
              <a:xfrm>
                <a:off x="432" y="1488"/>
                <a:ext cx="553" cy="23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spAutoFit/>
              </a:bodyPr>
              <a:lstStyle/>
              <a:p>
                <a:r>
                  <a:rPr lang="zh-CN" altLang="en-US" b="1">
                    <a:latin typeface="Times New Roman" panose="02020603050405020304" pitchFamily="18" charset="0"/>
                  </a:rPr>
                  <a:t>输出流</a:t>
                </a:r>
              </a:p>
            </p:txBody>
          </p:sp>
          <p:sp>
            <p:nvSpPr>
              <p:cNvPr id="37897" name="Text Box 9">
                <a:extLst>
                  <a:ext uri="{FF2B5EF4-FFF2-40B4-BE49-F238E27FC236}">
                    <a16:creationId xmlns:a16="http://schemas.microsoft.com/office/drawing/2014/main" id="{F180A3F3-3348-674C-BD0A-75BD058DDA49}"/>
                  </a:ext>
                </a:extLst>
              </p:cNvPr>
              <p:cNvSpPr txBox="1">
                <a:spLocks noChangeArrowheads="1"/>
              </p:cNvSpPr>
              <p:nvPr/>
            </p:nvSpPr>
            <p:spPr bwMode="auto">
              <a:xfrm>
                <a:off x="4320" y="1488"/>
                <a:ext cx="553" cy="23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spAutoFit/>
              </a:bodyPr>
              <a:lstStyle/>
              <a:p>
                <a:r>
                  <a:rPr lang="zh-CN" altLang="en-US" b="1">
                    <a:latin typeface="Times New Roman" panose="02020603050405020304" pitchFamily="18" charset="0"/>
                  </a:rPr>
                  <a:t>输入流</a:t>
                </a:r>
              </a:p>
            </p:txBody>
          </p:sp>
        </p:grpSp>
        <p:sp>
          <p:nvSpPr>
            <p:cNvPr id="37898" name="Line 10">
              <a:extLst>
                <a:ext uri="{FF2B5EF4-FFF2-40B4-BE49-F238E27FC236}">
                  <a16:creationId xmlns:a16="http://schemas.microsoft.com/office/drawing/2014/main" id="{18D9D23C-96F8-BF48-8CEE-6DC5CA241725}"/>
                </a:ext>
              </a:extLst>
            </p:cNvPr>
            <p:cNvSpPr>
              <a:spLocks noChangeShapeType="1"/>
            </p:cNvSpPr>
            <p:nvPr/>
          </p:nvSpPr>
          <p:spPr bwMode="auto">
            <a:xfrm>
              <a:off x="1488" y="3696"/>
              <a:ext cx="2688" cy="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99" name="Text Box 11">
              <a:extLst>
                <a:ext uri="{FF2B5EF4-FFF2-40B4-BE49-F238E27FC236}">
                  <a16:creationId xmlns:a16="http://schemas.microsoft.com/office/drawing/2014/main" id="{9630FDBB-444C-004C-B55B-3CFC8CB99940}"/>
                </a:ext>
              </a:extLst>
            </p:cNvPr>
            <p:cNvSpPr txBox="1">
              <a:spLocks noChangeArrowheads="1"/>
            </p:cNvSpPr>
            <p:nvPr/>
          </p:nvSpPr>
          <p:spPr bwMode="auto">
            <a:xfrm>
              <a:off x="1958" y="366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rPr>
                <a:t>数据流向</a:t>
              </a:r>
            </a:p>
          </p:txBody>
        </p:sp>
      </p:grpSp>
    </p:spTree>
    <p:extLst>
      <p:ext uri="{BB962C8B-B14F-4D97-AF65-F5344CB8AC3E}">
        <p14:creationId xmlns:p14="http://schemas.microsoft.com/office/powerpoint/2010/main" val="1120269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3F8C649-C941-6546-B88B-9900243D8D44}"/>
              </a:ext>
            </a:extLst>
          </p:cNvPr>
          <p:cNvSpPr>
            <a:spLocks noChangeArrowheads="1"/>
          </p:cNvSpPr>
          <p:nvPr/>
        </p:nvSpPr>
        <p:spPr bwMode="auto">
          <a:xfrm>
            <a:off x="3048000" y="609600"/>
            <a:ext cx="5029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	</a:t>
            </a:r>
            <a:r>
              <a:rPr lang="en-US" altLang="zh-CN" sz="3200" b="1">
                <a:solidFill>
                  <a:srgbClr val="003366"/>
                </a:solidFill>
                <a:latin typeface="Times New Roman" panose="02020603050405020304" pitchFamily="18" charset="0"/>
              </a:rPr>
              <a:t>——</a:t>
            </a:r>
            <a:r>
              <a:rPr lang="zh-CN" altLang="en-US" sz="2800" b="1">
                <a:solidFill>
                  <a:srgbClr val="003366"/>
                </a:solidFill>
                <a:latin typeface="Times New Roman" panose="02020603050405020304" pitchFamily="18" charset="0"/>
              </a:rPr>
              <a:t>管道流</a:t>
            </a:r>
          </a:p>
        </p:txBody>
      </p:sp>
      <p:sp>
        <p:nvSpPr>
          <p:cNvPr id="39939" name="Text Box 3">
            <a:extLst>
              <a:ext uri="{FF2B5EF4-FFF2-40B4-BE49-F238E27FC236}">
                <a16:creationId xmlns:a16="http://schemas.microsoft.com/office/drawing/2014/main" id="{D46F3F4B-EBB8-CC4C-94FD-7A3148F68731}"/>
              </a:ext>
            </a:extLst>
          </p:cNvPr>
          <p:cNvSpPr txBox="1">
            <a:spLocks noChangeArrowheads="1"/>
          </p:cNvSpPr>
          <p:nvPr/>
        </p:nvSpPr>
        <p:spPr bwMode="auto">
          <a:xfrm>
            <a:off x="2574925" y="2030413"/>
            <a:ext cx="5004896" cy="339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t>管道输入</a:t>
            </a:r>
            <a:r>
              <a:rPr lang="en-US" altLang="zh-CN"/>
              <a:t>/</a:t>
            </a:r>
            <a:r>
              <a:rPr lang="zh-CN" altLang="en-US"/>
              <a:t>输出流可以用两种方式进行连接：</a:t>
            </a:r>
          </a:p>
          <a:p>
            <a:pPr>
              <a:lnSpc>
                <a:spcPct val="120000"/>
              </a:lnSpc>
            </a:pPr>
            <a:r>
              <a:rPr lang="en-US" altLang="zh-CN"/>
              <a:t>1</a:t>
            </a:r>
            <a:r>
              <a:rPr lang="zh-CN" altLang="en-US"/>
              <a:t>）在构造方法中进行连接</a:t>
            </a:r>
          </a:p>
          <a:p>
            <a:pPr lvl="1">
              <a:lnSpc>
                <a:spcPct val="120000"/>
              </a:lnSpc>
            </a:pPr>
            <a:r>
              <a:rPr lang="en-US" altLang="zh-CN"/>
              <a:t>PipedInputStream(PipedOutputStream pos);</a:t>
            </a:r>
          </a:p>
          <a:p>
            <a:pPr lvl="1">
              <a:lnSpc>
                <a:spcPct val="120000"/>
              </a:lnSpc>
            </a:pPr>
            <a:r>
              <a:rPr lang="en-US" altLang="zh-CN"/>
              <a:t>PipedOutputStream(PipedInputStream pis);</a:t>
            </a:r>
          </a:p>
          <a:p>
            <a:pPr lvl="1">
              <a:lnSpc>
                <a:spcPct val="120000"/>
              </a:lnSpc>
            </a:pPr>
            <a:endParaRPr lang="en-US" altLang="zh-CN"/>
          </a:p>
          <a:p>
            <a:pPr>
              <a:lnSpc>
                <a:spcPct val="120000"/>
              </a:lnSpc>
            </a:pPr>
            <a:r>
              <a:rPr lang="en-US" altLang="zh-CN"/>
              <a:t>2</a:t>
            </a:r>
            <a:r>
              <a:rPr lang="zh-CN" altLang="en-US"/>
              <a:t>）通过各自的</a:t>
            </a:r>
            <a:r>
              <a:rPr lang="en-US" altLang="zh-CN"/>
              <a:t>connect()</a:t>
            </a:r>
            <a:r>
              <a:rPr lang="zh-CN" altLang="en-US"/>
              <a:t>方法连接</a:t>
            </a:r>
          </a:p>
          <a:p>
            <a:pPr lvl="1">
              <a:lnSpc>
                <a:spcPct val="120000"/>
              </a:lnSpc>
            </a:pPr>
            <a:r>
              <a:rPr lang="zh-CN" altLang="en-US"/>
              <a:t>在类</a:t>
            </a:r>
            <a:r>
              <a:rPr lang="en-US" altLang="zh-CN"/>
              <a:t>PipedInputStream</a:t>
            </a:r>
            <a:r>
              <a:rPr lang="zh-CN" altLang="en-US"/>
              <a:t>中，</a:t>
            </a:r>
          </a:p>
          <a:p>
            <a:pPr lvl="2">
              <a:lnSpc>
                <a:spcPct val="120000"/>
              </a:lnSpc>
            </a:pPr>
            <a:r>
              <a:rPr lang="en-US" altLang="zh-CN"/>
              <a:t>connect(PipedOutputStream pos);</a:t>
            </a:r>
          </a:p>
          <a:p>
            <a:pPr lvl="1">
              <a:lnSpc>
                <a:spcPct val="120000"/>
              </a:lnSpc>
            </a:pPr>
            <a:r>
              <a:rPr lang="zh-CN" altLang="en-US"/>
              <a:t>在类</a:t>
            </a:r>
            <a:r>
              <a:rPr lang="en-US" altLang="zh-CN"/>
              <a:t>PipedOutputStream</a:t>
            </a:r>
            <a:r>
              <a:rPr lang="zh-CN" altLang="en-US"/>
              <a:t>中，</a:t>
            </a:r>
          </a:p>
          <a:p>
            <a:pPr lvl="2">
              <a:lnSpc>
                <a:spcPct val="120000"/>
              </a:lnSpc>
            </a:pPr>
            <a:r>
              <a:rPr lang="en-US" altLang="zh-CN"/>
              <a:t>connect(PipedInputStream pis);</a:t>
            </a:r>
          </a:p>
        </p:txBody>
      </p:sp>
    </p:spTree>
    <p:extLst>
      <p:ext uri="{BB962C8B-B14F-4D97-AF65-F5344CB8AC3E}">
        <p14:creationId xmlns:p14="http://schemas.microsoft.com/office/powerpoint/2010/main" val="111074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0BFD6-56D0-3544-A48C-49346A1686D0}"/>
              </a:ext>
            </a:extLst>
          </p:cNvPr>
          <p:cNvSpPr>
            <a:spLocks noGrp="1"/>
          </p:cNvSpPr>
          <p:nvPr>
            <p:ph type="title"/>
          </p:nvPr>
        </p:nvSpPr>
        <p:spPr/>
        <p:txBody>
          <a:bodyPr/>
          <a:lstStyle/>
          <a:p>
            <a:r>
              <a:rPr kumimoji="1" lang="en-US" altLang="zh-CN" dirty="0"/>
              <a:t>I/O</a:t>
            </a:r>
            <a:r>
              <a:rPr kumimoji="1" lang="zh-CN" altLang="en-US" dirty="0"/>
              <a:t>概述</a:t>
            </a:r>
          </a:p>
        </p:txBody>
      </p:sp>
      <p:sp>
        <p:nvSpPr>
          <p:cNvPr id="3" name="内容占位符 2">
            <a:extLst>
              <a:ext uri="{FF2B5EF4-FFF2-40B4-BE49-F238E27FC236}">
                <a16:creationId xmlns:a16="http://schemas.microsoft.com/office/drawing/2014/main" id="{B35C60CF-8E6F-0E4E-BA4A-94C6F1E57970}"/>
              </a:ext>
            </a:extLst>
          </p:cNvPr>
          <p:cNvSpPr>
            <a:spLocks noGrp="1"/>
          </p:cNvSpPr>
          <p:nvPr>
            <p:ph idx="1"/>
          </p:nvPr>
        </p:nvSpPr>
        <p:spPr/>
        <p:txBody>
          <a:bodyPr>
            <a:normAutofit/>
          </a:bodyPr>
          <a:lstStyle/>
          <a:p>
            <a:pPr marL="0" indent="0">
              <a:buNone/>
            </a:pPr>
            <a:r>
              <a:rPr lang="zh-CN" altLang="en-US" dirty="0"/>
              <a:t>在</a:t>
            </a:r>
            <a:r>
              <a:rPr lang="en-US" altLang="zh-CN" dirty="0"/>
              <a:t>JDK1.1</a:t>
            </a:r>
            <a:r>
              <a:rPr lang="zh-CN" altLang="en-US" dirty="0"/>
              <a:t>之前，</a:t>
            </a:r>
            <a:r>
              <a:rPr lang="en-US" altLang="zh-CN" dirty="0" err="1"/>
              <a:t>java.io</a:t>
            </a:r>
            <a:r>
              <a:rPr lang="zh-CN" altLang="en-US" dirty="0"/>
              <a:t>包中的流只有普通的</a:t>
            </a:r>
            <a:r>
              <a:rPr lang="zh-CN" altLang="en-US" b="1" u="sng" dirty="0">
                <a:solidFill>
                  <a:schemeClr val="folHlink"/>
                </a:solidFill>
              </a:rPr>
              <a:t>字节流</a:t>
            </a:r>
            <a:r>
              <a:rPr lang="zh-CN" altLang="en-US" dirty="0"/>
              <a:t>（以</a:t>
            </a:r>
            <a:r>
              <a:rPr lang="en-US" altLang="zh-CN" dirty="0"/>
              <a:t>byte</a:t>
            </a:r>
            <a:r>
              <a:rPr lang="zh-CN" altLang="en-US" dirty="0"/>
              <a:t>为基本处理单位的流），这种流对于以</a:t>
            </a:r>
            <a:r>
              <a:rPr lang="en-US" altLang="zh-CN" dirty="0"/>
              <a:t>16</a:t>
            </a:r>
            <a:r>
              <a:rPr lang="zh-CN" altLang="en-US" dirty="0"/>
              <a:t>位的</a:t>
            </a:r>
            <a:r>
              <a:rPr lang="en-US" altLang="zh-CN" dirty="0"/>
              <a:t>Unicode</a:t>
            </a:r>
            <a:r>
              <a:rPr lang="zh-CN" altLang="en-US" dirty="0"/>
              <a:t>码表示的字符流处理很不方便。</a:t>
            </a:r>
          </a:p>
          <a:p>
            <a:pPr marL="0" indent="0">
              <a:buNone/>
            </a:pPr>
            <a:endParaRPr lang="zh-CN" altLang="en-US" sz="1400" dirty="0"/>
          </a:p>
          <a:p>
            <a:pPr marL="0" indent="0">
              <a:buNone/>
            </a:pPr>
            <a:r>
              <a:rPr lang="zh-CN" altLang="en-US" dirty="0"/>
              <a:t>从</a:t>
            </a:r>
            <a:r>
              <a:rPr lang="en-US" altLang="zh-CN" dirty="0"/>
              <a:t>JDK1.1</a:t>
            </a:r>
            <a:r>
              <a:rPr lang="zh-CN" altLang="en-US" dirty="0"/>
              <a:t>开始， </a:t>
            </a:r>
            <a:r>
              <a:rPr lang="en-US" altLang="zh-CN" dirty="0" err="1"/>
              <a:t>java.io</a:t>
            </a:r>
            <a:r>
              <a:rPr lang="zh-CN" altLang="en-US" dirty="0"/>
              <a:t>包中加入了专门用于</a:t>
            </a:r>
            <a:r>
              <a:rPr lang="zh-CN" altLang="en-US" b="1" u="sng" dirty="0">
                <a:solidFill>
                  <a:schemeClr val="folHlink"/>
                </a:solidFill>
              </a:rPr>
              <a:t>字符流</a:t>
            </a:r>
            <a:r>
              <a:rPr lang="zh-CN" altLang="en-US" dirty="0"/>
              <a:t>处理的类（以</a:t>
            </a:r>
            <a:r>
              <a:rPr lang="en-US" altLang="zh-CN" dirty="0"/>
              <a:t>Reader</a:t>
            </a:r>
            <a:r>
              <a:rPr lang="zh-CN" altLang="en-US" dirty="0"/>
              <a:t>和</a:t>
            </a:r>
            <a:r>
              <a:rPr lang="en-US" altLang="zh-CN" dirty="0"/>
              <a:t>Writer</a:t>
            </a:r>
            <a:r>
              <a:rPr lang="zh-CN" altLang="en-US" dirty="0"/>
              <a:t>为基础派生的一系列类）。</a:t>
            </a:r>
          </a:p>
          <a:p>
            <a:pPr marL="0" indent="0">
              <a:buNone/>
            </a:pPr>
            <a:endParaRPr lang="zh-CN" altLang="en-US" sz="1600" dirty="0"/>
          </a:p>
          <a:p>
            <a:pPr marL="0" indent="0">
              <a:buNone/>
            </a:pPr>
            <a:r>
              <a:rPr lang="zh-CN" altLang="en-US" dirty="0"/>
              <a:t>另外，为了使对象的状态能够方便地永久保存下来， </a:t>
            </a:r>
            <a:r>
              <a:rPr lang="en-US" altLang="zh-CN" dirty="0"/>
              <a:t>JDK1.1</a:t>
            </a:r>
            <a:r>
              <a:rPr lang="zh-CN" altLang="en-US" dirty="0"/>
              <a:t>以后的</a:t>
            </a:r>
            <a:r>
              <a:rPr lang="en-US" altLang="zh-CN" dirty="0" err="1"/>
              <a:t>java.io</a:t>
            </a:r>
            <a:r>
              <a:rPr lang="zh-CN" altLang="en-US" dirty="0"/>
              <a:t>包中提供了以字节流为基础的用于对象的永久化保存状态的机制</a:t>
            </a:r>
            <a:r>
              <a:rPr lang="en-US" altLang="zh-CN" dirty="0">
                <a:latin typeface="Times New Roman" panose="02020603050405020304" pitchFamily="18" charset="0"/>
              </a:rPr>
              <a:t>——</a:t>
            </a:r>
            <a:r>
              <a:rPr lang="zh-CN" altLang="en-US" b="1" u="sng" dirty="0">
                <a:solidFill>
                  <a:schemeClr val="folHlink"/>
                </a:solidFill>
              </a:rPr>
              <a:t>对象流</a:t>
            </a:r>
            <a:r>
              <a:rPr lang="zh-CN" altLang="en-US" dirty="0"/>
              <a:t>（通过实现</a:t>
            </a:r>
            <a:r>
              <a:rPr lang="en-US" altLang="zh-CN" dirty="0" err="1"/>
              <a:t>ObjectInput</a:t>
            </a:r>
            <a:r>
              <a:rPr lang="zh-CN" altLang="en-US" dirty="0"/>
              <a:t>和</a:t>
            </a:r>
            <a:r>
              <a:rPr lang="en-US" altLang="zh-CN" dirty="0" err="1"/>
              <a:t>ObjectOutput</a:t>
            </a:r>
            <a:r>
              <a:rPr lang="zh-CN" altLang="en-US" dirty="0"/>
              <a:t>接口）</a:t>
            </a:r>
            <a:endParaRPr kumimoji="1" lang="zh-CN" altLang="en-US" dirty="0"/>
          </a:p>
        </p:txBody>
      </p:sp>
    </p:spTree>
    <p:extLst>
      <p:ext uri="{BB962C8B-B14F-4D97-AF65-F5344CB8AC3E}">
        <p14:creationId xmlns:p14="http://schemas.microsoft.com/office/powerpoint/2010/main" val="1012249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50254D9-4F32-624E-9F12-F264DCF7D031}"/>
              </a:ext>
            </a:extLst>
          </p:cNvPr>
          <p:cNvSpPr>
            <a:spLocks noChangeArrowheads="1"/>
          </p:cNvSpPr>
          <p:nvPr/>
        </p:nvSpPr>
        <p:spPr bwMode="auto">
          <a:xfrm>
            <a:off x="1981200" y="685800"/>
            <a:ext cx="8305800" cy="6169446"/>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class Pipedstream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public static void main(String args[]) throws IOException</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byte aByteData1 = 123, aByteData2 = 111;</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PipedInputStream pis = new PipedInputStream();</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PipedOutputStream pos = new  PipedOutputStream(pis);</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System.out.println("PipedInputStream");</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try</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pos.write(aByteData1);</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pos.write(aByteData2);</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System.out.println((byte)pis.read());</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System.out.println((byte)pis.read());</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finally</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pis.close();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pos.close();</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p:txBody>
      </p:sp>
      <p:sp>
        <p:nvSpPr>
          <p:cNvPr id="40963" name="Rectangle 3">
            <a:extLst>
              <a:ext uri="{FF2B5EF4-FFF2-40B4-BE49-F238E27FC236}">
                <a16:creationId xmlns:a16="http://schemas.microsoft.com/office/drawing/2014/main" id="{762F82C0-8340-1146-847E-B7FBF464AE06}"/>
              </a:ext>
            </a:extLst>
          </p:cNvPr>
          <p:cNvSpPr>
            <a:spLocks noChangeArrowheads="1"/>
          </p:cNvSpPr>
          <p:nvPr/>
        </p:nvSpPr>
        <p:spPr bwMode="auto">
          <a:xfrm>
            <a:off x="1981201" y="182563"/>
            <a:ext cx="38779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folHlink"/>
                </a:solidFill>
                <a:latin typeface="Times New Roman" panose="02020603050405020304" pitchFamily="18" charset="0"/>
              </a:rPr>
              <a:t>将数据从输出管道进，从输入管道出</a:t>
            </a:r>
          </a:p>
        </p:txBody>
      </p:sp>
      <p:sp>
        <p:nvSpPr>
          <p:cNvPr id="40964" name="Text Box 4">
            <a:extLst>
              <a:ext uri="{FF2B5EF4-FFF2-40B4-BE49-F238E27FC236}">
                <a16:creationId xmlns:a16="http://schemas.microsoft.com/office/drawing/2014/main" id="{62C09551-917D-1144-81D2-3528F0B7BB11}"/>
              </a:ext>
            </a:extLst>
          </p:cNvPr>
          <p:cNvSpPr txBox="1">
            <a:spLocks noChangeArrowheads="1"/>
          </p:cNvSpPr>
          <p:nvPr/>
        </p:nvSpPr>
        <p:spPr bwMode="auto">
          <a:xfrm>
            <a:off x="9520636" y="1325564"/>
            <a:ext cx="61555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管道流：例子</a:t>
            </a:r>
            <a:endParaRPr lang="zh-CN" altLang="en-US"/>
          </a:p>
        </p:txBody>
      </p:sp>
    </p:spTree>
    <p:extLst>
      <p:ext uri="{BB962C8B-B14F-4D97-AF65-F5344CB8AC3E}">
        <p14:creationId xmlns:p14="http://schemas.microsoft.com/office/powerpoint/2010/main" val="959612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E4E1297-B776-4345-97FB-BBBE19F3D93D}"/>
              </a:ext>
            </a:extLst>
          </p:cNvPr>
          <p:cNvSpPr>
            <a:spLocks noChangeArrowheads="1"/>
          </p:cNvSpPr>
          <p:nvPr/>
        </p:nvSpPr>
        <p:spPr bwMode="auto">
          <a:xfrm>
            <a:off x="474133" y="389467"/>
            <a:ext cx="5257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内存读写流</a:t>
            </a:r>
          </a:p>
        </p:txBody>
      </p:sp>
      <p:sp>
        <p:nvSpPr>
          <p:cNvPr id="41988" name="Rectangle 4">
            <a:extLst>
              <a:ext uri="{FF2B5EF4-FFF2-40B4-BE49-F238E27FC236}">
                <a16:creationId xmlns:a16="http://schemas.microsoft.com/office/drawing/2014/main" id="{C245E74B-CA45-AA48-900F-79B60B85E099}"/>
              </a:ext>
            </a:extLst>
          </p:cNvPr>
          <p:cNvSpPr>
            <a:spLocks noChangeArrowheads="1"/>
          </p:cNvSpPr>
          <p:nvPr/>
        </p:nvSpPr>
        <p:spPr bwMode="auto">
          <a:xfrm>
            <a:off x="2057400" y="1905000"/>
            <a:ext cx="842168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zh-CN" altLang="en-US">
                <a:latin typeface="Tahoma" panose="020B0604030504040204" pitchFamily="34" charset="0"/>
              </a:rPr>
              <a:t>为了支持在内存上的</a:t>
            </a:r>
            <a:r>
              <a:rPr lang="en-US" altLang="zh-CN">
                <a:latin typeface="Tahoma" panose="020B0604030504040204" pitchFamily="34" charset="0"/>
              </a:rPr>
              <a:t>I/O</a:t>
            </a:r>
            <a:r>
              <a:rPr lang="zh-CN" altLang="en-US">
                <a:latin typeface="Tahoma" panose="020B0604030504040204" pitchFamily="34" charset="0"/>
              </a:rPr>
              <a:t>，</a:t>
            </a:r>
            <a:r>
              <a:rPr lang="en-US" altLang="zh-CN">
                <a:latin typeface="Tahoma" panose="020B0604030504040204" pitchFamily="34" charset="0"/>
              </a:rPr>
              <a:t>java.io</a:t>
            </a:r>
            <a:r>
              <a:rPr lang="zh-CN" altLang="en-US">
                <a:latin typeface="Tahoma" panose="020B0604030504040204" pitchFamily="34" charset="0"/>
              </a:rPr>
              <a:t>中提供了类</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ByteArrayInputStream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ByteArrayOutputStream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StringBufferInputStream</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ByteArrayInputStream</a:t>
            </a:r>
            <a:r>
              <a:rPr lang="zh-CN" altLang="en-US" sz="2000">
                <a:latin typeface="Tahoma" panose="020B0604030504040204" pitchFamily="34" charset="0"/>
              </a:rPr>
              <a:t>可以从指定的字节数组中读取数据。</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ByteArrayOutputStream</a:t>
            </a:r>
            <a:r>
              <a:rPr lang="zh-CN" altLang="en-US" sz="2000">
                <a:latin typeface="Tahoma" panose="020B0604030504040204" pitchFamily="34" charset="0"/>
              </a:rPr>
              <a:t>中提供了缓冲区可以存放数据（缓冲区大小可以在构造方法中设定，缺省为</a:t>
            </a:r>
            <a:r>
              <a:rPr lang="en-US" altLang="zh-CN" sz="2000">
                <a:latin typeface="Tahoma" panose="020B0604030504040204" pitchFamily="34" charset="0"/>
              </a:rPr>
              <a:t>32</a:t>
            </a:r>
            <a:r>
              <a:rPr lang="zh-CN" altLang="en-US" sz="2000">
                <a:latin typeface="Tahoma" panose="020B0604030504040204" pitchFamily="34" charset="0"/>
              </a:rPr>
              <a:t>），可以用</a:t>
            </a:r>
            <a:r>
              <a:rPr lang="en-US" altLang="zh-CN" sz="2000">
                <a:latin typeface="Tahoma" panose="020B0604030504040204" pitchFamily="34" charset="0"/>
              </a:rPr>
              <a:t>write()</a:t>
            </a:r>
            <a:r>
              <a:rPr lang="zh-CN" altLang="en-US" sz="2000">
                <a:latin typeface="Tahoma" panose="020B0604030504040204" pitchFamily="34" charset="0"/>
              </a:rPr>
              <a:t>方法向其中写入数据，然后用</a:t>
            </a:r>
            <a:r>
              <a:rPr lang="en-US" altLang="zh-CN" sz="2000">
                <a:latin typeface="Tahoma" panose="020B0604030504040204" pitchFamily="34" charset="0"/>
              </a:rPr>
              <a:t>toByteArray()</a:t>
            </a:r>
            <a:r>
              <a:rPr lang="zh-CN" altLang="en-US" sz="2000">
                <a:latin typeface="Tahoma" panose="020B0604030504040204" pitchFamily="34" charset="0"/>
              </a:rPr>
              <a:t>方法将缓冲区中的有效字节写到字节数组中去。</a:t>
            </a:r>
            <a:r>
              <a:rPr lang="en-US" altLang="zh-CN" sz="2000">
                <a:latin typeface="Tahoma" panose="020B0604030504040204" pitchFamily="34" charset="0"/>
              </a:rPr>
              <a:t>size()</a:t>
            </a:r>
            <a:r>
              <a:rPr lang="zh-CN" altLang="en-US" sz="2000">
                <a:latin typeface="Tahoma" panose="020B0604030504040204" pitchFamily="34" charset="0"/>
              </a:rPr>
              <a:t>方法可以知道写入的字节数；</a:t>
            </a:r>
            <a:r>
              <a:rPr lang="en-US" altLang="zh-CN" sz="2000">
                <a:latin typeface="Tahoma" panose="020B0604030504040204" pitchFamily="34" charset="0"/>
              </a:rPr>
              <a:t>reset()</a:t>
            </a:r>
            <a:r>
              <a:rPr lang="zh-CN" altLang="en-US" sz="2000">
                <a:latin typeface="Tahoma" panose="020B0604030504040204" pitchFamily="34" charset="0"/>
              </a:rPr>
              <a:t>可以丢弃所有内容。</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StringBufferInputStream</a:t>
            </a:r>
            <a:r>
              <a:rPr lang="zh-CN" altLang="en-US" sz="2000">
                <a:latin typeface="Tahoma" panose="020B0604030504040204" pitchFamily="34" charset="0"/>
              </a:rPr>
              <a:t>与</a:t>
            </a:r>
            <a:r>
              <a:rPr lang="en-US" altLang="zh-CN" sz="2000">
                <a:latin typeface="Tahoma" panose="020B0604030504040204" pitchFamily="34" charset="0"/>
              </a:rPr>
              <a:t>ByteArrayInputStream</a:t>
            </a:r>
            <a:r>
              <a:rPr lang="zh-CN" altLang="en-US" sz="2000">
                <a:latin typeface="Tahoma" panose="020B0604030504040204" pitchFamily="34" charset="0"/>
              </a:rPr>
              <a:t>相类似，不同点在于它是从字符缓冲区</a:t>
            </a:r>
            <a:r>
              <a:rPr lang="en-US" altLang="zh-CN" sz="2000">
                <a:latin typeface="Tahoma" panose="020B0604030504040204" pitchFamily="34" charset="0"/>
              </a:rPr>
              <a:t>StringBuffer</a:t>
            </a:r>
            <a:r>
              <a:rPr lang="zh-CN" altLang="en-US" sz="2000">
                <a:latin typeface="Tahoma" panose="020B0604030504040204" pitchFamily="34" charset="0"/>
              </a:rPr>
              <a:t>中读取</a:t>
            </a:r>
            <a:r>
              <a:rPr lang="en-US" altLang="zh-CN" sz="2000">
                <a:latin typeface="Tahoma" panose="020B0604030504040204" pitchFamily="34" charset="0"/>
              </a:rPr>
              <a:t>16</a:t>
            </a:r>
            <a:r>
              <a:rPr lang="zh-CN" altLang="en-US" sz="2000">
                <a:latin typeface="Tahoma" panose="020B0604030504040204" pitchFamily="34" charset="0"/>
              </a:rPr>
              <a:t>位的</a:t>
            </a:r>
            <a:r>
              <a:rPr lang="en-US" altLang="zh-CN" sz="2000">
                <a:latin typeface="Tahoma" panose="020B0604030504040204" pitchFamily="34" charset="0"/>
              </a:rPr>
              <a:t>Unicode</a:t>
            </a:r>
            <a:r>
              <a:rPr lang="zh-CN" altLang="en-US" sz="2000">
                <a:latin typeface="Tahoma" panose="020B0604030504040204" pitchFamily="34" charset="0"/>
              </a:rPr>
              <a:t>数据，而不是</a:t>
            </a:r>
            <a:r>
              <a:rPr lang="en-US" altLang="zh-CN" sz="2000">
                <a:latin typeface="Tahoma" panose="020B0604030504040204" pitchFamily="34" charset="0"/>
              </a:rPr>
              <a:t>8</a:t>
            </a:r>
            <a:r>
              <a:rPr lang="zh-CN" altLang="en-US" sz="2000">
                <a:latin typeface="Tahoma" panose="020B0604030504040204" pitchFamily="34" charset="0"/>
              </a:rPr>
              <a:t>位的字节数据。 </a:t>
            </a:r>
            <a:r>
              <a:rPr lang="zh-CN" altLang="en-US" sz="2000" b="1">
                <a:solidFill>
                  <a:schemeClr val="folHlink"/>
                </a:solidFill>
                <a:latin typeface="Tahoma" panose="020B0604030504040204" pitchFamily="34" charset="0"/>
              </a:rPr>
              <a:t>（已被</a:t>
            </a:r>
            <a:r>
              <a:rPr lang="en-US" altLang="zh-CN" sz="2000" b="1">
                <a:solidFill>
                  <a:schemeClr val="folHlink"/>
                </a:solidFill>
                <a:latin typeface="Tahoma" panose="020B0604030504040204" pitchFamily="34" charset="0"/>
              </a:rPr>
              <a:t>StringReader</a:t>
            </a:r>
            <a:r>
              <a:rPr lang="zh-CN" altLang="en-US" sz="2000" b="1">
                <a:solidFill>
                  <a:schemeClr val="folHlink"/>
                </a:solidFill>
                <a:latin typeface="Tahoma" panose="020B0604030504040204" pitchFamily="34" charset="0"/>
              </a:rPr>
              <a:t>取代）</a:t>
            </a:r>
          </a:p>
        </p:txBody>
      </p:sp>
    </p:spTree>
    <p:extLst>
      <p:ext uri="{BB962C8B-B14F-4D97-AF65-F5344CB8AC3E}">
        <p14:creationId xmlns:p14="http://schemas.microsoft.com/office/powerpoint/2010/main" val="3105780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82A1C6D-C41D-C84D-B698-580016830943}"/>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ByteArrayInputStream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ByteArrayInputStream(byte[] buf) </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ByteArrayInputStream(byte[] buf, int offset, int length) </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ByteArrayOutputStream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void reset() </a:t>
            </a:r>
            <a:r>
              <a:rPr lang="zh-CN" altLang="en-US" sz="1800">
                <a:latin typeface="Tahoma" panose="020B0604030504040204" pitchFamily="34" charset="0"/>
              </a:rPr>
              <a:t>：重写内容</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int size() </a:t>
            </a:r>
            <a:r>
              <a:rPr lang="zh-CN" altLang="en-US" sz="1800">
                <a:latin typeface="Tahoma" panose="020B0604030504040204" pitchFamily="34" charset="0"/>
              </a:rPr>
              <a:t>：返回写入的字节数</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 toByteArray() </a:t>
            </a:r>
            <a:r>
              <a:rPr lang="zh-CN" altLang="en-US" sz="1800">
                <a:latin typeface="Tahoma" panose="020B0604030504040204" pitchFamily="34" charset="0"/>
              </a:rPr>
              <a:t>：以新分配的字节数组形式返回写入的内容</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String toString()  </a:t>
            </a:r>
            <a:r>
              <a:rPr lang="zh-CN" altLang="en-US" sz="1800">
                <a:latin typeface="Tahoma" panose="020B0604030504040204" pitchFamily="34" charset="0"/>
              </a:rPr>
              <a:t>：以缺省字符编码方式把内容编程字符串返回</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String toString(String enc) </a:t>
            </a:r>
            <a:r>
              <a:rPr lang="zh-CN" altLang="en-US" sz="1800">
                <a:latin typeface="Tahoma" panose="020B0604030504040204" pitchFamily="34" charset="0"/>
              </a:rPr>
              <a:t>：以指定字符编码方式返回字符串</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void writeTo(OutputStream out) </a:t>
            </a:r>
            <a:r>
              <a:rPr lang="zh-CN" altLang="en-US" sz="1800">
                <a:latin typeface="Tahoma" panose="020B0604030504040204" pitchFamily="34" charset="0"/>
              </a:rPr>
              <a:t>：把内容写到另一个输出流中</a:t>
            </a:r>
          </a:p>
          <a:p>
            <a:pPr lvl="1">
              <a:lnSpc>
                <a:spcPct val="120000"/>
              </a:lnSpc>
              <a:spcBef>
                <a:spcPct val="20000"/>
              </a:spcBef>
              <a:buClr>
                <a:schemeClr val="hlink"/>
              </a:buClr>
              <a:buSzPct val="55000"/>
              <a:buFont typeface="Wingdings" pitchFamily="2" charset="2"/>
              <a:buChar char="n"/>
            </a:pPr>
            <a:endParaRPr lang="zh-CN" altLang="en-US" sz="1800">
              <a:latin typeface="Tahoma" panose="020B0604030504040204" pitchFamily="34" charset="0"/>
            </a:endParaRPr>
          </a:p>
          <a:p>
            <a:pPr>
              <a:lnSpc>
                <a:spcPct val="120000"/>
              </a:lnSpc>
              <a:spcBef>
                <a:spcPct val="20000"/>
              </a:spcBef>
              <a:buClr>
                <a:schemeClr val="folHlink"/>
              </a:buClr>
              <a:buSzPct val="60000"/>
              <a:buFont typeface="Wingdings" pitchFamily="2" charset="2"/>
              <a:buChar char="n"/>
            </a:pPr>
            <a:endParaRPr lang="en-US" altLang="zh-CN" sz="2000">
              <a:latin typeface="Tahoma" panose="020B0604030504040204" pitchFamily="34" charset="0"/>
            </a:endParaRPr>
          </a:p>
        </p:txBody>
      </p:sp>
      <p:sp>
        <p:nvSpPr>
          <p:cNvPr id="70659" name="Rectangle 3">
            <a:extLst>
              <a:ext uri="{FF2B5EF4-FFF2-40B4-BE49-F238E27FC236}">
                <a16:creationId xmlns:a16="http://schemas.microsoft.com/office/drawing/2014/main" id="{07D03740-0847-8D49-A714-E3DD46E9F15D}"/>
              </a:ext>
            </a:extLst>
          </p:cNvPr>
          <p:cNvSpPr>
            <a:spLocks noChangeArrowheads="1"/>
          </p:cNvSpPr>
          <p:nvPr/>
        </p:nvSpPr>
        <p:spPr bwMode="auto">
          <a:xfrm>
            <a:off x="423333" y="304800"/>
            <a:ext cx="5257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内存读写流</a:t>
            </a:r>
          </a:p>
        </p:txBody>
      </p:sp>
    </p:spTree>
    <p:extLst>
      <p:ext uri="{BB962C8B-B14F-4D97-AF65-F5344CB8AC3E}">
        <p14:creationId xmlns:p14="http://schemas.microsoft.com/office/powerpoint/2010/main" val="3977653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065BAF4-D5D3-9149-991F-BD643950C7CD}"/>
              </a:ext>
            </a:extLst>
          </p:cNvPr>
          <p:cNvSpPr>
            <a:spLocks noChangeArrowheads="1"/>
          </p:cNvSpPr>
          <p:nvPr/>
        </p:nvSpPr>
        <p:spPr bwMode="auto">
          <a:xfrm>
            <a:off x="406400" y="361743"/>
            <a:ext cx="5334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顺序输入流</a:t>
            </a:r>
          </a:p>
        </p:txBody>
      </p:sp>
      <p:sp>
        <p:nvSpPr>
          <p:cNvPr id="43011" name="Rectangle 3">
            <a:extLst>
              <a:ext uri="{FF2B5EF4-FFF2-40B4-BE49-F238E27FC236}">
                <a16:creationId xmlns:a16="http://schemas.microsoft.com/office/drawing/2014/main" id="{55ED7271-095C-714F-A9A0-59E669C5ABCA}"/>
              </a:ext>
            </a:extLst>
          </p:cNvPr>
          <p:cNvSpPr>
            <a:spLocks noChangeArrowheads="1"/>
          </p:cNvSpPr>
          <p:nvPr/>
        </p:nvSpPr>
        <p:spPr bwMode="auto">
          <a:xfrm>
            <a:off x="2438400" y="1905000"/>
            <a:ext cx="7924800" cy="400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t>    java.io</a:t>
            </a:r>
            <a:r>
              <a:rPr lang="zh-CN" altLang="en-US"/>
              <a:t>中提供了类</a:t>
            </a:r>
            <a:r>
              <a:rPr lang="en-US" altLang="zh-CN"/>
              <a:t>SequenceInputStream</a:t>
            </a:r>
            <a:r>
              <a:rPr lang="zh-CN" altLang="en-US"/>
              <a:t>，使应用程序可以将几个输入流顺序连接起来，让程序员看起来就像是一个比较长的流一样。顺序输入流提供了将多个不同的输入流统一为一个输入流的功能，这使得程序可能变得更加简洁。如：</a:t>
            </a:r>
          </a:p>
          <a:p>
            <a:pPr lvl="1">
              <a:lnSpc>
                <a:spcPct val="110000"/>
              </a:lnSpc>
            </a:pPr>
            <a:r>
              <a:rPr lang="en-US" altLang="zh-CN" sz="2000"/>
              <a:t>FileInputStream f1,f2;</a:t>
            </a:r>
          </a:p>
          <a:p>
            <a:pPr lvl="1">
              <a:lnSpc>
                <a:spcPct val="110000"/>
              </a:lnSpc>
            </a:pPr>
            <a:r>
              <a:rPr lang="en-US" altLang="zh-CN" sz="2000"/>
              <a:t>String s;</a:t>
            </a:r>
          </a:p>
          <a:p>
            <a:pPr lvl="1">
              <a:lnSpc>
                <a:spcPct val="110000"/>
              </a:lnSpc>
            </a:pPr>
            <a:r>
              <a:rPr lang="en-US" altLang="zh-CN" sz="2000"/>
              <a:t>f1 = new FileInputStream(</a:t>
            </a:r>
            <a:r>
              <a:rPr lang="en-US" altLang="zh-CN" sz="2000">
                <a:latin typeface="Times New Roman" panose="02020603050405020304" pitchFamily="18" charset="0"/>
              </a:rPr>
              <a:t>“</a:t>
            </a:r>
            <a:r>
              <a:rPr lang="en-US" altLang="zh-CN" sz="2000"/>
              <a:t>file1.txt</a:t>
            </a:r>
            <a:r>
              <a:rPr lang="en-US" altLang="zh-CN" sz="2000">
                <a:latin typeface="Times New Roman" panose="02020603050405020304" pitchFamily="18" charset="0"/>
              </a:rPr>
              <a:t>”</a:t>
            </a:r>
            <a:r>
              <a:rPr lang="en-US" altLang="zh-CN" sz="2000"/>
              <a:t>);</a:t>
            </a:r>
          </a:p>
          <a:p>
            <a:pPr lvl="1">
              <a:lnSpc>
                <a:spcPct val="110000"/>
              </a:lnSpc>
            </a:pPr>
            <a:r>
              <a:rPr lang="en-US" altLang="zh-CN" sz="2000"/>
              <a:t>f2 = new FileInputStream(</a:t>
            </a:r>
            <a:r>
              <a:rPr lang="en-US" altLang="zh-CN" sz="2000">
                <a:latin typeface="Times New Roman" panose="02020603050405020304" pitchFamily="18" charset="0"/>
              </a:rPr>
              <a:t>“</a:t>
            </a:r>
            <a:r>
              <a:rPr lang="en-US" altLang="zh-CN" sz="2000"/>
              <a:t>file2.txt</a:t>
            </a:r>
            <a:r>
              <a:rPr lang="en-US" altLang="zh-CN" sz="2000">
                <a:latin typeface="Times New Roman" panose="02020603050405020304" pitchFamily="18" charset="0"/>
              </a:rPr>
              <a:t>”</a:t>
            </a:r>
            <a:r>
              <a:rPr lang="en-US" altLang="zh-CN" sz="2000"/>
              <a:t>);</a:t>
            </a:r>
          </a:p>
          <a:p>
            <a:pPr lvl="1">
              <a:lnSpc>
                <a:spcPct val="110000"/>
              </a:lnSpc>
            </a:pPr>
            <a:r>
              <a:rPr lang="en-US" altLang="zh-CN" sz="2000"/>
              <a:t>SequenceInputStream fs = new SequenceInputStream(f1, f2);</a:t>
            </a:r>
          </a:p>
          <a:p>
            <a:pPr lvl="1">
              <a:lnSpc>
                <a:spcPct val="110000"/>
              </a:lnSpc>
            </a:pPr>
            <a:r>
              <a:rPr lang="en-US" altLang="zh-CN" sz="2000"/>
              <a:t>DataInputStream ds = new DataInputStream(fs);</a:t>
            </a:r>
          </a:p>
          <a:p>
            <a:pPr lvl="1">
              <a:lnSpc>
                <a:spcPct val="110000"/>
              </a:lnSpc>
            </a:pPr>
            <a:r>
              <a:rPr lang="en-US" altLang="zh-CN" sz="2000"/>
              <a:t>while( (s = ds.readLine()) != null )</a:t>
            </a:r>
          </a:p>
          <a:p>
            <a:pPr lvl="1">
              <a:lnSpc>
                <a:spcPct val="110000"/>
              </a:lnSpc>
            </a:pPr>
            <a:r>
              <a:rPr lang="en-US" altLang="zh-CN" sz="2000"/>
              <a:t>   System.out.println(s);</a:t>
            </a:r>
          </a:p>
        </p:txBody>
      </p:sp>
    </p:spTree>
    <p:extLst>
      <p:ext uri="{BB962C8B-B14F-4D97-AF65-F5344CB8AC3E}">
        <p14:creationId xmlns:p14="http://schemas.microsoft.com/office/powerpoint/2010/main" val="3163678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8A7ADD7-5AA2-8545-A401-69222254918C}"/>
              </a:ext>
            </a:extLst>
          </p:cNvPr>
          <p:cNvSpPr>
            <a:spLocks noChangeArrowheads="1"/>
          </p:cNvSpPr>
          <p:nvPr/>
        </p:nvSpPr>
        <p:spPr bwMode="auto">
          <a:xfrm>
            <a:off x="254000" y="294217"/>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endParaRPr lang="zh-CN" altLang="en-US" sz="2800" b="1" dirty="0">
              <a:solidFill>
                <a:srgbClr val="003366"/>
              </a:solidFill>
              <a:latin typeface="Times New Roman" panose="02020603050405020304" pitchFamily="18" charset="0"/>
            </a:endParaRPr>
          </a:p>
        </p:txBody>
      </p:sp>
      <p:sp>
        <p:nvSpPr>
          <p:cNvPr id="44035" name="Text Box 3">
            <a:extLst>
              <a:ext uri="{FF2B5EF4-FFF2-40B4-BE49-F238E27FC236}">
                <a16:creationId xmlns:a16="http://schemas.microsoft.com/office/drawing/2014/main" id="{574700F3-A5FC-8847-9B37-E063104406AD}"/>
              </a:ext>
            </a:extLst>
          </p:cNvPr>
          <p:cNvSpPr txBox="1">
            <a:spLocks noChangeArrowheads="1"/>
          </p:cNvSpPr>
          <p:nvPr/>
        </p:nvSpPr>
        <p:spPr bwMode="auto">
          <a:xfrm>
            <a:off x="762001" y="1236133"/>
            <a:ext cx="10803466" cy="457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t>    </a:t>
            </a:r>
            <a:r>
              <a:rPr lang="en-US" altLang="zh-CN" sz="2800" dirty="0" err="1"/>
              <a:t>java.io</a:t>
            </a:r>
            <a:r>
              <a:rPr lang="zh-CN" altLang="en-US" sz="2800" dirty="0"/>
              <a:t>包中的流只有普通的字节流（以</a:t>
            </a:r>
            <a:r>
              <a:rPr lang="en-US" altLang="zh-CN" sz="2800" dirty="0"/>
              <a:t>byte</a:t>
            </a:r>
            <a:r>
              <a:rPr lang="zh-CN" altLang="en-US" sz="2800" dirty="0"/>
              <a:t>为基本处理单位的流），这种流对于以</a:t>
            </a:r>
            <a:r>
              <a:rPr lang="en-US" altLang="zh-CN" sz="2800" dirty="0"/>
              <a:t>16</a:t>
            </a:r>
            <a:r>
              <a:rPr lang="zh-CN" altLang="en-US" sz="2800" dirty="0"/>
              <a:t>位的</a:t>
            </a:r>
            <a:r>
              <a:rPr lang="en-US" altLang="zh-CN" sz="2800" dirty="0"/>
              <a:t>Unicode</a:t>
            </a:r>
            <a:r>
              <a:rPr lang="zh-CN" altLang="en-US" sz="2800" dirty="0"/>
              <a:t>码表示的字符流处理很不方便。从</a:t>
            </a:r>
            <a:r>
              <a:rPr lang="en-US" altLang="zh-CN" sz="2800" dirty="0"/>
              <a:t>JDK1.1</a:t>
            </a:r>
            <a:r>
              <a:rPr lang="zh-CN" altLang="en-US" sz="2800" dirty="0"/>
              <a:t>开始， </a:t>
            </a:r>
            <a:r>
              <a:rPr lang="en-US" altLang="zh-CN" sz="2800" dirty="0" err="1"/>
              <a:t>java.io</a:t>
            </a:r>
            <a:r>
              <a:rPr lang="zh-CN" altLang="en-US" sz="2800" dirty="0"/>
              <a:t>包中加入了专门用于字符流处理的类，它们是以</a:t>
            </a:r>
            <a:r>
              <a:rPr lang="en-US" altLang="zh-CN" sz="2800" dirty="0"/>
              <a:t>Reader</a:t>
            </a:r>
            <a:r>
              <a:rPr lang="zh-CN" altLang="en-US" sz="2800" dirty="0"/>
              <a:t>和</a:t>
            </a:r>
            <a:r>
              <a:rPr lang="en-US" altLang="zh-CN" sz="2800" dirty="0"/>
              <a:t>Writer</a:t>
            </a:r>
            <a:r>
              <a:rPr lang="zh-CN" altLang="en-US" sz="2800" dirty="0"/>
              <a:t>为基础派生的一系列类。</a:t>
            </a:r>
          </a:p>
          <a:p>
            <a:r>
              <a:rPr lang="zh-CN" altLang="en-US" sz="2800" dirty="0"/>
              <a:t>    同类</a:t>
            </a:r>
            <a:r>
              <a:rPr lang="en-US" altLang="zh-CN" sz="2800" dirty="0" err="1"/>
              <a:t>InputStream</a:t>
            </a:r>
            <a:r>
              <a:rPr lang="zh-CN" altLang="en-US" sz="2800" dirty="0"/>
              <a:t>和</a:t>
            </a:r>
            <a:r>
              <a:rPr lang="en-US" altLang="zh-CN" sz="2800" dirty="0" err="1"/>
              <a:t>OutputStream</a:t>
            </a:r>
            <a:r>
              <a:rPr lang="zh-CN" altLang="en-US" sz="2800" dirty="0"/>
              <a:t>一样，</a:t>
            </a:r>
            <a:r>
              <a:rPr lang="en-US" altLang="zh-CN" sz="2800" dirty="0"/>
              <a:t>Reader</a:t>
            </a:r>
            <a:r>
              <a:rPr lang="zh-CN" altLang="en-US" sz="2800" dirty="0"/>
              <a:t>和</a:t>
            </a:r>
            <a:r>
              <a:rPr lang="en-US" altLang="zh-CN" sz="2800" dirty="0"/>
              <a:t>Writer</a:t>
            </a:r>
            <a:r>
              <a:rPr lang="zh-CN" altLang="en-US" sz="2800" dirty="0"/>
              <a:t>也是抽象类，只提供了一系列用于字符流处理的接口。它们的方法与类</a:t>
            </a:r>
            <a:r>
              <a:rPr lang="en-US" altLang="zh-CN" sz="2800" dirty="0" err="1"/>
              <a:t>InputStream</a:t>
            </a:r>
            <a:r>
              <a:rPr lang="zh-CN" altLang="en-US" sz="2800" dirty="0"/>
              <a:t>和</a:t>
            </a:r>
            <a:r>
              <a:rPr lang="en-US" altLang="zh-CN" sz="2800" dirty="0" err="1"/>
              <a:t>OutputStream</a:t>
            </a:r>
            <a:r>
              <a:rPr lang="zh-CN" altLang="en-US" sz="2800" dirty="0"/>
              <a:t>类似，只不过其中的参数换成字符或字符数组。</a:t>
            </a:r>
          </a:p>
          <a:p>
            <a:r>
              <a:rPr lang="zh-CN" altLang="en-US" sz="2800" dirty="0">
                <a:latin typeface="Times New Roman" panose="02020603050405020304" pitchFamily="18" charset="0"/>
              </a:rPr>
              <a:t>    字节流中类</a:t>
            </a:r>
            <a:r>
              <a:rPr lang="en-US" altLang="zh-CN" sz="2800" dirty="0" err="1">
                <a:latin typeface="Times New Roman" panose="02020603050405020304" pitchFamily="18" charset="0"/>
              </a:rPr>
              <a:t>DataInputStream</a:t>
            </a:r>
            <a:r>
              <a:rPr lang="zh-CN" altLang="en-US" sz="2800" dirty="0">
                <a:latin typeface="Times New Roman" panose="02020603050405020304" pitchFamily="18" charset="0"/>
              </a:rPr>
              <a:t>的</a:t>
            </a:r>
            <a:r>
              <a:rPr lang="en-US" altLang="zh-CN" sz="2800" dirty="0" err="1">
                <a:latin typeface="Times New Roman" panose="02020603050405020304" pitchFamily="18" charset="0"/>
              </a:rPr>
              <a:t>readLine</a:t>
            </a:r>
            <a:r>
              <a:rPr lang="zh-CN" altLang="en-US" sz="2800" dirty="0">
                <a:latin typeface="Times New Roman" panose="02020603050405020304" pitchFamily="18" charset="0"/>
              </a:rPr>
              <a:t>方法，可以以字节形式读入，以</a:t>
            </a:r>
            <a:r>
              <a:rPr lang="en-US" altLang="zh-CN" sz="2800" dirty="0">
                <a:latin typeface="Times New Roman" panose="02020603050405020304" pitchFamily="18" charset="0"/>
              </a:rPr>
              <a:t>Unicode</a:t>
            </a:r>
            <a:r>
              <a:rPr lang="zh-CN" altLang="en-US" sz="2800" dirty="0">
                <a:latin typeface="Times New Roman" panose="02020603050405020304" pitchFamily="18" charset="0"/>
              </a:rPr>
              <a:t>形式输出（</a:t>
            </a:r>
            <a:r>
              <a:rPr lang="en-US" altLang="zh-CN" sz="2800" dirty="0">
                <a:latin typeface="Times New Roman" panose="02020603050405020304" pitchFamily="18" charset="0"/>
              </a:rPr>
              <a:t>String </a:t>
            </a:r>
            <a:r>
              <a:rPr lang="en-US" altLang="zh-CN" sz="2800" dirty="0" err="1">
                <a:latin typeface="Times New Roman" panose="02020603050405020304" pitchFamily="18" charset="0"/>
              </a:rPr>
              <a:t>readLine</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p:txBody>
      </p:sp>
      <p:grpSp>
        <p:nvGrpSpPr>
          <p:cNvPr id="44045" name="Group 13">
            <a:extLst>
              <a:ext uri="{FF2B5EF4-FFF2-40B4-BE49-F238E27FC236}">
                <a16:creationId xmlns:a16="http://schemas.microsoft.com/office/drawing/2014/main" id="{BA7BBD9A-6ED0-6549-99B8-36DEE6DD44A3}"/>
              </a:ext>
            </a:extLst>
          </p:cNvPr>
          <p:cNvGrpSpPr>
            <a:grpSpLocks/>
          </p:cNvGrpSpPr>
          <p:nvPr/>
        </p:nvGrpSpPr>
        <p:grpSpPr bwMode="auto">
          <a:xfrm>
            <a:off x="2225676" y="6096007"/>
            <a:ext cx="7908925" cy="539751"/>
            <a:chOff x="346" y="3839"/>
            <a:chExt cx="4982" cy="340"/>
          </a:xfrm>
        </p:grpSpPr>
        <p:sp>
          <p:nvSpPr>
            <p:cNvPr id="44037" name="Text Box 5">
              <a:extLst>
                <a:ext uri="{FF2B5EF4-FFF2-40B4-BE49-F238E27FC236}">
                  <a16:creationId xmlns:a16="http://schemas.microsoft.com/office/drawing/2014/main" id="{9B776241-6DDA-0649-8112-EFB67D294B04}"/>
                </a:ext>
              </a:extLst>
            </p:cNvPr>
            <p:cNvSpPr txBox="1">
              <a:spLocks noChangeArrowheads="1"/>
            </p:cNvSpPr>
            <p:nvPr/>
          </p:nvSpPr>
          <p:spPr bwMode="auto">
            <a:xfrm>
              <a:off x="816" y="3839"/>
              <a:ext cx="383" cy="215"/>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b="1">
                  <a:latin typeface="Times New Roman" panose="02020603050405020304" pitchFamily="18" charset="0"/>
                </a:rPr>
                <a:t>byte</a:t>
              </a:r>
            </a:p>
          </p:txBody>
        </p:sp>
        <p:sp>
          <p:nvSpPr>
            <p:cNvPr id="44038" name="Text Box 6">
              <a:extLst>
                <a:ext uri="{FF2B5EF4-FFF2-40B4-BE49-F238E27FC236}">
                  <a16:creationId xmlns:a16="http://schemas.microsoft.com/office/drawing/2014/main" id="{7744686E-DD31-544E-8DA8-32FA58DA8D1E}"/>
                </a:ext>
              </a:extLst>
            </p:cNvPr>
            <p:cNvSpPr txBox="1">
              <a:spLocks noChangeArrowheads="1"/>
            </p:cNvSpPr>
            <p:nvPr/>
          </p:nvSpPr>
          <p:spPr bwMode="auto">
            <a:xfrm>
              <a:off x="4069" y="3839"/>
              <a:ext cx="625" cy="215"/>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b="1">
                  <a:latin typeface="Times New Roman" panose="02020603050405020304" pitchFamily="18" charset="0"/>
                </a:rPr>
                <a:t>Unicode</a:t>
              </a:r>
            </a:p>
          </p:txBody>
        </p:sp>
        <p:sp>
          <p:nvSpPr>
            <p:cNvPr id="44039" name="AutoShape 7">
              <a:extLst>
                <a:ext uri="{FF2B5EF4-FFF2-40B4-BE49-F238E27FC236}">
                  <a16:creationId xmlns:a16="http://schemas.microsoft.com/office/drawing/2014/main" id="{650B4E30-76A7-1A4B-8BC1-F428C41A193E}"/>
                </a:ext>
              </a:extLst>
            </p:cNvPr>
            <p:cNvSpPr>
              <a:spLocks noChangeArrowheads="1"/>
            </p:cNvSpPr>
            <p:nvPr/>
          </p:nvSpPr>
          <p:spPr bwMode="auto">
            <a:xfrm>
              <a:off x="2736" y="3950"/>
              <a:ext cx="1213" cy="82"/>
            </a:xfrm>
            <a:prstGeom prst="leftRightArrow">
              <a:avLst>
                <a:gd name="adj1" fmla="val 50000"/>
                <a:gd name="adj2" fmla="val 295854"/>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0" name="Text Box 8">
              <a:extLst>
                <a:ext uri="{FF2B5EF4-FFF2-40B4-BE49-F238E27FC236}">
                  <a16:creationId xmlns:a16="http://schemas.microsoft.com/office/drawing/2014/main" id="{4D8CB126-9A5D-9C45-93D6-849A478F0BAC}"/>
                </a:ext>
              </a:extLst>
            </p:cNvPr>
            <p:cNvSpPr txBox="1">
              <a:spLocks noChangeArrowheads="1"/>
            </p:cNvSpPr>
            <p:nvPr/>
          </p:nvSpPr>
          <p:spPr bwMode="auto">
            <a:xfrm>
              <a:off x="4866" y="3888"/>
              <a:ext cx="4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16bit</a:t>
              </a:r>
            </a:p>
          </p:txBody>
        </p:sp>
        <p:sp>
          <p:nvSpPr>
            <p:cNvPr id="44041" name="Text Box 9">
              <a:extLst>
                <a:ext uri="{FF2B5EF4-FFF2-40B4-BE49-F238E27FC236}">
                  <a16:creationId xmlns:a16="http://schemas.microsoft.com/office/drawing/2014/main" id="{A8C37976-1468-8143-A3DE-E034C9F08A2C}"/>
                </a:ext>
              </a:extLst>
            </p:cNvPr>
            <p:cNvSpPr txBox="1">
              <a:spLocks noChangeArrowheads="1"/>
            </p:cNvSpPr>
            <p:nvPr/>
          </p:nvSpPr>
          <p:spPr bwMode="auto">
            <a:xfrm>
              <a:off x="346" y="3897"/>
              <a:ext cx="4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8 bit</a:t>
              </a:r>
            </a:p>
          </p:txBody>
        </p:sp>
        <p:sp>
          <p:nvSpPr>
            <p:cNvPr id="44042" name="Text Box 10">
              <a:extLst>
                <a:ext uri="{FF2B5EF4-FFF2-40B4-BE49-F238E27FC236}">
                  <a16:creationId xmlns:a16="http://schemas.microsoft.com/office/drawing/2014/main" id="{7D94D13A-C6AA-0F40-A895-1F853D8F7D78}"/>
                </a:ext>
              </a:extLst>
            </p:cNvPr>
            <p:cNvSpPr txBox="1">
              <a:spLocks noChangeArrowheads="1"/>
            </p:cNvSpPr>
            <p:nvPr/>
          </p:nvSpPr>
          <p:spPr bwMode="auto">
            <a:xfrm>
              <a:off x="1361" y="3842"/>
              <a:ext cx="26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3200" b="1">
                  <a:latin typeface="Times New Roman" panose="02020603050405020304" pitchFamily="18" charset="0"/>
                </a:rPr>
                <a:t>+</a:t>
              </a:r>
            </a:p>
          </p:txBody>
        </p:sp>
        <p:sp>
          <p:nvSpPr>
            <p:cNvPr id="44043" name="Text Box 11">
              <a:extLst>
                <a:ext uri="{FF2B5EF4-FFF2-40B4-BE49-F238E27FC236}">
                  <a16:creationId xmlns:a16="http://schemas.microsoft.com/office/drawing/2014/main" id="{41453B5C-1D3A-F64B-9648-B93DB775B90E}"/>
                </a:ext>
              </a:extLst>
            </p:cNvPr>
            <p:cNvSpPr txBox="1">
              <a:spLocks noChangeArrowheads="1"/>
            </p:cNvSpPr>
            <p:nvPr/>
          </p:nvSpPr>
          <p:spPr bwMode="auto">
            <a:xfrm>
              <a:off x="1692" y="3840"/>
              <a:ext cx="698" cy="215"/>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b="1">
                  <a:latin typeface="Times New Roman" panose="02020603050405020304" pitchFamily="18" charset="0"/>
                </a:rPr>
                <a:t>00000000</a:t>
              </a:r>
            </a:p>
          </p:txBody>
        </p:sp>
      </p:grpSp>
    </p:spTree>
    <p:extLst>
      <p:ext uri="{BB962C8B-B14F-4D97-AF65-F5344CB8AC3E}">
        <p14:creationId xmlns:p14="http://schemas.microsoft.com/office/powerpoint/2010/main" val="121973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4BFFAA7-EEF9-A743-A745-F5760191871A}"/>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close()</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mark(int readAheadLimit)</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markSupported() </a:t>
            </a:r>
            <a:r>
              <a:rPr lang="zh-CN" altLang="en-US">
                <a:latin typeface="Tahoma" panose="020B0604030504040204" pitchFamily="34" charset="0"/>
              </a:rPr>
              <a:t>：</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int read()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int read(char[] cbuf)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int read(char[] cbuf, int off, int len)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ready()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reset()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long skip(long n) </a:t>
            </a:r>
          </a:p>
        </p:txBody>
      </p:sp>
      <p:sp>
        <p:nvSpPr>
          <p:cNvPr id="71683" name="Rectangle 3">
            <a:extLst>
              <a:ext uri="{FF2B5EF4-FFF2-40B4-BE49-F238E27FC236}">
                <a16:creationId xmlns:a16="http://schemas.microsoft.com/office/drawing/2014/main" id="{087CB1E5-74DF-F142-9EAC-A759BD8682B3}"/>
              </a:ext>
            </a:extLst>
          </p:cNvPr>
          <p:cNvSpPr>
            <a:spLocks noChangeArrowheads="1"/>
          </p:cNvSpPr>
          <p:nvPr/>
        </p:nvSpPr>
        <p:spPr bwMode="auto">
          <a:xfrm>
            <a:off x="321733" y="287867"/>
            <a:ext cx="5334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基类：</a:t>
            </a:r>
            <a:r>
              <a:rPr lang="en-US" altLang="zh-CN" sz="2800" b="1" dirty="0">
                <a:solidFill>
                  <a:schemeClr val="folHlink"/>
                </a:solidFill>
                <a:latin typeface="Times New Roman" panose="02020603050405020304" pitchFamily="18" charset="0"/>
              </a:rPr>
              <a:t>Reader</a:t>
            </a:r>
          </a:p>
        </p:txBody>
      </p:sp>
    </p:spTree>
    <p:extLst>
      <p:ext uri="{BB962C8B-B14F-4D97-AF65-F5344CB8AC3E}">
        <p14:creationId xmlns:p14="http://schemas.microsoft.com/office/powerpoint/2010/main" val="3484563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DAD04DD-F2C5-6A4A-96AC-60C8A95E54D1}"/>
              </a:ext>
            </a:extLst>
          </p:cNvPr>
          <p:cNvSpPr>
            <a:spLocks noChangeArrowheads="1"/>
          </p:cNvSpPr>
          <p:nvPr/>
        </p:nvSpPr>
        <p:spPr bwMode="auto">
          <a:xfrm>
            <a:off x="287866" y="321734"/>
            <a:ext cx="5334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基类：</a:t>
            </a:r>
            <a:r>
              <a:rPr lang="en-US" altLang="zh-CN" sz="2800" b="1" dirty="0">
                <a:solidFill>
                  <a:schemeClr val="folHlink"/>
                </a:solidFill>
                <a:latin typeface="Times New Roman" panose="02020603050405020304" pitchFamily="18" charset="0"/>
              </a:rPr>
              <a:t>Writer</a:t>
            </a:r>
          </a:p>
        </p:txBody>
      </p:sp>
      <p:sp>
        <p:nvSpPr>
          <p:cNvPr id="72707" name="Rectangle 3">
            <a:extLst>
              <a:ext uri="{FF2B5EF4-FFF2-40B4-BE49-F238E27FC236}">
                <a16:creationId xmlns:a16="http://schemas.microsoft.com/office/drawing/2014/main" id="{14977D37-0F5E-D948-9A78-CD66183E365F}"/>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close()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flush()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 cbuf)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 cbuf, int off, int len)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write(int c)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write(String str)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write(String str, int off, int len) </a:t>
            </a:r>
          </a:p>
        </p:txBody>
      </p:sp>
    </p:spTree>
    <p:extLst>
      <p:ext uri="{BB962C8B-B14F-4D97-AF65-F5344CB8AC3E}">
        <p14:creationId xmlns:p14="http://schemas.microsoft.com/office/powerpoint/2010/main" val="3364505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DF895F0-FA29-A649-B345-5283EB81A6FA}"/>
              </a:ext>
            </a:extLst>
          </p:cNvPr>
          <p:cNvSpPr>
            <a:spLocks noChangeArrowheads="1"/>
          </p:cNvSpPr>
          <p:nvPr/>
        </p:nvSpPr>
        <p:spPr bwMode="auto">
          <a:xfrm>
            <a:off x="245533" y="262467"/>
            <a:ext cx="7848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en-US" altLang="zh-CN" b="1" dirty="0" err="1">
                <a:solidFill>
                  <a:schemeClr val="folHlink"/>
                </a:solidFill>
                <a:latin typeface="Times New Roman" panose="02020603050405020304" pitchFamily="18" charset="0"/>
              </a:rPr>
              <a:t>InputStreamReader</a:t>
            </a:r>
            <a:r>
              <a:rPr lang="zh-CN" altLang="en-US" b="1" dirty="0">
                <a:solidFill>
                  <a:schemeClr val="folHlink"/>
                </a:solidFill>
                <a:latin typeface="Times New Roman" panose="02020603050405020304" pitchFamily="18" charset="0"/>
              </a:rPr>
              <a:t>和</a:t>
            </a:r>
            <a:r>
              <a:rPr lang="en-US" altLang="zh-CN" b="1" dirty="0" err="1">
                <a:solidFill>
                  <a:schemeClr val="folHlink"/>
                </a:solidFill>
                <a:latin typeface="Times New Roman" panose="02020603050405020304" pitchFamily="18" charset="0"/>
              </a:rPr>
              <a:t>OutputStreamWriter</a:t>
            </a:r>
            <a:endParaRPr lang="en-US" altLang="zh-CN" b="1" dirty="0">
              <a:solidFill>
                <a:schemeClr val="folHlink"/>
              </a:solidFill>
              <a:latin typeface="Times New Roman" panose="02020603050405020304" pitchFamily="18" charset="0"/>
            </a:endParaRPr>
          </a:p>
        </p:txBody>
      </p:sp>
      <p:sp>
        <p:nvSpPr>
          <p:cNvPr id="48131" name="Text Box 3">
            <a:extLst>
              <a:ext uri="{FF2B5EF4-FFF2-40B4-BE49-F238E27FC236}">
                <a16:creationId xmlns:a16="http://schemas.microsoft.com/office/drawing/2014/main" id="{3E2C4C21-0CCC-DD43-8B37-FEC44442B7C9}"/>
              </a:ext>
            </a:extLst>
          </p:cNvPr>
          <p:cNvSpPr txBox="1">
            <a:spLocks noChangeArrowheads="1"/>
          </p:cNvSpPr>
          <p:nvPr/>
        </p:nvSpPr>
        <p:spPr bwMode="auto">
          <a:xfrm>
            <a:off x="1828800" y="1828800"/>
            <a:ext cx="8534400" cy="422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dirty="0"/>
              <a:t>     </a:t>
            </a:r>
            <a:r>
              <a:rPr lang="en-US" altLang="zh-CN" sz="2000" dirty="0" err="1"/>
              <a:t>InputStreamReader</a:t>
            </a:r>
            <a:r>
              <a:rPr lang="zh-CN" altLang="en-US" sz="2000" dirty="0"/>
              <a:t>和</a:t>
            </a:r>
            <a:r>
              <a:rPr lang="en-US" altLang="zh-CN" sz="2000" dirty="0" err="1"/>
              <a:t>OutputStreamWriter</a:t>
            </a:r>
            <a:r>
              <a:rPr lang="zh-CN" altLang="en-US" sz="2000" dirty="0"/>
              <a:t>是</a:t>
            </a:r>
            <a:r>
              <a:rPr lang="en-US" altLang="zh-CN" sz="2000" dirty="0" err="1"/>
              <a:t>java.io</a:t>
            </a:r>
            <a:r>
              <a:rPr lang="zh-CN" altLang="en-US" sz="2000" dirty="0"/>
              <a:t>包中用于处理字符流的最基本的类，用来在字节流和字符流之间作为中介：</a:t>
            </a:r>
            <a:r>
              <a:rPr lang="zh-CN" altLang="en-US" sz="2000" b="1" u="sng" dirty="0">
                <a:solidFill>
                  <a:schemeClr val="folHlink"/>
                </a:solidFill>
              </a:rPr>
              <a:t>从字节输入流读入字节，并按编码规范转换为字符；往字节输出流写字符时先将字符按编码规范转换为字节</a:t>
            </a:r>
            <a:r>
              <a:rPr lang="zh-CN" altLang="en-US" sz="2000" dirty="0"/>
              <a:t>。使用这两者进行字符处理时，在构造方法中应指定一定的平台规范，以便把以字节方式表示的流转换为特定平台上的字符表示。</a:t>
            </a:r>
          </a:p>
          <a:p>
            <a:pPr>
              <a:lnSpc>
                <a:spcPct val="130000"/>
              </a:lnSpc>
            </a:pPr>
            <a:r>
              <a:rPr lang="zh-CN" altLang="en-US" sz="2000" dirty="0"/>
              <a:t>  </a:t>
            </a:r>
            <a:r>
              <a:rPr lang="en-US" altLang="zh-CN" sz="2000" dirty="0" err="1"/>
              <a:t>InputStreamReader</a:t>
            </a:r>
            <a:r>
              <a:rPr lang="en-US" altLang="zh-CN" sz="2000" dirty="0"/>
              <a:t>(</a:t>
            </a:r>
            <a:r>
              <a:rPr lang="en-US" altLang="zh-CN" sz="2000" dirty="0" err="1"/>
              <a:t>InputStream</a:t>
            </a:r>
            <a:r>
              <a:rPr lang="en-US" altLang="zh-CN" sz="2000" dirty="0"/>
              <a:t> in);                       //</a:t>
            </a:r>
            <a:r>
              <a:rPr lang="zh-CN" altLang="en-US" sz="2000" dirty="0"/>
              <a:t>缺省规范</a:t>
            </a:r>
          </a:p>
          <a:p>
            <a:pPr>
              <a:lnSpc>
                <a:spcPct val="130000"/>
              </a:lnSpc>
            </a:pPr>
            <a:r>
              <a:rPr lang="zh-CN" altLang="en-US" sz="2000" dirty="0"/>
              <a:t>  </a:t>
            </a:r>
            <a:r>
              <a:rPr lang="en-US" altLang="zh-CN" sz="2000" dirty="0" err="1"/>
              <a:t>InputStreamReader</a:t>
            </a:r>
            <a:r>
              <a:rPr lang="en-US" altLang="zh-CN" sz="2000" dirty="0"/>
              <a:t>(</a:t>
            </a:r>
            <a:r>
              <a:rPr lang="en-US" altLang="zh-CN" sz="2000" dirty="0" err="1"/>
              <a:t>InputStream</a:t>
            </a:r>
            <a:r>
              <a:rPr lang="en-US" altLang="zh-CN" sz="2000" dirty="0"/>
              <a:t> in, String enc);       //</a:t>
            </a:r>
            <a:r>
              <a:rPr lang="zh-CN" altLang="en-US" sz="2000" dirty="0"/>
              <a:t>指定规范</a:t>
            </a:r>
            <a:r>
              <a:rPr lang="en-US" altLang="zh-CN" sz="2000" dirty="0"/>
              <a:t>enc</a:t>
            </a:r>
          </a:p>
          <a:p>
            <a:pPr>
              <a:lnSpc>
                <a:spcPct val="130000"/>
              </a:lnSpc>
            </a:pPr>
            <a:endParaRPr lang="en-US" altLang="zh-CN" sz="2000" dirty="0"/>
          </a:p>
          <a:p>
            <a:pPr>
              <a:lnSpc>
                <a:spcPct val="130000"/>
              </a:lnSpc>
            </a:pPr>
            <a:r>
              <a:rPr lang="en-US" altLang="zh-CN" sz="2000" dirty="0"/>
              <a:t> </a:t>
            </a:r>
            <a:r>
              <a:rPr lang="en-US" altLang="zh-CN" sz="2000" dirty="0" err="1"/>
              <a:t>OutputStreamWriter</a:t>
            </a:r>
            <a:r>
              <a:rPr lang="en-US" altLang="zh-CN" sz="2000" dirty="0"/>
              <a:t>(</a:t>
            </a:r>
            <a:r>
              <a:rPr lang="en-US" altLang="zh-CN" sz="2000" dirty="0" err="1"/>
              <a:t>OutputStream</a:t>
            </a:r>
            <a:r>
              <a:rPr lang="en-US" altLang="zh-CN" sz="2000" dirty="0"/>
              <a:t> out);                   //</a:t>
            </a:r>
            <a:r>
              <a:rPr lang="zh-CN" altLang="en-US" sz="2000" dirty="0"/>
              <a:t>缺省规范</a:t>
            </a:r>
          </a:p>
          <a:p>
            <a:pPr>
              <a:lnSpc>
                <a:spcPct val="130000"/>
              </a:lnSpc>
            </a:pPr>
            <a:r>
              <a:rPr lang="zh-CN" altLang="en-US" sz="2000" dirty="0"/>
              <a:t> </a:t>
            </a:r>
            <a:r>
              <a:rPr lang="en-US" altLang="zh-CN" sz="2000" dirty="0" err="1"/>
              <a:t>OutputStreamWriter</a:t>
            </a:r>
            <a:r>
              <a:rPr lang="en-US" altLang="zh-CN" sz="2000" dirty="0"/>
              <a:t>(</a:t>
            </a:r>
            <a:r>
              <a:rPr lang="en-US" altLang="zh-CN" sz="2000" dirty="0" err="1"/>
              <a:t>OutputStream</a:t>
            </a:r>
            <a:r>
              <a:rPr lang="en-US" altLang="zh-CN" sz="2000" dirty="0"/>
              <a:t> out, String enc);   //</a:t>
            </a:r>
            <a:r>
              <a:rPr lang="zh-CN" altLang="en-US" sz="2000" dirty="0"/>
              <a:t>指定规范</a:t>
            </a:r>
            <a:r>
              <a:rPr lang="en-US" altLang="zh-CN" sz="2000" dirty="0"/>
              <a:t>enc</a:t>
            </a:r>
          </a:p>
          <a:p>
            <a:pPr>
              <a:lnSpc>
                <a:spcPct val="130000"/>
              </a:lnSpc>
            </a:pPr>
            <a:endParaRPr lang="en-US" altLang="zh-CN" sz="700" dirty="0"/>
          </a:p>
        </p:txBody>
      </p:sp>
    </p:spTree>
    <p:extLst>
      <p:ext uri="{BB962C8B-B14F-4D97-AF65-F5344CB8AC3E}">
        <p14:creationId xmlns:p14="http://schemas.microsoft.com/office/powerpoint/2010/main" val="513273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4E31D1D-C59F-E84E-A05C-CA7F59E8BA19}"/>
              </a:ext>
            </a:extLst>
          </p:cNvPr>
          <p:cNvSpPr>
            <a:spLocks noChangeArrowheads="1"/>
          </p:cNvSpPr>
          <p:nvPr/>
        </p:nvSpPr>
        <p:spPr bwMode="auto">
          <a:xfrm>
            <a:off x="296334" y="245533"/>
            <a:ext cx="7848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en-US" altLang="zh-CN" b="1" dirty="0" err="1">
                <a:solidFill>
                  <a:schemeClr val="folHlink"/>
                </a:solidFill>
                <a:latin typeface="Times New Roman" panose="02020603050405020304" pitchFamily="18" charset="0"/>
              </a:rPr>
              <a:t>InputStreamReader</a:t>
            </a:r>
            <a:r>
              <a:rPr lang="zh-CN" altLang="en-US" b="1" dirty="0">
                <a:solidFill>
                  <a:schemeClr val="folHlink"/>
                </a:solidFill>
                <a:latin typeface="Times New Roman" panose="02020603050405020304" pitchFamily="18" charset="0"/>
              </a:rPr>
              <a:t>和</a:t>
            </a:r>
            <a:r>
              <a:rPr lang="en-US" altLang="zh-CN" b="1" dirty="0" err="1">
                <a:solidFill>
                  <a:schemeClr val="folHlink"/>
                </a:solidFill>
                <a:latin typeface="Times New Roman" panose="02020603050405020304" pitchFamily="18" charset="0"/>
              </a:rPr>
              <a:t>OutputStreamWriter</a:t>
            </a:r>
            <a:endParaRPr lang="en-US" altLang="zh-CN" b="1" dirty="0">
              <a:solidFill>
                <a:schemeClr val="folHlink"/>
              </a:solidFill>
              <a:latin typeface="Times New Roman" panose="02020603050405020304" pitchFamily="18" charset="0"/>
            </a:endParaRPr>
          </a:p>
        </p:txBody>
      </p:sp>
      <p:sp>
        <p:nvSpPr>
          <p:cNvPr id="73731" name="Text Box 3">
            <a:extLst>
              <a:ext uri="{FF2B5EF4-FFF2-40B4-BE49-F238E27FC236}">
                <a16:creationId xmlns:a16="http://schemas.microsoft.com/office/drawing/2014/main" id="{26F80637-4E5B-CE46-B8D8-9F65ED554B52}"/>
              </a:ext>
            </a:extLst>
          </p:cNvPr>
          <p:cNvSpPr txBox="1">
            <a:spLocks noChangeArrowheads="1"/>
          </p:cNvSpPr>
          <p:nvPr/>
        </p:nvSpPr>
        <p:spPr bwMode="auto">
          <a:xfrm>
            <a:off x="1117600" y="1828801"/>
            <a:ext cx="10464800" cy="396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800" dirty="0"/>
              <a:t>    </a:t>
            </a:r>
            <a:r>
              <a:rPr lang="zh-CN" altLang="en-US" sz="2800" dirty="0"/>
              <a:t>如果读取的字符流不是来自本地时（比如网上某处与本地编码方式不同的机器），那么在构造字符输入流时就不能简单地使用缺省编码规范，而应该指定一种统一的编码规范</a:t>
            </a:r>
            <a:r>
              <a:rPr lang="zh-CN" altLang="en-US" sz="2800" dirty="0">
                <a:latin typeface="Times New Roman" panose="02020603050405020304" pitchFamily="18" charset="0"/>
              </a:rPr>
              <a:t>“</a:t>
            </a:r>
            <a:r>
              <a:rPr lang="en-US" altLang="zh-CN" sz="2800" dirty="0"/>
              <a:t>ISO 8859_1</a:t>
            </a:r>
            <a:r>
              <a:rPr lang="en-US" altLang="zh-CN" sz="2800" dirty="0">
                <a:latin typeface="Times New Roman" panose="02020603050405020304" pitchFamily="18" charset="0"/>
              </a:rPr>
              <a:t>”</a:t>
            </a:r>
            <a:r>
              <a:rPr lang="zh-CN" altLang="en-US" sz="2800" dirty="0"/>
              <a:t>，这是一种映射到</a:t>
            </a:r>
            <a:r>
              <a:rPr lang="en-US" altLang="zh-CN" sz="2800" dirty="0"/>
              <a:t>ASCII</a:t>
            </a:r>
            <a:r>
              <a:rPr lang="zh-CN" altLang="en-US" sz="2800" dirty="0"/>
              <a:t>码的编码方式，能够在不同平台之间正确转换字符。</a:t>
            </a:r>
          </a:p>
          <a:p>
            <a:pPr>
              <a:lnSpc>
                <a:spcPct val="130000"/>
              </a:lnSpc>
            </a:pPr>
            <a:endParaRPr lang="zh-CN" altLang="en-US" sz="2800" dirty="0"/>
          </a:p>
          <a:p>
            <a:pPr algn="ctr">
              <a:lnSpc>
                <a:spcPct val="130000"/>
              </a:lnSpc>
            </a:pPr>
            <a:r>
              <a:rPr lang="en-US" altLang="zh-CN" sz="2800" dirty="0" err="1"/>
              <a:t>InputStreamReader</a:t>
            </a:r>
            <a:r>
              <a:rPr lang="en-US" altLang="zh-CN" sz="2800" dirty="0"/>
              <a:t> </a:t>
            </a:r>
            <a:r>
              <a:rPr lang="en-US" altLang="zh-CN" sz="2800" dirty="0" err="1"/>
              <a:t>ir</a:t>
            </a:r>
            <a:r>
              <a:rPr lang="en-US" altLang="zh-CN" sz="2800" dirty="0"/>
              <a:t> = new </a:t>
            </a:r>
            <a:r>
              <a:rPr lang="en-US" altLang="zh-CN" sz="2800" dirty="0" err="1"/>
              <a:t>InputStreamReader</a:t>
            </a:r>
            <a:r>
              <a:rPr lang="en-US" altLang="zh-CN" sz="2800" dirty="0"/>
              <a:t>( is, </a:t>
            </a:r>
            <a:r>
              <a:rPr lang="en-US" altLang="zh-CN" sz="2800" dirty="0">
                <a:latin typeface="Times New Roman" panose="02020603050405020304" pitchFamily="18" charset="0"/>
              </a:rPr>
              <a:t>“</a:t>
            </a:r>
            <a:r>
              <a:rPr lang="en-US" altLang="zh-CN" sz="2800" dirty="0"/>
              <a:t>8859_1</a:t>
            </a:r>
            <a:r>
              <a:rPr lang="en-US" altLang="zh-CN" sz="2800" dirty="0">
                <a:latin typeface="Times New Roman" panose="02020603050405020304" pitchFamily="18" charset="0"/>
              </a:rPr>
              <a:t>”</a:t>
            </a:r>
            <a:r>
              <a:rPr lang="en-US" altLang="zh-CN" sz="2800" dirty="0"/>
              <a:t> );</a:t>
            </a:r>
          </a:p>
        </p:txBody>
      </p:sp>
    </p:spTree>
    <p:extLst>
      <p:ext uri="{BB962C8B-B14F-4D97-AF65-F5344CB8AC3E}">
        <p14:creationId xmlns:p14="http://schemas.microsoft.com/office/powerpoint/2010/main" val="202144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426A0E5-D8A7-054B-BE6B-45C11041F81C}"/>
              </a:ext>
            </a:extLst>
          </p:cNvPr>
          <p:cNvSpPr>
            <a:spLocks noChangeArrowheads="1"/>
          </p:cNvSpPr>
          <p:nvPr/>
        </p:nvSpPr>
        <p:spPr bwMode="auto">
          <a:xfrm>
            <a:off x="304800" y="304800"/>
            <a:ext cx="7696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缓存流：</a:t>
            </a:r>
            <a:r>
              <a:rPr lang="en-US" altLang="zh-CN" b="1" dirty="0" err="1">
                <a:solidFill>
                  <a:schemeClr val="folHlink"/>
                </a:solidFill>
                <a:latin typeface="Times New Roman" panose="02020603050405020304" pitchFamily="18" charset="0"/>
              </a:rPr>
              <a:t>BufferedReader</a:t>
            </a:r>
            <a:r>
              <a:rPr lang="zh-CN" altLang="en-US" b="1" dirty="0">
                <a:solidFill>
                  <a:schemeClr val="folHlink"/>
                </a:solidFill>
                <a:latin typeface="Times New Roman" panose="02020603050405020304" pitchFamily="18" charset="0"/>
              </a:rPr>
              <a:t>和</a:t>
            </a:r>
            <a:r>
              <a:rPr lang="en-US" altLang="zh-CN" b="1" dirty="0" err="1">
                <a:solidFill>
                  <a:schemeClr val="folHlink"/>
                </a:solidFill>
                <a:latin typeface="Times New Roman" panose="02020603050405020304" pitchFamily="18" charset="0"/>
              </a:rPr>
              <a:t>BufferedWriter</a:t>
            </a:r>
            <a:endParaRPr lang="en-US" altLang="zh-CN" b="1" dirty="0">
              <a:solidFill>
                <a:schemeClr val="folHlink"/>
              </a:solidFill>
              <a:latin typeface="Times New Roman" panose="02020603050405020304" pitchFamily="18" charset="0"/>
            </a:endParaRPr>
          </a:p>
        </p:txBody>
      </p:sp>
      <p:sp>
        <p:nvSpPr>
          <p:cNvPr id="49157" name="Text Box 5">
            <a:extLst>
              <a:ext uri="{FF2B5EF4-FFF2-40B4-BE49-F238E27FC236}">
                <a16:creationId xmlns:a16="http://schemas.microsoft.com/office/drawing/2014/main" id="{D0F3EB09-78D3-BE43-ABA4-B612C7FD2123}"/>
              </a:ext>
            </a:extLst>
          </p:cNvPr>
          <p:cNvSpPr txBox="1">
            <a:spLocks noChangeArrowheads="1"/>
          </p:cNvSpPr>
          <p:nvPr/>
        </p:nvSpPr>
        <p:spPr bwMode="auto">
          <a:xfrm>
            <a:off x="1337734" y="1803401"/>
            <a:ext cx="10160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t>     </a:t>
            </a:r>
            <a:r>
              <a:rPr lang="zh-CN" altLang="en-US" sz="2800" dirty="0"/>
              <a:t>同样的，为了提高字符流处理的效率，</a:t>
            </a:r>
            <a:r>
              <a:rPr lang="en-US" altLang="zh-CN" sz="2800" dirty="0" err="1"/>
              <a:t>java.io</a:t>
            </a:r>
            <a:r>
              <a:rPr lang="zh-CN" altLang="en-US" sz="2800" dirty="0"/>
              <a:t>中也提供了缓冲流</a:t>
            </a:r>
            <a:r>
              <a:rPr lang="en-US" altLang="zh-CN" sz="2800" dirty="0" err="1"/>
              <a:t>BufferedReader</a:t>
            </a:r>
            <a:r>
              <a:rPr lang="zh-CN" altLang="en-US" sz="2800" dirty="0"/>
              <a:t>和</a:t>
            </a:r>
            <a:r>
              <a:rPr lang="en-US" altLang="zh-CN" sz="2800" dirty="0" err="1"/>
              <a:t>BufferedWriter</a:t>
            </a:r>
            <a:r>
              <a:rPr lang="zh-CN" altLang="en-US" sz="2800" dirty="0"/>
              <a:t>。其构造方法与</a:t>
            </a:r>
            <a:r>
              <a:rPr lang="en-US" altLang="zh-CN" sz="2800" dirty="0" err="1"/>
              <a:t>BufferedInputStream</a:t>
            </a:r>
            <a:r>
              <a:rPr lang="zh-CN" altLang="en-US" sz="2800" dirty="0"/>
              <a:t>和</a:t>
            </a:r>
            <a:r>
              <a:rPr lang="en-US" altLang="zh-CN" sz="2800" dirty="0" err="1"/>
              <a:t>BufferedOutputStream</a:t>
            </a:r>
            <a:r>
              <a:rPr lang="zh-CN" altLang="en-US" sz="2800" dirty="0"/>
              <a:t>相类似。另外，除了</a:t>
            </a:r>
            <a:r>
              <a:rPr lang="en-US" altLang="zh-CN" sz="2800" dirty="0"/>
              <a:t>read()</a:t>
            </a:r>
            <a:r>
              <a:rPr lang="zh-CN" altLang="en-US" sz="2800" dirty="0"/>
              <a:t>和</a:t>
            </a:r>
            <a:r>
              <a:rPr lang="en-US" altLang="zh-CN" sz="2800" dirty="0"/>
              <a:t>write()</a:t>
            </a:r>
            <a:r>
              <a:rPr lang="zh-CN" altLang="en-US" sz="2800" dirty="0"/>
              <a:t>方法外，它还提供了整行字符处理方法：</a:t>
            </a:r>
          </a:p>
          <a:p>
            <a:endParaRPr lang="zh-CN" altLang="en-US" sz="2800" dirty="0"/>
          </a:p>
          <a:p>
            <a:pPr>
              <a:buClr>
                <a:schemeClr val="accent1"/>
              </a:buClr>
              <a:buSzPct val="120000"/>
              <a:buFont typeface="Wingdings" pitchFamily="2" charset="2"/>
              <a:buChar char="§"/>
            </a:pPr>
            <a:r>
              <a:rPr lang="zh-CN" altLang="en-US" sz="2800" dirty="0"/>
              <a:t> </a:t>
            </a:r>
            <a:r>
              <a:rPr lang="en-US" altLang="zh-CN" sz="2800" dirty="0"/>
              <a:t>public String </a:t>
            </a:r>
            <a:r>
              <a:rPr lang="en-US" altLang="zh-CN" sz="2800" dirty="0" err="1"/>
              <a:t>readLine</a:t>
            </a:r>
            <a:r>
              <a:rPr lang="en-US" altLang="zh-CN" sz="2800" dirty="0"/>
              <a:t>()</a:t>
            </a:r>
            <a:r>
              <a:rPr lang="zh-CN" altLang="en-US" sz="2800" dirty="0"/>
              <a:t>： </a:t>
            </a:r>
            <a:r>
              <a:rPr lang="en-US" altLang="zh-CN" sz="2800" dirty="0" err="1"/>
              <a:t>BufferedReader</a:t>
            </a:r>
            <a:r>
              <a:rPr lang="zh-CN" altLang="en-US" sz="2800" dirty="0"/>
              <a:t>的方法，从输入流中读取一行字符，行结束标志为</a:t>
            </a:r>
            <a:r>
              <a:rPr lang="zh-CN" altLang="en-US" sz="2800" dirty="0">
                <a:latin typeface="Times New Roman" panose="02020603050405020304" pitchFamily="18" charset="0"/>
              </a:rPr>
              <a:t>‘</a:t>
            </a:r>
            <a:r>
              <a:rPr lang="en-US" altLang="zh-CN" sz="2800" dirty="0"/>
              <a:t>\n</a:t>
            </a:r>
            <a:r>
              <a:rPr lang="en-US" altLang="zh-CN" sz="2800" dirty="0">
                <a:latin typeface="Times New Roman" panose="02020603050405020304" pitchFamily="18" charset="0"/>
              </a:rPr>
              <a:t>’</a:t>
            </a:r>
            <a:r>
              <a:rPr lang="zh-CN" altLang="en-US" sz="2800" dirty="0"/>
              <a:t>、</a:t>
            </a:r>
            <a:r>
              <a:rPr lang="zh-CN" altLang="en-US" sz="2800" dirty="0">
                <a:latin typeface="Times New Roman" panose="02020603050405020304" pitchFamily="18" charset="0"/>
              </a:rPr>
              <a:t>‘</a:t>
            </a:r>
            <a:r>
              <a:rPr lang="en-US" altLang="zh-CN" sz="2800" dirty="0"/>
              <a:t>\r</a:t>
            </a:r>
            <a:r>
              <a:rPr lang="en-US" altLang="zh-CN" sz="2800" dirty="0">
                <a:latin typeface="Times New Roman" panose="02020603050405020304" pitchFamily="18" charset="0"/>
              </a:rPr>
              <a:t>’</a:t>
            </a:r>
            <a:r>
              <a:rPr lang="zh-CN" altLang="en-US" sz="2800" dirty="0"/>
              <a:t>或两者一起。</a:t>
            </a:r>
          </a:p>
          <a:p>
            <a:pPr>
              <a:buClr>
                <a:schemeClr val="accent1"/>
              </a:buClr>
              <a:buSzPct val="120000"/>
              <a:buFont typeface="Wingdings" pitchFamily="2" charset="2"/>
              <a:buChar char="§"/>
            </a:pPr>
            <a:r>
              <a:rPr lang="zh-CN" altLang="en-US" sz="2800" dirty="0"/>
              <a:t> </a:t>
            </a:r>
            <a:r>
              <a:rPr lang="en-US" altLang="zh-CN" sz="2800" dirty="0"/>
              <a:t>public void </a:t>
            </a:r>
            <a:r>
              <a:rPr lang="en-US" altLang="zh-CN" sz="2800" dirty="0" err="1"/>
              <a:t>newLine</a:t>
            </a:r>
            <a:r>
              <a:rPr lang="en-US" altLang="zh-CN" sz="2800" dirty="0"/>
              <a:t>()</a:t>
            </a:r>
            <a:r>
              <a:rPr lang="zh-CN" altLang="en-US" sz="2800" dirty="0"/>
              <a:t>： </a:t>
            </a:r>
            <a:r>
              <a:rPr lang="en-US" altLang="zh-CN" sz="2800" dirty="0" err="1"/>
              <a:t>BufferedWriter</a:t>
            </a:r>
            <a:r>
              <a:rPr lang="zh-CN" altLang="en-US" sz="2800" dirty="0"/>
              <a:t>的方法，向输出流中写入一个行结束标志，它不是简单的换行符</a:t>
            </a:r>
            <a:r>
              <a:rPr lang="zh-CN" altLang="en-US" sz="2800" dirty="0">
                <a:latin typeface="Times New Roman" panose="02020603050405020304" pitchFamily="18" charset="0"/>
              </a:rPr>
              <a:t>‘</a:t>
            </a:r>
            <a:r>
              <a:rPr lang="en-US" altLang="zh-CN" sz="2800" dirty="0"/>
              <a:t>\n</a:t>
            </a:r>
            <a:r>
              <a:rPr lang="en-US" altLang="zh-CN" sz="2800" dirty="0">
                <a:latin typeface="Times New Roman" panose="02020603050405020304" pitchFamily="18" charset="0"/>
              </a:rPr>
              <a:t>’</a:t>
            </a:r>
            <a:r>
              <a:rPr lang="zh-CN" altLang="en-US" sz="2800" dirty="0"/>
              <a:t>或</a:t>
            </a:r>
            <a:r>
              <a:rPr lang="zh-CN" altLang="en-US" sz="2800" dirty="0">
                <a:latin typeface="Times New Roman" panose="02020603050405020304" pitchFamily="18" charset="0"/>
              </a:rPr>
              <a:t>‘</a:t>
            </a:r>
            <a:r>
              <a:rPr lang="en-US" altLang="zh-CN" sz="2800" dirty="0"/>
              <a:t>\r</a:t>
            </a:r>
            <a:r>
              <a:rPr lang="en-US" altLang="zh-CN" sz="2800" dirty="0">
                <a:latin typeface="Times New Roman" panose="02020603050405020304" pitchFamily="18" charset="0"/>
              </a:rPr>
              <a:t>’</a:t>
            </a:r>
            <a:r>
              <a:rPr lang="zh-CN" altLang="en-US" sz="2800" dirty="0"/>
              <a:t>，而是系统定义的行隔离标志（</a:t>
            </a:r>
            <a:r>
              <a:rPr lang="en-US" altLang="zh-CN" sz="2800" dirty="0"/>
              <a:t>line separator</a:t>
            </a:r>
            <a:r>
              <a:rPr lang="zh-CN" altLang="en-US" sz="2800" dirty="0"/>
              <a:t>）。</a:t>
            </a:r>
          </a:p>
        </p:txBody>
      </p:sp>
    </p:spTree>
    <p:extLst>
      <p:ext uri="{BB962C8B-B14F-4D97-AF65-F5344CB8AC3E}">
        <p14:creationId xmlns:p14="http://schemas.microsoft.com/office/powerpoint/2010/main" val="78701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329CC38-38F5-DB4F-9392-23C054667B99}"/>
              </a:ext>
            </a:extLst>
          </p:cNvPr>
          <p:cNvSpPr>
            <a:spLocks noChangeArrowheads="1"/>
          </p:cNvSpPr>
          <p:nvPr/>
        </p:nvSpPr>
        <p:spPr bwMode="auto">
          <a:xfrm>
            <a:off x="996641" y="1602077"/>
            <a:ext cx="3810000" cy="41148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err="1">
                <a:solidFill>
                  <a:schemeClr val="tx2"/>
                </a:solidFill>
                <a:latin typeface="Tahoma" panose="020B0604030504040204" pitchFamily="34" charset="0"/>
              </a:rPr>
              <a:t>InputStream</a:t>
            </a:r>
            <a:r>
              <a:rPr lang="en-US" altLang="zh-CN" sz="2000" i="1" dirty="0">
                <a:solidFill>
                  <a:schemeClr val="tx2"/>
                </a:solidFill>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ByteArrayInputStream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FileInputStream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FilterInputStream</a:t>
            </a:r>
            <a:r>
              <a:rPr lang="en-US" altLang="zh-CN" sz="1800" dirty="0">
                <a:latin typeface="Tahoma" panose="020B0604030504040204" pitchFamily="34" charset="0"/>
              </a:rPr>
              <a:t> </a:t>
            </a: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BufferedInputStream</a:t>
            </a:r>
            <a:r>
              <a:rPr lang="en-US" altLang="zh-CN" sz="1600" dirty="0">
                <a:latin typeface="Tahoma" panose="020B0604030504040204" pitchFamily="34" charset="0"/>
              </a:rPr>
              <a:t> </a:t>
            </a: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DataInputStream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solidFill>
                  <a:srgbClr val="FF00FF"/>
                </a:solidFill>
                <a:latin typeface="Tahoma" panose="020B0604030504040204" pitchFamily="34" charset="0"/>
              </a:rPr>
              <a:t>LineNumberInputStream</a:t>
            </a:r>
            <a:r>
              <a:rPr lang="en-US" altLang="zh-CN" sz="1600" dirty="0">
                <a:latin typeface="Tahoma" panose="020B0604030504040204" pitchFamily="34" charset="0"/>
              </a:rPr>
              <a:t> </a:t>
            </a: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PushbackInputStream</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ObjectInputStream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SequenceInputStream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solidFill>
                  <a:srgbClr val="FF00FF"/>
                </a:solidFill>
                <a:latin typeface="Tahoma" panose="020B0604030504040204" pitchFamily="34" charset="0"/>
              </a:rPr>
              <a:t>StringBufferInputStream</a:t>
            </a:r>
            <a:endParaRPr lang="en-US" altLang="zh-CN" sz="1800" dirty="0">
              <a:solidFill>
                <a:srgbClr val="FF00FF"/>
              </a:solidFill>
              <a:latin typeface="Tahoma" panose="020B0604030504040204" pitchFamily="34" charset="0"/>
            </a:endParaRPr>
          </a:p>
        </p:txBody>
      </p:sp>
      <p:sp>
        <p:nvSpPr>
          <p:cNvPr id="52227" name="Rectangle 3">
            <a:extLst>
              <a:ext uri="{FF2B5EF4-FFF2-40B4-BE49-F238E27FC236}">
                <a16:creationId xmlns:a16="http://schemas.microsoft.com/office/drawing/2014/main" id="{2F3B52A3-0BD4-4843-ACB0-92B58DE34C47}"/>
              </a:ext>
            </a:extLst>
          </p:cNvPr>
          <p:cNvSpPr>
            <a:spLocks noChangeArrowheads="1"/>
          </p:cNvSpPr>
          <p:nvPr/>
        </p:nvSpPr>
        <p:spPr bwMode="auto">
          <a:xfrm>
            <a:off x="6175220" y="1602077"/>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err="1">
                <a:solidFill>
                  <a:schemeClr val="tx2"/>
                </a:solidFill>
                <a:latin typeface="Tahoma" panose="020B0604030504040204" pitchFamily="34" charset="0"/>
              </a:rPr>
              <a:t>OutputStream</a:t>
            </a:r>
            <a:endParaRPr lang="en-US" altLang="zh-CN" sz="2000" i="1" dirty="0">
              <a:solidFill>
                <a:schemeClr val="tx2"/>
              </a:solidFill>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ByteArrayOutputStream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FileOutputStream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FilterOutputStream</a:t>
            </a:r>
            <a:endParaRPr lang="en-US" altLang="zh-CN" sz="1800" i="1" dirty="0">
              <a:solidFill>
                <a:schemeClr val="tx2"/>
              </a:solidFill>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BufferedOutputStream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DataOutputStream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PrintStream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ObjectOutputStream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PipedOutputStream</a:t>
            </a:r>
            <a:endParaRPr lang="en-US" altLang="zh-CN" sz="1800" dirty="0">
              <a:latin typeface="Tahoma" panose="020B0604030504040204" pitchFamily="34" charset="0"/>
            </a:endParaRPr>
          </a:p>
        </p:txBody>
      </p:sp>
      <p:sp>
        <p:nvSpPr>
          <p:cNvPr id="5" name="标题 1">
            <a:extLst>
              <a:ext uri="{FF2B5EF4-FFF2-40B4-BE49-F238E27FC236}">
                <a16:creationId xmlns:a16="http://schemas.microsoft.com/office/drawing/2014/main" id="{D06BDBBE-B2BA-E940-8575-926F51D89928}"/>
              </a:ext>
            </a:extLst>
          </p:cNvPr>
          <p:cNvSpPr txBox="1">
            <a:spLocks/>
          </p:cNvSpPr>
          <p:nvPr/>
        </p:nvSpPr>
        <p:spPr>
          <a:xfrm>
            <a:off x="838200" y="534460"/>
            <a:ext cx="10515600" cy="775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I/O</a:t>
            </a:r>
            <a:r>
              <a:rPr kumimoji="1" lang="zh-CN" altLang="en-US" dirty="0"/>
              <a:t>概述 字节流</a:t>
            </a:r>
          </a:p>
        </p:txBody>
      </p:sp>
    </p:spTree>
    <p:extLst>
      <p:ext uri="{BB962C8B-B14F-4D97-AF65-F5344CB8AC3E}">
        <p14:creationId xmlns:p14="http://schemas.microsoft.com/office/powerpoint/2010/main" val="4198413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4B1BC9A6-9AC3-2343-AA8D-D854E0D01C81}"/>
              </a:ext>
            </a:extLst>
          </p:cNvPr>
          <p:cNvSpPr>
            <a:spLocks noChangeArrowheads="1"/>
          </p:cNvSpPr>
          <p:nvPr/>
        </p:nvSpPr>
        <p:spPr bwMode="auto">
          <a:xfrm>
            <a:off x="1905000" y="76201"/>
            <a:ext cx="8458200" cy="682347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class FileToUnicode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public static void main(String args[])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try</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FileInputStream fis = new FileInputStream(“file1.txt");</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InputStreamReader dis = new InputStreamReader(fis);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r>
              <a:rPr lang="en-US" altLang="zh-CN" sz="2000" b="1" u="sng">
                <a:effectLst>
                  <a:outerShdw blurRad="38100" dist="38100" dir="2700000" algn="tl">
                    <a:srgbClr val="FFFFFF"/>
                  </a:outerShdw>
                </a:effectLst>
                <a:latin typeface="Times New Roman" panose="02020603050405020304" pitchFamily="18" charset="0"/>
              </a:rPr>
              <a:t>// InputStreamReader dis = new InputStreamReader(System.in);</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BufferedReader reader = new BufferedReader(dis);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String 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while( (s = reader.readLine()) != null )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System.out.println("read: "+s);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dis.close();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}catch(IOException 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}//main()</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}//class</a:t>
            </a:r>
          </a:p>
        </p:txBody>
      </p:sp>
    </p:spTree>
    <p:extLst>
      <p:ext uri="{BB962C8B-B14F-4D97-AF65-F5344CB8AC3E}">
        <p14:creationId xmlns:p14="http://schemas.microsoft.com/office/powerpoint/2010/main" val="3967543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8EEFED-E759-3A42-A6DD-FD71E00F5B09}"/>
              </a:ext>
            </a:extLst>
          </p:cNvPr>
          <p:cNvSpPr>
            <a:spLocks noChangeArrowheads="1"/>
          </p:cNvSpPr>
          <p:nvPr/>
        </p:nvSpPr>
        <p:spPr bwMode="auto">
          <a:xfrm>
            <a:off x="282574" y="266223"/>
            <a:ext cx="1094422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3200" b="1" dirty="0">
                <a:solidFill>
                  <a:schemeClr val="folHlink"/>
                </a:solidFill>
                <a:latin typeface="Times New Roman" panose="02020603050405020304" pitchFamily="18" charset="0"/>
              </a:rPr>
              <a:t>其它字符流</a:t>
            </a:r>
            <a:endParaRPr lang="zh-CN" altLang="en-US" sz="2800" b="1" dirty="0">
              <a:solidFill>
                <a:schemeClr val="folHlink"/>
              </a:solidFill>
              <a:latin typeface="Times New Roman" panose="02020603050405020304" pitchFamily="18" charset="0"/>
            </a:endParaRPr>
          </a:p>
        </p:txBody>
      </p:sp>
      <p:grpSp>
        <p:nvGrpSpPr>
          <p:cNvPr id="51238" name="Group 38">
            <a:extLst>
              <a:ext uri="{FF2B5EF4-FFF2-40B4-BE49-F238E27FC236}">
                <a16:creationId xmlns:a16="http://schemas.microsoft.com/office/drawing/2014/main" id="{F47BF6AE-D7DA-F84C-9C9F-6BD9B4292D20}"/>
              </a:ext>
            </a:extLst>
          </p:cNvPr>
          <p:cNvGrpSpPr>
            <a:grpSpLocks/>
          </p:cNvGrpSpPr>
          <p:nvPr/>
        </p:nvGrpSpPr>
        <p:grpSpPr bwMode="auto">
          <a:xfrm>
            <a:off x="2410618" y="1754664"/>
            <a:ext cx="6107113" cy="4837113"/>
            <a:chOff x="806" y="1114"/>
            <a:chExt cx="3201" cy="3047"/>
          </a:xfrm>
        </p:grpSpPr>
        <p:grpSp>
          <p:nvGrpSpPr>
            <p:cNvPr id="51217" name="Group 17">
              <a:extLst>
                <a:ext uri="{FF2B5EF4-FFF2-40B4-BE49-F238E27FC236}">
                  <a16:creationId xmlns:a16="http://schemas.microsoft.com/office/drawing/2014/main" id="{D305E762-7E6B-DF43-89B9-3E15C1EFE43D}"/>
                </a:ext>
              </a:extLst>
            </p:cNvPr>
            <p:cNvGrpSpPr>
              <a:grpSpLocks/>
            </p:cNvGrpSpPr>
            <p:nvPr/>
          </p:nvGrpSpPr>
          <p:grpSpPr bwMode="auto">
            <a:xfrm>
              <a:off x="806" y="1114"/>
              <a:ext cx="3191" cy="507"/>
              <a:chOff x="662" y="1269"/>
              <a:chExt cx="3191" cy="507"/>
            </a:xfrm>
          </p:grpSpPr>
          <p:sp>
            <p:nvSpPr>
              <p:cNvPr id="51203" name="Text Box 3">
                <a:extLst>
                  <a:ext uri="{FF2B5EF4-FFF2-40B4-BE49-F238E27FC236}">
                    <a16:creationId xmlns:a16="http://schemas.microsoft.com/office/drawing/2014/main" id="{C397DAA4-F03B-2E4B-918A-2C79DE15C1B4}"/>
                  </a:ext>
                </a:extLst>
              </p:cNvPr>
              <p:cNvSpPr txBox="1">
                <a:spLocks noChangeArrowheads="1"/>
              </p:cNvSpPr>
              <p:nvPr/>
            </p:nvSpPr>
            <p:spPr bwMode="auto">
              <a:xfrm>
                <a:off x="662" y="1269"/>
                <a:ext cx="118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CharArrayReader</a:t>
                </a:r>
              </a:p>
              <a:p>
                <a:r>
                  <a:rPr lang="en-US" altLang="zh-CN"/>
                  <a:t>CharArrayWriter</a:t>
                </a:r>
              </a:p>
            </p:txBody>
          </p:sp>
          <p:sp>
            <p:nvSpPr>
              <p:cNvPr id="51204" name="AutoShape 4">
                <a:extLst>
                  <a:ext uri="{FF2B5EF4-FFF2-40B4-BE49-F238E27FC236}">
                    <a16:creationId xmlns:a16="http://schemas.microsoft.com/office/drawing/2014/main" id="{64B153AD-C4DC-D848-A7CD-8092988F21ED}"/>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Text Box 8">
                <a:extLst>
                  <a:ext uri="{FF2B5EF4-FFF2-40B4-BE49-F238E27FC236}">
                    <a16:creationId xmlns:a16="http://schemas.microsoft.com/office/drawing/2014/main" id="{F067F6FD-6F8C-2F45-A9CD-A607081C478E}"/>
                  </a:ext>
                </a:extLst>
              </p:cNvPr>
              <p:cNvSpPr txBox="1">
                <a:spLocks noChangeArrowheads="1"/>
              </p:cNvSpPr>
              <p:nvPr/>
            </p:nvSpPr>
            <p:spPr bwMode="auto">
              <a:xfrm>
                <a:off x="2428" y="1392"/>
                <a:ext cx="1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对字符数组进行处理</a:t>
                </a:r>
              </a:p>
            </p:txBody>
          </p:sp>
        </p:grpSp>
        <p:sp>
          <p:nvSpPr>
            <p:cNvPr id="51216" name="Rectangle 16">
              <a:extLst>
                <a:ext uri="{FF2B5EF4-FFF2-40B4-BE49-F238E27FC236}">
                  <a16:creationId xmlns:a16="http://schemas.microsoft.com/office/drawing/2014/main" id="{FB40A168-1E17-E944-A434-85A501842AD6}"/>
                </a:ext>
              </a:extLst>
            </p:cNvPr>
            <p:cNvSpPr>
              <a:spLocks noChangeArrowheads="1"/>
            </p:cNvSpPr>
            <p:nvPr/>
          </p:nvSpPr>
          <p:spPr bwMode="auto">
            <a:xfrm>
              <a:off x="811" y="3754"/>
              <a:ext cx="234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LineNumberReader</a:t>
              </a:r>
              <a:r>
                <a:rPr lang="zh-CN" altLang="en-US"/>
                <a:t>：行处理字符流</a:t>
              </a:r>
            </a:p>
            <a:p>
              <a:r>
                <a:rPr lang="en-US" altLang="zh-CN"/>
                <a:t>PrintWriter</a:t>
              </a:r>
              <a:r>
                <a:rPr lang="zh-CN" altLang="en-US"/>
                <a:t>：            打印字符流</a:t>
              </a:r>
            </a:p>
          </p:txBody>
        </p:sp>
        <p:grpSp>
          <p:nvGrpSpPr>
            <p:cNvPr id="51222" name="Group 22">
              <a:extLst>
                <a:ext uri="{FF2B5EF4-FFF2-40B4-BE49-F238E27FC236}">
                  <a16:creationId xmlns:a16="http://schemas.microsoft.com/office/drawing/2014/main" id="{B645B72C-A557-6544-9B72-D8FFE4CFDE8A}"/>
                </a:ext>
              </a:extLst>
            </p:cNvPr>
            <p:cNvGrpSpPr>
              <a:grpSpLocks/>
            </p:cNvGrpSpPr>
            <p:nvPr/>
          </p:nvGrpSpPr>
          <p:grpSpPr bwMode="auto">
            <a:xfrm>
              <a:off x="816" y="1642"/>
              <a:ext cx="3191" cy="507"/>
              <a:chOff x="662" y="1269"/>
              <a:chExt cx="3191" cy="507"/>
            </a:xfrm>
          </p:grpSpPr>
          <p:sp>
            <p:nvSpPr>
              <p:cNvPr id="51223" name="Text Box 23">
                <a:extLst>
                  <a:ext uri="{FF2B5EF4-FFF2-40B4-BE49-F238E27FC236}">
                    <a16:creationId xmlns:a16="http://schemas.microsoft.com/office/drawing/2014/main" id="{BE032CB3-B8FB-8144-B1F3-33047BFF78EE}"/>
                  </a:ext>
                </a:extLst>
              </p:cNvPr>
              <p:cNvSpPr txBox="1">
                <a:spLocks noChangeArrowheads="1"/>
              </p:cNvSpPr>
              <p:nvPr/>
            </p:nvSpPr>
            <p:spPr bwMode="auto">
              <a:xfrm>
                <a:off x="662" y="1269"/>
                <a:ext cx="7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FileReader</a:t>
                </a:r>
              </a:p>
              <a:p>
                <a:r>
                  <a:rPr lang="en-US" altLang="zh-CN"/>
                  <a:t>FileWriter</a:t>
                </a:r>
              </a:p>
            </p:txBody>
          </p:sp>
          <p:sp>
            <p:nvSpPr>
              <p:cNvPr id="51224" name="AutoShape 24">
                <a:extLst>
                  <a:ext uri="{FF2B5EF4-FFF2-40B4-BE49-F238E27FC236}">
                    <a16:creationId xmlns:a16="http://schemas.microsoft.com/office/drawing/2014/main" id="{42803408-57FA-1D40-B9D0-551B73DE6E6F}"/>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5" name="Text Box 25">
                <a:extLst>
                  <a:ext uri="{FF2B5EF4-FFF2-40B4-BE49-F238E27FC236}">
                    <a16:creationId xmlns:a16="http://schemas.microsoft.com/office/drawing/2014/main" id="{03E3A2B5-2D90-2746-9B7E-182BDAC85A73}"/>
                  </a:ext>
                </a:extLst>
              </p:cNvPr>
              <p:cNvSpPr txBox="1">
                <a:spLocks noChangeArrowheads="1"/>
              </p:cNvSpPr>
              <p:nvPr/>
            </p:nvSpPr>
            <p:spPr bwMode="auto">
              <a:xfrm>
                <a:off x="2428" y="1392"/>
                <a:ext cx="1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对文本文件进行处理</a:t>
                </a:r>
              </a:p>
            </p:txBody>
          </p:sp>
        </p:grpSp>
        <p:grpSp>
          <p:nvGrpSpPr>
            <p:cNvPr id="51226" name="Group 26">
              <a:extLst>
                <a:ext uri="{FF2B5EF4-FFF2-40B4-BE49-F238E27FC236}">
                  <a16:creationId xmlns:a16="http://schemas.microsoft.com/office/drawing/2014/main" id="{A1F018C0-2C7C-374B-9E32-3DFDFCB941EE}"/>
                </a:ext>
              </a:extLst>
            </p:cNvPr>
            <p:cNvGrpSpPr>
              <a:grpSpLocks/>
            </p:cNvGrpSpPr>
            <p:nvPr/>
          </p:nvGrpSpPr>
          <p:grpSpPr bwMode="auto">
            <a:xfrm>
              <a:off x="806" y="2170"/>
              <a:ext cx="3046" cy="507"/>
              <a:chOff x="662" y="1269"/>
              <a:chExt cx="3046" cy="507"/>
            </a:xfrm>
          </p:grpSpPr>
          <p:sp>
            <p:nvSpPr>
              <p:cNvPr id="51227" name="Text Box 27">
                <a:extLst>
                  <a:ext uri="{FF2B5EF4-FFF2-40B4-BE49-F238E27FC236}">
                    <a16:creationId xmlns:a16="http://schemas.microsoft.com/office/drawing/2014/main" id="{B1255F3A-BEFF-1E40-87A6-BE432E4C933D}"/>
                  </a:ext>
                </a:extLst>
              </p:cNvPr>
              <p:cNvSpPr txBox="1">
                <a:spLocks noChangeArrowheads="1"/>
              </p:cNvSpPr>
              <p:nvPr/>
            </p:nvSpPr>
            <p:spPr bwMode="auto">
              <a:xfrm>
                <a:off x="662" y="1269"/>
                <a:ext cx="9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StringReader</a:t>
                </a:r>
              </a:p>
              <a:p>
                <a:r>
                  <a:rPr lang="en-US" altLang="zh-CN"/>
                  <a:t>StringWriter</a:t>
                </a:r>
              </a:p>
            </p:txBody>
          </p:sp>
          <p:sp>
            <p:nvSpPr>
              <p:cNvPr id="51228" name="AutoShape 28">
                <a:extLst>
                  <a:ext uri="{FF2B5EF4-FFF2-40B4-BE49-F238E27FC236}">
                    <a16:creationId xmlns:a16="http://schemas.microsoft.com/office/drawing/2014/main" id="{8F1307EC-0CF7-7B44-BC5C-A0D67A42461D}"/>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Text Box 29">
                <a:extLst>
                  <a:ext uri="{FF2B5EF4-FFF2-40B4-BE49-F238E27FC236}">
                    <a16:creationId xmlns:a16="http://schemas.microsoft.com/office/drawing/2014/main" id="{9CD25EFA-22FD-914E-AFFB-5F78C90EBAAB}"/>
                  </a:ext>
                </a:extLst>
              </p:cNvPr>
              <p:cNvSpPr txBox="1">
                <a:spLocks noChangeArrowheads="1"/>
              </p:cNvSpPr>
              <p:nvPr/>
            </p:nvSpPr>
            <p:spPr bwMode="auto">
              <a:xfrm>
                <a:off x="2428" y="1392"/>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对字符串进行处理</a:t>
                </a:r>
              </a:p>
            </p:txBody>
          </p:sp>
        </p:grpSp>
        <p:grpSp>
          <p:nvGrpSpPr>
            <p:cNvPr id="51230" name="Group 30">
              <a:extLst>
                <a:ext uri="{FF2B5EF4-FFF2-40B4-BE49-F238E27FC236}">
                  <a16:creationId xmlns:a16="http://schemas.microsoft.com/office/drawing/2014/main" id="{5C1EC16F-60F7-C74F-A026-D22D6A3A9D88}"/>
                </a:ext>
              </a:extLst>
            </p:cNvPr>
            <p:cNvGrpSpPr>
              <a:grpSpLocks/>
            </p:cNvGrpSpPr>
            <p:nvPr/>
          </p:nvGrpSpPr>
          <p:grpSpPr bwMode="auto">
            <a:xfrm>
              <a:off x="806" y="2698"/>
              <a:ext cx="2609" cy="507"/>
              <a:chOff x="662" y="1269"/>
              <a:chExt cx="2609" cy="507"/>
            </a:xfrm>
          </p:grpSpPr>
          <p:sp>
            <p:nvSpPr>
              <p:cNvPr id="51231" name="Text Box 31">
                <a:extLst>
                  <a:ext uri="{FF2B5EF4-FFF2-40B4-BE49-F238E27FC236}">
                    <a16:creationId xmlns:a16="http://schemas.microsoft.com/office/drawing/2014/main" id="{27927D49-B2AF-FE4E-8A96-E992EA2B8B14}"/>
                  </a:ext>
                </a:extLst>
              </p:cNvPr>
              <p:cNvSpPr txBox="1">
                <a:spLocks noChangeArrowheads="1"/>
              </p:cNvSpPr>
              <p:nvPr/>
            </p:nvSpPr>
            <p:spPr bwMode="auto">
              <a:xfrm>
                <a:off x="662" y="1269"/>
                <a:ext cx="86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FilterReader</a:t>
                </a:r>
              </a:p>
              <a:p>
                <a:r>
                  <a:rPr lang="en-US" altLang="zh-CN"/>
                  <a:t>FilterWriter</a:t>
                </a:r>
              </a:p>
            </p:txBody>
          </p:sp>
          <p:sp>
            <p:nvSpPr>
              <p:cNvPr id="51232" name="AutoShape 32">
                <a:extLst>
                  <a:ext uri="{FF2B5EF4-FFF2-40B4-BE49-F238E27FC236}">
                    <a16:creationId xmlns:a16="http://schemas.microsoft.com/office/drawing/2014/main" id="{C3863874-8282-BD47-BC80-6A53E1CC80B2}"/>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Text Box 33">
                <a:extLst>
                  <a:ext uri="{FF2B5EF4-FFF2-40B4-BE49-F238E27FC236}">
                    <a16:creationId xmlns:a16="http://schemas.microsoft.com/office/drawing/2014/main" id="{AC3587BD-A203-6540-BF96-51E86233571D}"/>
                  </a:ext>
                </a:extLst>
              </p:cNvPr>
              <p:cNvSpPr txBox="1">
                <a:spLocks noChangeArrowheads="1"/>
              </p:cNvSpPr>
              <p:nvPr/>
            </p:nvSpPr>
            <p:spPr bwMode="auto">
              <a:xfrm>
                <a:off x="2428" y="1392"/>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过滤字符流</a:t>
                </a:r>
              </a:p>
            </p:txBody>
          </p:sp>
        </p:grpSp>
        <p:grpSp>
          <p:nvGrpSpPr>
            <p:cNvPr id="51234" name="Group 34">
              <a:extLst>
                <a:ext uri="{FF2B5EF4-FFF2-40B4-BE49-F238E27FC236}">
                  <a16:creationId xmlns:a16="http://schemas.microsoft.com/office/drawing/2014/main" id="{55EEFF49-21DA-0D4B-8C41-9035905FC82C}"/>
                </a:ext>
              </a:extLst>
            </p:cNvPr>
            <p:cNvGrpSpPr>
              <a:grpSpLocks/>
            </p:cNvGrpSpPr>
            <p:nvPr/>
          </p:nvGrpSpPr>
          <p:grpSpPr bwMode="auto">
            <a:xfrm>
              <a:off x="816" y="3226"/>
              <a:ext cx="2609" cy="507"/>
              <a:chOff x="662" y="1269"/>
              <a:chExt cx="2609" cy="507"/>
            </a:xfrm>
          </p:grpSpPr>
          <p:sp>
            <p:nvSpPr>
              <p:cNvPr id="51235" name="Text Box 35">
                <a:extLst>
                  <a:ext uri="{FF2B5EF4-FFF2-40B4-BE49-F238E27FC236}">
                    <a16:creationId xmlns:a16="http://schemas.microsoft.com/office/drawing/2014/main" id="{4B30DA49-E0B0-7443-B5F6-09D2000DA87A}"/>
                  </a:ext>
                </a:extLst>
              </p:cNvPr>
              <p:cNvSpPr txBox="1">
                <a:spLocks noChangeArrowheads="1"/>
              </p:cNvSpPr>
              <p:nvPr/>
            </p:nvSpPr>
            <p:spPr bwMode="auto">
              <a:xfrm>
                <a:off x="662" y="1269"/>
                <a:ext cx="91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PipedReader</a:t>
                </a:r>
              </a:p>
              <a:p>
                <a:r>
                  <a:rPr lang="en-US" altLang="zh-CN"/>
                  <a:t>PipedWriter</a:t>
                </a:r>
              </a:p>
            </p:txBody>
          </p:sp>
          <p:sp>
            <p:nvSpPr>
              <p:cNvPr id="51236" name="AutoShape 36">
                <a:extLst>
                  <a:ext uri="{FF2B5EF4-FFF2-40B4-BE49-F238E27FC236}">
                    <a16:creationId xmlns:a16="http://schemas.microsoft.com/office/drawing/2014/main" id="{6065819E-AADA-EA42-B79B-72969D33B6C7}"/>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Text Box 37">
                <a:extLst>
                  <a:ext uri="{FF2B5EF4-FFF2-40B4-BE49-F238E27FC236}">
                    <a16:creationId xmlns:a16="http://schemas.microsoft.com/office/drawing/2014/main" id="{818C0F56-4D74-094A-8DBB-CBBFFD120FB8}"/>
                  </a:ext>
                </a:extLst>
              </p:cNvPr>
              <p:cNvSpPr txBox="1">
                <a:spLocks noChangeArrowheads="1"/>
              </p:cNvSpPr>
              <p:nvPr/>
            </p:nvSpPr>
            <p:spPr bwMode="auto">
              <a:xfrm>
                <a:off x="2428" y="1392"/>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管道字符流</a:t>
                </a:r>
              </a:p>
            </p:txBody>
          </p:sp>
        </p:grpSp>
      </p:grpSp>
    </p:spTree>
    <p:extLst>
      <p:ext uri="{BB962C8B-B14F-4D97-AF65-F5344CB8AC3E}">
        <p14:creationId xmlns:p14="http://schemas.microsoft.com/office/powerpoint/2010/main" val="30615600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162C3A5-C91A-7F46-B945-DD19DCC83294}"/>
              </a:ext>
            </a:extLst>
          </p:cNvPr>
          <p:cNvSpPr>
            <a:spLocks noChangeArrowheads="1"/>
          </p:cNvSpPr>
          <p:nvPr/>
        </p:nvSpPr>
        <p:spPr bwMode="auto">
          <a:xfrm>
            <a:off x="381000" y="380999"/>
            <a:ext cx="701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p:txBody>
      </p:sp>
      <p:sp>
        <p:nvSpPr>
          <p:cNvPr id="74755" name="Rectangle 3">
            <a:extLst>
              <a:ext uri="{FF2B5EF4-FFF2-40B4-BE49-F238E27FC236}">
                <a16:creationId xmlns:a16="http://schemas.microsoft.com/office/drawing/2014/main" id="{6BC7B39E-C7B5-D147-A25D-29C485210212}"/>
              </a:ext>
            </a:extLst>
          </p:cNvPr>
          <p:cNvSpPr>
            <a:spLocks noChangeArrowheads="1"/>
          </p:cNvSpPr>
          <p:nvPr/>
        </p:nvSpPr>
        <p:spPr bwMode="auto">
          <a:xfrm>
            <a:off x="2590800" y="2017714"/>
            <a:ext cx="7772400"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a:t>
            </a:r>
            <a:r>
              <a:rPr lang="zh-CN" altLang="en-US">
                <a:latin typeface="Tahoma" panose="020B0604030504040204" pitchFamily="34" charset="0"/>
              </a:rPr>
              <a:t>：以文件路径名的形式代表一个文件</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FileDescriptor</a:t>
            </a:r>
            <a:r>
              <a:rPr lang="zh-CN" altLang="en-US">
                <a:latin typeface="Tahoma" panose="020B0604030504040204" pitchFamily="34" charset="0"/>
              </a:rPr>
              <a:t>：代表一个</a:t>
            </a:r>
            <a:r>
              <a:rPr lang="zh-CN" altLang="en-US" b="1" u="sng">
                <a:solidFill>
                  <a:schemeClr val="folHlink"/>
                </a:solidFill>
                <a:latin typeface="Tahoma" panose="020B0604030504040204" pitchFamily="34" charset="0"/>
              </a:rPr>
              <a:t>打开文件</a:t>
            </a:r>
            <a:r>
              <a:rPr lang="zh-CN" altLang="en-US">
                <a:latin typeface="Tahoma" panose="020B0604030504040204" pitchFamily="34" charset="0"/>
              </a:rPr>
              <a:t>的文件描述</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FileFilter &amp; FilenameFilter</a:t>
            </a:r>
            <a:r>
              <a:rPr lang="zh-CN" altLang="en-US">
                <a:latin typeface="Tahoma" panose="020B0604030504040204" pitchFamily="34" charset="0"/>
              </a:rPr>
              <a:t>：用于列出满足条件的文件</a:t>
            </a:r>
          </a:p>
          <a:p>
            <a:pPr lvl="1">
              <a:lnSpc>
                <a:spcPct val="120000"/>
              </a:lnSpc>
              <a:spcBef>
                <a:spcPct val="20000"/>
              </a:spcBef>
              <a:buClr>
                <a:schemeClr val="hlink"/>
              </a:buClr>
              <a:buSzPct val="55000"/>
              <a:buFont typeface="Wingdings" pitchFamily="2" charset="2"/>
              <a:buChar char="n"/>
            </a:pPr>
            <a:r>
              <a:rPr lang="en-US" altLang="zh-CN" sz="2000">
                <a:latin typeface="Tahoma" panose="020B0604030504040204" pitchFamily="34" charset="0"/>
              </a:rPr>
              <a:t>File.list(FilenameFilter fnf) </a:t>
            </a:r>
          </a:p>
          <a:p>
            <a:pPr lvl="1">
              <a:lnSpc>
                <a:spcPct val="120000"/>
              </a:lnSpc>
              <a:spcBef>
                <a:spcPct val="20000"/>
              </a:spcBef>
              <a:buClr>
                <a:schemeClr val="hlink"/>
              </a:buClr>
              <a:buSzPct val="55000"/>
              <a:buFont typeface="Wingdings" pitchFamily="2" charset="2"/>
              <a:buChar char="n"/>
            </a:pPr>
            <a:r>
              <a:rPr lang="en-US" altLang="zh-CN" sz="2000">
                <a:latin typeface="Tahoma" panose="020B0604030504040204" pitchFamily="34" charset="0"/>
              </a:rPr>
              <a:t>File.listFiles(FileFilter ff)</a:t>
            </a:r>
          </a:p>
          <a:p>
            <a:pPr lvl="1">
              <a:lnSpc>
                <a:spcPct val="120000"/>
              </a:lnSpc>
              <a:spcBef>
                <a:spcPct val="20000"/>
              </a:spcBef>
              <a:buClr>
                <a:schemeClr val="hlink"/>
              </a:buClr>
              <a:buSzPct val="55000"/>
              <a:buFont typeface="Wingdings" pitchFamily="2" charset="2"/>
              <a:buChar char="n"/>
            </a:pPr>
            <a:r>
              <a:rPr lang="en-US" altLang="zh-CN" sz="2000">
                <a:latin typeface="Tahoma" panose="020B0604030504040204" pitchFamily="34" charset="0"/>
              </a:rPr>
              <a:t>FileDialog.setFilenameFilter(FilenameFilter fnf)</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FileInputStream &amp; FileReader</a:t>
            </a:r>
            <a:r>
              <a:rPr lang="zh-CN" altLang="en-US">
                <a:latin typeface="Tahoma" panose="020B0604030504040204" pitchFamily="34" charset="0"/>
              </a:rPr>
              <a:t>：顺序读文件</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FileOutputStream &amp; FileWriter</a:t>
            </a:r>
            <a:r>
              <a:rPr lang="zh-CN" altLang="en-US">
                <a:latin typeface="Tahoma" panose="020B0604030504040204" pitchFamily="34" charset="0"/>
              </a:rPr>
              <a:t>：顺序写文件</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RandomAccessFile</a:t>
            </a:r>
            <a:r>
              <a:rPr lang="zh-CN" altLang="en-US">
                <a:latin typeface="Tahoma" panose="020B0604030504040204" pitchFamily="34" charset="0"/>
              </a:rPr>
              <a:t>：提供对文件的随机访问支持。</a:t>
            </a:r>
          </a:p>
        </p:txBody>
      </p:sp>
    </p:spTree>
    <p:extLst>
      <p:ext uri="{BB962C8B-B14F-4D97-AF65-F5344CB8AC3E}">
        <p14:creationId xmlns:p14="http://schemas.microsoft.com/office/powerpoint/2010/main" val="1108802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325B7EB-B73D-FE43-84B5-2C095B3F1F10}"/>
              </a:ext>
            </a:extLst>
          </p:cNvPr>
          <p:cNvSpPr>
            <a:spLocks noChangeArrowheads="1"/>
          </p:cNvSpPr>
          <p:nvPr/>
        </p:nvSpPr>
        <p:spPr bwMode="auto">
          <a:xfrm>
            <a:off x="381000" y="270933"/>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
        <p:nvSpPr>
          <p:cNvPr id="77827" name="Rectangle 3">
            <a:extLst>
              <a:ext uri="{FF2B5EF4-FFF2-40B4-BE49-F238E27FC236}">
                <a16:creationId xmlns:a16="http://schemas.microsoft.com/office/drawing/2014/main" id="{811617CC-3D45-BB43-8F88-3C015E848296}"/>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a:latin typeface="Tahoma" panose="020B0604030504040204" pitchFamily="34" charset="0"/>
              </a:rPr>
              <a:t>File(String pathname) </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File(“c:\data\temp.dat”);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File(“data\ 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File(“temp.dat”);</a:t>
            </a:r>
          </a:p>
          <a:p>
            <a:pPr>
              <a:spcBef>
                <a:spcPct val="20000"/>
              </a:spcBef>
              <a:buClr>
                <a:schemeClr val="folHlink"/>
              </a:buClr>
              <a:buSzPct val="60000"/>
              <a:buFont typeface="Wingdings" pitchFamily="2" charset="2"/>
              <a:buChar char="n"/>
            </a:pPr>
            <a:r>
              <a:rPr lang="en-US" altLang="zh-CN" sz="2000">
                <a:latin typeface="Tahoma" panose="020B0604030504040204" pitchFamily="34" charset="0"/>
              </a:rPr>
              <a:t>File(String parent, String child) </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File(“c:\data” ,“temp.dat”);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File(“data ” ,“ temp.dat”);</a:t>
            </a:r>
          </a:p>
          <a:p>
            <a:pPr>
              <a:spcBef>
                <a:spcPct val="20000"/>
              </a:spcBef>
              <a:buClr>
                <a:schemeClr val="folHlink"/>
              </a:buClr>
              <a:buSzPct val="60000"/>
              <a:buFont typeface="Wingdings" pitchFamily="2" charset="2"/>
              <a:buChar char="n"/>
            </a:pPr>
            <a:r>
              <a:rPr lang="en-US" altLang="zh-CN" sz="2000">
                <a:latin typeface="Tahoma" panose="020B0604030504040204" pitchFamily="34" charset="0"/>
              </a:rPr>
              <a:t>File(File parent, String child) </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File(new File(“c:\data”) ,“temp.dat”);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File(new File(“data ”) ,“ temp.dat”);</a:t>
            </a:r>
          </a:p>
        </p:txBody>
      </p:sp>
    </p:spTree>
    <p:extLst>
      <p:ext uri="{BB962C8B-B14F-4D97-AF65-F5344CB8AC3E}">
        <p14:creationId xmlns:p14="http://schemas.microsoft.com/office/powerpoint/2010/main" val="2285290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79C2E5FD-CFC0-1148-8AB2-3CE628B7BA9F}"/>
              </a:ext>
            </a:extLst>
          </p:cNvPr>
          <p:cNvSpPr>
            <a:spLocks noChangeArrowheads="1"/>
          </p:cNvSpPr>
          <p:nvPr/>
        </p:nvSpPr>
        <p:spPr bwMode="auto">
          <a:xfrm>
            <a:off x="397933" y="304799"/>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
        <p:nvSpPr>
          <p:cNvPr id="78851" name="Rectangle 3">
            <a:extLst>
              <a:ext uri="{FF2B5EF4-FFF2-40B4-BE49-F238E27FC236}">
                <a16:creationId xmlns:a16="http://schemas.microsoft.com/office/drawing/2014/main" id="{672CEE5E-498A-634A-B87C-F8A62D632BE1}"/>
              </a:ext>
            </a:extLst>
          </p:cNvPr>
          <p:cNvSpPr>
            <a:spLocks noChangeArrowheads="1"/>
          </p:cNvSpPr>
          <p:nvPr/>
        </p:nvSpPr>
        <p:spPr bwMode="auto">
          <a:xfrm>
            <a:off x="2706688" y="2017714"/>
            <a:ext cx="77724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canRead()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canWrite()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setReadOnly()</a:t>
            </a:r>
            <a:endParaRPr lang="en-US" altLang="zh-CN" sz="3200">
              <a:latin typeface="Tahoma" panose="020B0604030504040204" pitchFamily="34" charset="0"/>
            </a:endParaRP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exists()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isDirectory()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isHidden()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long lastModified()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setLastModified(long time)</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long length() </a:t>
            </a:r>
          </a:p>
        </p:txBody>
      </p:sp>
    </p:spTree>
    <p:extLst>
      <p:ext uri="{BB962C8B-B14F-4D97-AF65-F5344CB8AC3E}">
        <p14:creationId xmlns:p14="http://schemas.microsoft.com/office/powerpoint/2010/main" val="32713417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CECBD3C-F3D0-B74A-8B4A-789F6D442BEB}"/>
              </a:ext>
            </a:extLst>
          </p:cNvPr>
          <p:cNvSpPr>
            <a:spLocks noChangeArrowheads="1"/>
          </p:cNvSpPr>
          <p:nvPr/>
        </p:nvSpPr>
        <p:spPr bwMode="auto">
          <a:xfrm>
            <a:off x="2514600" y="1981200"/>
            <a:ext cx="7812088" cy="445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String[] list()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list(FilenameFilter filter)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listFiles()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listFiles(FileFilter filter)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listFiles(FilenameFilter filter)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static File[] listRoots()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mkdir()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mkdirs()</a:t>
            </a:r>
          </a:p>
          <a:p>
            <a:pPr>
              <a:spcBef>
                <a:spcPct val="20000"/>
              </a:spcBef>
              <a:buClr>
                <a:schemeClr val="folHlink"/>
              </a:buClr>
              <a:buSzPct val="60000"/>
              <a:buFont typeface="Wingdings" pitchFamily="2" charset="2"/>
              <a:buNone/>
            </a:pPr>
            <a:endParaRPr lang="en-US" altLang="zh-CN">
              <a:latin typeface="Tahoma" panose="020B0604030504040204" pitchFamily="34" charset="0"/>
            </a:endParaRPr>
          </a:p>
          <a:p>
            <a:pPr lvl="1">
              <a:spcBef>
                <a:spcPct val="20000"/>
              </a:spcBef>
              <a:buClr>
                <a:schemeClr val="hlink"/>
              </a:buClr>
              <a:buSzPct val="55000"/>
              <a:buFont typeface="Wingdings" pitchFamily="2" charset="2"/>
              <a:buChar char="n"/>
            </a:pPr>
            <a:r>
              <a:rPr lang="zh-CN" altLang="en-US" sz="2000">
                <a:solidFill>
                  <a:srgbClr val="FF00FF"/>
                </a:solidFill>
                <a:latin typeface="Tahoma" panose="020B0604030504040204" pitchFamily="34" charset="0"/>
              </a:rPr>
              <a:t>（粉色的方法在</a:t>
            </a:r>
            <a:r>
              <a:rPr lang="en-US" altLang="zh-CN" sz="2000">
                <a:solidFill>
                  <a:srgbClr val="FF00FF"/>
                </a:solidFill>
                <a:latin typeface="Tahoma" panose="020B0604030504040204" pitchFamily="34" charset="0"/>
              </a:rPr>
              <a:t>JDK1.2</a:t>
            </a:r>
            <a:r>
              <a:rPr lang="zh-CN" altLang="en-US" sz="2000">
                <a:solidFill>
                  <a:srgbClr val="FF00FF"/>
                </a:solidFill>
                <a:latin typeface="Tahoma" panose="020B0604030504040204" pitchFamily="34" charset="0"/>
              </a:rPr>
              <a:t>之后才支持）</a:t>
            </a:r>
            <a:endParaRPr lang="zh-CN" altLang="en-US">
              <a:latin typeface="Tahoma" panose="020B0604030504040204" pitchFamily="34" charset="0"/>
            </a:endParaRPr>
          </a:p>
        </p:txBody>
      </p:sp>
      <p:sp>
        <p:nvSpPr>
          <p:cNvPr id="79875" name="Rectangle 3">
            <a:extLst>
              <a:ext uri="{FF2B5EF4-FFF2-40B4-BE49-F238E27FC236}">
                <a16:creationId xmlns:a16="http://schemas.microsoft.com/office/drawing/2014/main" id="{A2804846-A15D-7A41-AEFE-02D7527469EB}"/>
              </a:ext>
            </a:extLst>
          </p:cNvPr>
          <p:cNvSpPr>
            <a:spLocks noChangeArrowheads="1"/>
          </p:cNvSpPr>
          <p:nvPr/>
        </p:nvSpPr>
        <p:spPr bwMode="auto">
          <a:xfrm>
            <a:off x="296333" y="220133"/>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Tree>
    <p:extLst>
      <p:ext uri="{BB962C8B-B14F-4D97-AF65-F5344CB8AC3E}">
        <p14:creationId xmlns:p14="http://schemas.microsoft.com/office/powerpoint/2010/main" val="87026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12A565D-6E5A-ED48-B2DA-327E53CD48F4}"/>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boolean createNewFile()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static File createTempFile(String prefix, String suffix)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static File createTempFile(String prefix, String suffix, File directory)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delete()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void deleteOnExit()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renameTo(File dest) </a:t>
            </a:r>
          </a:p>
          <a:p>
            <a:pPr>
              <a:spcBef>
                <a:spcPct val="20000"/>
              </a:spcBef>
              <a:buClr>
                <a:schemeClr val="folHlink"/>
              </a:buClr>
              <a:buSzPct val="60000"/>
              <a:buFont typeface="Wingdings" pitchFamily="2" charset="2"/>
              <a:buNone/>
            </a:pPr>
            <a:endParaRPr lang="en-US" altLang="zh-CN">
              <a:latin typeface="Tahoma" panose="020B0604030504040204" pitchFamily="34" charset="0"/>
            </a:endParaRPr>
          </a:p>
        </p:txBody>
      </p:sp>
      <p:sp>
        <p:nvSpPr>
          <p:cNvPr id="80899" name="Rectangle 3">
            <a:extLst>
              <a:ext uri="{FF2B5EF4-FFF2-40B4-BE49-F238E27FC236}">
                <a16:creationId xmlns:a16="http://schemas.microsoft.com/office/drawing/2014/main" id="{F801BBFE-A64F-9B42-B0A2-C455B5FDEEB2}"/>
              </a:ext>
            </a:extLst>
          </p:cNvPr>
          <p:cNvSpPr>
            <a:spLocks noChangeArrowheads="1"/>
          </p:cNvSpPr>
          <p:nvPr/>
        </p:nvSpPr>
        <p:spPr bwMode="auto">
          <a:xfrm>
            <a:off x="381000" y="304800"/>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Tree>
    <p:extLst>
      <p:ext uri="{BB962C8B-B14F-4D97-AF65-F5344CB8AC3E}">
        <p14:creationId xmlns:p14="http://schemas.microsoft.com/office/powerpoint/2010/main" val="4272307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11F012A-388D-6841-BC0F-11E60C42D043}"/>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getName()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getParentFile()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getParent()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getPath()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isAbsolute()</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getAbsoluteFile()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getAbsolutePath()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getCanonicalFile()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getCanonicalPath()  </a:t>
            </a:r>
          </a:p>
        </p:txBody>
      </p:sp>
      <p:sp>
        <p:nvSpPr>
          <p:cNvPr id="81923" name="Rectangle 3">
            <a:extLst>
              <a:ext uri="{FF2B5EF4-FFF2-40B4-BE49-F238E27FC236}">
                <a16:creationId xmlns:a16="http://schemas.microsoft.com/office/drawing/2014/main" id="{85C6926B-74B2-0745-903C-0ECC12434E94}"/>
              </a:ext>
            </a:extLst>
          </p:cNvPr>
          <p:cNvSpPr>
            <a:spLocks noChangeArrowheads="1"/>
          </p:cNvSpPr>
          <p:nvPr/>
        </p:nvSpPr>
        <p:spPr bwMode="auto">
          <a:xfrm>
            <a:off x="296333" y="270933"/>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Tree>
    <p:extLst>
      <p:ext uri="{BB962C8B-B14F-4D97-AF65-F5344CB8AC3E}">
        <p14:creationId xmlns:p14="http://schemas.microsoft.com/office/powerpoint/2010/main" val="1954265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a:extLst>
              <a:ext uri="{FF2B5EF4-FFF2-40B4-BE49-F238E27FC236}">
                <a16:creationId xmlns:a16="http://schemas.microsoft.com/office/drawing/2014/main" id="{A7742437-1C89-D743-8642-A117EFA18FF5}"/>
              </a:ext>
            </a:extLst>
          </p:cNvPr>
          <p:cNvSpPr>
            <a:spLocks noChangeArrowheads="1"/>
          </p:cNvSpPr>
          <p:nvPr/>
        </p:nvSpPr>
        <p:spPr bwMode="auto">
          <a:xfrm>
            <a:off x="1066799" y="1828800"/>
            <a:ext cx="1034626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FileInputStream</a:t>
            </a:r>
            <a:r>
              <a:rPr lang="en-US" altLang="zh-CN" dirty="0">
                <a:latin typeface="Tahoma" panose="020B0604030504040204" pitchFamily="34" charset="0"/>
              </a:rPr>
              <a:t> &amp; </a:t>
            </a:r>
            <a:r>
              <a:rPr lang="en-US" altLang="zh-CN" dirty="0" err="1">
                <a:latin typeface="Tahoma" panose="020B0604030504040204" pitchFamily="34" charset="0"/>
              </a:rPr>
              <a:t>FileOutputStream</a:t>
            </a:r>
            <a:r>
              <a:rPr lang="en-US" altLang="zh-CN" dirty="0">
                <a:latin typeface="Tahoma" panose="020B0604030504040204" pitchFamily="34" charset="0"/>
              </a:rPr>
              <a:t> &amp; </a:t>
            </a:r>
            <a:r>
              <a:rPr lang="en-US" altLang="zh-CN" dirty="0" err="1">
                <a:latin typeface="Tahoma" panose="020B0604030504040204" pitchFamily="34" charset="0"/>
              </a:rPr>
              <a:t>RandomAccessFile</a:t>
            </a:r>
            <a:endParaRPr lang="en-US" altLang="zh-CN" dirty="0">
              <a:latin typeface="Tahoma" panose="020B0604030504040204" pitchFamily="34" charset="0"/>
            </a:endParaRP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getFD</a:t>
            </a:r>
            <a:r>
              <a:rPr lang="en-US" altLang="zh-CN" sz="2000" dirty="0">
                <a:latin typeface="Tahoma" panose="020B0604030504040204" pitchFamily="34" charset="0"/>
              </a:rPr>
              <a:t>() </a:t>
            </a:r>
          </a:p>
          <a:p>
            <a:pPr>
              <a:lnSpc>
                <a:spcPct val="120000"/>
              </a:lnSpc>
              <a:spcBef>
                <a:spcPct val="20000"/>
              </a:spcBef>
              <a:buClr>
                <a:schemeClr val="folHlink"/>
              </a:buClr>
              <a:buSzPct val="60000"/>
              <a:buFont typeface="Wingdings" pitchFamily="2" charset="2"/>
              <a:buChar char="n"/>
            </a:pPr>
            <a:r>
              <a:rPr lang="zh-CN" altLang="en-US" dirty="0">
                <a:latin typeface="Tahoma" panose="020B0604030504040204" pitchFamily="34" charset="0"/>
              </a:rPr>
              <a:t>通过</a:t>
            </a:r>
            <a:r>
              <a:rPr lang="en-US" altLang="zh-CN" dirty="0" err="1">
                <a:latin typeface="Tahoma" panose="020B0604030504040204" pitchFamily="34" charset="0"/>
              </a:rPr>
              <a:t>FileDescriptor</a:t>
            </a:r>
            <a:r>
              <a:rPr lang="zh-CN" altLang="en-US" dirty="0">
                <a:latin typeface="Tahoma" panose="020B0604030504040204" pitchFamily="34" charset="0"/>
              </a:rPr>
              <a:t>构造输入输出流</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FileInputStream</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fdObj</a:t>
            </a:r>
            <a:r>
              <a:rPr lang="en-US" altLang="zh-CN" sz="2000" dirty="0">
                <a:latin typeface="Tahoma" panose="020B0604030504040204" pitchFamily="34" charset="0"/>
              </a:rPr>
              <a:t>) </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FileOutputStream</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fdObj</a:t>
            </a:r>
            <a:r>
              <a:rPr lang="en-US" altLang="zh-CN" sz="2000" dirty="0">
                <a:latin typeface="Tahoma" panose="020B0604030504040204" pitchFamily="34" charset="0"/>
              </a:rPr>
              <a:t>)</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FileReader</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a:t>
            </a:r>
            <a:r>
              <a:rPr lang="en-US" altLang="zh-CN" sz="2000" dirty="0">
                <a:latin typeface="Tahoma" panose="020B0604030504040204" pitchFamily="34" charset="0"/>
              </a:rPr>
              <a:t>) </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FileWriter</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a:t>
            </a:r>
            <a:r>
              <a:rPr lang="en-US" altLang="zh-CN" sz="2000" dirty="0">
                <a:latin typeface="Tahoma" panose="020B0604030504040204" pitchFamily="34" charset="0"/>
              </a:rPr>
              <a:t>) </a:t>
            </a:r>
          </a:p>
          <a:p>
            <a:pPr>
              <a:lnSpc>
                <a:spcPct val="120000"/>
              </a:lnSpc>
              <a:spcBef>
                <a:spcPct val="20000"/>
              </a:spcBef>
              <a:buClr>
                <a:schemeClr val="folHlink"/>
              </a:buClr>
              <a:buSzPct val="60000"/>
              <a:buFont typeface="Wingdings" pitchFamily="2" charset="2"/>
              <a:buChar char="n"/>
            </a:pPr>
            <a:r>
              <a:rPr lang="zh-CN" altLang="en-US" dirty="0">
                <a:latin typeface="Tahoma" panose="020B0604030504040204" pitchFamily="34" charset="0"/>
              </a:rPr>
              <a:t>例如：</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FileInputStream</a:t>
            </a:r>
            <a:r>
              <a:rPr lang="en-US" altLang="zh-CN" sz="2000" dirty="0">
                <a:latin typeface="Tahoma" panose="020B0604030504040204" pitchFamily="34" charset="0"/>
              </a:rPr>
              <a:t> fin = new </a:t>
            </a:r>
            <a:r>
              <a:rPr lang="en-US" altLang="zh-CN" sz="2000" dirty="0" err="1">
                <a:latin typeface="Tahoma" panose="020B0604030504040204" pitchFamily="34" charset="0"/>
              </a:rPr>
              <a:t>FileInputStream</a:t>
            </a:r>
            <a:r>
              <a:rPr lang="en-US" altLang="zh-CN" sz="2000" dirty="0">
                <a:latin typeface="Tahoma" panose="020B0604030504040204" pitchFamily="34" charset="0"/>
              </a:rPr>
              <a:t>(</a:t>
            </a:r>
            <a:r>
              <a:rPr lang="en-US" altLang="zh-CN" sz="2000" dirty="0"/>
              <a:t>“</a:t>
            </a:r>
            <a:r>
              <a:rPr lang="en-US" altLang="zh-CN" sz="2000" dirty="0" err="1">
                <a:latin typeface="Tahoma" panose="020B0604030504040204" pitchFamily="34" charset="0"/>
              </a:rPr>
              <a:t>file.txt</a:t>
            </a:r>
            <a:r>
              <a:rPr lang="en-US" altLang="zh-CN" sz="2000" dirty="0"/>
              <a:t>”</a:t>
            </a:r>
            <a:r>
              <a:rPr lang="en-US" altLang="zh-CN" sz="2000" dirty="0">
                <a:latin typeface="Tahoma" panose="020B0604030504040204" pitchFamily="34" charset="0"/>
              </a:rPr>
              <a:t>);</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FileReader</a:t>
            </a:r>
            <a:r>
              <a:rPr lang="en-US" altLang="zh-CN" sz="2000" dirty="0">
                <a:latin typeface="Tahoma" panose="020B0604030504040204" pitchFamily="34" charset="0"/>
              </a:rPr>
              <a:t> </a:t>
            </a:r>
            <a:r>
              <a:rPr lang="en-US" altLang="zh-CN" sz="2000" dirty="0" err="1">
                <a:latin typeface="Tahoma" panose="020B0604030504040204" pitchFamily="34" charset="0"/>
              </a:rPr>
              <a:t>fr</a:t>
            </a:r>
            <a:r>
              <a:rPr lang="en-US" altLang="zh-CN" sz="2000" dirty="0">
                <a:latin typeface="Tahoma" panose="020B0604030504040204" pitchFamily="34" charset="0"/>
              </a:rPr>
              <a:t> = new </a:t>
            </a:r>
            <a:r>
              <a:rPr lang="en-US" altLang="zh-CN" sz="2000" dirty="0" err="1">
                <a:latin typeface="Tahoma" panose="020B0604030504040204" pitchFamily="34" charset="0"/>
              </a:rPr>
              <a:t>FileReader</a:t>
            </a:r>
            <a:r>
              <a:rPr lang="en-US" altLang="zh-CN" sz="2000" dirty="0">
                <a:latin typeface="Tahoma" panose="020B0604030504040204" pitchFamily="34" charset="0"/>
              </a:rPr>
              <a:t>(</a:t>
            </a:r>
            <a:r>
              <a:rPr lang="en-US" altLang="zh-CN" sz="2000" dirty="0" err="1">
                <a:latin typeface="Tahoma" panose="020B0604030504040204" pitchFamily="34" charset="0"/>
              </a:rPr>
              <a:t>fin.getFD</a:t>
            </a:r>
            <a:r>
              <a:rPr lang="en-US" altLang="zh-CN" sz="2000" dirty="0">
                <a:latin typeface="Tahoma" panose="020B0604030504040204" pitchFamily="34" charset="0"/>
              </a:rPr>
              <a:t>());</a:t>
            </a:r>
          </a:p>
        </p:txBody>
      </p:sp>
      <p:sp>
        <p:nvSpPr>
          <p:cNvPr id="76803" name="Rectangle 1027">
            <a:extLst>
              <a:ext uri="{FF2B5EF4-FFF2-40B4-BE49-F238E27FC236}">
                <a16:creationId xmlns:a16="http://schemas.microsoft.com/office/drawing/2014/main" id="{40342C6C-2E76-A64D-B737-E12922B4FC6E}"/>
              </a:ext>
            </a:extLst>
          </p:cNvPr>
          <p:cNvSpPr>
            <a:spLocks noChangeArrowheads="1"/>
          </p:cNvSpPr>
          <p:nvPr/>
        </p:nvSpPr>
        <p:spPr bwMode="auto">
          <a:xfrm>
            <a:off x="313266" y="304800"/>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err="1">
                <a:solidFill>
                  <a:schemeClr val="folHlink"/>
                </a:solidFill>
                <a:latin typeface="Times New Roman" panose="02020603050405020304" pitchFamily="18" charset="0"/>
              </a:rPr>
              <a:t>FileDescriptor</a:t>
            </a:r>
            <a:endParaRPr lang="en-US" altLang="zh-CN" sz="2800" b="1" dirty="0">
              <a:solidFill>
                <a:schemeClr val="folHlink"/>
              </a:solidFill>
              <a:latin typeface="Times New Roman" panose="02020603050405020304" pitchFamily="18" charset="0"/>
            </a:endParaRPr>
          </a:p>
        </p:txBody>
      </p:sp>
    </p:spTree>
    <p:extLst>
      <p:ext uri="{BB962C8B-B14F-4D97-AF65-F5344CB8AC3E}">
        <p14:creationId xmlns:p14="http://schemas.microsoft.com/office/powerpoint/2010/main" val="3717898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FB0C19C6-6021-9244-B21B-50E3F13D2FA8}"/>
              </a:ext>
            </a:extLst>
          </p:cNvPr>
          <p:cNvSpPr>
            <a:spLocks noChangeArrowheads="1"/>
          </p:cNvSpPr>
          <p:nvPr/>
        </p:nvSpPr>
        <p:spPr bwMode="auto">
          <a:xfrm>
            <a:off x="1981200" y="1885951"/>
            <a:ext cx="84582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1"/>
              </a:buClr>
              <a:buSzPct val="70000"/>
              <a:buFont typeface="Monotype Sorts" pitchFamily="2" charset="2"/>
              <a:buNone/>
            </a:pPr>
            <a:r>
              <a:rPr lang="en-US" altLang="zh-CN">
                <a:latin typeface="Times New Roman" panose="02020603050405020304" pitchFamily="18" charset="0"/>
              </a:rPr>
              <a:t>     </a:t>
            </a:r>
            <a:r>
              <a:rPr lang="zh-CN" altLang="en-US">
                <a:latin typeface="Times New Roman" panose="02020603050405020304" pitchFamily="18" charset="0"/>
              </a:rPr>
              <a:t>对于</a:t>
            </a:r>
            <a:r>
              <a:rPr lang="en-US" altLang="zh-CN">
                <a:latin typeface="Times New Roman" panose="02020603050405020304" pitchFamily="18" charset="0"/>
              </a:rPr>
              <a:t>FileInputStream/FileOutputStream</a:t>
            </a:r>
            <a:r>
              <a:rPr lang="zh-CN" altLang="en-US">
                <a:latin typeface="Times New Roman" panose="02020603050405020304" pitchFamily="18" charset="0"/>
              </a:rPr>
              <a:t>、</a:t>
            </a:r>
            <a:r>
              <a:rPr lang="en-US" altLang="zh-CN">
                <a:latin typeface="Times New Roman" panose="02020603050405020304" pitchFamily="18" charset="0"/>
              </a:rPr>
              <a:t>FileReader/FileWriter</a:t>
            </a:r>
            <a:r>
              <a:rPr lang="zh-CN" altLang="en-US">
                <a:latin typeface="Times New Roman" panose="02020603050405020304" pitchFamily="18" charset="0"/>
              </a:rPr>
              <a:t>来说，它们的实例都是顺序访问流，即只能进行顺序读</a:t>
            </a:r>
            <a:r>
              <a:rPr lang="en-US" altLang="zh-CN">
                <a:latin typeface="Times New Roman" panose="02020603050405020304" pitchFamily="18" charset="0"/>
              </a:rPr>
              <a:t>/</a:t>
            </a:r>
            <a:r>
              <a:rPr lang="zh-CN" altLang="en-US">
                <a:latin typeface="Times New Roman" panose="02020603050405020304" pitchFamily="18" charset="0"/>
              </a:rPr>
              <a:t>写。而类</a:t>
            </a:r>
            <a:r>
              <a:rPr lang="en-US" altLang="zh-CN">
                <a:latin typeface="Times New Roman" panose="02020603050405020304" pitchFamily="18" charset="0"/>
              </a:rPr>
              <a:t>RandomAccessFile</a:t>
            </a:r>
            <a:r>
              <a:rPr lang="zh-CN" altLang="en-US">
                <a:latin typeface="Times New Roman" panose="02020603050405020304" pitchFamily="18" charset="0"/>
              </a:rPr>
              <a:t>则允许对文件内容同时完成读和写操作，它直接继承</a:t>
            </a:r>
            <a:r>
              <a:rPr lang="en-US" altLang="zh-CN">
                <a:latin typeface="Times New Roman" panose="02020603050405020304" pitchFamily="18" charset="0"/>
              </a:rPr>
              <a:t>object</a:t>
            </a:r>
            <a:r>
              <a:rPr lang="zh-CN" altLang="en-US">
                <a:latin typeface="Times New Roman" panose="02020603050405020304" pitchFamily="18" charset="0"/>
              </a:rPr>
              <a:t>，并且同时实现了接口</a:t>
            </a:r>
            <a:r>
              <a:rPr lang="en-US" altLang="zh-CN">
                <a:latin typeface="Times New Roman" panose="02020603050405020304" pitchFamily="18" charset="0"/>
              </a:rPr>
              <a:t>DataInput</a:t>
            </a:r>
            <a:r>
              <a:rPr lang="zh-CN" altLang="en-US">
                <a:latin typeface="Times New Roman" panose="02020603050405020304" pitchFamily="18" charset="0"/>
              </a:rPr>
              <a:t>和</a:t>
            </a:r>
            <a:r>
              <a:rPr lang="en-US" altLang="zh-CN">
                <a:latin typeface="Times New Roman" panose="02020603050405020304" pitchFamily="18" charset="0"/>
              </a:rPr>
              <a:t>DataOutput</a:t>
            </a:r>
            <a:r>
              <a:rPr lang="zh-CN" altLang="en-US">
                <a:latin typeface="Times New Roman" panose="02020603050405020304" pitchFamily="18" charset="0"/>
              </a:rPr>
              <a:t>，提供了支持随机文件操作的方法：</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readXXX()</a:t>
            </a:r>
            <a:r>
              <a:rPr lang="zh-CN" altLang="en-US">
                <a:latin typeface="Times New Roman" panose="02020603050405020304" pitchFamily="18" charset="0"/>
              </a:rPr>
              <a:t>或</a:t>
            </a:r>
            <a:r>
              <a:rPr lang="en-US" altLang="zh-CN">
                <a:latin typeface="Times New Roman" panose="02020603050405020304" pitchFamily="18" charset="0"/>
              </a:rPr>
              <a:t>writeXXX()</a:t>
            </a:r>
            <a:r>
              <a:rPr lang="zh-CN" altLang="en-US">
                <a:latin typeface="Times New Roman" panose="02020603050405020304" pitchFamily="18" charset="0"/>
              </a:rPr>
              <a:t>：</a:t>
            </a:r>
          </a:p>
          <a:p>
            <a:pPr lvl="1">
              <a:spcBef>
                <a:spcPct val="20000"/>
              </a:spcBef>
              <a:buClr>
                <a:schemeClr val="accent1"/>
              </a:buClr>
              <a:buSzPct val="70000"/>
              <a:buFont typeface="Monotype Sorts" pitchFamily="2" charset="2"/>
              <a:buNone/>
            </a:pPr>
            <a:r>
              <a:rPr lang="zh-CN" altLang="en-US" b="1">
                <a:latin typeface="Times New Roman" panose="02020603050405020304" pitchFamily="18" charset="0"/>
              </a:rPr>
              <a:t>	如</a:t>
            </a:r>
            <a:r>
              <a:rPr lang="en-US" altLang="zh-CN" b="1">
                <a:latin typeface="Times New Roman" panose="02020603050405020304" pitchFamily="18" charset="0"/>
              </a:rPr>
              <a:t>ReadInt(), ReadLine(), WriteChar(), WriteDouble()</a:t>
            </a:r>
            <a:r>
              <a:rPr lang="zh-CN" altLang="en-US" b="1">
                <a:latin typeface="Times New Roman" panose="02020603050405020304" pitchFamily="18" charset="0"/>
              </a:rPr>
              <a:t>等。</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int skipBytes(int n)</a:t>
            </a:r>
            <a:r>
              <a:rPr lang="zh-CN" altLang="en-US">
                <a:latin typeface="Times New Roman" panose="02020603050405020304" pitchFamily="18" charset="0"/>
              </a:rPr>
              <a:t>：将指针乡下移动若干字节</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length()</a:t>
            </a:r>
            <a:r>
              <a:rPr lang="zh-CN" altLang="en-US">
                <a:latin typeface="Times New Roman" panose="02020603050405020304" pitchFamily="18" charset="0"/>
              </a:rPr>
              <a:t>：返回文件长度</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long getFilePointer()</a:t>
            </a:r>
            <a:r>
              <a:rPr lang="zh-CN" altLang="en-US">
                <a:latin typeface="Times New Roman" panose="02020603050405020304" pitchFamily="18" charset="0"/>
              </a:rPr>
              <a:t>：返回指针当前位置</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void seek(long pos)</a:t>
            </a:r>
            <a:r>
              <a:rPr lang="zh-CN" altLang="en-US">
                <a:latin typeface="Times New Roman" panose="02020603050405020304" pitchFamily="18" charset="0"/>
              </a:rPr>
              <a:t>：将指针调到所需位置</a:t>
            </a:r>
          </a:p>
        </p:txBody>
      </p:sp>
      <p:grpSp>
        <p:nvGrpSpPr>
          <p:cNvPr id="57349" name="Group 5">
            <a:extLst>
              <a:ext uri="{FF2B5EF4-FFF2-40B4-BE49-F238E27FC236}">
                <a16:creationId xmlns:a16="http://schemas.microsoft.com/office/drawing/2014/main" id="{D088F8A4-CE5E-984F-9957-AAA613F366D7}"/>
              </a:ext>
            </a:extLst>
          </p:cNvPr>
          <p:cNvGrpSpPr>
            <a:grpSpLocks/>
          </p:cNvGrpSpPr>
          <p:nvPr/>
        </p:nvGrpSpPr>
        <p:grpSpPr bwMode="auto">
          <a:xfrm>
            <a:off x="8231187" y="5257800"/>
            <a:ext cx="2111646" cy="1524000"/>
            <a:chOff x="3840" y="3312"/>
            <a:chExt cx="1815" cy="960"/>
          </a:xfrm>
        </p:grpSpPr>
        <p:sp>
          <p:nvSpPr>
            <p:cNvPr id="57350" name="Rectangle 6">
              <a:extLst>
                <a:ext uri="{FF2B5EF4-FFF2-40B4-BE49-F238E27FC236}">
                  <a16:creationId xmlns:a16="http://schemas.microsoft.com/office/drawing/2014/main" id="{96EA1551-75B0-2E4B-A815-53D200463A43}"/>
                </a:ext>
              </a:extLst>
            </p:cNvPr>
            <p:cNvSpPr>
              <a:spLocks noChangeArrowheads="1"/>
            </p:cNvSpPr>
            <p:nvPr/>
          </p:nvSpPr>
          <p:spPr bwMode="auto">
            <a:xfrm>
              <a:off x="4752" y="3648"/>
              <a:ext cx="864" cy="624"/>
            </a:xfrm>
            <a:prstGeom prst="rect">
              <a:avLst/>
            </a:prstGeom>
            <a:solidFill>
              <a:schemeClr val="accent2"/>
            </a:solidFill>
            <a:ln w="9525">
              <a:solidFill>
                <a:schemeClr val="tx1"/>
              </a:solidFill>
              <a:miter lim="800000"/>
              <a:headEnd/>
              <a:tailEnd/>
            </a:ln>
          </p:spPr>
          <p:txBody>
            <a:bodyPr wrap="none" anchor="ctr"/>
            <a:lstStyle/>
            <a:p>
              <a:endParaRPr lang="zh-CN" altLang="en-US"/>
            </a:p>
          </p:txBody>
        </p:sp>
        <p:sp>
          <p:nvSpPr>
            <p:cNvPr id="57351" name="Rectangle 7">
              <a:extLst>
                <a:ext uri="{FF2B5EF4-FFF2-40B4-BE49-F238E27FC236}">
                  <a16:creationId xmlns:a16="http://schemas.microsoft.com/office/drawing/2014/main" id="{50CC702A-F958-5943-9C01-7C57AE4B5033}"/>
                </a:ext>
              </a:extLst>
            </p:cNvPr>
            <p:cNvSpPr>
              <a:spLocks noChangeArrowheads="1"/>
            </p:cNvSpPr>
            <p:nvPr/>
          </p:nvSpPr>
          <p:spPr bwMode="auto">
            <a:xfrm>
              <a:off x="4752" y="3936"/>
              <a:ext cx="864" cy="96"/>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57352" name="Text Box 8">
              <a:extLst>
                <a:ext uri="{FF2B5EF4-FFF2-40B4-BE49-F238E27FC236}">
                  <a16:creationId xmlns:a16="http://schemas.microsoft.com/office/drawing/2014/main" id="{6768C822-9696-EE4B-9416-41ACDF5CE9DE}"/>
                </a:ext>
              </a:extLst>
            </p:cNvPr>
            <p:cNvSpPr txBox="1">
              <a:spLocks noChangeArrowheads="1"/>
            </p:cNvSpPr>
            <p:nvPr/>
          </p:nvSpPr>
          <p:spPr bwMode="auto">
            <a:xfrm>
              <a:off x="3840" y="3840"/>
              <a:ext cx="445" cy="23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chemeClr val="folHlink"/>
                  </a:solidFill>
                  <a:latin typeface="Times New Roman" panose="02020603050405020304" pitchFamily="18" charset="0"/>
                </a:rPr>
                <a:t>pos</a:t>
              </a:r>
              <a:endParaRPr lang="en-US" altLang="zh-CN">
                <a:solidFill>
                  <a:schemeClr val="folHlink"/>
                </a:solidFill>
                <a:latin typeface="Times New Roman" panose="02020603050405020304" pitchFamily="18" charset="0"/>
              </a:endParaRPr>
            </a:p>
          </p:txBody>
        </p:sp>
        <p:sp>
          <p:nvSpPr>
            <p:cNvPr id="57353" name="Line 9">
              <a:extLst>
                <a:ext uri="{FF2B5EF4-FFF2-40B4-BE49-F238E27FC236}">
                  <a16:creationId xmlns:a16="http://schemas.microsoft.com/office/drawing/2014/main" id="{18434954-CBA9-544D-BE82-C6E6EE48C0B4}"/>
                </a:ext>
              </a:extLst>
            </p:cNvPr>
            <p:cNvSpPr>
              <a:spLocks noChangeShapeType="1"/>
            </p:cNvSpPr>
            <p:nvPr/>
          </p:nvSpPr>
          <p:spPr bwMode="auto">
            <a:xfrm>
              <a:off x="4272" y="398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4" name="Text Box 10">
              <a:extLst>
                <a:ext uri="{FF2B5EF4-FFF2-40B4-BE49-F238E27FC236}">
                  <a16:creationId xmlns:a16="http://schemas.microsoft.com/office/drawing/2014/main" id="{D0C683FF-8F4E-C746-9831-559898B30C23}"/>
                </a:ext>
              </a:extLst>
            </p:cNvPr>
            <p:cNvSpPr txBox="1">
              <a:spLocks noChangeArrowheads="1"/>
            </p:cNvSpPr>
            <p:nvPr/>
          </p:nvSpPr>
          <p:spPr bwMode="auto">
            <a:xfrm>
              <a:off x="5232" y="3312"/>
              <a:ext cx="423" cy="23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chemeClr val="folHlink"/>
                  </a:solidFill>
                  <a:latin typeface="Times New Roman" panose="02020603050405020304" pitchFamily="18" charset="0"/>
                </a:rPr>
                <a:t>file</a:t>
              </a:r>
              <a:endParaRPr lang="en-US" altLang="zh-CN">
                <a:solidFill>
                  <a:schemeClr val="folHlink"/>
                </a:solidFill>
                <a:latin typeface="Times New Roman" panose="02020603050405020304" pitchFamily="18" charset="0"/>
              </a:endParaRPr>
            </a:p>
          </p:txBody>
        </p:sp>
      </p:grpSp>
      <p:sp>
        <p:nvSpPr>
          <p:cNvPr id="57355" name="Rectangle 11">
            <a:extLst>
              <a:ext uri="{FF2B5EF4-FFF2-40B4-BE49-F238E27FC236}">
                <a16:creationId xmlns:a16="http://schemas.microsoft.com/office/drawing/2014/main" id="{7A1A989C-953B-7A4D-9129-FA2CE92E5B59}"/>
              </a:ext>
            </a:extLst>
          </p:cNvPr>
          <p:cNvSpPr>
            <a:spLocks noChangeArrowheads="1"/>
          </p:cNvSpPr>
          <p:nvPr/>
        </p:nvSpPr>
        <p:spPr bwMode="auto">
          <a:xfrm>
            <a:off x="465666" y="282770"/>
            <a:ext cx="7467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随机访问文件（ </a:t>
            </a:r>
            <a:r>
              <a:rPr lang="en-US" altLang="zh-CN" sz="2800" b="1" dirty="0" err="1">
                <a:solidFill>
                  <a:schemeClr val="folHlink"/>
                </a:solidFill>
                <a:latin typeface="Times New Roman" panose="02020603050405020304" pitchFamily="18" charset="0"/>
              </a:rPr>
              <a:t>RandomAccessFile</a:t>
            </a:r>
            <a:r>
              <a:rPr lang="en-US" altLang="zh-CN" sz="2800" b="1" dirty="0">
                <a:solidFill>
                  <a:schemeClr val="folHlink"/>
                </a:solidFill>
                <a:latin typeface="Times New Roman" panose="02020603050405020304" pitchFamily="18" charset="0"/>
              </a:rPr>
              <a:t> </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101148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52AF9-14FB-7D43-AF9F-FEB2F57E10FC}"/>
              </a:ext>
            </a:extLst>
          </p:cNvPr>
          <p:cNvSpPr>
            <a:spLocks noGrp="1"/>
          </p:cNvSpPr>
          <p:nvPr>
            <p:ph type="title"/>
          </p:nvPr>
        </p:nvSpPr>
        <p:spPr/>
        <p:txBody>
          <a:bodyPr/>
          <a:lstStyle/>
          <a:p>
            <a:r>
              <a:rPr kumimoji="1" lang="en-US" altLang="zh-CN" dirty="0"/>
              <a:t>I/O</a:t>
            </a:r>
            <a:r>
              <a:rPr kumimoji="1" lang="zh-CN" altLang="en-US" dirty="0"/>
              <a:t>概述 字符流</a:t>
            </a:r>
          </a:p>
        </p:txBody>
      </p:sp>
      <p:sp>
        <p:nvSpPr>
          <p:cNvPr id="4" name="Rectangle 2">
            <a:extLst>
              <a:ext uri="{FF2B5EF4-FFF2-40B4-BE49-F238E27FC236}">
                <a16:creationId xmlns:a16="http://schemas.microsoft.com/office/drawing/2014/main" id="{148E4EEC-5C92-6145-A533-43F5600CC0AC}"/>
              </a:ext>
            </a:extLst>
          </p:cNvPr>
          <p:cNvSpPr>
            <a:spLocks noChangeArrowheads="1"/>
          </p:cNvSpPr>
          <p:nvPr/>
        </p:nvSpPr>
        <p:spPr bwMode="auto">
          <a:xfrm>
            <a:off x="1301221" y="191876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a:solidFill>
                  <a:schemeClr val="tx2"/>
                </a:solidFill>
                <a:latin typeface="Tahoma" panose="020B0604030504040204" pitchFamily="34" charset="0"/>
              </a:rPr>
              <a:t>Reader</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BufferedReader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LineNumberReader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CharArrayReader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FilterReader</a:t>
            </a:r>
            <a:endParaRPr lang="en-US" altLang="zh-CN" sz="1800" i="1" dirty="0">
              <a:solidFill>
                <a:schemeClr val="tx2"/>
              </a:solidFill>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PushbackReader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InputStreamReader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FileReader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PipedReader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StringReader</a:t>
            </a:r>
            <a:endParaRPr lang="en-US" altLang="zh-CN" sz="1800" dirty="0">
              <a:latin typeface="Tahoma" panose="020B0604030504040204" pitchFamily="34" charset="0"/>
            </a:endParaRPr>
          </a:p>
        </p:txBody>
      </p:sp>
      <p:sp>
        <p:nvSpPr>
          <p:cNvPr id="5" name="Rectangle 3">
            <a:extLst>
              <a:ext uri="{FF2B5EF4-FFF2-40B4-BE49-F238E27FC236}">
                <a16:creationId xmlns:a16="http://schemas.microsoft.com/office/drawing/2014/main" id="{403243C3-4C79-6B41-84F0-F3C3819F07E2}"/>
              </a:ext>
            </a:extLst>
          </p:cNvPr>
          <p:cNvSpPr>
            <a:spLocks noChangeArrowheads="1"/>
          </p:cNvSpPr>
          <p:nvPr/>
        </p:nvSpPr>
        <p:spPr bwMode="auto">
          <a:xfrm>
            <a:off x="6770688" y="189918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a:solidFill>
                  <a:schemeClr val="tx2"/>
                </a:solidFill>
                <a:latin typeface="Tahoma" panose="020B0604030504040204" pitchFamily="34" charset="0"/>
              </a:rPr>
              <a:t>Writer</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BufferedWriter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CharArrayWriter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FilterWriter</a:t>
            </a:r>
            <a:endParaRPr lang="en-US" altLang="zh-CN" sz="1800" i="1" dirty="0">
              <a:solidFill>
                <a:schemeClr val="tx2"/>
              </a:solidFill>
              <a:latin typeface="Tahoma" panose="020B0604030504040204" pitchFamily="34" charset="0"/>
            </a:endParaRPr>
          </a:p>
          <a:p>
            <a:pPr lvl="2">
              <a:spcBef>
                <a:spcPct val="20000"/>
              </a:spcBef>
              <a:buClr>
                <a:schemeClr val="folHlink"/>
              </a:buClr>
              <a:buSzPct val="50000"/>
              <a:buFont typeface="Wingdings" pitchFamily="2" charset="2"/>
              <a:buChar char="n"/>
            </a:pPr>
            <a:endParaRPr lang="en-US" altLang="zh-CN" sz="1600" i="1" dirty="0">
              <a:solidFill>
                <a:schemeClr val="tx2"/>
              </a:solidFill>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OutputStreamWriter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FileWriter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PipedWriter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StringWriter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PrintWriter</a:t>
            </a:r>
            <a:endParaRPr lang="en-US" altLang="zh-CN" sz="1800" dirty="0">
              <a:latin typeface="Tahoma" panose="020B0604030504040204" pitchFamily="34" charset="0"/>
            </a:endParaRPr>
          </a:p>
        </p:txBody>
      </p:sp>
    </p:spTree>
    <p:extLst>
      <p:ext uri="{BB962C8B-B14F-4D97-AF65-F5344CB8AC3E}">
        <p14:creationId xmlns:p14="http://schemas.microsoft.com/office/powerpoint/2010/main" val="29171885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4A85EB2-05C3-1D4B-B823-391F78C9C680}"/>
              </a:ext>
            </a:extLst>
          </p:cNvPr>
          <p:cNvSpPr>
            <a:spLocks noChangeArrowheads="1"/>
          </p:cNvSpPr>
          <p:nvPr/>
        </p:nvSpPr>
        <p:spPr bwMode="auto">
          <a:xfrm>
            <a:off x="762000" y="1628248"/>
            <a:ext cx="10600267"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None/>
            </a:pPr>
            <a:r>
              <a:rPr lang="zh-CN" altLang="en-US" dirty="0"/>
              <a:t>在生成一个随机文件对象时，除了要指明文件对象和文件名之外，还需要指明访问文件的模式。</a:t>
            </a:r>
            <a:endParaRPr lang="zh-CN" altLang="en-US" dirty="0">
              <a:latin typeface="Tahoma" panose="020B0604030504040204" pitchFamily="34" charset="0"/>
            </a:endParaRPr>
          </a:p>
          <a:p>
            <a:pPr>
              <a:spcBef>
                <a:spcPct val="20000"/>
              </a:spcBef>
              <a:buClr>
                <a:schemeClr val="folHlink"/>
              </a:buClr>
              <a:buSzPct val="60000"/>
              <a:buFont typeface="Wingdings" pitchFamily="2" charset="2"/>
              <a:buChar char="n"/>
            </a:pPr>
            <a:r>
              <a:rPr lang="en-US" altLang="zh-CN" dirty="0" err="1">
                <a:latin typeface="Tahoma" panose="020B0604030504040204" pitchFamily="34" charset="0"/>
              </a:rPr>
              <a:t>RandomAccessFile</a:t>
            </a:r>
            <a:r>
              <a:rPr lang="en-US" altLang="zh-CN" dirty="0">
                <a:latin typeface="Tahoma" panose="020B0604030504040204" pitchFamily="34" charset="0"/>
              </a:rPr>
              <a:t>(File file, String mode) </a:t>
            </a:r>
          </a:p>
          <a:p>
            <a:pPr>
              <a:spcBef>
                <a:spcPct val="20000"/>
              </a:spcBef>
              <a:buClr>
                <a:schemeClr val="folHlink"/>
              </a:buClr>
              <a:buSzPct val="60000"/>
              <a:buFont typeface="Wingdings" pitchFamily="2" charset="2"/>
              <a:buNone/>
            </a:pPr>
            <a:r>
              <a:rPr lang="en-US" altLang="zh-CN" dirty="0">
                <a:latin typeface="Tahoma" panose="020B0604030504040204" pitchFamily="34" charset="0"/>
              </a:rPr>
              <a:t>	</a:t>
            </a:r>
            <a:r>
              <a:rPr lang="en-US" altLang="zh-CN" dirty="0" err="1">
                <a:latin typeface="Tahoma" panose="020B0604030504040204" pitchFamily="34" charset="0"/>
              </a:rPr>
              <a:t>RandomAccessFile</a:t>
            </a:r>
            <a:r>
              <a:rPr lang="en-US" altLang="zh-CN" dirty="0">
                <a:latin typeface="Tahoma" panose="020B0604030504040204" pitchFamily="34" charset="0"/>
              </a:rPr>
              <a:t>(String name, String mode)  </a:t>
            </a:r>
          </a:p>
          <a:p>
            <a:pPr>
              <a:spcBef>
                <a:spcPct val="20000"/>
              </a:spcBef>
              <a:buClr>
                <a:schemeClr val="folHlink"/>
              </a:buClr>
              <a:buSzPct val="60000"/>
              <a:buFont typeface="Wingdings" pitchFamily="2" charset="2"/>
              <a:buChar char="n"/>
            </a:pPr>
            <a:r>
              <a:rPr lang="en-US" altLang="zh-CN" dirty="0">
                <a:latin typeface="Tahoma" panose="020B0604030504040204" pitchFamily="34" charset="0"/>
              </a:rPr>
              <a:t>mode </a:t>
            </a:r>
            <a:r>
              <a:rPr lang="zh-CN" altLang="en-US" dirty="0">
                <a:latin typeface="Tahoma" panose="020B0604030504040204" pitchFamily="34" charset="0"/>
              </a:rPr>
              <a:t>的取值：</a:t>
            </a:r>
          </a:p>
          <a:p>
            <a:pPr lvl="1">
              <a:spcBef>
                <a:spcPct val="20000"/>
              </a:spcBef>
              <a:buClr>
                <a:schemeClr val="hlink"/>
              </a:buClr>
              <a:buSzPct val="55000"/>
              <a:buFont typeface="Wingdings" pitchFamily="2" charset="2"/>
              <a:buChar char="n"/>
            </a:pPr>
            <a:r>
              <a:rPr lang="zh-CN" altLang="en-US" sz="2000" dirty="0"/>
              <a:t>“</a:t>
            </a:r>
            <a:r>
              <a:rPr lang="en-US" altLang="zh-CN" sz="2000" dirty="0">
                <a:latin typeface="Tahoma" panose="020B0604030504040204" pitchFamily="34" charset="0"/>
              </a:rPr>
              <a:t>r</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只读</a:t>
            </a:r>
            <a:r>
              <a:rPr lang="en-US" altLang="zh-CN" sz="2000" dirty="0">
                <a:latin typeface="Tahoma" panose="020B0604030504040204" pitchFamily="34" charset="0"/>
              </a:rPr>
              <a:t>. </a:t>
            </a:r>
            <a:r>
              <a:rPr lang="zh-CN" altLang="en-US" sz="2000" dirty="0">
                <a:latin typeface="Tahoma" panose="020B0604030504040204" pitchFamily="34" charset="0"/>
              </a:rPr>
              <a:t>任何写操作都将抛出</a:t>
            </a:r>
            <a:r>
              <a:rPr lang="en-US" altLang="zh-CN" sz="2000" dirty="0" err="1">
                <a:latin typeface="Tahoma" panose="020B0604030504040204" pitchFamily="34" charset="0"/>
              </a:rPr>
              <a:t>IOException</a:t>
            </a:r>
            <a:r>
              <a:rPr lang="zh-CN" altLang="en-US" sz="2000" dirty="0">
                <a:latin typeface="Tahoma" panose="020B0604030504040204" pitchFamily="34" charset="0"/>
              </a:rPr>
              <a:t>。</a:t>
            </a:r>
          </a:p>
          <a:p>
            <a:pPr lvl="1">
              <a:spcBef>
                <a:spcPct val="20000"/>
              </a:spcBef>
              <a:buClr>
                <a:schemeClr val="hlink"/>
              </a:buClr>
              <a:buSzPct val="55000"/>
              <a:buFont typeface="Wingdings" pitchFamily="2" charset="2"/>
              <a:buChar char="n"/>
            </a:pPr>
            <a:r>
              <a:rPr lang="zh-CN" altLang="en-US" sz="2000" dirty="0"/>
              <a:t>“</a:t>
            </a:r>
            <a:r>
              <a:rPr lang="en-US" altLang="zh-CN" sz="2000" dirty="0" err="1">
                <a:latin typeface="Tahoma" panose="020B0604030504040204" pitchFamily="34" charset="0"/>
              </a:rPr>
              <a:t>rw</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读写</a:t>
            </a:r>
            <a:r>
              <a:rPr lang="en-US" altLang="zh-CN" sz="2000" dirty="0">
                <a:latin typeface="Tahoma" panose="020B0604030504040204" pitchFamily="34" charset="0"/>
              </a:rPr>
              <a:t>. </a:t>
            </a:r>
            <a:r>
              <a:rPr lang="zh-CN" altLang="en-US" sz="2000" dirty="0">
                <a:latin typeface="Tahoma" panose="020B0604030504040204" pitchFamily="34" charset="0"/>
              </a:rPr>
              <a:t>文件不存在时会创建该文件，文件存在时，原文件内容不变，通过写操作改变文件内容。  </a:t>
            </a:r>
          </a:p>
          <a:p>
            <a:pPr lvl="1">
              <a:spcBef>
                <a:spcPct val="20000"/>
              </a:spcBef>
              <a:buClr>
                <a:schemeClr val="hlink"/>
              </a:buClr>
              <a:buSzPct val="55000"/>
              <a:buFont typeface="Wingdings" pitchFamily="2" charset="2"/>
              <a:buChar char="n"/>
            </a:pPr>
            <a:r>
              <a:rPr lang="zh-CN" altLang="en-US" sz="2000" dirty="0"/>
              <a:t>“</a:t>
            </a:r>
            <a:r>
              <a:rPr lang="en-US" altLang="zh-CN" sz="2000" dirty="0" err="1">
                <a:latin typeface="Tahoma" panose="020B0604030504040204" pitchFamily="34" charset="0"/>
              </a:rPr>
              <a:t>rws</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同步读写</a:t>
            </a:r>
            <a:r>
              <a:rPr lang="en-US" altLang="zh-CN" sz="2000" dirty="0">
                <a:latin typeface="Tahoma" panose="020B0604030504040204" pitchFamily="34" charset="0"/>
              </a:rPr>
              <a:t>. </a:t>
            </a:r>
            <a:r>
              <a:rPr lang="zh-CN" altLang="en-US" sz="2000" dirty="0">
                <a:latin typeface="Tahoma" panose="020B0604030504040204" pitchFamily="34" charset="0"/>
              </a:rPr>
              <a:t>等同于读写，但是任何写操作的内容都被直接写入物理文件，包括文件内容和文件属性。</a:t>
            </a:r>
          </a:p>
          <a:p>
            <a:pPr lvl="1">
              <a:spcBef>
                <a:spcPct val="20000"/>
              </a:spcBef>
              <a:buClr>
                <a:schemeClr val="hlink"/>
              </a:buClr>
              <a:buSzPct val="55000"/>
              <a:buFont typeface="Wingdings" pitchFamily="2" charset="2"/>
              <a:buChar char="n"/>
            </a:pPr>
            <a:r>
              <a:rPr lang="zh-CN" altLang="en-US" sz="2000" dirty="0"/>
              <a:t>“</a:t>
            </a:r>
            <a:r>
              <a:rPr lang="en-US" altLang="zh-CN" sz="2000" dirty="0" err="1">
                <a:latin typeface="Tahoma" panose="020B0604030504040204" pitchFamily="34" charset="0"/>
              </a:rPr>
              <a:t>rwd</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数据同步读写</a:t>
            </a:r>
            <a:r>
              <a:rPr lang="en-US" altLang="zh-CN" sz="2000" dirty="0">
                <a:latin typeface="Tahoma" panose="020B0604030504040204" pitchFamily="34" charset="0"/>
              </a:rPr>
              <a:t>. </a:t>
            </a:r>
            <a:r>
              <a:rPr lang="zh-CN" altLang="en-US" sz="2000" dirty="0">
                <a:latin typeface="Tahoma" panose="020B0604030504040204" pitchFamily="34" charset="0"/>
              </a:rPr>
              <a:t>等同于读写，但任何内容写操作都直接写到物理文件，但对文件属性内容的修改不是这样。</a:t>
            </a:r>
          </a:p>
        </p:txBody>
      </p:sp>
      <p:sp>
        <p:nvSpPr>
          <p:cNvPr id="82948" name="Rectangle 4">
            <a:extLst>
              <a:ext uri="{FF2B5EF4-FFF2-40B4-BE49-F238E27FC236}">
                <a16:creationId xmlns:a16="http://schemas.microsoft.com/office/drawing/2014/main" id="{17FE7737-182F-8442-ADED-77089DC6E295}"/>
              </a:ext>
            </a:extLst>
          </p:cNvPr>
          <p:cNvSpPr>
            <a:spLocks noChangeArrowheads="1"/>
          </p:cNvSpPr>
          <p:nvPr/>
        </p:nvSpPr>
        <p:spPr bwMode="auto">
          <a:xfrm>
            <a:off x="296333" y="304799"/>
            <a:ext cx="7467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随机访问文件（ </a:t>
            </a:r>
            <a:r>
              <a:rPr lang="en-US" altLang="zh-CN" sz="2800" b="1" dirty="0" err="1">
                <a:solidFill>
                  <a:schemeClr val="folHlink"/>
                </a:solidFill>
                <a:latin typeface="Times New Roman" panose="02020603050405020304" pitchFamily="18" charset="0"/>
              </a:rPr>
              <a:t>RandomAccessFile</a:t>
            </a:r>
            <a:r>
              <a:rPr lang="en-US" altLang="zh-CN" sz="2800" b="1" dirty="0">
                <a:solidFill>
                  <a:schemeClr val="folHlink"/>
                </a:solidFill>
                <a:latin typeface="Times New Roman" panose="02020603050405020304" pitchFamily="18" charset="0"/>
              </a:rPr>
              <a:t> </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3722547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154AB3AE-A12E-B946-A5F3-439BD7AE3A26}"/>
              </a:ext>
            </a:extLst>
          </p:cNvPr>
          <p:cNvSpPr>
            <a:spLocks noChangeArrowheads="1"/>
          </p:cNvSpPr>
          <p:nvPr/>
        </p:nvSpPr>
        <p:spPr bwMode="auto">
          <a:xfrm>
            <a:off x="2514600" y="2514601"/>
            <a:ext cx="75438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File f = new File(“</a:t>
            </a:r>
            <a:r>
              <a:rPr lang="en-US" altLang="zh-CN" sz="2800" dirty="0" err="1">
                <a:latin typeface="Times New Roman" panose="02020603050405020304" pitchFamily="18" charset="0"/>
              </a:rPr>
              <a:t>file.txt</a:t>
            </a:r>
            <a:r>
              <a:rPr lang="en-US" altLang="zh-CN" sz="2800" dirty="0">
                <a:latin typeface="Times New Roman" panose="02020603050405020304" pitchFamily="18" charset="0"/>
              </a:rPr>
              <a:t>”);</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 “r”);</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 “</a:t>
            </a:r>
            <a:r>
              <a:rPr lang="en-US" altLang="zh-CN" sz="2800" dirty="0" err="1">
                <a:latin typeface="Times New Roman" panose="02020603050405020304" pitchFamily="18" charset="0"/>
              </a:rPr>
              <a:t>rw</a:t>
            </a:r>
            <a:r>
              <a:rPr lang="en-US" altLang="zh-CN" sz="2800" dirty="0">
                <a:latin typeface="Times New Roman" panose="02020603050405020304" pitchFamily="18" charset="0"/>
              </a:rPr>
              <a:t>”);</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(“file1.txt”, “r”);</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(“file2.txt”, “</a:t>
            </a:r>
            <a:r>
              <a:rPr lang="en-US" altLang="zh-CN" sz="2800" dirty="0" err="1">
                <a:latin typeface="Times New Roman" panose="02020603050405020304" pitchFamily="18" charset="0"/>
              </a:rPr>
              <a:t>rw</a:t>
            </a:r>
            <a:r>
              <a:rPr lang="en-US" altLang="zh-CN" sz="2800" dirty="0">
                <a:latin typeface="Times New Roman" panose="02020603050405020304" pitchFamily="18" charset="0"/>
              </a:rPr>
              <a:t>”);</a:t>
            </a:r>
          </a:p>
        </p:txBody>
      </p:sp>
      <p:sp>
        <p:nvSpPr>
          <p:cNvPr id="60420" name="Rectangle 4">
            <a:extLst>
              <a:ext uri="{FF2B5EF4-FFF2-40B4-BE49-F238E27FC236}">
                <a16:creationId xmlns:a16="http://schemas.microsoft.com/office/drawing/2014/main" id="{45038A71-F0B3-2A43-B3E8-4015AE28293B}"/>
              </a:ext>
            </a:extLst>
          </p:cNvPr>
          <p:cNvSpPr>
            <a:spLocks noChangeArrowheads="1"/>
          </p:cNvSpPr>
          <p:nvPr/>
        </p:nvSpPr>
        <p:spPr bwMode="auto">
          <a:xfrm>
            <a:off x="296333" y="254000"/>
            <a:ext cx="7467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随机访问文件（ </a:t>
            </a:r>
            <a:r>
              <a:rPr lang="en-US" altLang="zh-CN" sz="2800" b="1" dirty="0" err="1">
                <a:solidFill>
                  <a:schemeClr val="folHlink"/>
                </a:solidFill>
                <a:latin typeface="Times New Roman" panose="02020603050405020304" pitchFamily="18" charset="0"/>
              </a:rPr>
              <a:t>RandomAccessFile</a:t>
            </a:r>
            <a:r>
              <a:rPr lang="en-US" altLang="zh-CN" sz="2800" b="1" dirty="0">
                <a:solidFill>
                  <a:schemeClr val="folHlink"/>
                </a:solidFill>
                <a:latin typeface="Times New Roman" panose="02020603050405020304" pitchFamily="18" charset="0"/>
              </a:rPr>
              <a:t> </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1090495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6F6784D-4C4E-9247-B224-620DC286F532}"/>
              </a:ext>
            </a:extLst>
          </p:cNvPr>
          <p:cNvSpPr>
            <a:spLocks noChangeArrowheads="1"/>
          </p:cNvSpPr>
          <p:nvPr/>
        </p:nvSpPr>
        <p:spPr bwMode="auto">
          <a:xfrm>
            <a:off x="2362200" y="998538"/>
            <a:ext cx="7772400" cy="587705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public class Random_file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public static void main(String args[])</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int data_arr[]={12, 31, 56, 23, 27, 1, 43, 65, 4, 99};</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try</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RandomAccessFile randf=new RandomAccessFile(“temp.dat”);</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for (int i=0; i&lt;data_arr.length; i++)</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randf.writeInt(data_arr[i]);</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for(int i=data_arr.length-1; i&gt;=0; i--)</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randf.seek(i*4L);  </a:t>
            </a:r>
            <a:r>
              <a:rPr lang="en-US" altLang="zh-CN" sz="2000" b="1">
                <a:solidFill>
                  <a:schemeClr val="folHlink"/>
                </a:solidFill>
                <a:latin typeface="Times New Roman" panose="02020603050405020304" pitchFamily="18" charset="0"/>
              </a:rPr>
              <a:t>//int</a:t>
            </a:r>
            <a:r>
              <a:rPr lang="zh-CN" altLang="en-US" sz="2000" b="1">
                <a:solidFill>
                  <a:schemeClr val="folHlink"/>
                </a:solidFill>
                <a:latin typeface="Times New Roman" panose="02020603050405020304" pitchFamily="18" charset="0"/>
              </a:rPr>
              <a:t>数据占</a:t>
            </a:r>
            <a:r>
              <a:rPr lang="en-US" altLang="zh-CN" sz="2000" b="1">
                <a:solidFill>
                  <a:schemeClr val="folHlink"/>
                </a:solidFill>
                <a:latin typeface="Times New Roman" panose="02020603050405020304" pitchFamily="18" charset="0"/>
              </a:rPr>
              <a:t>4</a:t>
            </a:r>
            <a:r>
              <a:rPr lang="zh-CN" altLang="en-US" sz="2000" b="1">
                <a:solidFill>
                  <a:schemeClr val="folHlink"/>
                </a:solidFill>
                <a:latin typeface="Times New Roman" panose="02020603050405020304" pitchFamily="18" charset="0"/>
              </a:rPr>
              <a:t>个字节</a:t>
            </a:r>
          </a:p>
          <a:p>
            <a:pPr>
              <a:lnSpc>
                <a:spcPct val="40000"/>
              </a:lnSpc>
              <a:spcBef>
                <a:spcPct val="50000"/>
              </a:spcBef>
              <a:buClr>
                <a:schemeClr val="accent1"/>
              </a:buClr>
              <a:buSzPct val="70000"/>
              <a:buFont typeface="Monotype Sorts" pitchFamily="2" charset="2"/>
              <a:buNone/>
            </a:pPr>
            <a:r>
              <a:rPr lang="zh-CN" altLang="en-US" sz="2000" b="1">
                <a:latin typeface="Times New Roman" panose="02020603050405020304" pitchFamily="18" charset="0"/>
              </a:rPr>
              <a:t>                  </a:t>
            </a:r>
            <a:r>
              <a:rPr lang="en-US" altLang="zh-CN" sz="2000" b="1">
                <a:latin typeface="Times New Roman" panose="02020603050405020304" pitchFamily="18" charset="0"/>
              </a:rPr>
              <a:t>System.out.println(randf.readInt());</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randf.close();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}catch (IOException 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System.out.println(“File access error: “+e);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p:txBody>
      </p:sp>
      <p:sp>
        <p:nvSpPr>
          <p:cNvPr id="61444" name="Rectangle 4">
            <a:extLst>
              <a:ext uri="{FF2B5EF4-FFF2-40B4-BE49-F238E27FC236}">
                <a16:creationId xmlns:a16="http://schemas.microsoft.com/office/drawing/2014/main" id="{702AAFA4-698F-994D-8DE2-B35E8B1A3A16}"/>
              </a:ext>
            </a:extLst>
          </p:cNvPr>
          <p:cNvSpPr>
            <a:spLocks noChangeArrowheads="1"/>
          </p:cNvSpPr>
          <p:nvPr/>
        </p:nvSpPr>
        <p:spPr bwMode="auto">
          <a:xfrm>
            <a:off x="431800" y="192141"/>
            <a:ext cx="74676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b="1" dirty="0">
                <a:solidFill>
                  <a:srgbClr val="003366"/>
                </a:solidFill>
                <a:latin typeface="Times New Roman" panose="02020603050405020304" pitchFamily="18" charset="0"/>
              </a:rPr>
              <a:t>文件操作</a:t>
            </a:r>
            <a:r>
              <a:rPr lang="en-US" altLang="zh-CN" b="1" dirty="0">
                <a:solidFill>
                  <a:srgbClr val="003366"/>
                </a:solidFill>
                <a:latin typeface="Times New Roman" panose="02020603050405020304" pitchFamily="18" charset="0"/>
              </a:rPr>
              <a:t>/</a:t>
            </a:r>
            <a:r>
              <a:rPr lang="zh-CN" altLang="en-US"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b="1" dirty="0">
                <a:solidFill>
                  <a:srgbClr val="003366"/>
                </a:solidFill>
                <a:latin typeface="Times New Roman" panose="02020603050405020304" pitchFamily="18" charset="0"/>
              </a:rPr>
              <a:t>	</a:t>
            </a:r>
            <a:r>
              <a:rPr lang="en-US" altLang="zh-CN" sz="2000" b="1" dirty="0">
                <a:solidFill>
                  <a:schemeClr val="folHlink"/>
                </a:solidFill>
                <a:latin typeface="Times New Roman" panose="02020603050405020304" pitchFamily="18" charset="0"/>
              </a:rPr>
              <a:t>——</a:t>
            </a:r>
            <a:r>
              <a:rPr lang="zh-CN" altLang="en-US" sz="2000" b="1" dirty="0">
                <a:solidFill>
                  <a:schemeClr val="folHlink"/>
                </a:solidFill>
                <a:latin typeface="Times New Roman" panose="02020603050405020304" pitchFamily="18" charset="0"/>
              </a:rPr>
              <a:t>随机访问文件（ </a:t>
            </a:r>
            <a:r>
              <a:rPr lang="en-US" altLang="zh-CN" sz="2000" b="1" dirty="0" err="1">
                <a:solidFill>
                  <a:schemeClr val="folHlink"/>
                </a:solidFill>
                <a:latin typeface="Times New Roman" panose="02020603050405020304" pitchFamily="18" charset="0"/>
              </a:rPr>
              <a:t>RandomAccessFile</a:t>
            </a:r>
            <a:r>
              <a:rPr lang="en-US" altLang="zh-CN" sz="2000" b="1" dirty="0">
                <a:solidFill>
                  <a:schemeClr val="folHlink"/>
                </a:solidFill>
                <a:latin typeface="Times New Roman" panose="02020603050405020304" pitchFamily="18" charset="0"/>
              </a:rPr>
              <a:t> </a:t>
            </a:r>
            <a:r>
              <a:rPr lang="zh-CN" altLang="en-US" sz="20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4628723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7D8574A-45F1-DE4E-AFEF-339D98B71C1D}"/>
              </a:ext>
            </a:extLst>
          </p:cNvPr>
          <p:cNvSpPr>
            <a:spLocks noChangeArrowheads="1"/>
          </p:cNvSpPr>
          <p:nvPr/>
        </p:nvSpPr>
        <p:spPr bwMode="auto">
          <a:xfrm>
            <a:off x="1752600" y="563557"/>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小结</a:t>
            </a:r>
            <a:endParaRPr lang="zh-CN" altLang="en-US" sz="2800" b="1" dirty="0">
              <a:solidFill>
                <a:srgbClr val="003366"/>
              </a:solidFill>
              <a:latin typeface="Times New Roman" panose="02020603050405020304" pitchFamily="18" charset="0"/>
            </a:endParaRPr>
          </a:p>
        </p:txBody>
      </p:sp>
      <p:sp>
        <p:nvSpPr>
          <p:cNvPr id="45059" name="Rectangle 3">
            <a:extLst>
              <a:ext uri="{FF2B5EF4-FFF2-40B4-BE49-F238E27FC236}">
                <a16:creationId xmlns:a16="http://schemas.microsoft.com/office/drawing/2014/main" id="{9461EEF4-F8B8-2E41-AC24-5A98600073A3}"/>
              </a:ext>
            </a:extLst>
          </p:cNvPr>
          <p:cNvSpPr>
            <a:spLocks noChangeArrowheads="1"/>
          </p:cNvSpPr>
          <p:nvPr/>
        </p:nvSpPr>
        <p:spPr bwMode="auto">
          <a:xfrm>
            <a:off x="1752600" y="1460755"/>
            <a:ext cx="8382000"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pPr>
            <a:r>
              <a:rPr lang="en-US" altLang="zh-CN" dirty="0">
                <a:latin typeface="Times New Roman" panose="02020603050405020304" pitchFamily="18" charset="0"/>
              </a:rPr>
              <a:t> </a:t>
            </a:r>
            <a:r>
              <a:rPr lang="zh-CN" altLang="en-US" sz="2800" dirty="0">
                <a:latin typeface="Times New Roman" panose="02020603050405020304" pitchFamily="18" charset="0"/>
              </a:rPr>
              <a:t>在</a:t>
            </a:r>
            <a:r>
              <a:rPr lang="en-US" altLang="zh-CN" sz="2800" dirty="0">
                <a:latin typeface="Times New Roman" panose="02020603050405020304" pitchFamily="18" charset="0"/>
              </a:rPr>
              <a:t>Java</a:t>
            </a:r>
            <a:r>
              <a:rPr lang="zh-CN" altLang="en-US" sz="2800" dirty="0">
                <a:latin typeface="Times New Roman" panose="02020603050405020304" pitchFamily="18" charset="0"/>
              </a:rPr>
              <a:t>中有数据传输的地方都用到</a:t>
            </a:r>
            <a:r>
              <a:rPr lang="en-US" altLang="zh-CN" sz="2800" dirty="0">
                <a:latin typeface="Times New Roman" panose="02020603050405020304" pitchFamily="18" charset="0"/>
              </a:rPr>
              <a:t>I/O</a:t>
            </a:r>
            <a:r>
              <a:rPr lang="zh-CN" altLang="en-US" sz="2800" dirty="0">
                <a:latin typeface="Times New Roman" panose="02020603050405020304" pitchFamily="18" charset="0"/>
              </a:rPr>
              <a:t>流</a:t>
            </a:r>
            <a:r>
              <a:rPr lang="en-US" altLang="zh-CN" sz="2800" dirty="0">
                <a:latin typeface="Times New Roman" panose="02020603050405020304" pitchFamily="18" charset="0"/>
              </a:rPr>
              <a:t>(</a:t>
            </a:r>
            <a:r>
              <a:rPr lang="zh-CN" altLang="en-US" sz="2800" dirty="0">
                <a:latin typeface="Times New Roman" panose="02020603050405020304" pitchFamily="18" charset="0"/>
              </a:rPr>
              <a:t>通常是文件、网络、内存和标准输入输出等</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a:spcBef>
                <a:spcPct val="20000"/>
              </a:spcBef>
              <a:buClr>
                <a:schemeClr val="accent1"/>
              </a:buClr>
              <a:buSzPct val="70000"/>
            </a:pPr>
            <a:r>
              <a:rPr lang="zh-CN" altLang="en-US" sz="2800" dirty="0">
                <a:latin typeface="Times New Roman" panose="02020603050405020304" pitchFamily="18" charset="0"/>
              </a:rPr>
              <a:t> </a:t>
            </a:r>
            <a:r>
              <a:rPr lang="en-US" altLang="zh-CN" sz="2800" dirty="0" err="1">
                <a:latin typeface="Times New Roman" panose="02020603050405020304" pitchFamily="18" charset="0"/>
              </a:rPr>
              <a:t>InputStream</a:t>
            </a:r>
            <a:r>
              <a:rPr lang="en-US" altLang="zh-CN" sz="2800" dirty="0">
                <a:latin typeface="Times New Roman" panose="02020603050405020304" pitchFamily="18" charset="0"/>
              </a:rPr>
              <a:t> </a:t>
            </a:r>
            <a:r>
              <a:rPr lang="zh-CN" altLang="en-US" sz="2800" dirty="0">
                <a:latin typeface="Times New Roman" panose="02020603050405020304" pitchFamily="18" charset="0"/>
              </a:rPr>
              <a:t>和</a:t>
            </a:r>
            <a:r>
              <a:rPr lang="en-US" altLang="zh-CN" sz="2800" dirty="0" err="1">
                <a:latin typeface="Times New Roman" panose="02020603050405020304" pitchFamily="18" charset="0"/>
              </a:rPr>
              <a:t>OutputStream</a:t>
            </a:r>
            <a:r>
              <a:rPr lang="zh-CN" altLang="en-US" sz="2800" dirty="0">
                <a:latin typeface="Times New Roman" panose="02020603050405020304" pitchFamily="18" charset="0"/>
              </a:rPr>
              <a:t>是所有字节流的祖先</a:t>
            </a:r>
            <a:r>
              <a:rPr lang="en-US" altLang="zh-CN" sz="2800" dirty="0">
                <a:latin typeface="Times New Roman" panose="02020603050405020304" pitchFamily="18" charset="0"/>
              </a:rPr>
              <a:t>(</a:t>
            </a:r>
            <a:r>
              <a:rPr lang="zh-CN" altLang="en-US" sz="2800" dirty="0">
                <a:latin typeface="Times New Roman" panose="02020603050405020304" pitchFamily="18" charset="0"/>
              </a:rPr>
              <a:t>只有</a:t>
            </a:r>
            <a:r>
              <a:rPr lang="en-US" altLang="zh-CN" sz="2800" dirty="0" err="1">
                <a:latin typeface="Times New Roman" panose="02020603050405020304" pitchFamily="18" charset="0"/>
              </a:rPr>
              <a:t>RandomAccessFile</a:t>
            </a:r>
            <a:r>
              <a:rPr lang="zh-CN" altLang="en-US" sz="2800" dirty="0">
                <a:latin typeface="Times New Roman" panose="02020603050405020304" pitchFamily="18" charset="0"/>
              </a:rPr>
              <a:t>类是一个例外</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dirty="0">
                <a:latin typeface="Times New Roman" panose="02020603050405020304" pitchFamily="18" charset="0"/>
              </a:rPr>
              <a:t>read</a:t>
            </a:r>
            <a:r>
              <a:rPr lang="zh-CN" altLang="en-US" sz="2800" dirty="0">
                <a:latin typeface="Times New Roman" panose="02020603050405020304" pitchFamily="18" charset="0"/>
              </a:rPr>
              <a:t>和</a:t>
            </a:r>
            <a:r>
              <a:rPr lang="en-US" altLang="zh-CN" sz="2800" dirty="0">
                <a:latin typeface="Times New Roman" panose="02020603050405020304" pitchFamily="18" charset="0"/>
              </a:rPr>
              <a:t>write</a:t>
            </a:r>
            <a:r>
              <a:rPr lang="zh-CN" altLang="en-US" sz="2800" dirty="0">
                <a:latin typeface="Times New Roman" panose="02020603050405020304" pitchFamily="18" charset="0"/>
              </a:rPr>
              <a:t>是它们最基本的方法，读写单位是字节。</a:t>
            </a:r>
          </a:p>
          <a:p>
            <a:pPr>
              <a:spcBef>
                <a:spcPct val="20000"/>
              </a:spcBef>
              <a:buClr>
                <a:schemeClr val="accent1"/>
              </a:buClr>
              <a:buSzPct val="70000"/>
            </a:pPr>
            <a:r>
              <a:rPr lang="zh-CN" altLang="en-US" sz="2800" dirty="0">
                <a:latin typeface="Times New Roman" panose="02020603050405020304" pitchFamily="18" charset="0"/>
              </a:rPr>
              <a:t> </a:t>
            </a:r>
            <a:r>
              <a:rPr lang="en-US" altLang="zh-CN" sz="2800" dirty="0">
                <a:latin typeface="Times New Roman" panose="02020603050405020304" pitchFamily="18" charset="0"/>
              </a:rPr>
              <a:t>Reader </a:t>
            </a:r>
            <a:r>
              <a:rPr lang="zh-CN" altLang="en-US" sz="2800" dirty="0">
                <a:latin typeface="Times New Roman" panose="02020603050405020304" pitchFamily="18" charset="0"/>
              </a:rPr>
              <a:t>和</a:t>
            </a:r>
            <a:r>
              <a:rPr lang="en-US" altLang="zh-CN" sz="2800" dirty="0">
                <a:latin typeface="Times New Roman" panose="02020603050405020304" pitchFamily="18" charset="0"/>
              </a:rPr>
              <a:t>Writer</a:t>
            </a:r>
            <a:r>
              <a:rPr lang="zh-CN" altLang="en-US" sz="2800" dirty="0">
                <a:latin typeface="Times New Roman" panose="02020603050405020304" pitchFamily="18" charset="0"/>
              </a:rPr>
              <a:t>是所有字符流的祖先，</a:t>
            </a:r>
            <a:r>
              <a:rPr lang="en-US" altLang="zh-CN" sz="2800" dirty="0">
                <a:latin typeface="Times New Roman" panose="02020603050405020304" pitchFamily="18" charset="0"/>
              </a:rPr>
              <a:t>read</a:t>
            </a:r>
            <a:r>
              <a:rPr lang="zh-CN" altLang="en-US" sz="2800" dirty="0">
                <a:latin typeface="Times New Roman" panose="02020603050405020304" pitchFamily="18" charset="0"/>
              </a:rPr>
              <a:t>和</a:t>
            </a:r>
            <a:r>
              <a:rPr lang="en-US" altLang="zh-CN" sz="2800" dirty="0">
                <a:latin typeface="Times New Roman" panose="02020603050405020304" pitchFamily="18" charset="0"/>
              </a:rPr>
              <a:t>write</a:t>
            </a:r>
            <a:r>
              <a:rPr lang="zh-CN" altLang="en-US" sz="2800" dirty="0">
                <a:latin typeface="Times New Roman" panose="02020603050405020304" pitchFamily="18" charset="0"/>
              </a:rPr>
              <a:t>是它们最基本的方法，读写单位是字符。</a:t>
            </a:r>
          </a:p>
          <a:p>
            <a:pPr>
              <a:spcBef>
                <a:spcPct val="20000"/>
              </a:spcBef>
              <a:buClr>
                <a:schemeClr val="accent1"/>
              </a:buClr>
              <a:buSzPct val="70000"/>
            </a:pPr>
            <a:r>
              <a:rPr lang="zh-CN" altLang="en-US" sz="2800" dirty="0">
                <a:latin typeface="Times New Roman" panose="02020603050405020304" pitchFamily="18" charset="0"/>
              </a:rPr>
              <a:t> 在众多的流对象中，并不是每一种都单独使用，其中过滤流的子类在数据送出去之前做必要的处理。</a:t>
            </a:r>
          </a:p>
        </p:txBody>
      </p:sp>
      <p:grpSp>
        <p:nvGrpSpPr>
          <p:cNvPr id="45060" name="Group 4">
            <a:extLst>
              <a:ext uri="{FF2B5EF4-FFF2-40B4-BE49-F238E27FC236}">
                <a16:creationId xmlns:a16="http://schemas.microsoft.com/office/drawing/2014/main" id="{CDD08625-4ECE-DF45-B6D0-9BC3ACFC54BF}"/>
              </a:ext>
            </a:extLst>
          </p:cNvPr>
          <p:cNvGrpSpPr>
            <a:grpSpLocks/>
          </p:cNvGrpSpPr>
          <p:nvPr/>
        </p:nvGrpSpPr>
        <p:grpSpPr bwMode="auto">
          <a:xfrm>
            <a:off x="1752600" y="5988055"/>
            <a:ext cx="8642350" cy="604838"/>
            <a:chOff x="144" y="3552"/>
            <a:chExt cx="5444" cy="381"/>
          </a:xfrm>
        </p:grpSpPr>
        <p:sp>
          <p:nvSpPr>
            <p:cNvPr id="45061" name="Text Box 5">
              <a:extLst>
                <a:ext uri="{FF2B5EF4-FFF2-40B4-BE49-F238E27FC236}">
                  <a16:creationId xmlns:a16="http://schemas.microsoft.com/office/drawing/2014/main" id="{D0B63739-1121-EB44-9584-0AB8108A41A6}"/>
                </a:ext>
              </a:extLst>
            </p:cNvPr>
            <p:cNvSpPr txBox="1">
              <a:spLocks noChangeArrowheads="1"/>
            </p:cNvSpPr>
            <p:nvPr/>
          </p:nvSpPr>
          <p:spPr bwMode="auto">
            <a:xfrm>
              <a:off x="144" y="3600"/>
              <a:ext cx="480" cy="252"/>
            </a:xfrm>
            <a:prstGeom prst="rect">
              <a:avLst/>
            </a:prstGeom>
            <a:solidFill>
              <a:schemeClr val="bg1"/>
            </a:solidFill>
            <a:ln w="38100">
              <a:solidFill>
                <a:schemeClr val="tx1"/>
              </a:solidFill>
              <a:miter lim="800000"/>
              <a:headEnd/>
              <a:tailEnd/>
            </a:ln>
          </p:spPr>
          <p:txBody>
            <a:bodyPr>
              <a:spAutoFit/>
            </a:bodyPr>
            <a:lstStyle/>
            <a:p>
              <a:pPr>
                <a:spcBef>
                  <a:spcPct val="50000"/>
                </a:spcBef>
              </a:pPr>
              <a:r>
                <a:rPr lang="zh-CN" altLang="en-US" sz="2000" b="1" dirty="0">
                  <a:latin typeface="Times New Roman" panose="02020603050405020304" pitchFamily="18" charset="0"/>
                </a:rPr>
                <a:t>文件</a:t>
              </a:r>
            </a:p>
          </p:txBody>
        </p:sp>
        <p:sp>
          <p:nvSpPr>
            <p:cNvPr id="45062" name="Text Box 6">
              <a:extLst>
                <a:ext uri="{FF2B5EF4-FFF2-40B4-BE49-F238E27FC236}">
                  <a16:creationId xmlns:a16="http://schemas.microsoft.com/office/drawing/2014/main" id="{CAC91C13-18D9-C445-BAF3-56D62CD963A5}"/>
                </a:ext>
              </a:extLst>
            </p:cNvPr>
            <p:cNvSpPr txBox="1">
              <a:spLocks noChangeArrowheads="1"/>
            </p:cNvSpPr>
            <p:nvPr/>
          </p:nvSpPr>
          <p:spPr bwMode="auto">
            <a:xfrm>
              <a:off x="816"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文件输入流</a:t>
              </a:r>
              <a:endParaRPr lang="zh-CN" altLang="en-US" dirty="0">
                <a:latin typeface="Times New Roman" panose="02020603050405020304" pitchFamily="18" charset="0"/>
              </a:endParaRPr>
            </a:p>
          </p:txBody>
        </p:sp>
        <p:sp>
          <p:nvSpPr>
            <p:cNvPr id="45063" name="Text Box 7">
              <a:extLst>
                <a:ext uri="{FF2B5EF4-FFF2-40B4-BE49-F238E27FC236}">
                  <a16:creationId xmlns:a16="http://schemas.microsoft.com/office/drawing/2014/main" id="{18A131F8-51FA-D54D-8DCE-1F3344EADD26}"/>
                </a:ext>
              </a:extLst>
            </p:cNvPr>
            <p:cNvSpPr txBox="1">
              <a:spLocks noChangeArrowheads="1"/>
            </p:cNvSpPr>
            <p:nvPr/>
          </p:nvSpPr>
          <p:spPr bwMode="auto">
            <a:xfrm>
              <a:off x="1920"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缓冲输入流</a:t>
              </a:r>
              <a:endParaRPr lang="zh-CN" altLang="en-US" dirty="0">
                <a:latin typeface="Times New Roman" panose="02020603050405020304" pitchFamily="18" charset="0"/>
              </a:endParaRPr>
            </a:p>
          </p:txBody>
        </p:sp>
        <p:sp>
          <p:nvSpPr>
            <p:cNvPr id="45064" name="Text Box 8">
              <a:extLst>
                <a:ext uri="{FF2B5EF4-FFF2-40B4-BE49-F238E27FC236}">
                  <a16:creationId xmlns:a16="http://schemas.microsoft.com/office/drawing/2014/main" id="{6714C2B8-35DF-9C43-BDE4-983E0382F99B}"/>
                </a:ext>
              </a:extLst>
            </p:cNvPr>
            <p:cNvSpPr txBox="1">
              <a:spLocks noChangeArrowheads="1"/>
            </p:cNvSpPr>
            <p:nvPr/>
          </p:nvSpPr>
          <p:spPr bwMode="auto">
            <a:xfrm>
              <a:off x="3024"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行号输入流</a:t>
              </a:r>
            </a:p>
          </p:txBody>
        </p:sp>
        <p:sp>
          <p:nvSpPr>
            <p:cNvPr id="45065" name="Text Box 9">
              <a:extLst>
                <a:ext uri="{FF2B5EF4-FFF2-40B4-BE49-F238E27FC236}">
                  <a16:creationId xmlns:a16="http://schemas.microsoft.com/office/drawing/2014/main" id="{8A34CFFB-3C9B-C149-A248-3A991D0BB409}"/>
                </a:ext>
              </a:extLst>
            </p:cNvPr>
            <p:cNvSpPr txBox="1">
              <a:spLocks noChangeArrowheads="1"/>
            </p:cNvSpPr>
            <p:nvPr/>
          </p:nvSpPr>
          <p:spPr bwMode="auto">
            <a:xfrm>
              <a:off x="4128"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数据输入流</a:t>
              </a:r>
              <a:endParaRPr lang="zh-CN" altLang="en-US" dirty="0">
                <a:latin typeface="Times New Roman" panose="02020603050405020304" pitchFamily="18" charset="0"/>
              </a:endParaRPr>
            </a:p>
          </p:txBody>
        </p:sp>
        <p:sp>
          <p:nvSpPr>
            <p:cNvPr id="45066" name="Text Box 10">
              <a:extLst>
                <a:ext uri="{FF2B5EF4-FFF2-40B4-BE49-F238E27FC236}">
                  <a16:creationId xmlns:a16="http://schemas.microsoft.com/office/drawing/2014/main" id="{00C7D028-7B5C-B042-92BA-FF67B2146F37}"/>
                </a:ext>
              </a:extLst>
            </p:cNvPr>
            <p:cNvSpPr txBox="1">
              <a:spLocks noChangeArrowheads="1"/>
            </p:cNvSpPr>
            <p:nvPr/>
          </p:nvSpPr>
          <p:spPr bwMode="auto">
            <a:xfrm>
              <a:off x="5278" y="3552"/>
              <a:ext cx="310" cy="381"/>
            </a:xfrm>
            <a:prstGeom prst="rect">
              <a:avLst/>
            </a:prstGeom>
            <a:solidFill>
              <a:schemeClr val="bg1"/>
            </a:solidFill>
            <a:ln w="38100">
              <a:solidFill>
                <a:schemeClr val="tx1"/>
              </a:solidFill>
              <a:miter lim="800000"/>
              <a:headEnd/>
              <a:tailEnd/>
            </a:ln>
          </p:spPr>
          <p:txBody>
            <a:bodyPr vert="eaVert" wrap="none">
              <a:spAutoFit/>
            </a:bodyPr>
            <a:lstStyle/>
            <a:p>
              <a:r>
                <a:rPr lang="zh-CN" altLang="en-US" sz="2000" b="1" dirty="0">
                  <a:latin typeface="Times New Roman" panose="02020603050405020304" pitchFamily="18" charset="0"/>
                </a:rPr>
                <a:t>目的</a:t>
              </a:r>
              <a:endParaRPr lang="zh-CN" altLang="en-US" sz="2000" dirty="0">
                <a:latin typeface="Times New Roman" panose="02020603050405020304" pitchFamily="18" charset="0"/>
              </a:endParaRPr>
            </a:p>
          </p:txBody>
        </p:sp>
        <p:sp>
          <p:nvSpPr>
            <p:cNvPr id="45067" name="Line 11">
              <a:extLst>
                <a:ext uri="{FF2B5EF4-FFF2-40B4-BE49-F238E27FC236}">
                  <a16:creationId xmlns:a16="http://schemas.microsoft.com/office/drawing/2014/main" id="{D98FE365-DE8E-EB45-BF50-6D9B60A75023}"/>
                </a:ext>
              </a:extLst>
            </p:cNvPr>
            <p:cNvSpPr>
              <a:spLocks noChangeShapeType="1"/>
            </p:cNvSpPr>
            <p:nvPr/>
          </p:nvSpPr>
          <p:spPr bwMode="auto">
            <a:xfrm>
              <a:off x="624"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2">
              <a:extLst>
                <a:ext uri="{FF2B5EF4-FFF2-40B4-BE49-F238E27FC236}">
                  <a16:creationId xmlns:a16="http://schemas.microsoft.com/office/drawing/2014/main" id="{7CE35B86-8B84-3342-9FD2-F0797B12FC70}"/>
                </a:ext>
              </a:extLst>
            </p:cNvPr>
            <p:cNvSpPr>
              <a:spLocks noChangeShapeType="1"/>
            </p:cNvSpPr>
            <p:nvPr/>
          </p:nvSpPr>
          <p:spPr bwMode="auto">
            <a:xfrm>
              <a:off x="1728"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3">
              <a:extLst>
                <a:ext uri="{FF2B5EF4-FFF2-40B4-BE49-F238E27FC236}">
                  <a16:creationId xmlns:a16="http://schemas.microsoft.com/office/drawing/2014/main" id="{D035E93B-D494-FF49-BD7A-11C31310664E}"/>
                </a:ext>
              </a:extLst>
            </p:cNvPr>
            <p:cNvSpPr>
              <a:spLocks noChangeShapeType="1"/>
            </p:cNvSpPr>
            <p:nvPr/>
          </p:nvSpPr>
          <p:spPr bwMode="auto">
            <a:xfrm>
              <a:off x="2832"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14">
              <a:extLst>
                <a:ext uri="{FF2B5EF4-FFF2-40B4-BE49-F238E27FC236}">
                  <a16:creationId xmlns:a16="http://schemas.microsoft.com/office/drawing/2014/main" id="{8640E191-F14F-3141-9165-721C8CA6B820}"/>
                </a:ext>
              </a:extLst>
            </p:cNvPr>
            <p:cNvSpPr>
              <a:spLocks noChangeShapeType="1"/>
            </p:cNvSpPr>
            <p:nvPr/>
          </p:nvSpPr>
          <p:spPr bwMode="auto">
            <a:xfrm>
              <a:off x="3936"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15">
              <a:extLst>
                <a:ext uri="{FF2B5EF4-FFF2-40B4-BE49-F238E27FC236}">
                  <a16:creationId xmlns:a16="http://schemas.microsoft.com/office/drawing/2014/main" id="{37F83F1F-4205-904E-A2E9-E9FB86ECA0F9}"/>
                </a:ext>
              </a:extLst>
            </p:cNvPr>
            <p:cNvSpPr>
              <a:spLocks noChangeShapeType="1"/>
            </p:cNvSpPr>
            <p:nvPr/>
          </p:nvSpPr>
          <p:spPr bwMode="auto">
            <a:xfrm>
              <a:off x="5088"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092668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1A54468-D588-D745-B240-3E2771DBE533}"/>
              </a:ext>
            </a:extLst>
          </p:cNvPr>
          <p:cNvSpPr>
            <a:spLocks noChangeArrowheads="1"/>
          </p:cNvSpPr>
          <p:nvPr/>
        </p:nvSpPr>
        <p:spPr bwMode="auto">
          <a:xfrm>
            <a:off x="3048001" y="792164"/>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小结</a:t>
            </a:r>
            <a:endParaRPr lang="zh-CN" altLang="en-US" sz="2800" b="1">
              <a:solidFill>
                <a:srgbClr val="003366"/>
              </a:solidFill>
              <a:latin typeface="Times New Roman" panose="02020603050405020304" pitchFamily="18" charset="0"/>
            </a:endParaRPr>
          </a:p>
        </p:txBody>
      </p:sp>
      <p:sp>
        <p:nvSpPr>
          <p:cNvPr id="46083" name="Rectangle 3">
            <a:extLst>
              <a:ext uri="{FF2B5EF4-FFF2-40B4-BE49-F238E27FC236}">
                <a16:creationId xmlns:a16="http://schemas.microsoft.com/office/drawing/2014/main" id="{BDE3C1E6-6332-7B4F-9E14-5CDC539AAB67}"/>
              </a:ext>
            </a:extLst>
          </p:cNvPr>
          <p:cNvSpPr>
            <a:spLocks noChangeArrowheads="1"/>
          </p:cNvSpPr>
          <p:nvPr/>
        </p:nvSpPr>
        <p:spPr bwMode="auto">
          <a:xfrm>
            <a:off x="1117600" y="2117726"/>
            <a:ext cx="101600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1"/>
              </a:buClr>
              <a:buSzPct val="70000"/>
            </a:pPr>
            <a:r>
              <a:rPr lang="en-US" altLang="zh-CN" sz="2400" dirty="0">
                <a:latin typeface="Times New Roman" panose="02020603050405020304" pitchFamily="18" charset="0"/>
              </a:rPr>
              <a:t> File, File(Input/Output)Stream, </a:t>
            </a:r>
            <a:r>
              <a:rPr lang="en-US" altLang="zh-CN" sz="2400" dirty="0" err="1">
                <a:latin typeface="Times New Roman" panose="02020603050405020304" pitchFamily="18" charset="0"/>
              </a:rPr>
              <a:t>RandomAccessFile</a:t>
            </a:r>
            <a:r>
              <a:rPr lang="zh-CN" altLang="en-US" sz="2400" dirty="0">
                <a:latin typeface="Times New Roman" panose="02020603050405020304" pitchFamily="18" charset="0"/>
              </a:rPr>
              <a:t>是处理</a:t>
            </a:r>
            <a:r>
              <a:rPr lang="zh-CN" altLang="en-US" sz="2400" b="1" u="sng" dirty="0">
                <a:solidFill>
                  <a:schemeClr val="folHlink"/>
                </a:solidFill>
                <a:latin typeface="Times New Roman" panose="02020603050405020304" pitchFamily="18" charset="0"/>
              </a:rPr>
              <a:t>本地文件</a:t>
            </a:r>
            <a:r>
              <a:rPr lang="zh-CN" altLang="en-US" sz="2400" dirty="0">
                <a:latin typeface="Times New Roman" panose="02020603050405020304" pitchFamily="18" charset="0"/>
              </a:rPr>
              <a:t>的类。</a:t>
            </a:r>
          </a:p>
          <a:p>
            <a:pPr>
              <a:spcBef>
                <a:spcPct val="20000"/>
              </a:spcBef>
              <a:buClr>
                <a:schemeClr val="accent1"/>
              </a:buClr>
              <a:buSzPct val="70000"/>
            </a:pPr>
            <a:r>
              <a:rPr lang="zh-CN" altLang="en-US" sz="2400" dirty="0">
                <a:latin typeface="Times New Roman" panose="02020603050405020304" pitchFamily="18" charset="0"/>
              </a:rPr>
              <a:t> </a:t>
            </a:r>
            <a:r>
              <a:rPr lang="en-US" altLang="zh-CN" sz="2400" dirty="0">
                <a:latin typeface="Times New Roman" panose="02020603050405020304" pitchFamily="18" charset="0"/>
              </a:rPr>
              <a:t>Data(Input/Output)Stream</a:t>
            </a:r>
            <a:r>
              <a:rPr lang="zh-CN" altLang="en-US" sz="2400" dirty="0">
                <a:latin typeface="Times New Roman" panose="02020603050405020304" pitchFamily="18" charset="0"/>
              </a:rPr>
              <a:t>是一个过滤流的子类，借此可以读写各种基本数据，在文件和网络中经常使用。如</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readByte</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writeBoolean</a:t>
            </a:r>
            <a:r>
              <a:rPr lang="zh-CN" altLang="en-US" sz="2400" dirty="0">
                <a:latin typeface="Times New Roman" panose="02020603050405020304" pitchFamily="18" charset="0"/>
              </a:rPr>
              <a:t>等。</a:t>
            </a:r>
          </a:p>
          <a:p>
            <a:pPr>
              <a:spcBef>
                <a:spcPct val="20000"/>
              </a:spcBef>
              <a:buClr>
                <a:schemeClr val="accent1"/>
              </a:buClr>
              <a:buSzPct val="70000"/>
            </a:pPr>
            <a:r>
              <a:rPr lang="zh-CN" altLang="en-US" sz="2400" dirty="0">
                <a:latin typeface="Times New Roman" panose="02020603050405020304" pitchFamily="18" charset="0"/>
              </a:rPr>
              <a:t> </a:t>
            </a:r>
            <a:r>
              <a:rPr lang="en-US" altLang="zh-CN" sz="2400" dirty="0">
                <a:latin typeface="Times New Roman" panose="02020603050405020304" pitchFamily="18" charset="0"/>
              </a:rPr>
              <a:t>Buffered(Input/Output)Stream</a:t>
            </a:r>
            <a:r>
              <a:rPr lang="zh-CN" altLang="en-US" sz="2400" dirty="0">
                <a:latin typeface="Times New Roman" panose="02020603050405020304" pitchFamily="18" charset="0"/>
              </a:rPr>
              <a:t>的作用是在数据送到目的之前先缓存，达到一定数量时再送到目的，以减少阻塞次数。</a:t>
            </a:r>
          </a:p>
          <a:p>
            <a:pPr>
              <a:spcBef>
                <a:spcPct val="20000"/>
              </a:spcBef>
              <a:buClr>
                <a:schemeClr val="accent1"/>
              </a:buClr>
              <a:buSzPct val="70000"/>
            </a:pPr>
            <a:r>
              <a:rPr lang="zh-CN" altLang="en-US" sz="2400" dirty="0">
                <a:latin typeface="Times New Roman" panose="02020603050405020304" pitchFamily="18" charset="0"/>
              </a:rPr>
              <a:t> </a:t>
            </a:r>
            <a:r>
              <a:rPr lang="en-US" altLang="zh-CN" sz="2400" dirty="0">
                <a:latin typeface="Times New Roman" panose="02020603050405020304" pitchFamily="18" charset="0"/>
              </a:rPr>
              <a:t>Piped(Input/Output)Stream</a:t>
            </a:r>
            <a:r>
              <a:rPr lang="zh-CN" altLang="en-US" sz="2400" dirty="0">
                <a:latin typeface="Times New Roman" panose="02020603050405020304" pitchFamily="18" charset="0"/>
              </a:rPr>
              <a:t>适合与一个处理的输出作为另一个处理的输入的情况。</a:t>
            </a:r>
          </a:p>
        </p:txBody>
      </p:sp>
    </p:spTree>
    <p:extLst>
      <p:ext uri="{BB962C8B-B14F-4D97-AF65-F5344CB8AC3E}">
        <p14:creationId xmlns:p14="http://schemas.microsoft.com/office/powerpoint/2010/main" val="88908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a:extLst>
              <a:ext uri="{FF2B5EF4-FFF2-40B4-BE49-F238E27FC236}">
                <a16:creationId xmlns:a16="http://schemas.microsoft.com/office/drawing/2014/main" id="{011411E3-D412-464B-ABCC-C39E684D5CE8}"/>
              </a:ext>
            </a:extLst>
          </p:cNvPr>
          <p:cNvSpPr>
            <a:spLocks noChangeArrowheads="1"/>
          </p:cNvSpPr>
          <p:nvPr/>
        </p:nvSpPr>
        <p:spPr bwMode="auto">
          <a:xfrm>
            <a:off x="1504421" y="1676401"/>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DataInput</a:t>
            </a:r>
            <a:endParaRPr lang="en-US" altLang="zh-CN" dirty="0">
              <a:latin typeface="Tahoma" panose="020B0604030504040204" pitchFamily="34" charset="0"/>
            </a:endParaRPr>
          </a:p>
          <a:p>
            <a:pPr lvl="1">
              <a:lnSpc>
                <a:spcPct val="9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ObjectInput</a:t>
            </a:r>
            <a:endParaRPr lang="en-US" altLang="zh-CN" sz="2000"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DataOutput</a:t>
            </a:r>
            <a:endParaRPr lang="en-US" altLang="zh-CN" dirty="0">
              <a:latin typeface="Tahoma" panose="020B0604030504040204" pitchFamily="34" charset="0"/>
            </a:endParaRPr>
          </a:p>
          <a:p>
            <a:pPr lvl="1">
              <a:lnSpc>
                <a:spcPct val="9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ObjectOutput</a:t>
            </a:r>
            <a:endParaRPr lang="en-US" altLang="zh-CN" sz="2000"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FileFilter</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FilenameFilter</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ObjectInputValidation</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ObjectStreamConstants</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a:latin typeface="Tahoma" panose="020B0604030504040204" pitchFamily="34" charset="0"/>
              </a:rPr>
              <a:t>Serializable</a:t>
            </a:r>
          </a:p>
          <a:p>
            <a:pPr lvl="1">
              <a:lnSpc>
                <a:spcPct val="90000"/>
              </a:lnSpc>
              <a:spcBef>
                <a:spcPct val="20000"/>
              </a:spcBef>
              <a:buClr>
                <a:schemeClr val="hlink"/>
              </a:buClr>
              <a:buSzPct val="55000"/>
              <a:buFont typeface="Wingdings" pitchFamily="2" charset="2"/>
              <a:buChar char="n"/>
            </a:pPr>
            <a:r>
              <a:rPr lang="en-US" altLang="zh-CN" sz="2000" dirty="0">
                <a:latin typeface="Tahoma" panose="020B0604030504040204" pitchFamily="34" charset="0"/>
              </a:rPr>
              <a:t>Externalizable</a:t>
            </a:r>
          </a:p>
        </p:txBody>
      </p:sp>
      <p:sp>
        <p:nvSpPr>
          <p:cNvPr id="54275" name="Rectangle 1027">
            <a:extLst>
              <a:ext uri="{FF2B5EF4-FFF2-40B4-BE49-F238E27FC236}">
                <a16:creationId xmlns:a16="http://schemas.microsoft.com/office/drawing/2014/main" id="{A66C202A-354B-4B40-8ED0-9566A2DE71BD}"/>
              </a:ext>
            </a:extLst>
          </p:cNvPr>
          <p:cNvSpPr>
            <a:spLocks noChangeArrowheads="1"/>
          </p:cNvSpPr>
          <p:nvPr/>
        </p:nvSpPr>
        <p:spPr bwMode="auto">
          <a:xfrm>
            <a:off x="6584422" y="1676401"/>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800" dirty="0">
                <a:latin typeface="Tahoma" panose="020B0604030504040204" pitchFamily="34" charset="0"/>
              </a:rPr>
              <a:t>File</a:t>
            </a:r>
          </a:p>
          <a:p>
            <a:pPr>
              <a:spcBef>
                <a:spcPct val="20000"/>
              </a:spcBef>
              <a:buClr>
                <a:schemeClr val="folHlink"/>
              </a:buClr>
              <a:buSzPct val="60000"/>
              <a:buFont typeface="Wingdings" pitchFamily="2" charset="2"/>
              <a:buChar char="n"/>
            </a:pPr>
            <a:r>
              <a:rPr lang="en-US" altLang="zh-CN" sz="2800" dirty="0" err="1">
                <a:latin typeface="Tahoma" panose="020B0604030504040204" pitchFamily="34" charset="0"/>
              </a:rPr>
              <a:t>FileDescriptor</a:t>
            </a:r>
            <a:endParaRPr lang="en-US" altLang="zh-CN" sz="2800" dirty="0">
              <a:latin typeface="Tahoma" panose="020B0604030504040204" pitchFamily="34" charset="0"/>
            </a:endParaRPr>
          </a:p>
          <a:p>
            <a:pPr>
              <a:spcBef>
                <a:spcPct val="20000"/>
              </a:spcBef>
              <a:buClr>
                <a:schemeClr val="folHlink"/>
              </a:buClr>
              <a:buSzPct val="60000"/>
              <a:buFont typeface="Wingdings" pitchFamily="2" charset="2"/>
              <a:buChar char="n"/>
            </a:pPr>
            <a:r>
              <a:rPr lang="en-US" altLang="zh-CN" sz="2800" dirty="0" err="1">
                <a:latin typeface="Tahoma" panose="020B0604030504040204" pitchFamily="34" charset="0"/>
              </a:rPr>
              <a:t>RandomAccessFile</a:t>
            </a:r>
            <a:r>
              <a:rPr lang="en-US" altLang="zh-CN" sz="2800" dirty="0">
                <a:latin typeface="Tahoma" panose="020B0604030504040204" pitchFamily="34" charset="0"/>
              </a:rPr>
              <a:t> </a:t>
            </a:r>
          </a:p>
          <a:p>
            <a:pPr>
              <a:spcBef>
                <a:spcPct val="20000"/>
              </a:spcBef>
              <a:buClr>
                <a:schemeClr val="folHlink"/>
              </a:buClr>
              <a:buSzPct val="60000"/>
              <a:buFont typeface="Wingdings" pitchFamily="2" charset="2"/>
              <a:buChar char="n"/>
            </a:pPr>
            <a:endParaRPr lang="en-US" altLang="zh-CN" sz="2800" dirty="0">
              <a:latin typeface="Tahoma" panose="020B0604030504040204" pitchFamily="34" charset="0"/>
            </a:endParaRPr>
          </a:p>
        </p:txBody>
      </p:sp>
      <p:sp>
        <p:nvSpPr>
          <p:cNvPr id="6" name="标题 1">
            <a:extLst>
              <a:ext uri="{FF2B5EF4-FFF2-40B4-BE49-F238E27FC236}">
                <a16:creationId xmlns:a16="http://schemas.microsoft.com/office/drawing/2014/main" id="{95E28946-C396-A84F-815D-26D068EF21D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a:t>I/O</a:t>
            </a:r>
            <a:r>
              <a:rPr kumimoji="1" lang="zh-CN" altLang="en-US"/>
              <a:t>概述 字符流</a:t>
            </a:r>
            <a:endParaRPr kumimoji="1" lang="zh-CN" altLang="en-US" dirty="0"/>
          </a:p>
        </p:txBody>
      </p:sp>
    </p:spTree>
    <p:extLst>
      <p:ext uri="{BB962C8B-B14F-4D97-AF65-F5344CB8AC3E}">
        <p14:creationId xmlns:p14="http://schemas.microsoft.com/office/powerpoint/2010/main" val="417236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1BFE6-A585-7640-A249-B8116F30D4F4}"/>
              </a:ext>
            </a:extLst>
          </p:cNvPr>
          <p:cNvSpPr>
            <a:spLocks noGrp="1"/>
          </p:cNvSpPr>
          <p:nvPr>
            <p:ph type="title"/>
          </p:nvPr>
        </p:nvSpPr>
        <p:spPr/>
        <p:txBody>
          <a:bodyPr/>
          <a:lstStyle/>
          <a:p>
            <a:r>
              <a:rPr lang="zh-CN" altLang="en-US" dirty="0">
                <a:latin typeface="Times New Roman" panose="02020603050405020304" pitchFamily="18" charset="0"/>
              </a:rPr>
              <a:t>字节流 基类</a:t>
            </a:r>
            <a:r>
              <a:rPr lang="en-US" altLang="zh-CN" dirty="0" err="1">
                <a:latin typeface="Times New Roman" panose="02020603050405020304" pitchFamily="18" charset="0"/>
              </a:rPr>
              <a:t>InputStream</a:t>
            </a:r>
            <a:endParaRPr kumimoji="1" lang="zh-CN" altLang="en-US" dirty="0"/>
          </a:p>
        </p:txBody>
      </p:sp>
      <p:sp>
        <p:nvSpPr>
          <p:cNvPr id="3" name="内容占位符 2">
            <a:extLst>
              <a:ext uri="{FF2B5EF4-FFF2-40B4-BE49-F238E27FC236}">
                <a16:creationId xmlns:a16="http://schemas.microsoft.com/office/drawing/2014/main" id="{F914E955-FA80-A74C-AA7D-983529ED4A5C}"/>
              </a:ext>
            </a:extLst>
          </p:cNvPr>
          <p:cNvSpPr>
            <a:spLocks noGrp="1"/>
          </p:cNvSpPr>
          <p:nvPr>
            <p:ph idx="1"/>
          </p:nvPr>
        </p:nvSpPr>
        <p:spPr/>
        <p:txBody>
          <a:bodyPr>
            <a:normAutofit lnSpcReduction="10000"/>
          </a:bodyPr>
          <a:lstStyle/>
          <a:p>
            <a:pPr marL="0" indent="0">
              <a:spcBef>
                <a:spcPct val="50000"/>
              </a:spcBef>
              <a:buClr>
                <a:schemeClr val="accent1"/>
              </a:buClr>
              <a:buSzPct val="70000"/>
              <a:buNone/>
            </a:pPr>
            <a:r>
              <a:rPr lang="en-US" altLang="zh-CN" dirty="0">
                <a:latin typeface="Times New Roman" panose="02020603050405020304" pitchFamily="18" charset="0"/>
              </a:rPr>
              <a:t>Java</a:t>
            </a:r>
            <a:r>
              <a:rPr lang="zh-CN" altLang="en-US" dirty="0">
                <a:latin typeface="Times New Roman" panose="02020603050405020304" pitchFamily="18" charset="0"/>
              </a:rPr>
              <a:t>中每一种字节流的基本功能依赖于基本类</a:t>
            </a:r>
            <a:r>
              <a:rPr lang="en-US" altLang="zh-CN" b="1" dirty="0" err="1">
                <a:latin typeface="Times New Roman" panose="02020603050405020304" pitchFamily="18" charset="0"/>
              </a:rPr>
              <a:t>InputStream</a:t>
            </a:r>
            <a:r>
              <a:rPr lang="zh-CN" altLang="en-US" dirty="0">
                <a:latin typeface="Times New Roman" panose="02020603050405020304" pitchFamily="18" charset="0"/>
              </a:rPr>
              <a:t>和</a:t>
            </a:r>
            <a:r>
              <a:rPr lang="en-US" altLang="zh-CN" b="1" dirty="0" err="1">
                <a:latin typeface="Times New Roman" panose="02020603050405020304" pitchFamily="18" charset="0"/>
              </a:rPr>
              <a:t>OutputStream</a:t>
            </a:r>
            <a:r>
              <a:rPr lang="zh-CN" altLang="en-US" dirty="0">
                <a:latin typeface="Times New Roman" panose="02020603050405020304" pitchFamily="18" charset="0"/>
              </a:rPr>
              <a:t>，它们是</a:t>
            </a:r>
            <a:r>
              <a:rPr lang="zh-CN" altLang="en-US" b="1" dirty="0">
                <a:latin typeface="Times New Roman" panose="02020603050405020304" pitchFamily="18" charset="0"/>
              </a:rPr>
              <a:t>抽象类</a:t>
            </a:r>
            <a:r>
              <a:rPr lang="zh-CN" altLang="en-US" dirty="0">
                <a:latin typeface="Times New Roman" panose="02020603050405020304" pitchFamily="18" charset="0"/>
              </a:rPr>
              <a:t>，不能直接使用。</a:t>
            </a:r>
          </a:p>
          <a:p>
            <a:pPr lvl="1">
              <a:spcBef>
                <a:spcPct val="50000"/>
              </a:spcBef>
              <a:buClr>
                <a:schemeClr val="accent1"/>
              </a:buClr>
              <a:buSzPct val="70000"/>
            </a:pPr>
            <a:r>
              <a:rPr lang="zh-CN" altLang="en-US" dirty="0">
                <a:latin typeface="Times New Roman" panose="02020603050405020304" pitchFamily="18" charset="0"/>
              </a:rPr>
              <a:t> </a:t>
            </a:r>
            <a:r>
              <a:rPr lang="en-US" altLang="zh-CN" dirty="0" err="1">
                <a:latin typeface="Times New Roman" panose="02020603050405020304" pitchFamily="18" charset="0"/>
              </a:rPr>
              <a:t>InputStream</a:t>
            </a:r>
            <a:r>
              <a:rPr lang="zh-CN" altLang="en-US" dirty="0">
                <a:latin typeface="Times New Roman" panose="02020603050405020304" pitchFamily="18" charset="0"/>
              </a:rPr>
              <a:t>类的方法有：</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read()</a:t>
            </a:r>
            <a:r>
              <a:rPr lang="zh-CN" altLang="en-US" dirty="0">
                <a:latin typeface="Times New Roman" panose="02020603050405020304" pitchFamily="18" charset="0"/>
              </a:rPr>
              <a:t>：从流中读入数据</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skip()</a:t>
            </a:r>
            <a:r>
              <a:rPr lang="zh-CN" altLang="en-US" dirty="0">
                <a:latin typeface="Times New Roman" panose="02020603050405020304" pitchFamily="18" charset="0"/>
              </a:rPr>
              <a:t>：跳过流中若干字节数</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available()</a:t>
            </a:r>
            <a:r>
              <a:rPr lang="zh-CN" altLang="en-US" dirty="0">
                <a:latin typeface="Times New Roman" panose="02020603050405020304" pitchFamily="18" charset="0"/>
              </a:rPr>
              <a:t>：返回流中可用字节数</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mark()</a:t>
            </a:r>
            <a:r>
              <a:rPr lang="zh-CN" altLang="en-US" dirty="0">
                <a:latin typeface="Times New Roman" panose="02020603050405020304" pitchFamily="18" charset="0"/>
              </a:rPr>
              <a:t>：在流中标记一个位置</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reset()</a:t>
            </a:r>
            <a:r>
              <a:rPr lang="zh-CN" altLang="en-US" dirty="0">
                <a:latin typeface="Times New Roman" panose="02020603050405020304" pitchFamily="18" charset="0"/>
              </a:rPr>
              <a:t>：返回标记过的位置</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err="1">
                <a:latin typeface="Times New Roman" panose="02020603050405020304" pitchFamily="18" charset="0"/>
              </a:rPr>
              <a:t>markSupport</a:t>
            </a:r>
            <a:r>
              <a:rPr lang="en-US" altLang="zh-CN" dirty="0">
                <a:latin typeface="Times New Roman" panose="02020603050405020304" pitchFamily="18" charset="0"/>
              </a:rPr>
              <a:t>()</a:t>
            </a:r>
            <a:r>
              <a:rPr lang="zh-CN" altLang="en-US" dirty="0">
                <a:latin typeface="Times New Roman" panose="02020603050405020304" pitchFamily="18" charset="0"/>
              </a:rPr>
              <a:t>：是否支持标记和复位操作</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close()</a:t>
            </a:r>
            <a:r>
              <a:rPr lang="zh-CN" altLang="en-US" dirty="0">
                <a:latin typeface="Times New Roman" panose="02020603050405020304" pitchFamily="18" charset="0"/>
              </a:rPr>
              <a:t>：关闭流</a:t>
            </a:r>
            <a:endParaRPr kumimoji="1" lang="zh-CN" altLang="en-US" dirty="0"/>
          </a:p>
        </p:txBody>
      </p:sp>
    </p:spTree>
    <p:extLst>
      <p:ext uri="{BB962C8B-B14F-4D97-AF65-F5344CB8AC3E}">
        <p14:creationId xmlns:p14="http://schemas.microsoft.com/office/powerpoint/2010/main" val="26259151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7439</Words>
  <Application>Microsoft Macintosh PowerPoint</Application>
  <PresentationFormat>宽屏</PresentationFormat>
  <Paragraphs>871</Paragraphs>
  <Slides>74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等线</vt:lpstr>
      <vt:lpstr>等线 Light</vt:lpstr>
      <vt:lpstr>STLiti</vt:lpstr>
      <vt:lpstr>宋体</vt:lpstr>
      <vt:lpstr>Apple Chancery</vt:lpstr>
      <vt:lpstr>Arial</vt:lpstr>
      <vt:lpstr>Courier New</vt:lpstr>
      <vt:lpstr>Monotype Sorts</vt:lpstr>
      <vt:lpstr>Tahoma</vt:lpstr>
      <vt:lpstr>Times New Roman</vt:lpstr>
      <vt:lpstr>Wingdings</vt:lpstr>
      <vt:lpstr>Office 主题​​</vt:lpstr>
      <vt:lpstr>面向对象程序设计  Object Oriented Programming </vt:lpstr>
      <vt:lpstr>第六章 流</vt:lpstr>
      <vt:lpstr>I/O概述</vt:lpstr>
      <vt:lpstr>I/O概述</vt:lpstr>
      <vt:lpstr>I/O概述</vt:lpstr>
      <vt:lpstr>PowerPoint 演示文稿</vt:lpstr>
      <vt:lpstr>I/O概述 字符流</vt:lpstr>
      <vt:lpstr>PowerPoint 演示文稿</vt:lpstr>
      <vt:lpstr>字节流 基类InputStream</vt:lpstr>
      <vt:lpstr>字节流 基类InputStream</vt:lpstr>
      <vt:lpstr>字节流 OutputStream</vt:lpstr>
      <vt:lpstr>字节流 子类（表象）</vt:lpstr>
      <vt:lpstr>文件流</vt:lpstr>
      <vt:lpstr>文件流</vt:lpstr>
      <vt:lpstr>文件流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38</cp:revision>
  <dcterms:created xsi:type="dcterms:W3CDTF">2020-05-05T17:00:16Z</dcterms:created>
  <dcterms:modified xsi:type="dcterms:W3CDTF">2020-05-05T18:28:58Z</dcterms:modified>
</cp:coreProperties>
</file>