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3" r:id="rId26"/>
    <p:sldId id="282" r:id="rId27"/>
    <p:sldId id="284" r:id="rId28"/>
    <p:sldId id="309" r:id="rId29"/>
    <p:sldId id="285" r:id="rId30"/>
    <p:sldId id="310" r:id="rId31"/>
    <p:sldId id="311" r:id="rId32"/>
    <p:sldId id="312" r:id="rId33"/>
    <p:sldId id="314" r:id="rId34"/>
    <p:sldId id="31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6DECD-3467-3741-82E2-D11438977C5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EA597AB-E262-D744-A5F7-8FA7062B7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213EC54-D5FF-D246-A8F2-7FE8FC06C050}"/>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2A63DDC7-2791-E949-B22E-8AF8D5BECE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ECEF6C-546C-214E-8607-97E224D428E4}"/>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29164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3729E-6F46-7949-B47A-A1818A251FB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FB1A00-0635-474B-A7C0-CD01B0DA653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2E48BDC-DB13-4947-B08C-AD774CAB1CFC}"/>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81FE9694-460B-EF4B-A447-1FDAA77E56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E9F831-8D4D-BB4E-824F-DFB0907DD94E}"/>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229762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E9C792-2E41-6D4B-9F47-0A460E3BF86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99238B-3506-8C4C-9B78-82612A01F37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138E7C7-D1C4-354F-A45D-C1E1DE9EC4AE}"/>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9F45761C-7599-9645-8971-35ED6797B2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190064-99C5-D34E-A608-CDC435BAE1B6}"/>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8851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CC855-78CF-6D4C-9895-FB7F188D00D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7FA2706-9C98-774A-AA91-34D52C36889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46B623-88E4-BD4B-919A-0DACF42FF120}"/>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2C7C2CF2-B2BB-DD42-89F0-08D9644980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6DDDC89-3091-C049-9982-3B65AC4CDEDD}"/>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7297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0DAE3-91A9-D240-9A20-CA1AC8FD10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6E38E22-D56F-F449-8F6E-672D4E636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B11AD9A-56DD-5C44-8E25-2FD48CF90D56}"/>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8F649AE3-4BD5-E64B-A486-2B90EA70E4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F933EF-08EF-E34C-A07B-98F5C9C6A961}"/>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90091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21223-EFDB-0044-AC75-18207D089E1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F93591-A157-514A-80F6-F6F5CE2A2C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A4CBEB6-8CDF-0E4A-A38A-A8DC4EED8AD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9F7168C-B228-6343-AD5B-F7B1BE701644}"/>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6" name="页脚占位符 5">
            <a:extLst>
              <a:ext uri="{FF2B5EF4-FFF2-40B4-BE49-F238E27FC236}">
                <a16:creationId xmlns:a16="http://schemas.microsoft.com/office/drawing/2014/main" id="{4E635265-ABCC-E146-AD85-392E8A81824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F5AB2C8-0CBD-A54B-AA77-E8EE4423EBC2}"/>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36825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2D425-2025-234A-9CF3-63F36FC97BC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6474307-4DBD-6741-BB26-7186232D5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67F918-BE49-0A47-AC50-D48C3095C22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1A4BDD0-3BE7-8842-8CB4-DAFED101B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B54C7FB-879B-7443-B33E-2473AF79EFD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E2F78BA-7923-8043-B202-774FA0C4858D}"/>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8" name="页脚占位符 7">
            <a:extLst>
              <a:ext uri="{FF2B5EF4-FFF2-40B4-BE49-F238E27FC236}">
                <a16:creationId xmlns:a16="http://schemas.microsoft.com/office/drawing/2014/main" id="{29AF5BF1-F996-5D48-9099-552121D6901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F25F513-0292-024F-ABD2-84B399338FF0}"/>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3799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61057-61F1-A840-AB05-3C7F0EC16C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47A4324-1C76-6B41-B419-FEC503FB6AAC}"/>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4" name="页脚占位符 3">
            <a:extLst>
              <a:ext uri="{FF2B5EF4-FFF2-40B4-BE49-F238E27FC236}">
                <a16:creationId xmlns:a16="http://schemas.microsoft.com/office/drawing/2014/main" id="{6CB4AE23-40D0-2F4B-BE86-C7759B3FC38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50210F4-3BEA-6B44-A108-1DDD4D0D84C4}"/>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87661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5C3724-9406-874F-B0EC-A5F76CEFB466}"/>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3" name="页脚占位符 2">
            <a:extLst>
              <a:ext uri="{FF2B5EF4-FFF2-40B4-BE49-F238E27FC236}">
                <a16:creationId xmlns:a16="http://schemas.microsoft.com/office/drawing/2014/main" id="{2989D697-20D2-7F48-8B8F-5DB1DB82B5A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B168555-BD84-4340-BD46-8B961AFF1366}"/>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47510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41AA6-5FD7-3742-A979-35BE2665686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C8183A2-1F7B-2240-83CD-34122FBB0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493B00F-375A-D342-973D-992FFF45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B5EFC35-7102-3649-AE9A-9942223713C4}"/>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6" name="页脚占位符 5">
            <a:extLst>
              <a:ext uri="{FF2B5EF4-FFF2-40B4-BE49-F238E27FC236}">
                <a16:creationId xmlns:a16="http://schemas.microsoft.com/office/drawing/2014/main" id="{2E456161-DEFF-0F44-A550-F8AE04D143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CD5A2-3F5F-294C-8341-F9A49D20CE73}"/>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408921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47306-BDED-9645-974B-525F3161629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C907F23-90DF-F541-B2F9-0B13C3792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EE178C7-91A7-DE45-BF46-DE75DE9E4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FC2C44E-6117-2C4F-9733-AF92B075D3B2}"/>
              </a:ext>
            </a:extLst>
          </p:cNvPr>
          <p:cNvSpPr>
            <a:spLocks noGrp="1"/>
          </p:cNvSpPr>
          <p:nvPr>
            <p:ph type="dt" sz="half" idx="10"/>
          </p:nvPr>
        </p:nvSpPr>
        <p:spPr/>
        <p:txBody>
          <a:bodyPr/>
          <a:lstStyle/>
          <a:p>
            <a:fld id="{FFB5B9FB-1835-3744-BD38-6A33207CAA68}" type="datetimeFigureOut">
              <a:rPr kumimoji="1" lang="zh-CN" altLang="en-US" smtClean="0"/>
              <a:t>2020/4/13</a:t>
            </a:fld>
            <a:endParaRPr kumimoji="1" lang="zh-CN" altLang="en-US"/>
          </a:p>
        </p:txBody>
      </p:sp>
      <p:sp>
        <p:nvSpPr>
          <p:cNvPr id="6" name="页脚占位符 5">
            <a:extLst>
              <a:ext uri="{FF2B5EF4-FFF2-40B4-BE49-F238E27FC236}">
                <a16:creationId xmlns:a16="http://schemas.microsoft.com/office/drawing/2014/main" id="{720EC295-A2C8-1C46-BEB8-E414F1A42A4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489BBA1-372C-E34C-A7F4-33A98BEBB449}"/>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246553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A94CD9-2FEC-B340-9F1E-387075297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036D596-A6DE-B843-AC34-6E04DE9B1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67F70C-986E-9745-8BBC-C123294B2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B9FB-1835-3744-BD38-6A33207CAA68}" type="datetimeFigureOut">
              <a:rPr kumimoji="1" lang="zh-CN" altLang="en-US" smtClean="0"/>
              <a:t>2020/4/13</a:t>
            </a:fld>
            <a:endParaRPr kumimoji="1" lang="zh-CN" altLang="en-US"/>
          </a:p>
        </p:txBody>
      </p:sp>
      <p:sp>
        <p:nvSpPr>
          <p:cNvPr id="5" name="页脚占位符 4">
            <a:extLst>
              <a:ext uri="{FF2B5EF4-FFF2-40B4-BE49-F238E27FC236}">
                <a16:creationId xmlns:a16="http://schemas.microsoft.com/office/drawing/2014/main" id="{4E197E08-B31A-794B-92EC-0A6AFD61C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EA83807-158F-9D4B-8B77-AEFD45BBA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374594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aike.baidu.com/item/%E5%AD%97%E7%AC%A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pic>
        <p:nvPicPr>
          <p:cNvPr id="5" name="音频 4">
            <a:hlinkClick r:id="" action="ppaction://media"/>
            <a:extLst>
              <a:ext uri="{FF2B5EF4-FFF2-40B4-BE49-F238E27FC236}">
                <a16:creationId xmlns:a16="http://schemas.microsoft.com/office/drawing/2014/main" id="{AE1DBFAD-0278-7544-8F89-340DE5F07B5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558633440"/>
      </p:ext>
    </p:extLst>
  </p:cSld>
  <p:clrMapOvr>
    <a:masterClrMapping/>
  </p:clrMapOvr>
  <mc:AlternateContent xmlns:mc="http://schemas.openxmlformats.org/markup-compatibility/2006">
    <mc:Choice xmlns:p14="http://schemas.microsoft.com/office/powerpoint/2010/main" Requires="p14">
      <p:transition spd="slow" p14:dur="2000" advTm="9631"/>
    </mc:Choice>
    <mc:Fallback>
      <p:transition spd="slow" advTm="96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2BA6B-B575-5345-9B58-F469E9728D84}"/>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D3305F9D-7482-1C4A-A6FF-98828D9DE5B2}"/>
              </a:ext>
            </a:extLst>
          </p:cNvPr>
          <p:cNvSpPr>
            <a:spLocks noGrp="1"/>
          </p:cNvSpPr>
          <p:nvPr>
            <p:ph idx="1"/>
          </p:nvPr>
        </p:nvSpPr>
        <p:spPr/>
        <p:txBody>
          <a:bodyPr/>
          <a:lstStyle/>
          <a:p>
            <a:pPr marL="0" indent="0">
              <a:lnSpc>
                <a:spcPct val="120000"/>
              </a:lnSpc>
              <a:buNone/>
            </a:pPr>
            <a:r>
              <a:rPr lang="en-US" altLang="zh-CN" dirty="0">
                <a:latin typeface="Arial Unicode MS" panose="020B0604020202020204" pitchFamily="34" charset="-128"/>
              </a:rPr>
              <a:t>String( </a:t>
            </a:r>
            <a:r>
              <a:rPr lang="en-US" altLang="zh-CN" sz="2400" dirty="0">
                <a:latin typeface="Arial Unicode MS" panose="020B0604020202020204" pitchFamily="34" charset="-128"/>
              </a:rPr>
              <a:t>byte bytes[], byte </a:t>
            </a:r>
            <a:r>
              <a:rPr lang="en-US" altLang="zh-CN" sz="2400" dirty="0" err="1">
                <a:latin typeface="Arial Unicode MS" panose="020B0604020202020204" pitchFamily="34" charset="-128"/>
              </a:rPr>
              <a:t>hibyte</a:t>
            </a:r>
            <a:r>
              <a:rPr lang="en-US" altLang="zh-CN" sz="2400" dirty="0">
                <a:latin typeface="Arial Unicode MS" panose="020B0604020202020204" pitchFamily="34" charset="-128"/>
              </a:rPr>
              <a:t> , int </a:t>
            </a:r>
            <a:r>
              <a:rPr lang="en-US" altLang="zh-CN" sz="2400" dirty="0" err="1">
                <a:latin typeface="Arial Unicode MS" panose="020B0604020202020204" pitchFamily="34" charset="-128"/>
              </a:rPr>
              <a:t>startIndex</a:t>
            </a:r>
            <a:r>
              <a:rPr lang="en-US" altLang="zh-CN" sz="2400" dirty="0">
                <a:latin typeface="Arial Unicode MS" panose="020B0604020202020204" pitchFamily="34" charset="-128"/>
              </a:rPr>
              <a:t> , int </a:t>
            </a:r>
            <a:r>
              <a:rPr lang="en-US" altLang="zh-CN" sz="2400" dirty="0" err="1">
                <a:latin typeface="Arial Unicode MS" panose="020B0604020202020204" pitchFamily="34" charset="-128"/>
              </a:rPr>
              <a:t>numChars</a:t>
            </a:r>
            <a:r>
              <a:rPr lang="en-US" altLang="zh-CN" dirty="0">
                <a:latin typeface="Arial Unicode MS" panose="020B0604020202020204" pitchFamily="34" charset="-128"/>
              </a:rPr>
              <a:t> )</a:t>
            </a:r>
            <a:r>
              <a:rPr lang="zh-CN" altLang="en-US" dirty="0">
                <a:latin typeface="Arial Unicode MS" panose="020B0604020202020204" pitchFamily="34" charset="-128"/>
              </a:rPr>
              <a:t> </a:t>
            </a:r>
          </a:p>
          <a:p>
            <a:pPr marL="0" indent="0">
              <a:lnSpc>
                <a:spcPct val="120000"/>
              </a:lnSpc>
              <a:buNone/>
            </a:pPr>
            <a:r>
              <a:rPr lang="zh-CN" altLang="en-US" dirty="0">
                <a:latin typeface="Arial Unicode MS" panose="020B0604020202020204" pitchFamily="34" charset="-128"/>
              </a:rPr>
              <a:t>这种构造方法与</a:t>
            </a:r>
            <a:r>
              <a:rPr lang="en-US" altLang="zh-CN" dirty="0"/>
              <a:t>String(char[ ],int </a:t>
            </a:r>
            <a:r>
              <a:rPr lang="en-US" altLang="zh-CN" dirty="0" err="1"/>
              <a:t>startIndex,int</a:t>
            </a:r>
            <a:r>
              <a:rPr lang="en-US" altLang="zh-CN" dirty="0"/>
              <a:t> </a:t>
            </a:r>
            <a:r>
              <a:rPr lang="en-US" altLang="zh-CN" dirty="0" err="1"/>
              <a:t>numChars</a:t>
            </a:r>
            <a:r>
              <a:rPr lang="en-US" altLang="zh-CN" dirty="0"/>
              <a:t>)</a:t>
            </a:r>
          </a:p>
          <a:p>
            <a:pPr marL="0" indent="0">
              <a:lnSpc>
                <a:spcPct val="120000"/>
              </a:lnSpc>
              <a:buNone/>
            </a:pPr>
            <a:r>
              <a:rPr lang="zh-CN" altLang="en-US" dirty="0">
                <a:latin typeface="Arial Unicode MS" panose="020B0604020202020204" pitchFamily="34" charset="-128"/>
              </a:rPr>
              <a:t>类似，只是初始化的数组类型不同。</a:t>
            </a:r>
          </a:p>
          <a:p>
            <a:pPr marL="0" indent="0">
              <a:lnSpc>
                <a:spcPct val="120000"/>
              </a:lnSpc>
              <a:buNone/>
            </a:pPr>
            <a:endParaRPr lang="zh-CN" altLang="en-US" sz="600" dirty="0">
              <a:latin typeface="Arial Unicode MS" panose="020B0604020202020204" pitchFamily="34" charset="-128"/>
            </a:endParaRPr>
          </a:p>
          <a:p>
            <a:pPr marL="0" indent="0">
              <a:lnSpc>
                <a:spcPct val="120000"/>
              </a:lnSpc>
              <a:buNone/>
            </a:pPr>
            <a:r>
              <a:rPr lang="zh-CN" altLang="en-US" dirty="0">
                <a:latin typeface="Arial Unicode MS" panose="020B0604020202020204" pitchFamily="34" charset="-128"/>
              </a:rPr>
              <a:t>		</a:t>
            </a:r>
            <a:r>
              <a:rPr lang="en-US" altLang="zh-CN" dirty="0">
                <a:latin typeface="Arial Unicode MS" panose="020B0604020202020204" pitchFamily="34" charset="-128"/>
              </a:rPr>
              <a:t>byte bytes[ ] = { 80 , 81, 82, 83, 84, 85 } </a:t>
            </a:r>
            <a:r>
              <a:rPr lang="zh-CN" altLang="en-US" dirty="0">
                <a:latin typeface="Arial Unicode MS" panose="020B0604020202020204" pitchFamily="34" charset="-128"/>
              </a:rPr>
              <a:t>；</a:t>
            </a:r>
          </a:p>
          <a:p>
            <a:pPr marL="0" indent="0">
              <a:lnSpc>
                <a:spcPct val="120000"/>
              </a:lnSpc>
              <a:buNone/>
            </a:pPr>
            <a:r>
              <a:rPr lang="zh-CN" altLang="en-US" dirty="0">
                <a:latin typeface="Arial Unicode MS" panose="020B0604020202020204" pitchFamily="34" charset="-128"/>
              </a:rPr>
              <a:t>		</a:t>
            </a:r>
            <a:r>
              <a:rPr lang="en-US" altLang="zh-CN" dirty="0">
                <a:latin typeface="Arial Unicode MS" panose="020B0604020202020204" pitchFamily="34" charset="-128"/>
              </a:rPr>
              <a:t>String s = new String (bytes , 0, 2, 3 ); </a:t>
            </a:r>
          </a:p>
          <a:p>
            <a:pPr marL="0" indent="0">
              <a:lnSpc>
                <a:spcPct val="120000"/>
              </a:lnSpc>
              <a:buNone/>
            </a:pPr>
            <a:endParaRPr lang="en-US" altLang="zh-CN" sz="600" dirty="0">
              <a:latin typeface="Arial Unicode MS" panose="020B0604020202020204" pitchFamily="34" charset="-128"/>
            </a:endParaRPr>
          </a:p>
          <a:p>
            <a:pPr marL="0" indent="0">
              <a:lnSpc>
                <a:spcPct val="120000"/>
              </a:lnSpc>
              <a:buNone/>
            </a:pPr>
            <a:r>
              <a:rPr lang="zh-CN" altLang="en-US" dirty="0">
                <a:latin typeface="Arial Unicode MS" panose="020B0604020202020204" pitchFamily="34" charset="-128"/>
              </a:rPr>
              <a:t>该方法构造的字符串</a:t>
            </a:r>
            <a:r>
              <a:rPr lang="en-US" altLang="zh-CN" dirty="0">
                <a:latin typeface="Arial Unicode MS" panose="020B0604020202020204" pitchFamily="34" charset="-128"/>
              </a:rPr>
              <a:t>s</a:t>
            </a:r>
            <a:r>
              <a:rPr lang="zh-CN" altLang="en-US" dirty="0">
                <a:latin typeface="Arial Unicode MS" panose="020B0604020202020204" pitchFamily="34" charset="-128"/>
              </a:rPr>
              <a:t>是</a:t>
            </a:r>
            <a:r>
              <a:rPr lang="zh-CN" altLang="en-US" dirty="0">
                <a:latin typeface="Times New Roman" panose="02020603050405020304" pitchFamily="18" charset="0"/>
              </a:rPr>
              <a:t>“</a:t>
            </a:r>
            <a:r>
              <a:rPr lang="en-US" altLang="zh-CN" dirty="0">
                <a:latin typeface="Arial Unicode MS" panose="020B0604020202020204" pitchFamily="34" charset="-128"/>
              </a:rPr>
              <a:t>RST</a:t>
            </a:r>
            <a:r>
              <a:rPr lang="en-US" altLang="zh-CN" dirty="0">
                <a:latin typeface="Times New Roman" panose="02020603050405020304" pitchFamily="18" charset="0"/>
              </a:rPr>
              <a:t>”</a:t>
            </a:r>
            <a:r>
              <a:rPr lang="zh-CN" altLang="en-US" dirty="0">
                <a:latin typeface="Arial Unicode MS" panose="020B0604020202020204" pitchFamily="34" charset="-128"/>
              </a:rPr>
              <a:t>。</a:t>
            </a:r>
          </a:p>
          <a:p>
            <a:pPr marL="0" indent="0">
              <a:buNone/>
            </a:pPr>
            <a:endParaRPr kumimoji="1" lang="zh-CN" altLang="en-US" dirty="0"/>
          </a:p>
        </p:txBody>
      </p:sp>
    </p:spTree>
    <p:extLst>
      <p:ext uri="{BB962C8B-B14F-4D97-AF65-F5344CB8AC3E}">
        <p14:creationId xmlns:p14="http://schemas.microsoft.com/office/powerpoint/2010/main" val="263913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853B2-EE98-5D48-9D15-89102F4A16FC}"/>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1AA85BB8-99BE-824F-885B-7078B412D88D}"/>
              </a:ext>
            </a:extLst>
          </p:cNvPr>
          <p:cNvSpPr>
            <a:spLocks noGrp="1"/>
          </p:cNvSpPr>
          <p:nvPr>
            <p:ph idx="1"/>
          </p:nvPr>
        </p:nvSpPr>
        <p:spPr/>
        <p:txBody>
          <a:bodyPr>
            <a:normAutofit/>
          </a:bodyPr>
          <a:lstStyle/>
          <a:p>
            <a:pPr marL="0" indent="0">
              <a:buNone/>
            </a:pPr>
            <a:endParaRPr kumimoji="1" lang="en-US" altLang="zh-CN" b="1" dirty="0"/>
          </a:p>
          <a:p>
            <a:pPr marL="0" indent="0">
              <a:buNone/>
            </a:pPr>
            <a:r>
              <a:rPr kumimoji="1" lang="en-US" altLang="zh-CN" b="1" dirty="0"/>
              <a:t>String(bytes[] bs, String charset)</a:t>
            </a:r>
            <a:r>
              <a:rPr kumimoji="1" lang="zh-CN" altLang="en-US" dirty="0"/>
              <a:t>构造方法用于把字节数组按指定的格式组合成一个字符串对象</a:t>
            </a:r>
            <a:endParaRPr kumimoji="1" lang="en-US" altLang="zh-CN" dirty="0"/>
          </a:p>
          <a:p>
            <a:pPr marL="0" indent="0">
              <a:buNone/>
            </a:pPr>
            <a:endParaRPr kumimoji="1" lang="en-US" altLang="zh-CN" dirty="0"/>
          </a:p>
          <a:p>
            <a:pPr marL="0" indent="0">
              <a:buNone/>
            </a:pPr>
            <a:r>
              <a:rPr lang="en-US" altLang="zh-CN" dirty="0"/>
              <a:t>String</a:t>
            </a:r>
            <a:r>
              <a:rPr lang="zh-CN" altLang="en-US" dirty="0"/>
              <a:t>的</a:t>
            </a:r>
            <a:r>
              <a:rPr lang="en-US" altLang="zh-CN" dirty="0" err="1"/>
              <a:t>getBytes</a:t>
            </a:r>
            <a:r>
              <a:rPr lang="zh-CN" altLang="en-US" dirty="0"/>
              <a:t>方法用于按指定编码获取字符串的字节数组，参数指定了解码格式，如果没有指定解码格式，则按系统默认编码格式</a:t>
            </a:r>
            <a:endParaRPr kumimoji="1" lang="zh-CN" altLang="en-US" dirty="0"/>
          </a:p>
        </p:txBody>
      </p:sp>
    </p:spTree>
    <p:extLst>
      <p:ext uri="{BB962C8B-B14F-4D97-AF65-F5344CB8AC3E}">
        <p14:creationId xmlns:p14="http://schemas.microsoft.com/office/powerpoint/2010/main" val="338544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BDCB7-D264-DA42-A390-A9369BF2CF47}"/>
              </a:ext>
            </a:extLst>
          </p:cNvPr>
          <p:cNvSpPr>
            <a:spLocks noGrp="1"/>
          </p:cNvSpPr>
          <p:nvPr>
            <p:ph type="title"/>
          </p:nvPr>
        </p:nvSpPr>
        <p:spPr/>
        <p:txBody>
          <a:bodyPr/>
          <a:lstStyle/>
          <a:p>
            <a:r>
              <a:rPr kumimoji="1" lang="zh-CN" altLang="en-US" dirty="0"/>
              <a:t>关于编码</a:t>
            </a:r>
          </a:p>
        </p:txBody>
      </p:sp>
      <p:sp>
        <p:nvSpPr>
          <p:cNvPr id="3" name="内容占位符 2">
            <a:extLst>
              <a:ext uri="{FF2B5EF4-FFF2-40B4-BE49-F238E27FC236}">
                <a16:creationId xmlns:a16="http://schemas.microsoft.com/office/drawing/2014/main" id="{9749E4C3-CD05-6544-92D8-05DB1A59336A}"/>
              </a:ext>
            </a:extLst>
          </p:cNvPr>
          <p:cNvSpPr>
            <a:spLocks noGrp="1"/>
          </p:cNvSpPr>
          <p:nvPr>
            <p:ph idx="1"/>
          </p:nvPr>
        </p:nvSpPr>
        <p:spPr/>
        <p:txBody>
          <a:bodyPr/>
          <a:lstStyle/>
          <a:p>
            <a:pPr marL="0" indent="0">
              <a:buNone/>
            </a:pPr>
            <a:r>
              <a:rPr lang="zh-CN" altLang="en-US" dirty="0"/>
              <a:t>当前流行的字符编码格式有：</a:t>
            </a:r>
            <a:r>
              <a:rPr lang="en-US" altLang="zh-CN" dirty="0"/>
              <a:t>US-ASCII</a:t>
            </a:r>
            <a:r>
              <a:rPr lang="zh-CN" altLang="en-US" dirty="0"/>
              <a:t>、</a:t>
            </a:r>
            <a:r>
              <a:rPr lang="en-US" altLang="zh-CN" dirty="0"/>
              <a:t>ISO-8859-1</a:t>
            </a:r>
            <a:r>
              <a:rPr lang="zh-CN" altLang="en-US" dirty="0"/>
              <a:t>、</a:t>
            </a:r>
            <a:r>
              <a:rPr lang="en-US" altLang="zh-CN" dirty="0"/>
              <a:t>UTF-8</a:t>
            </a:r>
            <a:r>
              <a:rPr lang="zh-CN" altLang="en-US" dirty="0"/>
              <a:t>、</a:t>
            </a:r>
            <a:r>
              <a:rPr lang="en-US" altLang="zh-CN" dirty="0"/>
              <a:t>UTF-16BE</a:t>
            </a:r>
            <a:r>
              <a:rPr lang="zh-CN" altLang="en-US" dirty="0"/>
              <a:t>、</a:t>
            </a:r>
            <a:r>
              <a:rPr lang="en-US" altLang="zh-CN" dirty="0"/>
              <a:t>UTF-16LE</a:t>
            </a:r>
            <a:r>
              <a:rPr lang="zh-CN" altLang="en-US" dirty="0"/>
              <a:t>、</a:t>
            </a:r>
            <a:r>
              <a:rPr lang="en-US" altLang="zh-CN" dirty="0"/>
              <a:t>UTF-16</a:t>
            </a:r>
            <a:r>
              <a:rPr lang="zh-CN" altLang="en-US" dirty="0"/>
              <a:t>、</a:t>
            </a:r>
            <a:r>
              <a:rPr lang="en-US" altLang="zh-CN" dirty="0"/>
              <a:t>GBK</a:t>
            </a:r>
            <a:r>
              <a:rPr lang="zh-CN" altLang="en-US" dirty="0"/>
              <a:t>、</a:t>
            </a:r>
            <a:r>
              <a:rPr lang="en-US" altLang="zh-CN" dirty="0"/>
              <a:t>GB2312</a:t>
            </a:r>
            <a:r>
              <a:rPr lang="zh-CN" altLang="en-US" dirty="0"/>
              <a:t>等，其中</a:t>
            </a:r>
            <a:r>
              <a:rPr lang="en-US" altLang="zh-CN" dirty="0"/>
              <a:t>GBK</a:t>
            </a:r>
            <a:r>
              <a:rPr lang="zh-CN" altLang="en-US" dirty="0"/>
              <a:t>、</a:t>
            </a:r>
            <a:r>
              <a:rPr lang="en-US" altLang="zh-CN" dirty="0"/>
              <a:t>GB2312</a:t>
            </a:r>
            <a:r>
              <a:rPr lang="zh-CN" altLang="en-US" dirty="0"/>
              <a:t>是专门处理中文编码的。</a:t>
            </a:r>
            <a:endParaRPr lang="en-US" altLang="zh-CN" dirty="0"/>
          </a:p>
          <a:p>
            <a:pPr marL="0" indent="0">
              <a:buNone/>
            </a:pPr>
            <a:endParaRPr lang="en-US" altLang="zh-CN" dirty="0"/>
          </a:p>
          <a:p>
            <a:pPr marL="0" indent="0">
              <a:buNone/>
            </a:pPr>
            <a:r>
              <a:rPr lang="en-US" altLang="zh-CN" dirty="0"/>
              <a:t>UTF-16</a:t>
            </a:r>
            <a:r>
              <a:rPr lang="zh-CN" altLang="en-US" dirty="0"/>
              <a:t>有两种形式，</a:t>
            </a:r>
            <a:r>
              <a:rPr lang="en-US" altLang="zh-CN" dirty="0"/>
              <a:t>UTF-16BE</a:t>
            </a:r>
            <a:r>
              <a:rPr lang="zh-CN" altLang="en-US" dirty="0"/>
              <a:t>和</a:t>
            </a:r>
            <a:r>
              <a:rPr lang="en-US" altLang="zh-CN" dirty="0"/>
              <a:t>UTF-16LE</a:t>
            </a:r>
            <a:r>
              <a:rPr lang="zh-CN" altLang="en-US" dirty="0"/>
              <a:t>，缺省</a:t>
            </a:r>
            <a:r>
              <a:rPr lang="en-US" altLang="zh-CN" dirty="0"/>
              <a:t>UTF-16</a:t>
            </a:r>
            <a:r>
              <a:rPr lang="zh-CN" altLang="en-US" dirty="0"/>
              <a:t>指</a:t>
            </a:r>
            <a:r>
              <a:rPr lang="en-US" altLang="zh-CN" dirty="0"/>
              <a:t>UTF-16BE</a:t>
            </a:r>
            <a:r>
              <a:rPr lang="zh-CN" altLang="en-US" dirty="0"/>
              <a:t>。</a:t>
            </a:r>
            <a:r>
              <a:rPr lang="en-US" altLang="zh-CN" b="1" dirty="0"/>
              <a:t>Java</a:t>
            </a:r>
            <a:r>
              <a:rPr lang="zh-CN" altLang="en-US" b="1" dirty="0"/>
              <a:t>语言中的</a:t>
            </a:r>
            <a:r>
              <a:rPr lang="en-US" altLang="zh-CN" b="1" dirty="0"/>
              <a:t>char</a:t>
            </a:r>
            <a:r>
              <a:rPr lang="zh-CN" altLang="en-US" b="1" dirty="0"/>
              <a:t>是</a:t>
            </a:r>
            <a:r>
              <a:rPr lang="en-US" altLang="zh-CN" b="1" dirty="0"/>
              <a:t>UTF-16LE</a:t>
            </a:r>
            <a:r>
              <a:rPr lang="zh-CN" altLang="en-US" b="1" dirty="0"/>
              <a:t>编码（小端模式）</a:t>
            </a:r>
            <a:endParaRPr lang="en-US" altLang="zh-CN" b="1" dirty="0"/>
          </a:p>
          <a:p>
            <a:endParaRPr kumimoji="1" lang="zh-CN" altLang="en-US" dirty="0"/>
          </a:p>
        </p:txBody>
      </p:sp>
    </p:spTree>
    <p:extLst>
      <p:ext uri="{BB962C8B-B14F-4D97-AF65-F5344CB8AC3E}">
        <p14:creationId xmlns:p14="http://schemas.microsoft.com/office/powerpoint/2010/main" val="67574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3A83F-D5C8-E142-BF7C-97F88B267FD3}"/>
              </a:ext>
            </a:extLst>
          </p:cNvPr>
          <p:cNvSpPr>
            <a:spLocks noGrp="1"/>
          </p:cNvSpPr>
          <p:nvPr>
            <p:ph type="title"/>
          </p:nvPr>
        </p:nvSpPr>
        <p:spPr>
          <a:xfrm>
            <a:off x="676835" y="107578"/>
            <a:ext cx="10515600" cy="900951"/>
          </a:xfrm>
        </p:spPr>
        <p:txBody>
          <a:bodyPr/>
          <a:lstStyle/>
          <a:p>
            <a:r>
              <a:rPr kumimoji="1" lang="en-US" altLang="zh-CN" dirty="0" err="1"/>
              <a:t>getBytes</a:t>
            </a:r>
            <a:r>
              <a:rPr kumimoji="1" lang="zh-CN" altLang="en-US" dirty="0"/>
              <a:t>方法</a:t>
            </a:r>
          </a:p>
        </p:txBody>
      </p:sp>
      <p:sp>
        <p:nvSpPr>
          <p:cNvPr id="3" name="内容占位符 2">
            <a:extLst>
              <a:ext uri="{FF2B5EF4-FFF2-40B4-BE49-F238E27FC236}">
                <a16:creationId xmlns:a16="http://schemas.microsoft.com/office/drawing/2014/main" id="{CB3820DD-12B8-944A-B61E-AFCFA9DFFAD5}"/>
              </a:ext>
            </a:extLst>
          </p:cNvPr>
          <p:cNvSpPr>
            <a:spLocks noGrp="1"/>
          </p:cNvSpPr>
          <p:nvPr>
            <p:ph idx="1"/>
          </p:nvPr>
        </p:nvSpPr>
        <p:spPr>
          <a:xfrm>
            <a:off x="5298141" y="0"/>
            <a:ext cx="6893859" cy="6750422"/>
          </a:xfrm>
          <a:solidFill>
            <a:schemeClr val="tx1">
              <a:lumMod val="85000"/>
              <a:lumOff val="15000"/>
            </a:schemeClr>
          </a:solidFill>
        </p:spPr>
        <p:txBody>
          <a:bodyPr>
            <a:noAutofit/>
          </a:bodyPr>
          <a:lstStyle/>
          <a:p>
            <a:pPr marL="0" indent="0">
              <a:buNone/>
            </a:pPr>
            <a:endParaRPr kumimoji="1" lang="en-US" altLang="zh-CN" sz="1600" dirty="0">
              <a:solidFill>
                <a:schemeClr val="bg1"/>
              </a:solidFill>
            </a:endParaRPr>
          </a:p>
          <a:p>
            <a:pPr marL="0" indent="0">
              <a:buNone/>
            </a:pPr>
            <a:r>
              <a:rPr kumimoji="1" lang="en-US" altLang="zh-CN" sz="1600" dirty="0">
                <a:solidFill>
                  <a:schemeClr val="bg1"/>
                </a:solidFill>
              </a:rPr>
              <a:t>public byte[] </a:t>
            </a:r>
            <a:r>
              <a:rPr kumimoji="1" lang="en-US" altLang="zh-CN" sz="1600" dirty="0" err="1">
                <a:solidFill>
                  <a:schemeClr val="bg1"/>
                </a:solidFill>
              </a:rPr>
              <a:t>getBytes</a:t>
            </a:r>
            <a:r>
              <a:rPr kumimoji="1" lang="en-US" altLang="zh-CN" sz="1600" dirty="0">
                <a:solidFill>
                  <a:schemeClr val="bg1"/>
                </a:solidFill>
              </a:rPr>
              <a:t>(Charset charset) {</a:t>
            </a:r>
          </a:p>
          <a:p>
            <a:pPr marL="0" indent="0">
              <a:buNone/>
            </a:pPr>
            <a:r>
              <a:rPr kumimoji="1" lang="en-US" altLang="zh-CN" sz="1600" dirty="0">
                <a:solidFill>
                  <a:schemeClr val="bg1"/>
                </a:solidFill>
              </a:rPr>
              <a:t>    String </a:t>
            </a:r>
            <a:r>
              <a:rPr kumimoji="1" lang="en-US" altLang="zh-CN" sz="1600" dirty="0" err="1">
                <a:solidFill>
                  <a:schemeClr val="bg1"/>
                </a:solidFill>
              </a:rPr>
              <a:t>canonicalCharsetName</a:t>
            </a:r>
            <a:r>
              <a:rPr kumimoji="1" lang="en-US" altLang="zh-CN" sz="1600" dirty="0">
                <a:solidFill>
                  <a:schemeClr val="bg1"/>
                </a:solidFill>
              </a:rPr>
              <a:t> = </a:t>
            </a:r>
            <a:r>
              <a:rPr kumimoji="1" lang="en-US" altLang="zh-CN" sz="1600" dirty="0" err="1">
                <a:solidFill>
                  <a:schemeClr val="bg1"/>
                </a:solidFill>
              </a:rPr>
              <a:t>charset.name</a:t>
            </a:r>
            <a:r>
              <a:rPr kumimoji="1" lang="en-US" altLang="zh-CN" sz="1600" dirty="0">
                <a:solidFill>
                  <a:schemeClr val="bg1"/>
                </a:solidFill>
              </a:rPr>
              <a:t>();</a:t>
            </a:r>
          </a:p>
          <a:p>
            <a:pPr marL="0" indent="0">
              <a:buNone/>
            </a:pPr>
            <a:r>
              <a:rPr kumimoji="1" lang="en-US" altLang="zh-CN" sz="1600" dirty="0">
                <a:solidFill>
                  <a:schemeClr val="bg1"/>
                </a:solidFill>
              </a:rPr>
              <a:t>    if (</a:t>
            </a:r>
            <a:r>
              <a:rPr kumimoji="1" lang="en-US" altLang="zh-CN" sz="1600" dirty="0" err="1">
                <a:solidFill>
                  <a:schemeClr val="bg1"/>
                </a:solidFill>
              </a:rPr>
              <a:t>canonicalCharsetName.equals</a:t>
            </a:r>
            <a:r>
              <a:rPr kumimoji="1" lang="en-US" altLang="zh-CN" sz="1600" dirty="0">
                <a:solidFill>
                  <a:schemeClr val="bg1"/>
                </a:solidFill>
              </a:rPr>
              <a:t>("UTF-8")) {</a:t>
            </a:r>
          </a:p>
          <a:p>
            <a:pPr marL="0" indent="0">
              <a:buNone/>
            </a:pPr>
            <a:r>
              <a:rPr kumimoji="1" lang="en-US" altLang="zh-CN" sz="1600" dirty="0">
                <a:solidFill>
                  <a:schemeClr val="bg1"/>
                </a:solidFill>
              </a:rPr>
              <a:t>        return Charsets.toUtf8Bytes(value,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("ISO-8859-1")) {</a:t>
            </a:r>
          </a:p>
          <a:p>
            <a:pPr marL="0" indent="0">
              <a:buNone/>
            </a:pPr>
            <a:r>
              <a:rPr kumimoji="1" lang="en-US" altLang="zh-CN" sz="1600" dirty="0">
                <a:solidFill>
                  <a:schemeClr val="bg1"/>
                </a:solidFill>
              </a:rPr>
              <a:t>    	return Charsets.toIsoLatin1Bytes(value,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("US-ASCII")) {</a:t>
            </a:r>
          </a:p>
          <a:p>
            <a:pPr marL="0" indent="0">
              <a:buNone/>
            </a:pPr>
            <a:r>
              <a:rPr kumimoji="1" lang="en-US" altLang="zh-CN" sz="1600" dirty="0">
                <a:solidFill>
                  <a:schemeClr val="bg1"/>
                </a:solidFill>
              </a:rPr>
              <a:t>        return </a:t>
            </a:r>
            <a:r>
              <a:rPr kumimoji="1" lang="en-US" altLang="zh-CN" sz="1600" dirty="0" err="1">
                <a:solidFill>
                  <a:schemeClr val="bg1"/>
                </a:solidFill>
              </a:rPr>
              <a:t>Charsets.toAsciiBytes</a:t>
            </a:r>
            <a:r>
              <a:rPr kumimoji="1" lang="en-US" altLang="zh-CN" sz="1600" dirty="0">
                <a:solidFill>
                  <a:schemeClr val="bg1"/>
                </a:solidFill>
              </a:rPr>
              <a:t>(value,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("UTF-16BE")) {</a:t>
            </a:r>
          </a:p>
          <a:p>
            <a:pPr marL="0" indent="0">
              <a:buNone/>
            </a:pPr>
            <a:r>
              <a:rPr kumimoji="1" lang="en-US" altLang="zh-CN" sz="1600" dirty="0">
                <a:solidFill>
                  <a:schemeClr val="bg1"/>
                </a:solidFill>
              </a:rPr>
              <a:t>        return Charsets.toBigEndianUtf16Bytes(value, offset, count);</a:t>
            </a:r>
          </a:p>
          <a:p>
            <a:pPr marL="0" indent="0">
              <a:buNone/>
            </a:pPr>
            <a:r>
              <a:rPr kumimoji="1" lang="en-US" altLang="zh-CN" sz="1600" dirty="0">
                <a:solidFill>
                  <a:schemeClr val="bg1"/>
                </a:solidFill>
              </a:rPr>
              <a:t>    } else {</a:t>
            </a:r>
          </a:p>
          <a:p>
            <a:pPr marL="0" indent="0">
              <a:buNone/>
            </a:pPr>
            <a:r>
              <a:rPr kumimoji="1" lang="en-US" altLang="zh-CN" sz="1600" dirty="0">
                <a:solidFill>
                  <a:schemeClr val="bg1"/>
                </a:solidFill>
              </a:rPr>
              <a:t>        </a:t>
            </a:r>
            <a:r>
              <a:rPr kumimoji="1" lang="en-US" altLang="zh-CN" sz="1600" dirty="0" err="1">
                <a:solidFill>
                  <a:schemeClr val="bg1"/>
                </a:solidFill>
              </a:rPr>
              <a:t>CharBuffer</a:t>
            </a:r>
            <a:r>
              <a:rPr kumimoji="1" lang="en-US" altLang="zh-CN" sz="1600" dirty="0">
                <a:solidFill>
                  <a:schemeClr val="bg1"/>
                </a:solidFill>
              </a:rPr>
              <a:t> chars = </a:t>
            </a:r>
            <a:r>
              <a:rPr kumimoji="1" lang="en-US" altLang="zh-CN" sz="1600" dirty="0" err="1">
                <a:solidFill>
                  <a:schemeClr val="bg1"/>
                </a:solidFill>
              </a:rPr>
              <a:t>CharBuffer.wrap</a:t>
            </a:r>
            <a:r>
              <a:rPr kumimoji="1" lang="en-US" altLang="zh-CN" sz="1600" dirty="0">
                <a:solidFill>
                  <a:schemeClr val="bg1"/>
                </a:solidFill>
              </a:rPr>
              <a:t>(</a:t>
            </a:r>
            <a:r>
              <a:rPr kumimoji="1" lang="en-US" altLang="zh-CN" sz="1600" dirty="0" err="1">
                <a:solidFill>
                  <a:schemeClr val="bg1"/>
                </a:solidFill>
              </a:rPr>
              <a:t>this.value</a:t>
            </a:r>
            <a:r>
              <a:rPr kumimoji="1" lang="en-US" altLang="zh-CN" sz="1600" dirty="0">
                <a:solidFill>
                  <a:schemeClr val="bg1"/>
                </a:solidFill>
              </a:rPr>
              <a:t>, </a:t>
            </a:r>
            <a:r>
              <a:rPr kumimoji="1" lang="en-US" altLang="zh-CN" sz="1600" dirty="0" err="1">
                <a:solidFill>
                  <a:schemeClr val="bg1"/>
                </a:solidFill>
              </a:rPr>
              <a:t>this.offset</a:t>
            </a:r>
            <a:r>
              <a:rPr kumimoji="1" lang="en-US" altLang="zh-CN" sz="1600" dirty="0">
                <a:solidFill>
                  <a:schemeClr val="bg1"/>
                </a:solidFill>
              </a:rPr>
              <a:t>, </a:t>
            </a:r>
            <a:r>
              <a:rPr kumimoji="1" lang="en-US" altLang="zh-CN" sz="1600" dirty="0" err="1">
                <a:solidFill>
                  <a:schemeClr val="bg1"/>
                </a:solidFill>
              </a:rPr>
              <a:t>this.count</a:t>
            </a:r>
            <a:r>
              <a:rPr kumimoji="1" lang="en-US" altLang="zh-CN" sz="1600" dirty="0">
                <a:solidFill>
                  <a:schemeClr val="bg1"/>
                </a:solidFill>
              </a:rPr>
              <a:t>);</a:t>
            </a:r>
          </a:p>
          <a:p>
            <a:pPr marL="0" indent="0">
              <a:buNone/>
            </a:pPr>
            <a:r>
              <a:rPr kumimoji="1" lang="en-US" altLang="zh-CN" sz="1600" dirty="0">
                <a:solidFill>
                  <a:schemeClr val="bg1"/>
                </a:solidFill>
              </a:rPr>
              <a:t>        </a:t>
            </a:r>
            <a:r>
              <a:rPr kumimoji="1" lang="en-US" altLang="zh-CN" sz="1600" dirty="0" err="1">
                <a:solidFill>
                  <a:schemeClr val="bg1"/>
                </a:solidFill>
              </a:rPr>
              <a:t>ByteBuffer</a:t>
            </a:r>
            <a:r>
              <a:rPr kumimoji="1" lang="en-US" altLang="zh-CN" sz="1600" dirty="0">
                <a:solidFill>
                  <a:schemeClr val="bg1"/>
                </a:solidFill>
              </a:rPr>
              <a:t> buffer = </a:t>
            </a:r>
            <a:r>
              <a:rPr kumimoji="1" lang="en-US" altLang="zh-CN" sz="1600" dirty="0" err="1">
                <a:solidFill>
                  <a:schemeClr val="bg1"/>
                </a:solidFill>
              </a:rPr>
              <a:t>charset.encode</a:t>
            </a:r>
            <a:r>
              <a:rPr kumimoji="1" lang="en-US" altLang="zh-CN" sz="1600" dirty="0">
                <a:solidFill>
                  <a:schemeClr val="bg1"/>
                </a:solidFill>
              </a:rPr>
              <a:t>(</a:t>
            </a:r>
            <a:r>
              <a:rPr kumimoji="1" lang="en-US" altLang="zh-CN" sz="1600" dirty="0" err="1">
                <a:solidFill>
                  <a:schemeClr val="bg1"/>
                </a:solidFill>
              </a:rPr>
              <a:t>chars.asReadOnlyBuffer</a:t>
            </a:r>
            <a:r>
              <a:rPr kumimoji="1" lang="en-US" altLang="zh-CN" sz="1600" dirty="0">
                <a:solidFill>
                  <a:schemeClr val="bg1"/>
                </a:solidFill>
              </a:rPr>
              <a:t>());</a:t>
            </a:r>
          </a:p>
          <a:p>
            <a:pPr marL="0" indent="0">
              <a:buNone/>
            </a:pPr>
            <a:r>
              <a:rPr kumimoji="1" lang="en-US" altLang="zh-CN" sz="1600" dirty="0">
                <a:solidFill>
                  <a:schemeClr val="bg1"/>
                </a:solidFill>
              </a:rPr>
              <a:t>        byte[] bytes = new byte[</a:t>
            </a:r>
            <a:r>
              <a:rPr kumimoji="1" lang="en-US" altLang="zh-CN" sz="1600" dirty="0" err="1">
                <a:solidFill>
                  <a:schemeClr val="bg1"/>
                </a:solidFill>
              </a:rPr>
              <a:t>buffer.limit</a:t>
            </a:r>
            <a:r>
              <a:rPr kumimoji="1" lang="en-US" altLang="zh-CN" sz="1600" dirty="0">
                <a:solidFill>
                  <a:schemeClr val="bg1"/>
                </a:solidFill>
              </a:rPr>
              <a:t>()];</a:t>
            </a:r>
          </a:p>
          <a:p>
            <a:pPr marL="0" indent="0">
              <a:buNone/>
            </a:pPr>
            <a:r>
              <a:rPr kumimoji="1" lang="en-US" altLang="zh-CN" sz="1600" dirty="0">
                <a:solidFill>
                  <a:schemeClr val="bg1"/>
                </a:solidFill>
              </a:rPr>
              <a:t>        </a:t>
            </a:r>
            <a:r>
              <a:rPr kumimoji="1" lang="en-US" altLang="zh-CN" sz="1600" dirty="0" err="1">
                <a:solidFill>
                  <a:schemeClr val="bg1"/>
                </a:solidFill>
              </a:rPr>
              <a:t>buffer.get</a:t>
            </a:r>
            <a:r>
              <a:rPr kumimoji="1" lang="en-US" altLang="zh-CN" sz="1600" dirty="0">
                <a:solidFill>
                  <a:schemeClr val="bg1"/>
                </a:solidFill>
              </a:rPr>
              <a:t>(bytes);</a:t>
            </a:r>
          </a:p>
          <a:p>
            <a:pPr marL="0" indent="0">
              <a:buNone/>
            </a:pPr>
            <a:r>
              <a:rPr kumimoji="1" lang="en-US" altLang="zh-CN" sz="1600" dirty="0">
                <a:solidFill>
                  <a:schemeClr val="bg1"/>
                </a:solidFill>
              </a:rPr>
              <a:t>        return bytes;</a:t>
            </a:r>
          </a:p>
          <a:p>
            <a:pPr marL="0" indent="0">
              <a:buNone/>
            </a:pPr>
            <a:r>
              <a:rPr kumimoji="1" lang="en-US" altLang="zh-CN" sz="1600" dirty="0">
                <a:solidFill>
                  <a:schemeClr val="bg1"/>
                </a:solidFill>
              </a:rPr>
              <a:t>    }</a:t>
            </a:r>
            <a:r>
              <a:rPr kumimoji="1" lang="zh-CN" altLang="en-US" sz="1600" dirty="0">
                <a:solidFill>
                  <a:schemeClr val="bg1"/>
                </a:solidFill>
              </a:rPr>
              <a:t> </a:t>
            </a:r>
            <a:endParaRPr kumimoji="1" lang="en-US" altLang="zh-CN" sz="1600" dirty="0">
              <a:solidFill>
                <a:schemeClr val="bg1"/>
              </a:solidFill>
            </a:endParaRPr>
          </a:p>
          <a:p>
            <a:pPr marL="0" indent="0">
              <a:buNone/>
            </a:pPr>
            <a:r>
              <a:rPr kumimoji="1" lang="en-US" altLang="zh-CN" sz="1600" dirty="0">
                <a:solidFill>
                  <a:schemeClr val="bg1"/>
                </a:solidFill>
              </a:rPr>
              <a:t>}</a:t>
            </a:r>
          </a:p>
        </p:txBody>
      </p:sp>
      <p:sp>
        <p:nvSpPr>
          <p:cNvPr id="4" name="文本框 3">
            <a:extLst>
              <a:ext uri="{FF2B5EF4-FFF2-40B4-BE49-F238E27FC236}">
                <a16:creationId xmlns:a16="http://schemas.microsoft.com/office/drawing/2014/main" id="{86059790-2F5F-C74C-B18F-85A17AAD0072}"/>
              </a:ext>
            </a:extLst>
          </p:cNvPr>
          <p:cNvSpPr txBox="1"/>
          <p:nvPr/>
        </p:nvSpPr>
        <p:spPr>
          <a:xfrm>
            <a:off x="537883" y="1129552"/>
            <a:ext cx="4101352" cy="3970318"/>
          </a:xfrm>
          <a:prstGeom prst="rect">
            <a:avLst/>
          </a:prstGeom>
          <a:noFill/>
        </p:spPr>
        <p:txBody>
          <a:bodyPr wrap="square" rtlCol="0">
            <a:spAutoFit/>
          </a:bodyPr>
          <a:lstStyle/>
          <a:p>
            <a:pPr marL="342900" indent="-342900">
              <a:buAutoNum type="arabicPeriod"/>
            </a:pPr>
            <a:r>
              <a:rPr kumimoji="1" lang="en-US" altLang="zh-CN" dirty="0"/>
              <a:t>String</a:t>
            </a:r>
            <a:r>
              <a:rPr kumimoji="1" lang="zh-CN" altLang="en-US" dirty="0"/>
              <a:t>中</a:t>
            </a:r>
            <a:r>
              <a:rPr kumimoji="1" lang="en-US" altLang="zh-CN" dirty="0" err="1"/>
              <a:t>getBytes</a:t>
            </a:r>
            <a:r>
              <a:rPr kumimoji="1" lang="zh-CN" altLang="en-US" dirty="0"/>
              <a:t>方法有个参数</a:t>
            </a:r>
            <a:r>
              <a:rPr kumimoji="1" lang="en-US" altLang="zh-CN" dirty="0"/>
              <a:t>charset</a:t>
            </a:r>
            <a:r>
              <a:rPr kumimoji="1" lang="zh-CN" altLang="en-US" dirty="0"/>
              <a:t>指定字符集</a:t>
            </a:r>
            <a:endParaRPr kumimoji="1" lang="en-US" altLang="zh-CN" dirty="0"/>
          </a:p>
          <a:p>
            <a:pPr marL="342900" indent="-342900">
              <a:buAutoNum type="arabicPeriod"/>
            </a:pPr>
            <a:endParaRPr kumimoji="1" lang="en-US" altLang="zh-CN" dirty="0"/>
          </a:p>
          <a:p>
            <a:pPr marL="342900" indent="-342900">
              <a:buAutoNum type="arabicPeriod"/>
            </a:pPr>
            <a:r>
              <a:rPr kumimoji="1" lang="en-US" altLang="zh-CN" dirty="0"/>
              <a:t>Charsets</a:t>
            </a:r>
            <a:r>
              <a:rPr kumimoji="1" lang="zh-CN" altLang="en-US" dirty="0"/>
              <a:t>有一系列静态方法对完成最终字符集的解析</a:t>
            </a:r>
            <a:endParaRPr kumimoji="1" lang="en-US" altLang="zh-CN" dirty="0"/>
          </a:p>
          <a:p>
            <a:pPr marL="342900" indent="-342900">
              <a:buAutoNum type="arabicPeriod"/>
            </a:pPr>
            <a:endParaRPr kumimoji="1" lang="en-US" altLang="zh-CN" dirty="0"/>
          </a:p>
          <a:p>
            <a:pPr marL="342900" indent="-342900">
              <a:buAutoNum type="arabicPeriod"/>
            </a:pPr>
            <a:r>
              <a:rPr kumimoji="1" lang="en-US" altLang="zh-CN" dirty="0"/>
              <a:t>String(bytes[],String</a:t>
            </a:r>
            <a:r>
              <a:rPr kumimoji="1" lang="zh-CN" altLang="en-US" dirty="0"/>
              <a:t> </a:t>
            </a:r>
            <a:r>
              <a:rPr kumimoji="1" lang="en-US" altLang="zh-CN" dirty="0"/>
              <a:t>charset)</a:t>
            </a:r>
            <a:r>
              <a:rPr kumimoji="1" lang="zh-CN" altLang="en-US" dirty="0"/>
              <a:t>要对自身</a:t>
            </a:r>
            <a:r>
              <a:rPr kumimoji="1" lang="en-US" altLang="zh-CN" dirty="0" err="1"/>
              <a:t>getBytes</a:t>
            </a:r>
            <a:r>
              <a:rPr kumimoji="1" lang="zh-CN" altLang="en-US" dirty="0"/>
              <a:t>方法的调用</a:t>
            </a:r>
            <a:endParaRPr kumimoji="1" lang="en-US" altLang="zh-CN" dirty="0"/>
          </a:p>
          <a:p>
            <a:pPr marL="342900" indent="-342900">
              <a:buAutoNum type="arabicPeriod"/>
            </a:pPr>
            <a:endParaRPr kumimoji="1" lang="en-US" altLang="zh-CN" dirty="0"/>
          </a:p>
          <a:p>
            <a:pPr marL="342900" indent="-342900">
              <a:buAutoNum type="arabicPeriod"/>
            </a:pPr>
            <a:r>
              <a:rPr lang="zh-CN" altLang="en-US" dirty="0"/>
              <a:t>可证明</a:t>
            </a:r>
            <a:r>
              <a:rPr lang="en-US" altLang="zh-CN" dirty="0"/>
              <a:t>JAVA</a:t>
            </a:r>
            <a:r>
              <a:rPr lang="zh-CN" altLang="en-US" dirty="0"/>
              <a:t>的</a:t>
            </a:r>
            <a:r>
              <a:rPr lang="en-US" altLang="zh-CN" dirty="0"/>
              <a:t>char</a:t>
            </a:r>
            <a:r>
              <a:rPr lang="zh-CN" altLang="en-US" dirty="0"/>
              <a:t>内部编码为</a:t>
            </a:r>
            <a:r>
              <a:rPr lang="en-US" altLang="zh-CN" dirty="0"/>
              <a:t>UTF-16LE</a:t>
            </a:r>
            <a:r>
              <a:rPr lang="zh-CN" altLang="en-US" dirty="0"/>
              <a:t>，与</a:t>
            </a:r>
            <a:r>
              <a:rPr lang="en-US" altLang="zh-CN" dirty="0" err="1"/>
              <a:t>Charset.defaultCharset</a:t>
            </a:r>
            <a:r>
              <a:rPr lang="en-US" altLang="zh-CN" dirty="0"/>
              <a:t>()</a:t>
            </a:r>
            <a:r>
              <a:rPr lang="zh-CN" altLang="en-US" dirty="0"/>
              <a:t>无关</a:t>
            </a:r>
            <a:endParaRPr lang="en-US" altLang="zh-CN" dirty="0"/>
          </a:p>
          <a:p>
            <a:pPr marL="342900" indent="-342900">
              <a:buAutoNum type="arabicPeriod"/>
            </a:pPr>
            <a:endParaRPr lang="en-US" altLang="zh-CN" dirty="0"/>
          </a:p>
          <a:p>
            <a:pPr marL="342900" indent="-342900">
              <a:buAutoNum type="arabicPeriod"/>
            </a:pPr>
            <a:r>
              <a:rPr kumimoji="1" lang="zh-CN" altLang="en-US" dirty="0"/>
              <a:t>编译器可以指定默认编码 </a:t>
            </a:r>
            <a:r>
              <a:rPr kumimoji="1" lang="en-US" altLang="zh-CN" dirty="0"/>
              <a:t>java</a:t>
            </a:r>
            <a:r>
              <a:rPr kumimoji="1" lang="zh-CN" altLang="en-US" dirty="0"/>
              <a:t> </a:t>
            </a:r>
            <a:r>
              <a:rPr kumimoji="1" lang="en-US" altLang="zh-CN" dirty="0"/>
              <a:t>-D</a:t>
            </a:r>
            <a:endParaRPr kumimoji="1" lang="zh-CN" altLang="en-US" dirty="0"/>
          </a:p>
        </p:txBody>
      </p:sp>
    </p:spTree>
    <p:extLst>
      <p:ext uri="{BB962C8B-B14F-4D97-AF65-F5344CB8AC3E}">
        <p14:creationId xmlns:p14="http://schemas.microsoft.com/office/powerpoint/2010/main" val="38155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D26BF-401D-274D-A791-7045E2757B4D}"/>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3A7BAE28-BE11-BD48-A984-13F5CFE0F2E5}"/>
              </a:ext>
            </a:extLst>
          </p:cNvPr>
          <p:cNvSpPr>
            <a:spLocks noGrp="1"/>
          </p:cNvSpPr>
          <p:nvPr>
            <p:ph idx="1"/>
          </p:nvPr>
        </p:nvSpPr>
        <p:spPr/>
        <p:txBody>
          <a:bodyPr/>
          <a:lstStyle/>
          <a:p>
            <a:pPr marL="0" indent="0">
              <a:buNone/>
            </a:pPr>
            <a:r>
              <a:rPr lang="en-US" altLang="zh-CN" dirty="0">
                <a:latin typeface="Arial Unicode MS" panose="020B0604020202020204" pitchFamily="34" charset="-128"/>
              </a:rPr>
              <a:t>public int length( )  </a:t>
            </a:r>
          </a:p>
          <a:p>
            <a:pPr marL="0" indent="0">
              <a:buNone/>
            </a:pPr>
            <a:r>
              <a:rPr lang="en-US" altLang="zh-CN" dirty="0">
                <a:latin typeface="Arial Unicode MS" panose="020B0604020202020204" pitchFamily="34" charset="-128"/>
              </a:rPr>
              <a:t>      </a:t>
            </a:r>
            <a:r>
              <a:rPr lang="zh-CN" altLang="en-US" dirty="0">
                <a:latin typeface="Arial Unicode MS" panose="020B0604020202020204" pitchFamily="34" charset="-128"/>
              </a:rPr>
              <a:t>此方法返回字符串的字符个数，如：</a:t>
            </a:r>
          </a:p>
          <a:p>
            <a:pPr marL="0" indent="0">
              <a:buNone/>
            </a:pPr>
            <a:endParaRPr lang="zh-CN" altLang="en-US" sz="1050" dirty="0">
              <a:latin typeface="Arial Unicode MS" panose="020B0604020202020204" pitchFamily="34" charset="-128"/>
            </a:endParaRPr>
          </a:p>
          <a:p>
            <a:pPr marL="0" indent="0">
              <a:buNone/>
            </a:pPr>
            <a:r>
              <a:rPr lang="zh-CN" altLang="en-US" dirty="0">
                <a:latin typeface="Arial Unicode MS" panose="020B0604020202020204" pitchFamily="34" charset="-128"/>
              </a:rPr>
              <a:t>		</a:t>
            </a:r>
            <a:r>
              <a:rPr lang="en-US" altLang="zh-CN" dirty="0">
                <a:solidFill>
                  <a:schemeClr val="folHlink"/>
                </a:solidFill>
                <a:latin typeface="Arial Unicode MS" panose="020B0604020202020204" pitchFamily="34" charset="-128"/>
              </a:rPr>
              <a:t>String s = "</a:t>
            </a:r>
            <a:r>
              <a:rPr lang="en-US" altLang="zh-CN" dirty="0" err="1">
                <a:solidFill>
                  <a:schemeClr val="folHlink"/>
                </a:solidFill>
                <a:latin typeface="Arial Unicode MS" panose="020B0604020202020204" pitchFamily="34" charset="-128"/>
              </a:rPr>
              <a:t>abc</a:t>
            </a:r>
            <a:r>
              <a:rPr lang="en-US" altLang="zh-CN" dirty="0">
                <a:solidFill>
                  <a:schemeClr val="folHlink"/>
                </a:solidFill>
                <a:latin typeface="Arial Unicode MS" panose="020B0604020202020204" pitchFamily="34" charset="-128"/>
              </a:rPr>
              <a:t>"; </a:t>
            </a:r>
          </a:p>
          <a:p>
            <a:pPr marL="0" indent="0">
              <a:buNone/>
            </a:pPr>
            <a:r>
              <a:rPr lang="en-US" altLang="zh-CN" dirty="0">
                <a:solidFill>
                  <a:schemeClr val="folHlink"/>
                </a:solidFill>
                <a:latin typeface="Arial Unicode MS" panose="020B0604020202020204" pitchFamily="34" charset="-128"/>
              </a:rPr>
              <a:t> 		</a:t>
            </a:r>
            <a:r>
              <a:rPr lang="en-US" altLang="zh-CN" dirty="0" err="1">
                <a:solidFill>
                  <a:schemeClr val="folHlink"/>
                </a:solidFill>
                <a:latin typeface="Arial Unicode MS" panose="020B0604020202020204" pitchFamily="34" charset="-128"/>
              </a:rPr>
              <a:t>System.out.println</a:t>
            </a:r>
            <a:r>
              <a:rPr lang="en-US" altLang="zh-CN" dirty="0">
                <a:solidFill>
                  <a:schemeClr val="folHlink"/>
                </a:solidFill>
                <a:latin typeface="Arial Unicode MS" panose="020B0604020202020204" pitchFamily="34" charset="-128"/>
              </a:rPr>
              <a:t>( </a:t>
            </a:r>
            <a:r>
              <a:rPr lang="en-US" altLang="zh-CN" dirty="0" err="1">
                <a:solidFill>
                  <a:schemeClr val="folHlink"/>
                </a:solidFill>
                <a:latin typeface="Arial Unicode MS" panose="020B0604020202020204" pitchFamily="34" charset="-128"/>
              </a:rPr>
              <a:t>s.length</a:t>
            </a:r>
            <a:r>
              <a:rPr lang="en-US" altLang="zh-CN" dirty="0">
                <a:solidFill>
                  <a:schemeClr val="folHlink"/>
                </a:solidFill>
                <a:latin typeface="Arial Unicode MS" panose="020B0604020202020204" pitchFamily="34" charset="-128"/>
              </a:rPr>
              <a:t>( ) );</a:t>
            </a:r>
          </a:p>
          <a:p>
            <a:pPr marL="0" indent="0">
              <a:buNone/>
            </a:pPr>
            <a:endParaRPr lang="en-US" altLang="zh-CN" sz="1400" dirty="0">
              <a:solidFill>
                <a:schemeClr val="folHlink"/>
              </a:solidFill>
              <a:latin typeface="Arial Unicode MS" panose="020B0604020202020204" pitchFamily="34" charset="-128"/>
            </a:endParaRPr>
          </a:p>
          <a:p>
            <a:pPr marL="0" indent="0">
              <a:buNone/>
            </a:pPr>
            <a:r>
              <a:rPr lang="en-US" altLang="zh-CN" dirty="0">
                <a:latin typeface="Arial Unicode MS" panose="020B0604020202020204" pitchFamily="34" charset="-128"/>
              </a:rPr>
              <a:t>      </a:t>
            </a:r>
            <a:r>
              <a:rPr lang="zh-CN" altLang="en-US" dirty="0">
                <a:latin typeface="Arial Unicode MS" panose="020B0604020202020204" pitchFamily="34" charset="-128"/>
              </a:rPr>
              <a:t>则将显示字符个数为</a:t>
            </a:r>
            <a:r>
              <a:rPr lang="en-US" altLang="zh-CN" dirty="0">
                <a:latin typeface="Arial Unicode MS" panose="020B0604020202020204" pitchFamily="34" charset="-128"/>
              </a:rPr>
              <a:t>3</a:t>
            </a:r>
            <a:r>
              <a:rPr lang="zh-CN" altLang="en-US" dirty="0">
                <a:latin typeface="Arial Unicode MS" panose="020B0604020202020204" pitchFamily="34" charset="-128"/>
              </a:rPr>
              <a:t>。</a:t>
            </a:r>
          </a:p>
          <a:p>
            <a:pPr marL="0" indent="0">
              <a:buNone/>
            </a:pPr>
            <a:endParaRPr kumimoji="1" lang="en-US" altLang="zh-CN" dirty="0">
              <a:latin typeface="Arial Unicode MS" panose="020B0604020202020204" pitchFamily="34" charset="-128"/>
            </a:endParaRPr>
          </a:p>
          <a:p>
            <a:pPr marL="0" indent="0">
              <a:buNone/>
            </a:pPr>
            <a:r>
              <a:rPr kumimoji="1" lang="zh-CN" altLang="en-US" i="1" dirty="0">
                <a:latin typeface="Arial Unicode MS" panose="020B0604020202020204" pitchFamily="34" charset="-128"/>
              </a:rPr>
              <a:t>注意：这个是方法，要加括号，既然是方法，肯定要计算的</a:t>
            </a:r>
            <a:endParaRPr kumimoji="1" lang="en-US" altLang="zh-CN" i="1" dirty="0"/>
          </a:p>
        </p:txBody>
      </p:sp>
    </p:spTree>
    <p:extLst>
      <p:ext uri="{BB962C8B-B14F-4D97-AF65-F5344CB8AC3E}">
        <p14:creationId xmlns:p14="http://schemas.microsoft.com/office/powerpoint/2010/main" val="397661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086E9-DB9C-BE4A-9E79-D22974D0367D}"/>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DEE3CA51-1AB6-9B42-84B8-2D8038DDF342}"/>
              </a:ext>
            </a:extLst>
          </p:cNvPr>
          <p:cNvSpPr>
            <a:spLocks noGrp="1"/>
          </p:cNvSpPr>
          <p:nvPr>
            <p:ph idx="1"/>
          </p:nvPr>
        </p:nvSpPr>
        <p:spPr/>
        <p:txBody>
          <a:bodyPr/>
          <a:lstStyle/>
          <a:p>
            <a:pPr marL="0" indent="0">
              <a:buNone/>
            </a:pPr>
            <a:r>
              <a:rPr lang="en-US" altLang="zh-CN" dirty="0">
                <a:latin typeface="Arial Unicode MS" panose="020B0604020202020204" pitchFamily="34" charset="-128"/>
              </a:rPr>
              <a:t> public char </a:t>
            </a:r>
            <a:r>
              <a:rPr lang="en-US" altLang="zh-CN" dirty="0" err="1">
                <a:latin typeface="Arial Unicode MS" panose="020B0604020202020204" pitchFamily="34" charset="-128"/>
              </a:rPr>
              <a:t>charAt</a:t>
            </a:r>
            <a:r>
              <a:rPr lang="en-US" altLang="zh-CN" dirty="0">
                <a:latin typeface="Arial Unicode MS" panose="020B0604020202020204" pitchFamily="34" charset="-128"/>
              </a:rPr>
              <a:t> (int index )</a:t>
            </a:r>
          </a:p>
          <a:p>
            <a:pPr marL="0" indent="0">
              <a:buNone/>
            </a:pP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该方法返回字符串中</a:t>
            </a:r>
            <a:r>
              <a:rPr lang="en-US" altLang="zh-CN" dirty="0">
                <a:latin typeface="Arial Unicode MS" panose="020B0604020202020204" pitchFamily="34" charset="-128"/>
              </a:rPr>
              <a:t>index</a:t>
            </a:r>
            <a:r>
              <a:rPr lang="zh-CN" altLang="en-US" dirty="0">
                <a:latin typeface="Arial Unicode MS" panose="020B0604020202020204" pitchFamily="34" charset="-128"/>
              </a:rPr>
              <a:t>位置上的字符，其中</a:t>
            </a:r>
            <a:r>
              <a:rPr lang="en-US" altLang="zh-CN" dirty="0">
                <a:latin typeface="Arial Unicode MS" panose="020B0604020202020204" pitchFamily="34" charset="-128"/>
              </a:rPr>
              <a:t>index</a:t>
            </a:r>
            <a:r>
              <a:rPr lang="zh-CN" altLang="en-US" dirty="0">
                <a:latin typeface="Arial Unicode MS" panose="020B0604020202020204" pitchFamily="34" charset="-128"/>
              </a:rPr>
              <a:t>值的范围是</a:t>
            </a:r>
            <a:r>
              <a:rPr lang="en-US" altLang="zh-CN" dirty="0">
                <a:latin typeface="Arial Unicode MS" panose="020B0604020202020204" pitchFamily="34" charset="-128"/>
              </a:rPr>
              <a:t>0</a:t>
            </a:r>
            <a:r>
              <a:rPr lang="zh-CN" altLang="en-US" dirty="0">
                <a:latin typeface="Arial Unicode MS" panose="020B0604020202020204" pitchFamily="34" charset="-128"/>
              </a:rPr>
              <a:t>～</a:t>
            </a:r>
            <a:r>
              <a:rPr lang="en-US" altLang="zh-CN" dirty="0">
                <a:latin typeface="Arial Unicode MS" panose="020B0604020202020204" pitchFamily="34" charset="-128"/>
              </a:rPr>
              <a:t>length-1</a:t>
            </a:r>
          </a:p>
          <a:p>
            <a:pPr marL="0" indent="0">
              <a:buNone/>
            </a:pPr>
            <a:endParaRPr kumimoji="1" lang="en-US" altLang="zh-CN" dirty="0">
              <a:latin typeface="Arial Unicode MS" panose="020B0604020202020204" pitchFamily="34" charset="-128"/>
            </a:endParaRPr>
          </a:p>
          <a:p>
            <a:pPr marL="0" indent="0">
              <a:buNone/>
            </a:pPr>
            <a:r>
              <a:rPr kumimoji="1" lang="zh-CN" altLang="en-US" dirty="0">
                <a:latin typeface="Arial Unicode MS" panose="020B0604020202020204" pitchFamily="34" charset="-128"/>
              </a:rPr>
              <a:t>注意：不要再把</a:t>
            </a:r>
            <a:r>
              <a:rPr kumimoji="1" lang="en-US" altLang="zh-CN" dirty="0">
                <a:latin typeface="Arial Unicode MS" panose="020B0604020202020204" pitchFamily="34" charset="-128"/>
              </a:rPr>
              <a:t>String</a:t>
            </a:r>
            <a:r>
              <a:rPr kumimoji="1" lang="zh-CN" altLang="en-US" dirty="0">
                <a:latin typeface="Arial Unicode MS" panose="020B0604020202020204" pitchFamily="34" charset="-128"/>
              </a:rPr>
              <a:t>当成数组了，</a:t>
            </a:r>
            <a:r>
              <a:rPr kumimoji="1" lang="zh-CN" altLang="en-US" b="1" dirty="0">
                <a:latin typeface="Arial Unicode MS" panose="020B0604020202020204" pitchFamily="34" charset="-128"/>
              </a:rPr>
              <a:t>她是“对象”！</a:t>
            </a:r>
            <a:endParaRPr kumimoji="1" lang="zh-CN" altLang="en-US" b="1" dirty="0"/>
          </a:p>
        </p:txBody>
      </p:sp>
    </p:spTree>
    <p:extLst>
      <p:ext uri="{BB962C8B-B14F-4D97-AF65-F5344CB8AC3E}">
        <p14:creationId xmlns:p14="http://schemas.microsoft.com/office/powerpoint/2010/main" val="166465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9182-A476-464F-8E77-D2F863964802}"/>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18032687-A822-5A45-A213-0624C2153493}"/>
              </a:ext>
            </a:extLst>
          </p:cNvPr>
          <p:cNvSpPr>
            <a:spLocks noGrp="1"/>
          </p:cNvSpPr>
          <p:nvPr>
            <p:ph idx="1"/>
          </p:nvPr>
        </p:nvSpPr>
        <p:spPr/>
        <p:txBody>
          <a:bodyPr>
            <a:normAutofit/>
          </a:bodyPr>
          <a:lstStyle/>
          <a:p>
            <a:pPr marL="0" indent="0">
              <a:buNone/>
            </a:pPr>
            <a:r>
              <a:rPr lang="zh-CN" altLang="en-US" dirty="0">
                <a:latin typeface="Arial Unicode MS" panose="020B0604020202020204" pitchFamily="34" charset="-128"/>
              </a:rPr>
              <a:t>如果要从字符串中提取一个以上的字符，则可以用此方法：</a:t>
            </a:r>
          </a:p>
          <a:p>
            <a:pPr marL="0" indent="0">
              <a:buNone/>
            </a:pPr>
            <a:r>
              <a:rPr lang="zh-CN" altLang="en-US" dirty="0">
                <a:latin typeface="Arial Unicode MS" panose="020B0604020202020204" pitchFamily="34" charset="-128"/>
              </a:rPr>
              <a:t>  </a:t>
            </a:r>
            <a:r>
              <a:rPr lang="en-US" altLang="zh-CN" b="1" dirty="0">
                <a:latin typeface="Arial Unicode MS" panose="020B0604020202020204" pitchFamily="34" charset="-128"/>
              </a:rPr>
              <a:t>public void </a:t>
            </a:r>
            <a:r>
              <a:rPr lang="en-US" altLang="zh-CN" b="1" dirty="0" err="1">
                <a:latin typeface="Arial Unicode MS" panose="020B0604020202020204" pitchFamily="34" charset="-128"/>
              </a:rPr>
              <a:t>getChars</a:t>
            </a:r>
            <a:r>
              <a:rPr lang="en-US" altLang="zh-CN" b="1" dirty="0">
                <a:latin typeface="Arial Unicode MS" panose="020B0604020202020204" pitchFamily="34" charset="-128"/>
              </a:rPr>
              <a:t> (int </a:t>
            </a:r>
            <a:r>
              <a:rPr lang="en-US" altLang="zh-CN" b="1" dirty="0" err="1">
                <a:latin typeface="Arial Unicode MS" panose="020B0604020202020204" pitchFamily="34" charset="-128"/>
              </a:rPr>
              <a:t>srcbegin,int</a:t>
            </a:r>
            <a:r>
              <a:rPr lang="en-US" altLang="zh-CN" b="1" dirty="0">
                <a:latin typeface="Arial Unicode MS" panose="020B0604020202020204" pitchFamily="34" charset="-128"/>
              </a:rPr>
              <a:t> </a:t>
            </a:r>
            <a:r>
              <a:rPr lang="en-US" altLang="zh-CN" b="1" dirty="0" err="1">
                <a:latin typeface="Arial Unicode MS" panose="020B0604020202020204" pitchFamily="34" charset="-128"/>
              </a:rPr>
              <a:t>end,char</a:t>
            </a:r>
            <a:r>
              <a:rPr lang="en-US" altLang="zh-CN" b="1" dirty="0">
                <a:latin typeface="Arial Unicode MS" panose="020B0604020202020204" pitchFamily="34" charset="-128"/>
              </a:rPr>
              <a:t> </a:t>
            </a:r>
            <a:r>
              <a:rPr lang="en-US" altLang="zh-CN" b="1" dirty="0" err="1">
                <a:latin typeface="Arial Unicode MS" panose="020B0604020202020204" pitchFamily="34" charset="-128"/>
              </a:rPr>
              <a:t>buf</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dstbegin</a:t>
            </a:r>
            <a:r>
              <a:rPr lang="en-US" altLang="zh-CN" b="1" dirty="0">
                <a:latin typeface="Arial Unicode MS" panose="020B0604020202020204" pitchFamily="34" charset="-128"/>
              </a:rPr>
              <a:t>)</a:t>
            </a:r>
          </a:p>
          <a:p>
            <a:pPr marL="0" indent="0">
              <a:buNone/>
            </a:pPr>
            <a:r>
              <a:rPr lang="zh-CN" altLang="en-US" dirty="0">
                <a:latin typeface="Arial Unicode MS" panose="020B0604020202020204" pitchFamily="34" charset="-128"/>
              </a:rPr>
              <a:t>其中，</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srcbegin</a:t>
            </a:r>
            <a:r>
              <a:rPr lang="zh-CN" altLang="en-US" dirty="0">
                <a:latin typeface="Arial Unicode MS" panose="020B0604020202020204" pitchFamily="34" charset="-128"/>
              </a:rPr>
              <a:t>为要提取的第一个字符在源串中的位置，</a:t>
            </a:r>
            <a:endParaRPr lang="en-US" altLang="zh-CN" dirty="0">
              <a:latin typeface="Arial Unicode MS" panose="020B0604020202020204" pitchFamily="34" charset="-128"/>
            </a:endParaRPr>
          </a:p>
          <a:p>
            <a:pPr>
              <a:buFont typeface="Wingdings" pitchFamily="2" charset="2"/>
              <a:buChar char="ü"/>
            </a:pPr>
            <a:r>
              <a:rPr lang="en-US" altLang="zh-CN" dirty="0">
                <a:latin typeface="Arial Unicode MS" panose="020B0604020202020204" pitchFamily="34" charset="-128"/>
              </a:rPr>
              <a:t>end</a:t>
            </a:r>
            <a:r>
              <a:rPr lang="zh-CN" altLang="en-US" dirty="0">
                <a:latin typeface="Arial Unicode MS" panose="020B0604020202020204" pitchFamily="34" charset="-128"/>
              </a:rPr>
              <a:t>为要提取的最后一个字符在源串中的位置，</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buf</a:t>
            </a:r>
            <a:r>
              <a:rPr lang="en-US" altLang="zh-CN" dirty="0">
                <a:latin typeface="Arial Unicode MS" panose="020B0604020202020204" pitchFamily="34" charset="-128"/>
              </a:rPr>
              <a:t>[]</a:t>
            </a:r>
            <a:r>
              <a:rPr lang="zh-CN" altLang="en-US" dirty="0">
                <a:latin typeface="Arial Unicode MS" panose="020B0604020202020204" pitchFamily="34" charset="-128"/>
              </a:rPr>
              <a:t>存放目的字符串，</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dstbegin</a:t>
            </a:r>
            <a:r>
              <a:rPr lang="zh-CN" altLang="en-US" dirty="0">
                <a:latin typeface="Arial Unicode MS" panose="020B0604020202020204" pitchFamily="34" charset="-128"/>
              </a:rPr>
              <a:t>为提取的字符串在目的串中的起始位置</a:t>
            </a:r>
            <a:endParaRPr kumimoji="1" lang="zh-CN" altLang="en-US" dirty="0"/>
          </a:p>
        </p:txBody>
      </p:sp>
    </p:spTree>
    <p:extLst>
      <p:ext uri="{BB962C8B-B14F-4D97-AF65-F5344CB8AC3E}">
        <p14:creationId xmlns:p14="http://schemas.microsoft.com/office/powerpoint/2010/main" val="74762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5F8A1-53FE-584E-97A3-5EA8121240FF}"/>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D6FEF449-EA4F-4D4D-A07B-CB9ADA3F5B30}"/>
              </a:ext>
            </a:extLst>
          </p:cNvPr>
          <p:cNvSpPr>
            <a:spLocks noGrp="1"/>
          </p:cNvSpPr>
          <p:nvPr>
            <p:ph idx="1"/>
          </p:nvPr>
        </p:nvSpPr>
        <p:spPr/>
        <p:txBody>
          <a:bodyPr/>
          <a:lstStyle/>
          <a:p>
            <a:pPr marL="0" indent="0">
              <a:buNone/>
            </a:pPr>
            <a:r>
              <a:rPr lang="en-US" altLang="zh-CN" b="1" dirty="0">
                <a:latin typeface="Arial Unicode MS" panose="020B0604020202020204" pitchFamily="34" charset="-128"/>
              </a:rPr>
              <a:t>public void </a:t>
            </a:r>
            <a:r>
              <a:rPr lang="en-US" altLang="zh-CN" b="1" dirty="0" err="1">
                <a:latin typeface="Arial Unicode MS" panose="020B0604020202020204" pitchFamily="34" charset="-128"/>
              </a:rPr>
              <a:t>getBytes</a:t>
            </a:r>
            <a:r>
              <a:rPr lang="en-US" altLang="zh-CN" b="1" dirty="0">
                <a:latin typeface="Arial Unicode MS" panose="020B0604020202020204" pitchFamily="34" charset="-128"/>
              </a:rPr>
              <a:t> (</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srcbegin</a:t>
            </a:r>
            <a:r>
              <a:rPr lang="en-US" altLang="zh-CN" b="1" dirty="0">
                <a:latin typeface="Arial Unicode MS" panose="020B0604020202020204" pitchFamily="34" charset="-128"/>
              </a:rPr>
              <a:t>,</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end, </a:t>
            </a:r>
          </a:p>
          <a:p>
            <a:pPr marL="0" indent="0">
              <a:buNone/>
            </a:pPr>
            <a:r>
              <a:rPr lang="zh-CN" altLang="en-US" b="1" dirty="0">
                <a:solidFill>
                  <a:schemeClr val="folHlink"/>
                </a:solidFill>
                <a:latin typeface="Arial Unicode MS" panose="020B0604020202020204" pitchFamily="34" charset="-128"/>
              </a:rPr>
              <a:t>    </a:t>
            </a:r>
            <a:r>
              <a:rPr lang="en-US" altLang="zh-CN" b="1" dirty="0">
                <a:solidFill>
                  <a:srgbClr val="C00000"/>
                </a:solidFill>
                <a:latin typeface="Arial Unicode MS" panose="020B0604020202020204" pitchFamily="34" charset="-128"/>
              </a:rPr>
              <a:t>byte[]</a:t>
            </a:r>
            <a:r>
              <a:rPr lang="zh-CN" altLang="en-US" b="1" dirty="0">
                <a:solidFill>
                  <a:srgbClr val="C00000"/>
                </a:solidFill>
                <a:latin typeface="Arial Unicode MS" panose="020B0604020202020204" pitchFamily="34" charset="-128"/>
              </a:rPr>
              <a:t> </a:t>
            </a:r>
            <a:r>
              <a:rPr lang="en-US" altLang="zh-CN" b="1" dirty="0" err="1">
                <a:solidFill>
                  <a:srgbClr val="C00000"/>
                </a:solidFill>
                <a:latin typeface="Arial Unicode MS" panose="020B0604020202020204" pitchFamily="34" charset="-128"/>
              </a:rPr>
              <a:t>buf</a:t>
            </a:r>
            <a:r>
              <a:rPr lang="en-US" altLang="zh-CN" b="1" dirty="0">
                <a:latin typeface="Arial Unicode MS" panose="020B0604020202020204" pitchFamily="34" charset="-128"/>
              </a:rPr>
              <a:t>,</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dstbegin</a:t>
            </a:r>
            <a:r>
              <a:rPr lang="en-US" altLang="zh-CN" b="1" dirty="0">
                <a:latin typeface="Arial Unicode MS" panose="020B0604020202020204" pitchFamily="34" charset="-128"/>
              </a:rPr>
              <a:t> );</a:t>
            </a:r>
          </a:p>
          <a:p>
            <a:pPr marL="0" indent="0">
              <a:buNone/>
            </a:pPr>
            <a:endParaRPr lang="en-US" altLang="zh-CN" sz="800" dirty="0">
              <a:latin typeface="Arial Unicode MS" panose="020B0604020202020204" pitchFamily="34" charset="-128"/>
            </a:endParaRPr>
          </a:p>
          <a:p>
            <a:pPr marL="0" indent="0">
              <a:buNone/>
            </a:pPr>
            <a:r>
              <a:rPr lang="zh-CN" altLang="en-US" sz="2400" dirty="0">
                <a:latin typeface="Arial Unicode MS" panose="020B0604020202020204" pitchFamily="34" charset="-128"/>
              </a:rPr>
              <a:t>类似于上一个方法，只是串中的字符均用</a:t>
            </a:r>
            <a:r>
              <a:rPr lang="en-US" altLang="zh-CN" sz="2400" dirty="0">
                <a:latin typeface="Arial Unicode MS" panose="020B0604020202020204" pitchFamily="34" charset="-128"/>
              </a:rPr>
              <a:t>8</a:t>
            </a:r>
            <a:r>
              <a:rPr lang="zh-CN" altLang="en-US" sz="2400" dirty="0">
                <a:latin typeface="Arial Unicode MS" panose="020B0604020202020204" pitchFamily="34" charset="-128"/>
              </a:rPr>
              <a:t>位表示，参数及用法同上</a:t>
            </a:r>
            <a:endParaRPr kumimoji="1" lang="zh-CN" altLang="en-US" dirty="0"/>
          </a:p>
        </p:txBody>
      </p:sp>
    </p:spTree>
    <p:extLst>
      <p:ext uri="{BB962C8B-B14F-4D97-AF65-F5344CB8AC3E}">
        <p14:creationId xmlns:p14="http://schemas.microsoft.com/office/powerpoint/2010/main" val="218732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1451-9EA1-6146-B13A-EEF1BC41D18A}"/>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58B9923E-992B-7E4C-BB63-3F74B8E05CC5}"/>
              </a:ext>
            </a:extLst>
          </p:cNvPr>
          <p:cNvSpPr>
            <a:spLocks noGrp="1"/>
          </p:cNvSpPr>
          <p:nvPr>
            <p:ph idx="1"/>
          </p:nvPr>
        </p:nvSpPr>
        <p:spPr/>
        <p:txBody>
          <a:bodyPr/>
          <a:lstStyle/>
          <a:p>
            <a:pPr marL="0" indent="0">
              <a:buNone/>
            </a:pPr>
            <a:r>
              <a:rPr lang="en-US" altLang="zh-CN" dirty="0" err="1">
                <a:latin typeface="Arial Unicode MS" panose="020B0604020202020204" pitchFamily="34" charset="-128"/>
              </a:rPr>
              <a:t>indexOf</a:t>
            </a:r>
            <a:r>
              <a:rPr lang="zh-CN" altLang="en-US" dirty="0">
                <a:latin typeface="Arial Unicode MS" panose="020B0604020202020204" pitchFamily="34" charset="-128"/>
              </a:rPr>
              <a:t>和</a:t>
            </a:r>
            <a:r>
              <a:rPr lang="en-US" altLang="zh-CN" dirty="0" err="1">
                <a:latin typeface="Arial Unicode MS" panose="020B0604020202020204" pitchFamily="34" charset="-128"/>
              </a:rPr>
              <a:t>lastIndexOf</a:t>
            </a: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    为了在给定的字符串中检索特定的字符或子串，类</a:t>
            </a:r>
            <a:r>
              <a:rPr lang="en-US" altLang="zh-CN" dirty="0">
                <a:latin typeface="Arial Unicode MS" panose="020B0604020202020204" pitchFamily="34" charset="-128"/>
              </a:rPr>
              <a:t>String</a:t>
            </a:r>
            <a:r>
              <a:rPr lang="zh-CN" altLang="en-US" dirty="0">
                <a:latin typeface="Arial Unicode MS" panose="020B0604020202020204" pitchFamily="34" charset="-128"/>
              </a:rPr>
              <a:t>提供了两种方法，并通过方法重写更方便的处理这类问题。这两种方法中，如果查找成功，则返回匹配成功的字符的位置，如果没有查找到，则都返回 </a:t>
            </a:r>
            <a:r>
              <a:rPr lang="en-US" altLang="zh-CN" dirty="0">
                <a:latin typeface="Arial Unicode MS" panose="020B0604020202020204" pitchFamily="34" charset="-128"/>
              </a:rPr>
              <a:t>-1</a:t>
            </a:r>
            <a:r>
              <a:rPr lang="zh-CN" altLang="en-US" dirty="0">
                <a:latin typeface="Arial Unicode MS" panose="020B0604020202020204" pitchFamily="34" charset="-128"/>
              </a:rPr>
              <a:t>。</a:t>
            </a:r>
          </a:p>
          <a:p>
            <a:pPr marL="0" indent="0">
              <a:buNone/>
            </a:pPr>
            <a:r>
              <a:rPr lang="zh-CN" altLang="en-US" dirty="0">
                <a:latin typeface="Arial Unicode MS" panose="020B0604020202020204" pitchFamily="34" charset="-128"/>
              </a:rPr>
              <a:t>             </a:t>
            </a:r>
            <a:r>
              <a:rPr lang="en-US" altLang="zh-CN" dirty="0">
                <a:latin typeface="Arial Unicode MS" panose="020B0604020202020204" pitchFamily="34" charset="-128"/>
              </a:rPr>
              <a:t>int </a:t>
            </a:r>
            <a:r>
              <a:rPr lang="en-US" altLang="zh-CN" dirty="0" err="1">
                <a:latin typeface="Arial Unicode MS" panose="020B0604020202020204" pitchFamily="34" charset="-128"/>
              </a:rPr>
              <a:t>indexOf</a:t>
            </a:r>
            <a:r>
              <a:rPr lang="en-US" altLang="zh-CN" dirty="0">
                <a:latin typeface="Arial Unicode MS" panose="020B0604020202020204" pitchFamily="34" charset="-128"/>
              </a:rPr>
              <a:t> ( int </a:t>
            </a:r>
            <a:r>
              <a:rPr lang="en-US" altLang="zh-CN" dirty="0" err="1">
                <a:latin typeface="Arial Unicode MS" panose="020B0604020202020204" pitchFamily="34" charset="-128"/>
              </a:rPr>
              <a:t>ch</a:t>
            </a:r>
            <a:r>
              <a:rPr lang="en-US" altLang="zh-CN" dirty="0">
                <a:latin typeface="Arial Unicode MS" panose="020B0604020202020204" pitchFamily="34" charset="-128"/>
              </a:rPr>
              <a:t>) </a:t>
            </a:r>
            <a:r>
              <a:rPr lang="zh-CN" altLang="en-US" dirty="0">
                <a:latin typeface="Arial Unicode MS" panose="020B0604020202020204" pitchFamily="34" charset="-128"/>
              </a:rPr>
              <a:t>或 </a:t>
            </a:r>
            <a:r>
              <a:rPr lang="en-US" altLang="zh-CN" dirty="0">
                <a:latin typeface="Arial Unicode MS" panose="020B0604020202020204" pitchFamily="34" charset="-128"/>
              </a:rPr>
              <a:t>int </a:t>
            </a:r>
            <a:r>
              <a:rPr lang="en-US" altLang="zh-CN" dirty="0" err="1">
                <a:latin typeface="Arial Unicode MS" panose="020B0604020202020204" pitchFamily="34" charset="-128"/>
              </a:rPr>
              <a:t>indexOf</a:t>
            </a:r>
            <a:r>
              <a:rPr lang="en-US" altLang="zh-CN" dirty="0">
                <a:latin typeface="Arial Unicode MS" panose="020B0604020202020204" pitchFamily="34" charset="-128"/>
              </a:rPr>
              <a:t> ( String str) </a:t>
            </a:r>
          </a:p>
          <a:p>
            <a:pPr marL="0" indent="0">
              <a:buNone/>
            </a:pPr>
            <a:r>
              <a:rPr lang="zh-CN" altLang="en-US" dirty="0">
                <a:latin typeface="Arial Unicode MS" panose="020B0604020202020204" pitchFamily="34" charset="-128"/>
              </a:rPr>
              <a:t>             </a:t>
            </a:r>
            <a:r>
              <a:rPr lang="en-US" altLang="zh-CN" dirty="0">
                <a:latin typeface="Arial Unicode MS" panose="020B0604020202020204" pitchFamily="34" charset="-128"/>
              </a:rPr>
              <a:t>int </a:t>
            </a:r>
            <a:r>
              <a:rPr lang="en-US" altLang="zh-CN" dirty="0" err="1">
                <a:latin typeface="Arial Unicode MS" panose="020B0604020202020204" pitchFamily="34" charset="-128"/>
              </a:rPr>
              <a:t>lastIndexOf</a:t>
            </a:r>
            <a:r>
              <a:rPr lang="en-US" altLang="zh-CN" dirty="0">
                <a:latin typeface="Arial Unicode MS" panose="020B0604020202020204" pitchFamily="34" charset="-128"/>
              </a:rPr>
              <a:t> ( int </a:t>
            </a:r>
            <a:r>
              <a:rPr lang="en-US" altLang="zh-CN" dirty="0" err="1">
                <a:latin typeface="Arial Unicode MS" panose="020B0604020202020204" pitchFamily="34" charset="-128"/>
              </a:rPr>
              <a:t>ch</a:t>
            </a:r>
            <a:r>
              <a:rPr lang="en-US" altLang="zh-CN" dirty="0">
                <a:latin typeface="Arial Unicode MS" panose="020B0604020202020204" pitchFamily="34" charset="-128"/>
              </a:rPr>
              <a:t>)</a:t>
            </a:r>
            <a:r>
              <a:rPr lang="zh-CN" altLang="en-US" dirty="0">
                <a:latin typeface="Arial Unicode MS" panose="020B0604020202020204" pitchFamily="34" charset="-128"/>
              </a:rPr>
              <a:t>或 </a:t>
            </a:r>
            <a:r>
              <a:rPr lang="en-US" altLang="zh-CN" dirty="0">
                <a:latin typeface="Arial Unicode MS" panose="020B0604020202020204" pitchFamily="34" charset="-128"/>
              </a:rPr>
              <a:t>int </a:t>
            </a:r>
            <a:r>
              <a:rPr lang="en-US" altLang="zh-CN" dirty="0" err="1">
                <a:latin typeface="Arial Unicode MS" panose="020B0604020202020204" pitchFamily="34" charset="-128"/>
              </a:rPr>
              <a:t>lastIndexOf</a:t>
            </a:r>
            <a:r>
              <a:rPr lang="en-US" altLang="zh-CN" dirty="0">
                <a:latin typeface="Arial Unicode MS" panose="020B0604020202020204" pitchFamily="34" charset="-128"/>
              </a:rPr>
              <a:t> ( String str) </a:t>
            </a:r>
          </a:p>
          <a:p>
            <a:pPr marL="0" indent="0">
              <a:buNone/>
            </a:pPr>
            <a:r>
              <a:rPr lang="zh-CN" altLang="en-US" dirty="0">
                <a:latin typeface="Arial Unicode MS" panose="020B0604020202020204" pitchFamily="34" charset="-128"/>
              </a:rPr>
              <a:t>    </a:t>
            </a: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    返回字符</a:t>
            </a:r>
            <a:r>
              <a:rPr lang="en-US" altLang="zh-CN" dirty="0" err="1">
                <a:latin typeface="Arial Unicode MS" panose="020B0604020202020204" pitchFamily="34" charset="-128"/>
              </a:rPr>
              <a:t>ch</a:t>
            </a:r>
            <a:r>
              <a:rPr lang="zh-CN" altLang="en-US" dirty="0">
                <a:latin typeface="Arial Unicode MS" panose="020B0604020202020204" pitchFamily="34" charset="-128"/>
              </a:rPr>
              <a:t>在字符串中出现的第一个和最后一个位置。</a:t>
            </a:r>
          </a:p>
          <a:p>
            <a:endParaRPr kumimoji="1" lang="zh-CN" altLang="en-US" dirty="0"/>
          </a:p>
        </p:txBody>
      </p:sp>
    </p:spTree>
    <p:extLst>
      <p:ext uri="{BB962C8B-B14F-4D97-AF65-F5344CB8AC3E}">
        <p14:creationId xmlns:p14="http://schemas.microsoft.com/office/powerpoint/2010/main" val="103148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3B864-8D7F-0C43-930C-8A46D857DF09}"/>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A04A33FA-D508-C940-A4F6-D68FBC5FAC3D}"/>
              </a:ext>
            </a:extLst>
          </p:cNvPr>
          <p:cNvSpPr>
            <a:spLocks noGrp="1"/>
          </p:cNvSpPr>
          <p:nvPr>
            <p:ph idx="1"/>
          </p:nvPr>
        </p:nvSpPr>
        <p:spPr/>
        <p:txBody>
          <a:bodyPr>
            <a:normAutofit fontScale="92500"/>
          </a:bodyPr>
          <a:lstStyle/>
          <a:p>
            <a:pPr marL="0" indent="0">
              <a:lnSpc>
                <a:spcPct val="100000"/>
              </a:lnSpc>
              <a:buNone/>
            </a:pPr>
            <a:r>
              <a:rPr lang="en-US" altLang="zh-CN" b="1" dirty="0">
                <a:latin typeface="Arial Unicode MS" panose="020B0604020202020204" pitchFamily="34" charset="-128"/>
              </a:rPr>
              <a:t>boolean </a:t>
            </a:r>
            <a:r>
              <a:rPr lang="en-US" altLang="zh-CN" b="1" dirty="0" err="1">
                <a:latin typeface="Arial Unicode MS" panose="020B0604020202020204" pitchFamily="34" charset="-128"/>
              </a:rPr>
              <a:t>regionMatches</a:t>
            </a:r>
            <a:r>
              <a:rPr lang="en-US" altLang="zh-CN" b="1" dirty="0">
                <a:latin typeface="Arial Unicode MS" panose="020B0604020202020204" pitchFamily="34" charset="-128"/>
              </a:rPr>
              <a:t>( int </a:t>
            </a:r>
            <a:r>
              <a:rPr lang="en-US" altLang="zh-CN" b="1" dirty="0" err="1">
                <a:latin typeface="Arial Unicode MS" panose="020B0604020202020204" pitchFamily="34" charset="-128"/>
              </a:rPr>
              <a:t>toffset</a:t>
            </a:r>
            <a:r>
              <a:rPr lang="en-US" altLang="zh-CN" b="1" dirty="0">
                <a:latin typeface="Arial Unicode MS" panose="020B0604020202020204" pitchFamily="34" charset="-128"/>
              </a:rPr>
              <a:t> , </a:t>
            </a:r>
          </a:p>
          <a:p>
            <a:pPr marL="0" indent="0">
              <a:lnSpc>
                <a:spcPct val="100000"/>
              </a:lnSpc>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String other , int </a:t>
            </a:r>
            <a:r>
              <a:rPr lang="en-US" altLang="zh-CN" b="1" dirty="0" err="1">
                <a:latin typeface="Arial Unicode MS" panose="020B0604020202020204" pitchFamily="34" charset="-128"/>
              </a:rPr>
              <a:t>ooffset</a:t>
            </a:r>
            <a:r>
              <a:rPr lang="en-US" altLang="zh-CN" b="1" dirty="0">
                <a:latin typeface="Arial Unicode MS" panose="020B0604020202020204" pitchFamily="34" charset="-128"/>
              </a:rPr>
              <a:t> , </a:t>
            </a:r>
            <a:r>
              <a:rPr lang="en-US" altLang="zh-CN" b="1" dirty="0" err="1">
                <a:latin typeface="Arial Unicode MS" panose="020B0604020202020204" pitchFamily="34" charset="-128"/>
              </a:rPr>
              <a:t>nt</a:t>
            </a:r>
            <a:r>
              <a:rPr lang="en-US" altLang="zh-CN" b="1" dirty="0">
                <a:latin typeface="Arial Unicode MS" panose="020B0604020202020204" pitchFamily="34" charset="-128"/>
              </a:rPr>
              <a:t> </a:t>
            </a:r>
            <a:r>
              <a:rPr lang="en-US" altLang="zh-CN" b="1" dirty="0" err="1">
                <a:latin typeface="Arial Unicode MS" panose="020B0604020202020204" pitchFamily="34" charset="-128"/>
              </a:rPr>
              <a:t>len</a:t>
            </a:r>
            <a:r>
              <a:rPr lang="en-US" altLang="zh-CN" b="1" dirty="0">
                <a:latin typeface="Arial Unicode MS" panose="020B0604020202020204" pitchFamily="34" charset="-128"/>
              </a:rPr>
              <a:t> ) </a:t>
            </a:r>
          </a:p>
          <a:p>
            <a:pPr marL="0" indent="0">
              <a:lnSpc>
                <a:spcPct val="100000"/>
              </a:lnSpc>
              <a:buNone/>
            </a:pPr>
            <a:endParaRPr lang="en-US" altLang="zh-CN" sz="800" b="1" dirty="0">
              <a:latin typeface="Arial Unicode MS" panose="020B0604020202020204" pitchFamily="34" charset="-128"/>
            </a:endParaRPr>
          </a:p>
          <a:p>
            <a:pPr marL="0" indent="0">
              <a:lnSpc>
                <a:spcPct val="100000"/>
              </a:lnSpc>
              <a:buNone/>
            </a:pPr>
            <a:r>
              <a:rPr lang="en-US" altLang="zh-CN" b="1" dirty="0">
                <a:latin typeface="Arial Unicode MS" panose="020B0604020202020204" pitchFamily="34" charset="-128"/>
              </a:rPr>
              <a:t>boolean </a:t>
            </a:r>
            <a:r>
              <a:rPr lang="en-US" altLang="zh-CN" b="1" dirty="0" err="1">
                <a:latin typeface="Arial Unicode MS" panose="020B0604020202020204" pitchFamily="34" charset="-128"/>
              </a:rPr>
              <a:t>regionMatches</a:t>
            </a:r>
            <a:r>
              <a:rPr lang="en-US" altLang="zh-CN" b="1" dirty="0">
                <a:latin typeface="Arial Unicode MS" panose="020B0604020202020204" pitchFamily="34" charset="-128"/>
              </a:rPr>
              <a:t>( boolean </a:t>
            </a:r>
            <a:r>
              <a:rPr lang="en-US" altLang="zh-CN" b="1" dirty="0" err="1">
                <a:latin typeface="Arial Unicode MS" panose="020B0604020202020204" pitchFamily="34" charset="-128"/>
              </a:rPr>
              <a:t>ignoreCase</a:t>
            </a:r>
            <a:r>
              <a:rPr lang="en-US" altLang="zh-CN" b="1" dirty="0">
                <a:latin typeface="Arial Unicode MS" panose="020B0604020202020204" pitchFamily="34" charset="-128"/>
              </a:rPr>
              <a:t> , </a:t>
            </a:r>
          </a:p>
          <a:p>
            <a:pPr marL="0" indent="0">
              <a:lnSpc>
                <a:spcPct val="100000"/>
              </a:lnSpc>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toffset</a:t>
            </a:r>
            <a:r>
              <a:rPr lang="en-US" altLang="zh-CN" b="1" dirty="0">
                <a:latin typeface="Arial Unicode MS" panose="020B0604020202020204" pitchFamily="34" charset="-128"/>
              </a:rPr>
              <a:t> , String other , int </a:t>
            </a:r>
            <a:r>
              <a:rPr lang="en-US" altLang="zh-CN" b="1" dirty="0" err="1">
                <a:latin typeface="Arial Unicode MS" panose="020B0604020202020204" pitchFamily="34" charset="-128"/>
              </a:rPr>
              <a:t>ooffset</a:t>
            </a:r>
            <a:r>
              <a:rPr lang="en-US" altLang="zh-CN" b="1" dirty="0">
                <a:latin typeface="Arial Unicode MS" panose="020B0604020202020204" pitchFamily="34" charset="-128"/>
              </a:rPr>
              <a:t> , int </a:t>
            </a:r>
            <a:r>
              <a:rPr lang="en-US" altLang="zh-CN" b="1" dirty="0" err="1">
                <a:latin typeface="Arial Unicode MS" panose="020B0604020202020204" pitchFamily="34" charset="-128"/>
              </a:rPr>
              <a:t>len</a:t>
            </a:r>
            <a:r>
              <a:rPr lang="en-US" altLang="zh-CN" b="1" dirty="0">
                <a:latin typeface="Arial Unicode MS" panose="020B0604020202020204" pitchFamily="34" charset="-128"/>
              </a:rPr>
              <a:t> )</a:t>
            </a:r>
          </a:p>
          <a:p>
            <a:pPr marL="0" indent="0">
              <a:lnSpc>
                <a:spcPct val="100000"/>
              </a:lnSpc>
              <a:buNone/>
            </a:pPr>
            <a:endParaRPr lang="en-US" altLang="zh-CN" sz="700" i="1" dirty="0">
              <a:latin typeface="Arial Unicode MS" panose="020B0604020202020204" pitchFamily="34" charset="-128"/>
            </a:endParaRPr>
          </a:p>
          <a:p>
            <a:pPr marL="0" indent="0">
              <a:lnSpc>
                <a:spcPct val="100000"/>
              </a:lnSpc>
              <a:buNone/>
            </a:pPr>
            <a:r>
              <a:rPr lang="en-US" altLang="zh-CN" dirty="0">
                <a:latin typeface="Arial Unicode MS" panose="020B0604020202020204" pitchFamily="34" charset="-128"/>
              </a:rPr>
              <a:t>    </a:t>
            </a:r>
            <a:r>
              <a:rPr lang="en-US" altLang="zh-CN" dirty="0" err="1">
                <a:latin typeface="Arial Unicode MS" panose="020B0604020202020204" pitchFamily="34" charset="-128"/>
              </a:rPr>
              <a:t>上述两个方法都是用来进行</a:t>
            </a:r>
            <a:r>
              <a:rPr lang="en-US" altLang="zh-CN" b="1" u="sng" dirty="0" err="1">
                <a:solidFill>
                  <a:schemeClr val="folHlink"/>
                </a:solidFill>
                <a:latin typeface="Arial Unicode MS" panose="020B0604020202020204" pitchFamily="34" charset="-128"/>
              </a:rPr>
              <a:t>模式匹配</a:t>
            </a:r>
            <a:r>
              <a:rPr lang="en-US" altLang="zh-CN" dirty="0" err="1">
                <a:latin typeface="Arial Unicode MS" panose="020B0604020202020204" pitchFamily="34" charset="-128"/>
              </a:rPr>
              <a:t>的，匹配成功则返回true，否则返回false</a:t>
            </a:r>
            <a:r>
              <a:rPr lang="en-US" altLang="zh-CN" dirty="0">
                <a:latin typeface="Arial Unicode MS" panose="020B0604020202020204" pitchFamily="34" charset="-128"/>
              </a:rPr>
              <a:t>。</a:t>
            </a:r>
            <a:r>
              <a:rPr lang="zh-CN" altLang="en-US" dirty="0">
                <a:latin typeface="Arial Unicode MS" panose="020B0604020202020204" pitchFamily="34" charset="-128"/>
              </a:rPr>
              <a:t>其中，</a:t>
            </a:r>
            <a:r>
              <a:rPr lang="en-US" altLang="zh-CN" dirty="0" err="1">
                <a:latin typeface="Arial Unicode MS" panose="020B0604020202020204" pitchFamily="34" charset="-128"/>
              </a:rPr>
              <a:t>toffset</a:t>
            </a:r>
            <a:r>
              <a:rPr lang="zh-CN" altLang="en-US" dirty="0">
                <a:latin typeface="Arial Unicode MS" panose="020B0604020202020204" pitchFamily="34" charset="-128"/>
              </a:rPr>
              <a:t>和</a:t>
            </a:r>
            <a:r>
              <a:rPr lang="en-US" altLang="zh-CN" dirty="0" err="1">
                <a:latin typeface="Arial Unicode MS" panose="020B0604020202020204" pitchFamily="34" charset="-128"/>
              </a:rPr>
              <a:t>ooffset</a:t>
            </a:r>
            <a:r>
              <a:rPr lang="zh-CN" altLang="en-US" dirty="0">
                <a:latin typeface="Arial Unicode MS" panose="020B0604020202020204" pitchFamily="34" charset="-128"/>
              </a:rPr>
              <a:t>分别指明当前字符串和参数字符串中所要比较的子串的起始索引位置，</a:t>
            </a:r>
            <a:r>
              <a:rPr lang="en-US" altLang="zh-CN" dirty="0" err="1">
                <a:latin typeface="Arial Unicode MS" panose="020B0604020202020204" pitchFamily="34" charset="-128"/>
              </a:rPr>
              <a:t>len</a:t>
            </a:r>
            <a:r>
              <a:rPr lang="zh-CN" altLang="en-US" dirty="0">
                <a:latin typeface="Arial Unicode MS" panose="020B0604020202020204" pitchFamily="34" charset="-128"/>
              </a:rPr>
              <a:t>指明比较的长度，而</a:t>
            </a:r>
            <a:r>
              <a:rPr lang="en-US" altLang="zh-CN" dirty="0" err="1">
                <a:latin typeface="Arial Unicode MS" panose="020B0604020202020204" pitchFamily="34" charset="-128"/>
              </a:rPr>
              <a:t>ignoreCase</a:t>
            </a:r>
            <a:r>
              <a:rPr lang="zh-CN" altLang="en-US" dirty="0">
                <a:latin typeface="Arial Unicode MS" panose="020B0604020202020204" pitchFamily="34" charset="-128"/>
              </a:rPr>
              <a:t>指明比较时是否区分大小写。对于第一种方法，比较是区分大小写的</a:t>
            </a:r>
            <a:endParaRPr kumimoji="1" lang="zh-CN" altLang="en-US" dirty="0"/>
          </a:p>
        </p:txBody>
      </p:sp>
    </p:spTree>
    <p:extLst>
      <p:ext uri="{BB962C8B-B14F-4D97-AF65-F5344CB8AC3E}">
        <p14:creationId xmlns:p14="http://schemas.microsoft.com/office/powerpoint/2010/main" val="300138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65D29-85CC-DA4D-934D-4464CCB6991B}"/>
              </a:ext>
            </a:extLst>
          </p:cNvPr>
          <p:cNvSpPr>
            <a:spLocks noGrp="1"/>
          </p:cNvSpPr>
          <p:nvPr>
            <p:ph type="title"/>
          </p:nvPr>
        </p:nvSpPr>
        <p:spPr/>
        <p:txBody>
          <a:bodyPr/>
          <a:lstStyle/>
          <a:p>
            <a:r>
              <a:rPr kumimoji="1" lang="zh-CN" altLang="en-US" dirty="0"/>
              <a:t>第四</a:t>
            </a:r>
            <a:r>
              <a:rPr kumimoji="1" lang="zh-CN" altLang="en-US"/>
              <a:t>章 数组</a:t>
            </a:r>
            <a:endParaRPr kumimoji="1" lang="zh-CN" altLang="en-US" dirty="0"/>
          </a:p>
        </p:txBody>
      </p:sp>
      <p:sp>
        <p:nvSpPr>
          <p:cNvPr id="3" name="内容占位符 2">
            <a:extLst>
              <a:ext uri="{FF2B5EF4-FFF2-40B4-BE49-F238E27FC236}">
                <a16:creationId xmlns:a16="http://schemas.microsoft.com/office/drawing/2014/main" id="{254DB7F7-2334-F543-99EC-3F823ACD1EC6}"/>
              </a:ext>
            </a:extLst>
          </p:cNvPr>
          <p:cNvSpPr>
            <a:spLocks noGrp="1"/>
          </p:cNvSpPr>
          <p:nvPr>
            <p:ph idx="1"/>
          </p:nvPr>
        </p:nvSpPr>
        <p:spPr/>
        <p:txBody>
          <a:bodyPr/>
          <a:lstStyle/>
          <a:p>
            <a:pPr>
              <a:lnSpc>
                <a:spcPct val="120000"/>
              </a:lnSpc>
              <a:buFont typeface="Wingdings" pitchFamily="2" charset="2"/>
              <a:buChar char="ü"/>
            </a:pPr>
            <a:r>
              <a:rPr lang="zh-CN" altLang="en-US" dirty="0">
                <a:solidFill>
                  <a:srgbClr val="0070C0"/>
                </a:solidFill>
                <a:latin typeface="Times New Roman" panose="02020603050405020304" pitchFamily="18" charset="0"/>
              </a:rPr>
              <a:t>数组（</a:t>
            </a:r>
            <a:r>
              <a:rPr lang="en-US" altLang="zh-CN" dirty="0">
                <a:solidFill>
                  <a:srgbClr val="0070C0"/>
                </a:solidFill>
                <a:latin typeface="Times New Roman" panose="02020603050405020304" pitchFamily="18" charset="0"/>
              </a:rPr>
              <a:t>Array</a:t>
            </a:r>
            <a:r>
              <a:rPr lang="zh-CN" altLang="en-US" dirty="0">
                <a:solidFill>
                  <a:srgbClr val="0070C0"/>
                </a:solidFill>
                <a:latin typeface="Times New Roman" panose="02020603050405020304" pitchFamily="18" charset="0"/>
              </a:rPr>
              <a:t>）</a:t>
            </a:r>
          </a:p>
          <a:p>
            <a:pPr>
              <a:lnSpc>
                <a:spcPct val="120000"/>
              </a:lnSpc>
              <a:buFont typeface="Wingdings" pitchFamily="2" charset="2"/>
              <a:buChar char="ü"/>
            </a:pPr>
            <a:r>
              <a:rPr lang="zh-CN" altLang="en-US" dirty="0">
                <a:solidFill>
                  <a:srgbClr val="0070C0"/>
                </a:solidFill>
                <a:latin typeface="Times New Roman" panose="02020603050405020304" pitchFamily="18" charset="0"/>
              </a:rPr>
              <a:t>向量（</a:t>
            </a:r>
            <a:r>
              <a:rPr lang="en-US" altLang="zh-CN" dirty="0">
                <a:solidFill>
                  <a:srgbClr val="0070C0"/>
                </a:solidFill>
                <a:latin typeface="Times New Roman" panose="02020603050405020304" pitchFamily="18" charset="0"/>
              </a:rPr>
              <a:t>Vector</a:t>
            </a:r>
            <a:r>
              <a:rPr lang="zh-CN" altLang="en-US" dirty="0">
                <a:solidFill>
                  <a:srgbClr val="0070C0"/>
                </a:solidFill>
                <a:latin typeface="Times New Roman" panose="02020603050405020304" pitchFamily="18" charset="0"/>
              </a:rPr>
              <a:t>）</a:t>
            </a:r>
          </a:p>
          <a:p>
            <a:pPr>
              <a:lnSpc>
                <a:spcPct val="120000"/>
              </a:lnSpc>
              <a:buFont typeface="Wingdings" pitchFamily="2" charset="2"/>
              <a:buChar char="ü"/>
            </a:pPr>
            <a:r>
              <a:rPr lang="zh-CN" altLang="en-US" dirty="0">
                <a:solidFill>
                  <a:srgbClr val="C00000"/>
                </a:solidFill>
                <a:latin typeface="Times New Roman" panose="02020603050405020304" pitchFamily="18" charset="0"/>
              </a:rPr>
              <a:t>字符串（</a:t>
            </a:r>
            <a:r>
              <a:rPr lang="en-US" altLang="zh-CN" dirty="0">
                <a:solidFill>
                  <a:srgbClr val="C00000"/>
                </a:solidFill>
                <a:latin typeface="Times New Roman" panose="02020603050405020304" pitchFamily="18" charset="0"/>
              </a:rPr>
              <a:t>String</a:t>
            </a:r>
            <a:r>
              <a:rPr lang="zh-CN" altLang="en-US" dirty="0">
                <a:solidFill>
                  <a:srgbClr val="C00000"/>
                </a:solidFill>
                <a:latin typeface="Times New Roman" panose="02020603050405020304" pitchFamily="18" charset="0"/>
              </a:rPr>
              <a:t>）</a:t>
            </a:r>
            <a:endParaRPr lang="en-US" altLang="zh-CN" dirty="0">
              <a:solidFill>
                <a:srgbClr val="C00000"/>
              </a:solidFill>
              <a:latin typeface="Times New Roman" panose="02020603050405020304" pitchFamily="18" charset="0"/>
            </a:endParaRPr>
          </a:p>
          <a:p>
            <a:pPr>
              <a:lnSpc>
                <a:spcPct val="120000"/>
              </a:lnSpc>
              <a:buFont typeface="Wingdings" pitchFamily="2" charset="2"/>
              <a:buChar char="ü"/>
            </a:pPr>
            <a:r>
              <a:rPr lang="zh-CN" altLang="en-US" dirty="0">
                <a:solidFill>
                  <a:srgbClr val="C00000"/>
                </a:solidFill>
                <a:latin typeface="Times New Roman" panose="02020603050405020304" pitchFamily="18" charset="0"/>
              </a:rPr>
              <a:t>字符构造类（</a:t>
            </a:r>
            <a:r>
              <a:rPr lang="en-US" altLang="zh-CN" dirty="0">
                <a:solidFill>
                  <a:srgbClr val="C00000"/>
                </a:solidFill>
                <a:latin typeface="Times New Roman" panose="02020603050405020304" pitchFamily="18" charset="0"/>
              </a:rPr>
              <a:t>StringBuilder,</a:t>
            </a:r>
            <a:r>
              <a:rPr lang="zh-CN" altLang="en-US" dirty="0">
                <a:solidFill>
                  <a:srgbClr val="C00000"/>
                </a:solidFill>
                <a:latin typeface="Times New Roman" panose="02020603050405020304" pitchFamily="18" charset="0"/>
              </a:rPr>
              <a:t>  </a:t>
            </a:r>
            <a:r>
              <a:rPr lang="en-US" altLang="zh-CN" dirty="0" err="1">
                <a:solidFill>
                  <a:srgbClr val="C00000"/>
                </a:solidFill>
                <a:latin typeface="Times New Roman" panose="02020603050405020304" pitchFamily="18" charset="0"/>
              </a:rPr>
              <a:t>StringBuffer</a:t>
            </a:r>
            <a:r>
              <a:rPr lang="zh-CN" altLang="en-US" dirty="0">
                <a:solidFill>
                  <a:srgbClr val="C00000"/>
                </a:solidFill>
                <a:latin typeface="Times New Roman" panose="02020603050405020304" pitchFamily="18" charset="0"/>
              </a:rPr>
              <a:t>）</a:t>
            </a:r>
          </a:p>
          <a:p>
            <a:pPr marL="0" indent="0">
              <a:buNone/>
            </a:pPr>
            <a:endParaRPr kumimoji="1" lang="zh-CN" altLang="en-US" dirty="0"/>
          </a:p>
        </p:txBody>
      </p:sp>
    </p:spTree>
    <p:extLst>
      <p:ext uri="{BB962C8B-B14F-4D97-AF65-F5344CB8AC3E}">
        <p14:creationId xmlns:p14="http://schemas.microsoft.com/office/powerpoint/2010/main" val="2625583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2ADFA-567A-BB4A-A957-9286C367454A}"/>
              </a:ext>
            </a:extLst>
          </p:cNvPr>
          <p:cNvSpPr>
            <a:spLocks noGrp="1"/>
          </p:cNvSpPr>
          <p:nvPr>
            <p:ph type="title"/>
          </p:nvPr>
        </p:nvSpPr>
        <p:spPr/>
        <p:txBody>
          <a:bodyPr/>
          <a:lstStyle/>
          <a:p>
            <a:r>
              <a:rPr kumimoji="1" lang="en-US" altLang="zh-CN" dirty="0"/>
              <a:t>Java</a:t>
            </a:r>
            <a:r>
              <a:rPr kumimoji="1" lang="zh-CN" altLang="en-US" dirty="0"/>
              <a:t>中的正则</a:t>
            </a:r>
          </a:p>
        </p:txBody>
      </p:sp>
      <p:sp>
        <p:nvSpPr>
          <p:cNvPr id="3" name="内容占位符 2">
            <a:extLst>
              <a:ext uri="{FF2B5EF4-FFF2-40B4-BE49-F238E27FC236}">
                <a16:creationId xmlns:a16="http://schemas.microsoft.com/office/drawing/2014/main" id="{0820385F-0644-4F4D-B874-651429B0084C}"/>
              </a:ext>
            </a:extLst>
          </p:cNvPr>
          <p:cNvSpPr>
            <a:spLocks noGrp="1"/>
          </p:cNvSpPr>
          <p:nvPr>
            <p:ph idx="1"/>
          </p:nvPr>
        </p:nvSpPr>
        <p:spPr/>
        <p:txBody>
          <a:bodyPr>
            <a:normAutofit lnSpcReduction="10000"/>
          </a:bodyPr>
          <a:lstStyle/>
          <a:p>
            <a:pPr marL="0" indent="0">
              <a:buNone/>
            </a:pPr>
            <a:r>
              <a:rPr kumimoji="1" lang="zh-CN" altLang="en-US" dirty="0"/>
              <a:t>高级语言中对字符串的操作，有一个非常强大但非常晦涩的工具</a:t>
            </a:r>
            <a:r>
              <a:rPr kumimoji="1" lang="en-US" altLang="zh-CN" dirty="0"/>
              <a:t>`</a:t>
            </a:r>
            <a:r>
              <a:rPr kumimoji="1" lang="zh-CN" altLang="en-US" b="1" dirty="0"/>
              <a:t>正则表达式</a:t>
            </a:r>
            <a:r>
              <a:rPr kumimoji="1" lang="en-US" altLang="zh-CN" b="1" dirty="0"/>
              <a:t>`</a:t>
            </a:r>
            <a:r>
              <a:rPr kumimoji="1" lang="zh-CN" altLang="en-US" dirty="0"/>
              <a:t>，学会很难，但不得不学！</a:t>
            </a:r>
            <a:endParaRPr kumimoji="1" lang="en-US" altLang="zh-CN" dirty="0"/>
          </a:p>
          <a:p>
            <a:pPr marL="0" indent="0">
              <a:buNone/>
            </a:pPr>
            <a:endParaRPr kumimoji="1" lang="en-US" altLang="zh-CN" dirty="0"/>
          </a:p>
          <a:p>
            <a:pPr marL="0" indent="0">
              <a:buNone/>
            </a:pPr>
            <a:r>
              <a:rPr kumimoji="1" lang="zh-CN" altLang="en-US" dirty="0"/>
              <a:t>没有定义，仅有一个概念，最早由</a:t>
            </a:r>
            <a:r>
              <a:rPr kumimoji="1" lang="en-US" altLang="zh-CN" dirty="0"/>
              <a:t>Perl</a:t>
            </a:r>
            <a:r>
              <a:rPr kumimoji="1" lang="zh-CN" altLang="en-US" dirty="0"/>
              <a:t>语言使用，</a:t>
            </a:r>
            <a:r>
              <a:rPr kumimoji="1" lang="en-US" altLang="zh-CN" dirty="0"/>
              <a:t>Unix</a:t>
            </a:r>
            <a:r>
              <a:rPr kumimoji="1" lang="zh-CN" altLang="en-US" dirty="0"/>
              <a:t>世界盛行，</a:t>
            </a:r>
            <a:r>
              <a:rPr kumimoji="1" lang="en-US" altLang="zh-CN" dirty="0"/>
              <a:t>Linux</a:t>
            </a:r>
            <a:r>
              <a:rPr kumimoji="1" lang="zh-CN" altLang="en-US" dirty="0"/>
              <a:t>命令三剑客：</a:t>
            </a:r>
            <a:r>
              <a:rPr kumimoji="1" lang="en-US" altLang="zh-CN" dirty="0" err="1"/>
              <a:t>awk</a:t>
            </a:r>
            <a:r>
              <a:rPr kumimoji="1" lang="zh-CN" altLang="en-US" dirty="0"/>
              <a:t>、</a:t>
            </a:r>
            <a:r>
              <a:rPr kumimoji="1" lang="en-US" altLang="zh-CN" dirty="0"/>
              <a:t>sed</a:t>
            </a:r>
            <a:r>
              <a:rPr kumimoji="1" lang="zh-CN" altLang="en-US" dirty="0"/>
              <a:t>、</a:t>
            </a:r>
            <a:r>
              <a:rPr kumimoji="1" lang="en-US" altLang="zh-CN" dirty="0"/>
              <a:t>grep</a:t>
            </a:r>
            <a:r>
              <a:rPr kumimoji="1" lang="zh-CN" altLang="en-US" dirty="0"/>
              <a:t>都采用正则表达式匹配字符串</a:t>
            </a:r>
            <a:endParaRPr kumimoji="1" lang="en-US" altLang="zh-CN" dirty="0"/>
          </a:p>
          <a:p>
            <a:pPr marL="0" indent="0">
              <a:buNone/>
            </a:pPr>
            <a:endParaRPr kumimoji="1" lang="en-US" altLang="zh-CN" dirty="0"/>
          </a:p>
          <a:p>
            <a:pPr marL="0" indent="0">
              <a:buNone/>
            </a:pPr>
            <a:r>
              <a:rPr kumimoji="1" lang="zh-CN" altLang="en-US" b="1" dirty="0"/>
              <a:t>概念</a:t>
            </a:r>
            <a:r>
              <a:rPr kumimoji="1" lang="zh-CN" altLang="en-US" dirty="0"/>
              <a:t>：</a:t>
            </a:r>
            <a:endParaRPr kumimoji="1" lang="en-US" altLang="zh-CN" dirty="0"/>
          </a:p>
          <a:p>
            <a:pPr marL="0" indent="0">
              <a:buNone/>
            </a:pPr>
            <a:r>
              <a:rPr lang="zh-CN" altLang="en-US" dirty="0"/>
              <a:t>正则表达式是对</a:t>
            </a:r>
            <a:r>
              <a:rPr lang="zh-CN" altLang="en-US" dirty="0">
                <a:hlinkClick r:id="rId2"/>
              </a:rPr>
              <a:t>字符</a:t>
            </a:r>
            <a:r>
              <a:rPr lang="zh-CN" altLang="en-US" dirty="0"/>
              <a:t>串操作的一种逻辑公式，就是用事先定义好的一些特定字符、及这些特定字符的组合，组成一个“规则字符串”，这个“规则字符串”用来表达对字符串的一种过滤逻辑。</a:t>
            </a:r>
            <a:endParaRPr kumimoji="1" lang="zh-CN" altLang="en-US" dirty="0"/>
          </a:p>
        </p:txBody>
      </p:sp>
    </p:spTree>
    <p:extLst>
      <p:ext uri="{BB962C8B-B14F-4D97-AF65-F5344CB8AC3E}">
        <p14:creationId xmlns:p14="http://schemas.microsoft.com/office/powerpoint/2010/main" val="23553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E9653-489E-754D-93CC-62C0DFE85EF0}"/>
              </a:ext>
            </a:extLst>
          </p:cNvPr>
          <p:cNvSpPr>
            <a:spLocks noGrp="1"/>
          </p:cNvSpPr>
          <p:nvPr>
            <p:ph type="title"/>
          </p:nvPr>
        </p:nvSpPr>
        <p:spPr/>
        <p:txBody>
          <a:bodyPr/>
          <a:lstStyle/>
          <a:p>
            <a:r>
              <a:rPr kumimoji="1" lang="en-US" altLang="zh-CN" dirty="0"/>
              <a:t>String</a:t>
            </a:r>
            <a:r>
              <a:rPr kumimoji="1" lang="zh-CN" altLang="en-US" dirty="0"/>
              <a:t>的正则例子</a:t>
            </a:r>
          </a:p>
        </p:txBody>
      </p:sp>
      <p:sp>
        <p:nvSpPr>
          <p:cNvPr id="3" name="内容占位符 2">
            <a:extLst>
              <a:ext uri="{FF2B5EF4-FFF2-40B4-BE49-F238E27FC236}">
                <a16:creationId xmlns:a16="http://schemas.microsoft.com/office/drawing/2014/main" id="{057AE41D-3CCC-3946-91FB-B4951A701452}"/>
              </a:ext>
            </a:extLst>
          </p:cNvPr>
          <p:cNvSpPr>
            <a:spLocks noGrp="1"/>
          </p:cNvSpPr>
          <p:nvPr>
            <p:ph idx="1"/>
          </p:nvPr>
        </p:nvSpPr>
        <p:spPr>
          <a:solidFill>
            <a:schemeClr val="tx1">
              <a:lumMod val="85000"/>
              <a:lumOff val="15000"/>
            </a:schemeClr>
          </a:solidFill>
        </p:spPr>
        <p:txBody>
          <a:bodyPr>
            <a:normAutofit fontScale="47500" lnSpcReduction="20000"/>
          </a:bodyPr>
          <a:lstStyle/>
          <a:p>
            <a:pPr marL="0" indent="0" fontAlgn="base">
              <a:buNone/>
            </a:pPr>
            <a:r>
              <a:rPr lang="en-US" altLang="zh-CN" sz="3300" dirty="0">
                <a:solidFill>
                  <a:schemeClr val="bg1"/>
                </a:solidFill>
              </a:rPr>
              <a:t>public static void main(String[] </a:t>
            </a:r>
            <a:r>
              <a:rPr lang="en-US" altLang="zh-CN" sz="3300" dirty="0" err="1">
                <a:solidFill>
                  <a:schemeClr val="bg1"/>
                </a:solidFill>
              </a:rPr>
              <a:t>args</a:t>
            </a:r>
            <a:r>
              <a:rPr lang="en-US" altLang="zh-CN" sz="3300" dirty="0">
                <a:solidFill>
                  <a:schemeClr val="bg1"/>
                </a:solidFill>
              </a:rPr>
              <a:t>) {</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要验证的字符串</a:t>
            </a:r>
          </a:p>
          <a:p>
            <a:pPr marL="0" indent="0" fontAlgn="base">
              <a:buNone/>
            </a:pPr>
            <a:r>
              <a:rPr lang="zh-CN" altLang="en-US" sz="3300" dirty="0">
                <a:solidFill>
                  <a:schemeClr val="bg1"/>
                </a:solidFill>
              </a:rPr>
              <a:t>    </a:t>
            </a:r>
            <a:r>
              <a:rPr lang="en-US" altLang="zh-CN" sz="3300" dirty="0">
                <a:solidFill>
                  <a:schemeClr val="bg1"/>
                </a:solidFill>
              </a:rPr>
              <a:t>String str = "</a:t>
            </a:r>
            <a:r>
              <a:rPr lang="en-US" altLang="zh-CN" sz="3300" dirty="0" err="1">
                <a:solidFill>
                  <a:schemeClr val="bg1"/>
                </a:solidFill>
              </a:rPr>
              <a:t>service@xsoftlab.net</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邮箱验证规则</a:t>
            </a:r>
          </a:p>
          <a:p>
            <a:pPr marL="0" indent="0" fontAlgn="base">
              <a:buNone/>
            </a:pPr>
            <a:r>
              <a:rPr lang="zh-CN" altLang="en-US" sz="3300" dirty="0">
                <a:solidFill>
                  <a:schemeClr val="bg1"/>
                </a:solidFill>
              </a:rPr>
              <a:t>    </a:t>
            </a:r>
            <a:r>
              <a:rPr lang="en-US" altLang="zh-CN" sz="3300" dirty="0">
                <a:solidFill>
                  <a:schemeClr val="bg1"/>
                </a:solidFill>
              </a:rPr>
              <a:t>String </a:t>
            </a:r>
            <a:r>
              <a:rPr lang="en-US" altLang="zh-CN" sz="3300" dirty="0" err="1">
                <a:solidFill>
                  <a:schemeClr val="bg1"/>
                </a:solidFill>
              </a:rPr>
              <a:t>regEx</a:t>
            </a:r>
            <a:r>
              <a:rPr lang="en-US" altLang="zh-CN" sz="3300" dirty="0">
                <a:solidFill>
                  <a:schemeClr val="bg1"/>
                </a:solidFill>
              </a:rPr>
              <a:t> = "[a-</a:t>
            </a:r>
            <a:r>
              <a:rPr lang="en-US" altLang="zh-CN" sz="3300" dirty="0" err="1">
                <a:solidFill>
                  <a:schemeClr val="bg1"/>
                </a:solidFill>
              </a:rPr>
              <a:t>zA</a:t>
            </a:r>
            <a:r>
              <a:rPr lang="en-US" altLang="zh-CN" sz="3300" dirty="0">
                <a:solidFill>
                  <a:schemeClr val="bg1"/>
                </a:solidFill>
              </a:rPr>
              <a:t>-Z_]{1,}[0-9]{0,}@(([a-zA-z0-9]-*){1,}\\.){1,3}[a-</a:t>
            </a:r>
            <a:r>
              <a:rPr lang="en-US" altLang="zh-CN" sz="3300" dirty="0" err="1">
                <a:solidFill>
                  <a:schemeClr val="bg1"/>
                </a:solidFill>
              </a:rPr>
              <a:t>zA</a:t>
            </a:r>
            <a:r>
              <a:rPr lang="en-US" altLang="zh-CN" sz="3300" dirty="0">
                <a:solidFill>
                  <a:schemeClr val="bg1"/>
                </a:solidFill>
              </a:rPr>
              <a:t>-z\\-]{1,}";</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编译正则表达式</a:t>
            </a:r>
          </a:p>
          <a:p>
            <a:pPr marL="0" indent="0" fontAlgn="base">
              <a:buNone/>
            </a:pPr>
            <a:r>
              <a:rPr lang="zh-CN" altLang="en-US" sz="3300" dirty="0">
                <a:solidFill>
                  <a:schemeClr val="bg1"/>
                </a:solidFill>
              </a:rPr>
              <a:t>    </a:t>
            </a:r>
            <a:r>
              <a:rPr lang="en-US" altLang="zh-CN" sz="3300" dirty="0">
                <a:solidFill>
                  <a:schemeClr val="bg1"/>
                </a:solidFill>
              </a:rPr>
              <a:t>Pattern pattern = </a:t>
            </a:r>
            <a:r>
              <a:rPr lang="en-US" altLang="zh-CN" sz="3300" dirty="0" err="1">
                <a:solidFill>
                  <a:schemeClr val="bg1"/>
                </a:solidFill>
              </a:rPr>
              <a:t>Pattern.compile</a:t>
            </a:r>
            <a:r>
              <a:rPr lang="en-US" altLang="zh-CN" sz="3300" dirty="0">
                <a:solidFill>
                  <a:schemeClr val="bg1"/>
                </a:solidFill>
              </a:rPr>
              <a:t>(</a:t>
            </a:r>
            <a:r>
              <a:rPr lang="en-US" altLang="zh-CN" sz="3300" dirty="0" err="1">
                <a:solidFill>
                  <a:schemeClr val="bg1"/>
                </a:solidFill>
              </a:rPr>
              <a:t>regEx</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忽略大小写的写法</a:t>
            </a:r>
          </a:p>
          <a:p>
            <a:pPr marL="0" indent="0" fontAlgn="base">
              <a:buNone/>
            </a:pPr>
            <a:r>
              <a:rPr lang="zh-CN" altLang="en-US" sz="3300" dirty="0">
                <a:solidFill>
                  <a:schemeClr val="bg1"/>
                </a:solidFill>
              </a:rPr>
              <a:t>    </a:t>
            </a:r>
            <a:r>
              <a:rPr lang="en-US" altLang="zh-CN" sz="3300" dirty="0">
                <a:solidFill>
                  <a:schemeClr val="bg1"/>
                </a:solidFill>
              </a:rPr>
              <a:t>// Pattern pat = </a:t>
            </a:r>
            <a:r>
              <a:rPr lang="en-US" altLang="zh-CN" sz="3300" dirty="0" err="1">
                <a:solidFill>
                  <a:schemeClr val="bg1"/>
                </a:solidFill>
              </a:rPr>
              <a:t>Pattern.compile</a:t>
            </a:r>
            <a:r>
              <a:rPr lang="en-US" altLang="zh-CN" sz="3300" dirty="0">
                <a:solidFill>
                  <a:schemeClr val="bg1"/>
                </a:solidFill>
              </a:rPr>
              <a:t>(</a:t>
            </a:r>
            <a:r>
              <a:rPr lang="en-US" altLang="zh-CN" sz="3300" dirty="0" err="1">
                <a:solidFill>
                  <a:schemeClr val="bg1"/>
                </a:solidFill>
              </a:rPr>
              <a:t>regEx</a:t>
            </a:r>
            <a:r>
              <a:rPr lang="en-US" altLang="zh-CN" sz="3300" dirty="0">
                <a:solidFill>
                  <a:schemeClr val="bg1"/>
                </a:solidFill>
              </a:rPr>
              <a:t>, </a:t>
            </a:r>
            <a:r>
              <a:rPr lang="en-US" altLang="zh-CN" sz="3300" dirty="0" err="1">
                <a:solidFill>
                  <a:schemeClr val="bg1"/>
                </a:solidFill>
              </a:rPr>
              <a:t>Pattern.CASE_INSENSITIVE</a:t>
            </a:r>
            <a:r>
              <a:rPr lang="en-US" altLang="zh-CN" sz="3300" dirty="0">
                <a:solidFill>
                  <a:schemeClr val="bg1"/>
                </a:solidFill>
              </a:rPr>
              <a:t>);</a:t>
            </a:r>
          </a:p>
          <a:p>
            <a:pPr marL="0" indent="0" fontAlgn="base">
              <a:buNone/>
            </a:pPr>
            <a:r>
              <a:rPr lang="en-US" altLang="zh-CN" sz="3300" dirty="0">
                <a:solidFill>
                  <a:schemeClr val="bg1"/>
                </a:solidFill>
              </a:rPr>
              <a:t>    Matcher matcher = </a:t>
            </a:r>
            <a:r>
              <a:rPr lang="en-US" altLang="zh-CN" sz="3300" dirty="0" err="1">
                <a:solidFill>
                  <a:schemeClr val="bg1"/>
                </a:solidFill>
              </a:rPr>
              <a:t>pattern.matcher</a:t>
            </a:r>
            <a:r>
              <a:rPr lang="en-US" altLang="zh-CN" sz="3300" dirty="0">
                <a:solidFill>
                  <a:schemeClr val="bg1"/>
                </a:solidFill>
              </a:rPr>
              <a:t>(str);</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字符串是否与正则表达式相匹配</a:t>
            </a:r>
          </a:p>
          <a:p>
            <a:pPr marL="0" indent="0" fontAlgn="base">
              <a:buNone/>
            </a:pPr>
            <a:r>
              <a:rPr lang="zh-CN" altLang="en-US" sz="3300" dirty="0">
                <a:solidFill>
                  <a:schemeClr val="bg1"/>
                </a:solidFill>
              </a:rPr>
              <a:t>    </a:t>
            </a:r>
            <a:r>
              <a:rPr lang="en-US" altLang="zh-CN" sz="3300" dirty="0">
                <a:solidFill>
                  <a:schemeClr val="bg1"/>
                </a:solidFill>
              </a:rPr>
              <a:t>boolean </a:t>
            </a:r>
            <a:r>
              <a:rPr lang="en-US" altLang="zh-CN" sz="3300" dirty="0" err="1">
                <a:solidFill>
                  <a:schemeClr val="bg1"/>
                </a:solidFill>
              </a:rPr>
              <a:t>rs</a:t>
            </a:r>
            <a:r>
              <a:rPr lang="en-US" altLang="zh-CN" sz="3300" dirty="0">
                <a:solidFill>
                  <a:schemeClr val="bg1"/>
                </a:solidFill>
              </a:rPr>
              <a:t> = </a:t>
            </a:r>
            <a:r>
              <a:rPr lang="en-US" altLang="zh-CN" sz="3300" dirty="0" err="1">
                <a:solidFill>
                  <a:schemeClr val="bg1"/>
                </a:solidFill>
              </a:rPr>
              <a:t>matcher.matches</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err="1">
                <a:solidFill>
                  <a:schemeClr val="bg1"/>
                </a:solidFill>
              </a:rPr>
              <a:t>System.out.println</a:t>
            </a:r>
            <a:r>
              <a:rPr lang="en-US" altLang="zh-CN" sz="3300" dirty="0">
                <a:solidFill>
                  <a:schemeClr val="bg1"/>
                </a:solidFill>
              </a:rPr>
              <a:t>(</a:t>
            </a:r>
            <a:r>
              <a:rPr lang="en-US" altLang="zh-CN" sz="3300" dirty="0" err="1">
                <a:solidFill>
                  <a:schemeClr val="bg1"/>
                </a:solidFill>
              </a:rPr>
              <a:t>rs</a:t>
            </a:r>
            <a:r>
              <a:rPr lang="en-US" altLang="zh-CN" sz="3300" dirty="0">
                <a:solidFill>
                  <a:schemeClr val="bg1"/>
                </a:solidFill>
              </a:rPr>
              <a:t>);</a:t>
            </a:r>
          </a:p>
          <a:p>
            <a:pPr marL="0" indent="0" fontAlgn="base">
              <a:buNone/>
            </a:pPr>
            <a:r>
              <a:rPr lang="en-US" altLang="zh-CN" sz="3300" dirty="0">
                <a:solidFill>
                  <a:schemeClr val="bg1"/>
                </a:solidFill>
              </a:rPr>
              <a:t>}</a:t>
            </a:r>
          </a:p>
          <a:p>
            <a:endParaRPr kumimoji="1" lang="zh-CN" altLang="en-US" dirty="0"/>
          </a:p>
        </p:txBody>
      </p:sp>
    </p:spTree>
    <p:extLst>
      <p:ext uri="{BB962C8B-B14F-4D97-AF65-F5344CB8AC3E}">
        <p14:creationId xmlns:p14="http://schemas.microsoft.com/office/powerpoint/2010/main" val="40989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EEBB0-16C7-1347-AC48-C02DEFEBB1F2}"/>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7BB0C5A3-121E-584A-86A3-F5DDAC54430D}"/>
              </a:ext>
            </a:extLst>
          </p:cNvPr>
          <p:cNvSpPr>
            <a:spLocks noGrp="1"/>
          </p:cNvSpPr>
          <p:nvPr>
            <p:ph idx="1"/>
          </p:nvPr>
        </p:nvSpPr>
        <p:spPr>
          <a:xfrm>
            <a:off x="838200" y="1825625"/>
            <a:ext cx="5257800" cy="4351338"/>
          </a:xfrm>
        </p:spPr>
        <p:txBody>
          <a:bodyPr>
            <a:normAutofit fontScale="92500" lnSpcReduction="10000"/>
          </a:bodyPr>
          <a:lstStyle/>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将串中出现的特定字符用新的字符代替。</a:t>
            </a:r>
          </a:p>
          <a:p>
            <a:pPr marL="0" indent="0">
              <a:buNone/>
            </a:pPr>
            <a:r>
              <a:rPr lang="en-US" altLang="zh-CN" sz="1600" dirty="0">
                <a:latin typeface="Arial Unicode MS" panose="020B0604020202020204" pitchFamily="34" charset="-128"/>
              </a:rPr>
              <a:t>public String replace(char </a:t>
            </a:r>
            <a:r>
              <a:rPr lang="en-US" altLang="zh-CN" sz="1600" dirty="0" err="1">
                <a:latin typeface="Arial Unicode MS" panose="020B0604020202020204" pitchFamily="34" charset="-128"/>
              </a:rPr>
              <a:t>oldChar,char</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newChar</a:t>
            </a:r>
            <a:r>
              <a:rPr lang="en-US" altLang="zh-CN" sz="1600" dirty="0">
                <a:latin typeface="Arial Unicode MS" panose="020B0604020202020204" pitchFamily="34" charset="-128"/>
              </a:rPr>
              <a:t>)</a:t>
            </a:r>
            <a:br>
              <a:rPr lang="en-US" altLang="zh-CN" sz="1600" dirty="0">
                <a:latin typeface="Arial Unicode MS" panose="020B0604020202020204" pitchFamily="34" charset="-128"/>
              </a:rPr>
            </a:br>
            <a:r>
              <a:rPr lang="en-US" altLang="zh-CN" sz="1600" dirty="0">
                <a:latin typeface="Arial Unicode MS" panose="020B0604020202020204" pitchFamily="34" charset="-128"/>
              </a:rPr>
              <a:t>public String </a:t>
            </a:r>
            <a:r>
              <a:rPr lang="en-US" altLang="zh-CN" sz="1600" dirty="0" err="1">
                <a:latin typeface="Arial Unicode MS" panose="020B0604020202020204" pitchFamily="34" charset="-128"/>
              </a:rPr>
              <a:t>replaceAll</a:t>
            </a:r>
            <a:r>
              <a:rPr lang="en-US" altLang="zh-CN" sz="1600" dirty="0">
                <a:latin typeface="Arial Unicode MS" panose="020B0604020202020204" pitchFamily="34" charset="-128"/>
              </a:rPr>
              <a:t>(</a:t>
            </a:r>
            <a:r>
              <a:rPr lang="en-US" altLang="zh-CN" sz="1600" dirty="0" err="1">
                <a:latin typeface="Arial Unicode MS" panose="020B0604020202020204" pitchFamily="34" charset="-128"/>
              </a:rPr>
              <a:t>String,String</a:t>
            </a:r>
            <a:r>
              <a:rPr lang="en-US" altLang="zh-CN" sz="1600" dirty="0">
                <a:latin typeface="Arial Unicode MS" panose="020B0604020202020204" pitchFamily="34" charset="-128"/>
              </a:rPr>
              <a:t>)</a:t>
            </a:r>
            <a:br>
              <a:rPr lang="zh-CN" altLang="en-US" sz="1600" dirty="0">
                <a:latin typeface="Arial Unicode MS" panose="020B0604020202020204" pitchFamily="34" charset="-128"/>
              </a:rPr>
            </a:br>
            <a:r>
              <a:rPr lang="en-US" altLang="zh-CN" sz="1600" dirty="0">
                <a:latin typeface="Arial Unicode MS" panose="020B0604020202020204" pitchFamily="34" charset="-128"/>
              </a:rPr>
              <a:t>public String </a:t>
            </a:r>
            <a:r>
              <a:rPr lang="en-US" altLang="zh-CN" sz="1600" dirty="0" err="1">
                <a:latin typeface="Arial Unicode MS" panose="020B0604020202020204" pitchFamily="34" charset="-128"/>
              </a:rPr>
              <a:t>repalceFirst</a:t>
            </a:r>
            <a:r>
              <a:rPr lang="en-US" altLang="zh-CN" sz="1600" dirty="0">
                <a:latin typeface="Arial Unicode MS" panose="020B0604020202020204" pitchFamily="34" charset="-128"/>
              </a:rPr>
              <a:t>(</a:t>
            </a:r>
            <a:r>
              <a:rPr lang="en-US" altLang="zh-CN" sz="1600" dirty="0" err="1">
                <a:latin typeface="Arial Unicode MS" panose="020B0604020202020204" pitchFamily="34" charset="-128"/>
              </a:rPr>
              <a:t>String,String</a:t>
            </a:r>
            <a:r>
              <a:rPr lang="en-US" altLang="zh-CN" sz="1600" dirty="0">
                <a:latin typeface="Arial Unicode MS" panose="020B0604020202020204" pitchFamily="34" charset="-128"/>
              </a:rPr>
              <a:t>)</a:t>
            </a:r>
          </a:p>
          <a:p>
            <a:pPr marL="0" indent="0">
              <a:buNone/>
            </a:pPr>
            <a:endParaRPr lang="zh-CN" altLang="en-US"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用来得到字符串中指定范围内的子串。</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substring(int </a:t>
            </a:r>
            <a:r>
              <a:rPr lang="en-US" altLang="zh-CN" sz="1600" dirty="0" err="1">
                <a:latin typeface="Arial Unicode MS" panose="020B0604020202020204" pitchFamily="34" charset="-128"/>
              </a:rPr>
              <a:t>beginIndex</a:t>
            </a:r>
            <a:r>
              <a:rPr lang="en-US" altLang="zh-CN" sz="1600" dirty="0">
                <a:latin typeface="Arial Unicode MS" panose="020B0604020202020204" pitchFamily="34" charset="-128"/>
              </a:rPr>
              <a:t>)</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substring(int </a:t>
            </a:r>
            <a:r>
              <a:rPr lang="en-US" altLang="zh-CN" sz="1600" dirty="0" err="1">
                <a:latin typeface="Arial Unicode MS" panose="020B0604020202020204" pitchFamily="34" charset="-128"/>
              </a:rPr>
              <a:t>beginIndex,int</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endIndex</a:t>
            </a:r>
            <a:r>
              <a:rPr lang="en-US" altLang="zh-CN" sz="1600" dirty="0">
                <a:latin typeface="Arial Unicode MS" panose="020B0604020202020204" pitchFamily="34" charset="-128"/>
              </a:rPr>
              <a:t>)</a:t>
            </a:r>
          </a:p>
          <a:p>
            <a:pPr marL="0" indent="0">
              <a:buNone/>
            </a:pPr>
            <a:endParaRPr lang="en-US" altLang="zh-CN"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把串中的所有字符转换成小写</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toLowerCase</a:t>
            </a:r>
            <a:r>
              <a:rPr lang="en-US" altLang="zh-CN" sz="1600" dirty="0">
                <a:latin typeface="Arial Unicode MS" panose="020B0604020202020204" pitchFamily="34" charset="-128"/>
              </a:rPr>
              <a:t>()</a:t>
            </a:r>
          </a:p>
          <a:p>
            <a:pPr marL="0" indent="0">
              <a:buNone/>
            </a:pPr>
            <a:endParaRPr lang="en-US" altLang="zh-CN"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把串中的所有字符转换成大写</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toUpperCase</a:t>
            </a:r>
            <a:r>
              <a:rPr lang="en-US" altLang="zh-CN" sz="1600" dirty="0">
                <a:latin typeface="Arial Unicode MS" panose="020B0604020202020204" pitchFamily="34" charset="-128"/>
              </a:rPr>
              <a:t>()</a:t>
            </a:r>
          </a:p>
        </p:txBody>
      </p:sp>
      <p:sp>
        <p:nvSpPr>
          <p:cNvPr id="5" name="内容占位符 2">
            <a:extLst>
              <a:ext uri="{FF2B5EF4-FFF2-40B4-BE49-F238E27FC236}">
                <a16:creationId xmlns:a16="http://schemas.microsoft.com/office/drawing/2014/main" id="{A574BE3B-86E4-3E42-8841-70D428F45CDC}"/>
              </a:ext>
            </a:extLst>
          </p:cNvPr>
          <p:cNvSpPr txBox="1">
            <a:spLocks/>
          </p:cNvSpPr>
          <p:nvPr/>
        </p:nvSpPr>
        <p:spPr>
          <a:xfrm>
            <a:off x="6221506" y="1825625"/>
            <a:ext cx="5257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给定的表达式和限制参数</a:t>
            </a:r>
            <a:r>
              <a:rPr lang="en-US" altLang="zh-CN" sz="1600" dirty="0">
                <a:latin typeface="Arial Unicode MS" panose="020B0604020202020204" pitchFamily="34" charset="-128"/>
              </a:rPr>
              <a:t>0</a:t>
            </a:r>
            <a:r>
              <a:rPr lang="zh-CN" altLang="en-US" sz="1600" dirty="0">
                <a:latin typeface="Arial Unicode MS" panose="020B0604020202020204" pitchFamily="34" charset="-128"/>
              </a:rPr>
              <a:t>来调用两参数</a:t>
            </a:r>
            <a:r>
              <a:rPr lang="en-US" altLang="zh-CN" sz="1600" dirty="0">
                <a:latin typeface="Arial Unicode MS" panose="020B0604020202020204" pitchFamily="34" charset="-128"/>
              </a:rPr>
              <a:t>split</a:t>
            </a:r>
            <a:r>
              <a:rPr lang="zh-CN" altLang="en-US" sz="1600" dirty="0">
                <a:latin typeface="Arial Unicode MS" panose="020B0604020202020204" pitchFamily="34" charset="-128"/>
              </a:rPr>
              <a:t>方法。</a:t>
            </a:r>
          </a:p>
          <a:p>
            <a:pPr marL="0" indent="0">
              <a:buNone/>
            </a:pPr>
            <a:r>
              <a:rPr lang="en-US" altLang="zh-CN" sz="1500" dirty="0">
                <a:latin typeface="Arial Unicode MS" panose="020B0604020202020204" pitchFamily="34" charset="-128"/>
              </a:rPr>
              <a:t>public String[] split(String regex)</a:t>
            </a:r>
            <a:br>
              <a:rPr lang="en-US" altLang="zh-CN" sz="1500" dirty="0">
                <a:latin typeface="Arial Unicode MS" panose="020B0604020202020204" pitchFamily="34" charset="-128"/>
              </a:rPr>
            </a:b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使用</a:t>
            </a:r>
            <a:r>
              <a:rPr lang="en-US" altLang="zh-CN" sz="1500" dirty="0">
                <a:latin typeface="Arial Unicode MS" panose="020B0604020202020204" pitchFamily="34" charset="-128"/>
              </a:rPr>
              <a:t>regex</a:t>
            </a:r>
            <a:r>
              <a:rPr lang="zh-CN" altLang="en-US" sz="1500" dirty="0">
                <a:latin typeface="Arial Unicode MS" panose="020B0604020202020204" pitchFamily="34" charset="-128"/>
              </a:rPr>
              <a:t>进行字符串切割称为模式匹配</a:t>
            </a:r>
          </a:p>
          <a:p>
            <a:pPr marL="0" indent="0">
              <a:buNone/>
            </a:pPr>
            <a:r>
              <a:rPr lang="en-US" altLang="zh-CN" sz="1500" dirty="0">
                <a:latin typeface="Arial Unicode MS" panose="020B0604020202020204" pitchFamily="34" charset="-128"/>
              </a:rPr>
              <a:t>public String[] split(String </a:t>
            </a:r>
            <a:r>
              <a:rPr lang="en-US" altLang="zh-CN" sz="1500" dirty="0" err="1">
                <a:latin typeface="Arial Unicode MS" panose="020B0604020202020204" pitchFamily="34" charset="-128"/>
              </a:rPr>
              <a:t>regex,int</a:t>
            </a:r>
            <a:r>
              <a:rPr lang="en-US" altLang="zh-CN" sz="1500" dirty="0">
                <a:latin typeface="Arial Unicode MS" panose="020B0604020202020204" pitchFamily="34" charset="-128"/>
              </a:rPr>
              <a:t> limit)</a:t>
            </a:r>
          </a:p>
          <a:p>
            <a:pPr marL="0" indent="0">
              <a:buNone/>
            </a:pP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得到</a:t>
            </a:r>
            <a:r>
              <a:rPr lang="en-US" altLang="zh-CN" sz="1500" dirty="0">
                <a:latin typeface="Arial Unicode MS" panose="020B0604020202020204" pitchFamily="34" charset="-128"/>
              </a:rPr>
              <a:t>char[]</a:t>
            </a:r>
          </a:p>
          <a:p>
            <a:pPr marL="0" indent="0">
              <a:buNone/>
            </a:pPr>
            <a:r>
              <a:rPr lang="en-US" altLang="zh-CN" sz="1500" dirty="0">
                <a:latin typeface="Arial Unicode MS" panose="020B0604020202020204" pitchFamily="34" charset="-128"/>
              </a:rPr>
              <a:t>public</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char[]</a:t>
            </a:r>
            <a:r>
              <a:rPr lang="zh-CN" altLang="en-US" sz="1500" dirty="0">
                <a:latin typeface="Arial Unicode MS" panose="020B0604020202020204" pitchFamily="34" charset="-128"/>
              </a:rPr>
              <a:t> </a:t>
            </a:r>
            <a:r>
              <a:rPr lang="en-US" altLang="zh-CN" sz="1500" dirty="0" err="1">
                <a:latin typeface="Arial Unicode MS" panose="020B0604020202020204" pitchFamily="34" charset="-128"/>
              </a:rPr>
              <a:t>toCharArray</a:t>
            </a:r>
            <a:r>
              <a:rPr lang="en-US" altLang="zh-CN" sz="1500" dirty="0">
                <a:latin typeface="Arial Unicode MS" panose="020B0604020202020204" pitchFamily="34" charset="-128"/>
              </a:rPr>
              <a:t>()</a:t>
            </a:r>
            <a:br>
              <a:rPr lang="en-US" altLang="zh-CN" sz="1500" dirty="0">
                <a:latin typeface="Arial Unicode MS" panose="020B0604020202020204" pitchFamily="34" charset="-128"/>
              </a:rPr>
            </a:b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去除空格</a:t>
            </a: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public</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String trim();</a:t>
            </a:r>
          </a:p>
          <a:p>
            <a:pPr marL="0" indent="0">
              <a:buNone/>
            </a:pP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判断相等</a:t>
            </a: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boolean equals (String</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a:t>
            </a:r>
          </a:p>
          <a:p>
            <a:pPr marL="0" indent="0">
              <a:buNone/>
            </a:pPr>
            <a:r>
              <a:rPr lang="en-US" altLang="zh-CN" sz="1500" dirty="0">
                <a:latin typeface="Arial Unicode MS" panose="020B0604020202020204" pitchFamily="34" charset="-128"/>
              </a:rPr>
              <a:t>boolean </a:t>
            </a:r>
            <a:r>
              <a:rPr lang="en-US" altLang="zh-CN" sz="1500" dirty="0" err="1">
                <a:latin typeface="Arial Unicode MS" panose="020B0604020202020204" pitchFamily="34" charset="-128"/>
              </a:rPr>
              <a:t>equalsIgnoreCase</a:t>
            </a:r>
            <a:r>
              <a:rPr lang="en-US" altLang="zh-CN" sz="1500" dirty="0">
                <a:latin typeface="Arial Unicode MS" panose="020B0604020202020204" pitchFamily="34" charset="-128"/>
              </a:rPr>
              <a:t>(String</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a:t>
            </a:r>
          </a:p>
          <a:p>
            <a:pPr marL="0" indent="0">
              <a:buNone/>
            </a:pPr>
            <a:endParaRPr lang="en-US" altLang="zh-CN" sz="1500" dirty="0">
              <a:latin typeface="Arial Unicode MS" panose="020B0604020202020204" pitchFamily="34" charset="-128"/>
            </a:endParaRPr>
          </a:p>
          <a:p>
            <a:endParaRPr kumimoji="1" lang="zh-CN" altLang="en-US" dirty="0"/>
          </a:p>
        </p:txBody>
      </p:sp>
    </p:spTree>
    <p:extLst>
      <p:ext uri="{BB962C8B-B14F-4D97-AF65-F5344CB8AC3E}">
        <p14:creationId xmlns:p14="http://schemas.microsoft.com/office/powerpoint/2010/main" val="12066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17FBB-D0F9-EC4C-A822-2F4C0FC8A839}"/>
              </a:ext>
            </a:extLst>
          </p:cNvPr>
          <p:cNvSpPr>
            <a:spLocks noGrp="1"/>
          </p:cNvSpPr>
          <p:nvPr>
            <p:ph type="title"/>
          </p:nvPr>
        </p:nvSpPr>
        <p:spPr/>
        <p:txBody>
          <a:bodyPr/>
          <a:lstStyle/>
          <a:p>
            <a:r>
              <a:rPr kumimoji="1" lang="en-US" altLang="zh-CN" dirty="0"/>
              <a:t>String</a:t>
            </a:r>
            <a:r>
              <a:rPr kumimoji="1" lang="zh-CN" altLang="en-US" dirty="0"/>
              <a:t>的拼接</a:t>
            </a:r>
          </a:p>
        </p:txBody>
      </p:sp>
      <p:sp>
        <p:nvSpPr>
          <p:cNvPr id="3" name="内容占位符 2">
            <a:extLst>
              <a:ext uri="{FF2B5EF4-FFF2-40B4-BE49-F238E27FC236}">
                <a16:creationId xmlns:a16="http://schemas.microsoft.com/office/drawing/2014/main" id="{5408B2F9-9314-D847-9D89-6D3428A8C128}"/>
              </a:ext>
            </a:extLst>
          </p:cNvPr>
          <p:cNvSpPr>
            <a:spLocks noGrp="1"/>
          </p:cNvSpPr>
          <p:nvPr>
            <p:ph idx="1"/>
          </p:nvPr>
        </p:nvSpPr>
        <p:spPr>
          <a:xfrm>
            <a:off x="838200" y="1825625"/>
            <a:ext cx="3922059" cy="4351338"/>
          </a:xfrm>
        </p:spPr>
        <p:txBody>
          <a:bodyPr>
            <a:normAutofit/>
          </a:bodyPr>
          <a:lstStyle/>
          <a:p>
            <a:pPr marL="0" indent="0">
              <a:buNone/>
            </a:pPr>
            <a:r>
              <a:rPr kumimoji="1" lang="zh-CN" altLang="en-US" sz="1800" dirty="0"/>
              <a:t>先看例子</a:t>
            </a:r>
            <a:endParaRPr kumimoji="1" lang="en-US" altLang="zh-CN" sz="1800" dirty="0"/>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new</a:t>
            </a:r>
            <a:r>
              <a:rPr kumimoji="1" lang="zh-CN" altLang="en-US" sz="1800" dirty="0"/>
              <a:t> </a:t>
            </a:r>
            <a:r>
              <a:rPr kumimoji="1" lang="en-US" altLang="zh-CN" sz="1800" dirty="0"/>
              <a:t>String(“Hello”);</a:t>
            </a:r>
          </a:p>
          <a:p>
            <a:pPr marL="0" indent="0">
              <a:buNone/>
            </a:pPr>
            <a:r>
              <a:rPr kumimoji="1" lang="en-US" altLang="zh-CN" sz="1800" dirty="0"/>
              <a:t>String</a:t>
            </a:r>
            <a:r>
              <a:rPr kumimoji="1" lang="zh-CN" altLang="en-US" sz="1800" dirty="0"/>
              <a:t> </a:t>
            </a:r>
            <a:r>
              <a:rPr kumimoji="1" lang="en-US" altLang="zh-CN" sz="1800" dirty="0"/>
              <a:t>str1</a:t>
            </a:r>
            <a:r>
              <a:rPr kumimoji="1" lang="zh-CN" altLang="en-US" sz="1800" dirty="0"/>
              <a:t> </a:t>
            </a:r>
            <a:r>
              <a:rPr kumimoji="1" lang="en-US" altLang="zh-CN" sz="1800" dirty="0"/>
              <a:t>=</a:t>
            </a:r>
            <a:r>
              <a:rPr kumimoji="1" lang="zh-CN" altLang="en-US" sz="1800" dirty="0"/>
              <a:t> </a:t>
            </a:r>
            <a:r>
              <a:rPr kumimoji="1" lang="en-US" altLang="zh-CN" sz="1800" dirty="0"/>
              <a:t>“Hello”;</a:t>
            </a:r>
          </a:p>
          <a:p>
            <a:pPr marL="0" indent="0">
              <a:buNone/>
            </a:pPr>
            <a:r>
              <a:rPr kumimoji="1" lang="en-US" altLang="zh-CN" sz="1800" dirty="0"/>
              <a:t>String</a:t>
            </a:r>
            <a:r>
              <a:rPr kumimoji="1" lang="zh-CN" altLang="en-US" sz="1800" dirty="0"/>
              <a:t> </a:t>
            </a:r>
            <a:r>
              <a:rPr kumimoji="1" lang="en-US" altLang="zh-CN" sz="1800" dirty="0"/>
              <a:t>str2</a:t>
            </a:r>
            <a:r>
              <a:rPr kumimoji="1" lang="zh-CN" altLang="en-US" sz="1800" dirty="0"/>
              <a:t> </a:t>
            </a:r>
            <a:r>
              <a:rPr kumimoji="1" lang="en-US" altLang="zh-CN" sz="1800" dirty="0"/>
              <a:t>=</a:t>
            </a:r>
            <a:r>
              <a:rPr kumimoji="1" lang="zh-CN" altLang="en-US" sz="1800" dirty="0"/>
              <a:t> </a:t>
            </a:r>
            <a:r>
              <a:rPr kumimoji="1" lang="en-US" altLang="zh-CN" sz="1800" dirty="0"/>
              <a:t>“</a:t>
            </a:r>
            <a:r>
              <a:rPr kumimoji="1" lang="zh-CN" altLang="en-US" sz="1800" dirty="0"/>
              <a:t> </a:t>
            </a:r>
            <a:r>
              <a:rPr kumimoji="1" lang="en-US" altLang="zh-CN" sz="1800" dirty="0"/>
              <a:t>World”;</a:t>
            </a:r>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str3</a:t>
            </a:r>
            <a:r>
              <a:rPr kumimoji="1" lang="zh-CN" altLang="en-US" sz="1800" dirty="0"/>
              <a:t> </a:t>
            </a:r>
            <a:r>
              <a:rPr kumimoji="1" lang="en-US" altLang="zh-CN" sz="1800" dirty="0"/>
              <a:t>=</a:t>
            </a:r>
            <a:r>
              <a:rPr kumimoji="1" lang="zh-CN" altLang="en-US" sz="1800" dirty="0"/>
              <a:t> </a:t>
            </a:r>
            <a:r>
              <a:rPr kumimoji="1" lang="en-US" altLang="zh-CN" sz="1800" dirty="0"/>
              <a:t>str1+str2;</a:t>
            </a:r>
          </a:p>
          <a:p>
            <a:pPr marL="0" indent="0">
              <a:buNone/>
            </a:pPr>
            <a:r>
              <a:rPr kumimoji="1" lang="en-US" altLang="zh-CN" sz="1800" dirty="0"/>
              <a:t>String</a:t>
            </a:r>
            <a:r>
              <a:rPr kumimoji="1" lang="zh-CN" altLang="en-US" sz="1800" dirty="0"/>
              <a:t> </a:t>
            </a:r>
            <a:r>
              <a:rPr kumimoji="1" lang="en-US" altLang="zh-CN" sz="1800" dirty="0"/>
              <a:t>str4</a:t>
            </a:r>
            <a:r>
              <a:rPr kumimoji="1" lang="zh-CN" altLang="en-US" sz="1800" dirty="0"/>
              <a:t> </a:t>
            </a:r>
            <a:r>
              <a:rPr kumimoji="1" lang="en-US" altLang="zh-CN" sz="1800" dirty="0"/>
              <a:t>=</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str2;</a:t>
            </a:r>
          </a:p>
          <a:p>
            <a:pPr marL="0" indent="0">
              <a:buNone/>
            </a:pPr>
            <a:r>
              <a:rPr kumimoji="1" lang="en-US" altLang="zh-CN" sz="1800" dirty="0"/>
              <a:t>String</a:t>
            </a:r>
            <a:r>
              <a:rPr kumimoji="1" lang="zh-CN" altLang="en-US" sz="1800" dirty="0"/>
              <a:t> </a:t>
            </a:r>
            <a:r>
              <a:rPr kumimoji="1" lang="en-US" altLang="zh-CN" sz="1800" dirty="0"/>
              <a:t>str5</a:t>
            </a:r>
            <a:r>
              <a:rPr kumimoji="1" lang="zh-CN" altLang="en-US" sz="1800" dirty="0"/>
              <a:t> </a:t>
            </a:r>
            <a:r>
              <a:rPr kumimoji="1" lang="en-US" altLang="zh-CN" sz="1800" dirty="0"/>
              <a:t>=</a:t>
            </a:r>
            <a:r>
              <a:rPr kumimoji="1" lang="zh-CN" altLang="en-US" sz="1800" dirty="0"/>
              <a:t> </a:t>
            </a:r>
            <a:r>
              <a:rPr kumimoji="1" lang="en-US" altLang="zh-CN" sz="1800" dirty="0"/>
              <a:t>str0.concat(str2);</a:t>
            </a:r>
          </a:p>
          <a:p>
            <a:pPr marL="0" indent="0">
              <a:buNone/>
            </a:pPr>
            <a:r>
              <a:rPr kumimoji="1" lang="en-US" altLang="zh-CN" sz="1800" dirty="0"/>
              <a:t>String</a:t>
            </a:r>
            <a:r>
              <a:rPr kumimoji="1" lang="zh-CN" altLang="en-US" sz="1800" dirty="0"/>
              <a:t> </a:t>
            </a:r>
            <a:r>
              <a:rPr kumimoji="1" lang="en-US" altLang="zh-CN" sz="1800" dirty="0"/>
              <a:t>str6</a:t>
            </a:r>
            <a:r>
              <a:rPr kumimoji="1" lang="zh-CN" altLang="en-US" sz="1800" dirty="0"/>
              <a:t> </a:t>
            </a:r>
            <a:r>
              <a:rPr kumimoji="1" lang="en-US" altLang="zh-CN" sz="1800" dirty="0"/>
              <a:t>=</a:t>
            </a:r>
            <a:r>
              <a:rPr kumimoji="1" lang="zh-CN" altLang="en-US" sz="1800" dirty="0"/>
              <a:t> </a:t>
            </a:r>
            <a:r>
              <a:rPr kumimoji="1" lang="en-US" altLang="zh-CN" sz="1800" dirty="0"/>
              <a:t>str1.concat(str2);</a:t>
            </a:r>
            <a:endParaRPr kumimoji="1" lang="zh-CN" altLang="en-US" sz="1800" dirty="0"/>
          </a:p>
        </p:txBody>
      </p:sp>
      <p:sp>
        <p:nvSpPr>
          <p:cNvPr id="4" name="内容占位符 2">
            <a:extLst>
              <a:ext uri="{FF2B5EF4-FFF2-40B4-BE49-F238E27FC236}">
                <a16:creationId xmlns:a16="http://schemas.microsoft.com/office/drawing/2014/main" id="{644142B0-DF66-3945-AE4A-0AE4DF5E8582}"/>
              </a:ext>
            </a:extLst>
          </p:cNvPr>
          <p:cNvSpPr txBox="1">
            <a:spLocks/>
          </p:cNvSpPr>
          <p:nvPr/>
        </p:nvSpPr>
        <p:spPr>
          <a:xfrm>
            <a:off x="5755341" y="134470"/>
            <a:ext cx="6333566" cy="6575611"/>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b="1" dirty="0"/>
              <a:t>你知道吗？</a:t>
            </a:r>
            <a:endParaRPr kumimoji="1" lang="en-US" altLang="zh-CN" sz="1800" b="1" dirty="0"/>
          </a:p>
          <a:p>
            <a:pPr marL="0" indent="0">
              <a:buNone/>
            </a:pPr>
            <a:r>
              <a:rPr kumimoji="1" lang="en-US" altLang="zh-CN" sz="1800" b="1" dirty="0"/>
              <a:t>Java</a:t>
            </a:r>
            <a:r>
              <a:rPr kumimoji="1" lang="zh-CN" altLang="en-US" sz="1800" b="1" dirty="0"/>
              <a:t>的原则：</a:t>
            </a:r>
            <a:endParaRPr kumimoji="1" lang="en-US" altLang="zh-CN" sz="1800" dirty="0"/>
          </a:p>
          <a:p>
            <a:pPr marL="342900" indent="-342900">
              <a:buFont typeface="+mj-lt"/>
              <a:buAutoNum type="arabicPeriod"/>
            </a:pPr>
            <a:r>
              <a:rPr kumimoji="1" lang="zh-CN" altLang="en-US" sz="1800" dirty="0"/>
              <a:t>使用字符串字面量创建的字符串，也就是单独使用</a:t>
            </a:r>
            <a:r>
              <a:rPr kumimoji="1" lang="en-US" altLang="zh-CN" sz="1800" dirty="0"/>
              <a:t>""</a:t>
            </a:r>
            <a:r>
              <a:rPr kumimoji="1" lang="zh-CN" altLang="en-US" sz="1800" dirty="0"/>
              <a:t>引号创建的字符串都是直接量，在编译期就会将其存储到常量池中；</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a:t>
            </a:r>
            <a:r>
              <a:rPr kumimoji="1" lang="en-US" altLang="zh-CN" sz="1800" dirty="0"/>
              <a:t>new String("")</a:t>
            </a:r>
            <a:r>
              <a:rPr kumimoji="1" lang="zh-CN" altLang="en-US" sz="1800" dirty="0"/>
              <a:t>创建的对象会存储到堆内存中，在运行期才创建；</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使用只包含直接量的字符串连接符如</a:t>
            </a:r>
            <a:r>
              <a:rPr kumimoji="1" lang="en-US" altLang="zh-CN" sz="1800" dirty="0"/>
              <a:t>"aa" + "bb"</a:t>
            </a:r>
            <a:r>
              <a:rPr kumimoji="1" lang="zh-CN" altLang="en-US" sz="1800" dirty="0"/>
              <a:t>创建的也是直接量，这样的字符串在编译期就能确定，所以也会存储到常量池中；</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使用包含</a:t>
            </a:r>
            <a:r>
              <a:rPr kumimoji="1" lang="en-US" altLang="zh-CN" sz="1800" dirty="0"/>
              <a:t>String</a:t>
            </a:r>
            <a:r>
              <a:rPr kumimoji="1" lang="zh-CN" altLang="en-US" sz="1800" dirty="0"/>
              <a:t>直接量的字符串表达式</a:t>
            </a:r>
            <a:r>
              <a:rPr kumimoji="1" lang="en-US" altLang="zh-CN" sz="1800" dirty="0"/>
              <a:t>(</a:t>
            </a:r>
            <a:r>
              <a:rPr kumimoji="1" lang="zh-CN" altLang="en-US" sz="1800" dirty="0"/>
              <a:t>如</a:t>
            </a:r>
            <a:r>
              <a:rPr kumimoji="1" lang="en-US" altLang="zh-CN" sz="1800" dirty="0"/>
              <a:t>"aa" + str0)</a:t>
            </a:r>
            <a:r>
              <a:rPr kumimoji="1" lang="zh-CN" altLang="en-US" sz="1800" dirty="0"/>
              <a:t>创建的对象是运行期才创建的，对象存储在堆中，因为其底层是创新了</a:t>
            </a:r>
            <a:r>
              <a:rPr kumimoji="1" lang="en-US" altLang="zh-CN" sz="1800" dirty="0">
                <a:solidFill>
                  <a:srgbClr val="C00000"/>
                </a:solidFill>
              </a:rPr>
              <a:t>StringBuilder</a:t>
            </a:r>
            <a:r>
              <a:rPr kumimoji="1" lang="zh-CN" altLang="en-US" sz="1800" dirty="0"/>
              <a:t>对象来实现拼接的；</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无论是使用变量，还是调用方法来连接字符串，都只能在运行期才能确定变量的值和方法的返回值，不存在编译优化操作</a:t>
            </a:r>
          </a:p>
        </p:txBody>
      </p:sp>
    </p:spTree>
    <p:extLst>
      <p:ext uri="{BB962C8B-B14F-4D97-AF65-F5344CB8AC3E}">
        <p14:creationId xmlns:p14="http://schemas.microsoft.com/office/powerpoint/2010/main" val="3835304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17FBB-D0F9-EC4C-A822-2F4C0FC8A839}"/>
              </a:ext>
            </a:extLst>
          </p:cNvPr>
          <p:cNvSpPr>
            <a:spLocks noGrp="1"/>
          </p:cNvSpPr>
          <p:nvPr>
            <p:ph type="title"/>
          </p:nvPr>
        </p:nvSpPr>
        <p:spPr/>
        <p:txBody>
          <a:bodyPr/>
          <a:lstStyle/>
          <a:p>
            <a:r>
              <a:rPr kumimoji="1" lang="en-US" altLang="zh-CN" dirty="0"/>
              <a:t>String</a:t>
            </a:r>
            <a:r>
              <a:rPr kumimoji="1" lang="zh-CN" altLang="en-US" dirty="0"/>
              <a:t>的拼接</a:t>
            </a:r>
          </a:p>
        </p:txBody>
      </p:sp>
      <p:sp>
        <p:nvSpPr>
          <p:cNvPr id="3" name="内容占位符 2">
            <a:extLst>
              <a:ext uri="{FF2B5EF4-FFF2-40B4-BE49-F238E27FC236}">
                <a16:creationId xmlns:a16="http://schemas.microsoft.com/office/drawing/2014/main" id="{5408B2F9-9314-D847-9D89-6D3428A8C128}"/>
              </a:ext>
            </a:extLst>
          </p:cNvPr>
          <p:cNvSpPr>
            <a:spLocks noGrp="1"/>
          </p:cNvSpPr>
          <p:nvPr>
            <p:ph idx="1"/>
          </p:nvPr>
        </p:nvSpPr>
        <p:spPr>
          <a:xfrm>
            <a:off x="838200" y="1825625"/>
            <a:ext cx="3922059" cy="4351338"/>
          </a:xfrm>
        </p:spPr>
        <p:txBody>
          <a:bodyPr>
            <a:normAutofit lnSpcReduction="10000"/>
          </a:bodyPr>
          <a:lstStyle/>
          <a:p>
            <a:pPr marL="0" indent="0">
              <a:buNone/>
            </a:pPr>
            <a:r>
              <a:rPr kumimoji="1" lang="zh-CN" altLang="en-US" sz="1800" dirty="0"/>
              <a:t>再看例子</a:t>
            </a:r>
            <a:endParaRPr kumimoji="1" lang="en-US" altLang="zh-CN" sz="1800" dirty="0"/>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null;</a:t>
            </a:r>
          </a:p>
          <a:p>
            <a:pPr marL="0" indent="0">
              <a:buNone/>
            </a:pPr>
            <a:r>
              <a:rPr kumimoji="1" lang="en-US" altLang="zh-CN" sz="1800" dirty="0"/>
              <a:t>String</a:t>
            </a:r>
            <a:r>
              <a:rPr kumimoji="1" lang="zh-CN" altLang="en-US" sz="1800" dirty="0"/>
              <a:t> </a:t>
            </a:r>
            <a:r>
              <a:rPr kumimoji="1" lang="en-US" altLang="zh-CN" sz="1800" dirty="0"/>
              <a:t>str1</a:t>
            </a:r>
            <a:r>
              <a:rPr kumimoji="1" lang="zh-CN" altLang="en-US" sz="1800" dirty="0"/>
              <a:t> </a:t>
            </a:r>
            <a:r>
              <a:rPr kumimoji="1" lang="en-US" altLang="zh-CN" sz="1800" dirty="0"/>
              <a:t>=</a:t>
            </a:r>
            <a:r>
              <a:rPr kumimoji="1" lang="zh-CN" altLang="en-US" sz="1800" dirty="0"/>
              <a:t> </a:t>
            </a:r>
            <a:r>
              <a:rPr kumimoji="1" lang="en-US" altLang="zh-CN" sz="1800" dirty="0"/>
              <a:t>“Hello”;</a:t>
            </a:r>
          </a:p>
          <a:p>
            <a:pPr marL="0" indent="0">
              <a:buNone/>
            </a:pPr>
            <a:r>
              <a:rPr kumimoji="1" lang="en-US" altLang="zh-CN" sz="1800" dirty="0"/>
              <a:t>String</a:t>
            </a:r>
            <a:r>
              <a:rPr kumimoji="1" lang="zh-CN" altLang="en-US" sz="1800" dirty="0"/>
              <a:t> </a:t>
            </a:r>
            <a:r>
              <a:rPr kumimoji="1" lang="en-US" altLang="zh-CN" sz="1800" dirty="0"/>
              <a:t>str2</a:t>
            </a:r>
            <a:r>
              <a:rPr kumimoji="1" lang="zh-CN" altLang="en-US" sz="1800" dirty="0"/>
              <a:t> </a:t>
            </a:r>
            <a:r>
              <a:rPr kumimoji="1" lang="en-US" altLang="zh-CN" sz="1800" dirty="0"/>
              <a:t>=</a:t>
            </a:r>
            <a:r>
              <a:rPr kumimoji="1" lang="zh-CN" altLang="en-US" sz="1800" dirty="0"/>
              <a:t> </a:t>
            </a:r>
            <a:r>
              <a:rPr kumimoji="1" lang="en-US" altLang="zh-CN" sz="1800" dirty="0"/>
              <a:t>“</a:t>
            </a:r>
            <a:r>
              <a:rPr kumimoji="1" lang="zh-CN" altLang="en-US" sz="1800" dirty="0"/>
              <a:t> </a:t>
            </a:r>
            <a:r>
              <a:rPr kumimoji="1" lang="en-US" altLang="zh-CN" sz="1800" dirty="0"/>
              <a:t>World”;</a:t>
            </a:r>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str3</a:t>
            </a:r>
            <a:r>
              <a:rPr kumimoji="1" lang="zh-CN" altLang="en-US" sz="1800" dirty="0"/>
              <a:t> </a:t>
            </a:r>
            <a:r>
              <a:rPr kumimoji="1" lang="en-US" altLang="zh-CN" sz="1800" dirty="0"/>
              <a:t>=</a:t>
            </a:r>
            <a:r>
              <a:rPr kumimoji="1" lang="zh-CN" altLang="en-US" sz="1800" dirty="0"/>
              <a:t> </a:t>
            </a:r>
            <a:r>
              <a:rPr kumimoji="1" lang="en-US" altLang="zh-CN" sz="1800" dirty="0"/>
              <a:t>str1+str2;</a:t>
            </a:r>
          </a:p>
          <a:p>
            <a:pPr marL="0" indent="0">
              <a:buNone/>
            </a:pPr>
            <a:r>
              <a:rPr kumimoji="1" lang="en-US" altLang="zh-CN" sz="1800" dirty="0"/>
              <a:t>String</a:t>
            </a:r>
            <a:r>
              <a:rPr kumimoji="1" lang="zh-CN" altLang="en-US" sz="1800" dirty="0"/>
              <a:t> </a:t>
            </a:r>
            <a:r>
              <a:rPr kumimoji="1" lang="en-US" altLang="zh-CN" sz="1800" dirty="0"/>
              <a:t>str4</a:t>
            </a:r>
            <a:r>
              <a:rPr kumimoji="1" lang="zh-CN" altLang="en-US" sz="1800" dirty="0"/>
              <a:t> </a:t>
            </a:r>
            <a:r>
              <a:rPr kumimoji="1" lang="en-US" altLang="zh-CN" sz="1800" dirty="0"/>
              <a:t>=</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str2;</a:t>
            </a:r>
          </a:p>
          <a:p>
            <a:pPr marL="0" indent="0">
              <a:buNone/>
            </a:pPr>
            <a:r>
              <a:rPr kumimoji="1" lang="en-US" altLang="zh-CN" sz="1800" dirty="0">
                <a:solidFill>
                  <a:srgbClr val="C00000"/>
                </a:solidFill>
              </a:rPr>
              <a:t>String</a:t>
            </a:r>
            <a:r>
              <a:rPr kumimoji="1" lang="zh-CN" altLang="en-US" sz="1800" dirty="0">
                <a:solidFill>
                  <a:srgbClr val="C00000"/>
                </a:solidFill>
              </a:rPr>
              <a:t> </a:t>
            </a:r>
            <a:r>
              <a:rPr kumimoji="1" lang="en-US" altLang="zh-CN" sz="1800" dirty="0">
                <a:solidFill>
                  <a:srgbClr val="C00000"/>
                </a:solidFill>
              </a:rPr>
              <a:t>str5</a:t>
            </a:r>
            <a:r>
              <a:rPr kumimoji="1" lang="zh-CN" altLang="en-US" sz="1800" dirty="0">
                <a:solidFill>
                  <a:srgbClr val="C00000"/>
                </a:solidFill>
              </a:rPr>
              <a:t> </a:t>
            </a:r>
            <a:r>
              <a:rPr kumimoji="1" lang="en-US" altLang="zh-CN" sz="1800" dirty="0">
                <a:solidFill>
                  <a:srgbClr val="C00000"/>
                </a:solidFill>
              </a:rPr>
              <a:t>=</a:t>
            </a:r>
            <a:r>
              <a:rPr kumimoji="1" lang="zh-CN" altLang="en-US" sz="1800" dirty="0">
                <a:solidFill>
                  <a:srgbClr val="C00000"/>
                </a:solidFill>
              </a:rPr>
              <a:t> </a:t>
            </a:r>
            <a:r>
              <a:rPr kumimoji="1" lang="en-US" altLang="zh-CN" sz="1800" dirty="0">
                <a:solidFill>
                  <a:srgbClr val="C00000"/>
                </a:solidFill>
              </a:rPr>
              <a:t>str0.concat(str2);</a:t>
            </a:r>
          </a:p>
          <a:p>
            <a:pPr marL="0" indent="0">
              <a:buNone/>
            </a:pPr>
            <a:endParaRPr kumimoji="1" lang="en-US" altLang="zh-CN" sz="1800" dirty="0">
              <a:solidFill>
                <a:srgbClr val="C00000"/>
              </a:solidFill>
            </a:endParaRPr>
          </a:p>
          <a:p>
            <a:pPr marL="0" indent="0">
              <a:buNone/>
            </a:pPr>
            <a:r>
              <a:rPr kumimoji="1" lang="zh-CN" altLang="en-US" sz="1800" b="1" dirty="0"/>
              <a:t>问题：</a:t>
            </a:r>
            <a:r>
              <a:rPr kumimoji="1" lang="en-US" altLang="zh-CN" sz="1800" b="1" dirty="0"/>
              <a:t>str4</a:t>
            </a:r>
            <a:r>
              <a:rPr kumimoji="1" lang="zh-CN" altLang="en-US" sz="1800" b="1" dirty="0"/>
              <a:t>的值是多少？</a:t>
            </a:r>
            <a:endParaRPr kumimoji="1" lang="en-US" altLang="zh-CN" sz="1800" b="1" dirty="0"/>
          </a:p>
          <a:p>
            <a:pPr marL="0" indent="0">
              <a:buNone/>
            </a:pPr>
            <a:r>
              <a:rPr kumimoji="1" lang="zh-CN" altLang="en-US" sz="1800" dirty="0">
                <a:solidFill>
                  <a:srgbClr val="C00000"/>
                </a:solidFill>
              </a:rPr>
              <a:t> </a:t>
            </a:r>
            <a:endParaRPr kumimoji="1" lang="en-US" altLang="zh-CN" sz="1800" dirty="0">
              <a:solidFill>
                <a:srgbClr val="C00000"/>
              </a:solidFill>
            </a:endParaRPr>
          </a:p>
        </p:txBody>
      </p:sp>
      <p:sp>
        <p:nvSpPr>
          <p:cNvPr id="4" name="内容占位符 2">
            <a:extLst>
              <a:ext uri="{FF2B5EF4-FFF2-40B4-BE49-F238E27FC236}">
                <a16:creationId xmlns:a16="http://schemas.microsoft.com/office/drawing/2014/main" id="{644142B0-DF66-3945-AE4A-0AE4DF5E8582}"/>
              </a:ext>
            </a:extLst>
          </p:cNvPr>
          <p:cNvSpPr txBox="1">
            <a:spLocks/>
          </p:cNvSpPr>
          <p:nvPr/>
        </p:nvSpPr>
        <p:spPr>
          <a:xfrm>
            <a:off x="5755341" y="134470"/>
            <a:ext cx="6333566" cy="6575611"/>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b="1" dirty="0"/>
              <a:t>你知道吗？</a:t>
            </a:r>
            <a:endParaRPr kumimoji="1" lang="en-US" altLang="zh-CN" sz="1800" b="1" dirty="0"/>
          </a:p>
          <a:p>
            <a:pPr marL="342900" indent="-342900">
              <a:buFont typeface="+mj-lt"/>
              <a:buAutoNum type="arabicPeriod" startAt="7"/>
            </a:pPr>
            <a:r>
              <a:rPr kumimoji="1" lang="zh-CN" altLang="en-US" sz="1800" dirty="0"/>
              <a:t>当两个量都为</a:t>
            </a:r>
            <a:r>
              <a:rPr kumimoji="1" lang="en-US" altLang="zh-CN" sz="1800" dirty="0"/>
              <a:t>String</a:t>
            </a:r>
            <a:r>
              <a:rPr kumimoji="1" lang="zh-CN" altLang="en-US" sz="1800" dirty="0"/>
              <a:t>类型且值不为</a:t>
            </a:r>
            <a:r>
              <a:rPr kumimoji="1" lang="en-US" altLang="zh-CN" sz="1800" dirty="0"/>
              <a:t>null</a:t>
            </a:r>
            <a:r>
              <a:rPr kumimoji="1" lang="zh-CN" altLang="en-US" sz="1800" dirty="0"/>
              <a:t>时，可以用</a:t>
            </a:r>
            <a:r>
              <a:rPr kumimoji="1" lang="en-US" altLang="zh-CN" sz="1800" dirty="0" err="1"/>
              <a:t>concat</a:t>
            </a:r>
            <a:r>
              <a:rPr kumimoji="1" lang="zh-CN" altLang="en-US" sz="1800" dirty="0"/>
              <a:t>方式拼接字符串，理论上效率最高</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r>
              <a:rPr kumimoji="1" lang="zh-CN" altLang="en-US" sz="1800" dirty="0"/>
              <a:t>当需要拼接至少三个量的时候，可以考虑使用</a:t>
            </a:r>
            <a:r>
              <a:rPr kumimoji="1" lang="en-US" altLang="zh-CN" sz="1800" dirty="0" err="1"/>
              <a:t>StringBuffer#append</a:t>
            </a:r>
            <a:r>
              <a:rPr kumimoji="1" lang="en-US" altLang="zh-CN" sz="1800" dirty="0"/>
              <a:t>()</a:t>
            </a:r>
            <a:r>
              <a:rPr kumimoji="1" lang="zh-CN" altLang="en-US" sz="1800" dirty="0"/>
              <a:t>以避免临时字符串的产生</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r>
              <a:rPr kumimoji="1" lang="zh-CN" altLang="en-US" sz="1800" dirty="0"/>
              <a:t>若需拼接至少三个量，只用一个连续拼接的语句就可完成时，从使代码简洁角度考虑，用</a:t>
            </a:r>
            <a:r>
              <a:rPr kumimoji="1" lang="en-US" altLang="zh-CN" sz="1800" dirty="0"/>
              <a:t>+</a:t>
            </a:r>
            <a:r>
              <a:rPr kumimoji="1" lang="zh-CN" altLang="en-US" sz="1800" dirty="0"/>
              <a:t>方式。</a:t>
            </a:r>
            <a:endParaRPr kumimoji="1" lang="en-US" altLang="zh-CN" sz="1800" dirty="0"/>
          </a:p>
          <a:p>
            <a:pPr marL="457200" lvl="1" indent="0">
              <a:buNone/>
            </a:pPr>
            <a:r>
              <a:rPr kumimoji="1" lang="en-US" altLang="zh-CN" sz="1400" dirty="0"/>
              <a:t>String a="a";</a:t>
            </a:r>
            <a:br>
              <a:rPr kumimoji="1" lang="en-US" altLang="zh-CN" sz="1400" dirty="0"/>
            </a:br>
            <a:r>
              <a:rPr kumimoji="1" lang="en-US" altLang="zh-CN" sz="1400" dirty="0"/>
              <a:t>String b="b";</a:t>
            </a:r>
            <a:br>
              <a:rPr kumimoji="1" lang="en-US" altLang="zh-CN" sz="1400" dirty="0"/>
            </a:br>
            <a:r>
              <a:rPr kumimoji="1" lang="en-US" altLang="zh-CN" sz="1400" dirty="0"/>
              <a:t>String c="c";</a:t>
            </a:r>
            <a:br>
              <a:rPr kumimoji="1" lang="en-US" altLang="zh-CN" sz="1400" dirty="0"/>
            </a:br>
            <a:r>
              <a:rPr kumimoji="1" lang="en-US" altLang="zh-CN" sz="1400" dirty="0"/>
              <a:t>String d=</a:t>
            </a:r>
            <a:r>
              <a:rPr kumimoji="1" lang="en-US" altLang="zh-CN" sz="1400" dirty="0" err="1"/>
              <a:t>a+b+c</a:t>
            </a:r>
            <a:r>
              <a:rPr kumimoji="1" lang="en-US" altLang="zh-CN" sz="1400" dirty="0"/>
              <a:t>;</a:t>
            </a:r>
            <a:br>
              <a:rPr kumimoji="1" lang="en-US" altLang="zh-CN" sz="1400" dirty="0"/>
            </a:br>
            <a:r>
              <a:rPr kumimoji="1" lang="en-US" altLang="zh-CN" sz="1400" dirty="0"/>
              <a:t>JDK</a:t>
            </a:r>
            <a:r>
              <a:rPr kumimoji="1" lang="zh-CN" altLang="en-US" sz="1400" dirty="0"/>
              <a:t>编译后其字节码</a:t>
            </a:r>
            <a:r>
              <a:rPr kumimoji="1" lang="en-US" altLang="zh-CN" sz="1400" dirty="0"/>
              <a:t>(</a:t>
            </a:r>
            <a:r>
              <a:rPr kumimoji="1" lang="zh-CN" altLang="en-US" sz="1400" dirty="0"/>
              <a:t>或</a:t>
            </a:r>
            <a:r>
              <a:rPr kumimoji="1" lang="en-US" altLang="zh-CN" sz="1400" dirty="0"/>
              <a:t>)</a:t>
            </a:r>
            <a:r>
              <a:rPr kumimoji="1" lang="zh-CN" altLang="en-US" sz="1400" dirty="0"/>
              <a:t>会自动优化为等效于下列代码编译后的字节码。</a:t>
            </a:r>
          </a:p>
          <a:p>
            <a:pPr marL="457200" lvl="1" indent="0">
              <a:buNone/>
            </a:pPr>
            <a:r>
              <a:rPr kumimoji="1" lang="en-US" altLang="zh-CN" sz="1400" dirty="0"/>
              <a:t>String d=new StringBuilder().append(a).append(b).append(c).</a:t>
            </a:r>
            <a:r>
              <a:rPr kumimoji="1" lang="en-US" altLang="zh-CN" sz="1400" dirty="0" err="1"/>
              <a:t>toString</a:t>
            </a:r>
            <a:r>
              <a:rPr kumimoji="1" lang="en-US" altLang="zh-CN" sz="1400" dirty="0"/>
              <a:t>();</a:t>
            </a:r>
          </a:p>
          <a:p>
            <a:pPr marL="342900" lvl="1" indent="-342900">
              <a:spcBef>
                <a:spcPts val="1000"/>
              </a:spcBef>
              <a:buFont typeface="+mj-lt"/>
              <a:buAutoNum type="arabicPeriod" startAt="7"/>
            </a:pPr>
            <a:r>
              <a:rPr kumimoji="1" lang="zh-CN" altLang="en-US" sz="1800" dirty="0"/>
              <a:t>若采用模板</a:t>
            </a:r>
            <a:r>
              <a:rPr kumimoji="1" lang="en-US" altLang="zh-CN" sz="1800" dirty="0"/>
              <a:t>+</a:t>
            </a:r>
            <a:r>
              <a:rPr kumimoji="1" lang="zh-CN" altLang="en-US" sz="1800" dirty="0"/>
              <a:t>参数来替换占位符的方式或需同时对要拼接日期</a:t>
            </a:r>
            <a:r>
              <a:rPr kumimoji="1" lang="en-US" altLang="zh-CN" sz="1800" dirty="0"/>
              <a:t>/</a:t>
            </a:r>
            <a:r>
              <a:rPr kumimoji="1" lang="zh-CN" altLang="en-US" sz="1800" dirty="0"/>
              <a:t>数字进行格式化，可以用</a:t>
            </a:r>
            <a:r>
              <a:rPr kumimoji="1" lang="en-US" altLang="zh-CN" sz="1800" dirty="0" err="1"/>
              <a:t>String.format</a:t>
            </a:r>
            <a:r>
              <a:rPr kumimoji="1" lang="en-US" altLang="zh-CN" sz="1800" dirty="0"/>
              <a:t>()</a:t>
            </a:r>
            <a:r>
              <a:rPr kumimoji="1" lang="zh-CN" altLang="en-US" sz="1800" dirty="0"/>
              <a:t>来实现</a:t>
            </a:r>
            <a:endParaRPr kumimoji="1" lang="en-US" altLang="zh-CN" sz="1800" dirty="0"/>
          </a:p>
          <a:p>
            <a:pPr marL="342900" lvl="1" indent="-342900">
              <a:spcBef>
                <a:spcPts val="1000"/>
              </a:spcBef>
              <a:buFont typeface="+mj-lt"/>
              <a:buAutoNum type="arabicPeriod" startAt="7"/>
            </a:pPr>
            <a:endParaRPr kumimoji="1" lang="en-US" altLang="zh-CN" sz="1800" dirty="0"/>
          </a:p>
          <a:p>
            <a:pPr marL="342900" lvl="1" indent="-342900">
              <a:spcBef>
                <a:spcPts val="1000"/>
              </a:spcBef>
              <a:buFont typeface="+mj-lt"/>
              <a:buAutoNum type="arabicPeriod" startAt="7"/>
            </a:pPr>
            <a:r>
              <a:rPr kumimoji="1" lang="en-US" altLang="zh-CN" sz="1800" dirty="0"/>
              <a:t>StringBuilder</a:t>
            </a:r>
            <a:r>
              <a:rPr kumimoji="1" lang="zh-CN" altLang="en-US" sz="1800" dirty="0"/>
              <a:t>就是用来拼接字符串专用的类，大量拼接能用就用，另外防止内存浪费；</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zh-CN" altLang="en-US" sz="1800" dirty="0"/>
          </a:p>
          <a:p>
            <a:pPr marL="342900" indent="-342900">
              <a:buFont typeface="+mj-lt"/>
              <a:buAutoNum type="arabicPeriod" startAt="7"/>
            </a:pPr>
            <a:endParaRPr kumimoji="1" lang="en-US" altLang="zh-CN" sz="1800" dirty="0"/>
          </a:p>
        </p:txBody>
      </p:sp>
    </p:spTree>
    <p:extLst>
      <p:ext uri="{BB962C8B-B14F-4D97-AF65-F5344CB8AC3E}">
        <p14:creationId xmlns:p14="http://schemas.microsoft.com/office/powerpoint/2010/main" val="429530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E5025-0C5B-6C4F-AC57-2452EC80EC3E}"/>
              </a:ext>
            </a:extLst>
          </p:cNvPr>
          <p:cNvSpPr>
            <a:spLocks noGrp="1"/>
          </p:cNvSpPr>
          <p:nvPr>
            <p:ph type="title"/>
          </p:nvPr>
        </p:nvSpPr>
        <p:spPr/>
        <p:txBody>
          <a:bodyPr/>
          <a:lstStyle/>
          <a:p>
            <a:r>
              <a:rPr kumimoji="1" lang="en-US" altLang="zh-CN" dirty="0"/>
              <a:t>StringBuilder</a:t>
            </a:r>
            <a:r>
              <a:rPr kumimoji="1" lang="zh-CN" altLang="en-US" dirty="0"/>
              <a:t> </a:t>
            </a:r>
            <a:r>
              <a:rPr kumimoji="1" lang="en-US" altLang="zh-CN" dirty="0"/>
              <a:t>VS</a:t>
            </a:r>
            <a:r>
              <a:rPr kumimoji="1" lang="zh-CN" altLang="en-US" dirty="0"/>
              <a:t> </a:t>
            </a:r>
            <a:r>
              <a:rPr kumimoji="1" lang="en-US" altLang="zh-CN" dirty="0" err="1"/>
              <a:t>StringBuffer</a:t>
            </a:r>
            <a:endParaRPr kumimoji="1" lang="zh-CN" altLang="en-US" dirty="0"/>
          </a:p>
        </p:txBody>
      </p:sp>
      <p:sp>
        <p:nvSpPr>
          <p:cNvPr id="3" name="内容占位符 2">
            <a:extLst>
              <a:ext uri="{FF2B5EF4-FFF2-40B4-BE49-F238E27FC236}">
                <a16:creationId xmlns:a16="http://schemas.microsoft.com/office/drawing/2014/main" id="{E02DADB6-48BF-2944-A359-3A491AF08BB2}"/>
              </a:ext>
            </a:extLst>
          </p:cNvPr>
          <p:cNvSpPr>
            <a:spLocks noGrp="1"/>
          </p:cNvSpPr>
          <p:nvPr>
            <p:ph idx="1"/>
          </p:nvPr>
        </p:nvSpPr>
        <p:spPr/>
        <p:txBody>
          <a:bodyPr/>
          <a:lstStyle/>
          <a:p>
            <a:pPr marL="0" indent="0">
              <a:buNone/>
            </a:pPr>
            <a:r>
              <a:rPr kumimoji="1" lang="zh-CN" altLang="en-US" dirty="0"/>
              <a:t>在</a:t>
            </a:r>
            <a:r>
              <a:rPr kumimoji="1" lang="en-US" altLang="zh-CN" dirty="0"/>
              <a:t>Java</a:t>
            </a:r>
            <a:r>
              <a:rPr kumimoji="1" lang="zh-CN" altLang="en-US" dirty="0"/>
              <a:t>语言中进行</a:t>
            </a:r>
            <a:r>
              <a:rPr kumimoji="1" lang="en-US" altLang="zh-CN" dirty="0"/>
              <a:t>String</a:t>
            </a:r>
            <a:r>
              <a:rPr kumimoji="1" lang="zh-CN" altLang="en-US" dirty="0"/>
              <a:t>拼接的时候有两个辅助类</a:t>
            </a:r>
            <a:r>
              <a:rPr kumimoji="1" lang="en-US" altLang="zh-CN" dirty="0"/>
              <a:t>StringBuilder</a:t>
            </a:r>
            <a:r>
              <a:rPr kumimoji="1" lang="zh-CN" altLang="en-US" dirty="0"/>
              <a:t> </a:t>
            </a:r>
            <a:r>
              <a:rPr kumimoji="1" lang="en-US" altLang="zh-CN" dirty="0"/>
              <a:t>&amp;</a:t>
            </a:r>
            <a:r>
              <a:rPr kumimoji="1" lang="zh-CN" altLang="en-US" dirty="0"/>
              <a:t> </a:t>
            </a:r>
            <a:r>
              <a:rPr kumimoji="1" lang="en-US" altLang="zh-CN" dirty="0" err="1"/>
              <a:t>StringBuffer</a:t>
            </a:r>
            <a:r>
              <a:rPr kumimoji="1" lang="zh-CN" altLang="en-US" dirty="0"/>
              <a:t>，二者稍有区别：</a:t>
            </a:r>
            <a:endParaRPr kumimoji="1" lang="en-US" altLang="zh-CN" dirty="0"/>
          </a:p>
          <a:p>
            <a:pPr marL="0" indent="0">
              <a:buNone/>
            </a:pPr>
            <a:endParaRPr kumimoji="1" lang="en-US" altLang="zh-CN" dirty="0"/>
          </a:p>
          <a:p>
            <a:pPr marL="514350" indent="-514350">
              <a:buFont typeface="+mj-lt"/>
              <a:buAutoNum type="arabicPeriod"/>
            </a:pPr>
            <a:r>
              <a:rPr lang="en-US" altLang="zh-CN" dirty="0" err="1"/>
              <a:t>StringBuffer</a:t>
            </a:r>
            <a:r>
              <a:rPr lang="en-US" altLang="zh-CN" dirty="0"/>
              <a:t> </a:t>
            </a:r>
            <a:r>
              <a:rPr lang="zh-CN" altLang="en-US" dirty="0"/>
              <a:t>与 </a:t>
            </a:r>
            <a:r>
              <a:rPr lang="en-US" altLang="zh-CN" dirty="0"/>
              <a:t>StringBuilder </a:t>
            </a:r>
            <a:r>
              <a:rPr lang="zh-CN" altLang="en-US" dirty="0"/>
              <a:t>中的方法和功能完全是等价的</a:t>
            </a:r>
            <a:endParaRPr lang="en-US" altLang="zh-CN" dirty="0"/>
          </a:p>
          <a:p>
            <a:pPr marL="514350" indent="-514350">
              <a:buFont typeface="+mj-lt"/>
              <a:buAutoNum type="arabicPeriod"/>
            </a:pPr>
            <a:r>
              <a:rPr lang="zh-CN" altLang="en-US" dirty="0"/>
              <a:t>只是</a:t>
            </a:r>
            <a:r>
              <a:rPr lang="en-US" altLang="zh-CN" dirty="0" err="1"/>
              <a:t>StringBuffer</a:t>
            </a:r>
            <a:r>
              <a:rPr lang="en-US" altLang="zh-CN" dirty="0"/>
              <a:t> </a:t>
            </a:r>
            <a:r>
              <a:rPr lang="zh-CN" altLang="en-US" dirty="0"/>
              <a:t>中的方法大都采用了</a:t>
            </a:r>
            <a:r>
              <a:rPr lang="zh-CN" altLang="en-US" dirty="0">
                <a:solidFill>
                  <a:srgbClr val="C00000"/>
                </a:solidFill>
              </a:rPr>
              <a:t> </a:t>
            </a:r>
            <a:r>
              <a:rPr lang="en-US" altLang="zh-CN" dirty="0">
                <a:solidFill>
                  <a:srgbClr val="C00000"/>
                </a:solidFill>
              </a:rPr>
              <a:t>synchronized </a:t>
            </a:r>
            <a:r>
              <a:rPr lang="zh-CN" altLang="en-US" dirty="0"/>
              <a:t>关键字进行修饰，因此是线程安全的</a:t>
            </a:r>
            <a:endParaRPr lang="en-US" altLang="zh-CN" dirty="0"/>
          </a:p>
          <a:p>
            <a:pPr marL="514350" indent="-514350">
              <a:buFont typeface="+mj-lt"/>
              <a:buAutoNum type="arabicPeriod"/>
            </a:pPr>
            <a:r>
              <a:rPr lang="zh-CN" altLang="en-US" dirty="0"/>
              <a:t>在单线程程序下，</a:t>
            </a:r>
            <a:r>
              <a:rPr lang="en-US" altLang="zh-CN" dirty="0"/>
              <a:t>StringBuilder</a:t>
            </a:r>
            <a:r>
              <a:rPr lang="zh-CN" altLang="en-US" dirty="0"/>
              <a:t>效率更快，因为它不需要加锁，不具备多线程安全，而</a:t>
            </a:r>
            <a:r>
              <a:rPr lang="en-US" altLang="zh-CN" dirty="0" err="1"/>
              <a:t>StringBuffer</a:t>
            </a:r>
            <a:r>
              <a:rPr lang="zh-CN" altLang="en-US" dirty="0"/>
              <a:t>则每次都需要判断锁，效率相对更低</a:t>
            </a:r>
          </a:p>
          <a:p>
            <a:pPr marL="0" indent="0">
              <a:buNone/>
            </a:pPr>
            <a:endParaRPr kumimoji="1" lang="zh-CN" altLang="en-US" dirty="0"/>
          </a:p>
        </p:txBody>
      </p:sp>
    </p:spTree>
    <p:extLst>
      <p:ext uri="{BB962C8B-B14F-4D97-AF65-F5344CB8AC3E}">
        <p14:creationId xmlns:p14="http://schemas.microsoft.com/office/powerpoint/2010/main" val="304315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F58AB-4181-6D40-8DE4-039199534E50}"/>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类的构造函数</a:t>
            </a:r>
          </a:p>
        </p:txBody>
      </p:sp>
      <p:sp>
        <p:nvSpPr>
          <p:cNvPr id="3" name="内容占位符 2">
            <a:extLst>
              <a:ext uri="{FF2B5EF4-FFF2-40B4-BE49-F238E27FC236}">
                <a16:creationId xmlns:a16="http://schemas.microsoft.com/office/drawing/2014/main" id="{004879A6-F85C-694D-AC4A-1CA781C77D21}"/>
              </a:ext>
            </a:extLst>
          </p:cNvPr>
          <p:cNvSpPr>
            <a:spLocks noGrp="1"/>
          </p:cNvSpPr>
          <p:nvPr>
            <p:ph idx="1"/>
          </p:nvPr>
        </p:nvSpPr>
        <p:spPr/>
        <p:txBody>
          <a:bodyPr>
            <a:normAutofit fontScale="92500" lnSpcReduction="10000"/>
          </a:bodyPr>
          <a:lstStyle/>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t>
            </a:r>
          </a:p>
          <a:p>
            <a:pPr marL="0" indent="0">
              <a:buNone/>
            </a:pPr>
            <a:r>
              <a:rPr lang="zh-CN" altLang="en-US" dirty="0">
                <a:latin typeface="Arial Unicode MS" panose="020B0604020202020204" pitchFamily="34" charset="-128"/>
              </a:rPr>
              <a:t>建立一个空串的缓冲区，长度为</a:t>
            </a:r>
            <a:r>
              <a:rPr lang="en-US" altLang="zh-CN" b="1" u="sng" dirty="0">
                <a:solidFill>
                  <a:schemeClr val="folHlink"/>
                </a:solidFill>
                <a:latin typeface="Arial Unicode MS" panose="020B0604020202020204" pitchFamily="34" charset="-128"/>
              </a:rPr>
              <a:t>16</a:t>
            </a:r>
            <a:r>
              <a:rPr lang="zh-CN" altLang="en-US" dirty="0">
                <a:latin typeface="Arial Unicode MS" panose="020B0604020202020204" pitchFamily="34" charset="-128"/>
              </a:rPr>
              <a:t>。</a:t>
            </a:r>
          </a:p>
          <a:p>
            <a:pPr marL="0" indent="0">
              <a:buNone/>
            </a:pPr>
            <a:endParaRPr lang="zh-CN" altLang="en-US" sz="1000" dirty="0">
              <a:latin typeface="Arial Unicode MS" panose="020B0604020202020204" pitchFamily="34" charset="-128"/>
            </a:endParaRPr>
          </a:p>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 int length)</a:t>
            </a:r>
          </a:p>
          <a:p>
            <a:pPr marL="0" indent="0">
              <a:buNone/>
            </a:pPr>
            <a:r>
              <a:rPr lang="zh-CN" altLang="en-US" dirty="0">
                <a:latin typeface="Arial Unicode MS" panose="020B0604020202020204" pitchFamily="34" charset="-128"/>
              </a:rPr>
              <a:t>建立一个长度为</a:t>
            </a:r>
            <a:r>
              <a:rPr lang="en-US" altLang="zh-CN" dirty="0">
                <a:latin typeface="Arial Unicode MS" panose="020B0604020202020204" pitchFamily="34" charset="-128"/>
              </a:rPr>
              <a:t>length</a:t>
            </a:r>
            <a:r>
              <a:rPr lang="zh-CN" altLang="en-US" dirty="0">
                <a:latin typeface="Arial Unicode MS" panose="020B0604020202020204" pitchFamily="34" charset="-128"/>
              </a:rPr>
              <a:t>的空串缓冲区。</a:t>
            </a:r>
          </a:p>
          <a:p>
            <a:pPr marL="0" indent="0">
              <a:buNone/>
            </a:pPr>
            <a:endParaRPr lang="zh-CN" altLang="en-US" sz="1050" dirty="0">
              <a:latin typeface="Arial Unicode MS" panose="020B0604020202020204" pitchFamily="34" charset="-128"/>
            </a:endParaRPr>
          </a:p>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 String str)</a:t>
            </a:r>
          </a:p>
          <a:p>
            <a:pPr marL="0" indent="0">
              <a:buNone/>
            </a:pPr>
            <a:r>
              <a:rPr lang="zh-CN" altLang="en-US" dirty="0">
                <a:latin typeface="Arial Unicode MS" panose="020B0604020202020204" pitchFamily="34" charset="-128"/>
              </a:rPr>
              <a:t>初始化缓冲区内容为给定的字符串</a:t>
            </a:r>
            <a:r>
              <a:rPr lang="en-US" altLang="zh-CN" dirty="0">
                <a:latin typeface="Arial Unicode MS" panose="020B0604020202020204" pitchFamily="34" charset="-128"/>
              </a:rPr>
              <a:t>str</a:t>
            </a:r>
            <a:r>
              <a:rPr lang="zh-CN" altLang="en-US" dirty="0">
                <a:latin typeface="Arial Unicode MS" panose="020B0604020202020204" pitchFamily="34" charset="-128"/>
              </a:rPr>
              <a:t>，并提供另</a:t>
            </a:r>
            <a:r>
              <a:rPr lang="en-US" altLang="zh-CN" b="1" u="sng" dirty="0">
                <a:solidFill>
                  <a:schemeClr val="folHlink"/>
                </a:solidFill>
                <a:latin typeface="Arial Unicode MS" panose="020B0604020202020204" pitchFamily="34" charset="-128"/>
              </a:rPr>
              <a:t>16</a:t>
            </a:r>
            <a:r>
              <a:rPr lang="zh-CN" altLang="en-US" dirty="0">
                <a:latin typeface="Arial Unicode MS" panose="020B0604020202020204" pitchFamily="34" charset="-128"/>
              </a:rPr>
              <a:t>个字符的空间供再次分配。</a:t>
            </a:r>
          </a:p>
          <a:p>
            <a:endParaRPr lang="zh-CN" altLang="en-US" dirty="0">
              <a:latin typeface="Arial Unicode MS" panose="020B0604020202020204" pitchFamily="34" charset="-128"/>
            </a:endParaRPr>
          </a:p>
          <a:p>
            <a:pPr marL="0" indent="0">
              <a:buNone/>
            </a:pPr>
            <a:r>
              <a:rPr lang="zh-CN" altLang="en-US" dirty="0">
                <a:latin typeface="Arial Unicode MS" panose="020B0604020202020204" pitchFamily="34" charset="-128"/>
              </a:rPr>
              <a:t>        </a:t>
            </a:r>
            <a:r>
              <a:rPr lang="zh-CN" altLang="en-US" b="1" i="1" dirty="0">
                <a:solidFill>
                  <a:srgbClr val="C00000"/>
                </a:solidFill>
                <a:latin typeface="Arial Unicode MS" panose="020B0604020202020204" pitchFamily="34" charset="-128"/>
              </a:rPr>
              <a:t>类似于</a:t>
            </a:r>
            <a:r>
              <a:rPr lang="en-US" altLang="zh-CN" b="1" i="1" dirty="0">
                <a:solidFill>
                  <a:srgbClr val="C00000"/>
                </a:solidFill>
                <a:latin typeface="Arial Unicode MS" panose="020B0604020202020204" pitchFamily="34" charset="-128"/>
              </a:rPr>
              <a:t>Vector</a:t>
            </a:r>
            <a:endParaRPr kumimoji="1" lang="zh-CN" altLang="en-US" dirty="0">
              <a:solidFill>
                <a:srgbClr val="C00000"/>
              </a:solidFill>
            </a:endParaRPr>
          </a:p>
        </p:txBody>
      </p:sp>
    </p:spTree>
    <p:extLst>
      <p:ext uri="{BB962C8B-B14F-4D97-AF65-F5344CB8AC3E}">
        <p14:creationId xmlns:p14="http://schemas.microsoft.com/office/powerpoint/2010/main" val="3917255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2D690-563F-EF4B-8100-2732E15332AA}"/>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A18E47EB-70EA-D349-BC03-09B5E83B5681}"/>
              </a:ext>
            </a:extLst>
          </p:cNvPr>
          <p:cNvSpPr>
            <a:spLocks noGrp="1"/>
          </p:cNvSpPr>
          <p:nvPr>
            <p:ph idx="1"/>
          </p:nvPr>
        </p:nvSpPr>
        <p:spPr/>
        <p:txBody>
          <a:bodyPr/>
          <a:lstStyle/>
          <a:p>
            <a:pPr>
              <a:spcBef>
                <a:spcPct val="50000"/>
              </a:spcBef>
              <a:buClr>
                <a:schemeClr val="folHlink"/>
              </a:buClr>
              <a:buNone/>
            </a:pPr>
            <a:r>
              <a:rPr lang="zh-CN" altLang="en-US" dirty="0">
                <a:latin typeface="Arial Unicode MS" panose="020B0604020202020204" pitchFamily="34" charset="-128"/>
              </a:rPr>
              <a:t>除了方法</a:t>
            </a:r>
            <a:r>
              <a:rPr lang="en-US" altLang="zh-CN" dirty="0">
                <a:latin typeface="Arial Unicode MS" panose="020B0604020202020204" pitchFamily="34" charset="-128"/>
              </a:rPr>
              <a:t>length()</a:t>
            </a:r>
            <a:r>
              <a:rPr lang="zh-CN" altLang="en-US" dirty="0">
                <a:latin typeface="Arial Unicode MS" panose="020B0604020202020204" pitchFamily="34" charset="-128"/>
              </a:rPr>
              <a:t>，</a:t>
            </a:r>
            <a:r>
              <a:rPr lang="en-US" altLang="zh-CN" dirty="0" err="1">
                <a:latin typeface="Arial Unicode MS" panose="020B0604020202020204" pitchFamily="34" charset="-128"/>
              </a:rPr>
              <a:t>charAt</a:t>
            </a:r>
            <a:r>
              <a:rPr lang="en-US" altLang="zh-CN" dirty="0">
                <a:latin typeface="Arial Unicode MS" panose="020B0604020202020204" pitchFamily="34" charset="-128"/>
              </a:rPr>
              <a:t>()</a:t>
            </a:r>
            <a:r>
              <a:rPr lang="zh-CN" altLang="en-US" dirty="0">
                <a:latin typeface="Arial Unicode MS" panose="020B0604020202020204" pitchFamily="34" charset="-128"/>
              </a:rPr>
              <a:t>，</a:t>
            </a:r>
            <a:r>
              <a:rPr lang="en-US" altLang="zh-CN" dirty="0" err="1">
                <a:latin typeface="Arial Unicode MS" panose="020B0604020202020204" pitchFamily="34" charset="-128"/>
              </a:rPr>
              <a:t>getChars</a:t>
            </a:r>
            <a:r>
              <a:rPr lang="en-US" altLang="zh-CN" dirty="0">
                <a:latin typeface="Arial Unicode MS" panose="020B0604020202020204" pitchFamily="34" charset="-128"/>
              </a:rPr>
              <a:t>()</a:t>
            </a:r>
            <a:r>
              <a:rPr lang="zh-CN" altLang="en-US" dirty="0">
                <a:latin typeface="Arial Unicode MS" panose="020B0604020202020204" pitchFamily="34" charset="-128"/>
              </a:rPr>
              <a:t>以外，还有以下几种方法。</a:t>
            </a:r>
            <a:endParaRPr lang="en-US" altLang="zh-CN" dirty="0">
              <a:latin typeface="Arial Unicode MS" panose="020B0604020202020204" pitchFamily="34" charset="-128"/>
            </a:endParaRPr>
          </a:p>
          <a:p>
            <a:endParaRPr lang="zh-CN" altLang="en-US" sz="1800" dirty="0">
              <a:latin typeface="Arial Unicode MS" panose="020B0604020202020204" pitchFamily="34" charset="-128"/>
            </a:endParaRPr>
          </a:p>
          <a:p>
            <a:pPr marL="0" indent="0">
              <a:buNone/>
            </a:pPr>
            <a:r>
              <a:rPr lang="en-US" altLang="zh-CN" dirty="0">
                <a:latin typeface="Arial Unicode MS" panose="020B0604020202020204" pitchFamily="34" charset="-128"/>
              </a:rPr>
              <a:t>1. capacity</a:t>
            </a:r>
          </a:p>
          <a:p>
            <a:pPr marL="0" indent="0">
              <a:buNone/>
            </a:pPr>
            <a:r>
              <a:rPr lang="en-US" altLang="zh-CN" dirty="0">
                <a:latin typeface="Arial Unicode MS" panose="020B0604020202020204" pitchFamily="34" charset="-128"/>
              </a:rPr>
              <a:t>    public int capacity( )</a:t>
            </a:r>
          </a:p>
          <a:p>
            <a:pPr marL="0" indent="0">
              <a:buNone/>
            </a:pPr>
            <a:r>
              <a:rPr lang="en-US" altLang="zh-CN" dirty="0">
                <a:latin typeface="Arial Unicode MS" panose="020B0604020202020204" pitchFamily="34" charset="-128"/>
              </a:rPr>
              <a:t>    </a:t>
            </a:r>
            <a:r>
              <a:rPr lang="en-US" altLang="zh-CN" dirty="0" err="1">
                <a:latin typeface="Arial Unicode MS" panose="020B0604020202020204" pitchFamily="34" charset="-128"/>
              </a:rPr>
              <a:t>此方法返回字符串缓冲区的长度，即总的可供分配的字符个数</a:t>
            </a:r>
            <a:r>
              <a:rPr lang="en-US" altLang="zh-CN" dirty="0">
                <a:latin typeface="Arial Unicode MS" panose="020B0604020202020204" pitchFamily="34" charset="-128"/>
              </a:rPr>
              <a:t>。</a:t>
            </a:r>
          </a:p>
          <a:p>
            <a:endParaRPr kumimoji="1" lang="zh-CN" altLang="en-US" dirty="0"/>
          </a:p>
        </p:txBody>
      </p:sp>
    </p:spTree>
    <p:extLst>
      <p:ext uri="{BB962C8B-B14F-4D97-AF65-F5344CB8AC3E}">
        <p14:creationId xmlns:p14="http://schemas.microsoft.com/office/powerpoint/2010/main" val="277388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2">
            <a:extLst>
              <a:ext uri="{FF2B5EF4-FFF2-40B4-BE49-F238E27FC236}">
                <a16:creationId xmlns:a16="http://schemas.microsoft.com/office/drawing/2014/main" id="{E98F284D-C54B-A341-8984-AEDB3A36D783}"/>
              </a:ext>
            </a:extLst>
          </p:cNvPr>
          <p:cNvSpPr txBox="1">
            <a:spLocks noChangeArrowheads="1"/>
          </p:cNvSpPr>
          <p:nvPr/>
        </p:nvSpPr>
        <p:spPr bwMode="auto">
          <a:xfrm>
            <a:off x="600036" y="369966"/>
            <a:ext cx="8914764" cy="36625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t>class </a:t>
            </a:r>
            <a:r>
              <a:rPr lang="en-US" altLang="zh-CN" sz="2000" dirty="0" err="1"/>
              <a:t>demoOfStringBuffer</a:t>
            </a:r>
            <a:endParaRPr lang="en-US" altLang="zh-CN" sz="2000" dirty="0"/>
          </a:p>
          <a:p>
            <a:pPr eaLnBrk="1" hangingPunct="1"/>
            <a:r>
              <a:rPr lang="en-US" altLang="zh-CN" sz="2000" dirty="0"/>
              <a:t>{</a:t>
            </a:r>
          </a:p>
          <a:p>
            <a:pPr eaLnBrk="1" hangingPunct="1"/>
            <a:r>
              <a:rPr lang="en-US" altLang="zh-CN" dirty="0"/>
              <a:t>    </a:t>
            </a:r>
            <a:r>
              <a:rPr lang="en-US" altLang="zh-CN" dirty="0">
                <a:latin typeface="Arial Unicode MS" panose="020B0604020202020204" pitchFamily="34" charset="-128"/>
              </a:rPr>
              <a:t>public void main (String </a:t>
            </a:r>
            <a:r>
              <a:rPr lang="en-US" altLang="zh-CN" dirty="0" err="1">
                <a:latin typeface="Arial Unicode MS" panose="020B0604020202020204" pitchFamily="34" charset="-128"/>
              </a:rPr>
              <a:t>buf</a:t>
            </a:r>
            <a:r>
              <a:rPr lang="en-US" altLang="zh-CN" dirty="0">
                <a:latin typeface="Arial Unicode MS" panose="020B0604020202020204" pitchFamily="34" charset="-128"/>
              </a:rPr>
              <a:t> [ ] )</a:t>
            </a:r>
          </a:p>
          <a:p>
            <a:pPr eaLnBrk="1" hangingPunct="1"/>
            <a:r>
              <a:rPr lang="en-US" altLang="zh-CN" dirty="0">
                <a:latin typeface="Arial Unicode MS" panose="020B0604020202020204" pitchFamily="34" charset="-128"/>
              </a:rPr>
              <a:t>     { </a:t>
            </a:r>
            <a:endParaRPr lang="en-US" altLang="zh-CN" dirty="0"/>
          </a:p>
          <a:p>
            <a:pPr eaLnBrk="1" hangingPunct="1"/>
            <a:r>
              <a:rPr lang="en-US" altLang="zh-CN" dirty="0"/>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sb = new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t>
            </a:r>
            <a:r>
              <a:rPr lang="en-US" altLang="zh-CN" dirty="0" err="1">
                <a:latin typeface="Arial Unicode MS" panose="020B0604020202020204" pitchFamily="34" charset="-128"/>
              </a:rPr>
              <a:t>abc</a:t>
            </a:r>
            <a:r>
              <a:rPr lang="en-US" altLang="zh-CN" dirty="0">
                <a:latin typeface="Arial Unicode MS" panose="020B0604020202020204" pitchFamily="34" charset="-128"/>
              </a:rPr>
              <a:t>");</a:t>
            </a:r>
          </a:p>
          <a:p>
            <a:pPr eaLnBrk="1" hangingPunct="1"/>
            <a:r>
              <a:rPr lang="en-US" altLang="zh-CN" dirty="0">
                <a:latin typeface="Arial Unicode MS" panose="020B0604020202020204" pitchFamily="34" charset="-128"/>
              </a:rPr>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("buffer=" + sb );</a:t>
            </a:r>
          </a:p>
          <a:p>
            <a:pPr eaLnBrk="1" hangingPunct="1"/>
            <a:r>
              <a:rPr lang="en-US" altLang="zh-CN" dirty="0">
                <a:latin typeface="Arial Unicode MS" panose="020B0604020202020204" pitchFamily="34" charset="-128"/>
              </a:rPr>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("length=" + </a:t>
            </a:r>
            <a:r>
              <a:rPr lang="en-US" altLang="zh-CN" dirty="0" err="1">
                <a:latin typeface="Arial Unicode MS" panose="020B0604020202020204" pitchFamily="34" charset="-128"/>
              </a:rPr>
              <a:t>sb.length</a:t>
            </a:r>
            <a:r>
              <a:rPr lang="en-US" altLang="zh-CN" dirty="0">
                <a:latin typeface="Arial Unicode MS" panose="020B0604020202020204" pitchFamily="34" charset="-128"/>
              </a:rPr>
              <a:t>())</a:t>
            </a:r>
            <a:r>
              <a:rPr lang="en-US" altLang="zh-CN" dirty="0"/>
              <a:t> </a:t>
            </a:r>
          </a:p>
          <a:p>
            <a:pPr eaLnBrk="1" hangingPunct="1"/>
            <a:r>
              <a:rPr lang="en-US" altLang="zh-CN" dirty="0"/>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 "capacity=" + </a:t>
            </a:r>
            <a:r>
              <a:rPr lang="en-US" altLang="zh-CN" dirty="0" err="1">
                <a:latin typeface="Arial Unicode MS" panose="020B0604020202020204" pitchFamily="34" charset="-128"/>
              </a:rPr>
              <a:t>sb.capacity</a:t>
            </a:r>
            <a:r>
              <a:rPr lang="en-US" altLang="zh-CN" dirty="0">
                <a:latin typeface="Arial Unicode MS" panose="020B0604020202020204" pitchFamily="34" charset="-128"/>
              </a:rPr>
              <a:t>());</a:t>
            </a:r>
          </a:p>
          <a:p>
            <a:pPr eaLnBrk="1" hangingPunct="1"/>
            <a:r>
              <a:rPr lang="en-US" altLang="zh-CN" dirty="0">
                <a:latin typeface="Arial Unicode MS" panose="020B0604020202020204" pitchFamily="34" charset="-128"/>
              </a:rPr>
              <a:t>     }</a:t>
            </a:r>
          </a:p>
          <a:p>
            <a:pPr eaLnBrk="1" hangingPunct="1"/>
            <a:r>
              <a:rPr lang="en-US" altLang="zh-CN" dirty="0">
                <a:latin typeface="Arial Unicode MS" panose="020B0604020202020204" pitchFamily="34" charset="-128"/>
              </a:rPr>
              <a:t>} </a:t>
            </a:r>
            <a:endParaRPr lang="en-US" altLang="zh-CN" dirty="0"/>
          </a:p>
        </p:txBody>
      </p:sp>
      <p:sp>
        <p:nvSpPr>
          <p:cNvPr id="59394" name="Rectangle 3">
            <a:extLst>
              <a:ext uri="{FF2B5EF4-FFF2-40B4-BE49-F238E27FC236}">
                <a16:creationId xmlns:a16="http://schemas.microsoft.com/office/drawing/2014/main" id="{B94D656E-12D1-4041-A5A9-315BCE8C768F}"/>
              </a:ext>
            </a:extLst>
          </p:cNvPr>
          <p:cNvSpPr>
            <a:spLocks noChangeArrowheads="1"/>
          </p:cNvSpPr>
          <p:nvPr/>
        </p:nvSpPr>
        <p:spPr bwMode="auto">
          <a:xfrm>
            <a:off x="2559050" y="5380038"/>
            <a:ext cx="695575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latin typeface="Arial Unicode MS" panose="020B0604020202020204" pitchFamily="34" charset="-128"/>
              </a:rPr>
              <a:t>从运行结果我们可以看到为附加处理保留了空间。</a:t>
            </a:r>
          </a:p>
          <a:p>
            <a:pPr eaLnBrk="1" hangingPunct="1"/>
            <a:endParaRPr lang="zh-CN" altLang="en-US" sz="1000" dirty="0">
              <a:latin typeface="Arial Unicode MS" panose="020B0604020202020204" pitchFamily="34" charset="-128"/>
            </a:endParaRPr>
          </a:p>
          <a:p>
            <a:pPr eaLnBrk="1" hangingPunct="1"/>
            <a:r>
              <a:rPr lang="zh-CN" altLang="en-US" sz="3200" b="1" dirty="0">
                <a:solidFill>
                  <a:srgbClr val="C00000"/>
                </a:solidFill>
                <a:latin typeface="Arial Unicode MS" panose="020B0604020202020204" pitchFamily="34" charset="-128"/>
              </a:rPr>
              <a:t>注意：</a:t>
            </a:r>
            <a:r>
              <a:rPr lang="en-US" altLang="zh-CN" sz="3200" b="1" dirty="0">
                <a:solidFill>
                  <a:srgbClr val="C00000"/>
                </a:solidFill>
                <a:latin typeface="Arial Unicode MS" panose="020B0604020202020204" pitchFamily="34" charset="-128"/>
              </a:rPr>
              <a:t>capacity()</a:t>
            </a:r>
            <a:r>
              <a:rPr lang="zh-CN" altLang="en-US" sz="3200" b="1" dirty="0">
                <a:solidFill>
                  <a:srgbClr val="C00000"/>
                </a:solidFill>
                <a:latin typeface="Arial Unicode MS" panose="020B0604020202020204" pitchFamily="34" charset="-128"/>
              </a:rPr>
              <a:t>与</a:t>
            </a:r>
            <a:r>
              <a:rPr lang="en-US" altLang="zh-CN" sz="3200" b="1" dirty="0">
                <a:solidFill>
                  <a:srgbClr val="C00000"/>
                </a:solidFill>
                <a:latin typeface="Arial Unicode MS" panose="020B0604020202020204" pitchFamily="34" charset="-128"/>
              </a:rPr>
              <a:t>length()</a:t>
            </a:r>
            <a:r>
              <a:rPr lang="zh-CN" altLang="en-US" sz="3200" b="1" dirty="0">
                <a:solidFill>
                  <a:srgbClr val="C00000"/>
                </a:solidFill>
                <a:latin typeface="Arial Unicode MS" panose="020B0604020202020204" pitchFamily="34" charset="-128"/>
              </a:rPr>
              <a:t>的区别。</a:t>
            </a:r>
          </a:p>
        </p:txBody>
      </p:sp>
      <p:sp>
        <p:nvSpPr>
          <p:cNvPr id="59395" name="Text Box 4">
            <a:extLst>
              <a:ext uri="{FF2B5EF4-FFF2-40B4-BE49-F238E27FC236}">
                <a16:creationId xmlns:a16="http://schemas.microsoft.com/office/drawing/2014/main" id="{D43C7DFA-9DD9-E440-A5D4-63595415DFEF}"/>
              </a:ext>
            </a:extLst>
          </p:cNvPr>
          <p:cNvSpPr txBox="1">
            <a:spLocks noChangeArrowheads="1"/>
          </p:cNvSpPr>
          <p:nvPr/>
        </p:nvSpPr>
        <p:spPr bwMode="auto">
          <a:xfrm>
            <a:off x="3294828" y="3429000"/>
            <a:ext cx="6219972" cy="156966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latin typeface="Arial Unicode MS" panose="020B0604020202020204" pitchFamily="34" charset="-128"/>
              </a:rPr>
              <a:t>[</a:t>
            </a:r>
            <a:r>
              <a:rPr lang="en-US" altLang="zh-CN" dirty="0" err="1">
                <a:latin typeface="Arial Unicode MS" panose="020B0604020202020204" pitchFamily="34" charset="-128"/>
              </a:rPr>
              <a:t>root@localhost</a:t>
            </a:r>
            <a:r>
              <a:rPr lang="zh-CN" altLang="en-US" dirty="0">
                <a:latin typeface="Arial Unicode MS" panose="020B0604020202020204" pitchFamily="34" charset="-128"/>
              </a:rPr>
              <a:t> </a:t>
            </a:r>
            <a:r>
              <a:rPr lang="en-US" altLang="zh-CN" dirty="0">
                <a:latin typeface="Arial Unicode MS" panose="020B0604020202020204" pitchFamily="34" charset="-128"/>
              </a:rPr>
              <a:t>~]</a:t>
            </a:r>
            <a:r>
              <a:rPr lang="zh-CN" altLang="en-US" dirty="0">
                <a:latin typeface="Arial Unicode MS" panose="020B0604020202020204" pitchFamily="34" charset="-128"/>
              </a:rPr>
              <a:t> </a:t>
            </a:r>
            <a:r>
              <a:rPr lang="en-US" altLang="zh-CN" dirty="0">
                <a:latin typeface="Arial Unicode MS" panose="020B0604020202020204" pitchFamily="34" charset="-128"/>
              </a:rPr>
              <a:t>java </a:t>
            </a:r>
            <a:r>
              <a:rPr lang="en-US" altLang="zh-CN" dirty="0" err="1">
                <a:latin typeface="Arial Unicode MS" panose="020B0604020202020204" pitchFamily="34" charset="-128"/>
              </a:rPr>
              <a:t>demoOfStringBuffer</a:t>
            </a:r>
            <a:r>
              <a:rPr lang="en-US" altLang="zh-CN" dirty="0">
                <a:latin typeface="Arial Unicode MS" panose="020B0604020202020204" pitchFamily="34" charset="-128"/>
              </a:rPr>
              <a:t> </a:t>
            </a:r>
          </a:p>
          <a:p>
            <a:pPr eaLnBrk="1" hangingPunct="1"/>
            <a:r>
              <a:rPr lang="en-US" altLang="zh-CN" dirty="0">
                <a:latin typeface="Arial Unicode MS" panose="020B0604020202020204" pitchFamily="34" charset="-128"/>
              </a:rPr>
              <a:t>buffer=</a:t>
            </a:r>
            <a:r>
              <a:rPr lang="en-US" altLang="zh-CN" dirty="0" err="1">
                <a:latin typeface="Arial Unicode MS" panose="020B0604020202020204" pitchFamily="34" charset="-128"/>
              </a:rPr>
              <a:t>abc</a:t>
            </a:r>
            <a:endParaRPr lang="en-US" altLang="zh-CN" dirty="0">
              <a:latin typeface="Arial Unicode MS" panose="020B0604020202020204" pitchFamily="34" charset="-128"/>
            </a:endParaRPr>
          </a:p>
          <a:p>
            <a:pPr eaLnBrk="1" hangingPunct="1"/>
            <a:r>
              <a:rPr lang="en-US" altLang="zh-CN" dirty="0">
                <a:latin typeface="Arial Unicode MS" panose="020B0604020202020204" pitchFamily="34" charset="-128"/>
              </a:rPr>
              <a:t>length=3</a:t>
            </a:r>
          </a:p>
          <a:p>
            <a:pPr eaLnBrk="1" hangingPunct="1"/>
            <a:r>
              <a:rPr lang="en-US" altLang="zh-CN" dirty="0">
                <a:latin typeface="Arial Unicode MS" panose="020B0604020202020204" pitchFamily="34" charset="-128"/>
              </a:rPr>
              <a:t>capacity=19</a:t>
            </a:r>
          </a:p>
        </p:txBody>
      </p:sp>
    </p:spTree>
    <p:extLst>
      <p:ext uri="{BB962C8B-B14F-4D97-AF65-F5344CB8AC3E}">
        <p14:creationId xmlns:p14="http://schemas.microsoft.com/office/powerpoint/2010/main" val="3153292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3C1BD-5910-0349-A74E-C433B168BFD2}"/>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CD415F5C-86FC-6846-8A3B-D6B8A83766A0}"/>
              </a:ext>
            </a:extLst>
          </p:cNvPr>
          <p:cNvSpPr>
            <a:spLocks noGrp="1"/>
          </p:cNvSpPr>
          <p:nvPr>
            <p:ph idx="1"/>
          </p:nvPr>
        </p:nvSpPr>
        <p:spPr/>
        <p:txBody>
          <a:bodyPr>
            <a:normAutofit fontScale="85000" lnSpcReduction="20000"/>
          </a:bodyPr>
          <a:lstStyle/>
          <a:p>
            <a:pPr marL="0" indent="0">
              <a:buNone/>
            </a:pPr>
            <a:r>
              <a:rPr lang="en-US" altLang="zh-CN" dirty="0">
                <a:latin typeface="Arial Unicode MS" panose="020B0604020202020204" pitchFamily="34" charset="-128"/>
              </a:rPr>
              <a:t>2. </a:t>
            </a:r>
            <a:r>
              <a:rPr lang="en-US" altLang="zh-CN" b="1" dirty="0">
                <a:latin typeface="Arial Unicode MS" panose="020B0604020202020204" pitchFamily="34" charset="-128"/>
              </a:rPr>
              <a:t>append (</a:t>
            </a:r>
            <a:r>
              <a:rPr lang="zh-CN" altLang="en-US" b="1" dirty="0">
                <a:latin typeface="Arial Unicode MS" panose="020B0604020202020204" pitchFamily="34" charset="-128"/>
              </a:rPr>
              <a:t>用的最多</a:t>
            </a:r>
            <a:r>
              <a:rPr lang="en-US" altLang="zh-CN" b="1" dirty="0">
                <a:latin typeface="Arial Unicode MS" panose="020B0604020202020204" pitchFamily="34" charset="-128"/>
              </a:rPr>
              <a:t>)</a:t>
            </a:r>
          </a:p>
          <a:p>
            <a:pPr marL="0" indent="0">
              <a:lnSpc>
                <a:spcPct val="11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append</a:t>
            </a:r>
          </a:p>
          <a:p>
            <a:pPr marL="0" indent="0">
              <a:lnSpc>
                <a:spcPct val="110000"/>
              </a:lnSpc>
              <a:buNone/>
            </a:pPr>
            <a:r>
              <a:rPr lang="en-US" altLang="zh-CN" dirty="0">
                <a:latin typeface="Arial Unicode MS" panose="020B0604020202020204" pitchFamily="34" charset="-128"/>
              </a:rPr>
              <a:t>		</a:t>
            </a:r>
            <a:r>
              <a:rPr lang="en-US" altLang="zh-CN" i="1" dirty="0">
                <a:latin typeface="Arial Unicode MS" panose="020B0604020202020204" pitchFamily="34" charset="-128"/>
              </a:rPr>
              <a:t>(</a:t>
            </a:r>
            <a:r>
              <a:rPr lang="zh-CN" altLang="en-US" i="1" dirty="0">
                <a:latin typeface="Arial Unicode MS" panose="020B0604020202020204" pitchFamily="34" charset="-128"/>
              </a:rPr>
              <a:t>对象类型  对象名</a:t>
            </a:r>
            <a:r>
              <a:rPr lang="en-US" altLang="zh-CN" i="1" dirty="0">
                <a:latin typeface="Arial Unicode MS" panose="020B0604020202020204" pitchFamily="34" charset="-128"/>
              </a:rPr>
              <a:t>)</a:t>
            </a:r>
          </a:p>
          <a:p>
            <a:pPr marL="0" indent="0">
              <a:lnSpc>
                <a:spcPct val="110000"/>
              </a:lnSpc>
              <a:buNone/>
            </a:pPr>
            <a:r>
              <a:rPr lang="en-US" altLang="zh-CN" dirty="0">
                <a:latin typeface="Arial Unicode MS" panose="020B0604020202020204" pitchFamily="34" charset="-128"/>
              </a:rPr>
              <a:t>     append</a:t>
            </a:r>
            <a:r>
              <a:rPr lang="zh-CN" altLang="en-US" dirty="0">
                <a:latin typeface="Arial Unicode MS" panose="020B0604020202020204" pitchFamily="34" charset="-128"/>
              </a:rPr>
              <a:t>方法将指定的参数对象转化成字符串，附加在原来的字符串对象之后。</a:t>
            </a:r>
          </a:p>
          <a:p>
            <a:pPr marL="0" indent="0">
              <a:buNone/>
            </a:pPr>
            <a:endParaRPr lang="zh-CN" altLang="en-US" sz="1400" dirty="0">
              <a:latin typeface="Arial Unicode MS" panose="020B0604020202020204" pitchFamily="34" charset="-128"/>
            </a:endParaRPr>
          </a:p>
          <a:p>
            <a:pPr marL="0" indent="0">
              <a:buNone/>
            </a:pPr>
            <a:r>
              <a:rPr lang="en-US" altLang="zh-CN" dirty="0">
                <a:latin typeface="Arial Unicode MS" panose="020B0604020202020204" pitchFamily="34" charset="-128"/>
              </a:rPr>
              <a:t>3. insert</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insert</a:t>
            </a:r>
          </a:p>
          <a:p>
            <a:pPr marL="0" indent="0">
              <a:lnSpc>
                <a:spcPct val="120000"/>
              </a:lnSpc>
              <a:buNone/>
            </a:pPr>
            <a:r>
              <a:rPr lang="en-US" altLang="zh-CN" dirty="0">
                <a:latin typeface="Arial Unicode MS" panose="020B0604020202020204" pitchFamily="34" charset="-128"/>
              </a:rPr>
              <a:t>		</a:t>
            </a:r>
            <a:r>
              <a:rPr lang="en-US" altLang="zh-CN" i="1" dirty="0">
                <a:latin typeface="Arial Unicode MS" panose="020B0604020202020204" pitchFamily="34" charset="-128"/>
              </a:rPr>
              <a:t>(</a:t>
            </a:r>
            <a:r>
              <a:rPr lang="zh-CN" altLang="en-US" i="1" dirty="0">
                <a:latin typeface="Arial Unicode MS" panose="020B0604020202020204" pitchFamily="34" charset="-128"/>
              </a:rPr>
              <a:t>插入位置，对象类型   对象名</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在指定的位置插入给出的参数对象所转化而得的字符串。</a:t>
            </a:r>
          </a:p>
          <a:p>
            <a:endParaRPr kumimoji="1" lang="zh-CN" altLang="en-US" dirty="0"/>
          </a:p>
        </p:txBody>
      </p:sp>
    </p:spTree>
    <p:extLst>
      <p:ext uri="{BB962C8B-B14F-4D97-AF65-F5344CB8AC3E}">
        <p14:creationId xmlns:p14="http://schemas.microsoft.com/office/powerpoint/2010/main" val="137362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B544C-4F44-844B-8D1C-938A60E7DE29}"/>
              </a:ext>
            </a:extLst>
          </p:cNvPr>
          <p:cNvSpPr>
            <a:spLocks noGrp="1"/>
          </p:cNvSpPr>
          <p:nvPr>
            <p:ph type="title"/>
          </p:nvPr>
        </p:nvSpPr>
        <p:spPr/>
        <p:txBody>
          <a:bodyPr/>
          <a:lstStyle/>
          <a:p>
            <a:r>
              <a:rPr kumimoji="1" lang="en-US" altLang="zh-CN" dirty="0"/>
              <a:t>String</a:t>
            </a:r>
            <a:r>
              <a:rPr kumimoji="1" lang="zh-CN" altLang="en-US" dirty="0"/>
              <a:t>类</a:t>
            </a:r>
          </a:p>
        </p:txBody>
      </p:sp>
      <p:sp>
        <p:nvSpPr>
          <p:cNvPr id="3" name="内容占位符 2">
            <a:extLst>
              <a:ext uri="{FF2B5EF4-FFF2-40B4-BE49-F238E27FC236}">
                <a16:creationId xmlns:a16="http://schemas.microsoft.com/office/drawing/2014/main" id="{70508F40-0CB0-9944-AC83-105EFADF8F36}"/>
              </a:ext>
            </a:extLst>
          </p:cNvPr>
          <p:cNvSpPr>
            <a:spLocks noGrp="1"/>
          </p:cNvSpPr>
          <p:nvPr>
            <p:ph idx="1"/>
          </p:nvPr>
        </p:nvSpPr>
        <p:spPr/>
        <p:txBody>
          <a:bodyPr>
            <a:normAutofit fontScale="85000" lnSpcReduction="20000"/>
          </a:bodyPr>
          <a:lstStyle/>
          <a:p>
            <a:pPr marL="0" indent="0">
              <a:buNone/>
            </a:pPr>
            <a:endParaRPr kumimoji="1" lang="en-US" altLang="zh-CN" dirty="0"/>
          </a:p>
          <a:p>
            <a:pPr marL="0" indent="0">
              <a:buNone/>
            </a:pPr>
            <a:r>
              <a:rPr kumimoji="1" lang="zh-CN" altLang="en-US" dirty="0"/>
              <a:t>什么是字符串？</a:t>
            </a:r>
            <a:endParaRPr kumimoji="1" lang="en-US" altLang="zh-CN" dirty="0"/>
          </a:p>
          <a:p>
            <a:pPr marL="0" indent="0">
              <a:buNone/>
            </a:pPr>
            <a:endParaRPr kumimoji="1" lang="en-US" altLang="zh-CN" dirty="0"/>
          </a:p>
          <a:p>
            <a:pPr marL="0" indent="0">
              <a:buNone/>
            </a:pPr>
            <a:r>
              <a:rPr kumimoji="1" lang="zh-CN" altLang="en-US" dirty="0"/>
              <a:t>回顾一下</a:t>
            </a:r>
            <a:r>
              <a:rPr kumimoji="1" lang="en-US" altLang="zh-CN" dirty="0"/>
              <a:t>C</a:t>
            </a:r>
            <a:r>
              <a:rPr kumimoji="1" lang="zh-CN" altLang="en-US" dirty="0"/>
              <a:t>语言中字符串：</a:t>
            </a:r>
            <a:endParaRPr kumimoji="1" lang="en-US" altLang="zh-CN" dirty="0"/>
          </a:p>
          <a:p>
            <a:pPr marL="0" indent="0">
              <a:buNone/>
            </a:pPr>
            <a:endParaRPr kumimoji="1" lang="en-US" altLang="zh-CN" dirty="0"/>
          </a:p>
          <a:p>
            <a:pPr marL="514350" indent="-514350">
              <a:buFont typeface="+mj-lt"/>
              <a:buAutoNum type="arabicPeriod"/>
            </a:pPr>
            <a:r>
              <a:rPr lang="en-US" altLang="zh-CN" dirty="0"/>
              <a:t>C</a:t>
            </a:r>
            <a:r>
              <a:rPr lang="zh-CN" altLang="en-US" dirty="0"/>
              <a:t>语言没有</a:t>
            </a:r>
            <a:r>
              <a:rPr lang="en-US" altLang="zh-CN" dirty="0"/>
              <a:t>string</a:t>
            </a:r>
            <a:r>
              <a:rPr lang="zh-CN" altLang="en-US" dirty="0"/>
              <a:t>类型，</a:t>
            </a:r>
            <a:r>
              <a:rPr lang="zh-CN" altLang="en-US" b="1" dirty="0">
                <a:solidFill>
                  <a:srgbClr val="C00000"/>
                </a:solidFill>
              </a:rPr>
              <a:t>字符串是通过字符指针来间接实现的</a:t>
            </a:r>
            <a:r>
              <a:rPr lang="zh-CN" altLang="en-US" dirty="0"/>
              <a:t>！</a:t>
            </a:r>
            <a:endParaRPr lang="en-US" altLang="zh-CN" dirty="0"/>
          </a:p>
          <a:p>
            <a:pPr marL="514350" indent="-514350">
              <a:buFont typeface="+mj-lt"/>
              <a:buAutoNum type="arabicPeriod"/>
            </a:pPr>
            <a:r>
              <a:rPr kumimoji="1" lang="en-US" altLang="zh-CN" dirty="0"/>
              <a:t>C</a:t>
            </a:r>
            <a:r>
              <a:rPr kumimoji="1" lang="zh-CN" altLang="en-US" dirty="0"/>
              <a:t>语言中</a:t>
            </a:r>
            <a:r>
              <a:rPr lang="zh-CN" altLang="en-US" dirty="0"/>
              <a:t>字符串的长度是以‘</a:t>
            </a:r>
            <a:r>
              <a:rPr lang="en-US" altLang="zh-CN" dirty="0"/>
              <a:t>\0</a:t>
            </a:r>
            <a:r>
              <a:rPr lang="zh-CN" altLang="en-US" dirty="0"/>
              <a:t>’结束的</a:t>
            </a:r>
            <a:endParaRPr lang="en-US" altLang="zh-CN" dirty="0"/>
          </a:p>
          <a:p>
            <a:pPr marL="514350" indent="-514350">
              <a:buFont typeface="+mj-lt"/>
              <a:buAutoNum type="arabicPeriod"/>
            </a:pPr>
            <a:r>
              <a:rPr kumimoji="1" lang="en-US" altLang="zh-CN" dirty="0"/>
              <a:t>ANSI</a:t>
            </a:r>
            <a:r>
              <a:rPr kumimoji="1" lang="zh-CN" altLang="en-US" dirty="0"/>
              <a:t> </a:t>
            </a:r>
            <a:r>
              <a:rPr kumimoji="1" lang="en-US" altLang="zh-CN" dirty="0"/>
              <a:t>C</a:t>
            </a:r>
            <a:r>
              <a:rPr kumimoji="1" lang="zh-CN" altLang="en-US" dirty="0"/>
              <a:t>中每个</a:t>
            </a:r>
            <a:r>
              <a:rPr kumimoji="1" lang="en-US" altLang="zh-CN" dirty="0"/>
              <a:t>char</a:t>
            </a:r>
            <a:r>
              <a:rPr kumimoji="1" lang="zh-CN" altLang="en-US" dirty="0"/>
              <a:t>都是一个</a:t>
            </a:r>
            <a:r>
              <a:rPr kumimoji="1" lang="en-US" altLang="zh-CN" dirty="0"/>
              <a:t>ASCII</a:t>
            </a:r>
            <a:r>
              <a:rPr kumimoji="1" lang="zh-CN" altLang="en-US" dirty="0"/>
              <a:t>码</a:t>
            </a:r>
            <a:endParaRPr kumimoji="1" lang="en-US" altLang="zh-CN" dirty="0"/>
          </a:p>
          <a:p>
            <a:pPr marL="514350" indent="-514350">
              <a:buFont typeface="+mj-lt"/>
              <a:buAutoNum type="arabicPeriod"/>
            </a:pPr>
            <a:r>
              <a:rPr kumimoji="1" lang="en-US" altLang="zh-CN" dirty="0"/>
              <a:t>&lt;</a:t>
            </a:r>
            <a:r>
              <a:rPr kumimoji="1" lang="en-US" altLang="zh-CN" dirty="0" err="1"/>
              <a:t>string.h</a:t>
            </a:r>
            <a:r>
              <a:rPr kumimoji="1" lang="en-US" altLang="zh-CN" dirty="0"/>
              <a:t>&gt;</a:t>
            </a:r>
            <a:r>
              <a:rPr kumimoji="1" lang="zh-CN" altLang="en-US" dirty="0"/>
              <a:t>中定义了一系列字符串操作</a:t>
            </a:r>
            <a:r>
              <a:rPr kumimoji="1" lang="en-US" altLang="zh-CN" dirty="0"/>
              <a:t>API</a:t>
            </a:r>
          </a:p>
          <a:p>
            <a:pPr marL="514350" indent="-514350">
              <a:buFont typeface="+mj-lt"/>
              <a:buAutoNum type="arabicPeriod"/>
            </a:pPr>
            <a:endParaRPr kumimoji="1" lang="en-US" altLang="zh-CN" dirty="0"/>
          </a:p>
          <a:p>
            <a:pPr marL="0" indent="0">
              <a:buNone/>
            </a:pPr>
            <a:r>
              <a:rPr kumimoji="1" lang="en-US" altLang="zh-CN" sz="2400" i="1" dirty="0"/>
              <a:t>C</a:t>
            </a:r>
            <a:r>
              <a:rPr kumimoji="1" lang="zh-CN" altLang="en-US" sz="2400" i="1" dirty="0"/>
              <a:t>语言中</a:t>
            </a:r>
            <a:r>
              <a:rPr lang="zh-CN" altLang="en-US" sz="2400" i="1" dirty="0"/>
              <a:t>字符串很难搞，甚至很丑陋（个人观点）</a:t>
            </a:r>
            <a:endParaRPr kumimoji="1" lang="en-US" altLang="zh-CN" sz="2400" i="1" dirty="0"/>
          </a:p>
          <a:p>
            <a:pPr marL="0" indent="0">
              <a:buNone/>
            </a:pPr>
            <a:endParaRPr kumimoji="1" lang="zh-CN" altLang="en-US" dirty="0"/>
          </a:p>
        </p:txBody>
      </p:sp>
    </p:spTree>
    <p:extLst>
      <p:ext uri="{BB962C8B-B14F-4D97-AF65-F5344CB8AC3E}">
        <p14:creationId xmlns:p14="http://schemas.microsoft.com/office/powerpoint/2010/main" val="188615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2AB52-CA86-B34C-AC80-B6A9F5F9BDD4}"/>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091BEB28-E878-CA4A-B0A4-F356C1DE2953}"/>
              </a:ext>
            </a:extLst>
          </p:cNvPr>
          <p:cNvSpPr>
            <a:spLocks noGrp="1"/>
          </p:cNvSpPr>
          <p:nvPr>
            <p:ph idx="1"/>
          </p:nvPr>
        </p:nvSpPr>
        <p:spPr/>
        <p:txBody>
          <a:bodyPr>
            <a:normAutofit fontScale="92500" lnSpcReduction="10000"/>
          </a:bodyPr>
          <a:lstStyle/>
          <a:p>
            <a:pPr marL="0" indent="0">
              <a:buNone/>
            </a:pPr>
            <a:r>
              <a:rPr lang="en-US" altLang="zh-CN" dirty="0">
                <a:latin typeface="Arial Unicode MS" panose="020B0604020202020204" pitchFamily="34" charset="-128"/>
              </a:rPr>
              <a:t>4. </a:t>
            </a:r>
            <a:r>
              <a:rPr lang="en-US" altLang="zh-CN" dirty="0" err="1">
                <a:latin typeface="Arial Unicode MS" panose="020B0604020202020204" pitchFamily="34" charset="-128"/>
              </a:rPr>
              <a:t>setChatAt</a:t>
            </a:r>
            <a:r>
              <a:rPr lang="en-US" altLang="zh-CN"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void </a:t>
            </a:r>
            <a:r>
              <a:rPr lang="en-US" altLang="zh-CN" dirty="0" err="1">
                <a:latin typeface="Arial Unicode MS" panose="020B0604020202020204" pitchFamily="34" charset="-128"/>
              </a:rPr>
              <a:t>setCharAt</a:t>
            </a:r>
            <a:r>
              <a:rPr lang="en-US" altLang="zh-CN" dirty="0">
                <a:latin typeface="Arial Unicode MS" panose="020B0604020202020204" pitchFamily="34" charset="-128"/>
              </a:rPr>
              <a:t> </a:t>
            </a:r>
            <a:r>
              <a:rPr lang="en-US" altLang="zh-CN" i="1" dirty="0">
                <a:latin typeface="Arial Unicode MS" panose="020B0604020202020204" pitchFamily="34" charset="-128"/>
              </a:rPr>
              <a:t>(int </a:t>
            </a:r>
            <a:r>
              <a:rPr lang="en-US" altLang="zh-CN" i="1" dirty="0" err="1">
                <a:latin typeface="Arial Unicode MS" panose="020B0604020202020204" pitchFamily="34" charset="-128"/>
              </a:rPr>
              <a:t>index,char</a:t>
            </a:r>
            <a:r>
              <a:rPr lang="en-US" altLang="zh-CN" i="1" dirty="0">
                <a:latin typeface="Arial Unicode MS" panose="020B0604020202020204" pitchFamily="34" charset="-128"/>
              </a:rPr>
              <a:t> </a:t>
            </a:r>
            <a:r>
              <a:rPr lang="en-US" altLang="zh-CN" i="1" dirty="0" err="1">
                <a:latin typeface="Arial Unicode MS" panose="020B0604020202020204" pitchFamily="34" charset="-128"/>
              </a:rPr>
              <a:t>ch</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用来设置指定索引</a:t>
            </a:r>
            <a:r>
              <a:rPr lang="en-US" altLang="zh-CN" dirty="0">
                <a:latin typeface="Arial Unicode MS" panose="020B0604020202020204" pitchFamily="34" charset="-128"/>
              </a:rPr>
              <a:t>index</a:t>
            </a:r>
            <a:r>
              <a:rPr lang="zh-CN" altLang="en-US" dirty="0">
                <a:latin typeface="Arial Unicode MS" panose="020B0604020202020204" pitchFamily="34" charset="-128"/>
              </a:rPr>
              <a:t>位置的字符值。</a:t>
            </a:r>
          </a:p>
          <a:p>
            <a:pPr marL="0" indent="0">
              <a:buNone/>
            </a:pPr>
            <a:endParaRPr lang="zh-CN" altLang="en-US" sz="1050" dirty="0">
              <a:latin typeface="Arial Unicode MS" panose="020B0604020202020204" pitchFamily="34" charset="-128"/>
            </a:endParaRPr>
          </a:p>
          <a:p>
            <a:pPr marL="0" indent="0">
              <a:buNone/>
            </a:pPr>
            <a:r>
              <a:rPr lang="en-US" altLang="zh-CN" dirty="0">
                <a:latin typeface="Arial Unicode MS" panose="020B0604020202020204" pitchFamily="34" charset="-128"/>
              </a:rPr>
              <a:t>5. </a:t>
            </a:r>
            <a:r>
              <a:rPr lang="en-US" altLang="zh-CN" dirty="0" err="1">
                <a:latin typeface="Arial Unicode MS" panose="020B0604020202020204" pitchFamily="34" charset="-128"/>
              </a:rPr>
              <a:t>setLength</a:t>
            </a:r>
            <a:r>
              <a:rPr lang="en-US" altLang="zh-CN" dirty="0">
                <a:latin typeface="Arial Unicode MS" panose="020B0604020202020204" pitchFamily="34" charset="-128"/>
              </a:rPr>
              <a:t> </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void </a:t>
            </a:r>
            <a:r>
              <a:rPr lang="en-US" altLang="zh-CN" dirty="0" err="1">
                <a:latin typeface="Arial Unicode MS" panose="020B0604020202020204" pitchFamily="34" charset="-128"/>
              </a:rPr>
              <a:t>setLength</a:t>
            </a:r>
            <a:r>
              <a:rPr lang="en-US" altLang="zh-CN" dirty="0">
                <a:latin typeface="Arial Unicode MS" panose="020B0604020202020204" pitchFamily="34" charset="-128"/>
              </a:rPr>
              <a:t> </a:t>
            </a:r>
            <a:r>
              <a:rPr lang="en-US" altLang="zh-CN" i="1" dirty="0">
                <a:latin typeface="Arial Unicode MS" panose="020B0604020202020204" pitchFamily="34" charset="-128"/>
              </a:rPr>
              <a:t>(int </a:t>
            </a:r>
            <a:r>
              <a:rPr lang="en-US" altLang="zh-CN" i="1" dirty="0" err="1">
                <a:latin typeface="Arial Unicode MS" panose="020B0604020202020204" pitchFamily="34" charset="-128"/>
              </a:rPr>
              <a:t>newLength</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如果希望明确地定义字符缓冲区的长度，则可以用此方法。如果</a:t>
            </a:r>
            <a:r>
              <a:rPr lang="en-US" altLang="zh-CN" dirty="0" err="1">
                <a:latin typeface="Arial Unicode MS" panose="020B0604020202020204" pitchFamily="34" charset="-128"/>
              </a:rPr>
              <a:t>newlength</a:t>
            </a:r>
            <a:r>
              <a:rPr lang="zh-CN" altLang="en-US" dirty="0">
                <a:latin typeface="Arial Unicode MS" panose="020B0604020202020204" pitchFamily="34" charset="-128"/>
              </a:rPr>
              <a:t>大于现在的长度，串尾将补</a:t>
            </a:r>
            <a:r>
              <a:rPr lang="en-US" altLang="zh-CN" dirty="0">
                <a:latin typeface="Arial Unicode MS" panose="020B0604020202020204" pitchFamily="34" charset="-128"/>
              </a:rPr>
              <a:t>0</a:t>
            </a:r>
            <a:r>
              <a:rPr lang="zh-CN" altLang="en-US" dirty="0">
                <a:latin typeface="Arial Unicode MS" panose="020B0604020202020204" pitchFamily="34" charset="-128"/>
              </a:rPr>
              <a:t>，如果小于，那么</a:t>
            </a:r>
            <a:r>
              <a:rPr lang="en-US" altLang="zh-CN" dirty="0" err="1">
                <a:latin typeface="Arial Unicode MS" panose="020B0604020202020204" pitchFamily="34" charset="-128"/>
              </a:rPr>
              <a:t>newlength</a:t>
            </a:r>
            <a:r>
              <a:rPr lang="zh-CN" altLang="en-US" dirty="0">
                <a:latin typeface="Arial Unicode MS" panose="020B0604020202020204" pitchFamily="34" charset="-128"/>
              </a:rPr>
              <a:t>后的字符将丢失。</a:t>
            </a:r>
          </a:p>
          <a:p>
            <a:pPr marL="0" indent="0">
              <a:buNone/>
            </a:pPr>
            <a:endParaRPr kumimoji="1" lang="zh-CN" altLang="en-US" dirty="0"/>
          </a:p>
        </p:txBody>
      </p:sp>
    </p:spTree>
    <p:extLst>
      <p:ext uri="{BB962C8B-B14F-4D97-AF65-F5344CB8AC3E}">
        <p14:creationId xmlns:p14="http://schemas.microsoft.com/office/powerpoint/2010/main" val="85040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58CD3-5ED1-184A-AA56-F5AE98CAC098}"/>
              </a:ext>
            </a:extLst>
          </p:cNvPr>
          <p:cNvSpPr>
            <a:spLocks noGrp="1"/>
          </p:cNvSpPr>
          <p:nvPr>
            <p:ph type="title"/>
          </p:nvPr>
        </p:nvSpPr>
        <p:spPr/>
        <p:txBody>
          <a:bodyPr/>
          <a:lstStyle/>
          <a:p>
            <a:r>
              <a:rPr lang="en-US" altLang="zh-CN" b="1" dirty="0">
                <a:latin typeface="Arial Unicode MS" panose="020B0604020202020204" pitchFamily="34" charset="-128"/>
              </a:rPr>
              <a:t>Java</a:t>
            </a:r>
            <a:r>
              <a:rPr lang="zh-CN" altLang="en-US" b="1" dirty="0">
                <a:latin typeface="Arial Unicode MS" panose="020B0604020202020204" pitchFamily="34" charset="-128"/>
              </a:rPr>
              <a:t>与</a:t>
            </a:r>
            <a:r>
              <a:rPr lang="en-US" altLang="zh-CN" b="1" dirty="0">
                <a:latin typeface="Arial Unicode MS" panose="020B0604020202020204" pitchFamily="34" charset="-128"/>
              </a:rPr>
              <a:t>C</a:t>
            </a:r>
            <a:r>
              <a:rPr lang="zh-CN" altLang="en-US" b="1" dirty="0">
                <a:latin typeface="Arial Unicode MS" panose="020B0604020202020204" pitchFamily="34" charset="-128"/>
              </a:rPr>
              <a:t>处理字符串的差别</a:t>
            </a:r>
            <a:endParaRPr kumimoji="1" lang="zh-CN" altLang="en-US" dirty="0"/>
          </a:p>
        </p:txBody>
      </p:sp>
      <p:sp>
        <p:nvSpPr>
          <p:cNvPr id="3" name="内容占位符 2">
            <a:extLst>
              <a:ext uri="{FF2B5EF4-FFF2-40B4-BE49-F238E27FC236}">
                <a16:creationId xmlns:a16="http://schemas.microsoft.com/office/drawing/2014/main" id="{394B6334-352C-8240-8F2F-516CD041A774}"/>
              </a:ext>
            </a:extLst>
          </p:cNvPr>
          <p:cNvSpPr>
            <a:spLocks noGrp="1"/>
          </p:cNvSpPr>
          <p:nvPr>
            <p:ph idx="1"/>
          </p:nvPr>
        </p:nvSpPr>
        <p:spPr/>
        <p:txBody>
          <a:bodyPr>
            <a:normAutofit lnSpcReduction="10000"/>
          </a:bodyPr>
          <a:lstStyle/>
          <a:p>
            <a:pPr marL="514350" indent="-514350">
              <a:buFont typeface="+mj-lt"/>
              <a:buAutoNum type="arabicPeriod"/>
            </a:pPr>
            <a:r>
              <a:rPr lang="en-US" altLang="zh-CN" dirty="0">
                <a:latin typeface="Arial Unicode MS" panose="020B0604020202020204" pitchFamily="34" charset="-128"/>
              </a:rPr>
              <a:t>C/C++</a:t>
            </a:r>
            <a:r>
              <a:rPr lang="zh-CN" altLang="en-US" dirty="0">
                <a:latin typeface="Arial Unicode MS" panose="020B0604020202020204" pitchFamily="34" charset="-128"/>
              </a:rPr>
              <a:t>的字符串只是简单的以零字符结尾的字符数组，而</a:t>
            </a:r>
            <a:r>
              <a:rPr lang="en-US" altLang="zh-CN" dirty="0">
                <a:latin typeface="Arial Unicode MS" panose="020B0604020202020204" pitchFamily="34" charset="-128"/>
              </a:rPr>
              <a:t>Java</a:t>
            </a:r>
            <a:r>
              <a:rPr lang="zh-CN" altLang="en-US" dirty="0">
                <a:latin typeface="Arial Unicode MS" panose="020B0604020202020204" pitchFamily="34" charset="-128"/>
              </a:rPr>
              <a:t>中，字符串是一个封装的对象，这种处理对于编程者提供了许多有利之处。</a:t>
            </a:r>
          </a:p>
          <a:p>
            <a:pPr>
              <a:buFont typeface="+mj-lt"/>
              <a:buAutoNum type="arabicPeriod"/>
            </a:pPr>
            <a:endParaRPr lang="zh-CN" altLang="en-US" sz="1000" dirty="0">
              <a:latin typeface="Arial Unicode MS" panose="020B0604020202020204" pitchFamily="34" charset="-128"/>
            </a:endParaRPr>
          </a:p>
          <a:p>
            <a:pPr marL="514350" indent="-514350">
              <a:buFont typeface="+mj-lt"/>
              <a:buAutoNum type="arabicPeriod"/>
            </a:pPr>
            <a:r>
              <a:rPr lang="en-US" altLang="zh-CN" dirty="0">
                <a:latin typeface="Arial Unicode MS" panose="020B0604020202020204" pitchFamily="34" charset="-128"/>
              </a:rPr>
              <a:t>C/C++</a:t>
            </a:r>
            <a:r>
              <a:rPr lang="zh-CN" altLang="en-US" dirty="0">
                <a:latin typeface="Arial Unicode MS" panose="020B0604020202020204" pitchFamily="34" charset="-128"/>
              </a:rPr>
              <a:t>中可以通过指针直接对字符串所在的内存地址进行操作，并且不对越界情况进行检查，</a:t>
            </a:r>
            <a:r>
              <a:rPr lang="en-US" altLang="zh-CN" dirty="0">
                <a:latin typeface="Arial Unicode MS" panose="020B0604020202020204" pitchFamily="34" charset="-128"/>
              </a:rPr>
              <a:t>Java</a:t>
            </a:r>
            <a:r>
              <a:rPr lang="zh-CN" altLang="en-US" dirty="0">
                <a:latin typeface="Arial Unicode MS" panose="020B0604020202020204" pitchFamily="34" charset="-128"/>
              </a:rPr>
              <a:t>中只能通过类</a:t>
            </a:r>
            <a:r>
              <a:rPr lang="en-US" altLang="zh-CN" dirty="0">
                <a:latin typeface="Arial Unicode MS" panose="020B0604020202020204" pitchFamily="34" charset="-128"/>
              </a:rPr>
              <a:t>String</a:t>
            </a:r>
            <a:r>
              <a:rPr lang="zh-CN" altLang="en-US" dirty="0">
                <a:latin typeface="Arial Unicode MS" panose="020B0604020202020204" pitchFamily="34" charset="-128"/>
              </a:rPr>
              <a:t>或</a:t>
            </a:r>
            <a:r>
              <a:rPr lang="en-US" altLang="zh-CN" dirty="0" err="1">
                <a:latin typeface="Arial Unicode MS" panose="020B0604020202020204" pitchFamily="34" charset="-128"/>
              </a:rPr>
              <a:t>StringBuffer</a:t>
            </a:r>
            <a:r>
              <a:rPr lang="zh-CN" altLang="en-US" dirty="0">
                <a:latin typeface="Arial Unicode MS" panose="020B0604020202020204" pitchFamily="34" charset="-128"/>
              </a:rPr>
              <a:t>所提供的接口对字符串进行操作，并且要对越界情况进行检查并报告，这样大大增加了安全性。</a:t>
            </a:r>
          </a:p>
          <a:p>
            <a:pPr>
              <a:buFont typeface="+mj-lt"/>
              <a:buAutoNum type="arabicPeriod"/>
            </a:pPr>
            <a:endParaRPr lang="zh-CN" altLang="en-US" sz="1000" dirty="0">
              <a:latin typeface="Arial Unicode MS" panose="020B0604020202020204" pitchFamily="34" charset="-128"/>
            </a:endParaRPr>
          </a:p>
          <a:p>
            <a:pPr marL="514350" indent="-514350">
              <a:buFont typeface="+mj-lt"/>
              <a:buAutoNum type="arabicPeriod"/>
            </a:pPr>
            <a:r>
              <a:rPr lang="zh-CN" altLang="en-US" dirty="0">
                <a:latin typeface="Arial Unicode MS" panose="020B0604020202020204" pitchFamily="34" charset="-128"/>
              </a:rPr>
              <a:t>由于类</a:t>
            </a:r>
            <a:r>
              <a:rPr lang="en-US" altLang="zh-CN" dirty="0">
                <a:latin typeface="Arial Unicode MS" panose="020B0604020202020204" pitchFamily="34" charset="-128"/>
              </a:rPr>
              <a:t>String</a:t>
            </a:r>
            <a:r>
              <a:rPr lang="zh-CN" altLang="en-US" dirty="0">
                <a:latin typeface="Arial Unicode MS" panose="020B0604020202020204" pitchFamily="34" charset="-128"/>
              </a:rPr>
              <a:t>和</a:t>
            </a:r>
            <a:r>
              <a:rPr lang="en-US" altLang="zh-CN" dirty="0" err="1">
                <a:latin typeface="Arial Unicode MS" panose="020B0604020202020204" pitchFamily="34" charset="-128"/>
              </a:rPr>
              <a:t>StringBuffer</a:t>
            </a:r>
            <a:r>
              <a:rPr lang="zh-CN" altLang="en-US" dirty="0">
                <a:latin typeface="Arial Unicode MS" panose="020B0604020202020204" pitchFamily="34" charset="-128"/>
              </a:rPr>
              <a:t>的接口都经明确说明，所以我们可以预知</a:t>
            </a:r>
            <a:r>
              <a:rPr lang="en-US" altLang="zh-CN" dirty="0">
                <a:latin typeface="Arial Unicode MS" panose="020B0604020202020204" pitchFamily="34" charset="-128"/>
              </a:rPr>
              <a:t>Java</a:t>
            </a:r>
            <a:r>
              <a:rPr lang="zh-CN" altLang="en-US" dirty="0">
                <a:latin typeface="Arial Unicode MS" panose="020B0604020202020204" pitchFamily="34" charset="-128"/>
              </a:rPr>
              <a:t>中字符串处理的功能；而在</a:t>
            </a:r>
            <a:r>
              <a:rPr lang="en-US" altLang="zh-CN" dirty="0">
                <a:latin typeface="Arial Unicode MS" panose="020B0604020202020204" pitchFamily="34" charset="-128"/>
              </a:rPr>
              <a:t>C/C++</a:t>
            </a:r>
            <a:r>
              <a:rPr lang="zh-CN" altLang="en-US" dirty="0">
                <a:latin typeface="Arial Unicode MS" panose="020B0604020202020204" pitchFamily="34" charset="-128"/>
              </a:rPr>
              <a:t>中，只有通过库函数或者自定义函数对字符串进行处理。 </a:t>
            </a:r>
          </a:p>
          <a:p>
            <a:endParaRPr kumimoji="1" lang="zh-CN" altLang="en-US" dirty="0"/>
          </a:p>
        </p:txBody>
      </p:sp>
    </p:spTree>
    <p:extLst>
      <p:ext uri="{BB962C8B-B14F-4D97-AF65-F5344CB8AC3E}">
        <p14:creationId xmlns:p14="http://schemas.microsoft.com/office/powerpoint/2010/main" val="343878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8EC3-99B6-D846-9F59-E5C7161B19A7}"/>
              </a:ext>
            </a:extLst>
          </p:cNvPr>
          <p:cNvSpPr>
            <a:spLocks noGrp="1"/>
          </p:cNvSpPr>
          <p:nvPr>
            <p:ph type="title"/>
          </p:nvPr>
        </p:nvSpPr>
        <p:spPr/>
        <p:txBody>
          <a:bodyPr/>
          <a:lstStyle/>
          <a:p>
            <a:r>
              <a:rPr kumimoji="1" lang="en-US" altLang="zh-CN" dirty="0"/>
              <a:t>Java</a:t>
            </a:r>
            <a:r>
              <a:rPr kumimoji="1" lang="zh-CN" altLang="en-US" dirty="0"/>
              <a:t> 对象的</a:t>
            </a:r>
            <a:r>
              <a:rPr kumimoji="1" lang="en-US" altLang="zh-CN" dirty="0" err="1"/>
              <a:t>toString</a:t>
            </a:r>
            <a:r>
              <a:rPr kumimoji="1" lang="en-US" altLang="zh-CN" dirty="0"/>
              <a:t>()</a:t>
            </a:r>
            <a:r>
              <a:rPr kumimoji="1" lang="zh-CN" altLang="en-US" dirty="0"/>
              <a:t>方法</a:t>
            </a:r>
          </a:p>
        </p:txBody>
      </p:sp>
      <p:sp>
        <p:nvSpPr>
          <p:cNvPr id="3" name="内容占位符 2">
            <a:extLst>
              <a:ext uri="{FF2B5EF4-FFF2-40B4-BE49-F238E27FC236}">
                <a16:creationId xmlns:a16="http://schemas.microsoft.com/office/drawing/2014/main" id="{5BE22ACA-1A69-3347-8202-7ABA63161343}"/>
              </a:ext>
            </a:extLst>
          </p:cNvPr>
          <p:cNvSpPr>
            <a:spLocks noGrp="1"/>
          </p:cNvSpPr>
          <p:nvPr>
            <p:ph idx="1"/>
          </p:nvPr>
        </p:nvSpPr>
        <p:spPr/>
        <p:txBody>
          <a:bodyPr>
            <a:normAutofit/>
          </a:bodyPr>
          <a:lstStyle/>
          <a:p>
            <a:pPr marL="0" indent="0">
              <a:buNone/>
            </a:pPr>
            <a:r>
              <a:rPr lang="zh-CN" altLang="en-US" dirty="0"/>
              <a:t>注意</a:t>
            </a:r>
            <a:r>
              <a:rPr lang="en-US" altLang="zh-CN" dirty="0" err="1"/>
              <a:t>StringBuffer.append</a:t>
            </a:r>
            <a:r>
              <a:rPr lang="zh-CN" altLang="en-US" dirty="0"/>
              <a:t>的参数是</a:t>
            </a:r>
            <a:r>
              <a:rPr lang="en-US" altLang="zh-CN" dirty="0"/>
              <a:t>Object</a:t>
            </a:r>
            <a:r>
              <a:rPr lang="zh-CN" altLang="en-US" dirty="0"/>
              <a:t>类型，其实默认调用了</a:t>
            </a:r>
            <a:r>
              <a:rPr lang="en-US" altLang="zh-CN" dirty="0" err="1"/>
              <a:t>Object.toString</a:t>
            </a:r>
            <a:r>
              <a:rPr lang="en-US" altLang="zh-CN" dirty="0"/>
              <a:t>()</a:t>
            </a:r>
            <a:r>
              <a:rPr lang="zh-CN" altLang="en-US" dirty="0"/>
              <a:t>方法</a:t>
            </a:r>
            <a:endParaRPr lang="en-US" altLang="zh-CN" dirty="0"/>
          </a:p>
          <a:p>
            <a:pPr marL="0" indent="0">
              <a:buNone/>
            </a:pPr>
            <a:endParaRPr lang="en-US" altLang="zh-CN" dirty="0"/>
          </a:p>
          <a:p>
            <a:r>
              <a:rPr lang="zh-CN" altLang="en-US" dirty="0"/>
              <a:t>因为</a:t>
            </a:r>
            <a:r>
              <a:rPr lang="en-US" altLang="zh-CN" dirty="0" err="1"/>
              <a:t>toString</a:t>
            </a:r>
            <a:r>
              <a:rPr lang="zh-CN" altLang="en-US" dirty="0"/>
              <a:t>方法是</a:t>
            </a:r>
            <a:r>
              <a:rPr lang="en-US" altLang="zh-CN" dirty="0"/>
              <a:t>Object</a:t>
            </a:r>
            <a:r>
              <a:rPr lang="zh-CN" altLang="en-US" dirty="0"/>
              <a:t>里面已经有了的方法，而所有类都是继承</a:t>
            </a:r>
            <a:r>
              <a:rPr lang="en-US" altLang="zh-CN" dirty="0"/>
              <a:t>Object</a:t>
            </a:r>
            <a:r>
              <a:rPr lang="zh-CN" altLang="en-US" dirty="0"/>
              <a:t>，所以“所有对象都有这个方法”。</a:t>
            </a:r>
            <a:endParaRPr lang="en-US" altLang="zh-CN" dirty="0"/>
          </a:p>
          <a:p>
            <a:r>
              <a:rPr lang="zh-CN" altLang="en-US" dirty="0"/>
              <a:t>它通常只是为了方便输出，比如</a:t>
            </a:r>
            <a:r>
              <a:rPr lang="en-US" altLang="zh-CN" dirty="0" err="1"/>
              <a:t>System.out.println</a:t>
            </a:r>
            <a:r>
              <a:rPr lang="en-US" altLang="zh-CN" dirty="0"/>
              <a:t>(xx)</a:t>
            </a:r>
            <a:r>
              <a:rPr lang="zh-CN" altLang="en-US" dirty="0"/>
              <a:t>，括号里面的“</a:t>
            </a:r>
            <a:r>
              <a:rPr lang="en-US" altLang="zh-CN" dirty="0"/>
              <a:t>xx”</a:t>
            </a:r>
            <a:r>
              <a:rPr lang="zh-CN" altLang="en-US" dirty="0"/>
              <a:t>如果不是</a:t>
            </a:r>
            <a:r>
              <a:rPr lang="en-US" altLang="zh-CN" dirty="0"/>
              <a:t>String</a:t>
            </a:r>
            <a:r>
              <a:rPr lang="zh-CN" altLang="en-US" dirty="0"/>
              <a:t>类型的话，就自动调用</a:t>
            </a:r>
            <a:r>
              <a:rPr lang="en-US" altLang="zh-CN" dirty="0"/>
              <a:t>xx</a:t>
            </a:r>
            <a:r>
              <a:rPr lang="zh-CN" altLang="en-US" dirty="0"/>
              <a:t>的</a:t>
            </a:r>
            <a:r>
              <a:rPr lang="en-US" altLang="zh-CN" dirty="0" err="1"/>
              <a:t>toString</a:t>
            </a:r>
            <a:r>
              <a:rPr lang="en-US" altLang="zh-CN" dirty="0"/>
              <a:t>()</a:t>
            </a:r>
            <a:r>
              <a:rPr lang="zh-CN" altLang="en-US" dirty="0"/>
              <a:t>方法</a:t>
            </a:r>
            <a:endParaRPr lang="en-US" altLang="zh-CN" dirty="0"/>
          </a:p>
          <a:p>
            <a:r>
              <a:rPr lang="zh-CN" altLang="en-US" dirty="0"/>
              <a:t>总而言之，</a:t>
            </a:r>
            <a:r>
              <a:rPr lang="en-US" altLang="zh-CN" dirty="0"/>
              <a:t>Java</a:t>
            </a:r>
            <a:r>
              <a:rPr lang="zh-CN" altLang="en-US" dirty="0"/>
              <a:t>了方便所有类的字符串操作而特意加入的一个方法，当然你也可以重写这个方法</a:t>
            </a:r>
          </a:p>
          <a:p>
            <a:pPr marL="0" indent="0">
              <a:buNone/>
            </a:pPr>
            <a:endParaRPr kumimoji="1" lang="zh-CN" altLang="en-US" dirty="0"/>
          </a:p>
        </p:txBody>
      </p:sp>
    </p:spTree>
    <p:extLst>
      <p:ext uri="{BB962C8B-B14F-4D97-AF65-F5344CB8AC3E}">
        <p14:creationId xmlns:p14="http://schemas.microsoft.com/office/powerpoint/2010/main" val="3834198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F3702-2819-094A-9840-89305700E946}"/>
              </a:ext>
            </a:extLst>
          </p:cNvPr>
          <p:cNvSpPr>
            <a:spLocks noGrp="1"/>
          </p:cNvSpPr>
          <p:nvPr>
            <p:ph type="title"/>
          </p:nvPr>
        </p:nvSpPr>
        <p:spPr/>
        <p:txBody>
          <a:bodyPr/>
          <a:lstStyle/>
          <a:p>
            <a:r>
              <a:rPr kumimoji="1" lang="zh-CN" altLang="en-US" dirty="0"/>
              <a:t>下节课预习</a:t>
            </a:r>
          </a:p>
        </p:txBody>
      </p:sp>
      <p:sp>
        <p:nvSpPr>
          <p:cNvPr id="3" name="内容占位符 2">
            <a:extLst>
              <a:ext uri="{FF2B5EF4-FFF2-40B4-BE49-F238E27FC236}">
                <a16:creationId xmlns:a16="http://schemas.microsoft.com/office/drawing/2014/main" id="{362F07C5-8672-4A4F-A426-6CFCD05CCEF0}"/>
              </a:ext>
            </a:extLst>
          </p:cNvPr>
          <p:cNvSpPr>
            <a:spLocks noGrp="1"/>
          </p:cNvSpPr>
          <p:nvPr>
            <p:ph idx="1"/>
          </p:nvPr>
        </p:nvSpPr>
        <p:spPr/>
        <p:txBody>
          <a:bodyPr/>
          <a:lstStyle/>
          <a:p>
            <a:pPr marL="0" indent="0">
              <a:buNone/>
            </a:pPr>
            <a:r>
              <a:rPr kumimoji="1" lang="zh-CN" altLang="en-US" dirty="0"/>
              <a:t>下次课我们将学习“泛型和容器”，大家最好课</a:t>
            </a:r>
            <a:r>
              <a:rPr kumimoji="1" lang="zh-CN" altLang="en-US"/>
              <a:t>下看看。。。</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73771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55CA5-5F7C-AD44-AAD7-63C1982A0DF6}"/>
              </a:ext>
            </a:extLst>
          </p:cNvPr>
          <p:cNvSpPr>
            <a:spLocks noGrp="1"/>
          </p:cNvSpPr>
          <p:nvPr>
            <p:ph type="title"/>
          </p:nvPr>
        </p:nvSpPr>
        <p:spPr/>
        <p:txBody>
          <a:bodyPr/>
          <a:lstStyle/>
          <a:p>
            <a:r>
              <a:rPr kumimoji="1" lang="zh-CN" altLang="en-US" dirty="0"/>
              <a:t>课后作业</a:t>
            </a:r>
          </a:p>
        </p:txBody>
      </p:sp>
      <p:sp>
        <p:nvSpPr>
          <p:cNvPr id="3" name="内容占位符 2">
            <a:extLst>
              <a:ext uri="{FF2B5EF4-FFF2-40B4-BE49-F238E27FC236}">
                <a16:creationId xmlns:a16="http://schemas.microsoft.com/office/drawing/2014/main" id="{D056C094-066B-5E4C-8DFC-93F8DB745D8B}"/>
              </a:ext>
            </a:extLst>
          </p:cNvPr>
          <p:cNvSpPr>
            <a:spLocks noGrp="1"/>
          </p:cNvSpPr>
          <p:nvPr>
            <p:ph idx="1"/>
          </p:nvPr>
        </p:nvSpPr>
        <p:spPr/>
        <p:txBody>
          <a:bodyPr/>
          <a:lstStyle/>
          <a:p>
            <a:pPr marL="514350" indent="-514350">
              <a:buAutoNum type="arabicPeriod"/>
            </a:pPr>
            <a:r>
              <a:rPr lang="zh-CN" altLang="en-US" dirty="0"/>
              <a:t>整理</a:t>
            </a:r>
            <a:r>
              <a:rPr lang="en-US" altLang="zh-CN" dirty="0"/>
              <a:t>String</a:t>
            </a:r>
            <a:r>
              <a:rPr lang="zh-CN" altLang="en-US" dirty="0"/>
              <a:t>类的</a:t>
            </a:r>
            <a:r>
              <a:rPr lang="en-US" altLang="zh-CN" dirty="0"/>
              <a:t>Length()</a:t>
            </a:r>
            <a:r>
              <a:rPr lang="zh-CN" altLang="en-US" dirty="0"/>
              <a:t>、</a:t>
            </a:r>
            <a:r>
              <a:rPr lang="en-US" altLang="zh-CN" dirty="0" err="1"/>
              <a:t>charAt</a:t>
            </a:r>
            <a:r>
              <a:rPr lang="en-US" altLang="zh-CN" dirty="0"/>
              <a:t>()</a:t>
            </a:r>
            <a:r>
              <a:rPr lang="zh-CN" altLang="en-US" dirty="0"/>
              <a:t>、 </a:t>
            </a:r>
            <a:r>
              <a:rPr lang="en-US" altLang="zh-CN" dirty="0" err="1"/>
              <a:t>getChars</a:t>
            </a:r>
            <a:r>
              <a:rPr lang="en-US" altLang="zh-CN" dirty="0"/>
              <a:t>()</a:t>
            </a:r>
            <a:r>
              <a:rPr lang="zh-CN" altLang="en-US" dirty="0"/>
              <a:t>、</a:t>
            </a:r>
            <a:r>
              <a:rPr lang="en-US" altLang="zh-CN" dirty="0"/>
              <a:t>replace()</a:t>
            </a:r>
            <a:r>
              <a:rPr lang="zh-CN" altLang="en-US" dirty="0"/>
              <a:t>、 </a:t>
            </a:r>
            <a:r>
              <a:rPr lang="en-US" altLang="zh-CN" dirty="0" err="1"/>
              <a:t>toUpperCase</a:t>
            </a:r>
            <a:r>
              <a:rPr lang="en-US" altLang="zh-CN" dirty="0"/>
              <a:t>()</a:t>
            </a:r>
            <a:r>
              <a:rPr lang="zh-CN" altLang="en-US" dirty="0"/>
              <a:t>、 </a:t>
            </a:r>
            <a:r>
              <a:rPr lang="en-US" altLang="zh-CN" dirty="0" err="1"/>
              <a:t>toLowerCase</a:t>
            </a:r>
            <a:r>
              <a:rPr lang="en-US" altLang="zh-CN" dirty="0"/>
              <a:t>()</a:t>
            </a:r>
            <a:r>
              <a:rPr lang="zh-CN" altLang="en-US" dirty="0"/>
              <a:t>、</a:t>
            </a:r>
            <a:r>
              <a:rPr lang="en-US" altLang="zh-CN" dirty="0"/>
              <a:t>trim()</a:t>
            </a:r>
            <a:r>
              <a:rPr lang="zh-CN" altLang="en-US" dirty="0"/>
              <a:t>、</a:t>
            </a:r>
            <a:r>
              <a:rPr lang="en-US" altLang="zh-CN" dirty="0" err="1"/>
              <a:t>toCharArray</a:t>
            </a:r>
            <a:r>
              <a:rPr lang="en-US" altLang="zh-CN" dirty="0"/>
              <a:t>()</a:t>
            </a:r>
            <a:r>
              <a:rPr lang="zh-CN" altLang="en-US" dirty="0"/>
              <a:t>使用说明，及代码测试</a:t>
            </a:r>
            <a:endParaRPr lang="en-US" altLang="zh-CN" dirty="0"/>
          </a:p>
          <a:p>
            <a:pPr marL="514350" indent="-514350">
              <a:buAutoNum type="arabicPeriod"/>
            </a:pPr>
            <a:endParaRPr lang="en-US" altLang="zh-CN" dirty="0"/>
          </a:p>
          <a:p>
            <a:pPr marL="514350" indent="-514350">
              <a:buAutoNum type="arabicPeriod"/>
            </a:pPr>
            <a:r>
              <a:rPr kumimoji="1" lang="zh-CN" altLang="en-US" dirty="0"/>
              <a:t>分析“你好”，各类编码输出（</a:t>
            </a:r>
            <a:r>
              <a:rPr kumimoji="1" lang="en-US" altLang="zh-CN" dirty="0"/>
              <a:t>gb2312\</a:t>
            </a:r>
            <a:r>
              <a:rPr kumimoji="1" lang="en-US" altLang="zh-CN" dirty="0" err="1"/>
              <a:t>gbk</a:t>
            </a:r>
            <a:r>
              <a:rPr kumimoji="1" lang="en-US" altLang="zh-CN" dirty="0"/>
              <a:t>\utf-8\utf-16le\utf-16be</a:t>
            </a:r>
            <a:r>
              <a:rPr kumimoji="1" lang="zh-CN" altLang="en-US" dirty="0"/>
              <a:t>）字节数组</a:t>
            </a:r>
            <a:endParaRPr kumimoji="1" lang="en-US" altLang="zh-CN" dirty="0"/>
          </a:p>
          <a:p>
            <a:pPr marL="514350" indent="-514350">
              <a:buAutoNum type="arabicPeriod"/>
            </a:pPr>
            <a:endParaRPr kumimoji="1" lang="en-US" altLang="zh-CN" dirty="0"/>
          </a:p>
          <a:p>
            <a:pPr marL="514350" indent="-514350">
              <a:buAutoNum type="arabicPeriod"/>
            </a:pPr>
            <a:r>
              <a:rPr kumimoji="1" lang="zh-CN" altLang="en-US" dirty="0"/>
              <a:t>测试字符串拼接</a:t>
            </a:r>
            <a:r>
              <a:rPr kumimoji="1" lang="en-US" altLang="zh-CN" dirty="0" err="1"/>
              <a:t>String+String</a:t>
            </a:r>
            <a:r>
              <a:rPr kumimoji="1" lang="zh-CN" altLang="en-US" dirty="0"/>
              <a:t>与</a:t>
            </a:r>
            <a:r>
              <a:rPr kumimoji="1" lang="en-US" altLang="zh-CN" dirty="0"/>
              <a:t>StringBuilder1000000</a:t>
            </a:r>
            <a:r>
              <a:rPr kumimoji="1" lang="zh-CN" altLang="en-US" dirty="0"/>
              <a:t>次时间比对。</a:t>
            </a:r>
          </a:p>
        </p:txBody>
      </p:sp>
    </p:spTree>
    <p:extLst>
      <p:ext uri="{BB962C8B-B14F-4D97-AF65-F5344CB8AC3E}">
        <p14:creationId xmlns:p14="http://schemas.microsoft.com/office/powerpoint/2010/main" val="189940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D0BB6-3A26-8740-B551-9057CB329FE1}"/>
              </a:ext>
            </a:extLst>
          </p:cNvPr>
          <p:cNvSpPr>
            <a:spLocks noGrp="1"/>
          </p:cNvSpPr>
          <p:nvPr>
            <p:ph type="title"/>
          </p:nvPr>
        </p:nvSpPr>
        <p:spPr/>
        <p:txBody>
          <a:bodyPr/>
          <a:lstStyle/>
          <a:p>
            <a:r>
              <a:rPr kumimoji="1" lang="en-US" altLang="zh-CN" dirty="0"/>
              <a:t>String</a:t>
            </a:r>
            <a:r>
              <a:rPr kumimoji="1" lang="zh-CN" altLang="en-US" dirty="0"/>
              <a:t>类</a:t>
            </a:r>
          </a:p>
        </p:txBody>
      </p:sp>
      <p:sp>
        <p:nvSpPr>
          <p:cNvPr id="3" name="内容占位符 2">
            <a:extLst>
              <a:ext uri="{FF2B5EF4-FFF2-40B4-BE49-F238E27FC236}">
                <a16:creationId xmlns:a16="http://schemas.microsoft.com/office/drawing/2014/main" id="{37EFE5FF-4F91-C34E-A4AB-86181592FC39}"/>
              </a:ext>
            </a:extLst>
          </p:cNvPr>
          <p:cNvSpPr>
            <a:spLocks noGrp="1"/>
          </p:cNvSpPr>
          <p:nvPr>
            <p:ph idx="1"/>
          </p:nvPr>
        </p:nvSpPr>
        <p:spPr/>
        <p:txBody>
          <a:bodyPr/>
          <a:lstStyle/>
          <a:p>
            <a:pPr marL="0" indent="0">
              <a:buNone/>
            </a:pPr>
            <a:r>
              <a:rPr lang="en-US" altLang="zh-CN" dirty="0"/>
              <a:t>Java</a:t>
            </a:r>
            <a:r>
              <a:rPr lang="zh-CN" altLang="en-US" dirty="0"/>
              <a:t>语言中</a:t>
            </a:r>
            <a:r>
              <a:rPr lang="zh-CN" altLang="en-GB" dirty="0"/>
              <a:t>字符串常量使用双引号括住的一串字符，比如：</a:t>
            </a:r>
          </a:p>
          <a:p>
            <a:pPr marL="0" indent="0">
              <a:lnSpc>
                <a:spcPct val="130000"/>
              </a:lnSpc>
              <a:buNone/>
            </a:pPr>
            <a:r>
              <a:rPr lang="zh-CN" altLang="en-GB" dirty="0"/>
              <a:t>        </a:t>
            </a:r>
            <a:r>
              <a:rPr lang="zh-CN" altLang="en-US" dirty="0"/>
              <a:t> </a:t>
            </a:r>
            <a:r>
              <a:rPr lang="zh-CN" altLang="en-GB" dirty="0"/>
              <a:t> </a:t>
            </a:r>
            <a:r>
              <a:rPr lang="en-US" altLang="zh-CN" dirty="0">
                <a:latin typeface="Arial Unicode MS" panose="020B0604020202020204" pitchFamily="34" charset="-128"/>
              </a:rPr>
              <a:t>"</a:t>
            </a:r>
            <a:r>
              <a:rPr lang="en-GB" altLang="zh-CN" dirty="0"/>
              <a:t>Hello world! </a:t>
            </a:r>
            <a:r>
              <a:rPr lang="en-US" altLang="zh-CN" dirty="0">
                <a:latin typeface="Arial Unicode MS" panose="020B0604020202020204" pitchFamily="34" charset="-128"/>
              </a:rPr>
              <a:t>"</a:t>
            </a:r>
            <a:endParaRPr lang="en-GB" altLang="zh-CN" dirty="0"/>
          </a:p>
          <a:p>
            <a:pPr marL="0" indent="0">
              <a:lnSpc>
                <a:spcPct val="130000"/>
              </a:lnSpc>
              <a:buNone/>
            </a:pPr>
            <a:endParaRPr lang="en-GB" altLang="zh-CN" b="1" dirty="0"/>
          </a:p>
          <a:p>
            <a:pPr marL="0" indent="0">
              <a:lnSpc>
                <a:spcPct val="130000"/>
              </a:lnSpc>
              <a:buNone/>
            </a:pPr>
            <a:r>
              <a:rPr lang="en-GB" altLang="zh-CN" b="1" dirty="0"/>
              <a:t>Java</a:t>
            </a:r>
            <a:r>
              <a:rPr lang="zh-CN" altLang="en-GB" b="1" dirty="0"/>
              <a:t>编译器自动为每一个字符串常量生成一个</a:t>
            </a:r>
            <a:r>
              <a:rPr lang="en-GB" altLang="zh-CN" b="1" dirty="0"/>
              <a:t>String</a:t>
            </a:r>
            <a:r>
              <a:rPr lang="zh-CN" altLang="en-GB" b="1" dirty="0"/>
              <a:t>类的实例</a:t>
            </a:r>
            <a:r>
              <a:rPr lang="zh-CN" altLang="en-GB" dirty="0"/>
              <a:t>，因此可以用字符串常量直接初始化一个</a:t>
            </a:r>
            <a:r>
              <a:rPr lang="en-GB" altLang="zh-CN" dirty="0"/>
              <a:t>String</a:t>
            </a:r>
            <a:r>
              <a:rPr lang="zh-CN" altLang="en-GB" dirty="0"/>
              <a:t>对</a:t>
            </a:r>
            <a:r>
              <a:rPr lang="zh-CN" altLang="en-US" dirty="0"/>
              <a:t> </a:t>
            </a:r>
            <a:r>
              <a:rPr lang="zh-CN" altLang="en-GB" dirty="0"/>
              <a:t>象，如：</a:t>
            </a:r>
          </a:p>
          <a:p>
            <a:pPr marL="0" indent="0">
              <a:lnSpc>
                <a:spcPct val="130000"/>
              </a:lnSpc>
              <a:buNone/>
            </a:pPr>
            <a:r>
              <a:rPr lang="zh-CN" altLang="en-GB" dirty="0"/>
              <a:t>          </a:t>
            </a:r>
            <a:r>
              <a:rPr lang="en-GB" altLang="zh-CN" dirty="0"/>
              <a:t>String s=</a:t>
            </a:r>
            <a:r>
              <a:rPr lang="en-US" altLang="zh-CN" dirty="0">
                <a:latin typeface="Arial Unicode MS" panose="020B0604020202020204" pitchFamily="34" charset="-128"/>
              </a:rPr>
              <a:t>"</a:t>
            </a:r>
            <a:r>
              <a:rPr lang="en-GB" altLang="zh-CN" dirty="0"/>
              <a:t>Hello world! </a:t>
            </a:r>
            <a:r>
              <a:rPr lang="en-US" altLang="zh-CN" dirty="0">
                <a:latin typeface="Arial Unicode MS" panose="020B0604020202020204" pitchFamily="34" charset="-128"/>
              </a:rPr>
              <a:t>"</a:t>
            </a:r>
            <a:r>
              <a:rPr lang="en-GB" altLang="zh-CN" dirty="0"/>
              <a:t>;</a:t>
            </a:r>
            <a:endParaRPr lang="en-US" altLang="zh-CN" dirty="0"/>
          </a:p>
          <a:p>
            <a:endParaRPr kumimoji="1" lang="zh-CN" altLang="en-US" dirty="0"/>
          </a:p>
        </p:txBody>
      </p:sp>
    </p:spTree>
    <p:extLst>
      <p:ext uri="{BB962C8B-B14F-4D97-AF65-F5344CB8AC3E}">
        <p14:creationId xmlns:p14="http://schemas.microsoft.com/office/powerpoint/2010/main" val="314682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B02CB-9ED6-FB41-942C-0314AF6BE298}"/>
              </a:ext>
            </a:extLst>
          </p:cNvPr>
          <p:cNvSpPr>
            <a:spLocks noGrp="1"/>
          </p:cNvSpPr>
          <p:nvPr>
            <p:ph type="title"/>
          </p:nvPr>
        </p:nvSpPr>
        <p:spPr/>
        <p:txBody>
          <a:bodyPr/>
          <a:lstStyle/>
          <a:p>
            <a:r>
              <a:rPr kumimoji="1" lang="en-US" altLang="zh-CN" dirty="0"/>
              <a:t>String</a:t>
            </a:r>
            <a:r>
              <a:rPr kumimoji="1" lang="zh-CN" altLang="en-US" dirty="0"/>
              <a:t>的构造函数</a:t>
            </a:r>
          </a:p>
        </p:txBody>
      </p:sp>
      <p:sp>
        <p:nvSpPr>
          <p:cNvPr id="3" name="内容占位符 2">
            <a:extLst>
              <a:ext uri="{FF2B5EF4-FFF2-40B4-BE49-F238E27FC236}">
                <a16:creationId xmlns:a16="http://schemas.microsoft.com/office/drawing/2014/main" id="{54EB42D0-02F5-414D-B65B-6FF9E32C3CEE}"/>
              </a:ext>
            </a:extLst>
          </p:cNvPr>
          <p:cNvSpPr>
            <a:spLocks noGrp="1"/>
          </p:cNvSpPr>
          <p:nvPr>
            <p:ph idx="1"/>
          </p:nvPr>
        </p:nvSpPr>
        <p:spPr>
          <a:xfrm>
            <a:off x="838200" y="1606364"/>
            <a:ext cx="10515600" cy="4534834"/>
          </a:xfrm>
        </p:spPr>
        <p:txBody>
          <a:bodyPr>
            <a:noAutofit/>
          </a:bodyPr>
          <a:lstStyle/>
          <a:p>
            <a:pPr marL="0" indent="0">
              <a:lnSpc>
                <a:spcPct val="120000"/>
              </a:lnSpc>
              <a:buNone/>
            </a:pPr>
            <a:r>
              <a:rPr kumimoji="1" lang="zh-CN" altLang="en-US" sz="2000" dirty="0"/>
              <a:t>要创建类</a:t>
            </a:r>
            <a:r>
              <a:rPr kumimoji="1" lang="en-US" altLang="zh-CN" sz="2000" dirty="0"/>
              <a:t>String</a:t>
            </a:r>
            <a:r>
              <a:rPr kumimoji="1" lang="zh-CN" altLang="en-US" sz="2000" dirty="0"/>
              <a:t>的一个对象并进行初始化，需要调用类</a:t>
            </a:r>
            <a:r>
              <a:rPr kumimoji="1" lang="en-US" altLang="zh-CN" sz="2000" dirty="0"/>
              <a:t>String</a:t>
            </a:r>
            <a:r>
              <a:rPr kumimoji="1" lang="zh-CN" altLang="en-US" sz="2000" dirty="0"/>
              <a:t>的构造方法。类</a:t>
            </a:r>
            <a:r>
              <a:rPr kumimoji="1" lang="en-US" altLang="zh-CN" sz="2000" dirty="0"/>
              <a:t>String</a:t>
            </a:r>
            <a:r>
              <a:rPr kumimoji="1" lang="zh-CN" altLang="en-US" sz="2000" dirty="0"/>
              <a:t>中提供了下面的一些构造方法：</a:t>
            </a:r>
          </a:p>
          <a:p>
            <a:pPr marL="0" indent="0">
              <a:lnSpc>
                <a:spcPct val="120000"/>
              </a:lnSpc>
              <a:buNone/>
            </a:pPr>
            <a:r>
              <a:rPr kumimoji="1" lang="en-US" altLang="zh-CN" sz="2000" b="1" dirty="0"/>
              <a:t>1.</a:t>
            </a:r>
            <a:r>
              <a:rPr kumimoji="1" lang="zh-CN" altLang="en-US" sz="2000" b="1" dirty="0"/>
              <a:t> </a:t>
            </a:r>
            <a:r>
              <a:rPr kumimoji="1" lang="en-US" altLang="zh-CN" sz="2000" b="1" dirty="0"/>
              <a:t>String( )</a:t>
            </a:r>
            <a:r>
              <a:rPr kumimoji="1" lang="zh-CN" altLang="en-US" sz="2000" dirty="0"/>
              <a:t>：无参数的缺省的构造方法用来创建一个空串。</a:t>
            </a:r>
          </a:p>
          <a:p>
            <a:pPr marL="0" indent="0">
              <a:lnSpc>
                <a:spcPct val="120000"/>
              </a:lnSpc>
              <a:buNone/>
            </a:pPr>
            <a:r>
              <a:rPr kumimoji="1" lang="zh-CN" altLang="en-US" sz="2000" dirty="0"/>
              <a:t>           </a:t>
            </a:r>
            <a:r>
              <a:rPr kumimoji="1" lang="en-US" altLang="zh-CN" sz="2000" dirty="0"/>
              <a:t>String s = new String( ); </a:t>
            </a:r>
          </a:p>
          <a:p>
            <a:pPr marL="0" indent="0">
              <a:lnSpc>
                <a:spcPct val="120000"/>
              </a:lnSpc>
              <a:buNone/>
            </a:pPr>
            <a:r>
              <a:rPr kumimoji="1" lang="en-US" altLang="zh-CN" sz="2000" b="1" dirty="0"/>
              <a:t>2.</a:t>
            </a:r>
            <a:r>
              <a:rPr kumimoji="1" lang="zh-CN" altLang="en-US" sz="2000" b="1" dirty="0"/>
              <a:t> </a:t>
            </a:r>
            <a:r>
              <a:rPr kumimoji="1" lang="en-US" altLang="zh-CN" sz="2000" b="1" dirty="0"/>
              <a:t>String( String value)</a:t>
            </a:r>
            <a:r>
              <a:rPr kumimoji="1" lang="zh-CN" altLang="en-US" sz="2000" dirty="0"/>
              <a:t>：利用已经存在的字符串常量创建一个新的</a:t>
            </a:r>
            <a:r>
              <a:rPr kumimoji="1" lang="en-US" altLang="zh-CN" sz="2000" dirty="0"/>
              <a:t>String</a:t>
            </a:r>
            <a:r>
              <a:rPr kumimoji="1" lang="zh-CN" altLang="en-US" sz="2000" dirty="0"/>
              <a:t>对象，该对象的内容与给出的字符串常量一致。</a:t>
            </a:r>
          </a:p>
          <a:p>
            <a:pPr marL="0" indent="0">
              <a:lnSpc>
                <a:spcPct val="120000"/>
              </a:lnSpc>
              <a:buNone/>
            </a:pPr>
            <a:r>
              <a:rPr kumimoji="1" lang="zh-CN" altLang="en-US" sz="2000" dirty="0"/>
              <a:t>          </a:t>
            </a:r>
            <a:r>
              <a:rPr kumimoji="1" lang="en-US" altLang="zh-CN" sz="2000" dirty="0"/>
              <a:t>String s=new String(“hello”);</a:t>
            </a:r>
          </a:p>
          <a:p>
            <a:pPr marL="0" indent="0">
              <a:lnSpc>
                <a:spcPct val="120000"/>
              </a:lnSpc>
              <a:buNone/>
            </a:pPr>
            <a:r>
              <a:rPr kumimoji="1" lang="en-US" altLang="zh-CN" sz="2000" b="1" dirty="0"/>
              <a:t>3.</a:t>
            </a:r>
            <a:r>
              <a:rPr kumimoji="1" lang="zh-CN" altLang="en-US" sz="2000" b="1" dirty="0"/>
              <a:t> </a:t>
            </a:r>
            <a:r>
              <a:rPr kumimoji="1" lang="en-US" altLang="zh-CN" sz="2000" b="1" dirty="0"/>
              <a:t>String( char value[ ] )</a:t>
            </a:r>
            <a:r>
              <a:rPr kumimoji="1" lang="zh-CN" altLang="en-US" sz="2000" dirty="0"/>
              <a:t>：通过给构造方法传递一个字符数组可以创建一个非空串。</a:t>
            </a:r>
            <a:endParaRPr kumimoji="1" lang="en-US" altLang="zh-CN" sz="2000" dirty="0"/>
          </a:p>
          <a:p>
            <a:pPr marL="0" indent="0">
              <a:lnSpc>
                <a:spcPct val="120000"/>
              </a:lnSpc>
              <a:buNone/>
            </a:pPr>
            <a:r>
              <a:rPr kumimoji="1" lang="zh-CN" altLang="en-US" sz="2000" dirty="0"/>
              <a:t>         </a:t>
            </a:r>
            <a:r>
              <a:rPr kumimoji="1" lang="en-US" altLang="zh-CN" sz="2000" dirty="0"/>
              <a:t>char chars[ ] = { ‘a’ , ‘b’ , ‘c’ };  </a:t>
            </a:r>
          </a:p>
          <a:p>
            <a:pPr marL="0" indent="0">
              <a:lnSpc>
                <a:spcPct val="120000"/>
              </a:lnSpc>
              <a:buNone/>
            </a:pPr>
            <a:r>
              <a:rPr kumimoji="1" lang="zh-CN" altLang="en-US" sz="2000" dirty="0"/>
              <a:t>         </a:t>
            </a:r>
            <a:r>
              <a:rPr kumimoji="1" lang="en-US" altLang="zh-CN" sz="2000" dirty="0"/>
              <a:t>String s = new String( chars ) ;</a:t>
            </a:r>
            <a:endParaRPr kumimoji="1" lang="zh-CN" altLang="en-US" sz="2000" dirty="0"/>
          </a:p>
        </p:txBody>
      </p:sp>
    </p:spTree>
    <p:extLst>
      <p:ext uri="{BB962C8B-B14F-4D97-AF65-F5344CB8AC3E}">
        <p14:creationId xmlns:p14="http://schemas.microsoft.com/office/powerpoint/2010/main" val="41866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E414D-AFA5-534D-B64F-4E76588A9799}"/>
              </a:ext>
            </a:extLst>
          </p:cNvPr>
          <p:cNvSpPr>
            <a:spLocks noGrp="1"/>
          </p:cNvSpPr>
          <p:nvPr>
            <p:ph type="title"/>
          </p:nvPr>
        </p:nvSpPr>
        <p:spPr/>
        <p:txBody>
          <a:bodyPr/>
          <a:lstStyle/>
          <a:p>
            <a:r>
              <a:rPr kumimoji="1" lang="zh-CN" altLang="en-US" dirty="0"/>
              <a:t>思考一个问题</a:t>
            </a:r>
          </a:p>
        </p:txBody>
      </p:sp>
      <p:sp>
        <p:nvSpPr>
          <p:cNvPr id="3" name="内容占位符 2">
            <a:extLst>
              <a:ext uri="{FF2B5EF4-FFF2-40B4-BE49-F238E27FC236}">
                <a16:creationId xmlns:a16="http://schemas.microsoft.com/office/drawing/2014/main" id="{3B386419-C701-3A4F-ADFE-C0AFCD7F9CAE}"/>
              </a:ext>
            </a:extLst>
          </p:cNvPr>
          <p:cNvSpPr>
            <a:spLocks noGrp="1"/>
          </p:cNvSpPr>
          <p:nvPr>
            <p:ph idx="1"/>
          </p:nvPr>
        </p:nvSpPr>
        <p:spPr/>
        <p:txBody>
          <a:bodyPr/>
          <a:lstStyle/>
          <a:p>
            <a:pPr marL="0" indent="0">
              <a:buNone/>
            </a:pPr>
            <a:r>
              <a:rPr kumimoji="1" lang="en-US" altLang="zh-CN" dirty="0"/>
              <a:t>String s1=new String(“hello”);</a:t>
            </a:r>
          </a:p>
          <a:p>
            <a:pPr marL="0" indent="0">
              <a:buNone/>
            </a:pPr>
            <a:r>
              <a:rPr kumimoji="1" lang="en-US" altLang="zh-CN" dirty="0"/>
              <a:t>String</a:t>
            </a:r>
            <a:r>
              <a:rPr kumimoji="1" lang="zh-CN" altLang="en-US" dirty="0"/>
              <a:t> </a:t>
            </a:r>
            <a:r>
              <a:rPr kumimoji="1" lang="en-US" altLang="zh-CN" dirty="0"/>
              <a:t>s2=“hello”;</a:t>
            </a:r>
          </a:p>
          <a:p>
            <a:pPr marL="0" indent="0">
              <a:buNone/>
            </a:pPr>
            <a:r>
              <a:rPr kumimoji="1" lang="zh-CN" altLang="en-US" dirty="0"/>
              <a:t>这两条语句意义有何不同，是不是完全一样？</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14021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BD301-8B91-0841-B6CC-2CDD01D08C1E}"/>
              </a:ext>
            </a:extLst>
          </p:cNvPr>
          <p:cNvSpPr>
            <a:spLocks noGrp="1"/>
          </p:cNvSpPr>
          <p:nvPr>
            <p:ph type="title"/>
          </p:nvPr>
        </p:nvSpPr>
        <p:spPr/>
        <p:txBody>
          <a:bodyPr/>
          <a:lstStyle/>
          <a:p>
            <a:r>
              <a:rPr kumimoji="1" lang="zh-CN" altLang="en-US" dirty="0"/>
              <a:t>常量池</a:t>
            </a:r>
          </a:p>
        </p:txBody>
      </p:sp>
      <p:sp>
        <p:nvSpPr>
          <p:cNvPr id="3" name="内容占位符 2">
            <a:extLst>
              <a:ext uri="{FF2B5EF4-FFF2-40B4-BE49-F238E27FC236}">
                <a16:creationId xmlns:a16="http://schemas.microsoft.com/office/drawing/2014/main" id="{E0C54408-185F-CD4B-9A8F-4205040E4471}"/>
              </a:ext>
            </a:extLst>
          </p:cNvPr>
          <p:cNvSpPr>
            <a:spLocks noGrp="1"/>
          </p:cNvSpPr>
          <p:nvPr>
            <p:ph idx="1"/>
          </p:nvPr>
        </p:nvSpPr>
        <p:spPr/>
        <p:txBody>
          <a:bodyPr/>
          <a:lstStyle/>
          <a:p>
            <a:pPr marL="0" indent="0">
              <a:buNone/>
            </a:pPr>
            <a:r>
              <a:rPr lang="zh-CN" altLang="en-US" dirty="0"/>
              <a:t>常量池在</a:t>
            </a:r>
            <a:r>
              <a:rPr lang="en-US" altLang="zh-CN" dirty="0"/>
              <a:t>java</a:t>
            </a:r>
            <a:r>
              <a:rPr lang="zh-CN" altLang="en-US" dirty="0"/>
              <a:t>用于保存在编译期已确定的，已编译的</a:t>
            </a:r>
            <a:r>
              <a:rPr lang="en-US" altLang="zh-CN" dirty="0"/>
              <a:t>class</a:t>
            </a:r>
            <a:r>
              <a:rPr lang="zh-CN" altLang="en-US" dirty="0"/>
              <a:t>文件中的一份数据。可以通过下边</a:t>
            </a:r>
            <a:r>
              <a:rPr lang="en-US" altLang="zh-CN" dirty="0"/>
              <a:t>3</a:t>
            </a:r>
            <a:r>
              <a:rPr lang="zh-CN" altLang="en-US" dirty="0"/>
              <a:t>各方面加以理解</a:t>
            </a:r>
            <a:endParaRPr lang="en-US" altLang="zh-CN" dirty="0"/>
          </a:p>
          <a:p>
            <a:pPr marL="0" indent="0">
              <a:buNone/>
            </a:pPr>
            <a:endParaRPr lang="en-US" altLang="zh-CN" dirty="0"/>
          </a:p>
          <a:p>
            <a:pPr marL="0" indent="0">
              <a:buNone/>
            </a:pPr>
            <a:r>
              <a:rPr lang="en-US" altLang="zh-CN" dirty="0"/>
              <a:t>1. </a:t>
            </a:r>
            <a:r>
              <a:rPr lang="zh-CN" altLang="en-US" dirty="0"/>
              <a:t>它包括了关于类，方法，接口等中的常量，也包括字符串常量</a:t>
            </a:r>
          </a:p>
          <a:p>
            <a:pPr marL="0" indent="0">
              <a:buNone/>
            </a:pPr>
            <a:r>
              <a:rPr lang="en-US" altLang="zh-CN" dirty="0"/>
              <a:t>2. </a:t>
            </a:r>
            <a:r>
              <a:rPr lang="zh-CN" altLang="en-US" dirty="0"/>
              <a:t>执行器产生的常量也会放入常量池</a:t>
            </a:r>
          </a:p>
          <a:p>
            <a:pPr marL="0" indent="0">
              <a:buNone/>
            </a:pPr>
            <a:r>
              <a:rPr lang="en-US" altLang="zh-CN" dirty="0"/>
              <a:t>3. </a:t>
            </a:r>
            <a:r>
              <a:rPr lang="zh-CN" altLang="en-US" dirty="0"/>
              <a:t>常量池是</a:t>
            </a:r>
            <a:r>
              <a:rPr lang="en-US" altLang="zh-CN" dirty="0"/>
              <a:t>JVM</a:t>
            </a:r>
            <a:r>
              <a:rPr lang="zh-CN" altLang="en-US" dirty="0"/>
              <a:t>的一块特殊的内存空间</a:t>
            </a:r>
          </a:p>
          <a:p>
            <a:pPr marL="0" indent="0">
              <a:buNone/>
            </a:pPr>
            <a:endParaRPr lang="en-US" altLang="zh-CN" dirty="0"/>
          </a:p>
        </p:txBody>
      </p:sp>
    </p:spTree>
    <p:extLst>
      <p:ext uri="{BB962C8B-B14F-4D97-AF65-F5344CB8AC3E}">
        <p14:creationId xmlns:p14="http://schemas.microsoft.com/office/powerpoint/2010/main" val="303809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3996F-6B77-9245-A9C7-E80F1654F3C9}"/>
              </a:ext>
            </a:extLst>
          </p:cNvPr>
          <p:cNvSpPr>
            <a:spLocks noGrp="1"/>
          </p:cNvSpPr>
          <p:nvPr>
            <p:ph type="title"/>
          </p:nvPr>
        </p:nvSpPr>
        <p:spPr/>
        <p:txBody>
          <a:bodyPr/>
          <a:lstStyle/>
          <a:p>
            <a:r>
              <a:rPr kumimoji="1" lang="zh-CN" altLang="en-US" dirty="0"/>
              <a:t>问题答案</a:t>
            </a:r>
          </a:p>
        </p:txBody>
      </p:sp>
      <p:sp>
        <p:nvSpPr>
          <p:cNvPr id="3" name="内容占位符 2">
            <a:extLst>
              <a:ext uri="{FF2B5EF4-FFF2-40B4-BE49-F238E27FC236}">
                <a16:creationId xmlns:a16="http://schemas.microsoft.com/office/drawing/2014/main" id="{62742C69-07B8-4841-8F1E-718459E9EAA1}"/>
              </a:ext>
            </a:extLst>
          </p:cNvPr>
          <p:cNvSpPr>
            <a:spLocks noGrp="1"/>
          </p:cNvSpPr>
          <p:nvPr>
            <p:ph idx="1"/>
          </p:nvPr>
        </p:nvSpPr>
        <p:spPr/>
        <p:txBody>
          <a:bodyPr/>
          <a:lstStyle/>
          <a:p>
            <a:pPr marL="0" indent="0">
              <a:buNone/>
            </a:pPr>
            <a:r>
              <a:rPr kumimoji="1" lang="en-US" altLang="zh-CN" b="1" dirty="0"/>
              <a:t>//</a:t>
            </a:r>
            <a:r>
              <a:rPr kumimoji="1" lang="zh-CN" altLang="en-US" b="1" dirty="0"/>
              <a:t> </a:t>
            </a:r>
            <a:r>
              <a:rPr kumimoji="1" lang="en-US" altLang="zh-CN" b="1" dirty="0"/>
              <a:t>s1</a:t>
            </a:r>
            <a:r>
              <a:rPr kumimoji="1" lang="zh-CN" altLang="en-US" b="1" dirty="0"/>
              <a:t>放到了程序的堆空间中了</a:t>
            </a:r>
            <a:endParaRPr kumimoji="1" lang="en-US" altLang="zh-CN" b="1" dirty="0"/>
          </a:p>
          <a:p>
            <a:pPr marL="0" indent="0">
              <a:buNone/>
            </a:pPr>
            <a:r>
              <a:rPr kumimoji="1" lang="en-US" altLang="zh-CN" dirty="0"/>
              <a:t>String s1=new String(“hello”);</a:t>
            </a:r>
          </a:p>
          <a:p>
            <a:pPr marL="0" indent="0">
              <a:buNone/>
            </a:pPr>
            <a:endParaRPr kumimoji="1" lang="en-US" altLang="zh-CN" dirty="0"/>
          </a:p>
          <a:p>
            <a:pPr marL="0" indent="0">
              <a:buNone/>
            </a:pPr>
            <a:r>
              <a:rPr kumimoji="1" lang="en-US" altLang="zh-CN" b="1" dirty="0"/>
              <a:t>//</a:t>
            </a:r>
            <a:r>
              <a:rPr kumimoji="1" lang="zh-CN" altLang="en-US" b="1" dirty="0"/>
              <a:t> </a:t>
            </a:r>
            <a:r>
              <a:rPr kumimoji="1" lang="en-US" altLang="zh-CN" b="1" dirty="0"/>
              <a:t>s2</a:t>
            </a:r>
            <a:r>
              <a:rPr kumimoji="1" lang="zh-CN" altLang="en-US" b="1" dirty="0"/>
              <a:t>放到了</a:t>
            </a:r>
            <a:r>
              <a:rPr kumimoji="1" lang="en-US" altLang="zh-CN" b="1" dirty="0"/>
              <a:t>JVM</a:t>
            </a:r>
            <a:r>
              <a:rPr kumimoji="1" lang="zh-CN" altLang="en-US" b="1" dirty="0"/>
              <a:t>常量池中了</a:t>
            </a:r>
            <a:endParaRPr kumimoji="1" lang="en-US" altLang="zh-CN" b="1" dirty="0"/>
          </a:p>
          <a:p>
            <a:pPr marL="0" indent="0">
              <a:buNone/>
            </a:pPr>
            <a:r>
              <a:rPr kumimoji="1" lang="en-US" altLang="zh-CN" dirty="0"/>
              <a:t>String</a:t>
            </a:r>
            <a:r>
              <a:rPr kumimoji="1" lang="zh-CN" altLang="en-US" dirty="0"/>
              <a:t> </a:t>
            </a:r>
            <a:r>
              <a:rPr kumimoji="1" lang="en-US" altLang="zh-CN" dirty="0"/>
              <a:t>s2=“hello”;</a:t>
            </a:r>
          </a:p>
          <a:p>
            <a:pPr marL="0" indent="0">
              <a:buNone/>
            </a:pPr>
            <a:endParaRPr kumimoji="1" lang="en-US" altLang="zh-CN" dirty="0"/>
          </a:p>
          <a:p>
            <a:pPr marL="0" indent="0">
              <a:buNone/>
            </a:pPr>
            <a:r>
              <a:rPr kumimoji="1" lang="en-US" altLang="zh-CN" b="1" dirty="0"/>
              <a:t>JVM</a:t>
            </a:r>
            <a:r>
              <a:rPr kumimoji="1" lang="zh-CN" altLang="en-US" b="1" dirty="0"/>
              <a:t>常量池中为常见的简单类型常量，字符串常量开辟了特殊区域</a:t>
            </a:r>
            <a:endParaRPr kumimoji="1" lang="en-US" altLang="zh-CN" b="1" dirty="0"/>
          </a:p>
          <a:p>
            <a:pPr marL="0" indent="0">
              <a:buNone/>
            </a:pPr>
            <a:endParaRPr kumimoji="1" lang="zh-CN" altLang="en-US" dirty="0"/>
          </a:p>
        </p:txBody>
      </p:sp>
    </p:spTree>
    <p:extLst>
      <p:ext uri="{BB962C8B-B14F-4D97-AF65-F5344CB8AC3E}">
        <p14:creationId xmlns:p14="http://schemas.microsoft.com/office/powerpoint/2010/main" val="132255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5431D-E439-A943-906C-B23695E2A088}"/>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6C71DC7C-2791-ED4E-90DE-970E6CE065D6}"/>
              </a:ext>
            </a:extLst>
          </p:cNvPr>
          <p:cNvSpPr>
            <a:spLocks noGrp="1"/>
          </p:cNvSpPr>
          <p:nvPr>
            <p:ph idx="1"/>
          </p:nvPr>
        </p:nvSpPr>
        <p:spPr/>
        <p:txBody>
          <a:bodyPr>
            <a:normAutofit fontScale="62500" lnSpcReduction="20000"/>
          </a:bodyPr>
          <a:lstStyle/>
          <a:p>
            <a:pPr marL="0" indent="0">
              <a:lnSpc>
                <a:spcPct val="110000"/>
              </a:lnSpc>
              <a:buNone/>
            </a:pPr>
            <a:r>
              <a:rPr kumimoji="1" lang="en-US" altLang="zh-CN" sz="3400" dirty="0"/>
              <a:t>String</a:t>
            </a:r>
            <a:r>
              <a:rPr kumimoji="1" lang="zh-CN" altLang="en-US" sz="3400" dirty="0"/>
              <a:t>的构造函数非常友好，涵盖了你能想到的所有情况，均已用函数重载的方式给出</a:t>
            </a:r>
            <a:endParaRPr kumimoji="1" lang="en-US" altLang="zh-CN" sz="3400" dirty="0"/>
          </a:p>
          <a:p>
            <a:pPr marL="0" indent="0">
              <a:lnSpc>
                <a:spcPct val="110000"/>
              </a:lnSpc>
              <a:buNone/>
            </a:pPr>
            <a:endParaRPr kumimoji="1" lang="en-US" altLang="zh-CN" sz="3400" dirty="0"/>
          </a:p>
          <a:p>
            <a:pPr marL="0" indent="0">
              <a:lnSpc>
                <a:spcPct val="110000"/>
              </a:lnSpc>
              <a:buNone/>
            </a:pPr>
            <a:r>
              <a:rPr kumimoji="1" lang="en-US" altLang="zh-CN" sz="3400" b="1" dirty="0"/>
              <a:t>String( char [ ] , int </a:t>
            </a:r>
            <a:r>
              <a:rPr kumimoji="1" lang="en-US" altLang="zh-CN" sz="3400" b="1" dirty="0" err="1"/>
              <a:t>startIndex</a:t>
            </a:r>
            <a:r>
              <a:rPr kumimoji="1" lang="en-US" altLang="zh-CN" sz="3400" b="1" dirty="0"/>
              <a:t>, int </a:t>
            </a:r>
            <a:r>
              <a:rPr kumimoji="1" lang="en-US" altLang="zh-CN" sz="3400" b="1" dirty="0" err="1"/>
              <a:t>numChars</a:t>
            </a:r>
            <a:r>
              <a:rPr kumimoji="1" lang="en-US" altLang="zh-CN" sz="3400" b="1" dirty="0"/>
              <a:t> )</a:t>
            </a:r>
            <a:r>
              <a:rPr kumimoji="1" lang="zh-CN" altLang="en-US" sz="3400" dirty="0"/>
              <a:t>：这种方法用来创建一个非空串，并且指明所创建的字符串在字符数组中的起</a:t>
            </a:r>
          </a:p>
          <a:p>
            <a:pPr marL="0" indent="0">
              <a:lnSpc>
                <a:spcPct val="110000"/>
              </a:lnSpc>
              <a:buNone/>
            </a:pPr>
            <a:r>
              <a:rPr kumimoji="1" lang="zh-CN" altLang="en-US" sz="3400" dirty="0"/>
              <a:t>始地址以及所包含的字符个数。</a:t>
            </a:r>
          </a:p>
          <a:p>
            <a:pPr marL="0" indent="0">
              <a:lnSpc>
                <a:spcPct val="110000"/>
              </a:lnSpc>
              <a:buNone/>
            </a:pPr>
            <a:endParaRPr kumimoji="1" lang="zh-CN" altLang="en-US" sz="3400" dirty="0"/>
          </a:p>
          <a:p>
            <a:pPr marL="0" indent="0">
              <a:lnSpc>
                <a:spcPct val="110000"/>
              </a:lnSpc>
              <a:buNone/>
            </a:pPr>
            <a:r>
              <a:rPr kumimoji="1" lang="en-US" altLang="zh-CN" sz="3400" dirty="0"/>
              <a:t>char chars[] = { 'a' , 'b' , 'c' , 'd' , 'e' , 'f' };</a:t>
            </a:r>
          </a:p>
          <a:p>
            <a:pPr marL="0" indent="0">
              <a:lnSpc>
                <a:spcPct val="110000"/>
              </a:lnSpc>
              <a:buNone/>
            </a:pPr>
            <a:r>
              <a:rPr kumimoji="1" lang="en-US" altLang="zh-CN" sz="3400" dirty="0"/>
              <a:t>String s = new String ( chars , 1 , 3 ); </a:t>
            </a:r>
          </a:p>
          <a:p>
            <a:pPr marL="0" indent="0">
              <a:lnSpc>
                <a:spcPct val="110000"/>
              </a:lnSpc>
              <a:buNone/>
            </a:pPr>
            <a:endParaRPr kumimoji="1" lang="en-US" altLang="zh-CN" sz="3400" dirty="0"/>
          </a:p>
          <a:p>
            <a:pPr marL="0" indent="0">
              <a:lnSpc>
                <a:spcPct val="110000"/>
              </a:lnSpc>
              <a:buNone/>
            </a:pPr>
            <a:r>
              <a:rPr kumimoji="1" lang="zh-CN" altLang="en-US" sz="3400" dirty="0"/>
              <a:t>该方法生成的串</a:t>
            </a:r>
            <a:r>
              <a:rPr kumimoji="1" lang="en-US" altLang="zh-CN" sz="3400" dirty="0"/>
              <a:t>s</a:t>
            </a:r>
            <a:r>
              <a:rPr kumimoji="1" lang="zh-CN" altLang="en-US" sz="3400" dirty="0"/>
              <a:t>为“</a:t>
            </a:r>
            <a:r>
              <a:rPr kumimoji="1" lang="en-US" altLang="zh-CN" sz="3400" dirty="0" err="1"/>
              <a:t>bcde</a:t>
            </a:r>
            <a:r>
              <a:rPr kumimoji="1" lang="en-US" altLang="zh-CN" sz="3400" dirty="0"/>
              <a:t>”</a:t>
            </a:r>
            <a:r>
              <a:rPr kumimoji="1" lang="zh-CN" altLang="en-US" sz="3400" dirty="0"/>
              <a:t>。</a:t>
            </a:r>
            <a:r>
              <a:rPr kumimoji="1" lang="en-US" altLang="zh-CN" sz="3400" dirty="0"/>
              <a:t>(</a:t>
            </a:r>
            <a:r>
              <a:rPr kumimoji="1" lang="zh-CN" altLang="en-US" sz="3400" dirty="0"/>
              <a:t>注意数组的下标从</a:t>
            </a:r>
            <a:r>
              <a:rPr kumimoji="1" lang="en-US" altLang="zh-CN" sz="3400" dirty="0"/>
              <a:t>0</a:t>
            </a:r>
            <a:r>
              <a:rPr kumimoji="1" lang="zh-CN" altLang="en-US" sz="3400" dirty="0"/>
              <a:t>开始</a:t>
            </a:r>
            <a:r>
              <a:rPr kumimoji="1" lang="en-US" altLang="zh-CN" sz="3400" dirty="0"/>
              <a:t>)</a:t>
            </a:r>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76077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3480</Words>
  <Application>Microsoft Macintosh PowerPoint</Application>
  <PresentationFormat>宽屏</PresentationFormat>
  <Paragraphs>333</Paragraphs>
  <Slides>34</Slides>
  <Notes>0</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STLiti</vt:lpstr>
      <vt:lpstr>Arial Unicode MS</vt:lpstr>
      <vt:lpstr>Apple Chancery</vt:lpstr>
      <vt:lpstr>Arial</vt:lpstr>
      <vt:lpstr>Tahoma</vt:lpstr>
      <vt:lpstr>Times New Roman</vt:lpstr>
      <vt:lpstr>Wingdings</vt:lpstr>
      <vt:lpstr>Office 主题​​</vt:lpstr>
      <vt:lpstr>面向对象程序设计  Object Oriented Programming </vt:lpstr>
      <vt:lpstr>第四章 数组</vt:lpstr>
      <vt:lpstr>String类</vt:lpstr>
      <vt:lpstr>String类</vt:lpstr>
      <vt:lpstr>String的构造函数</vt:lpstr>
      <vt:lpstr>思考一个问题</vt:lpstr>
      <vt:lpstr>常量池</vt:lpstr>
      <vt:lpstr>问题答案</vt:lpstr>
      <vt:lpstr>String类的构造函数</vt:lpstr>
      <vt:lpstr>String类的构造函数</vt:lpstr>
      <vt:lpstr>String类的构造函数</vt:lpstr>
      <vt:lpstr>关于编码</vt:lpstr>
      <vt:lpstr>getBytes方法</vt:lpstr>
      <vt:lpstr>String的方法</vt:lpstr>
      <vt:lpstr>String的方法</vt:lpstr>
      <vt:lpstr>String的方法</vt:lpstr>
      <vt:lpstr>String的方法</vt:lpstr>
      <vt:lpstr>String的方法</vt:lpstr>
      <vt:lpstr>String的方法</vt:lpstr>
      <vt:lpstr>Java中的正则</vt:lpstr>
      <vt:lpstr>String的正则例子</vt:lpstr>
      <vt:lpstr>String的方法</vt:lpstr>
      <vt:lpstr>String的拼接</vt:lpstr>
      <vt:lpstr>String的拼接</vt:lpstr>
      <vt:lpstr>StringBuilder VS StringBuffer</vt:lpstr>
      <vt:lpstr>StringBuffer类的构造函数</vt:lpstr>
      <vt:lpstr>StringBuffer类的方法</vt:lpstr>
      <vt:lpstr>PowerPoint 演示文稿</vt:lpstr>
      <vt:lpstr>StringBuffer类的方法</vt:lpstr>
      <vt:lpstr>StringBuffer类的方法</vt:lpstr>
      <vt:lpstr>Java与C处理字符串的差别</vt:lpstr>
      <vt:lpstr>Java 对象的toString()方法</vt:lpstr>
      <vt:lpstr>下节课预习</vt:lpstr>
      <vt:lpstr>课后作业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133</cp:revision>
  <dcterms:created xsi:type="dcterms:W3CDTF">2020-04-11T09:27:28Z</dcterms:created>
  <dcterms:modified xsi:type="dcterms:W3CDTF">2020-04-13T06:29:30Z</dcterms:modified>
</cp:coreProperties>
</file>