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3" r:id="rId26"/>
    <p:sldId id="309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38"/>
  </p:normalViewPr>
  <p:slideViewPr>
    <p:cSldViewPr snapToGrid="0" snapToObjects="1">
      <p:cViewPr varScale="1">
        <p:scale>
          <a:sx n="96" d="100"/>
          <a:sy n="96" d="100"/>
        </p:scale>
        <p:origin x="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79CA9-D647-43E3-88AB-C005E69A04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CFE3B4-8B7D-436A-8A63-7CB59E0BE70C}">
      <dgm:prSet/>
      <dgm:spPr/>
      <dgm:t>
        <a:bodyPr/>
        <a:lstStyle/>
        <a:p>
          <a:r>
            <a:rPr kumimoji="1" lang="zh-CN" dirty="0"/>
            <a:t>字库表 （字符集合）</a:t>
          </a:r>
          <a:endParaRPr kumimoji="1" lang="en-US" altLang="zh-CN" dirty="0"/>
        </a:p>
        <a:p>
          <a:r>
            <a:rPr lang="en-US" altLang="zh-CN" dirty="0"/>
            <a:t>a</a:t>
          </a:r>
          <a:r>
            <a:rPr lang="zh-CN" altLang="en-US" dirty="0"/>
            <a:t>，</a:t>
          </a:r>
          <a:r>
            <a:rPr lang="en-US" altLang="zh-CN" dirty="0"/>
            <a:t>b</a:t>
          </a:r>
          <a:r>
            <a:rPr lang="zh-CN" altLang="en-US" dirty="0"/>
            <a:t>，</a:t>
          </a:r>
          <a:r>
            <a:rPr lang="en-US" altLang="zh-CN" dirty="0"/>
            <a:t>c…</a:t>
          </a:r>
          <a:endParaRPr lang="en-US" dirty="0"/>
        </a:p>
      </dgm:t>
    </dgm:pt>
    <dgm:pt modelId="{5B021666-4C9E-4A85-8BA8-2D2150AD31EE}" type="parTrans" cxnId="{9D6567B3-13F0-45C8-B75A-97F7C999546F}">
      <dgm:prSet/>
      <dgm:spPr/>
      <dgm:t>
        <a:bodyPr/>
        <a:lstStyle/>
        <a:p>
          <a:endParaRPr lang="en-US"/>
        </a:p>
      </dgm:t>
    </dgm:pt>
    <dgm:pt modelId="{AD645A8E-5E6A-4315-B747-12A3B6E748A4}" type="sibTrans" cxnId="{9D6567B3-13F0-45C8-B75A-97F7C999546F}">
      <dgm:prSet/>
      <dgm:spPr/>
      <dgm:t>
        <a:bodyPr/>
        <a:lstStyle/>
        <a:p>
          <a:endParaRPr lang="en-US"/>
        </a:p>
      </dgm:t>
    </dgm:pt>
    <dgm:pt modelId="{F426F809-227A-4FD0-9B30-CFBDB7BB010B}">
      <dgm:prSet/>
      <dgm:spPr/>
      <dgm:t>
        <a:bodyPr/>
        <a:lstStyle/>
        <a:p>
          <a:r>
            <a:rPr kumimoji="1" lang="zh-CN" dirty="0"/>
            <a:t>码点（编码字符表</a:t>
          </a:r>
          <a:r>
            <a:rPr kumimoji="1" lang="zh-CN" altLang="en-US" dirty="0"/>
            <a:t>序号</a:t>
          </a:r>
          <a:r>
            <a:rPr kumimoji="1" lang="zh-CN" dirty="0"/>
            <a:t>集合）</a:t>
          </a:r>
          <a:endParaRPr kumimoji="1" lang="en-US" altLang="zh-CN" dirty="0"/>
        </a:p>
        <a:p>
          <a:r>
            <a:rPr kumimoji="1" lang="en-US" altLang="zh-CN" dirty="0"/>
            <a:t>97,</a:t>
          </a:r>
          <a:r>
            <a:rPr kumimoji="1" lang="zh-CN" altLang="en-US" dirty="0"/>
            <a:t> </a:t>
          </a:r>
          <a:r>
            <a:rPr kumimoji="1" lang="en-US" altLang="zh-CN" dirty="0"/>
            <a:t>98</a:t>
          </a:r>
          <a:r>
            <a:rPr kumimoji="1" lang="zh-CN" altLang="en-US" dirty="0"/>
            <a:t>，</a:t>
          </a:r>
          <a:r>
            <a:rPr kumimoji="1" lang="en-US" altLang="zh-CN" dirty="0"/>
            <a:t>99…</a:t>
          </a:r>
          <a:endParaRPr lang="en-US" dirty="0"/>
        </a:p>
      </dgm:t>
    </dgm:pt>
    <dgm:pt modelId="{2F7F0EFC-DC9C-49A9-B8AB-4E172E7E2FA6}" type="parTrans" cxnId="{F8C49409-5F6A-4969-B77C-59F03264827D}">
      <dgm:prSet/>
      <dgm:spPr/>
      <dgm:t>
        <a:bodyPr/>
        <a:lstStyle/>
        <a:p>
          <a:endParaRPr lang="en-US"/>
        </a:p>
      </dgm:t>
    </dgm:pt>
    <dgm:pt modelId="{44F3088F-2049-4EB3-94DC-03DFD25B4D1E}" type="sibTrans" cxnId="{F8C49409-5F6A-4969-B77C-59F03264827D}">
      <dgm:prSet/>
      <dgm:spPr/>
      <dgm:t>
        <a:bodyPr/>
        <a:lstStyle/>
        <a:p>
          <a:endParaRPr lang="en-US"/>
        </a:p>
      </dgm:t>
    </dgm:pt>
    <dgm:pt modelId="{09D58CFD-90C5-4BE9-9204-5241694094D0}">
      <dgm:prSet/>
      <dgm:spPr/>
      <dgm:t>
        <a:bodyPr/>
        <a:lstStyle/>
        <a:p>
          <a:r>
            <a:rPr kumimoji="1" lang="zh-CN" dirty="0"/>
            <a:t>码元（实际存储的二进制码集合</a:t>
          </a:r>
          <a:r>
            <a:rPr kumimoji="1" lang="en-US" altLang="zh-CN" dirty="0"/>
            <a:t>,</a:t>
          </a:r>
          <a:r>
            <a:rPr kumimoji="1" lang="zh-CN" altLang="en-US" dirty="0"/>
            <a:t>字符编码</a:t>
          </a:r>
          <a:r>
            <a:rPr kumimoji="1" lang="zh-CN" dirty="0"/>
            <a:t>）</a:t>
          </a:r>
          <a:endParaRPr kumimoji="1" lang="en-US" altLang="zh-CN" dirty="0"/>
        </a:p>
        <a:p>
          <a:r>
            <a:rPr lang="en-US" altLang="zh-CN" dirty="0" err="1"/>
            <a:t>ascII</a:t>
          </a:r>
          <a:r>
            <a:rPr lang="zh-CN" altLang="en-US" dirty="0"/>
            <a:t>， </a:t>
          </a:r>
          <a:r>
            <a:rPr lang="en-US" altLang="zh-CN" dirty="0" err="1"/>
            <a:t>unicode</a:t>
          </a:r>
          <a:r>
            <a:rPr lang="en-US" altLang="zh-CN" dirty="0"/>
            <a:t>(utf-8,utf-16)</a:t>
          </a:r>
          <a:endParaRPr lang="en-US" dirty="0"/>
        </a:p>
      </dgm:t>
    </dgm:pt>
    <dgm:pt modelId="{22A0282F-EB61-49FA-8CBF-6137D242B8B8}" type="parTrans" cxnId="{19DB9084-888E-4B71-8CE2-C8D67FFC2370}">
      <dgm:prSet/>
      <dgm:spPr/>
      <dgm:t>
        <a:bodyPr/>
        <a:lstStyle/>
        <a:p>
          <a:endParaRPr lang="en-US"/>
        </a:p>
      </dgm:t>
    </dgm:pt>
    <dgm:pt modelId="{C40AC609-DA6B-4764-9050-7E6D90535AE9}" type="sibTrans" cxnId="{19DB9084-888E-4B71-8CE2-C8D67FFC2370}">
      <dgm:prSet/>
      <dgm:spPr/>
      <dgm:t>
        <a:bodyPr/>
        <a:lstStyle/>
        <a:p>
          <a:endParaRPr lang="en-US"/>
        </a:p>
      </dgm:t>
    </dgm:pt>
    <dgm:pt modelId="{8F2A1C37-A56D-406C-998B-E5A7D8D36ABF}" type="pres">
      <dgm:prSet presAssocID="{E0D79CA9-D647-43E3-88AB-C005E69A04BA}" presName="root" presStyleCnt="0">
        <dgm:presLayoutVars>
          <dgm:dir/>
          <dgm:resizeHandles val="exact"/>
        </dgm:presLayoutVars>
      </dgm:prSet>
      <dgm:spPr/>
    </dgm:pt>
    <dgm:pt modelId="{63637B5E-81A3-433E-919D-DA84E6C72B10}" type="pres">
      <dgm:prSet presAssocID="{C2CFE3B4-8B7D-436A-8A63-7CB59E0BE70C}" presName="compNode" presStyleCnt="0"/>
      <dgm:spPr/>
    </dgm:pt>
    <dgm:pt modelId="{4CD77F54-445D-4E44-90B1-2AAE897CCFC5}" type="pres">
      <dgm:prSet presAssocID="{C2CFE3B4-8B7D-436A-8A63-7CB59E0BE70C}" presName="bgRect" presStyleLbl="bgShp" presStyleIdx="0" presStyleCnt="3"/>
      <dgm:spPr/>
    </dgm:pt>
    <dgm:pt modelId="{A0A0835B-AB2E-4A9D-B169-73C5ECF84C6C}" type="pres">
      <dgm:prSet presAssocID="{C2CFE3B4-8B7D-436A-8A63-7CB59E0BE7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DE5A8C0-7381-4F2E-8349-4CA865FCD296}" type="pres">
      <dgm:prSet presAssocID="{C2CFE3B4-8B7D-436A-8A63-7CB59E0BE70C}" presName="spaceRect" presStyleCnt="0"/>
      <dgm:spPr/>
    </dgm:pt>
    <dgm:pt modelId="{D0912FDD-729B-4772-B4BD-2DF94E918CD2}" type="pres">
      <dgm:prSet presAssocID="{C2CFE3B4-8B7D-436A-8A63-7CB59E0BE70C}" presName="parTx" presStyleLbl="revTx" presStyleIdx="0" presStyleCnt="3">
        <dgm:presLayoutVars>
          <dgm:chMax val="0"/>
          <dgm:chPref val="0"/>
        </dgm:presLayoutVars>
      </dgm:prSet>
      <dgm:spPr/>
    </dgm:pt>
    <dgm:pt modelId="{F5D69738-52D0-479C-B860-C3AAC1502EE2}" type="pres">
      <dgm:prSet presAssocID="{AD645A8E-5E6A-4315-B747-12A3B6E748A4}" presName="sibTrans" presStyleCnt="0"/>
      <dgm:spPr/>
    </dgm:pt>
    <dgm:pt modelId="{ED4CD8A2-BDE1-417F-B121-2CD000D4EFC0}" type="pres">
      <dgm:prSet presAssocID="{F426F809-227A-4FD0-9B30-CFBDB7BB010B}" presName="compNode" presStyleCnt="0"/>
      <dgm:spPr/>
    </dgm:pt>
    <dgm:pt modelId="{B65D0271-6156-48AF-B04A-46293D27E5F0}" type="pres">
      <dgm:prSet presAssocID="{F426F809-227A-4FD0-9B30-CFBDB7BB010B}" presName="bgRect" presStyleLbl="bgShp" presStyleIdx="1" presStyleCnt="3"/>
      <dgm:spPr/>
    </dgm:pt>
    <dgm:pt modelId="{689FE5BC-65B5-4FA6-A6CF-0C6FA1D758E8}" type="pres">
      <dgm:prSet presAssocID="{F426F809-227A-4FD0-9B30-CFBDB7BB01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C6193CFB-2069-4D59-AF41-6E1BBD7B26D4}" type="pres">
      <dgm:prSet presAssocID="{F426F809-227A-4FD0-9B30-CFBDB7BB010B}" presName="spaceRect" presStyleCnt="0"/>
      <dgm:spPr/>
    </dgm:pt>
    <dgm:pt modelId="{ADA69992-914C-4EFE-8D80-0510F6D0EE1B}" type="pres">
      <dgm:prSet presAssocID="{F426F809-227A-4FD0-9B30-CFBDB7BB010B}" presName="parTx" presStyleLbl="revTx" presStyleIdx="1" presStyleCnt="3">
        <dgm:presLayoutVars>
          <dgm:chMax val="0"/>
          <dgm:chPref val="0"/>
        </dgm:presLayoutVars>
      </dgm:prSet>
      <dgm:spPr/>
    </dgm:pt>
    <dgm:pt modelId="{D13E57A9-9C1B-4C4B-A34A-7BA5B9E5CDF8}" type="pres">
      <dgm:prSet presAssocID="{44F3088F-2049-4EB3-94DC-03DFD25B4D1E}" presName="sibTrans" presStyleCnt="0"/>
      <dgm:spPr/>
    </dgm:pt>
    <dgm:pt modelId="{AA929A1C-8588-49E5-9FB3-FE09B178E66E}" type="pres">
      <dgm:prSet presAssocID="{09D58CFD-90C5-4BE9-9204-5241694094D0}" presName="compNode" presStyleCnt="0"/>
      <dgm:spPr/>
    </dgm:pt>
    <dgm:pt modelId="{33EF4C57-E230-41E6-9D84-6B6E85F897D6}" type="pres">
      <dgm:prSet presAssocID="{09D58CFD-90C5-4BE9-9204-5241694094D0}" presName="bgRect" presStyleLbl="bgShp" presStyleIdx="2" presStyleCnt="3"/>
      <dgm:spPr/>
    </dgm:pt>
    <dgm:pt modelId="{3142C482-FD12-48E8-9C59-2123828EB085}" type="pres">
      <dgm:prSet presAssocID="{09D58CFD-90C5-4BE9-9204-5241694094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EAD7659-E4E0-4824-99C3-C49CF6ADDC14}" type="pres">
      <dgm:prSet presAssocID="{09D58CFD-90C5-4BE9-9204-5241694094D0}" presName="spaceRect" presStyleCnt="0"/>
      <dgm:spPr/>
    </dgm:pt>
    <dgm:pt modelId="{E505C895-2371-4579-88E7-DC96E420DBF1}" type="pres">
      <dgm:prSet presAssocID="{09D58CFD-90C5-4BE9-9204-5241694094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C49409-5F6A-4969-B77C-59F03264827D}" srcId="{E0D79CA9-D647-43E3-88AB-C005E69A04BA}" destId="{F426F809-227A-4FD0-9B30-CFBDB7BB010B}" srcOrd="1" destOrd="0" parTransId="{2F7F0EFC-DC9C-49A9-B8AB-4E172E7E2FA6}" sibTransId="{44F3088F-2049-4EB3-94DC-03DFD25B4D1E}"/>
    <dgm:cxn modelId="{96266B40-2008-443B-A4C0-8607F9FF12E7}" type="presOf" srcId="{F426F809-227A-4FD0-9B30-CFBDB7BB010B}" destId="{ADA69992-914C-4EFE-8D80-0510F6D0EE1B}" srcOrd="0" destOrd="0" presId="urn:microsoft.com/office/officeart/2018/2/layout/IconVerticalSolidList"/>
    <dgm:cxn modelId="{F7F61F47-9771-47DF-A870-D832405A0CA0}" type="presOf" srcId="{C2CFE3B4-8B7D-436A-8A63-7CB59E0BE70C}" destId="{D0912FDD-729B-4772-B4BD-2DF94E918CD2}" srcOrd="0" destOrd="0" presId="urn:microsoft.com/office/officeart/2018/2/layout/IconVerticalSolidList"/>
    <dgm:cxn modelId="{19DB9084-888E-4B71-8CE2-C8D67FFC2370}" srcId="{E0D79CA9-D647-43E3-88AB-C005E69A04BA}" destId="{09D58CFD-90C5-4BE9-9204-5241694094D0}" srcOrd="2" destOrd="0" parTransId="{22A0282F-EB61-49FA-8CBF-6137D242B8B8}" sibTransId="{C40AC609-DA6B-4764-9050-7E6D90535AE9}"/>
    <dgm:cxn modelId="{763BF9AA-365C-419E-8C96-33E0412C9324}" type="presOf" srcId="{09D58CFD-90C5-4BE9-9204-5241694094D0}" destId="{E505C895-2371-4579-88E7-DC96E420DBF1}" srcOrd="0" destOrd="0" presId="urn:microsoft.com/office/officeart/2018/2/layout/IconVerticalSolidList"/>
    <dgm:cxn modelId="{9D6567B3-13F0-45C8-B75A-97F7C999546F}" srcId="{E0D79CA9-D647-43E3-88AB-C005E69A04BA}" destId="{C2CFE3B4-8B7D-436A-8A63-7CB59E0BE70C}" srcOrd="0" destOrd="0" parTransId="{5B021666-4C9E-4A85-8BA8-2D2150AD31EE}" sibTransId="{AD645A8E-5E6A-4315-B747-12A3B6E748A4}"/>
    <dgm:cxn modelId="{70CC2DB9-5650-45EF-AB73-6F3D8828BFCF}" type="presOf" srcId="{E0D79CA9-D647-43E3-88AB-C005E69A04BA}" destId="{8F2A1C37-A56D-406C-998B-E5A7D8D36ABF}" srcOrd="0" destOrd="0" presId="urn:microsoft.com/office/officeart/2018/2/layout/IconVerticalSolidList"/>
    <dgm:cxn modelId="{F1B3E70E-A1B7-43F4-A955-3A5BDF308EB4}" type="presParOf" srcId="{8F2A1C37-A56D-406C-998B-E5A7D8D36ABF}" destId="{63637B5E-81A3-433E-919D-DA84E6C72B10}" srcOrd="0" destOrd="0" presId="urn:microsoft.com/office/officeart/2018/2/layout/IconVerticalSolidList"/>
    <dgm:cxn modelId="{14DD0067-2AE6-4BA9-BB9A-3282ECBF734C}" type="presParOf" srcId="{63637B5E-81A3-433E-919D-DA84E6C72B10}" destId="{4CD77F54-445D-4E44-90B1-2AAE897CCFC5}" srcOrd="0" destOrd="0" presId="urn:microsoft.com/office/officeart/2018/2/layout/IconVerticalSolidList"/>
    <dgm:cxn modelId="{ABC0DB17-134F-4713-8B15-B3382FD3770A}" type="presParOf" srcId="{63637B5E-81A3-433E-919D-DA84E6C72B10}" destId="{A0A0835B-AB2E-4A9D-B169-73C5ECF84C6C}" srcOrd="1" destOrd="0" presId="urn:microsoft.com/office/officeart/2018/2/layout/IconVerticalSolidList"/>
    <dgm:cxn modelId="{7AF7CC56-1699-493D-8D1A-9938C5CE989D}" type="presParOf" srcId="{63637B5E-81A3-433E-919D-DA84E6C72B10}" destId="{5DE5A8C0-7381-4F2E-8349-4CA865FCD296}" srcOrd="2" destOrd="0" presId="urn:microsoft.com/office/officeart/2018/2/layout/IconVerticalSolidList"/>
    <dgm:cxn modelId="{74434937-51E7-4F74-ABFB-B3C87E0349E9}" type="presParOf" srcId="{63637B5E-81A3-433E-919D-DA84E6C72B10}" destId="{D0912FDD-729B-4772-B4BD-2DF94E918CD2}" srcOrd="3" destOrd="0" presId="urn:microsoft.com/office/officeart/2018/2/layout/IconVerticalSolidList"/>
    <dgm:cxn modelId="{A9E9A60E-8F00-4233-A895-7E358D1AE0A9}" type="presParOf" srcId="{8F2A1C37-A56D-406C-998B-E5A7D8D36ABF}" destId="{F5D69738-52D0-479C-B860-C3AAC1502EE2}" srcOrd="1" destOrd="0" presId="urn:microsoft.com/office/officeart/2018/2/layout/IconVerticalSolidList"/>
    <dgm:cxn modelId="{F83966FA-0357-4B38-9B2D-B1411D21B27F}" type="presParOf" srcId="{8F2A1C37-A56D-406C-998B-E5A7D8D36ABF}" destId="{ED4CD8A2-BDE1-417F-B121-2CD000D4EFC0}" srcOrd="2" destOrd="0" presId="urn:microsoft.com/office/officeart/2018/2/layout/IconVerticalSolidList"/>
    <dgm:cxn modelId="{4E9CF1FB-D8DE-4343-98DC-A06431120B16}" type="presParOf" srcId="{ED4CD8A2-BDE1-417F-B121-2CD000D4EFC0}" destId="{B65D0271-6156-48AF-B04A-46293D27E5F0}" srcOrd="0" destOrd="0" presId="urn:microsoft.com/office/officeart/2018/2/layout/IconVerticalSolidList"/>
    <dgm:cxn modelId="{7A218916-9B9D-455F-B71E-19B89AD1FC3A}" type="presParOf" srcId="{ED4CD8A2-BDE1-417F-B121-2CD000D4EFC0}" destId="{689FE5BC-65B5-4FA6-A6CF-0C6FA1D758E8}" srcOrd="1" destOrd="0" presId="urn:microsoft.com/office/officeart/2018/2/layout/IconVerticalSolidList"/>
    <dgm:cxn modelId="{566836B8-8746-47C9-A423-CA70249E5BFF}" type="presParOf" srcId="{ED4CD8A2-BDE1-417F-B121-2CD000D4EFC0}" destId="{C6193CFB-2069-4D59-AF41-6E1BBD7B26D4}" srcOrd="2" destOrd="0" presId="urn:microsoft.com/office/officeart/2018/2/layout/IconVerticalSolidList"/>
    <dgm:cxn modelId="{5DB0A080-D99E-470D-9B52-5C1738897B8E}" type="presParOf" srcId="{ED4CD8A2-BDE1-417F-B121-2CD000D4EFC0}" destId="{ADA69992-914C-4EFE-8D80-0510F6D0EE1B}" srcOrd="3" destOrd="0" presId="urn:microsoft.com/office/officeart/2018/2/layout/IconVerticalSolidList"/>
    <dgm:cxn modelId="{4040354D-EBEB-4B0A-8223-74FDEFD4C0BE}" type="presParOf" srcId="{8F2A1C37-A56D-406C-998B-E5A7D8D36ABF}" destId="{D13E57A9-9C1B-4C4B-A34A-7BA5B9E5CDF8}" srcOrd="3" destOrd="0" presId="urn:microsoft.com/office/officeart/2018/2/layout/IconVerticalSolidList"/>
    <dgm:cxn modelId="{A7F747C9-AED4-4E6C-A5AC-08C662ECDCBC}" type="presParOf" srcId="{8F2A1C37-A56D-406C-998B-E5A7D8D36ABF}" destId="{AA929A1C-8588-49E5-9FB3-FE09B178E66E}" srcOrd="4" destOrd="0" presId="urn:microsoft.com/office/officeart/2018/2/layout/IconVerticalSolidList"/>
    <dgm:cxn modelId="{357B53FC-9309-4180-8F97-828AF9FA681D}" type="presParOf" srcId="{AA929A1C-8588-49E5-9FB3-FE09B178E66E}" destId="{33EF4C57-E230-41E6-9D84-6B6E85F897D6}" srcOrd="0" destOrd="0" presId="urn:microsoft.com/office/officeart/2018/2/layout/IconVerticalSolidList"/>
    <dgm:cxn modelId="{C32F09B2-B529-4F7E-BA64-6E64B75C7B79}" type="presParOf" srcId="{AA929A1C-8588-49E5-9FB3-FE09B178E66E}" destId="{3142C482-FD12-48E8-9C59-2123828EB085}" srcOrd="1" destOrd="0" presId="urn:microsoft.com/office/officeart/2018/2/layout/IconVerticalSolidList"/>
    <dgm:cxn modelId="{1BCCDDCE-8CDB-46B9-A79C-361BF1B272F0}" type="presParOf" srcId="{AA929A1C-8588-49E5-9FB3-FE09B178E66E}" destId="{7EAD7659-E4E0-4824-99C3-C49CF6ADDC14}" srcOrd="2" destOrd="0" presId="urn:microsoft.com/office/officeart/2018/2/layout/IconVerticalSolidList"/>
    <dgm:cxn modelId="{684516F5-7F62-4E8A-A13B-4ADA65442F73}" type="presParOf" srcId="{AA929A1C-8588-49E5-9FB3-FE09B178E66E}" destId="{E505C895-2371-4579-88E7-DC96E420DB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77F54-445D-4E44-90B1-2AAE897CCFC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0835B-AB2E-4A9D-B169-73C5ECF84C6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12FDD-729B-4772-B4BD-2DF94E918CD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500" kern="1200" dirty="0"/>
            <a:t>字库表 （字符集合）</a:t>
          </a:r>
          <a:endParaRPr kumimoji="1" lang="en-US" altLang="zh-CN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a</a:t>
          </a:r>
          <a:r>
            <a:rPr lang="zh-CN" altLang="en-US" sz="2500" kern="1200" dirty="0"/>
            <a:t>，</a:t>
          </a:r>
          <a:r>
            <a:rPr lang="en-US" altLang="zh-CN" sz="2500" kern="1200" dirty="0"/>
            <a:t>b</a:t>
          </a:r>
          <a:r>
            <a:rPr lang="zh-CN" altLang="en-US" sz="2500" kern="1200" dirty="0"/>
            <a:t>，</a:t>
          </a:r>
          <a:r>
            <a:rPr lang="en-US" altLang="zh-CN" sz="2500" kern="1200" dirty="0"/>
            <a:t>c…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B65D0271-6156-48AF-B04A-46293D27E5F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FE5BC-65B5-4FA6-A6CF-0C6FA1D758E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69992-914C-4EFE-8D80-0510F6D0EE1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500" kern="1200" dirty="0"/>
            <a:t>码点（编码字符表</a:t>
          </a:r>
          <a:r>
            <a:rPr kumimoji="1" lang="zh-CN" altLang="en-US" sz="2500" kern="1200" dirty="0"/>
            <a:t>序号</a:t>
          </a:r>
          <a:r>
            <a:rPr kumimoji="1" lang="zh-CN" sz="2500" kern="1200" dirty="0"/>
            <a:t>集合）</a:t>
          </a:r>
          <a:endParaRPr kumimoji="1" lang="en-US" altLang="zh-CN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2500" kern="1200" dirty="0"/>
            <a:t>97,</a:t>
          </a:r>
          <a:r>
            <a:rPr kumimoji="1" lang="zh-CN" altLang="en-US" sz="2500" kern="1200" dirty="0"/>
            <a:t> </a:t>
          </a:r>
          <a:r>
            <a:rPr kumimoji="1" lang="en-US" altLang="zh-CN" sz="2500" kern="1200" dirty="0"/>
            <a:t>98</a:t>
          </a:r>
          <a:r>
            <a:rPr kumimoji="1" lang="zh-CN" altLang="en-US" sz="2500" kern="1200" dirty="0"/>
            <a:t>，</a:t>
          </a:r>
          <a:r>
            <a:rPr kumimoji="1" lang="en-US" altLang="zh-CN" sz="2500" kern="1200" dirty="0"/>
            <a:t>99…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33EF4C57-E230-41E6-9D84-6B6E85F897D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2C482-FD12-48E8-9C59-2123828EB08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5C895-2371-4579-88E7-DC96E420DBF1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500" kern="1200" dirty="0"/>
            <a:t>码元（实际存储的二进制码集合</a:t>
          </a:r>
          <a:r>
            <a:rPr kumimoji="1" lang="en-US" altLang="zh-CN" sz="2500" kern="1200" dirty="0"/>
            <a:t>,</a:t>
          </a:r>
          <a:r>
            <a:rPr kumimoji="1" lang="zh-CN" altLang="en-US" sz="2500" kern="1200" dirty="0"/>
            <a:t>字符编码</a:t>
          </a:r>
          <a:r>
            <a:rPr kumimoji="1" lang="zh-CN" sz="2500" kern="1200" dirty="0"/>
            <a:t>）</a:t>
          </a:r>
          <a:endParaRPr kumimoji="1" lang="en-US" altLang="zh-CN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 err="1"/>
            <a:t>ascII</a:t>
          </a:r>
          <a:r>
            <a:rPr lang="zh-CN" altLang="en-US" sz="2500" kern="1200" dirty="0"/>
            <a:t>， </a:t>
          </a:r>
          <a:r>
            <a:rPr lang="en-US" altLang="zh-CN" sz="2500" kern="1200" dirty="0" err="1"/>
            <a:t>unicode</a:t>
          </a:r>
          <a:r>
            <a:rPr lang="en-US" altLang="zh-CN" sz="2500" kern="1200" dirty="0"/>
            <a:t>(utf-8,utf-16)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2E9CD-70C0-1847-BD7C-4589B1E1D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B8E3D8-3A1C-754C-AF64-4DD1CBE40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5E83F-C8BF-C144-9860-F51E1E60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6AD78-A951-0145-BA6A-2B8C554A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58A54-83AE-4E44-8FB1-C5110416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92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C850D-1BE4-714B-9A40-5A21945A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28CAB1-B3FD-634D-8364-A0C5724E2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43826-58E9-F543-9833-D3DC0346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0A256-9833-8449-BAE5-4089D213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6D572-E5FC-314E-A2A8-89360C59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25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A522AC-8477-4D45-B456-BCC41ED51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287EC2-887F-AC4E-8A2B-41776C152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BA59E-76F2-5749-8A70-065CE493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EF7E0-27EF-994E-8608-5D716041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28228-A4E5-6B4D-99FD-71F1C810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801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20086-8EA0-CD4C-B6B4-AE6D7F85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48F8B-5505-0E49-8DE1-F1C961D5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4573A-AC59-C648-AB55-E253D558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B5142-8BB3-D843-AE9A-E389C142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57EAD-44A7-EF4B-866B-B9004DB0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558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7E5CB-3669-AB47-ABEF-82904A5F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E00B1-A0E1-6346-A27F-3D9B79396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28F91-E812-EA40-BBCF-7C626E70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58E2F-C3ED-F340-8BA5-7765C2FA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78822-A95F-1144-8F43-302A0CA3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500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0E41B-9B06-4740-BE4D-9F22E12D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7A212-A824-4E4A-BA4B-FD2CC3BB6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FD11F-1E9F-654C-B479-6B138DA9E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12DDB-BA44-4042-BBB6-9D15B65D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1D7CC-C9B4-EB47-9607-F001E77D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4973C-39CC-1F41-9894-6736263B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3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9CC6F-FA37-814A-BAD2-429FDAD1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67BF0-441B-FF4E-B6B8-BA260CAE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80489-DAF6-B945-8687-B1D62244F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E04242-56B8-E34D-91D7-BCB3ADCF7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29721B-3C36-7445-853E-296F9A456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CD8D15-8935-8840-AC2A-39C0C177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F43A7B-5A39-224B-956B-0F39507F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D1C22E-21C9-FC45-B777-DBB9D8B2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68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E3292-E705-2049-A082-E3B5419D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5A1724-6697-2E43-869F-FC2F16DF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CCA0D3-B6A5-7A47-A59D-2667CA19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205F2-FAB6-3746-BD47-625775CF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1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A6ED33-C895-194A-8A67-9383FE2F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E2CA94-E6E7-F24D-83D1-764D218E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0B508C-E403-6A4D-96B1-53925098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79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78B33-4695-604C-B577-B865FCED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5F405-D939-924D-85DA-F2ED90ED8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0CC08D-B234-FD49-9A37-9F0DCC23D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E6E79-4F9E-394C-8639-2DE85583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453D91-FC15-7F40-88CC-AC1B1415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FDD48-AB5C-694A-A348-8B5273C1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09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B267F-AA3E-5145-A05D-DE12EC1D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961BC2-A307-AE40-94FA-1D52C4F0A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3882FC-F580-BE4C-8CD3-FD9BC5105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171377-0E17-764E-86A9-30F2B160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88BB-67B7-8147-98E4-3AC9E6E541E9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51511-4503-3841-91D9-5B159B70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873DBA-1BB0-6C47-A024-A24162C0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05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B27529-FCDA-8D48-AB81-A00A0CC0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5E05CF-9E6E-E84A-90D0-85E2F4A72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3D66F-664E-D046-8353-93C548051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B88BB-67B7-8147-98E4-3AC9E6E541E9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5D184-4094-1E47-9983-833217339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C0830-76A0-B443-8223-89EC5BAE5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80D10-DA19-6B4D-BC16-890652C9C3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9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sohvaen001/p/7823067.html" TargetMode="External"/><Relationship Id="rId2" Type="http://schemas.openxmlformats.org/officeDocument/2006/relationships/hyperlink" Target="http://www.yinwang.org/blog-cn/2016/06/08/java-value-typ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hyperlink" Target="https://baike.baidu.com/item/%E5%A8%81%E5%BB%89%C2%B7%E5%87%AF%E4%BA%A8/7867962?fr=aladdin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13A3B-E50B-244B-8451-31790AF7D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zh-CN" b="1" dirty="0"/>
              <a:t>面向对象程序设计</a:t>
            </a:r>
            <a:r>
              <a:rPr lang="zh-CN" altLang="zh-CN" b="1" dirty="0">
                <a:effectLst/>
              </a:rPr>
              <a:t> </a:t>
            </a:r>
            <a:br>
              <a:rPr lang="en-US" altLang="zh-CN" dirty="0">
                <a:effectLst/>
              </a:rPr>
            </a:br>
            <a:r>
              <a:rPr lang="en-US" altLang="zh-CN" sz="2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Object Oriented Programming</a:t>
            </a:r>
            <a:r>
              <a:rPr lang="zh-CN" altLang="zh-CN" sz="2800" dirty="0"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endParaRPr kumimoji="1" lang="zh-CN" altLang="en-US" sz="28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1C21F-EAF9-F544-875F-4C51090D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kumimoji="1" lang="en-US" altLang="zh-CN" dirty="0"/>
          </a:p>
          <a:p>
            <a:r>
              <a:rPr kumimoji="1" lang="zh-CN" altLang="en-US" dirty="0"/>
              <a:t>主讲教师：黄建伟</a:t>
            </a: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D5E261-CF0F-E149-B3B7-4F446DBB0A17}"/>
              </a:ext>
            </a:extLst>
          </p:cNvPr>
          <p:cNvSpPr txBox="1"/>
          <p:nvPr/>
        </p:nvSpPr>
        <p:spPr>
          <a:xfrm>
            <a:off x="152400" y="191254"/>
            <a:ext cx="447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内工大物联网系 专业基础课系列</a:t>
            </a:r>
            <a:endParaRPr kumimoji="1" lang="en-US" altLang="zh-CN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79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6C17E-8069-4D4C-BF82-CF460AE6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</a:t>
            </a:r>
            <a:r>
              <a:rPr kumimoji="1" lang="zh-CN" altLang="en-US"/>
              <a:t>的类型系统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4E2B8-2FEB-CC48-B0C1-FB9E8696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引用类型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Class</a:t>
            </a:r>
          </a:p>
          <a:p>
            <a:pPr marL="0" indent="0">
              <a:buNone/>
            </a:pPr>
            <a:r>
              <a:rPr kumimoji="1" lang="en-US" altLang="zh-CN" dirty="0"/>
              <a:t>Interface</a:t>
            </a:r>
          </a:p>
          <a:p>
            <a:pPr marL="0" indent="0">
              <a:buNone/>
            </a:pPr>
            <a:r>
              <a:rPr kumimoji="1" lang="en-US" altLang="zh-CN" dirty="0"/>
              <a:t>Array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67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93D7B-CBC8-0146-8E22-D2892EC6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的类型系统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7A0E4-91E8-E244-A92D-A920B608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关于变量分配内存方式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堆 </a:t>
            </a:r>
            <a:r>
              <a:rPr kumimoji="1" lang="en-US" altLang="zh-CN" dirty="0"/>
              <a:t>-》</a:t>
            </a:r>
            <a:r>
              <a:rPr kumimoji="1" lang="zh-CN" altLang="en-US" dirty="0"/>
              <a:t> 引用类型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栈 </a:t>
            </a:r>
            <a:r>
              <a:rPr kumimoji="1" lang="en-US" altLang="zh-CN" dirty="0"/>
              <a:t>-》</a:t>
            </a:r>
            <a:r>
              <a:rPr kumimoji="1" lang="zh-CN" altLang="en-US" dirty="0"/>
              <a:t> 值类型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注意：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malloc</a:t>
            </a:r>
            <a:r>
              <a:rPr kumimoji="1" lang="zh-CN" altLang="en-US" dirty="0"/>
              <a:t>函数式把东西放到堆里了，或者说从堆了捞了一块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48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0EDA8-7024-5346-90BC-0C9C6860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的类型系统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A7753-084A-DB4A-9A46-5F89A0F5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推荐博文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王垠的博文</a:t>
            </a:r>
            <a:r>
              <a:rPr kumimoji="1" lang="en-US" altLang="zh-CN" dirty="0"/>
              <a:t>《</a:t>
            </a:r>
            <a:r>
              <a:rPr lang="en-US" altLang="zh-CN" b="1" dirty="0"/>
              <a:t> Java </a:t>
            </a:r>
            <a:r>
              <a:rPr lang="zh-CN" altLang="en-US" b="1" dirty="0"/>
              <a:t>有值类型吗？</a:t>
            </a:r>
            <a:r>
              <a:rPr kumimoji="1" lang="en-US" altLang="zh-CN" dirty="0"/>
              <a:t>》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http://www.yinwang.org/blog-cn/2016/06/08/java-value-type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的装箱和拆箱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https://www.cnblogs.com/lsohvaen001/p/7823067.html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92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7F615-E31E-0D45-914A-29924D0C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语言基本元素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0C892-0B26-324E-A4C6-A322E434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标识符（</a:t>
            </a:r>
            <a:r>
              <a:rPr kumimoji="1" lang="en-US" altLang="zh-CN" dirty="0"/>
              <a:t>Identifier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/>
              <a:t>保留字（</a:t>
            </a:r>
            <a:r>
              <a:rPr kumimoji="1" lang="en-US" altLang="zh-CN" dirty="0"/>
              <a:t>Reserved Word </a:t>
            </a:r>
            <a:r>
              <a:rPr kumimoji="1" lang="zh-CN" altLang="en-US" dirty="0"/>
              <a:t>）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80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04B12-73BA-5448-A5FB-7DB05DD1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标识符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D7943-1F3E-3B4B-81D2-BA4BC2B9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sz="2400" dirty="0"/>
              <a:t>程序员对程序中的各个元素加以命名时使用的</a:t>
            </a:r>
            <a:r>
              <a:rPr kumimoji="1" lang="zh-CN" altLang="en-US" sz="2400" dirty="0">
                <a:solidFill>
                  <a:srgbClr val="FF0000"/>
                </a:solidFill>
              </a:rPr>
              <a:t>命名记号称为标识符（</a:t>
            </a:r>
            <a:r>
              <a:rPr kumimoji="1" lang="en-US" altLang="zh-CN" sz="2400" dirty="0">
                <a:solidFill>
                  <a:srgbClr val="FF0000"/>
                </a:solidFill>
              </a:rPr>
              <a:t>identifier</a:t>
            </a:r>
            <a:r>
              <a:rPr kumimoji="1" lang="zh-CN" altLang="en-US" sz="2400" dirty="0">
                <a:solidFill>
                  <a:srgbClr val="FF0000"/>
                </a:solidFill>
              </a:rPr>
              <a:t>）</a:t>
            </a:r>
            <a:r>
              <a:rPr kumimoji="1" lang="zh-CN" altLang="en-US" sz="2400" dirty="0"/>
              <a:t>包括：类名、变量名、常量名、方法名、</a:t>
            </a:r>
            <a:r>
              <a:rPr kumimoji="1" lang="en-US" altLang="zh-CN" sz="2400" dirty="0"/>
              <a:t>…</a:t>
            </a:r>
          </a:p>
          <a:p>
            <a:pPr marL="0" indent="0">
              <a:buNone/>
            </a:pP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Java</a:t>
            </a:r>
            <a:r>
              <a:rPr kumimoji="1" lang="zh-CN" altLang="en-US" sz="2400" dirty="0"/>
              <a:t>语言中，标识符是以字母，下划线（</a:t>
            </a:r>
            <a:r>
              <a:rPr kumimoji="1" lang="en-US" altLang="zh-CN" sz="2400" dirty="0"/>
              <a:t>_</a:t>
            </a:r>
            <a:r>
              <a:rPr kumimoji="1" lang="zh-CN" altLang="en-US" sz="2400" dirty="0"/>
              <a:t>）</a:t>
            </a:r>
            <a:r>
              <a:rPr kumimoji="1" lang="en-US" altLang="zh-CN" sz="2400" dirty="0"/>
              <a:t>,</a:t>
            </a:r>
            <a:r>
              <a:rPr kumimoji="1" lang="zh-CN" altLang="en-US" sz="2400" dirty="0">
                <a:solidFill>
                  <a:srgbClr val="FF0000"/>
                </a:solidFill>
              </a:rPr>
              <a:t>美元符</a:t>
            </a:r>
            <a:r>
              <a:rPr kumimoji="1" lang="en-US" altLang="zh-CN" sz="2400" dirty="0">
                <a:solidFill>
                  <a:srgbClr val="FF0000"/>
                </a:solidFill>
              </a:rPr>
              <a:t>($)</a:t>
            </a:r>
            <a:r>
              <a:rPr kumimoji="1" lang="zh-CN" altLang="en-US" sz="2400" dirty="0"/>
              <a:t>开始的一个字符序列，后面可以跟字母，下划线，美元符，数字。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合法的标识符</a:t>
            </a:r>
          </a:p>
          <a:p>
            <a:pPr marL="0" indent="0">
              <a:buNone/>
            </a:pPr>
            <a:r>
              <a:rPr kumimoji="1" lang="zh-CN" altLang="en-US" sz="2400" dirty="0"/>
              <a:t>    </a:t>
            </a:r>
            <a:r>
              <a:rPr kumimoji="1" lang="en-US" altLang="zh-CN" sz="2400" dirty="0"/>
              <a:t>identifier        </a:t>
            </a:r>
            <a:r>
              <a:rPr kumimoji="1" lang="en-US" altLang="zh-CN" sz="2400" dirty="0" err="1"/>
              <a:t>userName</a:t>
            </a: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User_Name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    _</a:t>
            </a:r>
            <a:r>
              <a:rPr kumimoji="1" lang="en-US" altLang="zh-CN" sz="2400" dirty="0" err="1"/>
              <a:t>sys_value</a:t>
            </a:r>
            <a:r>
              <a:rPr kumimoji="1" lang="en-US" altLang="zh-CN" sz="2400" dirty="0"/>
              <a:t>     $change</a:t>
            </a:r>
          </a:p>
          <a:p>
            <a:pPr marL="0" indent="0">
              <a:buNone/>
            </a:pPr>
            <a:r>
              <a:rPr kumimoji="1" lang="zh-CN" altLang="en-US" sz="2400" dirty="0"/>
              <a:t>非法的标识符</a:t>
            </a:r>
          </a:p>
          <a:p>
            <a:pPr marL="0" indent="0">
              <a:buNone/>
            </a:pPr>
            <a:r>
              <a:rPr kumimoji="1" lang="zh-CN" altLang="en-US" sz="2400" dirty="0"/>
              <a:t>    </a:t>
            </a:r>
            <a:r>
              <a:rPr kumimoji="1" lang="en-US" altLang="zh-CN" sz="2400" dirty="0"/>
              <a:t>2mail	room#	class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08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54DF4-545B-4745-A33D-39DF1171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保留字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605A9-C982-8142-A37D-FC9B5AB5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具有专门的意义和用途，不能当作一般的标识符使用，这些标识符称为保留字</a:t>
            </a:r>
            <a:r>
              <a:rPr kumimoji="1" lang="en-US" altLang="zh-CN" dirty="0"/>
              <a:t>(reserved word)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保留字有很多，随着语言的发展，可能还会有变化！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有一天你突然发现，你能随便记住所有的保留字，说明你入化了，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这个时候你的</a:t>
            </a:r>
            <a:r>
              <a:rPr kumimoji="1" lang="en-US" altLang="zh-CN" dirty="0">
                <a:solidFill>
                  <a:srgbClr val="FF0000"/>
                </a:solidFill>
              </a:rPr>
              <a:t>Java</a:t>
            </a:r>
            <a:r>
              <a:rPr kumimoji="1" lang="zh-CN" altLang="en-US" dirty="0">
                <a:solidFill>
                  <a:srgbClr val="FF0000"/>
                </a:solidFill>
              </a:rPr>
              <a:t>已经学会了。</a:t>
            </a:r>
          </a:p>
        </p:txBody>
      </p:sp>
    </p:spTree>
    <p:extLst>
      <p:ext uri="{BB962C8B-B14F-4D97-AF65-F5344CB8AC3E}">
        <p14:creationId xmlns:p14="http://schemas.microsoft.com/office/powerpoint/2010/main" val="208613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59B62-7FCF-DA48-8048-202FA9BD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保留字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91C55-6580-B74F-A8E8-C6FDA318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abstract    break   byte    </a:t>
            </a:r>
            <a:r>
              <a:rPr kumimoji="1" lang="en-US" altLang="zh-CN" dirty="0" err="1"/>
              <a:t>boolean</a:t>
            </a:r>
            <a:r>
              <a:rPr kumimoji="1" lang="en-US" altLang="zh-CN" dirty="0"/>
              <a:t> catch   case   class   char   continue  default   double   do  else   extends  false   final   float  for   finally	if   import   implements   int   interface   </a:t>
            </a:r>
            <a:r>
              <a:rPr kumimoji="1" lang="en-US" altLang="zh-CN" dirty="0" err="1"/>
              <a:t>instanceof</a:t>
            </a:r>
            <a:r>
              <a:rPr kumimoji="1" lang="en-US" altLang="zh-CN" dirty="0"/>
              <a:t>   long  length  native  new  null  package  private  protected  public  final  return  switch  synchronized  short  static  super  try  true  this  throw  throws  </a:t>
            </a:r>
            <a:r>
              <a:rPr kumimoji="1" lang="en-US" altLang="zh-CN" dirty="0" err="1"/>
              <a:t>threadsafe</a:t>
            </a:r>
            <a:r>
              <a:rPr kumimoji="1" lang="en-US" altLang="zh-CN" dirty="0"/>
              <a:t>   transient   void  while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6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05DA5-259C-3749-89DE-CF230EC5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保留字：基本分类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3C2F5-2DBC-AB45-914B-94D05BDC4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数据和返回值类型：</a:t>
            </a:r>
            <a:r>
              <a:rPr kumimoji="1" lang="en-US" altLang="zh-CN" dirty="0"/>
              <a:t>int, void, return……</a:t>
            </a:r>
          </a:p>
          <a:p>
            <a:pPr marL="0" indent="0">
              <a:buNone/>
            </a:pPr>
            <a:r>
              <a:rPr kumimoji="1" lang="zh-CN" altLang="en-US" dirty="0"/>
              <a:t>包</a:t>
            </a:r>
            <a:r>
              <a:rPr kumimoji="1" lang="en-US" altLang="zh-CN" dirty="0"/>
              <a:t>/</a:t>
            </a:r>
            <a:r>
              <a:rPr kumimoji="1" lang="zh-CN" altLang="en-US" dirty="0"/>
              <a:t>类</a:t>
            </a:r>
            <a:r>
              <a:rPr kumimoji="1" lang="en-US" altLang="zh-CN" dirty="0"/>
              <a:t>/</a:t>
            </a:r>
            <a:r>
              <a:rPr kumimoji="1" lang="zh-CN" altLang="en-US" dirty="0"/>
              <a:t>成员</a:t>
            </a:r>
            <a:r>
              <a:rPr kumimoji="1" lang="en-US" altLang="zh-CN" dirty="0"/>
              <a:t>/</a:t>
            </a:r>
            <a:r>
              <a:rPr kumimoji="1" lang="zh-CN" altLang="en-US" dirty="0"/>
              <a:t>接口：</a:t>
            </a:r>
            <a:r>
              <a:rPr kumimoji="1" lang="en-US" altLang="zh-CN" dirty="0"/>
              <a:t>package, class, interface</a:t>
            </a:r>
          </a:p>
          <a:p>
            <a:pPr marL="0" indent="0">
              <a:buNone/>
            </a:pPr>
            <a:r>
              <a:rPr kumimoji="1" lang="zh-CN" altLang="en-US" dirty="0"/>
              <a:t>访问控制：</a:t>
            </a:r>
            <a:r>
              <a:rPr kumimoji="1" lang="en-US" altLang="zh-CN" dirty="0"/>
              <a:t>public, private, protected</a:t>
            </a:r>
          </a:p>
          <a:p>
            <a:pPr marL="0" indent="0">
              <a:buNone/>
            </a:pPr>
            <a:r>
              <a:rPr kumimoji="1" lang="zh-CN" altLang="en-US" dirty="0"/>
              <a:t>循环及循环控制：</a:t>
            </a:r>
            <a:r>
              <a:rPr kumimoji="1" lang="en-US" altLang="zh-CN" dirty="0"/>
              <a:t>if, switch, break</a:t>
            </a:r>
          </a:p>
          <a:p>
            <a:pPr marL="0" indent="0">
              <a:buNone/>
            </a:pPr>
            <a:r>
              <a:rPr kumimoji="1" lang="zh-CN" altLang="en-US" dirty="0"/>
              <a:t>例外处理：</a:t>
            </a:r>
            <a:r>
              <a:rPr kumimoji="1" lang="en-US" altLang="zh-CN" dirty="0"/>
              <a:t>throw, try, finally</a:t>
            </a:r>
          </a:p>
          <a:p>
            <a:pPr marL="0" indent="0">
              <a:buNone/>
            </a:pPr>
            <a:r>
              <a:rPr kumimoji="1" lang="zh-CN" altLang="en-US" dirty="0"/>
              <a:t>保留词（无含义但不能使用）：</a:t>
            </a:r>
            <a:r>
              <a:rPr kumimoji="1" lang="en-US" altLang="zh-CN" dirty="0" err="1"/>
              <a:t>goto</a:t>
            </a:r>
            <a:r>
              <a:rPr kumimoji="1" lang="en-US" altLang="zh-CN" dirty="0"/>
              <a:t>, const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56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14C10-0528-5744-8ADE-3A3098DC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保留字：注意事项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86D3C-E12D-AD4E-9BC8-1E6D3FA0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中，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都是小写的。区别于</a:t>
            </a:r>
            <a:r>
              <a:rPr kumimoji="1" lang="en-US" altLang="zh-CN" dirty="0"/>
              <a:t>C++</a:t>
            </a:r>
            <a:r>
              <a:rPr kumimoji="1" lang="zh-CN" altLang="en-US" dirty="0"/>
              <a:t>中大写的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所有的数据类型所占用的字节数都是固定的，并且和实现无关的，因此在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中没有</a:t>
            </a:r>
            <a:r>
              <a:rPr kumimoji="1" lang="en-US" altLang="zh-CN" dirty="0" err="1"/>
              <a:t>sizeof</a:t>
            </a:r>
            <a:r>
              <a:rPr kumimoji="1" lang="zh-CN" altLang="en-US" dirty="0"/>
              <a:t>操作符。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zh-CN" altLang="en-US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不必死记这些关键词，当理解每个关键词的含义后，自然就记住了所有的关键词。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498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AE188-64A3-9341-96B4-724A0F83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</a:t>
            </a:r>
            <a:r>
              <a:rPr kumimoji="1" lang="zh-CN" altLang="en-US"/>
              <a:t>数据类型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AB2859D-B406-7F40-A479-1EF8E341F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682" y="1825625"/>
            <a:ext cx="102866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35F00-B356-8746-AA41-45EA7934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</a:t>
            </a:r>
            <a:r>
              <a:rPr lang="en-US" altLang="zh-CN" dirty="0"/>
              <a:t>Java</a:t>
            </a:r>
            <a:r>
              <a:rPr lang="zh-CN" altLang="en-US" dirty="0"/>
              <a:t>语法基础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91B87-2A94-2842-964B-13B44CC8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/>
              <a:t>JAVA</a:t>
            </a:r>
            <a:r>
              <a:rPr kumimoji="1" lang="zh-CN" altLang="en-US" dirty="0"/>
              <a:t>类型系统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/>
              <a:t>Java</a:t>
            </a:r>
            <a:r>
              <a:rPr kumimoji="1" lang="zh-CN" altLang="en-US" dirty="0"/>
              <a:t>语言的基本元素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/>
              <a:t>Java</a:t>
            </a:r>
            <a:r>
              <a:rPr kumimoji="1" lang="zh-CN" altLang="en-US" dirty="0"/>
              <a:t>语言的数据类型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/>
              <a:t>Java</a:t>
            </a:r>
            <a:r>
              <a:rPr kumimoji="1" lang="zh-CN" altLang="en-US" dirty="0"/>
              <a:t>语言的</a:t>
            </a:r>
            <a:r>
              <a:rPr lang="zh-CN" altLang="en-US" dirty="0"/>
              <a:t>运算符与表达式、控制结构（下次课）</a:t>
            </a:r>
          </a:p>
        </p:txBody>
      </p:sp>
    </p:spTree>
    <p:extLst>
      <p:ext uri="{BB962C8B-B14F-4D97-AF65-F5344CB8AC3E}">
        <p14:creationId xmlns:p14="http://schemas.microsoft.com/office/powerpoint/2010/main" val="2263752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78365-85DA-0D44-82C8-6572BBD3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524F9F-5272-DA4A-BEFC-C154FCD06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25625"/>
            <a:ext cx="9855199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60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2C275-4040-9145-BDFC-A6752BDC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2A3CA-C587-044C-836C-EC40CDEA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晕！，</a:t>
            </a:r>
            <a:r>
              <a:rPr lang="en-US" altLang="zh-CN" dirty="0"/>
              <a:t>JAVA</a:t>
            </a:r>
            <a:r>
              <a:rPr lang="zh-CN" altLang="en-US" dirty="0"/>
              <a:t>里</a:t>
            </a:r>
            <a:r>
              <a:rPr lang="en-US" altLang="zh-CN" dirty="0"/>
              <a:t>const</a:t>
            </a:r>
            <a:r>
              <a:rPr lang="zh-CN" altLang="en-US" dirty="0"/>
              <a:t>是保留字，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并没有其他</a:t>
            </a:r>
            <a:r>
              <a:rPr lang="en-US" altLang="zh-CN" dirty="0"/>
              <a:t>C</a:t>
            </a:r>
            <a:r>
              <a:rPr lang="zh-CN" altLang="en-US" dirty="0"/>
              <a:t>系语言里的设置常量效果，但可以通过</a:t>
            </a:r>
            <a:r>
              <a:rPr lang="en-US" altLang="zh-CN" dirty="0"/>
              <a:t>static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r>
              <a:rPr lang="zh-CN" altLang="en-US" dirty="0"/>
              <a:t>的组合做到类似的效果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 约等于 </a:t>
            </a:r>
            <a:r>
              <a:rPr kumimoji="1" lang="en-US" altLang="zh-CN" dirty="0"/>
              <a:t>const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158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A61A2-B26A-0D4D-B089-33A115AF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304936-5499-B249-B42E-526B76205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845819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7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F01DD-9379-0143-B874-85A4AA6F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数据类型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5F44450-1FBA-984F-9860-0B7D08CBE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1" y="1825625"/>
            <a:ext cx="7552266" cy="49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23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" name="Text Box 41">
            <a:extLst>
              <a:ext uri="{FF2B5EF4-FFF2-40B4-BE49-F238E27FC236}">
                <a16:creationId xmlns:a16="http://schemas.microsoft.com/office/drawing/2014/main" id="{4BCC9EA2-42C5-5B48-8140-516DBB74C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67" y="1487132"/>
            <a:ext cx="9770533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800" dirty="0"/>
              <a:t>所有基本类型所占的位数都是确定的，并不因操作系统的不同而不同。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800" dirty="0"/>
              <a:t>所有基本类型的关键词都是小写的。</a:t>
            </a:r>
          </a:p>
        </p:txBody>
      </p:sp>
      <p:sp>
        <p:nvSpPr>
          <p:cNvPr id="7210" name="Rectangle 42">
            <a:extLst>
              <a:ext uri="{FF2B5EF4-FFF2-40B4-BE49-F238E27FC236}">
                <a16:creationId xmlns:a16="http://schemas.microsoft.com/office/drawing/2014/main" id="{ED056041-89DA-104A-A43A-BF2A85014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67" y="3357563"/>
            <a:ext cx="977053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数据类型</a:t>
            </a:r>
            <a:r>
              <a:rPr lang="zh-CN" altLang="en-US" sz="2400" b="1" dirty="0">
                <a:solidFill>
                  <a:schemeClr val="accent1"/>
                </a:solidFill>
                <a:latin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所占位数</a:t>
            </a:r>
            <a:r>
              <a:rPr lang="zh-CN" altLang="en-US" sz="2400" b="1" dirty="0">
                <a:solidFill>
                  <a:schemeClr val="accent1"/>
                </a:solidFill>
                <a:latin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数的范围</a:t>
            </a: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</a:rPr>
              <a:t>char			      16			0 </a:t>
            </a:r>
            <a:r>
              <a:rPr lang="zh-CN" altLang="en-US" sz="2400" dirty="0"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</a:rPr>
              <a:t>65535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byte</a:t>
            </a:r>
            <a:r>
              <a:rPr lang="en-US" altLang="zh-CN" sz="2400" dirty="0">
                <a:latin typeface="宋体" panose="02010600030101010101" pitchFamily="2" charset="-122"/>
              </a:rPr>
              <a:t>			   </a:t>
            </a:r>
            <a:r>
              <a:rPr lang="en-US" altLang="zh-CN" sz="2400" dirty="0">
                <a:latin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宋体" panose="02010600030101010101" pitchFamily="2" charset="-122"/>
              </a:rPr>
              <a:t>			</a:t>
            </a:r>
            <a:r>
              <a:rPr lang="en-US" altLang="zh-CN" sz="2400" dirty="0">
                <a:latin typeface="Times New Roman" panose="02020603050405020304" pitchFamily="18" charset="0"/>
              </a:rPr>
              <a:t>-2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</a:rPr>
              <a:t>-1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short		      16			-2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15</a:t>
            </a:r>
            <a:r>
              <a:rPr lang="zh-CN" altLang="en-US" sz="2400" dirty="0"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15</a:t>
            </a:r>
            <a:r>
              <a:rPr lang="en-US" altLang="zh-CN" sz="2400" dirty="0">
                <a:latin typeface="Times New Roman" panose="02020603050405020304" pitchFamily="18" charset="0"/>
              </a:rPr>
              <a:t>-1	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int			      32			-2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31</a:t>
            </a:r>
            <a:r>
              <a:rPr lang="zh-CN" altLang="en-US" sz="2400" dirty="0"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31</a:t>
            </a:r>
            <a:r>
              <a:rPr lang="en-US" altLang="zh-CN" sz="2400" dirty="0">
                <a:latin typeface="Times New Roman" panose="02020603050405020304" pitchFamily="18" charset="0"/>
              </a:rPr>
              <a:t>-1	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long			      64			-2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63</a:t>
            </a:r>
            <a:r>
              <a:rPr lang="zh-CN" altLang="en-US" sz="2400" dirty="0"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63</a:t>
            </a:r>
            <a:r>
              <a:rPr lang="en-US" altLang="zh-CN" sz="2400" dirty="0">
                <a:latin typeface="Times New Roman" panose="02020603050405020304" pitchFamily="18" charset="0"/>
              </a:rPr>
              <a:t>-1	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f </a:t>
            </a:r>
            <a:r>
              <a:rPr lang="en-US" altLang="zh-CN" sz="2400" dirty="0" err="1">
                <a:latin typeface="Times New Roman" panose="02020603050405020304" pitchFamily="18" charset="0"/>
              </a:rPr>
              <a:t>loat</a:t>
            </a:r>
            <a:r>
              <a:rPr lang="en-US" altLang="zh-CN" sz="2400" dirty="0">
                <a:latin typeface="Times New Roman" panose="02020603050405020304" pitchFamily="18" charset="0"/>
              </a:rPr>
              <a:t>		      32		    </a:t>
            </a:r>
            <a:r>
              <a:rPr lang="zh-CN" altLang="en-US" sz="240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</a:rPr>
              <a:t>3.4e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038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</a:rPr>
              <a:t>3.4e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＋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038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double		      64		   </a:t>
            </a:r>
            <a:r>
              <a:rPr lang="zh-CN" altLang="en-US" sz="2400" dirty="0">
                <a:latin typeface="Times New Roman" panose="02020603050405020304" pitchFamily="18" charset="0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</a:rPr>
              <a:t>1.7e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308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</a:rPr>
              <a:t>1.7e</a:t>
            </a:r>
            <a:r>
              <a:rPr lang="zh-CN" altLang="en-US" sz="2400" baseline="30000" dirty="0">
                <a:latin typeface="Times New Roman" panose="02020603050405020304" pitchFamily="18" charset="0"/>
              </a:rPr>
              <a:t>＋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308</a:t>
            </a:r>
          </a:p>
        </p:txBody>
      </p:sp>
      <p:sp>
        <p:nvSpPr>
          <p:cNvPr id="7211" name="Rectangle 43">
            <a:extLst>
              <a:ext uri="{FF2B5EF4-FFF2-40B4-BE49-F238E27FC236}">
                <a16:creationId xmlns:a16="http://schemas.microsoft.com/office/drawing/2014/main" id="{47F97522-53BA-B047-97F4-0D1535B71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67" y="304800"/>
            <a:ext cx="4205275" cy="64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143292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2C275-4040-9145-BDFC-A6752BDC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2A3CA-C587-044C-836C-EC40CDEA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3200" dirty="0"/>
              <a:t>布尔型数据只有两个值</a:t>
            </a:r>
            <a:r>
              <a:rPr lang="en-US" altLang="zh-CN" sz="3200" dirty="0"/>
              <a:t>true</a:t>
            </a:r>
            <a:r>
              <a:rPr lang="zh-CN" altLang="en-US" sz="3200" dirty="0"/>
              <a:t>和</a:t>
            </a:r>
            <a:r>
              <a:rPr lang="en-US" altLang="zh-CN" sz="3200" dirty="0"/>
              <a:t>false</a:t>
            </a:r>
            <a:r>
              <a:rPr lang="zh-CN" altLang="en-US" sz="3200" dirty="0"/>
              <a:t>，且它们不对应于任何整数值</a:t>
            </a:r>
          </a:p>
          <a:p>
            <a:pPr marL="0" indent="0" algn="just">
              <a:spcBef>
                <a:spcPct val="20000"/>
              </a:spcBef>
              <a:buClr>
                <a:schemeClr val="tx1"/>
              </a:buClr>
              <a:buSzPct val="60000"/>
              <a:buNone/>
            </a:pPr>
            <a:endParaRPr lang="en-US" altLang="zh-CN" sz="3200" dirty="0"/>
          </a:p>
          <a:p>
            <a:pPr marL="0" indent="0" algn="just">
              <a:spcBef>
                <a:spcPct val="20000"/>
              </a:spcBef>
              <a:buClr>
                <a:schemeClr val="tx1"/>
              </a:buClr>
              <a:buSzPct val="60000"/>
              <a:buNone/>
            </a:pPr>
            <a:r>
              <a:rPr lang="zh-CN" altLang="en-US" dirty="0"/>
              <a:t>布尔型变量的定义如：</a:t>
            </a:r>
          </a:p>
          <a:p>
            <a:pPr marL="0" indent="0" algn="just">
              <a:spcBef>
                <a:spcPct val="20000"/>
              </a:spcBef>
              <a:buClr>
                <a:schemeClr val="tx1"/>
              </a:buClr>
              <a:buSzPct val="60000"/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boolean</a:t>
            </a:r>
            <a:r>
              <a:rPr lang="en-US" altLang="zh-CN" dirty="0"/>
              <a:t> b = true; 	</a:t>
            </a:r>
          </a:p>
          <a:p>
            <a:pPr marL="0" indent="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dirty="0"/>
              <a:t>布尔型数据只能参与逻辑关系运算：</a:t>
            </a: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dirty="0"/>
              <a:t>&amp;&amp;  ||  ==  !=  !  </a:t>
            </a:r>
          </a:p>
          <a:p>
            <a:pPr marL="0" indent="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dirty="0"/>
              <a:t>示例：</a:t>
            </a: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b="1" dirty="0" err="1"/>
              <a:t>boolean</a:t>
            </a:r>
            <a:r>
              <a:rPr lang="en-US" altLang="zh-CN" b="1" dirty="0"/>
              <a:t> b1;</a:t>
            </a: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b="1" dirty="0" err="1"/>
              <a:t>boolean</a:t>
            </a:r>
            <a:r>
              <a:rPr lang="en-US" altLang="zh-CN" b="1" dirty="0"/>
              <a:t> b2 = true;</a:t>
            </a: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b="1" dirty="0"/>
              <a:t>b = !b2;</a:t>
            </a: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en-US" altLang="zh-CN" b="1" dirty="0" err="1"/>
              <a:t>boolean</a:t>
            </a:r>
            <a:r>
              <a:rPr lang="en-US" altLang="zh-CN" b="1" dirty="0"/>
              <a:t> b = (b1 &amp;&amp; b2) != false;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519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997E-4FA6-2D41-9193-AE2782F3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Boolean</a:t>
            </a:r>
            <a:r>
              <a:rPr kumimoji="1" lang="zh-CN" altLang="en-US" dirty="0"/>
              <a:t>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E80C3-E101-C443-BD22-2D1694CE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默认一个</a:t>
            </a:r>
            <a:r>
              <a:rPr kumimoji="1" lang="en-US" altLang="zh-CN" dirty="0"/>
              <a:t>Boolean</a:t>
            </a:r>
            <a:r>
              <a:rPr kumimoji="1" lang="zh-CN" altLang="en-US" dirty="0"/>
              <a:t>类型占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个字节（主要是执行效率考虑）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Boolean</a:t>
            </a:r>
            <a:r>
              <a:rPr kumimoji="1" lang="zh-CN" altLang="en-US" dirty="0"/>
              <a:t>在数组中占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个字节（主要考虑存储效率考虑）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中非</a:t>
            </a:r>
            <a:r>
              <a:rPr kumimoji="1" lang="en-US" altLang="zh-CN" dirty="0"/>
              <a:t>0</a:t>
            </a:r>
            <a:r>
              <a:rPr kumimoji="1" lang="zh-CN" altLang="en-US" dirty="0"/>
              <a:t>数就是</a:t>
            </a:r>
            <a:r>
              <a:rPr kumimoji="1" lang="en-US" altLang="zh-CN" dirty="0"/>
              <a:t>True,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数就是</a:t>
            </a:r>
            <a:r>
              <a:rPr kumimoji="1" lang="en-US" altLang="zh-CN" dirty="0"/>
              <a:t>False,</a:t>
            </a:r>
            <a:r>
              <a:rPr kumimoji="1" lang="zh-CN" altLang="en-US" dirty="0"/>
              <a:t>   </a:t>
            </a:r>
            <a:r>
              <a:rPr kumimoji="1" lang="en-US" altLang="zh-CN" dirty="0"/>
              <a:t>C++</a:t>
            </a:r>
            <a:r>
              <a:rPr kumimoji="1" lang="zh-CN" altLang="en-US"/>
              <a:t>中是常量</a:t>
            </a:r>
            <a:r>
              <a:rPr kumimoji="1" lang="zh-CN" altLang="en-US" dirty="0"/>
              <a:t>定义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FALSE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143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6BF98-75A4-2B49-AAEA-AA1D861C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字符类型</a:t>
            </a:r>
            <a:r>
              <a:rPr lang="en-US" altLang="zh-CN" b="1" dirty="0">
                <a:latin typeface="Times New Roman" panose="02020603050405020304" pitchFamily="18" charset="0"/>
              </a:rPr>
              <a:t>(char)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6442C-9478-F84E-8C54-76DAD7CC1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/>
              <a:t>字符型数据代表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en-US" altLang="zh-CN" dirty="0"/>
              <a:t>Unicode</a:t>
            </a:r>
            <a:r>
              <a:rPr lang="zh-CN" altLang="en-US" dirty="0"/>
              <a:t>字符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/>
              <a:t>字符常量是用单引号括起来的一个字符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/>
              <a:t>‘</a:t>
            </a:r>
            <a:r>
              <a:rPr lang="en-US" altLang="zh-CN" dirty="0"/>
              <a:t>a’ ‘B’ ‘\n’ ‘\u0030’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/>
              <a:t>字符型数据的取值范围为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/>
              <a:t>0~65535 </a:t>
            </a:r>
            <a:r>
              <a:rPr lang="zh-CN" altLang="en-US" dirty="0"/>
              <a:t>或者说 </a:t>
            </a:r>
            <a:r>
              <a:rPr lang="en-US" altLang="zh-CN" dirty="0"/>
              <a:t>\u0000~\</a:t>
            </a:r>
            <a:r>
              <a:rPr lang="en-US" altLang="zh-CN" dirty="0" err="1"/>
              <a:t>uFFFF</a:t>
            </a:r>
            <a:endParaRPr lang="en-US" altLang="zh-CN" dirty="0"/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/>
              <a:t>\u0000</a:t>
            </a:r>
            <a:r>
              <a:rPr lang="zh-CN" altLang="en-US" dirty="0"/>
              <a:t>为缺省值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/>
              <a:t>示例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/>
              <a:t>char c1;		\\ </a:t>
            </a:r>
            <a:r>
              <a:rPr lang="zh-CN" altLang="en-US" dirty="0"/>
              <a:t>缺省值为</a:t>
            </a:r>
            <a:r>
              <a:rPr lang="en-US" altLang="zh-CN" dirty="0"/>
              <a:t>0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/>
              <a:t>char c2 = ‘0’;	\\ </a:t>
            </a:r>
            <a:r>
              <a:rPr lang="zh-CN" altLang="en-US" dirty="0"/>
              <a:t>赋初值为字符‘</a:t>
            </a:r>
            <a:r>
              <a:rPr lang="en-US" altLang="zh-CN" dirty="0"/>
              <a:t>0’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/>
              <a:t>char c3 = 32;	\\ </a:t>
            </a:r>
            <a:r>
              <a:rPr lang="zh-CN" altLang="en-US" dirty="0"/>
              <a:t>用整数赋初值为空格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503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771B3-1396-874E-A2F4-5718DA58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字符类型</a:t>
            </a:r>
            <a:r>
              <a:rPr lang="en-US" altLang="zh-CN" b="1" dirty="0">
                <a:latin typeface="Times New Roman" panose="02020603050405020304" pitchFamily="18" charset="0"/>
              </a:rPr>
              <a:t>(char)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4476C-C614-BF49-9949-40FA0E184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/>
              <a:t>特殊字符的常量表示法：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/>
              <a:t>反斜线（</a:t>
            </a:r>
            <a:r>
              <a:rPr lang="en-US" altLang="zh-CN" dirty="0"/>
              <a:t>Backslash</a:t>
            </a:r>
            <a:r>
              <a:rPr lang="zh-CN" altLang="en-US" dirty="0"/>
              <a:t>）			‘</a:t>
            </a:r>
            <a:r>
              <a:rPr lang="en-US" altLang="zh-CN" dirty="0">
                <a:solidFill>
                  <a:schemeClr val="hlink"/>
                </a:solidFill>
              </a:rPr>
              <a:t>\\</a:t>
            </a:r>
            <a:r>
              <a:rPr lang="en-US" altLang="zh-CN" dirty="0"/>
              <a:t>’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/>
              <a:t>退格（</a:t>
            </a:r>
            <a:r>
              <a:rPr lang="en-US" altLang="zh-CN" dirty="0"/>
              <a:t>Backspace</a:t>
            </a:r>
            <a:r>
              <a:rPr lang="zh-CN" altLang="en-US" dirty="0"/>
              <a:t>）			‘</a:t>
            </a:r>
            <a:r>
              <a:rPr lang="en-US" altLang="zh-CN" dirty="0">
                <a:solidFill>
                  <a:schemeClr val="hlink"/>
                </a:solidFill>
              </a:rPr>
              <a:t>\b</a:t>
            </a:r>
            <a:r>
              <a:rPr lang="en-US" altLang="zh-CN" dirty="0"/>
              <a:t>’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/>
              <a:t>回车（</a:t>
            </a:r>
            <a:r>
              <a:rPr lang="en-US" altLang="zh-CN" dirty="0"/>
              <a:t>Carriage return</a:t>
            </a:r>
            <a:r>
              <a:rPr lang="zh-CN" altLang="en-US" dirty="0"/>
              <a:t>）		‘</a:t>
            </a:r>
            <a:r>
              <a:rPr lang="en-US" altLang="zh-CN" dirty="0">
                <a:solidFill>
                  <a:schemeClr val="hlink"/>
                </a:solidFill>
              </a:rPr>
              <a:t>\r</a:t>
            </a:r>
            <a:r>
              <a:rPr lang="en-US" altLang="zh-CN" dirty="0"/>
              <a:t>’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/>
              <a:t>进纸符（</a:t>
            </a:r>
            <a:r>
              <a:rPr lang="en-US" altLang="zh-CN" dirty="0"/>
              <a:t>Form feed</a:t>
            </a:r>
            <a:r>
              <a:rPr lang="zh-CN" altLang="en-US" dirty="0"/>
              <a:t>）			‘</a:t>
            </a:r>
            <a:r>
              <a:rPr lang="en-US" altLang="zh-CN" dirty="0">
                <a:solidFill>
                  <a:schemeClr val="hlink"/>
                </a:solidFill>
              </a:rPr>
              <a:t>\f</a:t>
            </a:r>
            <a:r>
              <a:rPr lang="en-US" altLang="zh-CN" dirty="0"/>
              <a:t>’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/>
              <a:t>制表符（</a:t>
            </a:r>
            <a:r>
              <a:rPr lang="en-US" altLang="zh-CN" dirty="0"/>
              <a:t>Form feed</a:t>
            </a:r>
            <a:r>
              <a:rPr lang="zh-CN" altLang="en-US" dirty="0"/>
              <a:t>）			‘</a:t>
            </a:r>
            <a:r>
              <a:rPr lang="en-US" altLang="zh-CN" dirty="0">
                <a:solidFill>
                  <a:schemeClr val="hlink"/>
                </a:solidFill>
              </a:rPr>
              <a:t>\t</a:t>
            </a:r>
            <a:r>
              <a:rPr lang="en-US" altLang="zh-CN" dirty="0"/>
              <a:t>’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/>
              <a:t>换行（</a:t>
            </a:r>
            <a:r>
              <a:rPr lang="en-US" altLang="zh-CN" dirty="0"/>
              <a:t>New line</a:t>
            </a:r>
            <a:r>
              <a:rPr lang="zh-CN" altLang="en-US" dirty="0"/>
              <a:t>）			‘</a:t>
            </a:r>
            <a:r>
              <a:rPr lang="en-US" altLang="zh-CN" dirty="0">
                <a:solidFill>
                  <a:schemeClr val="hlink"/>
                </a:solidFill>
              </a:rPr>
              <a:t>\n</a:t>
            </a:r>
            <a:r>
              <a:rPr lang="en-US" altLang="zh-CN" dirty="0"/>
              <a:t>’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/>
              <a:t>单引号（</a:t>
            </a:r>
            <a:r>
              <a:rPr lang="en-US" altLang="zh-CN" dirty="0"/>
              <a:t>Single quote</a:t>
            </a:r>
            <a:r>
              <a:rPr lang="zh-CN" altLang="en-US" dirty="0"/>
              <a:t>）		‘</a:t>
            </a:r>
            <a:r>
              <a:rPr lang="en-US" altLang="zh-CN" dirty="0">
                <a:solidFill>
                  <a:schemeClr val="hlink"/>
                </a:solidFill>
              </a:rPr>
              <a:t>\’</a:t>
            </a:r>
            <a:r>
              <a:rPr lang="en-US" altLang="zh-CN" dirty="0"/>
              <a:t>’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/>
              <a:t>八进制数（ ‘</a:t>
            </a:r>
            <a:r>
              <a:rPr lang="en-US" altLang="zh-CN" dirty="0"/>
              <a:t>\0’</a:t>
            </a:r>
            <a:r>
              <a:rPr lang="zh-CN" altLang="en-US" dirty="0"/>
              <a:t>～‘</a:t>
            </a:r>
            <a:r>
              <a:rPr lang="en-US" altLang="zh-CN" dirty="0"/>
              <a:t>\377’ </a:t>
            </a:r>
            <a:r>
              <a:rPr lang="zh-CN" altLang="en-US" dirty="0"/>
              <a:t>）		‘</a:t>
            </a:r>
            <a:r>
              <a:rPr lang="en-US" altLang="zh-CN" dirty="0">
                <a:solidFill>
                  <a:schemeClr val="hlink"/>
                </a:solidFill>
              </a:rPr>
              <a:t>\DDD</a:t>
            </a:r>
            <a:r>
              <a:rPr lang="en-US" altLang="zh-CN" dirty="0"/>
              <a:t>’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/>
              <a:t>Unicode</a:t>
            </a:r>
            <a:r>
              <a:rPr lang="zh-CN" altLang="en-US" dirty="0"/>
              <a:t>字符				‘</a:t>
            </a:r>
            <a:r>
              <a:rPr lang="en-US" altLang="zh-CN" dirty="0">
                <a:solidFill>
                  <a:schemeClr val="hlink"/>
                </a:solidFill>
              </a:rPr>
              <a:t>\</a:t>
            </a:r>
            <a:r>
              <a:rPr lang="en-US" altLang="zh-CN" dirty="0" err="1">
                <a:solidFill>
                  <a:schemeClr val="hlink"/>
                </a:solidFill>
              </a:rPr>
              <a:t>uHHHH</a:t>
            </a:r>
            <a:r>
              <a:rPr lang="en-US" altLang="zh-CN" dirty="0"/>
              <a:t>’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685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43A788D-C63C-3D4C-9BB8-A61C3D62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</a:rPr>
              <a:t>字符类型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</a:rPr>
              <a:t>(char)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039CEC9-0708-48E5-AD0F-715077F6A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41162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038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AD141-3689-064D-9F69-A98A7B21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类型系统</a:t>
            </a:r>
            <a:r>
              <a:rPr kumimoji="1" lang="en-US" altLang="zh-CN"/>
              <a:t>[</a:t>
            </a:r>
            <a:r>
              <a:rPr kumimoji="1" lang="zh-CN" altLang="en-US"/>
              <a:t>仅仅是了解一下</a:t>
            </a:r>
            <a:r>
              <a:rPr kumimoji="1" lang="en-US" altLang="zh-CN"/>
              <a:t>]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653E-17BC-DC44-91FA-D61D9BA2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1800"/>
          </a:p>
          <a:p>
            <a:pPr marL="0" indent="0">
              <a:buNone/>
            </a:pPr>
            <a:r>
              <a:rPr kumimoji="1" lang="zh-CN" altLang="en-US" sz="1800"/>
              <a:t>类型系统对应于特定的逻辑系统，这是计算机科学和类型理论的一个重要结论。</a:t>
            </a:r>
          </a:p>
          <a:p>
            <a:pPr marL="0" indent="0">
              <a:buNone/>
            </a:pPr>
            <a:endParaRPr kumimoji="1" lang="en-US" altLang="zh-CN" sz="1800"/>
          </a:p>
          <a:p>
            <a:pPr marL="0" indent="0">
              <a:buNone/>
            </a:pPr>
            <a:r>
              <a:rPr kumimoji="1" lang="zh-CN" altLang="en-US" sz="1800"/>
              <a:t>其概念称之为</a:t>
            </a:r>
            <a:r>
              <a:rPr kumimoji="1" lang="zh-CN" altLang="en-US" sz="1800">
                <a:solidFill>
                  <a:srgbClr val="FF0000"/>
                </a:solidFill>
              </a:rPr>
              <a:t>柯里</a:t>
            </a:r>
            <a:r>
              <a:rPr kumimoji="1" lang="en-US" altLang="zh-CN" sz="1800">
                <a:solidFill>
                  <a:srgbClr val="FF0000"/>
                </a:solidFill>
              </a:rPr>
              <a:t>-</a:t>
            </a:r>
            <a:r>
              <a:rPr kumimoji="1" lang="zh-CN" altLang="en-US" sz="1800">
                <a:solidFill>
                  <a:srgbClr val="FF0000"/>
                </a:solidFill>
              </a:rPr>
              <a:t>霍华德对应（</a:t>
            </a:r>
            <a:r>
              <a:rPr kumimoji="1" lang="en-US" altLang="zh-CN" sz="1800">
                <a:solidFill>
                  <a:srgbClr val="FF0000"/>
                </a:solidFill>
              </a:rPr>
              <a:t>Curry-Howard Correspondence</a:t>
            </a:r>
            <a:r>
              <a:rPr kumimoji="1" lang="zh-CN" altLang="en-US" sz="1800">
                <a:solidFill>
                  <a:srgbClr val="FF0000"/>
                </a:solidFill>
              </a:rPr>
              <a:t>），也叫柯里</a:t>
            </a:r>
            <a:r>
              <a:rPr kumimoji="1" lang="en-US" altLang="zh-CN" sz="1800">
                <a:solidFill>
                  <a:srgbClr val="FF0000"/>
                </a:solidFill>
              </a:rPr>
              <a:t>-</a:t>
            </a:r>
            <a:r>
              <a:rPr kumimoji="1" lang="zh-CN" altLang="en-US" sz="1800">
                <a:solidFill>
                  <a:srgbClr val="FF0000"/>
                </a:solidFill>
              </a:rPr>
              <a:t>霍华德同构</a:t>
            </a:r>
            <a:r>
              <a:rPr kumimoji="1" lang="zh-CN" altLang="en-US" sz="1800"/>
              <a:t>。</a:t>
            </a: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/>
          </a:p>
          <a:p>
            <a:pPr marL="0" indent="0">
              <a:buNone/>
            </a:pPr>
            <a:r>
              <a:rPr kumimoji="1" lang="zh-CN" altLang="en-US" sz="1800"/>
              <a:t>我们将类型解释为命题（</a:t>
            </a:r>
            <a:r>
              <a:rPr kumimoji="1" lang="en-US" altLang="zh-CN" sz="1800"/>
              <a:t>proposition</a:t>
            </a:r>
            <a:r>
              <a:rPr kumimoji="1" lang="zh-CN" altLang="en-US" sz="1800"/>
              <a:t>），值（</a:t>
            </a:r>
            <a:r>
              <a:rPr kumimoji="1" lang="en-US" altLang="zh-CN" sz="1800"/>
              <a:t>value</a:t>
            </a:r>
            <a:r>
              <a:rPr kumimoji="1" lang="zh-CN" altLang="en-US" sz="1800"/>
              <a:t>）解释为类型所对应的命题的证明（</a:t>
            </a:r>
            <a:r>
              <a:rPr kumimoji="1" lang="en-US" altLang="zh-CN" sz="1800"/>
              <a:t>proof</a:t>
            </a:r>
            <a:r>
              <a:rPr kumimoji="1" lang="zh-CN" altLang="en-US" sz="1800"/>
              <a:t>）。大部分逻辑连词可以由此派生：例如，类型对 </a:t>
            </a:r>
            <a:r>
              <a:rPr kumimoji="1" lang="en-US" altLang="zh-CN" sz="1800"/>
              <a:t>[</a:t>
            </a:r>
            <a:r>
              <a:rPr kumimoji="1" lang="zh-CN" altLang="en-US" sz="1800"/>
              <a:t>公式</a:t>
            </a:r>
            <a:r>
              <a:rPr kumimoji="1" lang="en-US" altLang="zh-CN" sz="1800"/>
              <a:t>] </a:t>
            </a:r>
            <a:r>
              <a:rPr kumimoji="1" lang="zh-CN" altLang="en-US" sz="1800"/>
              <a:t>的值是关于类型</a:t>
            </a:r>
            <a:r>
              <a:rPr kumimoji="1" lang="en-US" altLang="zh-CN" sz="1800"/>
              <a:t>A</a:t>
            </a:r>
            <a:r>
              <a:rPr kumimoji="1" lang="zh-CN" altLang="en-US" sz="1800"/>
              <a:t>和</a:t>
            </a:r>
            <a:r>
              <a:rPr kumimoji="1" lang="en-US" altLang="zh-CN" sz="1800"/>
              <a:t>B</a:t>
            </a:r>
            <a:r>
              <a:rPr kumimoji="1" lang="zh-CN" altLang="en-US" sz="1800"/>
              <a:t>的值对，即他们是</a:t>
            </a:r>
            <a:r>
              <a:rPr kumimoji="1" lang="en-US" altLang="zh-CN" sz="1800"/>
              <a:t>A</a:t>
            </a:r>
            <a:r>
              <a:rPr kumimoji="1" lang="zh-CN" altLang="en-US" sz="1800"/>
              <a:t>和</a:t>
            </a:r>
            <a:r>
              <a:rPr kumimoji="1" lang="en-US" altLang="zh-CN" sz="1800"/>
              <a:t>B</a:t>
            </a:r>
            <a:r>
              <a:rPr kumimoji="1" lang="zh-CN" altLang="en-US" sz="1800"/>
              <a:t>的证明，这意味着 </a:t>
            </a:r>
            <a:r>
              <a:rPr kumimoji="1" lang="en-US" altLang="zh-CN" sz="1800"/>
              <a:t>[</a:t>
            </a:r>
            <a:r>
              <a:rPr kumimoji="1" lang="zh-CN" altLang="en-US" sz="1800"/>
              <a:t>公式</a:t>
            </a:r>
            <a:r>
              <a:rPr kumimoji="1" lang="en-US" altLang="zh-CN" sz="1800"/>
              <a:t>] </a:t>
            </a:r>
            <a:r>
              <a:rPr kumimoji="1" lang="zh-CN" altLang="en-US" sz="1800"/>
              <a:t>表达了合取 </a:t>
            </a:r>
            <a:r>
              <a:rPr kumimoji="1" lang="en-US" altLang="zh-CN" sz="1800"/>
              <a:t>[</a:t>
            </a:r>
            <a:r>
              <a:rPr kumimoji="1" lang="zh-CN" altLang="en-US" sz="1800"/>
              <a:t>公式</a:t>
            </a:r>
            <a:r>
              <a:rPr kumimoji="1" lang="en-US" altLang="zh-CN" sz="1800"/>
              <a:t>] </a:t>
            </a:r>
            <a:r>
              <a:rPr kumimoji="1" lang="zh-CN" altLang="en-US" sz="1800"/>
              <a:t>。类似的，析取（ </a:t>
            </a:r>
            <a:r>
              <a:rPr kumimoji="1" lang="en-US" altLang="zh-CN" sz="1800"/>
              <a:t>[</a:t>
            </a:r>
            <a:r>
              <a:rPr kumimoji="1" lang="zh-CN" altLang="en-US" sz="1800"/>
              <a:t>公式</a:t>
            </a:r>
            <a:r>
              <a:rPr kumimoji="1" lang="en-US" altLang="zh-CN" sz="1800"/>
              <a:t>] </a:t>
            </a:r>
            <a:r>
              <a:rPr kumimoji="1" lang="zh-CN" altLang="en-US" sz="1800"/>
              <a:t>）对应于所谓的“变体（</a:t>
            </a:r>
            <a:r>
              <a:rPr kumimoji="1" lang="en-US" altLang="zh-CN" sz="1800"/>
              <a:t>tagged union</a:t>
            </a:r>
            <a:r>
              <a:rPr kumimoji="1" lang="zh-CN" altLang="en-US" sz="1800"/>
              <a:t>）”类型：</a:t>
            </a:r>
            <a:r>
              <a:rPr kumimoji="1" lang="en-US" altLang="zh-CN" sz="1800"/>
              <a:t>Either A B </a:t>
            </a:r>
            <a:r>
              <a:rPr kumimoji="1" lang="zh-CN" altLang="en-US" sz="1800"/>
              <a:t>的值（证明）要么是</a:t>
            </a:r>
            <a:r>
              <a:rPr kumimoji="1" lang="en-US" altLang="zh-CN" sz="1800"/>
              <a:t>A</a:t>
            </a:r>
            <a:r>
              <a:rPr kumimoji="1" lang="zh-CN" altLang="en-US" sz="1800"/>
              <a:t>的值（证明），要么是</a:t>
            </a:r>
            <a:r>
              <a:rPr kumimoji="1" lang="en-US" altLang="zh-CN" sz="1800"/>
              <a:t>B</a:t>
            </a:r>
            <a:r>
              <a:rPr kumimoji="1" lang="zh-CN" altLang="en-US" sz="1800"/>
              <a:t>的值（证明）。</a:t>
            </a: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/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81697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5D323-1985-1E43-9370-57749D87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 err="1"/>
              <a:t>AssII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FF72E99-C865-BA42-B1DD-B34987D49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690688"/>
            <a:ext cx="5588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27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C23C3-0C5B-B74D-AEFC-7902027B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ASCII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4D015-B9C5-6944-91F4-B376F64FD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汉字 （字库表）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码点  （区码、位码）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码元  （咋存？区别</a:t>
            </a:r>
            <a:r>
              <a:rPr kumimoji="1" lang="en-US" altLang="zh-CN" dirty="0" err="1"/>
              <a:t>AscII</a:t>
            </a:r>
            <a:r>
              <a:rPr kumimoji="1" lang="zh-CN" altLang="en-US" dirty="0"/>
              <a:t>？ 最高位置‘</a:t>
            </a:r>
            <a:r>
              <a:rPr kumimoji="1" lang="en-US" altLang="zh-CN" dirty="0"/>
              <a:t>1</a:t>
            </a:r>
            <a:r>
              <a:rPr kumimoji="1" lang="zh-CN" altLang="en-US" dirty="0"/>
              <a:t>’吧！</a:t>
            </a:r>
            <a:r>
              <a:rPr kumimoji="1" lang="en-US" altLang="zh-CN" dirty="0"/>
              <a:t>-&gt;gb2312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0634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CECDF-5A10-AE43-8C41-838643C7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Unicode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0CE6C-7441-5841-B67C-5C42F954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网络发展后</a:t>
            </a:r>
            <a:r>
              <a:rPr kumimoji="1" lang="en-US" altLang="zh-CN" dirty="0"/>
              <a:t>,</a:t>
            </a:r>
            <a:r>
              <a:rPr kumimoji="1" lang="zh-CN" altLang="en-US" dirty="0"/>
              <a:t>  汉字编码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发给老外的电脑上，不行了乱了，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后来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万国码</a:t>
            </a:r>
            <a:r>
              <a:rPr kumimoji="1" lang="en-US" altLang="zh-CN" dirty="0"/>
              <a:t>,</a:t>
            </a:r>
            <a:r>
              <a:rPr kumimoji="1" lang="zh-CN" altLang="en-US" dirty="0"/>
              <a:t>统一编码</a:t>
            </a:r>
            <a:r>
              <a:rPr kumimoji="1" lang="en-US" altLang="zh-CN" dirty="0"/>
              <a:t>Unicode</a:t>
            </a:r>
          </a:p>
          <a:p>
            <a:r>
              <a:rPr kumimoji="1" lang="zh-CN" altLang="en-US" dirty="0"/>
              <a:t>但是</a:t>
            </a:r>
            <a:r>
              <a:rPr kumimoji="1" lang="en-US" altLang="zh-CN" dirty="0"/>
              <a:t>Unicode</a:t>
            </a:r>
            <a:r>
              <a:rPr kumimoji="1" lang="zh-CN" altLang="en-US" dirty="0"/>
              <a:t>的字库表存起来太大了，折中方案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utf-4/8/16…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374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A507F-0437-9846-8069-1801487A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55A623F-AD27-974F-8972-8B6D9DD1B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982787"/>
            <a:ext cx="8286750" cy="25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11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E1B6B-8040-8841-BF71-839BD568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C0286-C972-504C-886F-6D2D51EC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是</a:t>
            </a:r>
            <a:r>
              <a:rPr kumimoji="1" lang="en-US" altLang="zh-CN" dirty="0"/>
              <a:t>Unicode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utf-16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 语言的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是数字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，有时候仅仅是</a:t>
            </a:r>
            <a:r>
              <a:rPr kumimoji="1" lang="en-US" altLang="zh-CN" dirty="0"/>
              <a:t>Ascii</a:t>
            </a:r>
            <a:r>
              <a:rPr kumimoji="1" lang="zh-CN" altLang="en-US" dirty="0"/>
              <a:t>的映射，更多的意义是数字。。。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57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245E2-99A1-0F41-9DE7-F51AA1F3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整数类型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5177A-73A5-464C-9B06-F3326483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/>
              <a:t>整型常量</a:t>
            </a:r>
          </a:p>
          <a:p>
            <a:pPr lvl="1"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十进制整数</a:t>
            </a:r>
          </a:p>
          <a:p>
            <a:pPr lvl="1"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	如</a:t>
            </a:r>
            <a:r>
              <a:rPr lang="en-US" altLang="zh-CN" sz="2000" dirty="0"/>
              <a:t>123</a:t>
            </a:r>
            <a:r>
              <a:rPr lang="zh-CN" altLang="en-US" sz="2000" dirty="0"/>
              <a:t>，－</a:t>
            </a:r>
            <a:r>
              <a:rPr lang="en-US" altLang="zh-CN" sz="2000" dirty="0"/>
              <a:t>456</a:t>
            </a:r>
            <a:r>
              <a:rPr lang="zh-CN" altLang="en-US" sz="2000" dirty="0"/>
              <a:t>，</a:t>
            </a:r>
            <a:r>
              <a:rPr lang="en-US" altLang="zh-CN" sz="2000" dirty="0"/>
              <a:t>0</a:t>
            </a:r>
          </a:p>
          <a:p>
            <a:pPr lvl="1"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八进制整数</a:t>
            </a:r>
          </a:p>
          <a:p>
            <a:pPr lvl="1"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	以</a:t>
            </a:r>
            <a:r>
              <a:rPr lang="en-US" altLang="zh-CN" sz="2000" dirty="0"/>
              <a:t>0</a:t>
            </a:r>
            <a:r>
              <a:rPr lang="zh-CN" altLang="en-US" sz="2000" dirty="0"/>
              <a:t>开头，如</a:t>
            </a:r>
            <a:r>
              <a:rPr lang="en-US" altLang="zh-CN" sz="2000" dirty="0"/>
              <a:t>0123</a:t>
            </a:r>
            <a:r>
              <a:rPr lang="zh-CN" altLang="en-US" sz="2000" dirty="0"/>
              <a:t>表示十进制数</a:t>
            </a:r>
            <a:r>
              <a:rPr lang="en-US" altLang="zh-CN" sz="2000" dirty="0"/>
              <a:t>83</a:t>
            </a:r>
            <a:r>
              <a:rPr lang="zh-CN" altLang="en-US" sz="2000" dirty="0"/>
              <a:t>，－</a:t>
            </a:r>
            <a:r>
              <a:rPr lang="en-US" altLang="zh-CN" sz="2000" dirty="0"/>
              <a:t>011</a:t>
            </a:r>
            <a:r>
              <a:rPr lang="zh-CN" altLang="en-US" sz="2000" dirty="0"/>
              <a:t>表示十进制数－</a:t>
            </a:r>
            <a:r>
              <a:rPr lang="en-US" altLang="zh-CN" sz="2000" dirty="0"/>
              <a:t>9</a:t>
            </a:r>
            <a:r>
              <a:rPr lang="zh-CN" altLang="en-US" sz="2000" dirty="0"/>
              <a:t>。</a:t>
            </a:r>
          </a:p>
          <a:p>
            <a:pPr lvl="1"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十六进制整数</a:t>
            </a:r>
          </a:p>
          <a:p>
            <a:pPr lvl="1"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	以</a:t>
            </a:r>
            <a:r>
              <a:rPr lang="en-US" altLang="zh-CN" sz="2000" dirty="0"/>
              <a:t>0x</a:t>
            </a:r>
            <a:r>
              <a:rPr lang="zh-CN" altLang="en-US" sz="2000" dirty="0"/>
              <a:t>或</a:t>
            </a:r>
            <a:r>
              <a:rPr lang="en-US" altLang="zh-CN" sz="2000" dirty="0"/>
              <a:t>0X</a:t>
            </a:r>
            <a:r>
              <a:rPr lang="zh-CN" altLang="en-US" sz="2000" dirty="0"/>
              <a:t>开头，如</a:t>
            </a:r>
            <a:r>
              <a:rPr lang="en-US" altLang="zh-CN" sz="2000" dirty="0"/>
              <a:t>0x123</a:t>
            </a:r>
            <a:r>
              <a:rPr lang="zh-CN" altLang="en-US" sz="2000" dirty="0"/>
              <a:t>表示十进制数</a:t>
            </a:r>
            <a:r>
              <a:rPr lang="en-US" altLang="zh-CN" sz="2000" dirty="0"/>
              <a:t>291</a:t>
            </a:r>
            <a:r>
              <a:rPr lang="zh-CN" altLang="en-US" sz="2000" dirty="0"/>
              <a:t>，－</a:t>
            </a:r>
            <a:r>
              <a:rPr lang="en-US" altLang="zh-CN" sz="2000" dirty="0"/>
              <a:t>0X12</a:t>
            </a:r>
            <a:r>
              <a:rPr lang="zh-CN" altLang="en-US" sz="2000" dirty="0"/>
              <a:t>表示十进制数－</a:t>
            </a:r>
            <a:r>
              <a:rPr lang="en-US" altLang="zh-CN" sz="2000" dirty="0"/>
              <a:t>18</a:t>
            </a:r>
            <a:r>
              <a:rPr lang="zh-CN" altLang="en-US" sz="2000" dirty="0"/>
              <a:t>。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/>
              <a:t>整型变量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类型为</a:t>
            </a:r>
            <a:r>
              <a:rPr lang="en-US" altLang="zh-CN" sz="2000" dirty="0"/>
              <a:t>byte</a:t>
            </a:r>
            <a:r>
              <a:rPr lang="zh-CN" altLang="en-US" sz="2000" dirty="0"/>
              <a:t>、</a:t>
            </a:r>
            <a:r>
              <a:rPr lang="en-US" altLang="zh-CN" sz="2000" dirty="0"/>
              <a:t>short</a:t>
            </a:r>
            <a:r>
              <a:rPr lang="zh-CN" altLang="en-US" sz="2000" dirty="0"/>
              <a:t>、</a:t>
            </a:r>
            <a:r>
              <a:rPr lang="en-US" altLang="zh-CN" sz="2000" dirty="0"/>
              <a:t>int</a:t>
            </a:r>
            <a:r>
              <a:rPr lang="zh-CN" altLang="en-US" sz="2000" dirty="0"/>
              <a:t>或</a:t>
            </a:r>
            <a:r>
              <a:rPr lang="en-US" altLang="zh-CN" sz="2000" dirty="0"/>
              <a:t>long</a:t>
            </a:r>
            <a:r>
              <a:rPr lang="zh-CN" altLang="en-US" sz="2000" dirty="0"/>
              <a:t>，</a:t>
            </a:r>
            <a:r>
              <a:rPr lang="en-US" altLang="zh-CN" sz="2000" dirty="0"/>
              <a:t>byte</a:t>
            </a:r>
            <a:r>
              <a:rPr lang="zh-CN" altLang="en-US" sz="2000" dirty="0"/>
              <a:t>在机器中占</a:t>
            </a:r>
            <a:r>
              <a:rPr lang="en-US" altLang="zh-CN" sz="2000" dirty="0"/>
              <a:t>8</a:t>
            </a:r>
            <a:r>
              <a:rPr lang="zh-CN" altLang="en-US" sz="2000" dirty="0"/>
              <a:t>位，</a:t>
            </a:r>
            <a:r>
              <a:rPr lang="en-US" altLang="zh-CN" sz="2000" dirty="0"/>
              <a:t>short</a:t>
            </a:r>
            <a:r>
              <a:rPr lang="zh-CN" altLang="en-US" sz="2000" dirty="0"/>
              <a:t>占</a:t>
            </a:r>
            <a:r>
              <a:rPr lang="en-US" altLang="zh-CN" sz="2000" dirty="0"/>
              <a:t>16</a:t>
            </a:r>
            <a:r>
              <a:rPr lang="zh-CN" altLang="en-US" sz="2000" dirty="0"/>
              <a:t>位，</a:t>
            </a:r>
            <a:r>
              <a:rPr lang="en-US" altLang="zh-CN" sz="2000" dirty="0"/>
              <a:t>int</a:t>
            </a:r>
            <a:r>
              <a:rPr lang="zh-CN" altLang="en-US" sz="2000" dirty="0"/>
              <a:t>占</a:t>
            </a:r>
            <a:r>
              <a:rPr lang="en-US" altLang="zh-CN" sz="2000" dirty="0"/>
              <a:t>32</a:t>
            </a:r>
            <a:r>
              <a:rPr lang="zh-CN" altLang="en-US" sz="2000" dirty="0"/>
              <a:t>位，</a:t>
            </a:r>
            <a:r>
              <a:rPr lang="en-US" altLang="zh-CN" sz="2000" dirty="0"/>
              <a:t>long</a:t>
            </a:r>
            <a:r>
              <a:rPr lang="zh-CN" altLang="en-US" sz="2000" dirty="0"/>
              <a:t>占</a:t>
            </a:r>
            <a:r>
              <a:rPr lang="en-US" altLang="zh-CN" sz="2000" dirty="0"/>
              <a:t>64</a:t>
            </a:r>
            <a:r>
              <a:rPr lang="zh-CN" altLang="en-US" sz="2000" dirty="0"/>
              <a:t>位。整型变量的定义如：</a:t>
            </a:r>
          </a:p>
          <a:p>
            <a:pPr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int x=123;	      //</a:t>
            </a:r>
            <a:r>
              <a:rPr lang="zh-CN" altLang="en-US" sz="2000" dirty="0"/>
              <a:t>指定变量</a:t>
            </a:r>
            <a:r>
              <a:rPr lang="en-US" altLang="zh-CN" sz="2000" dirty="0"/>
              <a:t>x</a:t>
            </a:r>
            <a:r>
              <a:rPr lang="zh-CN" altLang="en-US" sz="2000" dirty="0"/>
              <a:t>为</a:t>
            </a:r>
            <a:r>
              <a:rPr lang="en-US" altLang="zh-CN" sz="2000" dirty="0"/>
              <a:t>int</a:t>
            </a:r>
            <a:r>
              <a:rPr lang="zh-CN" altLang="en-US" sz="2000" dirty="0"/>
              <a:t>型，且赋初值为</a:t>
            </a:r>
            <a:r>
              <a:rPr lang="en-US" altLang="zh-CN" sz="2000" dirty="0"/>
              <a:t>123</a:t>
            </a:r>
          </a:p>
          <a:p>
            <a:pPr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    byte b = 8;   short s = 10;   long y = 123L;   long z = 123l;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72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E9824-624E-9941-BA45-21B0B844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整型类型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38F62-C198-1B43-90AA-84264C96E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 dirty="0"/>
              <a:t>64</a:t>
            </a:r>
            <a:r>
              <a:rPr lang="zh-CN" altLang="en-US" sz="2800" dirty="0"/>
              <a:t>位长整数以</a:t>
            </a:r>
            <a:r>
              <a:rPr lang="en-US" altLang="zh-CN" sz="2800" dirty="0">
                <a:solidFill>
                  <a:schemeClr val="hlink"/>
                </a:solidFill>
              </a:rPr>
              <a:t>l</a:t>
            </a:r>
            <a:r>
              <a:rPr lang="zh-CN" altLang="en-US" sz="2800" dirty="0"/>
              <a:t>或</a:t>
            </a:r>
            <a:r>
              <a:rPr lang="en-US" altLang="zh-CN" sz="2800" dirty="0">
                <a:solidFill>
                  <a:schemeClr val="hlink"/>
                </a:solidFill>
              </a:rPr>
              <a:t>L</a:t>
            </a:r>
            <a:r>
              <a:rPr lang="zh-CN" altLang="en-US" sz="2800" dirty="0"/>
              <a:t>结尾： </a:t>
            </a:r>
            <a:r>
              <a:rPr lang="en-US" altLang="zh-CN" dirty="0"/>
              <a:t>12</a:t>
            </a:r>
            <a:r>
              <a:rPr lang="en-US" altLang="zh-CN" dirty="0">
                <a:solidFill>
                  <a:schemeClr val="hlink"/>
                </a:solidFill>
              </a:rPr>
              <a:t>l</a:t>
            </a:r>
            <a:r>
              <a:rPr lang="en-US" altLang="zh-CN" dirty="0"/>
              <a:t>, -343</a:t>
            </a:r>
            <a:r>
              <a:rPr lang="en-US" altLang="zh-CN" dirty="0">
                <a:solidFill>
                  <a:schemeClr val="hlink"/>
                </a:solidFill>
              </a:rPr>
              <a:t>L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dirty="0"/>
              <a:t>0xfffffffff</a:t>
            </a:r>
            <a:r>
              <a:rPr lang="en-US" altLang="zh-CN" dirty="0">
                <a:solidFill>
                  <a:schemeClr val="hlink"/>
                </a:solidFill>
              </a:rPr>
              <a:t>L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altLang="zh-CN" dirty="0"/>
              <a:t>1L &lt;&lt; 32 </a:t>
            </a:r>
            <a:r>
              <a:rPr lang="zh-CN" altLang="en-US" dirty="0"/>
              <a:t>等于 </a:t>
            </a:r>
            <a:r>
              <a:rPr lang="en-US" altLang="zh-CN" dirty="0"/>
              <a:t>4294967296L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altLang="zh-CN" dirty="0"/>
              <a:t>1 &lt;&lt; 32  </a:t>
            </a:r>
            <a:r>
              <a:rPr lang="zh-CN" altLang="en-US" dirty="0"/>
              <a:t>等于 </a:t>
            </a:r>
            <a:r>
              <a:rPr lang="en-US" altLang="zh-CN" dirty="0"/>
              <a:t>0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zh-CN" altLang="en-US" dirty="0"/>
              <a:t>没有以</a:t>
            </a:r>
            <a:r>
              <a:rPr lang="en-US" altLang="zh-CN" dirty="0">
                <a:solidFill>
                  <a:schemeClr val="hlink"/>
                </a:solidFill>
              </a:rPr>
              <a:t>l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chemeClr val="hlink"/>
                </a:solidFill>
              </a:rPr>
              <a:t>L</a:t>
            </a:r>
            <a:r>
              <a:rPr lang="zh-CN" altLang="en-US" dirty="0"/>
              <a:t>结尾的数字，根据其实际值所属范围，可以被用作</a:t>
            </a:r>
            <a:r>
              <a:rPr lang="en-US" altLang="zh-CN" dirty="0"/>
              <a:t>byte</a:t>
            </a:r>
            <a:r>
              <a:rPr lang="zh-CN" altLang="en-US" dirty="0"/>
              <a:t>，</a:t>
            </a:r>
            <a:r>
              <a:rPr lang="en-US" altLang="zh-CN" dirty="0"/>
              <a:t>short</a:t>
            </a:r>
            <a:r>
              <a:rPr lang="zh-CN" altLang="en-US" dirty="0"/>
              <a:t>，或</a:t>
            </a:r>
            <a:r>
              <a:rPr lang="en-US" altLang="zh-CN" dirty="0"/>
              <a:t>int</a:t>
            </a:r>
            <a:r>
              <a:rPr lang="zh-CN" altLang="en-US" dirty="0"/>
              <a:t>型整数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zh-CN" altLang="en-US" dirty="0"/>
              <a:t>以</a:t>
            </a:r>
            <a:r>
              <a:rPr lang="en-US" altLang="zh-CN" dirty="0">
                <a:solidFill>
                  <a:schemeClr val="hlink"/>
                </a:solidFill>
              </a:rPr>
              <a:t>l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chemeClr val="hlink"/>
                </a:solidFill>
              </a:rPr>
              <a:t>L</a:t>
            </a:r>
            <a:r>
              <a:rPr lang="zh-CN" altLang="en-US" dirty="0"/>
              <a:t>结尾的数字，无论其实际值所属范围怎样，都被用作</a:t>
            </a:r>
            <a:r>
              <a:rPr lang="en-US" altLang="zh-CN" dirty="0"/>
              <a:t>long</a:t>
            </a:r>
            <a:r>
              <a:rPr lang="zh-CN" altLang="en-US" dirty="0"/>
              <a:t>型整数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997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90C2A-2D53-9547-923F-3C82167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整型类型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880F2-51A4-D44E-AECD-5202819F5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</a:rPr>
              <a:t>示例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byte b1;		\\ </a:t>
            </a:r>
            <a:r>
              <a:rPr lang="zh-CN" altLang="en-US" sz="2000" dirty="0">
                <a:latin typeface="Courier New" panose="02070309020205020404" pitchFamily="49" charset="0"/>
              </a:rPr>
              <a:t>缺省值为</a:t>
            </a:r>
            <a:r>
              <a:rPr lang="en-US" altLang="zh-CN" sz="2000" dirty="0">
                <a:latin typeface="Courier New" panose="02070309020205020404" pitchFamily="49" charset="0"/>
              </a:rPr>
              <a:t>0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byte b2 = 127;	\\ </a:t>
            </a:r>
            <a:r>
              <a:rPr lang="zh-CN" altLang="en-US" sz="2000" dirty="0">
                <a:latin typeface="Courier New" panose="02070309020205020404" pitchFamily="49" charset="0"/>
              </a:rPr>
              <a:t>赋初值为</a:t>
            </a:r>
            <a:r>
              <a:rPr lang="en-US" altLang="zh-CN" sz="2000" dirty="0">
                <a:latin typeface="Courier New" panose="02070309020205020404" pitchFamily="49" charset="0"/>
              </a:rPr>
              <a:t>127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short s1 = (short)(b1 + b2); \\ </a:t>
            </a:r>
            <a:r>
              <a:rPr lang="zh-CN" altLang="en-US" sz="2000" dirty="0">
                <a:latin typeface="Courier New" panose="02070309020205020404" pitchFamily="49" charset="0"/>
              </a:rPr>
              <a:t>强制类型转换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short s2 = (short)(b1 + 123) \\ </a:t>
            </a:r>
            <a:r>
              <a:rPr lang="zh-CN" altLang="en-US" sz="2000" dirty="0">
                <a:latin typeface="Courier New" panose="02070309020205020404" pitchFamily="49" charset="0"/>
              </a:rPr>
              <a:t>强制类型转换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int n = b1 + b2;	\\ </a:t>
            </a:r>
            <a:r>
              <a:rPr lang="zh-CN" altLang="en-US" sz="2000" dirty="0">
                <a:latin typeface="Courier New" panose="02070309020205020404" pitchFamily="49" charset="0"/>
              </a:rPr>
              <a:t>不需要强制类型转换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long l1 = 2343;	\\ </a:t>
            </a:r>
            <a:r>
              <a:rPr lang="zh-CN" altLang="en-US" sz="2000" dirty="0">
                <a:latin typeface="Courier New" panose="02070309020205020404" pitchFamily="49" charset="0"/>
              </a:rPr>
              <a:t>不需要强制类型转换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long l2 = 4294967296L;	\\ </a:t>
            </a:r>
            <a:r>
              <a:rPr lang="zh-CN" altLang="en-US" sz="2000" dirty="0">
                <a:latin typeface="Courier New" panose="02070309020205020404" pitchFamily="49" charset="0"/>
              </a:rPr>
              <a:t>必须用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L</a:t>
            </a:r>
            <a:r>
              <a:rPr lang="zh-CN" altLang="en-US" sz="2000" dirty="0">
                <a:latin typeface="Courier New" panose="02070309020205020404" pitchFamily="49" charset="0"/>
              </a:rPr>
              <a:t>或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l</a:t>
            </a:r>
            <a:r>
              <a:rPr lang="zh-CN" altLang="en-US" sz="2000" dirty="0">
                <a:latin typeface="Courier New" panose="02070309020205020404" pitchFamily="49" charset="0"/>
              </a:rPr>
              <a:t>结尾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long l3 = 65536*63356;	\\ </a:t>
            </a:r>
            <a:r>
              <a:rPr lang="zh-CN" altLang="en-US" sz="2000" dirty="0">
                <a:latin typeface="Courier New" panose="02070309020205020404" pitchFamily="49" charset="0"/>
              </a:rPr>
              <a:t>乘法运算越界，</a:t>
            </a:r>
            <a:r>
              <a:rPr lang="en-US" altLang="zh-CN" sz="2000" dirty="0">
                <a:latin typeface="Courier New" panose="02070309020205020404" pitchFamily="49" charset="0"/>
              </a:rPr>
              <a:t>l3</a:t>
            </a:r>
            <a:r>
              <a:rPr lang="zh-CN" altLang="en-US" sz="2000" dirty="0">
                <a:latin typeface="Courier New" panose="02070309020205020404" pitchFamily="49" charset="0"/>
              </a:rPr>
              <a:t>为</a:t>
            </a:r>
            <a:r>
              <a:rPr lang="en-US" altLang="zh-CN" sz="2000" dirty="0">
                <a:latin typeface="Courier New" panose="02070309020205020404" pitchFamily="49" charset="0"/>
              </a:rPr>
              <a:t>0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long l4 = 65536L*63356;	\\ l4</a:t>
            </a:r>
            <a:r>
              <a:rPr lang="zh-CN" altLang="en-US" sz="2000" dirty="0">
                <a:latin typeface="Courier New" panose="02070309020205020404" pitchFamily="49" charset="0"/>
              </a:rPr>
              <a:t>为</a:t>
            </a:r>
            <a:r>
              <a:rPr lang="en-US" altLang="zh-CN" sz="2000" dirty="0">
                <a:latin typeface="Courier New" panose="02070309020205020404" pitchFamily="49" charset="0"/>
              </a:rPr>
              <a:t>4294967296L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2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F67FD-12DC-9849-B3A6-0C4EB143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整型类型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331D6-9A35-BC49-BC43-C7D0C51D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问题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语言的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有什么不同？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ascii,</a:t>
            </a:r>
            <a:r>
              <a:rPr kumimoji="1" lang="zh-CN" altLang="en-US" dirty="0"/>
              <a:t>  </a:t>
            </a:r>
            <a:r>
              <a:rPr kumimoji="1" lang="en-US" altLang="zh-CN" dirty="0"/>
              <a:t>gb2312,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unicode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utf-8</a:t>
            </a:r>
            <a:r>
              <a:rPr kumimoji="1" lang="zh-CN" altLang="en-US" dirty="0"/>
              <a:t>的字符编码规则？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中没有无符号数？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中如何把一个数的二进制、</a:t>
            </a:r>
            <a:r>
              <a:rPr kumimoji="1" lang="en-US" altLang="zh-CN" dirty="0"/>
              <a:t>16</a:t>
            </a:r>
            <a:r>
              <a:rPr kumimoji="1" lang="zh-CN" altLang="en-US" dirty="0"/>
              <a:t>进制、</a:t>
            </a:r>
            <a:r>
              <a:rPr kumimoji="1" lang="en-US" altLang="zh-CN" dirty="0"/>
              <a:t>8</a:t>
            </a:r>
            <a:r>
              <a:rPr kumimoji="1" lang="zh-CN" altLang="en-US" dirty="0"/>
              <a:t>进制打印出来？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中如何把一个数的</a:t>
            </a:r>
            <a:r>
              <a:rPr kumimoji="1" lang="en-US" altLang="zh-CN" dirty="0"/>
              <a:t>37</a:t>
            </a:r>
            <a:r>
              <a:rPr kumimoji="1" lang="zh-CN" altLang="en-US" dirty="0"/>
              <a:t>进制打印出来？</a:t>
            </a:r>
            <a:r>
              <a:rPr kumimoji="1" lang="en-US" altLang="zh-CN" dirty="0"/>
              <a:t>101</a:t>
            </a:r>
            <a:r>
              <a:rPr kumimoji="1" lang="zh-CN" altLang="en-US" dirty="0"/>
              <a:t>进制能不能打印出来？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703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70F47-4EBD-C140-BD32-8033DCD5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整型类型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CEB74-2149-1C43-AADF-9705F662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BigInteger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30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25B2-6311-0842-A0CE-A37055A4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类型系统的作用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E6158-A5FC-124D-857C-B3BE23E11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1.</a:t>
            </a:r>
            <a:r>
              <a:rPr kumimoji="1" lang="zh-CN" altLang="en-US" b="1" dirty="0"/>
              <a:t>安全</a:t>
            </a: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/>
          </a:p>
          <a:p>
            <a:pPr marL="0" indent="0">
              <a:buNone/>
            </a:pPr>
            <a:r>
              <a:rPr lang="en-US" altLang="zh-CN" b="1" dirty="0"/>
              <a:t>2.</a:t>
            </a:r>
            <a:r>
              <a:rPr lang="zh-CN" altLang="en-US" b="1" dirty="0"/>
              <a:t>抽象能力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3.</a:t>
            </a:r>
            <a:r>
              <a:rPr lang="zh-CN" altLang="en-US" b="1" dirty="0"/>
              <a:t>工程能力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88849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D03FE-08DA-6D41-91DC-A60B0DC3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整型的存储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C130C-1C45-5740-B05F-6FF6E867C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字节序（</a:t>
            </a:r>
            <a:r>
              <a:rPr kumimoji="1" lang="en-US" altLang="zh-CN" dirty="0" err="1"/>
              <a:t>edian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sz="2400" i="1" dirty="0"/>
              <a:t>“endian”</a:t>
            </a:r>
            <a:r>
              <a:rPr lang="zh-CN" altLang="en-US" sz="2400" i="1" dirty="0"/>
              <a:t>这个词出自</a:t>
            </a:r>
            <a:r>
              <a:rPr lang="en-US" altLang="zh-CN" sz="2400" i="1" dirty="0"/>
              <a:t>《</a:t>
            </a:r>
            <a:r>
              <a:rPr lang="zh-CN" altLang="en-US" sz="2400" i="1" dirty="0"/>
              <a:t>格列佛游记</a:t>
            </a:r>
            <a:r>
              <a:rPr lang="en-US" altLang="zh-CN" sz="2400" i="1" dirty="0"/>
              <a:t>》</a:t>
            </a:r>
            <a:r>
              <a:rPr lang="zh-CN" altLang="en-US" sz="2400" i="1" dirty="0"/>
              <a:t>。小人国的内战就源于吃鸡蛋时是究竟从大头</a:t>
            </a:r>
            <a:r>
              <a:rPr lang="en-US" altLang="zh-CN" sz="2400" i="1" dirty="0"/>
              <a:t>(Big-Endian)</a:t>
            </a:r>
            <a:r>
              <a:rPr lang="zh-CN" altLang="en-US" sz="2400" i="1" dirty="0"/>
              <a:t>敲开还是从小头</a:t>
            </a:r>
            <a:r>
              <a:rPr lang="en-US" altLang="zh-CN" sz="2400" i="1" dirty="0"/>
              <a:t>(Little-Endian)</a:t>
            </a:r>
            <a:r>
              <a:rPr lang="zh-CN" altLang="en-US" sz="2400" i="1" dirty="0"/>
              <a:t>敲开，由此曾发生过六次叛乱，其中一个皇帝送了命，另一个丢了王位。</a:t>
            </a:r>
            <a:br>
              <a:rPr lang="zh-CN" altLang="en-US" sz="2400" i="1" dirty="0"/>
            </a:br>
            <a:r>
              <a:rPr lang="zh-CN" altLang="en-US" sz="2400" i="1" dirty="0"/>
              <a:t>我们一般将</a:t>
            </a:r>
            <a:r>
              <a:rPr lang="en-US" altLang="zh-CN" sz="2400" i="1" dirty="0"/>
              <a:t>endian</a:t>
            </a:r>
            <a:r>
              <a:rPr lang="zh-CN" altLang="en-US" sz="2400" i="1" dirty="0"/>
              <a:t>翻译成“字节序”，将</a:t>
            </a:r>
            <a:r>
              <a:rPr lang="en-US" altLang="zh-CN" sz="2400" i="1" dirty="0"/>
              <a:t>big endian</a:t>
            </a:r>
            <a:r>
              <a:rPr lang="zh-CN" altLang="en-US" sz="2400" i="1" dirty="0"/>
              <a:t>和</a:t>
            </a:r>
            <a:r>
              <a:rPr lang="en-US" altLang="zh-CN" sz="2400" i="1" dirty="0"/>
              <a:t>little endian</a:t>
            </a:r>
            <a:r>
              <a:rPr lang="zh-CN" altLang="en-US" sz="2400" i="1" dirty="0"/>
              <a:t>称作“大尾”和“小尾”</a:t>
            </a:r>
            <a:endParaRPr lang="en-US" altLang="zh-CN" sz="2400" i="1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n"/>
            </a:pPr>
            <a:r>
              <a:rPr kumimoji="1" lang="zh-CN" altLang="en-US" dirty="0"/>
              <a:t>大端（</a:t>
            </a:r>
            <a:r>
              <a:rPr kumimoji="1" lang="en-US" altLang="zh-CN" dirty="0"/>
              <a:t>MSB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>
              <a:buFont typeface="Wingdings" pitchFamily="2" charset="2"/>
              <a:buChar char="n"/>
            </a:pPr>
            <a:r>
              <a:rPr kumimoji="1" lang="zh-CN" altLang="en-US" dirty="0"/>
              <a:t>小端 （</a:t>
            </a:r>
            <a:r>
              <a:rPr kumimoji="1" lang="en-US" altLang="zh-CN" dirty="0"/>
              <a:t>LSB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49420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7E6CB-73E6-2E47-8F34-2FB050D1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03B0D3D-6818-BA47-A08E-84F0E112E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113" y="2200275"/>
            <a:ext cx="99155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54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E4876-609B-CE43-9053-71104A98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网络字节序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57EA5-E8A0-5743-9A3A-4073992E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网络上的数据流是字节流，对于一个多字节数值，在进行网络传输的时候，先传递哪个字节？也就是说，当接收端收到第一个字节的时候，它是将这个字节作为高位还是低位来处理呢？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在发送端发送数据时，发送的第一个字节是该数字在内存中起始地址对应的字节。可见多字节数值在发送前，在内存中数值应该以大端法存放。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是默认也是大端模式。。</a:t>
            </a:r>
          </a:p>
        </p:txBody>
      </p:sp>
    </p:spTree>
    <p:extLst>
      <p:ext uri="{BB962C8B-B14F-4D97-AF65-F5344CB8AC3E}">
        <p14:creationId xmlns:p14="http://schemas.microsoft.com/office/powerpoint/2010/main" val="619432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AFB3F-1BBC-1B4C-9A09-B4B3E628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整型的转换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1ECC0-27A8-B843-8BA1-7A6861C0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整型转换成</a:t>
            </a:r>
            <a:r>
              <a:rPr kumimoji="1" lang="en-US" altLang="zh-CN" dirty="0"/>
              <a:t>byte[]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Byte-&gt;1</a:t>
            </a:r>
          </a:p>
          <a:p>
            <a:pPr marL="0" indent="0">
              <a:buNone/>
            </a:pPr>
            <a:r>
              <a:rPr kumimoji="1" lang="en-US" altLang="zh-CN" dirty="0"/>
              <a:t>Short-&gt;2</a:t>
            </a:r>
          </a:p>
          <a:p>
            <a:pPr marL="0" indent="0">
              <a:buNone/>
            </a:pPr>
            <a:r>
              <a:rPr kumimoji="1" lang="en-US" altLang="zh-CN" dirty="0"/>
              <a:t>Int-&gt;4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Byte[]</a:t>
            </a:r>
            <a:r>
              <a:rPr kumimoji="1" lang="zh-CN" altLang="en-US" dirty="0"/>
              <a:t>转换成整型呢？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假如说单片机串口要传输一个</a:t>
            </a:r>
            <a:r>
              <a:rPr kumimoji="1" lang="en-US" altLang="zh-CN" dirty="0"/>
              <a:t>Int</a:t>
            </a:r>
            <a:r>
              <a:rPr kumimoji="1" lang="zh-CN" altLang="en-US" dirty="0"/>
              <a:t>数据，</a:t>
            </a:r>
            <a:r>
              <a:rPr kumimoji="1" lang="en-US" altLang="zh-CN" dirty="0"/>
              <a:t>C</a:t>
            </a:r>
            <a:r>
              <a:rPr kumimoji="1" lang="zh-CN" altLang="en-US"/>
              <a:t>代码怎么写？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323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5F180-9382-E04B-8C5B-A80A0424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浮点类型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525C8-B931-9345-AF32-F3F8BF1F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/>
              <a:t>实型常量</a:t>
            </a:r>
          </a:p>
          <a:p>
            <a:pPr lvl="1" algn="just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十进制数形式</a:t>
            </a: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	由数字和小数点组成，且必须有小数点，如</a:t>
            </a:r>
            <a:r>
              <a:rPr lang="en-US" altLang="zh-CN" sz="2000" dirty="0"/>
              <a:t>0.123, .123, 123.,123.0</a:t>
            </a: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科学计数法形式</a:t>
            </a: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	如：</a:t>
            </a:r>
            <a:r>
              <a:rPr lang="en-US" altLang="zh-CN" sz="2000" dirty="0"/>
              <a:t>123e3</a:t>
            </a:r>
            <a:r>
              <a:rPr lang="zh-CN" altLang="en-US" sz="2000" dirty="0"/>
              <a:t>或</a:t>
            </a:r>
            <a:r>
              <a:rPr lang="en-US" altLang="zh-CN" sz="2000" dirty="0"/>
              <a:t>123E3</a:t>
            </a:r>
            <a:r>
              <a:rPr lang="zh-CN" altLang="en-US" sz="2000" dirty="0"/>
              <a:t>，其中</a:t>
            </a:r>
            <a:r>
              <a:rPr lang="en-US" altLang="zh-CN" sz="2000" dirty="0"/>
              <a:t>e</a:t>
            </a:r>
            <a:r>
              <a:rPr lang="zh-CN" altLang="en-US" sz="2000" dirty="0"/>
              <a:t>或</a:t>
            </a:r>
            <a:r>
              <a:rPr lang="en-US" altLang="zh-CN" sz="2000" dirty="0"/>
              <a:t>E</a:t>
            </a:r>
            <a:r>
              <a:rPr lang="zh-CN" altLang="en-US" sz="2000" dirty="0"/>
              <a:t>之前必须有数字，且</a:t>
            </a:r>
            <a:r>
              <a:rPr lang="en-US" altLang="zh-CN" sz="2000" dirty="0"/>
              <a:t>e</a:t>
            </a:r>
            <a:r>
              <a:rPr lang="zh-CN" altLang="en-US" sz="2000" dirty="0"/>
              <a:t>或</a:t>
            </a:r>
            <a:r>
              <a:rPr lang="en-US" altLang="zh-CN" sz="2000" dirty="0"/>
              <a:t>E</a:t>
            </a:r>
            <a:r>
              <a:rPr lang="zh-CN" altLang="en-US" sz="2000" dirty="0"/>
              <a:t>后面的指数必须为整数。</a:t>
            </a:r>
          </a:p>
          <a:p>
            <a:pPr lvl="1" algn="just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zh-CN" altLang="en-US" sz="2000" dirty="0"/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/>
              <a:t>32</a:t>
            </a:r>
            <a:r>
              <a:rPr lang="zh-CN" altLang="en-US" dirty="0"/>
              <a:t>位浮点数形式： </a:t>
            </a:r>
            <a:r>
              <a:rPr lang="en-US" altLang="zh-CN" sz="2000" dirty="0"/>
              <a:t>0.23</a:t>
            </a:r>
            <a:r>
              <a:rPr lang="en-US" altLang="zh-CN" sz="2000" dirty="0">
                <a:solidFill>
                  <a:schemeClr val="hlink"/>
                </a:solidFill>
              </a:rPr>
              <a:t>f</a:t>
            </a:r>
            <a:r>
              <a:rPr lang="en-US" altLang="zh-CN" sz="2000" dirty="0"/>
              <a:t>,   1.23E-4</a:t>
            </a:r>
            <a:r>
              <a:rPr lang="en-US" altLang="zh-CN" sz="2000" dirty="0">
                <a:solidFill>
                  <a:schemeClr val="hlink"/>
                </a:solidFill>
              </a:rPr>
              <a:t>f 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chemeClr val="hlink"/>
                </a:solidFill>
              </a:rPr>
              <a:t>  </a:t>
            </a:r>
            <a:r>
              <a:rPr lang="en-US" altLang="zh-CN" sz="2000" dirty="0"/>
              <a:t>. 18</a:t>
            </a:r>
            <a:r>
              <a:rPr lang="en-US" altLang="zh-CN" sz="2000" dirty="0">
                <a:solidFill>
                  <a:schemeClr val="hlink"/>
                </a:solidFill>
              </a:rPr>
              <a:t>F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572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DA678-E58F-BD40-A856-F1DA9645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浮点类型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AB4D9-13F7-8C44-B1C9-83CAA9E4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类型为</a:t>
            </a:r>
            <a:r>
              <a:rPr lang="en-US" altLang="zh-CN" sz="2000" dirty="0"/>
              <a:t>float</a:t>
            </a:r>
            <a:r>
              <a:rPr lang="zh-CN" altLang="en-US" sz="2000" dirty="0"/>
              <a:t>或</a:t>
            </a:r>
            <a:r>
              <a:rPr lang="en-US" altLang="zh-CN" sz="2000" dirty="0"/>
              <a:t>double</a:t>
            </a:r>
            <a:r>
              <a:rPr lang="zh-CN" altLang="en-US" sz="2000" dirty="0"/>
              <a:t>，</a:t>
            </a:r>
            <a:r>
              <a:rPr lang="en-US" altLang="zh-CN" sz="2000" dirty="0"/>
              <a:t>float</a:t>
            </a:r>
            <a:r>
              <a:rPr lang="zh-CN" altLang="en-US" sz="2000" dirty="0"/>
              <a:t>在机器中占</a:t>
            </a:r>
            <a:r>
              <a:rPr lang="en-US" altLang="zh-CN" sz="2000" dirty="0"/>
              <a:t>32</a:t>
            </a:r>
            <a:r>
              <a:rPr lang="zh-CN" altLang="en-US" sz="2000" dirty="0"/>
              <a:t>位，</a:t>
            </a:r>
            <a:r>
              <a:rPr lang="en-US" altLang="zh-CN" sz="2000" dirty="0"/>
              <a:t>double</a:t>
            </a:r>
            <a:r>
              <a:rPr lang="zh-CN" altLang="en-US" sz="2000" dirty="0"/>
              <a:t>占</a:t>
            </a:r>
            <a:r>
              <a:rPr lang="en-US" altLang="zh-CN" sz="2000" dirty="0"/>
              <a:t>64</a:t>
            </a:r>
            <a:r>
              <a:rPr lang="zh-CN" altLang="en-US" sz="2000" dirty="0"/>
              <a:t>位。实型变量的定义如：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double d1 = 127.0;	\\ </a:t>
            </a:r>
            <a:r>
              <a:rPr lang="zh-CN" altLang="en-US" sz="2000" dirty="0">
                <a:latin typeface="Courier New" panose="02070309020205020404" pitchFamily="49" charset="0"/>
              </a:rPr>
              <a:t>赋初值为</a:t>
            </a:r>
            <a:r>
              <a:rPr lang="en-US" altLang="zh-CN" sz="2000" dirty="0">
                <a:latin typeface="Courier New" panose="02070309020205020404" pitchFamily="49" charset="0"/>
              </a:rPr>
              <a:t>127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double d2 = 127;	\\ </a:t>
            </a:r>
            <a:r>
              <a:rPr lang="zh-CN" altLang="en-US" sz="2000" dirty="0">
                <a:latin typeface="Courier New" panose="02070309020205020404" pitchFamily="49" charset="0"/>
              </a:rPr>
              <a:t>赋初值为</a:t>
            </a:r>
            <a:r>
              <a:rPr lang="en-US" altLang="zh-CN" sz="2000" dirty="0">
                <a:latin typeface="Courier New" panose="02070309020205020404" pitchFamily="49" charset="0"/>
              </a:rPr>
              <a:t>127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float f1 = 127.0f;	\\ </a:t>
            </a:r>
            <a:r>
              <a:rPr lang="zh-CN" altLang="en-US" sz="2000" dirty="0">
                <a:latin typeface="Courier New" panose="02070309020205020404" pitchFamily="49" charset="0"/>
              </a:rPr>
              <a:t>必须在数字后加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f</a:t>
            </a:r>
            <a:r>
              <a:rPr lang="zh-CN" altLang="en-US" sz="2000" dirty="0">
                <a:latin typeface="Courier New" panose="02070309020205020404" pitchFamily="49" charset="0"/>
              </a:rPr>
              <a:t>或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F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float f2 = 4.0e38f;	\\ </a:t>
            </a:r>
            <a:r>
              <a:rPr lang="zh-CN" altLang="en-US" sz="2000" dirty="0">
                <a:latin typeface="Courier New" panose="02070309020205020404" pitchFamily="49" charset="0"/>
              </a:rPr>
              <a:t>错误！</a:t>
            </a:r>
            <a:r>
              <a:rPr lang="en-US" altLang="zh-CN" sz="2000" dirty="0">
                <a:latin typeface="Courier New" panose="02070309020205020404" pitchFamily="49" charset="0"/>
              </a:rPr>
              <a:t>32</a:t>
            </a:r>
            <a:r>
              <a:rPr lang="zh-CN" altLang="en-US" sz="2000" dirty="0">
                <a:latin typeface="Courier New" panose="02070309020205020404" pitchFamily="49" charset="0"/>
              </a:rPr>
              <a:t>位浮点数不能超过					</a:t>
            </a:r>
            <a:r>
              <a:rPr lang="en-US" altLang="zh-CN" sz="2000" dirty="0">
                <a:latin typeface="Courier New" panose="02070309020205020404" pitchFamily="49" charset="0"/>
              </a:rPr>
              <a:t>\\ 3.4028234663852886e38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Courier New" panose="02070309020205020404" pitchFamily="49" charset="0"/>
              </a:rPr>
              <a:t>float f3 = (float)d1;	\\ </a:t>
            </a:r>
            <a:r>
              <a:rPr lang="zh-CN" altLang="en-US" sz="2000" dirty="0">
                <a:latin typeface="Courier New" panose="02070309020205020404" pitchFamily="49" charset="0"/>
              </a:rPr>
              <a:t>必须强制类型转换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676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524C0-4DC0-6242-9ACA-E47E602D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关于浮点数的</a:t>
            </a:r>
            <a:r>
              <a:rPr kumimoji="1" lang="en-US" altLang="zh-CN" dirty="0"/>
              <a:t>IEEE754</a:t>
            </a:r>
            <a:r>
              <a:rPr kumimoji="1" lang="zh-CN" altLang="en-US" dirty="0"/>
              <a:t>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A07AE-3F7B-BB4B-A559-536F90B34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i="1" dirty="0"/>
              <a:t>Go</a:t>
            </a:r>
            <a:r>
              <a:rPr lang="zh-CN" altLang="en-US" i="1" dirty="0"/>
              <a:t>语言之父</a:t>
            </a:r>
            <a:r>
              <a:rPr lang="en-US" altLang="zh-CN" i="1" dirty="0"/>
              <a:t>Rob Pike</a:t>
            </a:r>
            <a:r>
              <a:rPr lang="zh-CN" altLang="en-US" i="1" dirty="0"/>
              <a:t>大神曾吐槽：不能掌握正则表达式或浮点数就不配当码农！</a:t>
            </a:r>
            <a:endParaRPr lang="en-US" altLang="zh-CN" i="1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IEEE 754</a:t>
            </a:r>
            <a:r>
              <a:rPr lang="zh-CN" altLang="en-US" dirty="0"/>
              <a:t>标准的主要起草者是加州大学伯克利分校 数学系教授</a:t>
            </a:r>
            <a:r>
              <a:rPr lang="en-US" altLang="zh-CN" dirty="0"/>
              <a:t>William Kahan</a:t>
            </a:r>
            <a:r>
              <a:rPr lang="zh-CN" altLang="en-US" dirty="0"/>
              <a:t>（威廉</a:t>
            </a:r>
            <a:r>
              <a:rPr lang="en-US" altLang="zh-CN" dirty="0"/>
              <a:t>·</a:t>
            </a:r>
            <a:r>
              <a:rPr lang="zh-CN" altLang="en-US" dirty="0"/>
              <a:t>凯亨，图灵奖获得者）</a:t>
            </a:r>
            <a:r>
              <a:rPr lang="en-US" altLang="zh-CN" dirty="0"/>
              <a:t>,</a:t>
            </a:r>
            <a:r>
              <a:rPr lang="zh-CN" altLang="en-US" dirty="0"/>
              <a:t>他帮助</a:t>
            </a:r>
            <a:r>
              <a:rPr lang="en-US" altLang="zh-CN" dirty="0"/>
              <a:t>Intel</a:t>
            </a:r>
            <a:r>
              <a:rPr lang="zh-CN" altLang="en-US" dirty="0"/>
              <a:t>公司设计 了</a:t>
            </a:r>
            <a:r>
              <a:rPr lang="en-US" altLang="zh-CN" dirty="0"/>
              <a:t>8087</a:t>
            </a:r>
            <a:r>
              <a:rPr lang="zh-CN" altLang="en-US" dirty="0"/>
              <a:t>浮点处理器</a:t>
            </a:r>
            <a:r>
              <a:rPr lang="en-US" altLang="zh-CN" dirty="0"/>
              <a:t>(FPU)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>
                <a:hlinkClick r:id="rId2"/>
              </a:rPr>
              <a:t>参考资料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1985</a:t>
            </a:r>
            <a:r>
              <a:rPr kumimoji="1" lang="zh-CN" altLang="en-US" dirty="0"/>
              <a:t>年之前，计算机没有浮点数标准。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目前低端嵌入式</a:t>
            </a:r>
            <a:r>
              <a:rPr kumimoji="1" lang="en-US" altLang="zh-CN" dirty="0"/>
              <a:t>MCU</a:t>
            </a:r>
            <a:r>
              <a:rPr kumimoji="1" lang="zh-CN" altLang="en-US" dirty="0"/>
              <a:t>没有</a:t>
            </a:r>
            <a:r>
              <a:rPr kumimoji="1" lang="en-US" altLang="zh-CN" dirty="0"/>
              <a:t>FPU</a:t>
            </a:r>
            <a:r>
              <a:rPr kumimoji="1" lang="zh-CN" altLang="en-US" dirty="0"/>
              <a:t>，计算采用软模拟方式。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DC724B-C6A2-4F4E-9DBA-922900162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067" y="4081197"/>
            <a:ext cx="902830" cy="84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200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CA45-ADFA-564C-B027-53BC9D00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IEEE754</a:t>
            </a:r>
            <a:r>
              <a:rPr kumimoji="1" lang="zh-CN" altLang="en-US" dirty="0"/>
              <a:t>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39BC1-3B9D-FB4E-9A9D-7D858A0A5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float32</a:t>
            </a:r>
            <a:r>
              <a:rPr lang="zh-CN" altLang="en-US" sz="2000" dirty="0"/>
              <a:t>位单精度浮点数在机器中表示用 </a:t>
            </a:r>
            <a:r>
              <a:rPr lang="en-US" altLang="zh-CN" sz="2000" dirty="0"/>
              <a:t>1 </a:t>
            </a:r>
            <a:r>
              <a:rPr lang="zh-CN" altLang="en-US" sz="2000" dirty="0"/>
              <a:t>位表示数字的符号，用 </a:t>
            </a:r>
            <a:r>
              <a:rPr lang="en-US" altLang="zh-CN" sz="2000" dirty="0"/>
              <a:t>8 </a:t>
            </a:r>
            <a:r>
              <a:rPr lang="zh-CN" altLang="en-US" sz="2000" dirty="0"/>
              <a:t>位表示指数，用 </a:t>
            </a:r>
            <a:r>
              <a:rPr lang="en-US" altLang="zh-CN" sz="2000" dirty="0"/>
              <a:t>23 </a:t>
            </a:r>
            <a:r>
              <a:rPr lang="zh-CN" altLang="en-US" sz="2000" dirty="0"/>
              <a:t>位表示尾数。</a:t>
            </a:r>
          </a:p>
          <a:p>
            <a:pPr marL="0" indent="0">
              <a:buNone/>
            </a:pPr>
            <a:r>
              <a:rPr lang="en-US" altLang="zh-CN" sz="2000" dirty="0"/>
              <a:t>double64</a:t>
            </a:r>
            <a:r>
              <a:rPr lang="zh-CN" altLang="en-US" sz="2000" dirty="0"/>
              <a:t>位双精度浮点数，用 </a:t>
            </a:r>
            <a:r>
              <a:rPr lang="en-US" altLang="zh-CN" sz="2000" dirty="0"/>
              <a:t>1 </a:t>
            </a:r>
            <a:r>
              <a:rPr lang="zh-CN" altLang="en-US" sz="2000" dirty="0"/>
              <a:t>位表示符号，用 </a:t>
            </a:r>
            <a:r>
              <a:rPr lang="en-US" altLang="zh-CN" sz="2000" dirty="0"/>
              <a:t>11 </a:t>
            </a:r>
            <a:r>
              <a:rPr lang="zh-CN" altLang="en-US" sz="2000" dirty="0"/>
              <a:t>位表示指数，</a:t>
            </a:r>
            <a:r>
              <a:rPr lang="en-US" altLang="zh-CN" sz="2000" dirty="0"/>
              <a:t>52 </a:t>
            </a:r>
            <a:r>
              <a:rPr lang="zh-CN" altLang="en-US" sz="2000" dirty="0"/>
              <a:t>位表示尾数。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其中指数域也称为阶码。浮点数存储字节定义如图：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E6059F-F2D7-9E4A-AD9A-B37D7FF9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73" y="3429000"/>
            <a:ext cx="7462121" cy="27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44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EB5B7-054F-A844-81EC-9CC85DBE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IEEE754</a:t>
            </a:r>
            <a:r>
              <a:rPr kumimoji="1" lang="zh-CN" altLang="en-US" dirty="0"/>
              <a:t>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D587C-CC39-4249-9E57-0A3D9A12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浮点数正规化</a:t>
            </a:r>
          </a:p>
          <a:p>
            <a:pPr marL="0" indent="0">
              <a:buNone/>
            </a:pPr>
            <a:r>
              <a:rPr lang="zh-CN" altLang="en-US" dirty="0"/>
              <a:t>浮点数</a:t>
            </a:r>
            <a:r>
              <a:rPr lang="en-US" altLang="zh-CN" dirty="0"/>
              <a:t>x</a:t>
            </a:r>
            <a:r>
              <a:rPr lang="zh-CN" altLang="en-US" dirty="0"/>
              <a:t>真值表示：</a:t>
            </a:r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x=(−1)</a:t>
            </a:r>
            <a:r>
              <a:rPr lang="en-US" altLang="zh-CN" baseline="30000" dirty="0"/>
              <a:t>S</a:t>
            </a:r>
            <a:r>
              <a:rPr lang="en-US" altLang="zh-CN" dirty="0"/>
              <a:t>×(1.M)×2</a:t>
            </a:r>
            <a:r>
              <a:rPr lang="en-US" altLang="zh-CN" baseline="30000" dirty="0"/>
              <a:t>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float</a:t>
            </a:r>
            <a:r>
              <a:rPr lang="zh-CN" altLang="en-US" dirty="0"/>
              <a:t>：　　　　</a:t>
            </a:r>
            <a:r>
              <a:rPr lang="en-US" altLang="zh-CN" dirty="0"/>
              <a:t>e=E−127</a:t>
            </a:r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double</a:t>
            </a:r>
            <a:r>
              <a:rPr lang="zh-CN" altLang="en-US" dirty="0"/>
              <a:t>：　　   </a:t>
            </a:r>
            <a:r>
              <a:rPr lang="en-US" altLang="zh-CN" dirty="0"/>
              <a:t>e=E−1023</a:t>
            </a:r>
            <a:r>
              <a:rPr lang="zh-CN" altLang="en-US" dirty="0"/>
              <a:t>　</a:t>
            </a:r>
          </a:p>
          <a:p>
            <a:pPr marL="0" indent="0" latinLnBrk="1">
              <a:buNone/>
            </a:pPr>
            <a:r>
              <a:rPr lang="en-US" altLang="zh-CN" dirty="0"/>
              <a:t>S  </a:t>
            </a:r>
            <a:r>
              <a:rPr lang="zh-CN" altLang="en-US" dirty="0"/>
              <a:t>符号位　　  </a:t>
            </a:r>
            <a:r>
              <a:rPr lang="en-US" altLang="zh-CN" dirty="0"/>
              <a:t>0</a:t>
            </a:r>
            <a:r>
              <a:rPr lang="zh-CN" altLang="en-US" dirty="0"/>
              <a:t>表示正 </a:t>
            </a:r>
            <a:r>
              <a:rPr lang="en-US" altLang="zh-CN" dirty="0"/>
              <a:t>1</a:t>
            </a:r>
            <a:r>
              <a:rPr lang="zh-CN" altLang="en-US" dirty="0"/>
              <a:t>表示负</a:t>
            </a:r>
          </a:p>
          <a:p>
            <a:pPr marL="0" indent="0" latinLnBrk="1">
              <a:buNone/>
            </a:pPr>
            <a:r>
              <a:rPr lang="en-US" altLang="zh-CN" dirty="0"/>
              <a:t>e  </a:t>
            </a:r>
            <a:r>
              <a:rPr lang="zh-CN" altLang="en-US" dirty="0"/>
              <a:t>指数位  　　阶码</a:t>
            </a:r>
            <a:r>
              <a:rPr lang="en-US" altLang="zh-CN" dirty="0"/>
              <a:t>E</a:t>
            </a:r>
            <a:r>
              <a:rPr lang="zh-CN" altLang="en-US" dirty="0"/>
              <a:t>减去移码</a:t>
            </a:r>
          </a:p>
          <a:p>
            <a:pPr marL="0" indent="0" latinLnBrk="1">
              <a:buNone/>
            </a:pPr>
            <a:r>
              <a:rPr lang="en-US" altLang="zh-CN" dirty="0"/>
              <a:t>M </a:t>
            </a:r>
            <a:r>
              <a:rPr lang="zh-CN" altLang="en-US" dirty="0"/>
              <a:t>尾数位  　　二进制形式移码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661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39778-A383-0647-84FC-731741DD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移码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9F76A-68D5-5F46-BED7-A651027A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移码是真值补码的符号位取反，一般用作浮点数的阶码，目的是便于浮点数运算时的对阶操作。</a:t>
            </a:r>
          </a:p>
          <a:p>
            <a:pPr marL="0" indent="0">
              <a:buNone/>
            </a:pPr>
            <a:r>
              <a:rPr lang="zh-CN" altLang="en-US" sz="2000" dirty="0"/>
              <a:t>　　对于定点整数，计算机一般采用补码的来存储。</a:t>
            </a:r>
          </a:p>
          <a:p>
            <a:pPr marL="0" indent="0">
              <a:buNone/>
            </a:pPr>
            <a:r>
              <a:rPr lang="zh-CN" altLang="en-US" sz="2000" dirty="0"/>
              <a:t>　　正整数的符号位为</a:t>
            </a:r>
            <a:r>
              <a:rPr lang="en-US" altLang="zh-CN" sz="2000" dirty="0"/>
              <a:t>0</a:t>
            </a:r>
            <a:r>
              <a:rPr lang="zh-CN" altLang="en-US" sz="2000" dirty="0"/>
              <a:t>，反码和补码等同于原码。</a:t>
            </a:r>
          </a:p>
          <a:p>
            <a:pPr marL="0" indent="0">
              <a:buNone/>
            </a:pPr>
            <a:r>
              <a:rPr lang="zh-CN" altLang="en-US" sz="2000" dirty="0"/>
              <a:t>　　负整数符号位都为</a:t>
            </a:r>
            <a:r>
              <a:rPr lang="en-US" altLang="zh-CN" sz="2000" dirty="0"/>
              <a:t>1</a:t>
            </a:r>
            <a:r>
              <a:rPr lang="zh-CN" altLang="en-US" sz="2000" dirty="0"/>
              <a:t>，原码，反码和补码的表示都不相同，由负数原码表示法变成反码和补码有如下规则：</a:t>
            </a:r>
            <a:endParaRPr lang="en-US" altLang="zh-CN" sz="2000" dirty="0"/>
          </a:p>
          <a:p>
            <a:pPr marL="0" indent="0">
              <a:buNone/>
            </a:pPr>
            <a:br>
              <a:rPr lang="zh-CN" altLang="en-US" sz="2000" dirty="0"/>
            </a:br>
            <a:r>
              <a:rPr lang="zh-CN" altLang="en-US" sz="2000" dirty="0"/>
              <a:t>　　（</a:t>
            </a:r>
            <a:r>
              <a:rPr lang="en-US" altLang="zh-CN" sz="2000" dirty="0"/>
              <a:t>1</a:t>
            </a:r>
            <a:r>
              <a:rPr lang="zh-CN" altLang="en-US" sz="2000" dirty="0"/>
              <a:t>）原码符号位为</a:t>
            </a:r>
            <a:r>
              <a:rPr lang="en-US" altLang="zh-CN" sz="2000" dirty="0"/>
              <a:t>1</a:t>
            </a:r>
            <a:r>
              <a:rPr lang="zh-CN" altLang="en-US" sz="2000" dirty="0"/>
              <a:t>不变，整数的每一位二进制数位求反得反码；</a:t>
            </a:r>
            <a:br>
              <a:rPr lang="zh-CN" altLang="en-US" sz="2000" dirty="0"/>
            </a:br>
            <a:r>
              <a:rPr lang="zh-CN" altLang="en-US" sz="2000" dirty="0"/>
              <a:t>　　（</a:t>
            </a:r>
            <a:r>
              <a:rPr lang="en-US" altLang="zh-CN" sz="2000" dirty="0"/>
              <a:t>2</a:t>
            </a:r>
            <a:r>
              <a:rPr lang="zh-CN" altLang="en-US" sz="2000" dirty="0"/>
              <a:t>）反码符号位为</a:t>
            </a:r>
            <a:r>
              <a:rPr lang="en-US" altLang="zh-CN" sz="2000" dirty="0"/>
              <a:t>1</a:t>
            </a:r>
            <a:r>
              <a:rPr lang="zh-CN" altLang="en-US" sz="2000" dirty="0"/>
              <a:t>不变，反码数值位最低位加</a:t>
            </a:r>
            <a:r>
              <a:rPr lang="en-US" altLang="zh-CN" sz="2000" dirty="0"/>
              <a:t>1</a:t>
            </a:r>
            <a:r>
              <a:rPr lang="zh-CN" altLang="en-US" sz="2000" dirty="0"/>
              <a:t>得补码。</a:t>
            </a:r>
          </a:p>
          <a:p>
            <a:pPr marL="0" indent="0">
              <a:buNone/>
            </a:pPr>
            <a:r>
              <a:rPr lang="zh-CN" altLang="en-US" sz="2000" dirty="0"/>
              <a:t>比如，以一个字节来表示</a:t>
            </a:r>
            <a:r>
              <a:rPr lang="en-US" altLang="zh-CN" sz="2000" dirty="0"/>
              <a:t>-3</a:t>
            </a:r>
            <a:r>
              <a:rPr lang="zh-CN" altLang="en-US" sz="2000" dirty="0"/>
              <a:t>，那么</a:t>
            </a:r>
            <a:r>
              <a:rPr lang="en-US" altLang="zh-CN" sz="2000" dirty="0"/>
              <a:t>[−3]</a:t>
            </a:r>
            <a:r>
              <a:rPr lang="zh-CN" altLang="en-US" sz="2000" dirty="0"/>
              <a:t>原</a:t>
            </a:r>
            <a:r>
              <a:rPr lang="en-US" altLang="zh-CN" sz="2000" dirty="0"/>
              <a:t>=10000011 [−3]</a:t>
            </a:r>
            <a:r>
              <a:rPr lang="zh-CN" altLang="en-US" sz="2000" dirty="0"/>
              <a:t>反</a:t>
            </a:r>
            <a:r>
              <a:rPr lang="en-US" altLang="zh-CN" sz="2000" dirty="0"/>
              <a:t>=11111100 [−3] =11111101  </a:t>
            </a:r>
          </a:p>
          <a:p>
            <a:pPr marL="0" indent="0">
              <a:buNone/>
            </a:pPr>
            <a:r>
              <a:rPr lang="zh-CN" altLang="en-US" sz="2000" dirty="0"/>
              <a:t>          </a:t>
            </a:r>
            <a:r>
              <a:rPr lang="en-US" altLang="zh-CN" sz="2000" dirty="0"/>
              <a:t>[−3]</a:t>
            </a:r>
            <a:r>
              <a:rPr lang="zh-CN" altLang="en-US" sz="2000" dirty="0"/>
              <a:t>移</a:t>
            </a:r>
            <a:r>
              <a:rPr lang="en-US" altLang="zh-CN" sz="2000" dirty="0"/>
              <a:t>=01111101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04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B3BDF-1292-7944-8068-1B23A9E4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类型系统的作用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E91E9-784A-7541-A24A-3013FBA1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安全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有了类型系统以后就可以实现类型安全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程序由于有了一个严格的数学证明过程，编译器可以机械地验证程序某种程度的正确性，从而杜绝很多错误的发生。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正面例子：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Haskell</a:t>
            </a:r>
            <a:r>
              <a:rPr lang="zh-CN" altLang="en-US" dirty="0"/>
              <a:t>、</a:t>
            </a:r>
            <a:r>
              <a:rPr lang="en-US" altLang="zh-CN" dirty="0"/>
              <a:t>Rust</a:t>
            </a:r>
            <a:br>
              <a:rPr lang="en-US" altLang="zh-CN" dirty="0"/>
            </a:br>
            <a:r>
              <a:rPr lang="zh-CN" altLang="en-US" dirty="0"/>
              <a:t>反面例子：</a:t>
            </a:r>
            <a:r>
              <a:rPr lang="en-US" altLang="zh-CN" dirty="0"/>
              <a:t>C</a:t>
            </a:r>
            <a:r>
              <a:rPr lang="zh-CN" altLang="en-US" dirty="0"/>
              <a:t>，动态语言</a:t>
            </a:r>
            <a:r>
              <a:rPr lang="en-US" altLang="zh-CN" dirty="0"/>
              <a:t>(Python)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647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3F51C-175D-8D45-B918-3D36D780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关于浮点数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C66A4-E09F-6946-B5E0-F6AE94325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浮点数不一定是真正数值，大多数情况下是一个近似值。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银行系统、财务软件等系统在编程时候不能用！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java.math.BigDecimal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该类型的数据精确度极高，适合做财务软件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但是他不能用数学符号运算，需要用函数方法。</a:t>
            </a:r>
          </a:p>
        </p:txBody>
      </p:sp>
    </p:spTree>
    <p:extLst>
      <p:ext uri="{BB962C8B-B14F-4D97-AF65-F5344CB8AC3E}">
        <p14:creationId xmlns:p14="http://schemas.microsoft.com/office/powerpoint/2010/main" val="14912541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9F6B4-E17F-F242-9D49-3048ECEB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关于浮点数的思考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C1A90-1A4A-EC47-9CCA-E9F912DF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/>
              <a:t>浮点数的如何在上位机和下位机（单片机）之间通信？</a:t>
            </a:r>
            <a:endParaRPr kumimoji="1" lang="en-US" altLang="zh-CN" dirty="0"/>
          </a:p>
          <a:p>
            <a:pPr marL="514350" indent="-514350">
              <a:buAutoNum type="arabicPeriod"/>
            </a:pP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用</a:t>
            </a:r>
            <a:r>
              <a:rPr kumimoji="1" lang="en-US" altLang="zh-CN" dirty="0"/>
              <a:t>C51/ARM</a:t>
            </a:r>
            <a:r>
              <a:rPr kumimoji="1" lang="zh-CN" altLang="en-US" dirty="0"/>
              <a:t>汇编写程序，浮点数咋办？</a:t>
            </a:r>
            <a:endParaRPr kumimoji="1" lang="en-US" altLang="zh-CN" dirty="0"/>
          </a:p>
          <a:p>
            <a:pPr marL="514350" indent="-514350">
              <a:buAutoNum type="arabicPeriod"/>
            </a:pP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ARM-Cortex</a:t>
            </a:r>
            <a:r>
              <a:rPr kumimoji="1" lang="zh-CN" altLang="en-US" dirty="0"/>
              <a:t> </a:t>
            </a:r>
            <a:r>
              <a:rPr kumimoji="1" lang="en-US" altLang="zh-CN" dirty="0"/>
              <a:t>M4</a:t>
            </a:r>
            <a:r>
              <a:rPr kumimoji="1" lang="zh-CN" altLang="en-US" dirty="0"/>
              <a:t>内核中</a:t>
            </a:r>
            <a:r>
              <a:rPr kumimoji="1" lang="en-US" altLang="zh-CN" dirty="0"/>
              <a:t>FPU</a:t>
            </a:r>
            <a:r>
              <a:rPr kumimoji="1" lang="zh-CN" altLang="en-US"/>
              <a:t>如何使用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marL="514350" indent="-51435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32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AB89E-E784-9D49-A4DF-3B2F3ACF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类型系统的作用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661F5-03F8-EB45-A9DE-80DFB34E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抽象能力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在安全的前提下，一个强大的类型系统的标准是抽象能力。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能将程序中的很多东西纳入安全的类型系统中进行抽象，这在安全性的前提下又不损耗灵活性，甚至性能也能很优化。动态语言的抽象能力可以很强，但安全性和性能就不行了。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语言的特性可以做深层抽象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C++</a:t>
            </a:r>
            <a:r>
              <a:rPr lang="zh-CN" altLang="en-US" sz="2400" dirty="0"/>
              <a:t>的模板、</a:t>
            </a:r>
            <a:r>
              <a:rPr lang="en-US" altLang="zh-CN" sz="2400" dirty="0"/>
              <a:t>JAVA</a:t>
            </a:r>
            <a:r>
              <a:rPr lang="zh-CN" altLang="en-US" sz="2400" dirty="0"/>
              <a:t>泛型、高阶函数（闭包）、类型类、</a:t>
            </a:r>
            <a:r>
              <a:rPr lang="en-US" altLang="zh-CN" sz="2400" dirty="0"/>
              <a:t>Lifetime</a:t>
            </a:r>
            <a:r>
              <a:rPr lang="zh-CN" altLang="en-US" sz="2400" dirty="0"/>
              <a:t>（</a:t>
            </a:r>
            <a:r>
              <a:rPr lang="en-US" altLang="zh-CN" sz="2400" dirty="0"/>
              <a:t>Rust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所以说好的现代语言要不断新特性，提升编程效率</a:t>
            </a:r>
            <a:endParaRPr lang="en-US" altLang="zh-CN" sz="2400" dirty="0"/>
          </a:p>
          <a:p>
            <a:pPr marL="0" indent="0">
              <a:buNone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442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14D08-A233-5846-9281-FCF7777A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类型系统的作用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EF5BD-CF0E-2241-8DD0-E7E09E001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工程能力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强类型的编程语言比动态类型的语言更适合大规模软件的构建，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编译器能清楚程序的意图，能给编程人员更好的辅助提示。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/>
              <a:t>正面例子：</a:t>
            </a:r>
            <a:r>
              <a:rPr kumimoji="1" lang="en-US" altLang="zh-CN" dirty="0"/>
              <a:t>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Java…</a:t>
            </a:r>
          </a:p>
          <a:p>
            <a:pPr marL="0" indent="0">
              <a:buNone/>
            </a:pPr>
            <a:r>
              <a:rPr kumimoji="1" lang="zh-CN" altLang="en-US" dirty="0"/>
              <a:t>反面例子：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NodeJs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60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FA2EF-1872-F34A-B4DD-F7718618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的类型系统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EBA84-A2ED-D547-AB26-CB2AD432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类型系统</a:t>
            </a:r>
            <a:r>
              <a:rPr lang="zh-CN" altLang="en-US" dirty="0"/>
              <a:t>一个较合理的解释为：一组基本类型构成的“基本类型集合，“基本类型集合”上定义的一系列组合、运算、转换方法。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的</a:t>
            </a:r>
            <a:r>
              <a:rPr lang="zh-CN" altLang="en-US" dirty="0"/>
              <a:t>基本类型集合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基本数据类型 （值类型）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  类类型 （引用类型）</a:t>
            </a:r>
          </a:p>
        </p:txBody>
      </p:sp>
    </p:spTree>
    <p:extLst>
      <p:ext uri="{BB962C8B-B14F-4D97-AF65-F5344CB8AC3E}">
        <p14:creationId xmlns:p14="http://schemas.microsoft.com/office/powerpoint/2010/main" val="306949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3D6E3-FC2E-EF42-90FB-615C309C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的类型系统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A6957-7F3A-1743-A201-17C234994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值类型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byte</a:t>
            </a:r>
          </a:p>
          <a:p>
            <a:pPr marL="0" indent="0">
              <a:buNone/>
            </a:pPr>
            <a:r>
              <a:rPr kumimoji="1" lang="en-US" altLang="zh-CN" dirty="0"/>
              <a:t>char</a:t>
            </a:r>
          </a:p>
          <a:p>
            <a:pPr marL="0" indent="0">
              <a:buNone/>
            </a:pPr>
            <a:r>
              <a:rPr kumimoji="1" lang="en-US" altLang="zh-CN" dirty="0"/>
              <a:t>short</a:t>
            </a:r>
          </a:p>
          <a:p>
            <a:pPr marL="0" indent="0">
              <a:buNone/>
            </a:pPr>
            <a:r>
              <a:rPr kumimoji="1" lang="en-US" altLang="zh-CN" dirty="0"/>
              <a:t>int</a:t>
            </a:r>
          </a:p>
          <a:p>
            <a:pPr marL="0" indent="0">
              <a:buNone/>
            </a:pPr>
            <a:r>
              <a:rPr kumimoji="1" lang="en-US" altLang="zh-CN" dirty="0"/>
              <a:t>float</a:t>
            </a:r>
          </a:p>
          <a:p>
            <a:pPr marL="0" indent="0">
              <a:buNone/>
            </a:pPr>
            <a:r>
              <a:rPr kumimoji="1" lang="en-US" altLang="zh-CN" dirty="0"/>
              <a:t>double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09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3224</Words>
  <Application>Microsoft Macintosh PowerPoint</Application>
  <PresentationFormat>宽屏</PresentationFormat>
  <Paragraphs>331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等线</vt:lpstr>
      <vt:lpstr>等线 Light</vt:lpstr>
      <vt:lpstr>STLiti</vt:lpstr>
      <vt:lpstr>宋体</vt:lpstr>
      <vt:lpstr>Apple Chancery</vt:lpstr>
      <vt:lpstr>Arial</vt:lpstr>
      <vt:lpstr>Calibri</vt:lpstr>
      <vt:lpstr>Courier New</vt:lpstr>
      <vt:lpstr>Tahoma</vt:lpstr>
      <vt:lpstr>Times New Roman</vt:lpstr>
      <vt:lpstr>Wingdings</vt:lpstr>
      <vt:lpstr>Office 主题​​</vt:lpstr>
      <vt:lpstr>面向对象程序设计  Object Oriented Programming </vt:lpstr>
      <vt:lpstr>第二章 Java语法基础</vt:lpstr>
      <vt:lpstr>类型系统[仅仅是了解一下]</vt:lpstr>
      <vt:lpstr>类型系统的作用</vt:lpstr>
      <vt:lpstr>类型系统的作用</vt:lpstr>
      <vt:lpstr>类型系统的作用</vt:lpstr>
      <vt:lpstr>类型系统的作用</vt:lpstr>
      <vt:lpstr>Java的类型系统</vt:lpstr>
      <vt:lpstr>Java的类型系统</vt:lpstr>
      <vt:lpstr>Java的类型系统</vt:lpstr>
      <vt:lpstr>Java的类型系统</vt:lpstr>
      <vt:lpstr>Java的类型系统</vt:lpstr>
      <vt:lpstr>Java语言基本元素</vt:lpstr>
      <vt:lpstr>标识符</vt:lpstr>
      <vt:lpstr>保留字</vt:lpstr>
      <vt:lpstr>保留字</vt:lpstr>
      <vt:lpstr>保留字：基本分类</vt:lpstr>
      <vt:lpstr>保留字：注意事项</vt:lpstr>
      <vt:lpstr>Java数据类型</vt:lpstr>
      <vt:lpstr>常量</vt:lpstr>
      <vt:lpstr>常量</vt:lpstr>
      <vt:lpstr>变量</vt:lpstr>
      <vt:lpstr>数据类型</vt:lpstr>
      <vt:lpstr>PowerPoint 演示文稿</vt:lpstr>
      <vt:lpstr>数据类型</vt:lpstr>
      <vt:lpstr>关于Boolean类型</vt:lpstr>
      <vt:lpstr>字符类型(char)</vt:lpstr>
      <vt:lpstr>字符类型(char)</vt:lpstr>
      <vt:lpstr>字符类型(char)</vt:lpstr>
      <vt:lpstr>关于AssII</vt:lpstr>
      <vt:lpstr>关于ASCII</vt:lpstr>
      <vt:lpstr>关于Unicode</vt:lpstr>
      <vt:lpstr>PowerPoint 演示文稿</vt:lpstr>
      <vt:lpstr>关于char</vt:lpstr>
      <vt:lpstr>整数类型</vt:lpstr>
      <vt:lpstr>整型类型</vt:lpstr>
      <vt:lpstr>整型类型</vt:lpstr>
      <vt:lpstr>整型类型</vt:lpstr>
      <vt:lpstr>整型类型</vt:lpstr>
      <vt:lpstr>整型的存储</vt:lpstr>
      <vt:lpstr>PowerPoint 演示文稿</vt:lpstr>
      <vt:lpstr>网络字节序</vt:lpstr>
      <vt:lpstr>整型的转换</vt:lpstr>
      <vt:lpstr>浮点类型</vt:lpstr>
      <vt:lpstr>浮点类型</vt:lpstr>
      <vt:lpstr>关于浮点数的IEEE754标准</vt:lpstr>
      <vt:lpstr>关于IEEE754标准</vt:lpstr>
      <vt:lpstr>关于IEEE754标准</vt:lpstr>
      <vt:lpstr>移码</vt:lpstr>
      <vt:lpstr>关于浮点数</vt:lpstr>
      <vt:lpstr>关于浮点数的思考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  Object Oriented Programming </dc:title>
  <dc:creator>黄 建伟</dc:creator>
  <cp:lastModifiedBy>黄 建伟</cp:lastModifiedBy>
  <cp:revision>41</cp:revision>
  <dcterms:created xsi:type="dcterms:W3CDTF">2020-03-13T04:49:01Z</dcterms:created>
  <dcterms:modified xsi:type="dcterms:W3CDTF">2020-03-16T07:35:54Z</dcterms:modified>
</cp:coreProperties>
</file>