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EF60-7091-0042-859A-6808F40A56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6940-AA04-F14D-A90B-1B9EA1301F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1.</a:t>
            </a:r>
            <a:r>
              <a:rPr lang="zh-CN" altLang="en-US" b="1" dirty="0">
                <a:latin typeface="Courier New" panose="02070409020205090404" pitchFamily="49" charset="0"/>
              </a:rPr>
              <a:t> 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b="1" dirty="0">
                <a:latin typeface="Courier New" panose="02070409020205090404" pitchFamily="49" charset="0"/>
              </a:rPr>
              <a:t>   </a:t>
            </a:r>
            <a:r>
              <a:rPr lang="en-US" altLang="zh-CN" b="1" dirty="0">
                <a:latin typeface="Courier New" panose="02070409020205090404" pitchFamily="49" charset="0"/>
              </a:rPr>
              <a:t>// </a:t>
            </a:r>
            <a:r>
              <a:rPr lang="zh-CN" altLang="en-US" b="1" dirty="0">
                <a:latin typeface="Courier New" panose="02070409020205090404" pitchFamily="49" charset="0"/>
              </a:rPr>
              <a:t>单行注释，简单的解释语句含义</a:t>
            </a:r>
            <a:r>
              <a:rPr lang="en-US" altLang="zh-CN" b="1" dirty="0">
                <a:latin typeface="Courier New" panose="02070409020205090404" pitchFamily="49" charset="0"/>
              </a:rPr>
              <a:t>.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endParaRPr lang="en-US" altLang="zh-CN" b="1" dirty="0">
              <a:latin typeface="Courier New" panose="02070409020205090404" pitchFamily="49" charset="0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2.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b="1" dirty="0">
                <a:latin typeface="Courier New" panose="02070409020205090404" pitchFamily="49" charset="0"/>
              </a:rPr>
              <a:t>   </a:t>
            </a:r>
            <a:r>
              <a:rPr lang="en-US" altLang="zh-CN" b="1" dirty="0">
                <a:latin typeface="Courier New" panose="02070409020205090404" pitchFamily="49" charset="0"/>
              </a:rPr>
              <a:t>/* </a:t>
            </a:r>
            <a:r>
              <a:rPr lang="zh-CN" altLang="en-US" b="1" dirty="0">
                <a:latin typeface="Courier New" panose="02070409020205090404" pitchFamily="49" charset="0"/>
              </a:rPr>
              <a:t>多行注释，用来说明更多的内容，包括算法等</a:t>
            </a:r>
            <a:r>
              <a:rPr lang="en-US" altLang="zh-CN" b="1" dirty="0">
                <a:latin typeface="Courier New" panose="02070409020205090404" pitchFamily="49" charset="0"/>
              </a:rPr>
              <a:t>.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914400" lvl="2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……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914400" lvl="2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*/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endParaRPr lang="en-US" altLang="zh-CN" b="1" dirty="0">
              <a:latin typeface="Courier New" panose="02070409020205090404" pitchFamily="49" charset="0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3.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914400" lvl="2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/** Java</a:t>
            </a:r>
            <a:r>
              <a:rPr lang="zh-CN" altLang="en-US" b="1" dirty="0">
                <a:latin typeface="Courier New" panose="02070409020205090404" pitchFamily="49" charset="0"/>
              </a:rPr>
              <a:t>文档注释，可以通过</a:t>
            </a:r>
            <a:r>
              <a:rPr lang="en-US" altLang="zh-CN" b="1" dirty="0" err="1">
                <a:latin typeface="Courier New" panose="02070409020205090404" pitchFamily="49" charset="0"/>
              </a:rPr>
              <a:t>javadoc</a:t>
            </a:r>
            <a:r>
              <a:rPr lang="zh-CN" altLang="en-US" b="1" dirty="0">
                <a:latin typeface="Courier New" panose="02070409020205090404" pitchFamily="49" charset="0"/>
              </a:rPr>
              <a:t>生</a:t>
            </a:r>
            <a:endParaRPr lang="zh-CN" altLang="en-US" b="1" dirty="0">
              <a:latin typeface="Courier New" panose="02070409020205090404" pitchFamily="49" charset="0"/>
            </a:endParaRPr>
          </a:p>
          <a:p>
            <a:pPr marL="914400" lvl="2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b="1" dirty="0">
                <a:latin typeface="Courier New" panose="02070409020205090404" pitchFamily="49" charset="0"/>
              </a:rPr>
              <a:t>  * 成类和接口的</a:t>
            </a:r>
            <a:r>
              <a:rPr lang="en-US" altLang="zh-CN" b="1" dirty="0">
                <a:latin typeface="Courier New" panose="02070409020205090404" pitchFamily="49" charset="0"/>
              </a:rPr>
              <a:t>HTML</a:t>
            </a:r>
            <a:r>
              <a:rPr lang="zh-CN" altLang="en-US" b="1" dirty="0">
                <a:latin typeface="Courier New" panose="02070409020205090404" pitchFamily="49" charset="0"/>
              </a:rPr>
              <a:t>格式的帮助文档</a:t>
            </a:r>
            <a:r>
              <a:rPr lang="en-US" altLang="zh-CN" b="1" dirty="0">
                <a:latin typeface="Courier New" panose="02070409020205090404" pitchFamily="49" charset="0"/>
              </a:rPr>
              <a:t>.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914400" lvl="2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Courier New" panose="02070409020205090404" pitchFamily="49" charset="0"/>
              </a:rPr>
              <a:t>  * </a:t>
            </a:r>
            <a:r>
              <a:rPr lang="zh-CN" altLang="en-US" b="1" dirty="0">
                <a:latin typeface="Courier New" panose="02070409020205090404" pitchFamily="49" charset="0"/>
              </a:rPr>
              <a:t>这种注释有其特殊的格式（参见相关文档）</a:t>
            </a:r>
            <a:endParaRPr lang="zh-CN" altLang="en-US" b="1" dirty="0">
              <a:latin typeface="Courier New" panose="02070409020205090404" pitchFamily="49" charset="0"/>
            </a:endParaRPr>
          </a:p>
          <a:p>
            <a:pPr marL="914400" lvl="2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b="1" dirty="0">
                <a:latin typeface="Courier New" panose="02070409020205090404" pitchFamily="49" charset="0"/>
              </a:rPr>
              <a:t>*</a:t>
            </a:r>
            <a:r>
              <a:rPr lang="en-US" altLang="zh-CN" b="1" dirty="0">
                <a:latin typeface="Courier New" panose="02070409020205090404" pitchFamily="49" charset="0"/>
              </a:rPr>
              <a:t>/</a:t>
            </a:r>
            <a:endParaRPr lang="en-US" altLang="zh-CN" b="1" dirty="0">
              <a:latin typeface="Courier New" panose="020704090202050904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503050405090304" pitchFamily="18" charset="0"/>
              </a:rPr>
              <a:t>Java</a:t>
            </a:r>
            <a:r>
              <a:rPr lang="zh-CN" altLang="en-US" b="1" dirty="0">
                <a:latin typeface="Times New Roman" panose="02020503050405090304" pitchFamily="18" charset="0"/>
              </a:rPr>
              <a:t>控制语句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503050405090304" pitchFamily="18" charset="0"/>
              </a:rPr>
              <a:t>分支语句：</a:t>
            </a:r>
            <a:r>
              <a:rPr lang="en-US" altLang="zh-CN" dirty="0">
                <a:latin typeface="Times New Roman" panose="02020503050405090304" pitchFamily="18" charset="0"/>
              </a:rPr>
              <a:t>if-else, switch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</a:rPr>
              <a:t>循环语句：</a:t>
            </a:r>
            <a:r>
              <a:rPr lang="en-US" altLang="zh-CN" dirty="0">
                <a:latin typeface="Times New Roman" panose="02020503050405090304" pitchFamily="18" charset="0"/>
              </a:rPr>
              <a:t>while, do-while, for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</a:rPr>
              <a:t>与程序转移有关的其它语句：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	</a:t>
            </a:r>
            <a:r>
              <a:rPr lang="en-US" altLang="zh-CN" dirty="0">
                <a:latin typeface="Times New Roman" panose="02020503050405090304" pitchFamily="18" charset="0"/>
              </a:rPr>
              <a:t>break, continue, return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</a:rPr>
              <a:t>例外处理语句：</a:t>
            </a:r>
            <a:r>
              <a:rPr lang="en-US" altLang="zh-CN" dirty="0">
                <a:latin typeface="Times New Roman" panose="02020503050405090304" pitchFamily="18" charset="0"/>
              </a:rPr>
              <a:t>try-catch-finally, throw</a:t>
            </a:r>
            <a:endParaRPr lang="en-US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</a:rPr>
              <a:t>条件语句 </a:t>
            </a:r>
            <a:r>
              <a:rPr lang="en-US" altLang="zh-CN" b="1" dirty="0">
                <a:latin typeface="Times New Roman" panose="02020503050405090304" pitchFamily="18" charset="0"/>
              </a:rPr>
              <a:t>if-else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布尔表达式</a:t>
            </a:r>
            <a:r>
              <a:rPr lang="en-US" altLang="zh-CN" dirty="0" err="1">
                <a:latin typeface="Times New Roman" panose="02020503050405090304" pitchFamily="18" charset="0"/>
              </a:rPr>
              <a:t>boolean</a:t>
            </a:r>
            <a:r>
              <a:rPr lang="en-US" altLang="zh-CN" dirty="0">
                <a:latin typeface="Times New Roman" panose="02020503050405090304" pitchFamily="18" charset="0"/>
              </a:rPr>
              <a:t>-expression</a:t>
            </a:r>
            <a:r>
              <a:rPr lang="zh-CN" altLang="en-US" dirty="0">
                <a:latin typeface="Times New Roman" panose="02020503050405090304" pitchFamily="18" charset="0"/>
              </a:rPr>
              <a:t>是任意一个返回布尔数据类型的表达式，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而且必须是（比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C ++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要严格）</a:t>
            </a:r>
            <a:r>
              <a:rPr lang="zh-CN" altLang="en-US" dirty="0">
                <a:latin typeface="Times New Roman" panose="02020503050405090304" pitchFamily="18" charset="0"/>
              </a:rPr>
              <a:t>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 与</a:t>
            </a:r>
            <a:r>
              <a:rPr lang="en-US" altLang="zh-CN" dirty="0">
                <a:latin typeface="Times New Roman" panose="02020503050405090304" pitchFamily="18" charset="0"/>
              </a:rPr>
              <a:t>C</a:t>
            </a:r>
            <a:r>
              <a:rPr lang="zh-CN" altLang="en-US" dirty="0">
                <a:latin typeface="Times New Roman" panose="02020503050405090304" pitchFamily="18" charset="0"/>
              </a:rPr>
              <a:t>或</a:t>
            </a:r>
            <a:r>
              <a:rPr lang="en-US" altLang="zh-CN" dirty="0">
                <a:latin typeface="Times New Roman" panose="02020503050405090304" pitchFamily="18" charset="0"/>
              </a:rPr>
              <a:t>C++</a:t>
            </a:r>
            <a:r>
              <a:rPr lang="zh-CN" altLang="en-US" dirty="0">
                <a:latin typeface="Times New Roman" panose="02020503050405090304" pitchFamily="18" charset="0"/>
              </a:rPr>
              <a:t>一样，每个单一语句后面都要有分号。为了增强程序的可读性，应将</a:t>
            </a:r>
            <a:r>
              <a:rPr lang="en-US" altLang="zh-CN" dirty="0">
                <a:latin typeface="Times New Roman" panose="02020503050405090304" pitchFamily="18" charset="0"/>
              </a:rPr>
              <a:t>if</a:t>
            </a:r>
            <a:r>
              <a:rPr lang="zh-CN" altLang="en-US" dirty="0">
                <a:latin typeface="Times New Roman" panose="02020503050405090304" pitchFamily="18" charset="0"/>
              </a:rPr>
              <a:t>或</a:t>
            </a:r>
            <a:r>
              <a:rPr lang="en-US" altLang="zh-CN" dirty="0">
                <a:latin typeface="Times New Roman" panose="02020503050405090304" pitchFamily="18" charset="0"/>
              </a:rPr>
              <a:t>else</a:t>
            </a:r>
            <a:r>
              <a:rPr lang="zh-CN" altLang="en-US" dirty="0">
                <a:latin typeface="Times New Roman" panose="02020503050405090304" pitchFamily="18" charset="0"/>
              </a:rPr>
              <a:t>后的语句用</a:t>
            </a:r>
            <a:r>
              <a:rPr lang="en-US" altLang="zh-CN" dirty="0">
                <a:latin typeface="Times New Roman" panose="02020503050405090304" pitchFamily="18" charset="0"/>
              </a:rPr>
              <a:t>{}</a:t>
            </a:r>
            <a:r>
              <a:rPr lang="zh-CN" altLang="en-US" dirty="0">
                <a:latin typeface="Times New Roman" panose="02020503050405090304" pitchFamily="18" charset="0"/>
              </a:rPr>
              <a:t>括起来。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else</a:t>
            </a:r>
            <a:r>
              <a:rPr lang="zh-CN" altLang="en-US" dirty="0">
                <a:latin typeface="Times New Roman" panose="02020503050405090304" pitchFamily="18" charset="0"/>
              </a:rPr>
              <a:t>子句是任选的，不能单独作为语句使用，它必须和</a:t>
            </a:r>
            <a:r>
              <a:rPr lang="en-US" altLang="zh-CN" dirty="0">
                <a:latin typeface="Times New Roman" panose="02020503050405090304" pitchFamily="18" charset="0"/>
              </a:rPr>
              <a:t>if</a:t>
            </a:r>
            <a:r>
              <a:rPr lang="zh-CN" altLang="en-US" dirty="0">
                <a:latin typeface="Times New Roman" panose="02020503050405090304" pitchFamily="18" charset="0"/>
              </a:rPr>
              <a:t>语句配对使用，并且总是与离它最近的</a:t>
            </a:r>
            <a:r>
              <a:rPr lang="en-US" altLang="zh-CN" dirty="0">
                <a:latin typeface="Times New Roman" panose="02020503050405090304" pitchFamily="18" charset="0"/>
              </a:rPr>
              <a:t>if</a:t>
            </a:r>
            <a:r>
              <a:rPr lang="zh-CN" altLang="en-US" dirty="0">
                <a:latin typeface="Times New Roman" panose="02020503050405090304" pitchFamily="18" charset="0"/>
              </a:rPr>
              <a:t>配对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注意 </a:t>
            </a:r>
            <a:r>
              <a:rPr lang="en-US" altLang="zh-CN" dirty="0">
                <a:latin typeface="Times New Roman" panose="02020503050405090304" pitchFamily="18" charset="0"/>
              </a:rPr>
              <a:t>else</a:t>
            </a:r>
            <a:r>
              <a:rPr lang="zh-CN" altLang="en-US" dirty="0"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if</a:t>
            </a:r>
            <a:r>
              <a:rPr lang="zh-CN" altLang="en-US" dirty="0">
                <a:latin typeface="Times New Roman" panose="02020503050405090304" pitchFamily="18" charset="0"/>
              </a:rPr>
              <a:t>语句中间要有一个空格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</a:rPr>
              <a:t>多分支语句 </a:t>
            </a:r>
            <a:r>
              <a:rPr lang="en-US" altLang="zh-CN" b="1" dirty="0">
                <a:latin typeface="Times New Roman" panose="02020503050405090304" pitchFamily="18" charset="0"/>
              </a:rPr>
              <a:t>switch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latin typeface="Times New Roman" panose="02020503050405090304" pitchFamily="18" charset="0"/>
              </a:rPr>
              <a:t>表达式</a:t>
            </a:r>
            <a:r>
              <a:rPr lang="en-US" altLang="zh-CN" sz="2200" dirty="0">
                <a:latin typeface="Times New Roman" panose="02020503050405090304" pitchFamily="18" charset="0"/>
              </a:rPr>
              <a:t>expression</a:t>
            </a:r>
            <a:r>
              <a:rPr lang="zh-CN" altLang="en-US" sz="2200" dirty="0">
                <a:latin typeface="Times New Roman" panose="02020503050405090304" pitchFamily="18" charset="0"/>
              </a:rPr>
              <a:t>的返回值类型必须是这几种类型之一：</a:t>
            </a:r>
            <a:r>
              <a:rPr lang="en-US" altLang="zh-CN" sz="2200" dirty="0">
                <a:latin typeface="Times New Roman" panose="02020503050405090304" pitchFamily="18" charset="0"/>
              </a:rPr>
              <a:t>int</a:t>
            </a:r>
            <a:r>
              <a:rPr lang="zh-CN" altLang="en-US" sz="2200" dirty="0">
                <a:latin typeface="Times New Roman" panose="02020503050405090304" pitchFamily="18" charset="0"/>
              </a:rPr>
              <a:t>、</a:t>
            </a:r>
            <a:r>
              <a:rPr lang="en-US" altLang="zh-CN" sz="2200" dirty="0">
                <a:latin typeface="Times New Roman" panose="02020503050405090304" pitchFamily="18" charset="0"/>
              </a:rPr>
              <a:t>byte</a:t>
            </a:r>
            <a:r>
              <a:rPr lang="zh-CN" altLang="en-US" sz="2200" dirty="0">
                <a:latin typeface="Times New Roman" panose="02020503050405090304" pitchFamily="18" charset="0"/>
              </a:rPr>
              <a:t>、</a:t>
            </a:r>
            <a:r>
              <a:rPr lang="en-US" altLang="zh-CN" sz="2200" dirty="0">
                <a:latin typeface="Times New Roman" panose="02020503050405090304" pitchFamily="18" charset="0"/>
              </a:rPr>
              <a:t>char</a:t>
            </a:r>
            <a:r>
              <a:rPr lang="zh-CN" altLang="en-US" sz="2200" dirty="0">
                <a:latin typeface="Times New Roman" panose="02020503050405090304" pitchFamily="18" charset="0"/>
              </a:rPr>
              <a:t>、</a:t>
            </a:r>
            <a:r>
              <a:rPr lang="en-US" altLang="zh-CN" sz="2200" dirty="0">
                <a:latin typeface="Times New Roman" panose="02020503050405090304" pitchFamily="18" charset="0"/>
              </a:rPr>
              <a:t>short</a:t>
            </a:r>
            <a:r>
              <a:rPr lang="zh-CN" altLang="en-US" sz="2200" dirty="0">
                <a:latin typeface="Times New Roman" panose="02020503050405090304" pitchFamily="18" charset="0"/>
              </a:rPr>
              <a:t>。</a:t>
            </a:r>
            <a:endParaRPr lang="en-US" altLang="zh-CN" sz="2200" dirty="0">
              <a:latin typeface="Times New Roman" panose="02020503050405090304" pitchFamily="18" charset="0"/>
            </a:endParaRPr>
          </a:p>
          <a:p>
            <a:pPr marL="0" indent="0">
              <a:spcBef>
                <a:spcPct val="50000"/>
              </a:spcBef>
              <a:buClr>
                <a:schemeClr val="folHlink"/>
              </a:buClr>
              <a:buNone/>
            </a:pPr>
            <a:endParaRPr lang="zh-CN" altLang="en-US" sz="2200" dirty="0">
              <a:latin typeface="Times New Roman" panose="02020503050405090304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latin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</a:rPr>
              <a:t>case</a:t>
            </a:r>
            <a:r>
              <a:rPr lang="zh-CN" altLang="en-US" sz="2200" dirty="0">
                <a:latin typeface="Times New Roman" panose="02020503050405090304" pitchFamily="18" charset="0"/>
              </a:rPr>
              <a:t>子句中的值</a:t>
            </a:r>
            <a:r>
              <a:rPr lang="en-US" altLang="zh-CN" sz="2200" dirty="0" err="1">
                <a:latin typeface="Times New Roman" panose="02020503050405090304" pitchFamily="18" charset="0"/>
              </a:rPr>
              <a:t>valueI</a:t>
            </a:r>
            <a:r>
              <a:rPr lang="zh-CN" altLang="en-US" sz="2200" dirty="0">
                <a:latin typeface="Times New Roman" panose="02020503050405090304" pitchFamily="18" charset="0"/>
              </a:rPr>
              <a:t>必须是常量，而且所有</a:t>
            </a:r>
            <a:r>
              <a:rPr lang="en-US" altLang="zh-CN" sz="2200" dirty="0">
                <a:latin typeface="Times New Roman" panose="02020503050405090304" pitchFamily="18" charset="0"/>
              </a:rPr>
              <a:t>case</a:t>
            </a:r>
            <a:r>
              <a:rPr lang="zh-CN" altLang="en-US" sz="2200" dirty="0">
                <a:latin typeface="Times New Roman" panose="02020503050405090304" pitchFamily="18" charset="0"/>
              </a:rPr>
              <a:t>子句中的值应是不同的。</a:t>
            </a:r>
            <a:endParaRPr lang="en-US" altLang="zh-CN" sz="2200" dirty="0">
              <a:latin typeface="Times New Roman" panose="02020503050405090304" pitchFamily="18" charset="0"/>
            </a:endParaRPr>
          </a:p>
          <a:p>
            <a:pPr marL="0" indent="0">
              <a:spcBef>
                <a:spcPct val="50000"/>
              </a:spcBef>
              <a:buClr>
                <a:schemeClr val="folHlink"/>
              </a:buClr>
              <a:buNone/>
            </a:pPr>
            <a:endParaRPr lang="zh-CN" altLang="en-US" sz="2200" dirty="0"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latin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</a:rPr>
              <a:t>default</a:t>
            </a:r>
            <a:r>
              <a:rPr lang="zh-CN" altLang="en-US" sz="2200" dirty="0">
                <a:latin typeface="Times New Roman" panose="02020503050405090304" pitchFamily="18" charset="0"/>
              </a:rPr>
              <a:t>子句是任选的。</a:t>
            </a:r>
            <a:endParaRPr lang="en-US" altLang="zh-CN" sz="2200" dirty="0">
              <a:latin typeface="Times New Roman" panose="0202050305040509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None/>
            </a:pPr>
            <a:endParaRPr lang="zh-CN" altLang="en-US" sz="2200" dirty="0"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latin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</a:rPr>
              <a:t>break</a:t>
            </a:r>
            <a:r>
              <a:rPr lang="zh-CN" altLang="en-US" sz="2200" dirty="0">
                <a:latin typeface="Times New Roman" panose="02020503050405090304" pitchFamily="18" charset="0"/>
              </a:rPr>
              <a:t>语句用来在执行完一个</a:t>
            </a:r>
            <a:r>
              <a:rPr lang="en-US" altLang="zh-CN" sz="2200" dirty="0">
                <a:latin typeface="Times New Roman" panose="02020503050405090304" pitchFamily="18" charset="0"/>
              </a:rPr>
              <a:t>case</a:t>
            </a:r>
            <a:r>
              <a:rPr lang="zh-CN" altLang="en-US" sz="2200" dirty="0">
                <a:latin typeface="Times New Roman" panose="02020503050405090304" pitchFamily="18" charset="0"/>
              </a:rPr>
              <a:t>分支后，使程序跳出</a:t>
            </a:r>
            <a:r>
              <a:rPr lang="en-US" altLang="zh-CN" sz="2200" dirty="0">
                <a:latin typeface="Times New Roman" panose="02020503050405090304" pitchFamily="18" charset="0"/>
              </a:rPr>
              <a:t>switch</a:t>
            </a:r>
            <a:r>
              <a:rPr lang="zh-CN" altLang="en-US" sz="2200" dirty="0">
                <a:latin typeface="Times New Roman" panose="02020503050405090304" pitchFamily="18" charset="0"/>
              </a:rPr>
              <a:t>语句，即终止</a:t>
            </a:r>
            <a:r>
              <a:rPr lang="en-US" altLang="zh-CN" sz="2200" dirty="0">
                <a:latin typeface="Times New Roman" panose="02020503050405090304" pitchFamily="18" charset="0"/>
              </a:rPr>
              <a:t>switch</a:t>
            </a:r>
            <a:r>
              <a:rPr lang="zh-CN" altLang="en-US" sz="2200" dirty="0">
                <a:latin typeface="Times New Roman" panose="02020503050405090304" pitchFamily="18" charset="0"/>
              </a:rPr>
              <a:t>语句的执行。</a:t>
            </a:r>
            <a:endParaRPr lang="en-US" altLang="zh-CN" sz="2200" dirty="0">
              <a:latin typeface="Times New Roman" panose="02020503050405090304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None/>
            </a:pPr>
            <a:endParaRPr lang="zh-CN" altLang="en-US" sz="2200" dirty="0"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（如果某个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case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分支后没有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break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语句，程序将不再做比较而执行下一个分支）</a:t>
            </a:r>
            <a:endParaRPr lang="zh-CN" altLang="en-US" sz="2200" b="1" i="1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latin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</a:rPr>
              <a:t>switch</a:t>
            </a:r>
            <a:r>
              <a:rPr lang="zh-CN" altLang="en-US" sz="2200" dirty="0">
                <a:latin typeface="Times New Roman" panose="02020503050405090304" pitchFamily="18" charset="0"/>
              </a:rPr>
              <a:t>语句的功能可以用</a:t>
            </a:r>
            <a:r>
              <a:rPr lang="en-US" altLang="zh-CN" sz="2200" dirty="0">
                <a:latin typeface="Times New Roman" panose="02020503050405090304" pitchFamily="18" charset="0"/>
              </a:rPr>
              <a:t>if-else</a:t>
            </a:r>
            <a:r>
              <a:rPr lang="zh-CN" altLang="en-US" sz="2200" dirty="0">
                <a:latin typeface="Times New Roman" panose="02020503050405090304" pitchFamily="18" charset="0"/>
              </a:rPr>
              <a:t>语句来实现，但某些情况下，使用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503050405090304" pitchFamily="18" charset="0"/>
              </a:rPr>
              <a:t>switch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503050405090304" pitchFamily="18" charset="0"/>
              </a:rPr>
              <a:t>语句更简炼</a:t>
            </a:r>
            <a:r>
              <a:rPr lang="zh-CN" altLang="en-US" sz="2200" dirty="0">
                <a:latin typeface="Times New Roman" panose="02020503050405090304" pitchFamily="18" charset="0"/>
              </a:rPr>
              <a:t>。</a:t>
            </a:r>
            <a:endParaRPr lang="zh-CN" altLang="en-US" sz="2200" dirty="0">
              <a:latin typeface="Times New Roman" panose="0202050305040509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类型能否做条件？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>
                <a:solidFill>
                  <a:srgbClr val="FF0000"/>
                </a:solidFill>
              </a:rPr>
              <a:t>JDK1.7</a:t>
            </a:r>
            <a:r>
              <a:rPr kumimoji="1" lang="zh-CN" altLang="en-US" dirty="0">
                <a:solidFill>
                  <a:srgbClr val="FF0000"/>
                </a:solidFill>
              </a:rPr>
              <a:t>以上版本，新加入了 </a:t>
            </a:r>
            <a:r>
              <a:rPr kumimoji="1" lang="en-US" altLang="zh-CN" dirty="0">
                <a:solidFill>
                  <a:srgbClr val="FF0000"/>
                </a:solidFill>
              </a:rPr>
              <a:t>String</a:t>
            </a:r>
            <a:r>
              <a:rPr kumimoji="1" lang="zh-CN" altLang="en-US" dirty="0">
                <a:solidFill>
                  <a:srgbClr val="FF0000"/>
                </a:solidFill>
              </a:rPr>
              <a:t>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好的程序员应该注意加“</a:t>
            </a:r>
            <a:r>
              <a:rPr kumimoji="1" lang="en-US" altLang="zh-CN" dirty="0"/>
              <a:t>default</a:t>
            </a:r>
            <a:r>
              <a:rPr kumimoji="1" lang="zh-CN" altLang="en-US" dirty="0"/>
              <a:t>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和有效利用“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”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zh-CN" dirty="0"/>
              <a:t>while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zh-CN" dirty="0"/>
              <a:t>do-While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zh-CN" dirty="0"/>
              <a:t>for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关于循环语句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注意会用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\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，尤其在嵌套循环中，注意跳出位置。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Jdk1.5</a:t>
            </a:r>
            <a:r>
              <a:rPr kumimoji="1" lang="zh-CN" altLang="en-US" dirty="0"/>
              <a:t>开始，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有了</a:t>
            </a:r>
            <a:r>
              <a:rPr kumimoji="1" lang="en-US" altLang="zh-CN" dirty="0" err="1"/>
              <a:t>for..in</a:t>
            </a:r>
            <a:r>
              <a:rPr kumimoji="1" lang="zh-CN" altLang="en-US" dirty="0"/>
              <a:t>语法糖，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for(int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语句中最后执行首句括号里的最后一个表达式。 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异常处理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503050405090304" pitchFamily="18" charset="0"/>
              </a:rPr>
              <a:t>try-catch-finally, throw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在进行程序设计时，错误的产生是不可避免得。如何处理错误？把错误交给谁去处理？程序又该如何从错误中恢复？这是任何程序设计语言都必须面对和解决的问题。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语言中是通过</a:t>
            </a:r>
            <a:r>
              <a:rPr lang="en-US" altLang="zh-CN" dirty="0">
                <a:latin typeface="Times New Roman" panose="02020503050405090304" pitchFamily="18" charset="0"/>
              </a:rPr>
              <a:t>Exception(</a:t>
            </a:r>
            <a:r>
              <a:rPr lang="zh-CN" altLang="en-US" dirty="0">
                <a:latin typeface="Times New Roman" panose="02020503050405090304" pitchFamily="18" charset="0"/>
              </a:rPr>
              <a:t>翻译成“异常”，或“例外”</a:t>
            </a:r>
            <a:r>
              <a:rPr lang="en-US" altLang="zh-CN" dirty="0">
                <a:latin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</a:rPr>
              <a:t>来处理错误的。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503050405090304" pitchFamily="18" charset="0"/>
              </a:rPr>
              <a:t>try</a:t>
            </a:r>
            <a:r>
              <a:rPr kumimoji="1" lang="zh-CN" altLang="en-US" dirty="0">
                <a:latin typeface="Times New Roman" panose="02020503050405090304" pitchFamily="18" charset="0"/>
              </a:rPr>
              <a:t> </a:t>
            </a:r>
            <a:r>
              <a:rPr kumimoji="1" lang="en-US" altLang="zh-CN" dirty="0">
                <a:latin typeface="Times New Roman" panose="02020503050405090304" pitchFamily="18" charset="0"/>
              </a:rPr>
              <a:t>{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503050405090304" pitchFamily="18" charset="0"/>
              </a:rPr>
              <a:t>}catch(ex1)</a:t>
            </a:r>
            <a:r>
              <a:rPr kumimoji="1" lang="zh-CN" altLang="en-US" dirty="0">
                <a:latin typeface="Times New Roman" panose="02020503050405090304" pitchFamily="18" charset="0"/>
              </a:rPr>
              <a:t> </a:t>
            </a:r>
            <a:r>
              <a:rPr kumimoji="1" lang="en-US" altLang="zh-CN" dirty="0">
                <a:latin typeface="Times New Roman" panose="02020503050405090304" pitchFamily="18" charset="0"/>
              </a:rPr>
              <a:t>{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503050405090304" pitchFamily="18" charset="0"/>
              </a:rPr>
              <a:t>}</a:t>
            </a:r>
            <a:r>
              <a:rPr kumimoji="1" lang="zh-CN" altLang="en-US" dirty="0">
                <a:latin typeface="Times New Roman" panose="02020503050405090304" pitchFamily="18" charset="0"/>
              </a:rPr>
              <a:t> </a:t>
            </a:r>
            <a:r>
              <a:rPr kumimoji="1" lang="en-US" altLang="zh-CN" dirty="0">
                <a:latin typeface="Times New Roman" panose="02020503050405090304" pitchFamily="18" charset="0"/>
              </a:rPr>
              <a:t>catch(ex2)</a:t>
            </a:r>
            <a:r>
              <a:rPr kumimoji="1" lang="zh-CN" altLang="en-US" dirty="0">
                <a:latin typeface="Times New Roman" panose="02020503050405090304" pitchFamily="18" charset="0"/>
              </a:rPr>
              <a:t> </a:t>
            </a:r>
            <a:r>
              <a:rPr kumimoji="1" lang="en-US" altLang="zh-CN" dirty="0">
                <a:latin typeface="Times New Roman" panose="02020503050405090304" pitchFamily="18" charset="0"/>
              </a:rPr>
              <a:t>{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503050405090304" pitchFamily="18" charset="0"/>
              </a:rPr>
              <a:t>}finally{}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关于异常处理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非常重要，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语言提供了程序员友好的处理机制</a:t>
            </a: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语言用断言机制</a:t>
            </a:r>
            <a:endParaRPr kumimoji="1" lang="en-US" altLang="zh-CN" dirty="0"/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Try</a:t>
            </a:r>
            <a:r>
              <a:rPr kumimoji="1" lang="zh-CN" altLang="en-US" dirty="0"/>
              <a:t>功能有些弱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在</a:t>
            </a: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语言中，数组是一种最简单的复合数据类型（引用数据类型）。数组是有序数据的集合，数组中的每个元素具有相同的数据类型，可以用一个统一的数组名和下标来唯一地确定数组中的元素。数组有一维数组和多维数组。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503050405090304" pitchFamily="18" charset="0"/>
              </a:rPr>
              <a:t>int[]</a:t>
            </a:r>
            <a:r>
              <a:rPr kumimoji="1" lang="zh-CN" altLang="en-US" dirty="0">
                <a:latin typeface="Times New Roman" panose="02020503050405090304" pitchFamily="18" charset="0"/>
              </a:rPr>
              <a:t> </a:t>
            </a:r>
            <a:r>
              <a:rPr kumimoji="1" lang="en-US" altLang="zh-CN" dirty="0">
                <a:latin typeface="Times New Roman" panose="02020503050405090304" pitchFamily="18" charset="0"/>
              </a:rPr>
              <a:t>colors</a:t>
            </a:r>
            <a:r>
              <a:rPr kumimoji="1" lang="zh-CN" altLang="en-US" dirty="0">
                <a:latin typeface="Times New Roman" panose="02020503050405090304" pitchFamily="18" charset="0"/>
              </a:rPr>
              <a:t>；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503050405090304" pitchFamily="18" charset="0"/>
              </a:rPr>
              <a:t>colors</a:t>
            </a:r>
            <a:r>
              <a:rPr kumimoji="1" lang="zh-CN" altLang="en-US" dirty="0">
                <a:latin typeface="Times New Roman" panose="02020503050405090304" pitchFamily="18" charset="0"/>
              </a:rPr>
              <a:t>是数组，同时还是一个特殊的对象。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语法基础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语言的数据类型（续）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</a:t>
            </a:r>
            <a:r>
              <a:rPr lang="zh-CN" altLang="en-US" dirty="0"/>
              <a:t>运算符与表达式、控制结构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的类的定义规范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 Java</a:t>
            </a:r>
            <a:r>
              <a:rPr lang="zh-CN" altLang="en-US" dirty="0">
                <a:latin typeface="Times New Roman" panose="02020503050405090304" pitchFamily="18" charset="0"/>
              </a:rPr>
              <a:t>是一种面向对象的程序设计语言，具备面向对象技术的基本属性。类是</a:t>
            </a: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中体现面相对象特征的主要内容，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它是</a:t>
            </a: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中的一种重要数据类型，是组成</a:t>
            </a: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程序的基本要素。</a:t>
            </a:r>
            <a:endParaRPr lang="en-US" altLang="zh-CN" dirty="0">
              <a:latin typeface="Times New Roman" panose="02020503050405090304" pitchFamily="18" charset="0"/>
            </a:endParaRPr>
          </a:p>
          <a:p>
            <a:endParaRPr lang="en-US" altLang="zh-CN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i="1" dirty="0">
                <a:latin typeface="Times New Roman" panose="02020503050405090304" pitchFamily="18" charset="0"/>
              </a:rPr>
              <a:t>我们将在下一节课中详细介绍类的定义以及与之相关的对象、包、接口等概念。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一句话区分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语言中语言标识符差别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把整型数字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a=100,</a:t>
            </a:r>
            <a:r>
              <a:rPr kumimoji="1" lang="zh-CN" altLang="en-US" dirty="0"/>
              <a:t>转换成大端、小端形式的</a:t>
            </a:r>
            <a:r>
              <a:rPr kumimoji="1" lang="en-US" altLang="zh-CN" dirty="0"/>
              <a:t>byte[]</a:t>
            </a:r>
            <a:r>
              <a:rPr kumimoji="1" lang="zh-CN" altLang="en-US" dirty="0"/>
              <a:t>数组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编程得到汉字‘内’的</a:t>
            </a:r>
            <a:r>
              <a:rPr kumimoji="1" lang="en-US" altLang="zh-CN" dirty="0"/>
              <a:t>gb231</a:t>
            </a:r>
            <a:r>
              <a:rPr kumimoji="1" lang="zh-CN" altLang="en-US" dirty="0"/>
              <a:t>编码的区码、位吗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编程，用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语句实现把某字符串内所有单词反转，但标点符号位置不变。（例如：“</a:t>
            </a:r>
            <a:r>
              <a:rPr kumimoji="1" lang="en-US" altLang="zh-CN" dirty="0"/>
              <a:t>hello,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world!</a:t>
            </a:r>
            <a:r>
              <a:rPr kumimoji="1" lang="zh-CN" altLang="en-US" dirty="0"/>
              <a:t>”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“</a:t>
            </a:r>
            <a:r>
              <a:rPr kumimoji="1" lang="en-US" altLang="zh-CN" dirty="0" err="1">
                <a:sym typeface="Wingdings" panose="05000000000000000000" pitchFamily="2" charset="2"/>
              </a:rPr>
              <a:t>olleh,dlrow</a:t>
            </a:r>
            <a:r>
              <a:rPr kumimoji="1" lang="en-US" altLang="zh-CN" dirty="0">
                <a:sym typeface="Wingdings" panose="05000000000000000000" pitchFamily="2" charset="2"/>
              </a:rPr>
              <a:t>!”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数据类型的自动转换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</a:rPr>
              <a:t>自动类型转换</a:t>
            </a:r>
            <a:endParaRPr lang="zh-CN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   整型、实型、字符型数据可以混合运算。运算中，不同类型的数据先转化为同一类型，然后进行运算，转换从低级到高级：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endParaRPr lang="en-US" altLang="zh-CN" sz="20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低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-----------------------------------------------------&gt;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高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byte,short,char</a:t>
            </a:r>
            <a:r>
              <a:rPr lang="en-US" altLang="zh-CN" sz="2000" b="1" noProof="1">
                <a:solidFill>
                  <a:schemeClr val="accent5">
                    <a:lumMod val="50000"/>
                  </a:schemeClr>
                </a:solidFill>
              </a:rPr>
              <a:t>—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&gt; int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—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&gt; long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—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&gt;</a:t>
            </a:r>
            <a:r>
              <a:rPr lang="en-US" altLang="zh-CN" sz="2000" b="1" noProof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float </a:t>
            </a:r>
            <a:r>
              <a:rPr lang="en-US" altLang="zh-CN" sz="2000" b="1" noProof="1">
                <a:solidFill>
                  <a:schemeClr val="accent5">
                    <a:lumMod val="50000"/>
                  </a:schemeClr>
                </a:solidFill>
              </a:rPr>
              <a:t>—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&gt;</a:t>
            </a:r>
            <a:r>
              <a:rPr lang="en-US" altLang="zh-CN" sz="2000" b="1" noProof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double</a:t>
            </a:r>
            <a:endParaRPr lang="en-US" altLang="zh-CN" sz="2000" b="1" noProof="1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noProof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操作数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类型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				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操作数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类型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转换后的类型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byte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short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char			int		int	</a:t>
            </a:r>
            <a:endParaRPr lang="en-US" altLang="zh-CN" sz="2000" b="1" dirty="0">
              <a:solidFill>
                <a:srgbClr val="0070C0"/>
              </a:solidFill>
              <a:latin typeface="Times New Roman" panose="0202050305040509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byte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short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char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int			long		long	</a:t>
            </a:r>
            <a:endParaRPr lang="en-US" altLang="zh-CN" sz="2000" b="1" dirty="0">
              <a:solidFill>
                <a:srgbClr val="0070C0"/>
              </a:solidFill>
              <a:latin typeface="Times New Roman" panose="0202050305040509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byte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short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char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long		float		float	</a:t>
            </a:r>
            <a:endParaRPr lang="en-US" altLang="zh-CN" sz="2000" b="1" dirty="0">
              <a:solidFill>
                <a:srgbClr val="0070C0"/>
              </a:solidFill>
              <a:latin typeface="Times New Roman" panose="0202050305040509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byte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short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char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long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503050405090304" pitchFamily="18" charset="0"/>
              </a:rPr>
              <a:t>float	double		double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noProof="1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关于数据转换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dirty="0"/>
              <a:t>数据类型转换必须满足如下规则：</a:t>
            </a:r>
            <a:endParaRPr lang="zh-CN" altLang="en-US" dirty="0"/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不能对</a:t>
            </a:r>
            <a:r>
              <a:rPr lang="en-US" altLang="zh-CN" dirty="0" err="1">
                <a:latin typeface="Times New Roman" panose="02020503050405090304" pitchFamily="18" charset="0"/>
              </a:rPr>
              <a:t>boolean</a:t>
            </a:r>
            <a:r>
              <a:rPr lang="zh-CN" altLang="en-US" dirty="0">
                <a:latin typeface="Times New Roman" panose="02020503050405090304" pitchFamily="18" charset="0"/>
              </a:rPr>
              <a:t>类型进行类型转换。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/>
              <a:t>不能把对象类型转换成不相关类的对象。</a:t>
            </a:r>
            <a:endParaRPr lang="zh-CN" altLang="en-US" dirty="0"/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/>
              <a:t> 在把容量大的类型转换为容量小的类型时必须使用强制类型转换。</a:t>
            </a:r>
            <a:endParaRPr lang="zh-CN" altLang="en-US" dirty="0"/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/>
              <a:t> 转换过程中可能导致溢出或损失精度</a:t>
            </a:r>
            <a:endParaRPr lang="zh-CN" altLang="en-US" dirty="0"/>
          </a:p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8;  byte b=(byte)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dirty="0"/>
              <a:t> (byte)255 == -1	(byte)0x5634 == 0x34</a:t>
            </a:r>
            <a:endParaRPr lang="en-US" altLang="zh-CN" dirty="0"/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dirty="0"/>
              <a:t>浮点数到整数的转换是通过舍弃小数得到，</a:t>
            </a:r>
            <a:r>
              <a:rPr lang="zh-CN" altLang="en-US" dirty="0">
                <a:solidFill>
                  <a:srgbClr val="FF0000"/>
                </a:solidFill>
              </a:rPr>
              <a:t>而不是四舍五入</a:t>
            </a:r>
            <a:endParaRPr lang="zh-CN" altLang="en-US" dirty="0">
              <a:solidFill>
                <a:srgbClr val="FF0000"/>
              </a:solidFill>
            </a:endParaRPr>
          </a:p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(int)23.7 == 23	(int)-45.89f == -45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503050405090304" pitchFamily="18" charset="0"/>
              </a:rPr>
              <a:t>Java</a:t>
            </a:r>
            <a:r>
              <a:rPr lang="zh-CN" altLang="en-US" b="1" dirty="0">
                <a:latin typeface="Times New Roman" panose="02020503050405090304" pitchFamily="18" charset="0"/>
              </a:rPr>
              <a:t>语言的结构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运算符（</a:t>
            </a:r>
            <a:r>
              <a:rPr lang="en-US" altLang="zh-CN" b="1" dirty="0">
                <a:solidFill>
                  <a:schemeClr val="folHlink"/>
                </a:solidFill>
              </a:rPr>
              <a:t>Operator</a:t>
            </a:r>
            <a:r>
              <a:rPr lang="zh-CN" altLang="en-US" dirty="0"/>
              <a:t>）和表达式（</a:t>
            </a:r>
            <a:r>
              <a:rPr lang="en-US" altLang="zh-CN" b="1" dirty="0">
                <a:solidFill>
                  <a:schemeClr val="folHlink"/>
                </a:solidFill>
              </a:rPr>
              <a:t>Expression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注释（</a:t>
            </a:r>
            <a:r>
              <a:rPr lang="en-US" altLang="zh-CN" b="1" dirty="0">
                <a:solidFill>
                  <a:schemeClr val="folHlink"/>
                </a:solidFill>
              </a:rPr>
              <a:t>Comment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语句（</a:t>
            </a:r>
            <a:r>
              <a:rPr lang="en-US" altLang="zh-CN" b="1" dirty="0">
                <a:solidFill>
                  <a:schemeClr val="folHlink"/>
                </a:solidFill>
              </a:rPr>
              <a:t>Statement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代码段（</a:t>
            </a:r>
            <a:r>
              <a:rPr lang="en-US" altLang="zh-CN" b="1" dirty="0">
                <a:solidFill>
                  <a:schemeClr val="folHlink"/>
                </a:solidFill>
              </a:rPr>
              <a:t>Code Block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作用域（</a:t>
            </a:r>
            <a:r>
              <a:rPr lang="en-US" altLang="zh-CN" b="1" dirty="0">
                <a:solidFill>
                  <a:schemeClr val="folHlink"/>
                </a:solidFill>
              </a:rPr>
              <a:t>Scope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算术运算符： </a:t>
            </a:r>
            <a:r>
              <a:rPr lang="en-US" altLang="zh-CN" dirty="0">
                <a:latin typeface="Tahoma" panose="020B0604030504040204" pitchFamily="34" charset="0"/>
              </a:rPr>
              <a:t>+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―</a:t>
            </a:r>
            <a:r>
              <a:rPr lang="zh-CN" altLang="en-US" dirty="0">
                <a:latin typeface="Tahoma" panose="020B0604030504040204" pitchFamily="34" charset="0"/>
              </a:rPr>
              <a:t>，*，</a:t>
            </a:r>
            <a:r>
              <a:rPr lang="en-US" altLang="zh-CN" dirty="0">
                <a:latin typeface="Tahoma" panose="020B0604030504040204" pitchFamily="34" charset="0"/>
              </a:rPr>
              <a:t>/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%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++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――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关系运算符： </a:t>
            </a:r>
            <a:r>
              <a:rPr lang="en-US" altLang="zh-CN" dirty="0">
                <a:latin typeface="Tahoma" panose="020B0604030504040204" pitchFamily="34" charset="0"/>
              </a:rPr>
              <a:t>&gt;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&lt;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&gt;=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&lt;=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==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!=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布尔逻辑运算符： </a:t>
            </a:r>
            <a:r>
              <a:rPr lang="en-US" altLang="zh-CN" dirty="0">
                <a:latin typeface="Tahoma" panose="020B0604030504040204" pitchFamily="34" charset="0"/>
              </a:rPr>
              <a:t>!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&amp;&amp;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||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位运算符： </a:t>
            </a:r>
            <a:r>
              <a:rPr lang="en-US" altLang="zh-CN" dirty="0">
                <a:latin typeface="Tahoma" panose="020B0604030504040204" pitchFamily="34" charset="0"/>
              </a:rPr>
              <a:t>&gt;&gt;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&lt;&lt;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&gt;&gt;&gt;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&amp;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|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^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~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赋值运算符： </a:t>
            </a:r>
            <a:r>
              <a:rPr lang="en-US" altLang="zh-CN" dirty="0">
                <a:latin typeface="Tahoma" panose="020B0604030504040204" pitchFamily="34" charset="0"/>
              </a:rPr>
              <a:t>=</a:t>
            </a:r>
            <a:r>
              <a:rPr lang="zh-CN" altLang="en-US" dirty="0">
                <a:latin typeface="Tahoma" panose="020B0604030504040204" pitchFamily="34" charset="0"/>
              </a:rPr>
              <a:t>，及其扩展赋值运算符如</a:t>
            </a:r>
            <a:r>
              <a:rPr lang="en-US" altLang="zh-CN" dirty="0">
                <a:latin typeface="Tahoma" panose="020B0604030504040204" pitchFamily="34" charset="0"/>
              </a:rPr>
              <a:t>+=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―</a:t>
            </a:r>
            <a:r>
              <a:rPr lang="en-US" altLang="zh-CN" dirty="0">
                <a:latin typeface="Tahoma" panose="020B0604030504040204" pitchFamily="34" charset="0"/>
              </a:rPr>
              <a:t>=</a:t>
            </a:r>
            <a:r>
              <a:rPr lang="zh-CN" altLang="en-US" dirty="0">
                <a:latin typeface="Tahoma" panose="020B0604030504040204" pitchFamily="34" charset="0"/>
              </a:rPr>
              <a:t>，*</a:t>
            </a:r>
            <a:r>
              <a:rPr lang="en-US" altLang="zh-CN" dirty="0">
                <a:latin typeface="Tahoma" panose="020B0604030504040204" pitchFamily="34" charset="0"/>
              </a:rPr>
              <a:t>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/=</a:t>
            </a:r>
            <a:r>
              <a:rPr lang="zh-CN" altLang="en-US" dirty="0">
                <a:latin typeface="Tahoma" panose="020B0604030504040204" pitchFamily="34" charset="0"/>
              </a:rPr>
              <a:t>等。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条件运算符：  </a:t>
            </a:r>
            <a:r>
              <a:rPr lang="en-US" altLang="zh-CN" dirty="0">
                <a:latin typeface="Tahoma" panose="020B0604030504040204" pitchFamily="34" charset="0"/>
              </a:rPr>
              <a:t>? </a:t>
            </a:r>
            <a:r>
              <a:rPr lang="zh-CN" altLang="en-US" dirty="0">
                <a:latin typeface="Tahoma" panose="020B0604030504040204" pitchFamily="34" charset="0"/>
              </a:rPr>
              <a:t>：</a:t>
            </a:r>
            <a:endParaRPr lang="zh-CN" altLang="en-US" dirty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运算符（？）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zh-CN" dirty="0"/>
              <a:t> </a:t>
            </a:r>
            <a:r>
              <a:rPr lang="zh-CN" altLang="en-US" dirty="0"/>
              <a:t>其它</a:t>
            </a:r>
            <a:endParaRPr lang="zh-CN" altLang="en-US" dirty="0"/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分量运算符   </a:t>
            </a:r>
            <a:r>
              <a:rPr lang="zh-CN" altLang="en-US" u="sng" dirty="0">
                <a:solidFill>
                  <a:schemeClr val="folHlink"/>
                </a:solidFill>
              </a:rPr>
              <a:t> </a:t>
            </a:r>
            <a:r>
              <a:rPr lang="en-US" altLang="zh-CN" u="sng" dirty="0">
                <a:solidFill>
                  <a:schemeClr val="folHlink"/>
                </a:solidFill>
              </a:rPr>
              <a:t>· </a:t>
            </a:r>
            <a:r>
              <a:rPr lang="zh-CN" altLang="en-US" dirty="0"/>
              <a:t>，</a:t>
            </a:r>
            <a:endParaRPr lang="zh-CN" altLang="en-US" dirty="0"/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下标运算符   </a:t>
            </a:r>
            <a:r>
              <a:rPr lang="zh-CN" altLang="en-US" u="sng" dirty="0">
                <a:solidFill>
                  <a:schemeClr val="folHlink"/>
                </a:solidFill>
              </a:rPr>
              <a:t> </a:t>
            </a:r>
            <a:r>
              <a:rPr lang="en-US" altLang="zh-CN" u="sng" dirty="0">
                <a:solidFill>
                  <a:schemeClr val="folHlink"/>
                </a:solidFill>
              </a:rPr>
              <a:t>[</a:t>
            </a:r>
            <a:r>
              <a:rPr lang="zh-CN" altLang="en-US" u="sng" dirty="0">
                <a:solidFill>
                  <a:schemeClr val="folHlink"/>
                </a:solidFill>
              </a:rPr>
              <a:t> </a:t>
            </a:r>
            <a:r>
              <a:rPr lang="en-US" altLang="zh-CN" u="sng" dirty="0">
                <a:solidFill>
                  <a:schemeClr val="folHlink"/>
                </a:solidFill>
              </a:rPr>
              <a:t>] </a:t>
            </a:r>
            <a:r>
              <a:rPr lang="zh-CN" altLang="en-US" dirty="0"/>
              <a:t>，</a:t>
            </a:r>
            <a:endParaRPr lang="zh-CN" altLang="en-US" dirty="0"/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实例运算符   </a:t>
            </a:r>
            <a:r>
              <a:rPr lang="en-US" altLang="zh-CN" u="sng" dirty="0" err="1">
                <a:solidFill>
                  <a:schemeClr val="folHlink"/>
                </a:solidFill>
              </a:rPr>
              <a:t>instanceof</a:t>
            </a:r>
            <a:r>
              <a:rPr lang="zh-CN" altLang="en-US" dirty="0"/>
              <a:t>，</a:t>
            </a:r>
            <a:endParaRPr lang="zh-CN" altLang="en-US" dirty="0"/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内存分配运算符   </a:t>
            </a:r>
            <a:r>
              <a:rPr lang="en-US" altLang="zh-CN" u="sng" dirty="0">
                <a:solidFill>
                  <a:schemeClr val="folHlink"/>
                </a:solidFill>
              </a:rPr>
              <a:t>new</a:t>
            </a:r>
            <a:r>
              <a:rPr lang="zh-CN" altLang="en-US" dirty="0"/>
              <a:t>，</a:t>
            </a:r>
            <a:endParaRPr lang="zh-CN" altLang="en-US" dirty="0"/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强制类型转换运算符   </a:t>
            </a:r>
            <a:r>
              <a:rPr lang="en-US" altLang="zh-CN" u="sng" dirty="0">
                <a:solidFill>
                  <a:schemeClr val="folHlink"/>
                </a:solidFill>
              </a:rPr>
              <a:t>(</a:t>
            </a:r>
            <a:r>
              <a:rPr lang="zh-CN" altLang="en-US" u="sng" dirty="0">
                <a:solidFill>
                  <a:schemeClr val="folHlink"/>
                </a:solidFill>
              </a:rPr>
              <a:t>类型</a:t>
            </a:r>
            <a:r>
              <a:rPr lang="en-US" altLang="zh-CN" u="sng" dirty="0">
                <a:solidFill>
                  <a:schemeClr val="folHlink"/>
                </a:solidFill>
              </a:rPr>
              <a:t>)</a:t>
            </a:r>
            <a:r>
              <a:rPr lang="zh-CN" altLang="en-US" dirty="0"/>
              <a:t>，</a:t>
            </a:r>
            <a:endParaRPr lang="zh-CN" altLang="en-US" dirty="0"/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方法调用运算符 </a:t>
            </a:r>
            <a:r>
              <a:rPr lang="zh-CN" altLang="en-US" u="sng" dirty="0">
                <a:solidFill>
                  <a:schemeClr val="folHlink"/>
                </a:solidFill>
              </a:rPr>
              <a:t> </a:t>
            </a:r>
            <a:r>
              <a:rPr lang="en-US" altLang="zh-CN" u="sng" dirty="0">
                <a:solidFill>
                  <a:schemeClr val="folHlink"/>
                </a:solidFill>
              </a:rPr>
              <a:t>()  </a:t>
            </a:r>
            <a:endParaRPr lang="en-US" altLang="zh-CN" u="sng" dirty="0">
              <a:solidFill>
                <a:schemeClr val="folHlink"/>
              </a:solidFill>
            </a:endParaRPr>
          </a:p>
          <a:p>
            <a:pPr lvl="2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 …</a:t>
            </a:r>
            <a:endParaRPr lang="en-US" altLang="zh-CN" dirty="0"/>
          </a:p>
          <a:p>
            <a:pPr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由于数据类型的长度是确定的，所以没有长度运算符</a:t>
            </a:r>
            <a:r>
              <a:rPr lang="en-US" altLang="zh-CN" u="sng" dirty="0" err="1">
                <a:solidFill>
                  <a:schemeClr val="folHlink"/>
                </a:solidFill>
              </a:rPr>
              <a:t>sizeof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ahoma" panose="020B0604030504040204" pitchFamily="34" charset="0"/>
              </a:rPr>
              <a:t>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表达式是由操作数和运算符按一定的语法形式组成的符号序列。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ahoma" panose="020B0604030504040204" pitchFamily="34" charset="0"/>
              </a:rPr>
              <a:t>一个常量或一个变量名字是最简单的表达式，其值即该常量或变量的值；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ahoma" panose="020B0604030504040204" pitchFamily="34" charset="0"/>
              </a:rPr>
              <a:t>表达式的值还可以用作其他运算的操作数，形成更复杂的表达式。</a:t>
            </a:r>
            <a:endParaRPr lang="zh-CN" altLang="en-US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ahoma" panose="020B0604030504040204" pitchFamily="34" charset="0"/>
              </a:rPr>
              <a:t>例：</a:t>
            </a:r>
            <a:endParaRPr lang="zh-CN" altLang="en-US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	</a:t>
            </a:r>
            <a:r>
              <a:rPr lang="en-US" altLang="zh-CN" sz="2000" dirty="0">
                <a:latin typeface="Tahoma" panose="020B0604030504040204" pitchFamily="34" charset="0"/>
              </a:rPr>
              <a:t>x		num1+num2			a*(</a:t>
            </a:r>
            <a:r>
              <a:rPr lang="en-US" altLang="zh-CN" sz="2000" dirty="0" err="1">
                <a:latin typeface="Tahoma" panose="020B0604030504040204" pitchFamily="34" charset="0"/>
              </a:rPr>
              <a:t>b+c</a:t>
            </a:r>
            <a:r>
              <a:rPr lang="en-US" altLang="zh-CN" sz="2000" dirty="0">
                <a:latin typeface="Tahoma" panose="020B0604030504040204" pitchFamily="34" charset="0"/>
              </a:rPr>
              <a:t>)+d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	3.14		x&lt;=(</a:t>
            </a:r>
            <a:r>
              <a:rPr lang="en-US" altLang="zh-CN" sz="2000" dirty="0" err="1">
                <a:latin typeface="Tahoma" panose="020B0604030504040204" pitchFamily="34" charset="0"/>
              </a:rPr>
              <a:t>y+z</a:t>
            </a:r>
            <a:r>
              <a:rPr lang="en-US" altLang="zh-CN" sz="2000" dirty="0">
                <a:latin typeface="Tahoma" panose="020B0604030504040204" pitchFamily="34" charset="0"/>
              </a:rPr>
              <a:t>)			x&amp;&amp;y||z</a:t>
            </a:r>
            <a:endParaRPr lang="en-US" altLang="zh-CN" dirty="0">
              <a:latin typeface="Tahoma" panose="020B060403050404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</a:rPr>
              <a:t>运算符的优先次序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1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. ,</a:t>
            </a:r>
            <a:r>
              <a:rPr lang="en-US" altLang="zh-CN" sz="1800" dirty="0"/>
              <a:t> </a:t>
            </a:r>
            <a:r>
              <a:rPr lang="en-US" altLang="zh-CN" sz="1800" b="1" dirty="0">
                <a:latin typeface="Times New Roman" panose="02020503050405090304" pitchFamily="18" charset="0"/>
              </a:rPr>
              <a:t>[] , ()			    9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&amp;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2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++ , -- , ! , ~ , </a:t>
            </a:r>
            <a:r>
              <a:rPr lang="en-US" altLang="zh-CN" sz="1800" b="1" dirty="0" err="1">
                <a:latin typeface="Times New Roman" panose="02020503050405090304" pitchFamily="18" charset="0"/>
              </a:rPr>
              <a:t>instanceof</a:t>
            </a:r>
            <a:r>
              <a:rPr lang="en-US" altLang="zh-CN" sz="1800" b="1" dirty="0">
                <a:latin typeface="Times New Roman" panose="02020503050405090304" pitchFamily="18" charset="0"/>
              </a:rPr>
              <a:t>	    10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^ 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3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new (type)		    11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|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4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* </a:t>
            </a:r>
            <a:r>
              <a:rPr lang="en-US" altLang="zh-CN" sz="1800" b="1" dirty="0">
                <a:latin typeface="Times New Roman" panose="02020503050405090304" pitchFamily="18" charset="0"/>
              </a:rPr>
              <a:t>, / , %			    12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&amp;&amp;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5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+ , -			    13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||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6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&gt;&gt; , &gt;&gt;&gt; , &lt;&lt;		    14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?: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7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&gt; , &lt; , &gt;= , &lt;=		    15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= , += , -= , *= , /= , %= , ^=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Times New Roman" panose="02020503050405090304" pitchFamily="18" charset="0"/>
              </a:rPr>
              <a:t>8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== , !=			    16</a:t>
            </a:r>
            <a:r>
              <a:rPr lang="zh-CN" altLang="en-US" sz="1800" b="1" dirty="0">
                <a:latin typeface="Times New Roman" panose="02020503050405090304" pitchFamily="18" charset="0"/>
              </a:rPr>
              <a:t>）	</a:t>
            </a:r>
            <a:r>
              <a:rPr lang="en-US" altLang="zh-CN" sz="1800" b="1" dirty="0">
                <a:latin typeface="Times New Roman" panose="02020503050405090304" pitchFamily="18" charset="0"/>
              </a:rPr>
              <a:t>&amp;= , |= , &lt;&lt;= , &gt;&gt;= , &gt;&gt;&gt;= </a:t>
            </a: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800" b="1" dirty="0">
              <a:latin typeface="Times New Roman" panose="0202050305040509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503050405090304" pitchFamily="18" charset="0"/>
              </a:rPr>
              <a:t>不要记住，不行就加括号！！！</a:t>
            </a:r>
            <a:endParaRPr lang="en-US" altLang="zh-CN" sz="2400" b="1" i="1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演示</Application>
  <PresentationFormat>宽屏</PresentationFormat>
  <Paragraphs>209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方正书宋_GBK</vt:lpstr>
      <vt:lpstr>Wingdings</vt:lpstr>
      <vt:lpstr>Apple Chancery</vt:lpstr>
      <vt:lpstr>STLiti</vt:lpstr>
      <vt:lpstr>宋体-简</vt:lpstr>
      <vt:lpstr>Tahoma</vt:lpstr>
      <vt:lpstr>Times New Roman</vt:lpstr>
      <vt:lpstr>宋体</vt:lpstr>
      <vt:lpstr>汉仪书宋二KW</vt:lpstr>
      <vt:lpstr>Courier New</vt:lpstr>
      <vt:lpstr>等线 Light</vt:lpstr>
      <vt:lpstr>汉仪中等线KW</vt:lpstr>
      <vt:lpstr>等线</vt:lpstr>
      <vt:lpstr>微软雅黑</vt:lpstr>
      <vt:lpstr>汉仪旗黑KW</vt:lpstr>
      <vt:lpstr>宋体</vt:lpstr>
      <vt:lpstr>Arial Unicode MS</vt:lpstr>
      <vt:lpstr>Calibri</vt:lpstr>
      <vt:lpstr>Helvetica Neue</vt:lpstr>
      <vt:lpstr>Office 主题​​</vt:lpstr>
      <vt:lpstr>面向对象程序设计  Object Oriented Programming </vt:lpstr>
      <vt:lpstr>第二章 JAVA语法基础</vt:lpstr>
      <vt:lpstr>Java数据类型的自动转换</vt:lpstr>
      <vt:lpstr>关于数据转换</vt:lpstr>
      <vt:lpstr>Java语言的结构</vt:lpstr>
      <vt:lpstr>运算符</vt:lpstr>
      <vt:lpstr>运算符（？）</vt:lpstr>
      <vt:lpstr>表达式</vt:lpstr>
      <vt:lpstr>运算符的优先次序</vt:lpstr>
      <vt:lpstr>注释</vt:lpstr>
      <vt:lpstr>Java控制语句</vt:lpstr>
      <vt:lpstr>条件语句 if-else</vt:lpstr>
      <vt:lpstr>多分支语句 switch</vt:lpstr>
      <vt:lpstr>关于Switch</vt:lpstr>
      <vt:lpstr>循环语句</vt:lpstr>
      <vt:lpstr>关于循环语句</vt:lpstr>
      <vt:lpstr>异常处理try-catch-finally, throw</vt:lpstr>
      <vt:lpstr>关于异常处理</vt:lpstr>
      <vt:lpstr>Java的数组</vt:lpstr>
      <vt:lpstr>Java的类的定义规范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yuer</cp:lastModifiedBy>
  <cp:revision>45</cp:revision>
  <dcterms:created xsi:type="dcterms:W3CDTF">2020-03-15T05:15:03Z</dcterms:created>
  <dcterms:modified xsi:type="dcterms:W3CDTF">2020-03-15T05:15:03Z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