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25" r:id="rId2"/>
    <p:sldId id="257" r:id="rId3"/>
    <p:sldId id="258" r:id="rId4"/>
    <p:sldId id="266" r:id="rId5"/>
    <p:sldId id="264" r:id="rId6"/>
    <p:sldId id="265" r:id="rId7"/>
    <p:sldId id="267" r:id="rId8"/>
    <p:sldId id="268" r:id="rId9"/>
    <p:sldId id="281" r:id="rId10"/>
    <p:sldId id="320" r:id="rId11"/>
    <p:sldId id="321" r:id="rId12"/>
    <p:sldId id="263" r:id="rId13"/>
    <p:sldId id="272" r:id="rId14"/>
    <p:sldId id="322" r:id="rId15"/>
    <p:sldId id="271" r:id="rId16"/>
    <p:sldId id="269" r:id="rId17"/>
    <p:sldId id="259" r:id="rId18"/>
    <p:sldId id="260" r:id="rId19"/>
    <p:sldId id="261" r:id="rId20"/>
    <p:sldId id="274" r:id="rId21"/>
    <p:sldId id="275" r:id="rId22"/>
    <p:sldId id="276" r:id="rId23"/>
    <p:sldId id="277" r:id="rId24"/>
    <p:sldId id="323" r:id="rId25"/>
    <p:sldId id="278" r:id="rId26"/>
    <p:sldId id="279" r:id="rId27"/>
    <p:sldId id="273" r:id="rId28"/>
    <p:sldId id="280" r:id="rId29"/>
    <p:sldId id="282" r:id="rId30"/>
    <p:sldId id="294" r:id="rId31"/>
    <p:sldId id="300" r:id="rId32"/>
    <p:sldId id="295" r:id="rId33"/>
    <p:sldId id="283" r:id="rId34"/>
    <p:sldId id="284" r:id="rId35"/>
    <p:sldId id="285" r:id="rId36"/>
    <p:sldId id="319" r:id="rId37"/>
    <p:sldId id="324" r:id="rId38"/>
    <p:sldId id="301" r:id="rId39"/>
    <p:sldId id="287" r:id="rId40"/>
    <p:sldId id="302" r:id="rId41"/>
    <p:sldId id="286" r:id="rId42"/>
    <p:sldId id="303" r:id="rId43"/>
    <p:sldId id="304" r:id="rId44"/>
    <p:sldId id="305" r:id="rId45"/>
    <p:sldId id="288" r:id="rId46"/>
    <p:sldId id="290" r:id="rId47"/>
    <p:sldId id="291" r:id="rId48"/>
    <p:sldId id="311" r:id="rId49"/>
    <p:sldId id="292" r:id="rId50"/>
    <p:sldId id="307" r:id="rId51"/>
    <p:sldId id="308" r:id="rId52"/>
    <p:sldId id="309" r:id="rId53"/>
    <p:sldId id="310" r:id="rId54"/>
    <p:sldId id="299" r:id="rId55"/>
    <p:sldId id="293" r:id="rId56"/>
    <p:sldId id="317" r:id="rId57"/>
    <p:sldId id="297" r:id="rId58"/>
    <p:sldId id="298" r:id="rId59"/>
    <p:sldId id="315" r:id="rId60"/>
    <p:sldId id="316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64C8-D294-2E4F-BD10-B0FC63C6157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6B51-A92A-0649-99D6-5A7FA6232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lang/String.html" TargetMode="External"/><Relationship Id="rId2" Type="http://schemas.openxmlformats.org/officeDocument/2006/relationships/hyperlink" Target="../docs/api/java/net/InetAddres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s.pku.edu.cn/javaCourse/index.html" TargetMode="External"/><Relationship Id="rId2" Type="http://schemas.openxmlformats.org/officeDocument/2006/relationships/hyperlink" Target="http://www.pku.edu.c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abc.com:8080/java/network.html#UDP" TargetMode="External"/><Relationship Id="rId4" Type="http://schemas.openxmlformats.org/officeDocument/2006/relationships/hyperlink" Target="ftp://gis.pku.edu.cn/javaCourse/Techdoc/ch1.p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docs/api/java/net/URLConnection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io/OutputStream.html" TargetMode="External"/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io/OutputStream.html" TargetMode="External"/><Relationship Id="rId2" Type="http://schemas.openxmlformats.org/officeDocument/2006/relationships/hyperlink" Target="../docs/api/java/io/InputStream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../docs/api/java/net/InetAddress.html" TargetMode="External"/><Relationship Id="rId4" Type="http://schemas.openxmlformats.org/officeDocument/2006/relationships/hyperlink" Target="../docs/api/java/io/IOException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docs/api/java/net/InetAddress.html" TargetMode="External"/><Relationship Id="rId2" Type="http://schemas.openxmlformats.org/officeDocument/2006/relationships/hyperlink" Target="../docs/api/java/net/Socket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209800" y="2209800"/>
            <a:ext cx="7848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TCP</a:t>
            </a:r>
            <a:r>
              <a:rPr lang="zh-CN" altLang="en-US" sz="2800">
                <a:latin typeface="Times New Roman" panose="02020503050405090304" pitchFamily="18" charset="0"/>
              </a:rPr>
              <a:t>协议和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协议各有各的用处。当对所传输的数据具有时序性和可靠性等要求时，应使用</a:t>
            </a:r>
            <a:r>
              <a:rPr lang="en-US" altLang="zh-CN" sz="2800">
                <a:latin typeface="Times New Roman" panose="02020503050405090304" pitchFamily="18" charset="0"/>
              </a:rPr>
              <a:t>TCP</a:t>
            </a:r>
            <a:r>
              <a:rPr lang="zh-CN" altLang="en-US" sz="2800">
                <a:latin typeface="Times New Roman" panose="02020503050405090304" pitchFamily="18" charset="0"/>
              </a:rPr>
              <a:t>协议；当传输的数据比较简单、对时序等无要求时，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协议能发挥更好的作用，如</a:t>
            </a:r>
            <a:r>
              <a:rPr lang="en-US" altLang="zh-CN" sz="2800">
                <a:latin typeface="Times New Roman" panose="02020503050405090304" pitchFamily="18" charset="0"/>
              </a:rPr>
              <a:t>ping</a:t>
            </a:r>
            <a:r>
              <a:rPr lang="zh-CN" altLang="en-US" sz="2800">
                <a:latin typeface="Times New Roman" panose="02020503050405090304" pitchFamily="18" charset="0"/>
              </a:rPr>
              <a:t>、发送时间数据等。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09876" y="533400"/>
            <a:ext cx="466407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2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Java</a:t>
            </a:r>
            <a:r>
              <a:rPr lang="zh-CN" altLang="en-US" sz="3200" b="1">
                <a:latin typeface="Times New Roman" panose="02020503050405090304" pitchFamily="18" charset="0"/>
              </a:rPr>
              <a:t>与</a:t>
            </a:r>
            <a:r>
              <a:rPr lang="en-US" altLang="zh-CN" sz="3200" b="1">
                <a:latin typeface="Times New Roman" panose="0202050305040509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503050405090304" pitchFamily="18" charset="0"/>
              </a:rPr>
              <a:t>	——Java</a:t>
            </a:r>
            <a:r>
              <a:rPr lang="zh-CN" altLang="en-US" sz="2800" b="1">
                <a:latin typeface="Times New Roman" panose="02020503050405090304" pitchFamily="18" charset="0"/>
              </a:rPr>
              <a:t>中的网络通信</a:t>
            </a:r>
            <a:endParaRPr lang="zh-CN" altLang="en-US" sz="200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57400" y="1828800"/>
            <a:ext cx="822960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</a:t>
            </a:r>
            <a:r>
              <a:rPr lang="zh-CN" altLang="en-US">
                <a:latin typeface="Times New Roman" panose="02020503050405090304" pitchFamily="18" charset="0"/>
              </a:rPr>
              <a:t>网络应用是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语言取得成功的领域之一，它已经成为现在</a:t>
            </a:r>
            <a:r>
              <a:rPr lang="en-US" altLang="zh-CN">
                <a:latin typeface="Times New Roman" panose="02020503050405090304" pitchFamily="18" charset="0"/>
              </a:rPr>
              <a:t>Internet</a:t>
            </a:r>
            <a:r>
              <a:rPr lang="zh-CN" altLang="en-US">
                <a:latin typeface="Times New Roman" panose="02020503050405090304" pitchFamily="18" charset="0"/>
              </a:rPr>
              <a:t>上最流行的一种编程语言。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语言在网络编程方面提供了许多方便，其他语言往往需要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数页代码</a:t>
            </a:r>
            <a:r>
              <a:rPr lang="zh-CN" altLang="en-US">
                <a:latin typeface="Times New Roman" panose="02020503050405090304" pitchFamily="18" charset="0"/>
              </a:rPr>
              <a:t>才能完成的事情，在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中可能只需要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一条语句</a:t>
            </a:r>
            <a:r>
              <a:rPr lang="zh-CN" altLang="en-US">
                <a:latin typeface="Times New Roman" panose="02020503050405090304" pitchFamily="18" charset="0"/>
              </a:rPr>
              <a:t>就可以。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的网络通信分为三个层次：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>
                <a:latin typeface="Times New Roman" panose="02020503050405090304" pitchFamily="18" charset="0"/>
              </a:rPr>
              <a:t> 最高一级的网络通信就是我们上一讲中所涉及到的从网络上下载</a:t>
            </a:r>
            <a:r>
              <a:rPr lang="en-US" altLang="zh-CN" sz="2000">
                <a:latin typeface="Times New Roman" panose="02020503050405090304" pitchFamily="18" charset="0"/>
              </a:rPr>
              <a:t>Applet</a:t>
            </a:r>
            <a:r>
              <a:rPr lang="zh-CN" altLang="en-US" sz="2000">
                <a:latin typeface="Times New Roman" panose="02020503050405090304" pitchFamily="18" charset="0"/>
              </a:rPr>
              <a:t>。客户端浏览器通过</a:t>
            </a:r>
            <a:r>
              <a:rPr lang="en-US" altLang="zh-CN" sz="2000">
                <a:latin typeface="Times New Roman" panose="02020503050405090304" pitchFamily="18" charset="0"/>
              </a:rPr>
              <a:t>HTML</a:t>
            </a:r>
            <a:r>
              <a:rPr lang="zh-CN" altLang="en-US" sz="2000">
                <a:latin typeface="Times New Roman" panose="02020503050405090304" pitchFamily="18" charset="0"/>
              </a:rPr>
              <a:t>文件中的</a:t>
            </a:r>
            <a:r>
              <a:rPr lang="en-US" altLang="zh-CN" sz="2000">
                <a:latin typeface="Times New Roman" panose="02020503050405090304" pitchFamily="18" charset="0"/>
              </a:rPr>
              <a:t>&lt;applet&gt;</a:t>
            </a:r>
            <a:r>
              <a:rPr lang="zh-CN" altLang="en-US" sz="2000">
                <a:latin typeface="Times New Roman" panose="02020503050405090304" pitchFamily="18" charset="0"/>
              </a:rPr>
              <a:t>标记来识别</a:t>
            </a:r>
            <a:r>
              <a:rPr lang="en-US" altLang="zh-CN" sz="2000">
                <a:latin typeface="Times New Roman" panose="02020503050405090304" pitchFamily="18" charset="0"/>
              </a:rPr>
              <a:t>Applet</a:t>
            </a:r>
            <a:r>
              <a:rPr lang="zh-CN" altLang="en-US" sz="2000">
                <a:latin typeface="Times New Roman" panose="02020503050405090304" pitchFamily="18" charset="0"/>
              </a:rPr>
              <a:t>，并解析</a:t>
            </a:r>
            <a:r>
              <a:rPr lang="en-US" altLang="zh-CN" sz="2000">
                <a:latin typeface="Times New Roman" panose="02020503050405090304" pitchFamily="18" charset="0"/>
              </a:rPr>
              <a:t>Applet</a:t>
            </a:r>
            <a:r>
              <a:rPr lang="zh-CN" altLang="en-US" sz="2000">
                <a:latin typeface="Times New Roman" panose="02020503050405090304" pitchFamily="18" charset="0"/>
              </a:rPr>
              <a:t>的属性，通过网络获取</a:t>
            </a:r>
            <a:r>
              <a:rPr lang="en-US" altLang="zh-CN" sz="2000">
                <a:latin typeface="Times New Roman" panose="02020503050405090304" pitchFamily="18" charset="0"/>
              </a:rPr>
              <a:t>Applet</a:t>
            </a:r>
            <a:r>
              <a:rPr lang="zh-CN" altLang="en-US" sz="2000">
                <a:latin typeface="Times New Roman" panose="02020503050405090304" pitchFamily="18" charset="0"/>
              </a:rPr>
              <a:t>得字节码文件。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（由浏览器提供）</a:t>
            </a: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500" b="1" u="sng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>
                <a:latin typeface="Times New Roman" panose="02020503050405090304" pitchFamily="18" charset="0"/>
              </a:rPr>
              <a:t> 上一讲中所涉及到的声音播放和图象显示，其中声音文件和图象文件的获取是次一级的通信。通过类</a:t>
            </a:r>
            <a:r>
              <a:rPr lang="en-US" altLang="zh-CN" sz="2000">
                <a:latin typeface="Times New Roman" panose="02020503050405090304" pitchFamily="18" charset="0"/>
              </a:rPr>
              <a:t>URL</a:t>
            </a:r>
            <a:r>
              <a:rPr lang="zh-CN" altLang="en-US" sz="2000">
                <a:latin typeface="Times New Roman" panose="02020503050405090304" pitchFamily="18" charset="0"/>
              </a:rPr>
              <a:t>的对象指明文件所在位置，并从网络上下载声音和图象文件。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（由</a:t>
            </a:r>
            <a:r>
              <a:rPr lang="en-US" altLang="zh-CN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Java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开发环境提供）</a:t>
            </a: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500" b="1" u="sng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>
                <a:latin typeface="Times New Roman" panose="02020503050405090304" pitchFamily="18" charset="0"/>
              </a:rPr>
              <a:t> 最低一级的通信是利用</a:t>
            </a:r>
            <a:r>
              <a:rPr lang="en-US" altLang="zh-CN" sz="2000">
                <a:latin typeface="Times New Roman" panose="02020503050405090304" pitchFamily="18" charset="0"/>
              </a:rPr>
              <a:t>java.net</a:t>
            </a:r>
            <a:r>
              <a:rPr lang="zh-CN" altLang="en-US" sz="2000">
                <a:latin typeface="Times New Roman" panose="02020503050405090304" pitchFamily="18" charset="0"/>
              </a:rPr>
              <a:t>包中提供的类直接在程序中实现网络通信。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（由</a:t>
            </a:r>
            <a:r>
              <a:rPr lang="en-US" altLang="zh-CN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Java</a:t>
            </a:r>
            <a:r>
              <a:rPr lang="zh-CN" altLang="en-US" sz="20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语言开发包提供）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5334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2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Java</a:t>
            </a:r>
            <a:r>
              <a:rPr lang="zh-CN" altLang="en-US" sz="3200" b="1">
                <a:latin typeface="Times New Roman" panose="02020503050405090304" pitchFamily="18" charset="0"/>
              </a:rPr>
              <a:t>与</a:t>
            </a:r>
            <a:r>
              <a:rPr lang="en-US" altLang="zh-CN" sz="3200" b="1">
                <a:latin typeface="Times New Roman" panose="0202050305040509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503050405090304" pitchFamily="18" charset="0"/>
              </a:rPr>
              <a:t>	——Java</a:t>
            </a:r>
            <a:r>
              <a:rPr lang="zh-CN" altLang="en-US" sz="2800" b="1">
                <a:latin typeface="Times New Roman" panose="02020503050405090304" pitchFamily="18" charset="0"/>
              </a:rPr>
              <a:t>中的网络支持</a:t>
            </a:r>
            <a:endParaRPr lang="zh-CN" altLang="en-US" sz="28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8610600" cy="28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针对网络通信的不同层次，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提供的网络功能有四大类：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InetAddress 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URLs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Sockets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Datagram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900">
              <a:latin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面向的是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网络层（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层）</a:t>
            </a:r>
            <a:r>
              <a:rPr lang="zh-CN" altLang="en-US">
                <a:latin typeface="Times New Roman" panose="02020503050405090304" pitchFamily="18" charset="0"/>
              </a:rPr>
              <a:t>，用于标识网络上的硬件资源。</a:t>
            </a: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endParaRPr lang="zh-CN" altLang="en-US" sz="600">
              <a:latin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面向的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应用层</a:t>
            </a:r>
            <a:r>
              <a:rPr lang="zh-CN" altLang="en-US">
                <a:latin typeface="Times New Roman" panose="02020503050405090304" pitchFamily="18" charset="0"/>
              </a:rPr>
              <a:t>，通过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程序可以直接送出或读入网络上的数据。</a:t>
            </a: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endParaRPr lang="zh-CN" altLang="en-US" sz="500">
              <a:latin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Sockets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Datagram</a:t>
            </a:r>
            <a:r>
              <a:rPr lang="zh-CN" altLang="en-US">
                <a:latin typeface="Times New Roman" panose="02020503050405090304" pitchFamily="18" charset="0"/>
              </a:rPr>
              <a:t>面向的则是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传输层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  <a:r>
              <a:rPr lang="en-US" altLang="zh-CN">
                <a:latin typeface="Times New Roman" panose="02020503050405090304" pitchFamily="18" charset="0"/>
              </a:rPr>
              <a:t>Sockets</a:t>
            </a:r>
            <a:r>
              <a:rPr lang="zh-CN" altLang="en-US">
                <a:latin typeface="Times New Roman" panose="02020503050405090304" pitchFamily="18" charset="0"/>
              </a:rPr>
              <a:t>使用的是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协议，这是传统网络程序最常用的方式，可以想象为两个不同的程序通过网络的通信信道进行通信。</a:t>
            </a:r>
            <a:r>
              <a:rPr lang="en-US" altLang="zh-CN">
                <a:latin typeface="Times New Roman" panose="02020503050405090304" pitchFamily="18" charset="0"/>
              </a:rPr>
              <a:t>Datagram</a:t>
            </a:r>
            <a:r>
              <a:rPr lang="zh-CN" altLang="en-US">
                <a:latin typeface="Times New Roman" panose="02020503050405090304" pitchFamily="18" charset="0"/>
              </a:rPr>
              <a:t>则使用</a:t>
            </a: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协议，是另一种网络传输方式，它把数据的目的地纪录在数据包中，然后直接放在网络上。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5334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2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Java</a:t>
            </a:r>
            <a:r>
              <a:rPr lang="zh-CN" altLang="en-US" sz="3200" b="1">
                <a:latin typeface="Times New Roman" panose="02020503050405090304" pitchFamily="18" charset="0"/>
              </a:rPr>
              <a:t>与</a:t>
            </a:r>
            <a:r>
              <a:rPr lang="en-US" altLang="zh-CN" sz="3200" b="1">
                <a:latin typeface="Times New Roman" panose="02020503050405090304" pitchFamily="18" charset="0"/>
              </a:rPr>
              <a:t>Internet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b="1">
                <a:latin typeface="Times New Roman" panose="02020503050405090304" pitchFamily="18" charset="0"/>
              </a:rPr>
              <a:t>	——Java</a:t>
            </a:r>
            <a:r>
              <a:rPr lang="zh-CN" altLang="en-US" sz="2800" b="1">
                <a:latin typeface="Times New Roman" panose="02020503050405090304" pitchFamily="18" charset="0"/>
              </a:rPr>
              <a:t>中的网络支持</a:t>
            </a:r>
            <a:endParaRPr lang="zh-CN" altLang="en-US" sz="280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74926" y="1862139"/>
            <a:ext cx="7712075" cy="420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503050405090304" pitchFamily="18" charset="0"/>
              </a:rPr>
              <a:t>java.net</a:t>
            </a:r>
            <a:r>
              <a:rPr lang="zh-CN" altLang="en-US">
                <a:latin typeface="Times New Roman" panose="02020503050405090304" pitchFamily="18" charset="0"/>
              </a:rPr>
              <a:t>包中的主要的类和可能产生的例外包括：</a:t>
            </a:r>
          </a:p>
          <a:p>
            <a:pPr>
              <a:lnSpc>
                <a:spcPct val="110000"/>
              </a:lnSpc>
            </a:pPr>
            <a:endParaRPr lang="zh-CN" altLang="en-US" sz="1000">
              <a:latin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</a:rPr>
              <a:t>面向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层的类：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InetAddress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（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Inet4Address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Inet6Address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</a:rPr>
              <a:t>面向应用层的类：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URLConnection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</a:rPr>
              <a:t>面向网络层的类：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协议相关类：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ServerSocket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协议相关类：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DatagramPacket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DatagramSocket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MulticastSocket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</a:rPr>
              <a:t>可能产生的例外：</a:t>
            </a:r>
          </a:p>
          <a:p>
            <a:pPr lvl="2">
              <a:lnSpc>
                <a:spcPct val="11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BindException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ConnectException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MalformedURLException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NoRouteToHostException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ProtocolException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SocketException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UnknownHostException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UnknownServiceException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8763000" cy="444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类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可以用于标识网络上的硬件资源，它提供了一系列方法以描述、获取及使用网络资源。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类没有构造函数，因此不能用</a:t>
            </a:r>
            <a:r>
              <a:rPr lang="en-US" altLang="zh-CN">
                <a:latin typeface="Times New Roman" panose="02020503050405090304" pitchFamily="18" charset="0"/>
              </a:rPr>
              <a:t>new</a:t>
            </a:r>
            <a:r>
              <a:rPr lang="zh-CN" altLang="en-US">
                <a:latin typeface="Times New Roman" panose="02020503050405090304" pitchFamily="18" charset="0"/>
              </a:rPr>
              <a:t>来构造一个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实例。通常是用它提供的静态方法来获取：</a:t>
            </a:r>
            <a:endParaRPr lang="zh-CN" altLang="en-US" sz="500">
              <a:latin typeface="Times New Roman" panose="02020503050405090304" pitchFamily="18" charset="0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getByName(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host) 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en-US" altLang="zh-CN" sz="1600" b="1">
                <a:latin typeface="Times New Roman" panose="02020503050405090304" pitchFamily="18" charset="0"/>
              </a:rPr>
              <a:t>host</a:t>
            </a:r>
            <a:r>
              <a:rPr lang="zh-CN" altLang="en-US" sz="1600" b="1">
                <a:latin typeface="Times New Roman" panose="02020503050405090304" pitchFamily="18" charset="0"/>
              </a:rPr>
              <a:t>可以是一个机器名，也可以是一个形如“</a:t>
            </a:r>
            <a:r>
              <a:rPr lang="en-US" altLang="zh-CN" sz="1600" b="1">
                <a:latin typeface="Times New Roman" panose="02020503050405090304" pitchFamily="18" charset="0"/>
              </a:rPr>
              <a:t>%d.%d.%d.%d”</a:t>
            </a:r>
            <a:r>
              <a:rPr lang="zh-CN" altLang="en-US" sz="1600" b="1">
                <a:latin typeface="Times New Roman" panose="02020503050405090304" pitchFamily="18" charset="0"/>
              </a:rPr>
              <a:t>的</a:t>
            </a:r>
            <a:r>
              <a:rPr lang="en-US" altLang="zh-CN" sz="1600" b="1">
                <a:latin typeface="Times New Roman" panose="02020503050405090304" pitchFamily="18" charset="0"/>
              </a:rPr>
              <a:t>IP</a:t>
            </a:r>
            <a:r>
              <a:rPr lang="zh-CN" altLang="en-US" sz="1600" b="1">
                <a:latin typeface="Times New Roman" panose="02020503050405090304" pitchFamily="18" charset="0"/>
              </a:rPr>
              <a:t>地址或一个</a:t>
            </a:r>
            <a:r>
              <a:rPr lang="en-US" altLang="zh-CN" sz="1600" b="1">
                <a:latin typeface="Times New Roman" panose="02020503050405090304" pitchFamily="18" charset="0"/>
              </a:rPr>
              <a:t>DSN</a:t>
            </a:r>
            <a:r>
              <a:rPr lang="zh-CN" altLang="en-US" sz="1600" b="1">
                <a:latin typeface="Times New Roman" panose="02020503050405090304" pitchFamily="18" charset="0"/>
              </a:rPr>
              <a:t>域名。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getLocalHost() 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[]  getAllByName(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host)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static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getByAddress(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 host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,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addr)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</a:t>
            </a:r>
            <a:r>
              <a:rPr lang="zh-CN" altLang="en-US" b="1">
                <a:solidFill>
                  <a:schemeClr val="accent1"/>
                </a:solidFill>
                <a:latin typeface="Times New Roman" panose="02020503050405090304" pitchFamily="18" charset="0"/>
              </a:rPr>
              <a:t>这些方法通常会产生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UnknownHostException</a:t>
            </a:r>
            <a:r>
              <a:rPr lang="zh-CN" altLang="en-US" b="1">
                <a:solidFill>
                  <a:schemeClr val="accent1"/>
                </a:solidFill>
                <a:latin typeface="Times New Roman" panose="02020503050405090304" pitchFamily="18" charset="0"/>
              </a:rPr>
              <a:t>例外，应在程序中捕获处理。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以下是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类的几个主要方法，通过上述方法获得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类的实例后就可以使用：</a:t>
            </a:r>
            <a:endParaRPr lang="zh-CN" altLang="en-US" sz="500">
              <a:latin typeface="Times New Roman" panose="02020503050405090304" pitchFamily="18" charset="0"/>
            </a:endParaRP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byte[] getAddress()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b="1">
                <a:latin typeface="Times New Roman" panose="02020503050405090304" pitchFamily="18" charset="0"/>
              </a:rPr>
              <a:t>获得本对象的</a:t>
            </a:r>
            <a:r>
              <a:rPr lang="en-US" altLang="zh-CN" b="1">
                <a:latin typeface="Times New Roman" panose="02020503050405090304" pitchFamily="18" charset="0"/>
              </a:rPr>
              <a:t>IP</a:t>
            </a:r>
            <a:r>
              <a:rPr lang="zh-CN" altLang="en-US" b="1">
                <a:latin typeface="Times New Roman" panose="02020503050405090304" pitchFamily="18" charset="0"/>
              </a:rPr>
              <a:t>地址</a:t>
            </a:r>
            <a:r>
              <a:rPr lang="zh-CN" altLang="en-US" sz="1400" b="1">
                <a:latin typeface="Times New Roman" panose="02020503050405090304" pitchFamily="18" charset="0"/>
              </a:rPr>
              <a:t>（存放在字节数组中）。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getHostAddress()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b="1">
                <a:latin typeface="Times New Roman" panose="02020503050405090304" pitchFamily="18" charset="0"/>
              </a:rPr>
              <a:t>获得本对象的</a:t>
            </a:r>
            <a:r>
              <a:rPr lang="en-US" altLang="zh-CN" b="1">
                <a:latin typeface="Times New Roman" panose="02020503050405090304" pitchFamily="18" charset="0"/>
              </a:rPr>
              <a:t>IP</a:t>
            </a:r>
            <a:r>
              <a:rPr lang="zh-CN" altLang="en-US" b="1">
                <a:latin typeface="Times New Roman" panose="02020503050405090304" pitchFamily="18" charset="0"/>
              </a:rPr>
              <a:t>地址</a:t>
            </a:r>
            <a:r>
              <a:rPr lang="zh-CN" altLang="en-US" sz="1400" b="1">
                <a:latin typeface="Times New Roman" panose="02020503050405090304" pitchFamily="18" charset="0"/>
              </a:rPr>
              <a:t>“</a:t>
            </a:r>
            <a:r>
              <a:rPr lang="en-US" altLang="zh-CN" sz="1400" b="1">
                <a:latin typeface="Times New Roman" panose="02020503050405090304" pitchFamily="18" charset="0"/>
              </a:rPr>
              <a:t>%d.%d.%d.%d”</a:t>
            </a:r>
            <a:r>
              <a:rPr lang="zh-CN" altLang="en-US" b="1">
                <a:latin typeface="Times New Roman" panose="02020503050405090304" pitchFamily="18" charset="0"/>
              </a:rPr>
              <a:t>。</a:t>
            </a:r>
          </a:p>
          <a:p>
            <a:pPr lvl="2">
              <a:lnSpc>
                <a:spcPct val="11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String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getHostName()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b="1">
                <a:latin typeface="Times New Roman" panose="02020503050405090304" pitchFamily="18" charset="0"/>
              </a:rPr>
              <a:t>获得本对象的机器名。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3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InetAddress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057400" y="1920875"/>
            <a:ext cx="80772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下面的例子演示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如何根据域名自动到</a:t>
            </a:r>
            <a:r>
              <a:rPr lang="en-US" altLang="zh-CN">
                <a:latin typeface="Times New Roman" panose="02020503050405090304" pitchFamily="18" charset="0"/>
              </a:rPr>
              <a:t>DNS</a:t>
            </a:r>
            <a:r>
              <a:rPr lang="zh-CN" altLang="en-US">
                <a:latin typeface="Times New Roman" panose="02020503050405090304" pitchFamily="18" charset="0"/>
              </a:rPr>
              <a:t>（域名服务器）上查找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地址（与</a:t>
            </a:r>
            <a:r>
              <a:rPr lang="en-US" altLang="zh-CN">
                <a:latin typeface="Times New Roman" panose="02020503050405090304" pitchFamily="18" charset="0"/>
              </a:rPr>
              <a:t>DNS</a:t>
            </a:r>
            <a:r>
              <a:rPr lang="zh-CN" altLang="en-US">
                <a:latin typeface="Times New Roman" panose="02020503050405090304" pitchFamily="18" charset="0"/>
              </a:rPr>
              <a:t>服务器的连接减至一行）：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900">
              <a:latin typeface="Times New Roman" panose="02020503050405090304" pitchFamily="18" charset="0"/>
            </a:endParaRP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class getIP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public static void main(String args[])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InetAddress pku = null;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try{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    pku = InetAddress.getByName(“www.pku.edu.cn”);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}catch(UnknownHostException e) {}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System.out.println(pku);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}</a:t>
            </a:r>
          </a:p>
          <a:p>
            <a:pPr lvl="1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}</a:t>
            </a:r>
            <a:endParaRPr lang="en-US" altLang="zh-CN" sz="2000" b="1">
              <a:solidFill>
                <a:schemeClr val="folHlink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3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InetAddress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1981201"/>
            <a:ext cx="784860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 </a:t>
            </a:r>
            <a:r>
              <a:rPr lang="zh-CN" altLang="en-US">
                <a:latin typeface="Times New Roman" panose="02020503050405090304" pitchFamily="18" charset="0"/>
              </a:rPr>
              <a:t>通过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，可以获取本机的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地址：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1200">
              <a:latin typeface="Times New Roman" panose="02020503050405090304" pitchFamily="18" charset="0"/>
            </a:endParaRP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class getLocalHostTest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public static void main()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    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InetAddress myIP = null;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try{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     myIP = InetAddress.getLocalHost();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}catch(UnknownHostException e){}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System.out.println(myIP);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    }</a:t>
            </a:r>
          </a:p>
          <a:p>
            <a:pPr lvl="2"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}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09876" y="685800"/>
            <a:ext cx="465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3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InetAddress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971800" y="762000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86000" y="2090739"/>
            <a:ext cx="8077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URL</a:t>
            </a:r>
            <a:r>
              <a:rPr lang="zh-CN" altLang="en-US" sz="2800">
                <a:latin typeface="Times New Roman" panose="02020503050405090304" pitchFamily="18" charset="0"/>
              </a:rPr>
              <a:t>是统一资源定位符（</a:t>
            </a:r>
            <a:r>
              <a:rPr lang="en-US" altLang="zh-CN" sz="2800">
                <a:latin typeface="Times New Roman" panose="02020503050405090304" pitchFamily="18" charset="0"/>
              </a:rPr>
              <a:t>Uniform Resource Locator</a:t>
            </a:r>
            <a:r>
              <a:rPr lang="zh-CN" altLang="en-US" sz="2800">
                <a:latin typeface="Times New Roman" panose="02020503050405090304" pitchFamily="18" charset="0"/>
              </a:rPr>
              <a:t>）的简称，它表示</a:t>
            </a:r>
            <a:r>
              <a:rPr lang="en-US" altLang="zh-CN" sz="2800">
                <a:latin typeface="Times New Roman" panose="02020503050405090304" pitchFamily="18" charset="0"/>
              </a:rPr>
              <a:t>Internet</a:t>
            </a:r>
            <a:r>
              <a:rPr lang="zh-CN" altLang="en-US" sz="2800">
                <a:latin typeface="Times New Roman" panose="02020503050405090304" pitchFamily="18" charset="0"/>
              </a:rPr>
              <a:t>上某一资源的地址。</a:t>
            </a:r>
            <a:r>
              <a:rPr lang="en-US" altLang="zh-CN" sz="2800">
                <a:latin typeface="Times New Roman" panose="02020503050405090304" pitchFamily="18" charset="0"/>
              </a:rPr>
              <a:t>Internet</a:t>
            </a:r>
            <a:r>
              <a:rPr lang="zh-CN" altLang="en-US" sz="2800">
                <a:latin typeface="Times New Roman" panose="02020503050405090304" pitchFamily="18" charset="0"/>
              </a:rPr>
              <a:t>上的资源包括</a:t>
            </a:r>
            <a:r>
              <a:rPr lang="en-US" altLang="zh-CN" sz="2800">
                <a:latin typeface="Times New Roman" panose="02020503050405090304" pitchFamily="18" charset="0"/>
              </a:rPr>
              <a:t>HTML</a:t>
            </a:r>
            <a:r>
              <a:rPr lang="zh-CN" altLang="en-US" sz="2800">
                <a:latin typeface="Times New Roman" panose="02020503050405090304" pitchFamily="18" charset="0"/>
              </a:rPr>
              <a:t>文件、图象文件、声音文件、动画文件以及其他任何内容（并不完全是文件，也可以是一个对数据库的查询等）。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503050405090304" pitchFamily="18" charset="0"/>
              </a:rPr>
              <a:t>      通过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，就可以访问</a:t>
            </a:r>
            <a:r>
              <a:rPr lang="en-US" altLang="zh-CN" sz="2800">
                <a:latin typeface="Times New Roman" panose="02020503050405090304" pitchFamily="18" charset="0"/>
              </a:rPr>
              <a:t>Internet</a:t>
            </a:r>
            <a:r>
              <a:rPr lang="zh-CN" altLang="en-US" sz="2800">
                <a:latin typeface="Times New Roman" panose="02020503050405090304" pitchFamily="18" charset="0"/>
              </a:rPr>
              <a:t>。浏览器或其他程序通过解析给定的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就可以在网络上查找相应的文件或其他资源。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971800" y="762000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09800" y="1981200"/>
            <a:ext cx="8077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一个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包括两部分内容：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协议名称和资源名称</a:t>
            </a:r>
            <a:r>
              <a:rPr lang="zh-CN" altLang="en-US">
                <a:latin typeface="Times New Roman" panose="02020503050405090304" pitchFamily="18" charset="0"/>
              </a:rPr>
              <a:t>，中间用冒号隔开：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Protocol:resourceName </a:t>
            </a:r>
            <a:r>
              <a:rPr lang="zh-CN" altLang="en-US">
                <a:latin typeface="Times New Roman" panose="02020503050405090304" pitchFamily="18" charset="0"/>
              </a:rPr>
              <a:t>如：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http</a:t>
            </a:r>
            <a:r>
              <a:rPr lang="en-US" altLang="zh-CN">
                <a:latin typeface="Times New Roman" panose="02020503050405090304" pitchFamily="18" charset="0"/>
              </a:rPr>
              <a:t>: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//gis.pku.edu.cn</a:t>
            </a:r>
          </a:p>
          <a:p>
            <a:endParaRPr lang="en-US" altLang="zh-CN" sz="1000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协议名称指的是获取资源时所使用的应用层协议，如</a:t>
            </a:r>
            <a:r>
              <a:rPr lang="en-US" altLang="zh-CN">
                <a:latin typeface="Times New Roman" panose="02020503050405090304" pitchFamily="18" charset="0"/>
              </a:rPr>
              <a:t>http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ftp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file</a:t>
            </a:r>
            <a:r>
              <a:rPr lang="zh-CN" altLang="en-US">
                <a:latin typeface="Times New Roman" panose="02020503050405090304" pitchFamily="18" charset="0"/>
              </a:rPr>
              <a:t>等；资源名称则是资源的完整地址，包括主机名、端口号、文件名或文件内部的一个应用。当然，并不是所有的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都必须包含这些内容。</a:t>
            </a:r>
          </a:p>
          <a:p>
            <a:endParaRPr lang="zh-CN" altLang="en-US" sz="800">
              <a:latin typeface="Times New Roman" panose="02020503050405090304" pitchFamily="18" charset="0"/>
            </a:endParaRPr>
          </a:p>
          <a:p>
            <a:pPr lvl="1"/>
            <a:r>
              <a:rPr lang="en-US" altLang="zh-CN">
                <a:latin typeface="Times New Roman" panose="02020503050405090304" pitchFamily="18" charset="0"/>
                <a:hlinkClick r:id="rId2"/>
              </a:rPr>
              <a:t>http://www.pku.edu.cn</a:t>
            </a:r>
            <a:endParaRPr lang="en-US" altLang="zh-CN">
              <a:latin typeface="Times New Roman" panose="02020503050405090304" pitchFamily="18" charset="0"/>
            </a:endParaRPr>
          </a:p>
          <a:p>
            <a:pPr lvl="1"/>
            <a:r>
              <a:rPr lang="en-US" altLang="zh-CN">
                <a:latin typeface="Times New Roman" panose="02020503050405090304" pitchFamily="18" charset="0"/>
                <a:hlinkClick r:id="rId3"/>
              </a:rPr>
              <a:t>http://gis.pku.edu.cn/javaCourse/index.html</a:t>
            </a:r>
            <a:endParaRPr lang="en-US" altLang="zh-CN">
              <a:latin typeface="Times New Roman" panose="02020503050405090304" pitchFamily="18" charset="0"/>
            </a:endParaRPr>
          </a:p>
          <a:p>
            <a:pPr lvl="1"/>
            <a:r>
              <a:rPr lang="en-US" altLang="zh-CN">
                <a:latin typeface="Times New Roman" panose="02020503050405090304" pitchFamily="18" charset="0"/>
                <a:hlinkClick r:id="rId4"/>
              </a:rPr>
              <a:t>ftp://gis.pku.edu.cn/javaCourse/Techdoc/ch1.ppt</a:t>
            </a:r>
            <a:endParaRPr lang="en-US" altLang="zh-CN">
              <a:latin typeface="Times New Roman" panose="02020503050405090304" pitchFamily="18" charset="0"/>
            </a:endParaRPr>
          </a:p>
          <a:p>
            <a:pPr lvl="1"/>
            <a:r>
              <a:rPr lang="en-US" altLang="zh-CN">
                <a:latin typeface="Times New Roman" panose="02020503050405090304" pitchFamily="18" charset="0"/>
                <a:hlinkClick r:id="rId5"/>
              </a:rPr>
              <a:t>http://www.abc.com:8080/java/network.html#UDP</a:t>
            </a:r>
            <a:endParaRPr lang="en-US" altLang="zh-CN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0" y="533400"/>
            <a:ext cx="58674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	——</a:t>
            </a:r>
            <a:r>
              <a:rPr lang="zh-CN" altLang="en-US" sz="3200" b="1">
                <a:latin typeface="Times New Roman" panose="02020503050405090304" pitchFamily="18" charset="0"/>
              </a:rPr>
              <a:t>在</a:t>
            </a:r>
            <a:r>
              <a:rPr lang="en-US" altLang="zh-CN" sz="3200" b="1">
                <a:latin typeface="Times New Roman" panose="02020503050405090304" pitchFamily="18" charset="0"/>
              </a:rPr>
              <a:t>Java</a:t>
            </a:r>
            <a:r>
              <a:rPr lang="zh-CN" altLang="en-US" sz="3200" b="1">
                <a:latin typeface="Times New Roman" panose="02020503050405090304" pitchFamily="18" charset="0"/>
              </a:rPr>
              <a:t>中构造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05000" y="1905001"/>
            <a:ext cx="82296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在</a:t>
            </a:r>
            <a:r>
              <a:rPr lang="en-US" altLang="zh-CN">
                <a:latin typeface="Times New Roman" panose="02020503050405090304" pitchFamily="18" charset="0"/>
              </a:rPr>
              <a:t>java.net</a:t>
            </a:r>
            <a:r>
              <a:rPr lang="zh-CN" altLang="en-US">
                <a:latin typeface="Times New Roman" panose="02020503050405090304" pitchFamily="18" charset="0"/>
              </a:rPr>
              <a:t>包中，提供了类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来表示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。类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提供了很多构造方法来生成一个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对象：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URL(String spec) 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URL(URL context, String spec)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URL(String protocol, String host, String file) 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URL(String protocol, String host, int port, String file) </a:t>
            </a:r>
          </a:p>
          <a:p>
            <a:pPr lvl="1"/>
            <a:endParaRPr lang="en-US" altLang="zh-CN" sz="900">
              <a:latin typeface="Times New Roman" panose="02020503050405090304" pitchFamily="18" charset="0"/>
            </a:endParaRPr>
          </a:p>
          <a:p>
            <a:pPr lvl="1"/>
            <a:r>
              <a:rPr lang="zh-CN" altLang="en-US">
                <a:latin typeface="Times New Roman" panose="02020503050405090304" pitchFamily="18" charset="0"/>
              </a:rPr>
              <a:t>以下是一些具体的构造实例：</a:t>
            </a:r>
          </a:p>
          <a:p>
            <a:pPr lvl="1"/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URL url1 = new URL(“http://gis.pku.edu.cn/map/index.html”);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503050405090304" pitchFamily="18" charset="0"/>
              </a:rPr>
              <a:t>URL base = new URL(“http://gis.pku.edu.cn”);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503050405090304" pitchFamily="18" charset="0"/>
              </a:rPr>
              <a:t>URL url2 = new URL(base, “mywork1.html”);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503050405090304" pitchFamily="18" charset="0"/>
              </a:rPr>
              <a:t>URL url3 = new URL(base, “mywork2.html”);</a:t>
            </a:r>
          </a:p>
          <a:p>
            <a:pPr lvl="1"/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URL url4 = new URL(“http”, “gis.pku.edu.cn”,“/~lyw/test.html”);</a:t>
            </a:r>
          </a:p>
          <a:p>
            <a:pPr lvl="1"/>
            <a:r>
              <a:rPr lang="en-US" altLang="zh-CN" sz="1600" b="1">
                <a:solidFill>
                  <a:schemeClr val="hlink"/>
                </a:solidFill>
                <a:latin typeface="Times New Roman" panose="02020503050405090304" pitchFamily="18" charset="0"/>
              </a:rPr>
              <a:t>URL url5 = new URL(“http”, “www.abc.com”, 8080, “/java/network.html”);</a:t>
            </a:r>
            <a:endParaRPr lang="en-US" altLang="zh-CN" sz="1600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endParaRPr lang="en-US" altLang="zh-CN" sz="900"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另外还有两种稍微复杂些的构造方法（参见</a:t>
            </a:r>
            <a:r>
              <a:rPr lang="en-US" altLang="zh-CN">
                <a:latin typeface="Times New Roman" panose="02020503050405090304" pitchFamily="18" charset="0"/>
              </a:rPr>
              <a:t>JDK</a:t>
            </a:r>
            <a:r>
              <a:rPr lang="zh-CN" altLang="en-US">
                <a:latin typeface="Times New Roman" panose="02020503050405090304" pitchFamily="18" charset="0"/>
              </a:rPr>
              <a:t>文档）。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14415" y="8382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/>
              <a:t>第六章 网络通信（补）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14415" y="1659285"/>
            <a:ext cx="66562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503050405090304" pitchFamily="18" charset="0"/>
              </a:rPr>
              <a:t>网络基本概念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503050405090304" pitchFamily="18" charset="0"/>
              </a:rPr>
              <a:t>Java</a:t>
            </a:r>
            <a:r>
              <a:rPr lang="zh-CN" altLang="en-US" sz="3200" dirty="0">
                <a:latin typeface="Times New Roman" panose="02020503050405090304" pitchFamily="18" charset="0"/>
              </a:rPr>
              <a:t>与</a:t>
            </a:r>
            <a:r>
              <a:rPr lang="en-US" altLang="zh-CN" sz="3200" dirty="0">
                <a:latin typeface="Times New Roman" panose="02020503050405090304" pitchFamily="18" charset="0"/>
              </a:rPr>
              <a:t>Internet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503050405090304" pitchFamily="18" charset="0"/>
              </a:rPr>
              <a:t>使用</a:t>
            </a:r>
            <a:r>
              <a:rPr lang="en-US" altLang="zh-CN" sz="3200" dirty="0" err="1">
                <a:latin typeface="Times New Roman" panose="02020503050405090304" pitchFamily="18" charset="0"/>
              </a:rPr>
              <a:t>InetAddress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503050405090304" pitchFamily="18" charset="0"/>
              </a:rPr>
              <a:t>使用</a:t>
            </a:r>
            <a:r>
              <a:rPr lang="en-US" altLang="zh-CN" sz="3200" dirty="0">
                <a:latin typeface="Times New Roman" panose="02020503050405090304" pitchFamily="18" charset="0"/>
              </a:rPr>
              <a:t>URL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Times New Roman" panose="02020503050405090304" pitchFamily="18" charset="0"/>
              </a:rPr>
              <a:t>Socket</a:t>
            </a:r>
            <a:r>
              <a:rPr lang="zh-CN" altLang="en-US" sz="3200" dirty="0">
                <a:latin typeface="Times New Roman" panose="02020503050405090304" pitchFamily="18" charset="0"/>
              </a:rPr>
              <a:t>通信</a:t>
            </a:r>
          </a:p>
          <a:p>
            <a:pPr marL="514350" indent="-51435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Times New Roman" panose="02020503050405090304" pitchFamily="18" charset="0"/>
              </a:rPr>
              <a:t>数据报通信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14600" y="1905000"/>
            <a:ext cx="7696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当创建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时发生错误，系统会产生例外</a:t>
            </a:r>
            <a:r>
              <a:rPr lang="en-US" altLang="zh-CN">
                <a:latin typeface="Times New Roman" panose="02020503050405090304" pitchFamily="18" charset="0"/>
              </a:rPr>
              <a:t>MalformedURLException</a:t>
            </a:r>
            <a:r>
              <a:rPr lang="zh-CN" altLang="en-US">
                <a:latin typeface="Times New Roman" panose="02020503050405090304" pitchFamily="18" charset="0"/>
              </a:rPr>
              <a:t>，这是非运行时例外，必须在程序中捕获处理。</a:t>
            </a:r>
          </a:p>
          <a:p>
            <a:endParaRPr lang="zh-CN" altLang="en-US" sz="1200">
              <a:latin typeface="Times New Roman" panose="02020503050405090304" pitchFamily="18" charset="0"/>
            </a:endParaRP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 url1,url2,url3;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try{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url1 = new URL(“file:/D:/image/example.gif”);</a:t>
            </a:r>
          </a:p>
          <a:p>
            <a:pPr lvl="1" eaLnBrk="0" hangingPunct="0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url2 = new URL(“http://gis.pku.edu.cn/map/”);</a:t>
            </a:r>
          </a:p>
          <a:p>
            <a:pPr lvl="1" eaLnBrk="0" hangingPunct="0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url3 = new URL(url2, “test.gif”);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}catch(MalformedURLException e)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{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DisplayErrorMessage();</a:t>
            </a:r>
          </a:p>
          <a:p>
            <a:pPr lvl="1"/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}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48000" y="533400"/>
            <a:ext cx="54102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	——</a:t>
            </a:r>
            <a:r>
              <a:rPr lang="zh-CN" altLang="en-US" sz="3200" b="1">
                <a:latin typeface="Times New Roman" panose="02020503050405090304" pitchFamily="18" charset="0"/>
              </a:rPr>
              <a:t>在</a:t>
            </a:r>
            <a:r>
              <a:rPr lang="en-US" altLang="zh-CN" sz="3200" b="1">
                <a:latin typeface="Times New Roman" panose="02020503050405090304" pitchFamily="18" charset="0"/>
              </a:rPr>
              <a:t>Java</a:t>
            </a:r>
            <a:r>
              <a:rPr lang="zh-CN" altLang="en-US" sz="3200" b="1">
                <a:latin typeface="Times New Roman" panose="02020503050405090304" pitchFamily="18" charset="0"/>
              </a:rPr>
              <a:t>中构造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362200" y="1971676"/>
            <a:ext cx="7696200" cy="334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一个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对象生成后，其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属性是不能被改变</a:t>
            </a:r>
            <a:r>
              <a:rPr lang="zh-CN" altLang="en-US">
                <a:latin typeface="Times New Roman" panose="02020503050405090304" pitchFamily="18" charset="0"/>
              </a:rPr>
              <a:t>的（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与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String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对象相似</a:t>
            </a:r>
            <a:r>
              <a:rPr lang="zh-CN" altLang="en-US">
                <a:latin typeface="Times New Roman" panose="02020503050405090304" pitchFamily="18" charset="0"/>
              </a:rPr>
              <a:t>），但可以通过它给定的方法来获取这些属性：</a:t>
            </a:r>
          </a:p>
          <a:p>
            <a:endParaRPr lang="zh-CN" altLang="en-US" sz="900">
              <a:latin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getProtocol()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的协议名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getHost()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的主机名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getPort()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的端口号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getPath()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的文件路径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getFile()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的文件名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getRef()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在文件中的相对位置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String getQuery()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：获取该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的查询名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0" y="533400"/>
            <a:ext cx="58674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	——URL</a:t>
            </a:r>
            <a:r>
              <a:rPr lang="zh-CN" altLang="en-US" sz="3200" b="1">
                <a:latin typeface="Times New Roman" panose="02020503050405090304" pitchFamily="18" charset="0"/>
              </a:rPr>
              <a:t>的基本方法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zh-CN" altLang="en-US" sz="2800" b="1">
                <a:latin typeface="Times New Roman" panose="02020503050405090304" pitchFamily="18" charset="0"/>
              </a:rPr>
              <a:t>通过</a:t>
            </a:r>
            <a:r>
              <a:rPr lang="en-US" altLang="zh-CN" sz="2800" b="1"/>
              <a:t>URL</a:t>
            </a:r>
            <a:r>
              <a:rPr lang="zh-CN" altLang="en-US" sz="2800" b="1"/>
              <a:t>读取</a:t>
            </a:r>
            <a:r>
              <a:rPr lang="en-US" altLang="zh-CN" sz="2800" b="1"/>
              <a:t>www</a:t>
            </a:r>
            <a:r>
              <a:rPr lang="zh-CN" altLang="en-US" sz="2800" b="1"/>
              <a:t>信息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78486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通过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类提供的方法</a:t>
            </a:r>
            <a:r>
              <a:rPr lang="en-US" altLang="zh-CN" sz="2800">
                <a:latin typeface="Times New Roman" panose="02020503050405090304" pitchFamily="18" charset="0"/>
              </a:rPr>
              <a:t>openStream()</a:t>
            </a:r>
            <a:r>
              <a:rPr lang="zh-CN" altLang="en-US" sz="2800">
                <a:latin typeface="Times New Roman" panose="02020503050405090304" pitchFamily="18" charset="0"/>
              </a:rPr>
              <a:t>，就可以读取一个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对象所指定的资源。</a:t>
            </a:r>
          </a:p>
          <a:p>
            <a:endParaRPr lang="zh-CN" altLang="en-US" sz="900">
              <a:latin typeface="Times New Roman" panose="02020503050405090304" pitchFamily="18" charset="0"/>
            </a:endParaRPr>
          </a:p>
          <a:p>
            <a:pPr lvl="1"/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public final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InputStream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503050405090304" pitchFamily="18" charset="0"/>
              </a:rPr>
              <a:t>openStream</a:t>
            </a:r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()</a:t>
            </a:r>
            <a:r>
              <a:rPr lang="en-US" altLang="zh-CN" sz="2800">
                <a:latin typeface="Times New Roman" panose="02020503050405090304" pitchFamily="18" charset="0"/>
              </a:rPr>
              <a:t> </a:t>
            </a:r>
          </a:p>
          <a:p>
            <a:pPr lvl="1"/>
            <a:endParaRPr lang="en-US" altLang="zh-CN" sz="800">
              <a:latin typeface="Times New Roman" panose="02020503050405090304" pitchFamily="18" charset="0"/>
            </a:endParaRPr>
          </a:p>
          <a:p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方法</a:t>
            </a:r>
            <a:r>
              <a:rPr lang="en-US" altLang="zh-CN" sz="2800">
                <a:latin typeface="Times New Roman" panose="02020503050405090304" pitchFamily="18" charset="0"/>
              </a:rPr>
              <a:t>openStream()</a:t>
            </a:r>
            <a:r>
              <a:rPr lang="zh-CN" altLang="en-US" sz="2800">
                <a:latin typeface="Times New Roman" panose="02020503050405090304" pitchFamily="18" charset="0"/>
              </a:rPr>
              <a:t>与指定的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建立连接并返回一个</a:t>
            </a:r>
            <a:r>
              <a:rPr lang="en-US" altLang="zh-CN" sz="2800">
                <a:latin typeface="Times New Roman" panose="02020503050405090304" pitchFamily="18" charset="0"/>
              </a:rPr>
              <a:t>InputStream</a:t>
            </a:r>
            <a:r>
              <a:rPr lang="zh-CN" altLang="en-US" sz="2800">
                <a:latin typeface="Times New Roman" panose="02020503050405090304" pitchFamily="18" charset="0"/>
              </a:rPr>
              <a:t>对象，将</a:t>
            </a:r>
            <a:r>
              <a:rPr lang="en-US" altLang="zh-CN" sz="2800">
                <a:latin typeface="Times New Roman" panose="02020503050405090304" pitchFamily="18" charset="0"/>
              </a:rPr>
              <a:t>URL</a:t>
            </a:r>
            <a:r>
              <a:rPr lang="zh-CN" altLang="en-US" sz="2800">
                <a:latin typeface="Times New Roman" panose="02020503050405090304" pitchFamily="18" charset="0"/>
              </a:rPr>
              <a:t>位置的资源转成一个输入数据流。通过这个</a:t>
            </a:r>
            <a:r>
              <a:rPr lang="en-US" altLang="zh-CN" sz="2800">
                <a:latin typeface="Times New Roman" panose="02020503050405090304" pitchFamily="18" charset="0"/>
              </a:rPr>
              <a:t>InputStream</a:t>
            </a:r>
            <a:r>
              <a:rPr lang="zh-CN" altLang="en-US" sz="2800">
                <a:latin typeface="Times New Roman" panose="02020503050405090304" pitchFamily="18" charset="0"/>
              </a:rPr>
              <a:t>对象，就可以读取资源中的数据。</a:t>
            </a:r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3124201" y="5486404"/>
            <a:ext cx="6042025" cy="750888"/>
            <a:chOff x="624" y="3600"/>
            <a:chExt cx="3806" cy="473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624" y="3792"/>
              <a:ext cx="720" cy="23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URL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3696" y="3840"/>
              <a:ext cx="734" cy="23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Java </a:t>
              </a:r>
              <a:r>
                <a:rPr lang="zh-CN" altLang="en-US" b="1">
                  <a:latin typeface="Times New Roman" panose="02020503050405090304" pitchFamily="18" charset="0"/>
                </a:rPr>
                <a:t>程序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392" y="3600"/>
              <a:ext cx="15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503050405090304" pitchFamily="18" charset="0"/>
                </a:rPr>
                <a:t>InputStream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1344" y="3888"/>
              <a:ext cx="2304" cy="144"/>
            </a:xfrm>
            <a:prstGeom prst="rightArrow">
              <a:avLst>
                <a:gd name="adj1" fmla="val 50000"/>
                <a:gd name="adj2" fmla="val 4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743200" y="2286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zh-CN" altLang="en-US" sz="2800" b="1">
                <a:latin typeface="Times New Roman" panose="02020503050405090304" pitchFamily="18" charset="0"/>
              </a:rPr>
              <a:t>通过</a:t>
            </a:r>
            <a:r>
              <a:rPr lang="en-US" altLang="zh-CN" sz="2800" b="1"/>
              <a:t>URL</a:t>
            </a:r>
            <a:r>
              <a:rPr lang="zh-CN" altLang="en-US" sz="2800" b="1"/>
              <a:t>读取</a:t>
            </a:r>
            <a:r>
              <a:rPr lang="en-US" altLang="zh-CN" sz="2800" b="1"/>
              <a:t>www</a:t>
            </a:r>
            <a:r>
              <a:rPr lang="zh-CN" altLang="en-US" sz="2800" b="1"/>
              <a:t>信息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05001" y="1524001"/>
            <a:ext cx="7697941" cy="526297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/>
              <a:t>import java.net.*;</a:t>
            </a:r>
          </a:p>
          <a:p>
            <a:r>
              <a:rPr lang="en-US" altLang="zh-CN" sz="1600" b="1"/>
              <a:t>import java.io.*;</a:t>
            </a:r>
          </a:p>
          <a:p>
            <a:r>
              <a:rPr lang="en-US" altLang="zh-CN" sz="1600" b="1"/>
              <a:t>public class URLReader</a:t>
            </a:r>
          </a:p>
          <a:p>
            <a:r>
              <a:rPr lang="en-US" altLang="zh-CN" sz="1600" b="1"/>
              <a:t>{</a:t>
            </a:r>
          </a:p>
          <a:p>
            <a:r>
              <a:rPr lang="en-US" altLang="zh-CN" sz="1600" b="1"/>
              <a:t>    public static void main (String args[])</a:t>
            </a:r>
          </a:p>
          <a:p>
            <a:r>
              <a:rPr lang="en-US" altLang="zh-CN" sz="1600" b="1"/>
              <a:t>    {</a:t>
            </a:r>
          </a:p>
          <a:p>
            <a:r>
              <a:rPr lang="en-US" altLang="zh-CN" sz="1600" b="1"/>
              <a:t>         try{</a:t>
            </a:r>
          </a:p>
          <a:p>
            <a:r>
              <a:rPr lang="en-US" altLang="zh-CN" sz="1600" b="1"/>
              <a:t>             URL gis = new URL("</a:t>
            </a:r>
            <a:r>
              <a:rPr lang="en-US" altLang="zh-CN" sz="1600" b="1">
                <a:solidFill>
                  <a:schemeClr val="folHlink"/>
                </a:solidFill>
              </a:rPr>
              <a:t>http://gis.pku.edu.cn/test.htm</a:t>
            </a:r>
            <a:r>
              <a:rPr lang="en-US" altLang="zh-CN" sz="1600" b="1"/>
              <a:t>");</a:t>
            </a:r>
          </a:p>
          <a:p>
            <a:r>
              <a:rPr lang="en-US" altLang="zh-CN" sz="1600" b="1"/>
              <a:t>             BufferedReader in = new BufferedReader( </a:t>
            </a:r>
          </a:p>
          <a:p>
            <a:r>
              <a:rPr lang="en-US" altLang="zh-CN" sz="1600" b="1"/>
              <a:t>                                                          new InputStreamReader( </a:t>
            </a:r>
            <a:r>
              <a:rPr lang="en-US" altLang="zh-CN" sz="1600" b="1">
                <a:solidFill>
                  <a:schemeClr val="hlink"/>
                </a:solidFill>
              </a:rPr>
              <a:t>gis.openStream()</a:t>
            </a:r>
            <a:r>
              <a:rPr lang="en-US" altLang="zh-CN" sz="1600" b="1"/>
              <a:t> ) );</a:t>
            </a:r>
          </a:p>
          <a:p>
            <a:r>
              <a:rPr lang="en-US" altLang="zh-CN" sz="1600" b="1"/>
              <a:t>             String line;</a:t>
            </a:r>
          </a:p>
          <a:p>
            <a:r>
              <a:rPr lang="en-US" altLang="zh-CN" sz="1600" b="1"/>
              <a:t>             while( (line = in.readLine()) != null )</a:t>
            </a:r>
          </a:p>
          <a:p>
            <a:r>
              <a:rPr lang="en-US" altLang="zh-CN" sz="1600" b="1"/>
              <a:t>             {</a:t>
            </a:r>
          </a:p>
          <a:p>
            <a:r>
              <a:rPr lang="en-US" altLang="zh-CN" sz="1600" b="1"/>
              <a:t>                   System.out.println(line);</a:t>
            </a:r>
          </a:p>
          <a:p>
            <a:r>
              <a:rPr lang="en-US" altLang="zh-CN" sz="1600" b="1"/>
              <a:t>             }</a:t>
            </a:r>
          </a:p>
          <a:p>
            <a:r>
              <a:rPr lang="en-US" altLang="zh-CN" sz="1600" b="1"/>
              <a:t>             in.close();</a:t>
            </a:r>
          </a:p>
          <a:p>
            <a:r>
              <a:rPr lang="en-US" altLang="zh-CN" sz="1600" b="1"/>
              <a:t>         }catch(Exception e){</a:t>
            </a:r>
          </a:p>
          <a:p>
            <a:r>
              <a:rPr lang="en-US" altLang="zh-CN" sz="1600" b="1"/>
              <a:t>             System.out.println(e);</a:t>
            </a:r>
          </a:p>
          <a:p>
            <a:r>
              <a:rPr lang="en-US" altLang="zh-CN" sz="1600" b="1"/>
              <a:t>         }</a:t>
            </a:r>
          </a:p>
          <a:p>
            <a:r>
              <a:rPr lang="en-US" altLang="zh-CN" sz="1600" b="1"/>
              <a:t>    }</a:t>
            </a:r>
          </a:p>
          <a:p>
            <a:r>
              <a:rPr lang="en-US" altLang="zh-CN" sz="1600" b="1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和</a:t>
            </a:r>
            <a:r>
              <a:rPr lang="en-US" altLang="zh-CN" sz="2800" b="1"/>
              <a:t>InetAddress</a:t>
            </a:r>
            <a:r>
              <a:rPr lang="zh-CN" altLang="en-US" sz="2800" b="1"/>
              <a:t>的联合使用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6000" y="1905001"/>
            <a:ext cx="8077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Applet</a:t>
            </a:r>
            <a:r>
              <a:rPr lang="zh-CN" altLang="en-US">
                <a:latin typeface="Times New Roman" panose="02020503050405090304" pitchFamily="18" charset="0"/>
              </a:rPr>
              <a:t>中的网络通信需要将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InetAddress</a:t>
            </a:r>
            <a:r>
              <a:rPr lang="zh-CN" altLang="en-US">
                <a:latin typeface="Times New Roman" panose="02020503050405090304" pitchFamily="18" charset="0"/>
              </a:rPr>
              <a:t>联合使用来得到相关的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地址。</a:t>
            </a:r>
          </a:p>
          <a:p>
            <a:endParaRPr lang="zh-CN" altLang="en-US" sz="600">
              <a:latin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通过类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Applet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getCodeBase()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方法获得提供它的主机的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实例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利用类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URL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getHost()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方法得到主机名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利用类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InetAddress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getByName()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得到该主机的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地址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通过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地址，就可以进行网络通信（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TCP, UDP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981201" y="4191001"/>
            <a:ext cx="7380547" cy="2554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/>
              <a:t>URL  </a:t>
            </a:r>
            <a:r>
              <a:rPr lang="en-US" altLang="zh-CN" sz="1600" b="1" dirty="0" err="1"/>
              <a:t>url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getCodeBase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String host = </a:t>
            </a:r>
            <a:r>
              <a:rPr lang="en-US" altLang="zh-CN" sz="1600" b="1" dirty="0" err="1"/>
              <a:t>url.getHost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Try{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/>
              <a:t>InetAddress</a:t>
            </a:r>
            <a:r>
              <a:rPr lang="en-US" altLang="zh-CN" sz="1600" b="1" dirty="0"/>
              <a:t> address = </a:t>
            </a:r>
            <a:r>
              <a:rPr lang="en-US" altLang="zh-CN" sz="1600" b="1" dirty="0" err="1"/>
              <a:t>InetAddress.getByName</a:t>
            </a:r>
            <a:r>
              <a:rPr lang="en-US" altLang="zh-CN" sz="1600" b="1" dirty="0"/>
              <a:t>(host);</a:t>
            </a:r>
          </a:p>
          <a:p>
            <a:r>
              <a:rPr lang="en-US" altLang="zh-CN" sz="1600" b="1" dirty="0"/>
              <a:t>}catch(Exception e){}</a:t>
            </a:r>
          </a:p>
          <a:p>
            <a:r>
              <a:rPr lang="en-US" altLang="zh-CN" sz="1600" b="1" dirty="0"/>
              <a:t>Try{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DatagramSocket</a:t>
            </a:r>
            <a:r>
              <a:rPr lang="en-US" altLang="zh-CN" sz="1600" b="1" dirty="0">
                <a:solidFill>
                  <a:schemeClr val="folHlink"/>
                </a:solidFill>
              </a:rPr>
              <a:t> socket = new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DatagramSocket</a:t>
            </a:r>
            <a:r>
              <a:rPr lang="en-US" altLang="zh-CN" sz="1600" b="1" dirty="0">
                <a:solidFill>
                  <a:schemeClr val="folHlink"/>
                </a:solidFill>
              </a:rPr>
              <a:t>();</a:t>
            </a:r>
          </a:p>
          <a:p>
            <a:r>
              <a:rPr lang="en-US" altLang="zh-CN" sz="1600" b="1" dirty="0">
                <a:solidFill>
                  <a:schemeClr val="folHlink"/>
                </a:solidFill>
              </a:rPr>
              <a:t>   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DatagramPacket</a:t>
            </a:r>
            <a:r>
              <a:rPr lang="en-US" altLang="zh-CN" sz="1600" b="1" dirty="0">
                <a:solidFill>
                  <a:schemeClr val="folHlink"/>
                </a:solidFill>
              </a:rPr>
              <a:t> packet = new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DatagramPacket</a:t>
            </a:r>
            <a:r>
              <a:rPr lang="en-US" altLang="zh-CN" sz="1600" b="1" dirty="0">
                <a:solidFill>
                  <a:schemeClr val="folHlink"/>
                </a:solidFill>
              </a:rPr>
              <a:t>(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buf</a:t>
            </a:r>
            <a:r>
              <a:rPr lang="en-US" altLang="zh-CN" sz="1600" b="1" dirty="0">
                <a:solidFill>
                  <a:schemeClr val="folHlink"/>
                </a:solidFill>
              </a:rPr>
              <a:t>, length, address, port);</a:t>
            </a:r>
          </a:p>
          <a:p>
            <a:r>
              <a:rPr lang="en-US" altLang="zh-CN" sz="1600" b="1" dirty="0">
                <a:solidFill>
                  <a:schemeClr val="folHlink"/>
                </a:solidFill>
              </a:rPr>
              <a:t>    </a:t>
            </a:r>
            <a:r>
              <a:rPr lang="en-US" altLang="zh-CN" sz="1600" b="1" dirty="0" err="1">
                <a:solidFill>
                  <a:schemeClr val="folHlink"/>
                </a:solidFill>
              </a:rPr>
              <a:t>socket.send</a:t>
            </a:r>
            <a:r>
              <a:rPr lang="en-US" altLang="zh-CN" sz="1600" b="1" dirty="0">
                <a:solidFill>
                  <a:schemeClr val="folHlink"/>
                </a:solidFill>
              </a:rPr>
              <a:t>(packet);</a:t>
            </a:r>
          </a:p>
          <a:p>
            <a:r>
              <a:rPr lang="en-US" altLang="zh-CN" sz="1600" b="1" dirty="0"/>
              <a:t>}catch(Exception e){}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62200" y="1781176"/>
            <a:ext cx="7848600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通过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类提供的方法</a:t>
            </a:r>
            <a:r>
              <a:rPr lang="en-US" altLang="zh-CN">
                <a:latin typeface="Times New Roman" panose="02020503050405090304" pitchFamily="18" charset="0"/>
              </a:rPr>
              <a:t>openConnection()</a:t>
            </a:r>
            <a:r>
              <a:rPr lang="zh-CN" altLang="en-US">
                <a:latin typeface="Times New Roman" panose="02020503050405090304" pitchFamily="18" charset="0"/>
              </a:rPr>
              <a:t>，就可以获得一个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连接（</a:t>
            </a:r>
            <a:r>
              <a:rPr lang="en-US" altLang="zh-CN">
                <a:latin typeface="Times New Roman" panose="02020503050405090304" pitchFamily="18" charset="0"/>
              </a:rPr>
              <a:t>URLConnection</a:t>
            </a:r>
            <a:r>
              <a:rPr lang="zh-CN" altLang="en-US">
                <a:latin typeface="Times New Roman" panose="02020503050405090304" pitchFamily="18" charset="0"/>
              </a:rPr>
              <a:t>）对象。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pPr lvl="1"/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URLConnection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openConnection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() </a:t>
            </a:r>
            <a:endParaRPr lang="en-US" altLang="zh-CN">
              <a:latin typeface="Times New Roman" panose="02020503050405090304" pitchFamily="18" charset="0"/>
            </a:endParaRPr>
          </a:p>
          <a:p>
            <a:pPr lvl="1"/>
            <a:endParaRPr lang="en-US" altLang="zh-CN" sz="500"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通过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的方法</a:t>
            </a:r>
            <a:r>
              <a:rPr lang="en-US" altLang="zh-CN">
                <a:latin typeface="Times New Roman" panose="02020503050405090304" pitchFamily="18" charset="0"/>
              </a:rPr>
              <a:t>openStream()</a:t>
            </a:r>
            <a:r>
              <a:rPr lang="zh-CN" altLang="en-US">
                <a:latin typeface="Times New Roman" panose="02020503050405090304" pitchFamily="18" charset="0"/>
              </a:rPr>
              <a:t>，只能从网络上读取资源中的数据。通过</a:t>
            </a:r>
            <a:r>
              <a:rPr lang="en-US" altLang="zh-CN">
                <a:latin typeface="Times New Roman" panose="02020503050405090304" pitchFamily="18" charset="0"/>
              </a:rPr>
              <a:t>URLConnection</a:t>
            </a:r>
            <a:r>
              <a:rPr lang="zh-CN" altLang="en-US">
                <a:latin typeface="Times New Roman" panose="02020503050405090304" pitchFamily="18" charset="0"/>
              </a:rPr>
              <a:t>类，可以在应用程序和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资源之间进行交互，既可以从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中读取数据，也可以向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中发送数据。</a:t>
            </a:r>
            <a:r>
              <a:rPr lang="en-US" altLang="zh-CN">
                <a:latin typeface="Times New Roman" panose="02020503050405090304" pitchFamily="18" charset="0"/>
              </a:rPr>
              <a:t>URLConnection</a:t>
            </a:r>
            <a:r>
              <a:rPr lang="zh-CN" altLang="en-US">
                <a:latin typeface="Times New Roman" panose="02020503050405090304" pitchFamily="18" charset="0"/>
              </a:rPr>
              <a:t>类表示了应用程序和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资源之间的通信连接。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try{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    URL url = new URL(“http://gis.pku.edu.cn”);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    URLConnection uc = url.openConnection();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}catch(MalformedURLException e1){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    …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}catch(IOException e2){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    …</a:t>
            </a:r>
          </a:p>
          <a:p>
            <a:pPr lvl="1">
              <a:lnSpc>
                <a:spcPct val="90000"/>
              </a:lnSpc>
            </a:pPr>
            <a:r>
              <a:rPr lang="en-US" altLang="zh-CN" sz="1200" b="1">
                <a:solidFill>
                  <a:schemeClr val="folHlink"/>
                </a:solidFill>
                <a:latin typeface="Times New Roman" panose="0202050305040509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0" y="228600"/>
            <a:ext cx="4114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1981200"/>
            <a:ext cx="4892686" cy="48320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/>
              <a:t>public class URLConnectionReader</a:t>
            </a:r>
          </a:p>
          <a:p>
            <a:r>
              <a:rPr lang="en-US" altLang="zh-CN" sz="1400" b="1"/>
              <a:t>{</a:t>
            </a:r>
          </a:p>
          <a:p>
            <a:r>
              <a:rPr lang="en-US" altLang="zh-CN" sz="1400" b="1"/>
              <a:t>  public static void main (String args[])</a:t>
            </a:r>
          </a:p>
          <a:p>
            <a:r>
              <a:rPr lang="en-US" altLang="zh-CN" sz="1400" b="1"/>
              <a:t>  {</a:t>
            </a:r>
          </a:p>
          <a:p>
            <a:r>
              <a:rPr lang="en-US" altLang="zh-CN" sz="1400" b="1"/>
              <a:t>     try{</a:t>
            </a:r>
          </a:p>
          <a:p>
            <a:r>
              <a:rPr lang="en-US" altLang="zh-CN" sz="1400" b="1"/>
              <a:t>       URL gis = new URL("http://gis.pku.edu.cn/test.htm");</a:t>
            </a:r>
          </a:p>
          <a:p>
            <a:r>
              <a:rPr lang="en-US" altLang="zh-CN" sz="1400" b="1"/>
              <a:t>       URLConnection uc = gis.openConnection();</a:t>
            </a:r>
          </a:p>
          <a:p>
            <a:r>
              <a:rPr lang="en-US" altLang="zh-CN" sz="1400" b="1"/>
              <a:t>       BufferedReader in = new BufferedReader( </a:t>
            </a:r>
          </a:p>
          <a:p>
            <a:r>
              <a:rPr lang="en-US" altLang="zh-CN" sz="1400" b="1"/>
              <a:t>               new InputStreamReader( </a:t>
            </a:r>
            <a:r>
              <a:rPr lang="en-US" altLang="zh-CN" sz="1400" b="1">
                <a:solidFill>
                  <a:schemeClr val="hlink"/>
                </a:solidFill>
              </a:rPr>
              <a:t>uc.getInputStream()</a:t>
            </a:r>
            <a:r>
              <a:rPr lang="en-US" altLang="zh-CN" sz="1400" b="1"/>
              <a:t> ) );</a:t>
            </a:r>
          </a:p>
          <a:p>
            <a:r>
              <a:rPr lang="en-US" altLang="zh-CN" sz="1400" b="1"/>
              <a:t>       String line;</a:t>
            </a:r>
          </a:p>
          <a:p>
            <a:r>
              <a:rPr lang="en-US" altLang="zh-CN" sz="1400" b="1"/>
              <a:t>       while( (line = in.readLine()) != null )</a:t>
            </a:r>
          </a:p>
          <a:p>
            <a:r>
              <a:rPr lang="en-US" altLang="zh-CN" sz="1400" b="1"/>
              <a:t>        {</a:t>
            </a:r>
          </a:p>
          <a:p>
            <a:r>
              <a:rPr lang="en-US" altLang="zh-CN" sz="1400" b="1"/>
              <a:t>             System.out.println(line);</a:t>
            </a:r>
          </a:p>
          <a:p>
            <a:r>
              <a:rPr lang="en-US" altLang="zh-CN" sz="1400" b="1"/>
              <a:t>         }</a:t>
            </a:r>
          </a:p>
          <a:p>
            <a:r>
              <a:rPr lang="en-US" altLang="zh-CN" sz="1400" b="1"/>
              <a:t>         in.close();</a:t>
            </a:r>
          </a:p>
          <a:p>
            <a:r>
              <a:rPr lang="en-US" altLang="zh-CN" sz="1400" b="1"/>
              <a:t>     }catch(Exception e){</a:t>
            </a:r>
          </a:p>
          <a:p>
            <a:r>
              <a:rPr lang="en-US" altLang="zh-CN" sz="1400" b="1"/>
              <a:t>           System.out.println(e);</a:t>
            </a:r>
          </a:p>
          <a:p>
            <a:r>
              <a:rPr lang="en-US" altLang="zh-CN" sz="1400" b="1"/>
              <a:t>     }</a:t>
            </a:r>
          </a:p>
          <a:p>
            <a:r>
              <a:rPr lang="en-US" altLang="zh-CN" sz="1400" b="1"/>
              <a:t> }</a:t>
            </a:r>
          </a:p>
          <a:p>
            <a:r>
              <a:rPr lang="en-US" altLang="zh-CN" sz="1400" b="1"/>
              <a:t>}</a:t>
            </a:r>
          </a:p>
          <a:p>
            <a:endParaRPr lang="en-US" altLang="zh-CN" sz="1400" b="1"/>
          </a:p>
          <a:p>
            <a:endParaRPr lang="en-US" altLang="zh-CN" sz="1400" b="1"/>
          </a:p>
        </p:txBody>
      </p:sp>
      <p:grpSp>
        <p:nvGrpSpPr>
          <p:cNvPr id="27654" name="Group 6"/>
          <p:cNvGrpSpPr/>
          <p:nvPr/>
        </p:nvGrpSpPr>
        <p:grpSpPr bwMode="auto">
          <a:xfrm>
            <a:off x="5867400" y="1827213"/>
            <a:ext cx="4724400" cy="3676650"/>
            <a:chOff x="2736" y="1258"/>
            <a:chExt cx="2976" cy="2316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3696" y="1968"/>
              <a:ext cx="2016" cy="1606"/>
            </a:xfrm>
            <a:prstGeom prst="rect">
              <a:avLst/>
            </a:prstGeom>
            <a:solidFill>
              <a:srgbClr val="BDFF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700">
                <a:latin typeface="Times New Roman" panose="02020503050405090304" pitchFamily="18" charset="0"/>
              </a:endParaRPr>
            </a:p>
            <a:p>
              <a:r>
                <a:rPr lang="zh-CN" altLang="en-US">
                  <a:latin typeface="Times New Roman" panose="02020503050405090304" pitchFamily="18" charset="0"/>
                </a:rPr>
                <a:t>通过</a:t>
              </a:r>
              <a:r>
                <a:rPr lang="en-US" altLang="zh-CN" b="1">
                  <a:latin typeface="Times New Roman" panose="02020503050405090304" pitchFamily="18" charset="0"/>
                </a:rPr>
                <a:t>getInputStream</a:t>
              </a:r>
              <a:r>
                <a:rPr lang="en-US" altLang="zh-CN">
                  <a:latin typeface="Times New Roman" panose="02020503050405090304" pitchFamily="18" charset="0"/>
                </a:rPr>
                <a:t>() </a:t>
              </a:r>
              <a:r>
                <a:rPr lang="zh-CN" altLang="en-US">
                  <a:latin typeface="Times New Roman" panose="02020503050405090304" pitchFamily="18" charset="0"/>
                </a:rPr>
                <a:t>方法，应用程序就可以读取资源中的数据。</a:t>
              </a:r>
            </a:p>
            <a:p>
              <a:endParaRPr lang="zh-CN" altLang="en-US" sz="900">
                <a:latin typeface="Times New Roman" panose="02020503050405090304" pitchFamily="18" charset="0"/>
              </a:endParaRPr>
            </a:p>
            <a:p>
              <a:r>
                <a:rPr lang="zh-CN" altLang="en-US">
                  <a:latin typeface="Times New Roman" panose="02020503050405090304" pitchFamily="18" charset="0"/>
                </a:rPr>
                <a:t>事实上，类</a:t>
              </a:r>
              <a:r>
                <a:rPr lang="en-US" altLang="zh-CN">
                  <a:latin typeface="Times New Roman" panose="02020503050405090304" pitchFamily="18" charset="0"/>
                </a:rPr>
                <a:t>URL</a:t>
              </a:r>
              <a:r>
                <a:rPr lang="zh-CN" altLang="en-US">
                  <a:latin typeface="Times New Roman" panose="02020503050405090304" pitchFamily="18" charset="0"/>
                </a:rPr>
                <a:t>的方法</a:t>
              </a:r>
              <a:r>
                <a:rPr lang="en-US" altLang="zh-CN">
                  <a:latin typeface="Times New Roman" panose="02020503050405090304" pitchFamily="18" charset="0"/>
                </a:rPr>
                <a:t>openStream()</a:t>
              </a:r>
              <a:r>
                <a:rPr lang="zh-CN" altLang="en-US">
                  <a:latin typeface="Times New Roman" panose="02020503050405090304" pitchFamily="18" charset="0"/>
                </a:rPr>
                <a:t>就是通过</a:t>
              </a:r>
              <a:r>
                <a:rPr lang="en-US" altLang="zh-CN">
                  <a:latin typeface="Times New Roman" panose="02020503050405090304" pitchFamily="18" charset="0"/>
                </a:rPr>
                <a:t>URLConnection</a:t>
              </a:r>
              <a:r>
                <a:rPr lang="zh-CN" altLang="en-US">
                  <a:latin typeface="Times New Roman" panose="02020503050405090304" pitchFamily="18" charset="0"/>
                </a:rPr>
                <a:t>类来实现的，它等价于：</a:t>
              </a:r>
            </a:p>
            <a:p>
              <a:pPr>
                <a:lnSpc>
                  <a:spcPct val="170000"/>
                </a:lnSpc>
                <a:spcAft>
                  <a:spcPct val="20000"/>
                </a:spcAft>
              </a:pPr>
              <a:r>
                <a:rPr lang="en-US" altLang="zh-CN" sz="1200" b="1">
                  <a:latin typeface="Times New Roman" panose="02020503050405090304" pitchFamily="18" charset="0"/>
                </a:rPr>
                <a:t>openConnection().getInputStream();</a:t>
              </a:r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2736" y="1258"/>
              <a:ext cx="2976" cy="640"/>
            </a:xfrm>
            <a:prstGeom prst="rect">
              <a:avLst/>
            </a:prstGeom>
            <a:solidFill>
              <a:srgbClr val="BDFF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imes New Roman" panose="02020503050405090304" pitchFamily="18" charset="0"/>
                </a:rPr>
                <a:t>URLConnection</a:t>
              </a:r>
              <a:r>
                <a:rPr lang="zh-CN" altLang="en-US" sz="2000">
                  <a:latin typeface="Times New Roman" panose="02020503050405090304" pitchFamily="18" charset="0"/>
                </a:rPr>
                <a:t>中最常用的两个方法是：</a:t>
              </a:r>
            </a:p>
            <a:p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public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  <a:hlinkClick r:id="rId2"/>
                </a:rPr>
                <a:t>InputStream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503050405090304" pitchFamily="18" charset="0"/>
                </a:rPr>
                <a:t>getInputStream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() </a:t>
              </a:r>
            </a:p>
            <a:p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public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  <a:hlinkClick r:id="rId3"/>
                </a:rPr>
                <a:t>OutputStream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503050405090304" pitchFamily="18" charset="0"/>
                </a:rPr>
                <a:t>getOutputStream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503050405090304" pitchFamily="18" charset="0"/>
                </a:rPr>
                <a:t>()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503050405090304" pitchFamily="18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8800" y="1828800"/>
            <a:ext cx="8610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通过</a:t>
            </a:r>
            <a:r>
              <a:rPr lang="en-US" altLang="zh-CN">
                <a:latin typeface="Times New Roman" panose="02020503050405090304" pitchFamily="18" charset="0"/>
              </a:rPr>
              <a:t>URLConnection</a:t>
            </a:r>
            <a:r>
              <a:rPr lang="zh-CN" altLang="en-US">
                <a:latin typeface="Times New Roman" panose="02020503050405090304" pitchFamily="18" charset="0"/>
              </a:rPr>
              <a:t>对象获取的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输入流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输出流</a:t>
            </a:r>
            <a:r>
              <a:rPr lang="zh-CN" altLang="en-US" b="1">
                <a:solidFill>
                  <a:schemeClr val="hlink"/>
                </a:solidFill>
                <a:latin typeface="Times New Roman" panose="02020503050405090304" pitchFamily="18" charset="0"/>
              </a:rPr>
              <a:t>（不是所有的资源都可以获得有效的输出流）</a:t>
            </a:r>
            <a:r>
              <a:rPr lang="zh-CN" altLang="en-US">
                <a:latin typeface="Times New Roman" panose="02020503050405090304" pitchFamily="18" charset="0"/>
              </a:rPr>
              <a:t>，可以与现有的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CGI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程序</a:t>
            </a:r>
            <a:r>
              <a:rPr lang="zh-CN" altLang="en-US">
                <a:latin typeface="Times New Roman" panose="02020503050405090304" pitchFamily="18" charset="0"/>
              </a:rPr>
              <a:t>进行交互。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URLConnection</a:t>
            </a:r>
            <a:r>
              <a:rPr lang="zh-CN" altLang="en-US">
                <a:latin typeface="Times New Roman" panose="02020503050405090304" pitchFamily="18" charset="0"/>
              </a:rPr>
              <a:t>的区别在于前者代表一个资源的位置，后者代表一种连接。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en-US" altLang="zh-CN" sz="2800" b="1"/>
              <a:t>URL</a:t>
            </a:r>
            <a:r>
              <a:rPr lang="zh-CN" altLang="en-US" sz="2800" b="1"/>
              <a:t>连接</a:t>
            </a:r>
          </a:p>
        </p:txBody>
      </p:sp>
      <p:grpSp>
        <p:nvGrpSpPr>
          <p:cNvPr id="21525" name="Group 21"/>
          <p:cNvGrpSpPr/>
          <p:nvPr/>
        </p:nvGrpSpPr>
        <p:grpSpPr bwMode="auto">
          <a:xfrm>
            <a:off x="2035176" y="5002213"/>
            <a:ext cx="7864475" cy="1643062"/>
            <a:chOff x="322" y="2767"/>
            <a:chExt cx="4954" cy="1035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22" y="2810"/>
              <a:ext cx="1008" cy="791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>
                  <a:latin typeface="Times New Roman" panose="02020503050405090304" pitchFamily="18" charset="0"/>
                </a:rPr>
                <a:t>客户端</a:t>
              </a:r>
              <a:endParaRPr lang="zh-CN" altLang="en-US" sz="2000" b="1">
                <a:latin typeface="Times New Roman" panose="02020503050405090304" pitchFamily="18" charset="0"/>
              </a:endParaRPr>
            </a:p>
            <a:p>
              <a:pPr algn="ctr"/>
              <a:endParaRPr lang="zh-CN" altLang="en-US" b="1">
                <a:latin typeface="Times New Roman" panose="02020503050405090304" pitchFamily="18" charset="0"/>
              </a:endParaRPr>
            </a:p>
            <a:p>
              <a:pPr algn="ctr"/>
              <a:endParaRPr lang="zh-CN" altLang="en-US" b="1">
                <a:latin typeface="Times New Roman" panose="02020503050405090304" pitchFamily="18" charset="0"/>
              </a:endParaRPr>
            </a:p>
            <a:p>
              <a:pPr algn="ctr"/>
              <a:endParaRPr lang="en-US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32" y="3312"/>
              <a:ext cx="802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java</a:t>
              </a:r>
              <a:r>
                <a:rPr lang="zh-CN" altLang="en-US" b="1">
                  <a:latin typeface="Times New Roman" panose="02020503050405090304" pitchFamily="18" charset="0"/>
                </a:rPr>
                <a:t>程序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82" y="2832"/>
              <a:ext cx="17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OutputStream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330" y="3360"/>
              <a:ext cx="15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InputStream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4594" y="2894"/>
              <a:ext cx="682" cy="582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b="1">
                <a:latin typeface="Times New Roman" panose="02020503050405090304" pitchFamily="18" charset="0"/>
              </a:endParaRPr>
            </a:p>
            <a:p>
              <a:r>
                <a:rPr lang="en-US" altLang="zh-CN" b="1">
                  <a:latin typeface="Times New Roman" panose="02020503050405090304" pitchFamily="18" charset="0"/>
                </a:rPr>
                <a:t>CGI</a:t>
              </a:r>
              <a:r>
                <a:rPr lang="zh-CN" altLang="en-US" b="1">
                  <a:latin typeface="Times New Roman" panose="02020503050405090304" pitchFamily="18" charset="0"/>
                </a:rPr>
                <a:t>程序</a:t>
              </a:r>
            </a:p>
            <a:p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3682" y="302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826" y="2767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STDIN</a:t>
              </a: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3682" y="355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682" y="355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latin typeface="Times New Roman" panose="02020503050405090304" pitchFamily="18" charset="0"/>
                </a:rPr>
                <a:t>STDOUT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962" y="2894"/>
              <a:ext cx="720" cy="582"/>
            </a:xfrm>
            <a:prstGeom prst="rect">
              <a:avLst/>
            </a:prstGeom>
            <a:solidFill>
              <a:srgbClr val="BDFFEE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endParaRPr lang="en-US" altLang="zh-CN" b="1">
                <a:latin typeface="Times New Roman" panose="02020503050405090304" pitchFamily="18" charset="0"/>
              </a:endParaRPr>
            </a:p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服务器</a:t>
              </a:r>
            </a:p>
            <a:p>
              <a:pPr algn="ctr"/>
              <a:endParaRPr lang="en-US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1330" y="36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1330" y="31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>
              <a:off x="1330" y="3168"/>
              <a:ext cx="1632" cy="192"/>
            </a:xfrm>
            <a:prstGeom prst="leftRightArrow">
              <a:avLst>
                <a:gd name="adj1" fmla="val 50000"/>
                <a:gd name="adj2" fmla="val 17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Times New Roman" panose="02020503050405090304" pitchFamily="18" charset="0"/>
                </a:rPr>
                <a:t>connection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775" y="3007"/>
              <a:ext cx="7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getchar()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792" y="3264"/>
              <a:ext cx="7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putchar()</a:t>
              </a:r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3276601" y="3457576"/>
            <a:ext cx="6080125" cy="1495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503050405090304" pitchFamily="18" charset="0"/>
              </a:rPr>
              <a:t>URL url = new  URL("http://gis.pku.edu.cn/~lyw/cgi-bin/test.cgi");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503050405090304" pitchFamily="18" charset="0"/>
              </a:rPr>
              <a:t>URLConnection uc = url.openConnection();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503050405090304" pitchFamily="18" charset="0"/>
              </a:rPr>
              <a:t>uc.setDoOutput(true);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600" b="1">
                <a:latin typeface="Times New Roman" panose="02020503050405090304" pitchFamily="18" charset="0"/>
              </a:rPr>
              <a:t>PrintStream out = new  PrintStream(uc.getOutputStream());</a:t>
            </a:r>
          </a:p>
          <a:p>
            <a:r>
              <a:rPr lang="en-US" altLang="zh-CN" sz="1400" b="1">
                <a:latin typeface="Times New Roman" panose="02020503050405090304" pitchFamily="18" charset="0"/>
              </a:rPr>
              <a:t>BufferedReader in = new BufferedReader( </a:t>
            </a:r>
          </a:p>
          <a:p>
            <a:r>
              <a:rPr lang="en-US" altLang="zh-CN" sz="1400" b="1">
                <a:latin typeface="Times New Roman" panose="02020503050405090304" pitchFamily="18" charset="0"/>
              </a:rPr>
              <a:t>               new InputStreamReader( uc.getInputStream() ) );</a:t>
            </a:r>
            <a:endParaRPr lang="en-US" altLang="zh-CN" sz="1600" b="1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43200" y="508000"/>
            <a:ext cx="7239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4</a:t>
            </a:r>
            <a:r>
              <a:rPr lang="zh-CN" altLang="en-US" sz="3200" b="1">
                <a:latin typeface="Times New Roman" panose="02020503050405090304" pitchFamily="18" charset="0"/>
              </a:rPr>
              <a:t>、使用</a:t>
            </a:r>
            <a:r>
              <a:rPr lang="en-US" altLang="zh-CN" sz="3200" b="1">
                <a:latin typeface="Times New Roman" panose="02020503050405090304" pitchFamily="18" charset="0"/>
              </a:rPr>
              <a:t>URL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503050405090304" pitchFamily="18" charset="0"/>
              </a:rPr>
              <a:t>	——</a:t>
            </a:r>
            <a:r>
              <a:rPr lang="zh-CN" altLang="en-US" sz="2800" b="1">
                <a:latin typeface="Times New Roman" panose="02020503050405090304" pitchFamily="18" charset="0"/>
              </a:rPr>
              <a:t>其他</a:t>
            </a:r>
            <a:r>
              <a:rPr lang="en-US" altLang="zh-CN" sz="2800" b="1"/>
              <a:t>URL</a:t>
            </a:r>
            <a:r>
              <a:rPr lang="zh-CN" altLang="en-US" sz="2800" b="1"/>
              <a:t>类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81200" y="2108200"/>
            <a:ext cx="8153400" cy="223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 </a:t>
            </a:r>
            <a:r>
              <a:rPr lang="en-US" altLang="zh-CN" sz="2800" b="1">
                <a:latin typeface="Times New Roman" panose="02020503050405090304" pitchFamily="18" charset="0"/>
              </a:rPr>
              <a:t>URLConnection</a:t>
            </a:r>
            <a:r>
              <a:rPr lang="zh-CN" altLang="en-US" sz="2800"/>
              <a:t>类的其他方法以及其他</a:t>
            </a:r>
            <a:r>
              <a:rPr lang="en-US" altLang="zh-CN" sz="2800"/>
              <a:t>URL</a:t>
            </a:r>
            <a:r>
              <a:rPr lang="zh-CN" altLang="en-US" sz="2800"/>
              <a:t>相关的类（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URLClassLoader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URLDecoder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URLEncoder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URLStreamHandler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HttpURLConnection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JarURLConnection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ContentHandler</a:t>
            </a:r>
            <a:r>
              <a:rPr lang="zh-CN" altLang="en-US" sz="2800"/>
              <a:t>）的使用，大家在以后的实践中去学习</a:t>
            </a:r>
            <a:r>
              <a:rPr lang="zh-CN" altLang="en-US" sz="2800">
                <a:latin typeface="Times New Roman" panose="0202050305040509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46326" y="2124076"/>
            <a:ext cx="7864475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在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中，基于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协议实现网络通信的类有两个：在客户端的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类和在服务器端的</a:t>
            </a:r>
            <a:r>
              <a:rPr lang="en-US" altLang="zh-CN">
                <a:latin typeface="Times New Roman" panose="02020503050405090304" pitchFamily="18" charset="0"/>
              </a:rPr>
              <a:t>ServerSocket</a:t>
            </a:r>
            <a:r>
              <a:rPr lang="zh-CN" altLang="en-US">
                <a:latin typeface="Times New Roman" panose="02020503050405090304" pitchFamily="18" charset="0"/>
              </a:rPr>
              <a:t>类。</a:t>
            </a:r>
            <a:endParaRPr lang="zh-CN" altLang="en-US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在服务器端通过指定一个用来等待的连接的端口号创建一个 </a:t>
            </a:r>
            <a:r>
              <a:rPr lang="en-US" altLang="zh-CN">
                <a:latin typeface="Times New Roman" panose="02020503050405090304" pitchFamily="18" charset="0"/>
              </a:rPr>
              <a:t>ServerSocket</a:t>
            </a:r>
            <a:r>
              <a:rPr lang="zh-CN" altLang="en-US">
                <a:latin typeface="Times New Roman" panose="02020503050405090304" pitchFamily="18" charset="0"/>
              </a:rPr>
              <a:t>实例。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在客户端通过规定一个主机和端口号创建一个 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实例，连到服务器上。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ServerSocket</a:t>
            </a:r>
            <a:r>
              <a:rPr lang="zh-CN" altLang="en-US">
                <a:latin typeface="Times New Roman" panose="02020503050405090304" pitchFamily="18" charset="0"/>
              </a:rPr>
              <a:t>类的</a:t>
            </a:r>
            <a:r>
              <a:rPr lang="en-US" altLang="zh-CN">
                <a:latin typeface="Times New Roman" panose="02020503050405090304" pitchFamily="18" charset="0"/>
              </a:rPr>
              <a:t>accept</a:t>
            </a:r>
            <a:r>
              <a:rPr lang="zh-CN" altLang="en-US">
                <a:latin typeface="Times New Roman" panose="02020503050405090304" pitchFamily="18" charset="0"/>
              </a:rPr>
              <a:t>方法使服务器处于阻塞状态，等待用户请求。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0" y="2286000"/>
            <a:ext cx="4953000" cy="25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TCP/IP</a:t>
            </a:r>
            <a:r>
              <a:rPr lang="zh-CN" altLang="en-US">
                <a:latin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</a:rPr>
              <a:t>Transmission Control Protocol</a:t>
            </a:r>
            <a:r>
              <a:rPr lang="zh-CN" altLang="en-US">
                <a:latin typeface="Times New Roman" panose="02020503050405090304" pitchFamily="18" charset="0"/>
              </a:rPr>
              <a:t>传输控制协议</a:t>
            </a:r>
            <a:r>
              <a:rPr lang="en-US" altLang="zh-CN">
                <a:latin typeface="Times New Roman" panose="02020503050405090304" pitchFamily="18" charset="0"/>
              </a:rPr>
              <a:t>/Internet Protocol</a:t>
            </a:r>
            <a:r>
              <a:rPr lang="zh-CN" altLang="en-US">
                <a:latin typeface="Times New Roman" panose="02020503050405090304" pitchFamily="18" charset="0"/>
              </a:rPr>
              <a:t>网间协议）是</a:t>
            </a:r>
            <a:r>
              <a:rPr lang="en-US" altLang="zh-CN">
                <a:latin typeface="Times New Roman" panose="02020503050405090304" pitchFamily="18" charset="0"/>
              </a:rPr>
              <a:t>Internet</a:t>
            </a:r>
            <a:r>
              <a:rPr lang="zh-CN" altLang="en-US">
                <a:latin typeface="Times New Roman" panose="02020503050405090304" pitchFamily="18" charset="0"/>
              </a:rPr>
              <a:t>的主要协议，定义了计算机和外设进行通信所使用的规则。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网络参考模型包括五个层次：应用层、传输层、网络层、链路层、物理层。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100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ISO/OSI</a:t>
            </a:r>
            <a:r>
              <a:rPr lang="zh-CN" altLang="en-US">
                <a:latin typeface="Times New Roman" panose="02020503050405090304" pitchFamily="18" charset="0"/>
              </a:rPr>
              <a:t>网络参考模型则包括七个层次：应用层、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表示层、会话层</a:t>
            </a:r>
            <a:r>
              <a:rPr lang="zh-CN" altLang="en-US">
                <a:latin typeface="Times New Roman" panose="02020503050405090304" pitchFamily="18" charset="0"/>
              </a:rPr>
              <a:t>、传输层、网络层、链路层、物理层。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  <p:grpSp>
        <p:nvGrpSpPr>
          <p:cNvPr id="5128" name="Group 8"/>
          <p:cNvGrpSpPr/>
          <p:nvPr/>
        </p:nvGrpSpPr>
        <p:grpSpPr bwMode="auto">
          <a:xfrm>
            <a:off x="1782764" y="2209800"/>
            <a:ext cx="2789237" cy="4267200"/>
            <a:chOff x="163" y="1392"/>
            <a:chExt cx="1757" cy="2688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" y="1392"/>
              <a:ext cx="1757" cy="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71" y="3603"/>
              <a:ext cx="1683" cy="4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b="1"/>
                <a:t>物理层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2057400" y="1949451"/>
            <a:ext cx="8382000" cy="35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构造方法：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Socket(String host, int port)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远程服务器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及响应端口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Socket(InetAddress address, int port)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Socket(String host, 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503050405090304" pitchFamily="18" charset="0"/>
              </a:rPr>
              <a:t>InetAddress localAddr, int localPort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Socket(InetAddress address, 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503050405090304" pitchFamily="18" charset="0"/>
              </a:rPr>
              <a:t>InetAddress localAddr,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              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503050405090304" pitchFamily="18" charset="0"/>
              </a:rPr>
              <a:t>int localPort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在指定的机器上的指定端口上运行</a:t>
            </a:r>
            <a:endParaRPr lang="zh-CN" altLang="en-US" sz="1400" b="1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503050405090304" pitchFamily="18" charset="0"/>
              </a:rPr>
              <a:t>  在</a:t>
            </a:r>
            <a:r>
              <a:rPr lang="en-US" altLang="zh-CN">
                <a:latin typeface="Times New Roman" panose="02020503050405090304" pitchFamily="18" charset="0"/>
              </a:rPr>
              <a:t>JDK1.1</a:t>
            </a:r>
            <a:r>
              <a:rPr lang="zh-CN" altLang="en-US">
                <a:latin typeface="Times New Roman" panose="02020503050405090304" pitchFamily="18" charset="0"/>
              </a:rPr>
              <a:t>以前，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类可同时用于</a:t>
            </a:r>
            <a:r>
              <a:rPr lang="en-US" altLang="zh-CN">
                <a:latin typeface="Times New Roman" panose="02020503050405090304" pitchFamily="18" charset="0"/>
              </a:rPr>
              <a:t>TCP/UDP</a:t>
            </a:r>
            <a:r>
              <a:rPr lang="zh-CN" altLang="en-US">
                <a:latin typeface="Times New Roman" panose="02020503050405090304" pitchFamily="18" charset="0"/>
              </a:rPr>
              <a:t>通信：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Socket(String host, int port, boolean stream) 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Socket(InetAddress host, int port, boolean stream) </a:t>
            </a:r>
          </a:p>
          <a:p>
            <a:pPr>
              <a:lnSpc>
                <a:spcPct val="110000"/>
              </a:lnSpc>
            </a:pPr>
            <a:endParaRPr lang="en-US" altLang="zh-CN" sz="1000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这些方法都将抛出例外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</p:txBody>
      </p:sp>
      <p:sp>
        <p:nvSpPr>
          <p:cNvPr id="43011" name="Rectangle 1027"/>
          <p:cNvSpPr>
            <a:spLocks noChangeArrowheads="1"/>
          </p:cNvSpPr>
          <p:nvPr/>
        </p:nvSpPr>
        <p:spPr bwMode="auto">
          <a:xfrm>
            <a:off x="2819400" y="457200"/>
            <a:ext cx="4191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503050405090304" pitchFamily="18" charset="0"/>
              </a:rPr>
              <a:t>		</a:t>
            </a:r>
            <a:r>
              <a:rPr lang="en-US" altLang="zh-CN" sz="3200" b="1">
                <a:latin typeface="Times New Roman" panose="02020503050405090304" pitchFamily="18" charset="0"/>
              </a:rPr>
              <a:t>——</a:t>
            </a:r>
            <a:r>
              <a:rPr lang="zh-CN" altLang="en-US" b="1">
                <a:latin typeface="Times New Roman" panose="02020503050405090304" pitchFamily="18" charset="0"/>
              </a:rPr>
              <a:t>类</a:t>
            </a:r>
            <a:r>
              <a:rPr lang="en-US" altLang="zh-CN" b="1">
                <a:latin typeface="Times New Roman" panose="02020503050405090304" pitchFamily="18" charset="0"/>
              </a:rPr>
              <a:t>Socket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057400" y="1828801"/>
            <a:ext cx="8382000" cy="40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Socket</a:t>
            </a:r>
            <a:r>
              <a:rPr lang="zh-CN" altLang="en-US">
                <a:latin typeface="Times New Roman" panose="02020503050405090304" pitchFamily="18" charset="0"/>
              </a:rPr>
              <a:t>的输入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输出流管理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InputStream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getInputStream()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shutdownInput()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OutputStream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getOutputStream()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shutdownOutput()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endParaRPr lang="zh-CN" altLang="en-US" sz="1000"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关闭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close() throws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4"/>
              </a:rPr>
              <a:t>IOException</a:t>
            </a:r>
            <a:endParaRPr lang="en-US" altLang="zh-CN" b="1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endParaRPr lang="en-US" altLang="zh-CN" sz="1000"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设置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获取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数据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5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getInetAddress()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int getPort()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…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setSoTimeout(int timeout)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…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SocketException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819400" y="457200"/>
            <a:ext cx="4191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503050405090304" pitchFamily="18" charset="0"/>
              </a:rPr>
              <a:t>		</a:t>
            </a:r>
            <a:r>
              <a:rPr lang="en-US" altLang="zh-CN" sz="3200" b="1">
                <a:latin typeface="Times New Roman" panose="02020503050405090304" pitchFamily="18" charset="0"/>
              </a:rPr>
              <a:t>——</a:t>
            </a:r>
            <a:r>
              <a:rPr lang="zh-CN" altLang="en-US" b="1">
                <a:latin typeface="Times New Roman" panose="02020503050405090304" pitchFamily="18" charset="0"/>
              </a:rPr>
              <a:t>类</a:t>
            </a:r>
            <a:r>
              <a:rPr lang="en-US" altLang="zh-CN" b="1">
                <a:latin typeface="Times New Roman" panose="02020503050405090304" pitchFamily="18" charset="0"/>
              </a:rPr>
              <a:t>Socket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828800" y="1905000"/>
            <a:ext cx="8610600" cy="43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构造方法：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ServerSocket(int port)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ServerSocket(int port,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503050405090304" pitchFamily="18" charset="0"/>
              </a:rPr>
              <a:t>int backlog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支持指定数目的连接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ServerSocket(int port, int backlog, </a:t>
            </a:r>
            <a:r>
              <a:rPr lang="en-US" altLang="zh-CN" b="1" u="sng">
                <a:solidFill>
                  <a:schemeClr val="hlink"/>
                </a:solidFill>
                <a:latin typeface="Times New Roman" panose="02020503050405090304" pitchFamily="18" charset="0"/>
              </a:rPr>
              <a:t>InetAddress bindAddr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                                 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在指定的机器上运行</a:t>
            </a:r>
            <a:endParaRPr lang="zh-CN" altLang="en-US" sz="1400" b="1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  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endParaRPr lang="zh-CN" altLang="en-US" sz="1000"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主要方法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2"/>
              </a:rPr>
              <a:t>Socket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accept()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：等待客户端的连接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close()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：关闭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</a:p>
          <a:p>
            <a:endParaRPr lang="en-US" altLang="zh-CN" sz="1000"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设置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获取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数据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  <a:hlinkClick r:id="rId3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getInetAddress()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int getLocalPort()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…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setSoTimeout(int timeout)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，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…</a:t>
            </a:r>
          </a:p>
          <a:p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这些方法都将抛出例外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SocketException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819400" y="457200"/>
            <a:ext cx="55626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503050405090304" pitchFamily="18" charset="0"/>
              </a:rPr>
              <a:t>		</a:t>
            </a:r>
            <a:r>
              <a:rPr lang="en-US" altLang="zh-CN" sz="3200" b="1">
                <a:latin typeface="Times New Roman" panose="02020503050405090304" pitchFamily="18" charset="0"/>
              </a:rPr>
              <a:t>——</a:t>
            </a:r>
            <a:r>
              <a:rPr lang="zh-CN" altLang="en-US" b="1">
                <a:latin typeface="Times New Roman" panose="02020503050405090304" pitchFamily="18" charset="0"/>
              </a:rPr>
              <a:t>类</a:t>
            </a:r>
            <a:r>
              <a:rPr lang="en-US" altLang="zh-CN" b="1">
                <a:latin typeface="Times New Roman" panose="02020503050405090304" pitchFamily="18" charset="0"/>
              </a:rPr>
              <a:t>ServerSocket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2286000" y="1905000"/>
            <a:ext cx="8001000" cy="291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无论一个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通信程序的功能多么齐全、程序多么复杂，其基本结构都是一样的，都包括以下四个基本步骤：</a:t>
            </a:r>
          </a:p>
          <a:p>
            <a:pPr>
              <a:lnSpc>
                <a:spcPct val="120000"/>
              </a:lnSpc>
            </a:pPr>
            <a:endParaRPr lang="zh-CN" altLang="en-US" sz="500">
              <a:latin typeface="Times New Roman" panose="0202050305040509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、在客户方和服务器方创建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Socket/ServerSocket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实例。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2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、打开连接到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的输入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/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输出流。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3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、利用输入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/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输出流，按照一定的协议对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进行读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/</a:t>
            </a:r>
            <a:r>
              <a:rPr lang="zh-CN" altLang="en-US">
                <a:solidFill>
                  <a:schemeClr val="hlink"/>
                </a:solidFill>
                <a:latin typeface="Times New Roman" panose="02020503050405090304" pitchFamily="18" charset="0"/>
              </a:rPr>
              <a:t>写操作。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4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、关闭输入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/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输出流和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。</a:t>
            </a:r>
          </a:p>
          <a:p>
            <a:pPr lvl="1">
              <a:lnSpc>
                <a:spcPct val="120000"/>
              </a:lnSpc>
            </a:pPr>
            <a:endParaRPr lang="zh-CN" altLang="en-US" sz="500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503050405090304" pitchFamily="18" charset="0"/>
              </a:rPr>
              <a:t>      通常，程序员的主要工作是针对所要完成的功能在第</a:t>
            </a:r>
            <a:r>
              <a:rPr lang="en-US" altLang="zh-CN">
                <a:latin typeface="Times New Roman" panose="02020503050405090304" pitchFamily="18" charset="0"/>
              </a:rPr>
              <a:t>3</a:t>
            </a:r>
            <a:r>
              <a:rPr lang="zh-CN" altLang="en-US">
                <a:latin typeface="Times New Roman" panose="02020503050405090304" pitchFamily="18" charset="0"/>
              </a:rPr>
              <a:t>步进行编程，第</a:t>
            </a:r>
            <a:r>
              <a:rPr lang="en-US" altLang="zh-CN">
                <a:latin typeface="Times New Roman" panose="02020503050405090304" pitchFamily="18" charset="0"/>
              </a:rPr>
              <a:t>1</a:t>
            </a:r>
            <a:r>
              <a:rPr lang="zh-CN" altLang="en-US">
                <a:latin typeface="Times New Roman" panose="02020503050405090304" pitchFamily="18" charset="0"/>
              </a:rPr>
              <a:t>、</a:t>
            </a:r>
            <a:r>
              <a:rPr lang="en-US" altLang="zh-CN">
                <a:latin typeface="Times New Roman" panose="02020503050405090304" pitchFamily="18" charset="0"/>
              </a:rPr>
              <a:t>2</a:t>
            </a:r>
            <a:r>
              <a:rPr lang="zh-CN" altLang="en-US">
                <a:latin typeface="Times New Roman" panose="02020503050405090304" pitchFamily="18" charset="0"/>
              </a:rPr>
              <a:t>、</a:t>
            </a:r>
            <a:r>
              <a:rPr lang="en-US" altLang="zh-CN">
                <a:latin typeface="Times New Roman" panose="02020503050405090304" pitchFamily="18" charset="0"/>
              </a:rPr>
              <a:t>4</a:t>
            </a:r>
            <a:r>
              <a:rPr lang="zh-CN" altLang="en-US">
                <a:latin typeface="Times New Roman" panose="02020503050405090304" pitchFamily="18" charset="0"/>
              </a:rPr>
              <a:t>步对所有的通信程序来说几乎都是一样的。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  <p:grpSp>
        <p:nvGrpSpPr>
          <p:cNvPr id="32802" name="Group 34"/>
          <p:cNvGrpSpPr/>
          <p:nvPr/>
        </p:nvGrpSpPr>
        <p:grpSpPr bwMode="auto">
          <a:xfrm>
            <a:off x="2133601" y="2057400"/>
            <a:ext cx="8056563" cy="4267200"/>
            <a:chOff x="384" y="1296"/>
            <a:chExt cx="5075" cy="2688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384" y="2688"/>
              <a:ext cx="4512" cy="9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3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768" y="1296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Server</a:t>
              </a:r>
              <a:r>
                <a:rPr lang="zh-CN" altLang="en-US" b="1">
                  <a:latin typeface="Times New Roman" panose="02020503050405090304" pitchFamily="18" charset="0"/>
                </a:rPr>
                <a:t>端程序</a:t>
              </a: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3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525" y="1680"/>
              <a:ext cx="14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ServerSocket(port #)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528" y="1938"/>
              <a:ext cx="157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Socket socket</a:t>
              </a:r>
              <a:r>
                <a:rPr lang="en-US" altLang="zh-CN" b="1">
                  <a:latin typeface="Times New Roman" panose="02020503050405090304" pitchFamily="18" charset="0"/>
                </a:rPr>
                <a:t> = 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>
                  <a:latin typeface="Times New Roman" panose="02020503050405090304" pitchFamily="18" charset="0"/>
                </a:rPr>
                <a:t>   ServerSocket.accept()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940" y="2400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latin typeface="Times New Roman" panose="02020503050405090304" pitchFamily="18" charset="0"/>
                </a:rPr>
                <a:t>接收连接</a:t>
              </a:r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662" y="2832"/>
              <a:ext cx="10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OutputStream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699" y="3194"/>
              <a:ext cx="9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InputStream</a:t>
              </a: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7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Close Socket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1968" y="302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216" y="1296"/>
              <a:ext cx="9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Client</a:t>
              </a:r>
              <a:r>
                <a:rPr lang="zh-CN" altLang="en-US" b="1">
                  <a:latin typeface="Times New Roman" panose="02020503050405090304" pitchFamily="18" charset="0"/>
                </a:rPr>
                <a:t>端程序</a:t>
              </a:r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27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024" y="1776"/>
              <a:ext cx="13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Socket(host, port #)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3004" y="2173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latin typeface="Times New Roman" panose="02020503050405090304" pitchFamily="18" charset="0"/>
                </a:rPr>
                <a:t>与服务器建立连接</a:t>
              </a: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7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062" y="2880"/>
              <a:ext cx="10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OutputStream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3099" y="3216"/>
              <a:ext cx="9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InputStream</a:t>
              </a: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7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31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Close Socket</a:t>
              </a: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2640" y="3408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H="1">
              <a:off x="2688" y="3024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2304" y="3024"/>
              <a:ext cx="336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H="1">
              <a:off x="2352" y="3024"/>
              <a:ext cx="336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H="1">
              <a:off x="1872" y="33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4" y="2976"/>
              <a:ext cx="5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socket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55864" y="2012950"/>
            <a:ext cx="7754937" cy="429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、建立</a:t>
            </a:r>
            <a:r>
              <a:rPr lang="en-US" altLang="zh-CN"/>
              <a:t>Socket</a:t>
            </a:r>
          </a:p>
          <a:p>
            <a:pPr lvl="1"/>
            <a:r>
              <a:rPr lang="zh-CN" altLang="en-US"/>
              <a:t>在客户端：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Socket client = new Socket(host, </a:t>
            </a:r>
            <a:r>
              <a:rPr lang="en-US" altLang="zh-CN" sz="2000">
                <a:solidFill>
                  <a:schemeClr val="hlink"/>
                </a:solidFill>
              </a:rPr>
              <a:t>4444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  <a:p>
            <a:pPr lvl="1"/>
            <a:r>
              <a:rPr lang="zh-CN" altLang="en-US"/>
              <a:t>在服务器端：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ServerSocket server = new ServerSocket(</a:t>
            </a:r>
            <a:r>
              <a:rPr lang="en-US" altLang="zh-CN" sz="2000">
                <a:solidFill>
                  <a:schemeClr val="hlink"/>
                </a:solidFill>
              </a:rPr>
              <a:t>4444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hlink"/>
                </a:solidFill>
              </a:rPr>
              <a:t>Socket socket = null;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try{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    socket = server.accept();  //</a:t>
            </a:r>
            <a:r>
              <a:rPr lang="zh-CN" altLang="en-US" sz="2000">
                <a:solidFill>
                  <a:schemeClr val="folHlink"/>
                </a:solidFill>
              </a:rPr>
              <a:t>等待客户端连接</a:t>
            </a:r>
          </a:p>
          <a:p>
            <a:pPr lvl="2">
              <a:lnSpc>
                <a:spcPct val="11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}catch(IOException e){}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981200" y="5257800"/>
            <a:ext cx="838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BufferedReader = new BufferedReader(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                       new InputStreamReader( socket.getInputStream() ) );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BufferedWriter = new BufferedWriter(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                       new InputStreamWriter( socket.getOutputStream() ) );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09800" y="1844675"/>
            <a:ext cx="8153400" cy="299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</a:rPr>
              <a:t>2</a:t>
            </a:r>
            <a:r>
              <a:rPr lang="zh-CN" altLang="en-US">
                <a:latin typeface="Times New Roman" panose="02020503050405090304" pitchFamily="18" charset="0"/>
              </a:rPr>
              <a:t>、在客户端和服务器端同时打开输入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输出流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503050405090304" pitchFamily="18" charset="0"/>
              </a:rPr>
              <a:t>      类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提供了方法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</a:rPr>
              <a:t>getInputStream()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</a:rPr>
              <a:t>getOutputStream()</a:t>
            </a:r>
            <a:r>
              <a:rPr lang="zh-CN" altLang="en-US">
                <a:latin typeface="Times New Roman" panose="02020503050405090304" pitchFamily="18" charset="0"/>
              </a:rPr>
              <a:t>来得到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对应的输入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输出流以进行数据读写（传输）操作，它们分别返回</a:t>
            </a:r>
            <a:r>
              <a:rPr lang="en-US" altLang="zh-CN">
                <a:latin typeface="Times New Roman" panose="02020503050405090304" pitchFamily="18" charset="0"/>
              </a:rPr>
              <a:t>InputStream</a:t>
            </a:r>
            <a:r>
              <a:rPr lang="zh-CN" altLang="en-US">
                <a:latin typeface="Times New Roman" panose="02020503050405090304" pitchFamily="18" charset="0"/>
              </a:rPr>
              <a:t>对象和</a:t>
            </a:r>
            <a:r>
              <a:rPr lang="en-US" altLang="zh-CN">
                <a:latin typeface="Times New Roman" panose="02020503050405090304" pitchFamily="18" charset="0"/>
              </a:rPr>
              <a:t>OutputStream</a:t>
            </a:r>
            <a:r>
              <a:rPr lang="zh-CN" altLang="en-US">
                <a:latin typeface="Times New Roman" panose="02020503050405090304" pitchFamily="18" charset="0"/>
              </a:rPr>
              <a:t>对象。</a:t>
            </a:r>
          </a:p>
          <a:p>
            <a:pPr>
              <a:lnSpc>
                <a:spcPct val="120000"/>
              </a:lnSpc>
            </a:pPr>
            <a:endParaRPr lang="zh-CN" altLang="en-US" sz="500">
              <a:latin typeface="Times New Roman" panose="020205030504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  为了便于读写数据，应在返回的输入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/</a:t>
            </a: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输出流对象上建立过滤流，如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DataInputStram/DataOutputStram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BufferedInputStream/ BufferedOutputStream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PrintStream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；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InputStreamReader/ OutputStreamWriter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BufferedReader/ BufferedWriter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PrintWriter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等。</a:t>
            </a:r>
          </a:p>
          <a:p>
            <a:pPr>
              <a:lnSpc>
                <a:spcPct val="120000"/>
              </a:lnSpc>
            </a:pPr>
            <a:endParaRPr lang="en-US" altLang="zh-CN" sz="500" b="1">
              <a:latin typeface="Times New Roman" panose="02020503050405090304" pitchFamily="18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90800" y="2209800"/>
            <a:ext cx="693420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600" b="1">
              <a:latin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3</a:t>
            </a:r>
            <a:r>
              <a:rPr lang="zh-CN" altLang="en-US" sz="2800">
                <a:latin typeface="Times New Roman" panose="02020503050405090304" pitchFamily="18" charset="0"/>
              </a:rPr>
              <a:t>、关闭输入</a:t>
            </a:r>
            <a:r>
              <a:rPr lang="en-US" altLang="zh-CN" sz="2800">
                <a:latin typeface="Times New Roman" panose="02020503050405090304" pitchFamily="18" charset="0"/>
              </a:rPr>
              <a:t>/</a:t>
            </a:r>
            <a:r>
              <a:rPr lang="zh-CN" altLang="en-US" sz="2800">
                <a:latin typeface="Times New Roman" panose="02020503050405090304" pitchFamily="18" charset="0"/>
              </a:rPr>
              <a:t>输出流和</a:t>
            </a:r>
            <a:r>
              <a:rPr lang="en-US" altLang="zh-CN" sz="2800">
                <a:latin typeface="Times New Roman" panose="02020503050405090304" pitchFamily="18" charset="0"/>
              </a:rPr>
              <a:t>Socket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在客户端和服务器端分别关闭输入</a:t>
            </a:r>
            <a:r>
              <a:rPr lang="en-US" altLang="zh-CN" sz="2800">
                <a:latin typeface="Times New Roman" panose="02020503050405090304" pitchFamily="18" charset="0"/>
              </a:rPr>
              <a:t>/</a:t>
            </a:r>
            <a:r>
              <a:rPr lang="zh-CN" altLang="en-US" sz="2800">
                <a:latin typeface="Times New Roman" panose="02020503050405090304" pitchFamily="18" charset="0"/>
              </a:rPr>
              <a:t>输出流和</a:t>
            </a:r>
            <a:r>
              <a:rPr lang="en-US" altLang="zh-CN" sz="2800">
                <a:latin typeface="Times New Roman" panose="02020503050405090304" pitchFamily="18" charset="0"/>
              </a:rPr>
              <a:t>Socket</a:t>
            </a:r>
            <a:r>
              <a:rPr lang="zh-CN" altLang="en-US" sz="2800">
                <a:latin typeface="Times New Roman" panose="02020503050405090304" pitchFamily="18" charset="0"/>
              </a:rPr>
              <a:t>：先关闭所有相关的输入</a:t>
            </a:r>
            <a:r>
              <a:rPr lang="en-US" altLang="zh-CN" sz="2800">
                <a:latin typeface="Times New Roman" panose="02020503050405090304" pitchFamily="18" charset="0"/>
              </a:rPr>
              <a:t>/</a:t>
            </a:r>
            <a:r>
              <a:rPr lang="zh-CN" altLang="en-US" sz="2800">
                <a:latin typeface="Times New Roman" panose="02020503050405090304" pitchFamily="18" charset="0"/>
              </a:rPr>
              <a:t>输出流，再关闭</a:t>
            </a:r>
            <a:r>
              <a:rPr lang="en-US" altLang="zh-CN" sz="2800">
                <a:latin typeface="Times New Roman" panose="02020503050405090304" pitchFamily="18" charset="0"/>
              </a:rPr>
              <a:t>Socket</a:t>
            </a:r>
            <a:r>
              <a:rPr lang="zh-CN" altLang="en-US" sz="2800">
                <a:latin typeface="Times New Roman" panose="02020503050405090304" pitchFamily="18" charset="0"/>
              </a:rPr>
              <a:t>。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819400" y="6858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27" name="Group 51"/>
          <p:cNvGrpSpPr/>
          <p:nvPr/>
        </p:nvGrpSpPr>
        <p:grpSpPr bwMode="auto">
          <a:xfrm>
            <a:off x="1600200" y="152400"/>
            <a:ext cx="8991600" cy="6553200"/>
            <a:chOff x="48" y="96"/>
            <a:chExt cx="5664" cy="4128"/>
          </a:xfrm>
        </p:grpSpPr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48" y="96"/>
              <a:ext cx="5664" cy="4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540" y="624"/>
              <a:ext cx="1377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创建服务器</a:t>
              </a:r>
              <a:r>
                <a:rPr lang="en-US" altLang="zh-CN" b="1">
                  <a:latin typeface="Times New Roman" panose="02020503050405090304" pitchFamily="18" charset="0"/>
                </a:rPr>
                <a:t>(</a:t>
              </a:r>
              <a:r>
                <a:rPr lang="zh-CN" altLang="en-US" b="1">
                  <a:latin typeface="Times New Roman" panose="02020503050405090304" pitchFamily="18" charset="0"/>
                </a:rPr>
                <a:t>端口号</a:t>
              </a:r>
              <a:r>
                <a:rPr lang="en-US" altLang="zh-CN" b="1">
                  <a:latin typeface="Times New Roman" panose="02020503050405090304" pitchFamily="18" charset="0"/>
                </a:rPr>
                <a:t>)</a:t>
              </a:r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732" y="96"/>
              <a:ext cx="989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定义数据成员</a:t>
              </a:r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887" y="1200"/>
              <a:ext cx="843" cy="40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服务器等待</a:t>
              </a:r>
            </a:p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网络连接</a:t>
              </a: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732" y="1968"/>
              <a:ext cx="940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</a:t>
              </a:r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  <a:r>
                <a:rPr lang="zh-CN" altLang="en-US" b="1">
                  <a:latin typeface="Times New Roman" panose="02020503050405090304" pitchFamily="18" charset="0"/>
                </a:rPr>
                <a:t>流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687" y="2928"/>
              <a:ext cx="989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发送谈话信息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0" y="2448"/>
              <a:ext cx="1280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接收用户谈话信息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612" y="624"/>
              <a:ext cx="1110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创建</a:t>
              </a:r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  <a:r>
                <a:rPr lang="zh-CN" altLang="en-US" b="1">
                  <a:latin typeface="Times New Roman" panose="02020503050405090304" pitchFamily="18" charset="0"/>
                </a:rPr>
                <a:t>实例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4320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3660" y="96"/>
              <a:ext cx="989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定义数据成员</a:t>
              </a:r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320" y="9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737" y="1248"/>
              <a:ext cx="940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</a:t>
              </a:r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  <a:r>
                <a:rPr lang="zh-CN" altLang="en-US" b="1">
                  <a:latin typeface="Times New Roman" panose="02020503050405090304" pitchFamily="18" charset="0"/>
                </a:rPr>
                <a:t>流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711" y="1859"/>
              <a:ext cx="989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发送谈话信息</a:t>
              </a: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320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3622" y="2592"/>
              <a:ext cx="1425" cy="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接收服务器谈话信息</a:t>
              </a:r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32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888" y="3792"/>
              <a:ext cx="864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关闭流</a:t>
              </a: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4320" y="2880"/>
              <a:ext cx="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1308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130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1344" y="91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accept()</a:t>
              </a:r>
            </a:p>
          </p:txBody>
        </p:sp>
        <p:cxnSp>
          <p:nvCxnSpPr>
            <p:cNvPr id="50201" name="AutoShape 25"/>
            <p:cNvCxnSpPr>
              <a:cxnSpLocks noChangeShapeType="1"/>
              <a:stCxn id="50187" idx="1"/>
              <a:endCxn id="50183" idx="3"/>
            </p:cNvCxnSpPr>
            <p:nvPr/>
          </p:nvCxnSpPr>
          <p:spPr bwMode="auto">
            <a:xfrm rot="10800000" flipV="1">
              <a:off x="1730" y="740"/>
              <a:ext cx="1882" cy="66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129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H="1">
              <a:off x="134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04" name="AutoShape 28"/>
            <p:cNvCxnSpPr>
              <a:cxnSpLocks noChangeShapeType="1"/>
              <a:stCxn id="50186" idx="3"/>
            </p:cNvCxnSpPr>
            <p:nvPr/>
          </p:nvCxnSpPr>
          <p:spPr bwMode="auto">
            <a:xfrm flipV="1">
              <a:off x="1780" y="1920"/>
              <a:ext cx="2254" cy="64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 rot="20045777">
              <a:off x="2497" y="1084"/>
              <a:ext cx="10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127.0.0.1  4444</a:t>
              </a:r>
            </a:p>
          </p:txBody>
        </p:sp>
        <p:sp>
          <p:nvSpPr>
            <p:cNvPr id="50206" name="Text Box 30"/>
            <p:cNvSpPr txBox="1">
              <a:spLocks noChangeArrowheads="1"/>
            </p:cNvSpPr>
            <p:nvPr/>
          </p:nvSpPr>
          <p:spPr bwMode="auto">
            <a:xfrm>
              <a:off x="2316" y="576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4444</a:t>
              </a:r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>
              <a:off x="134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10" name="AutoShape 34"/>
            <p:cNvCxnSpPr>
              <a:cxnSpLocks noChangeShapeType="1"/>
              <a:stCxn id="50194" idx="1"/>
              <a:endCxn id="50185" idx="3"/>
            </p:cNvCxnSpPr>
            <p:nvPr/>
          </p:nvCxnSpPr>
          <p:spPr bwMode="auto">
            <a:xfrm rot="10800000" flipV="1">
              <a:off x="1676" y="2709"/>
              <a:ext cx="1946" cy="336"/>
            </a:xfrm>
            <a:prstGeom prst="curvedConnector3">
              <a:avLst>
                <a:gd name="adj1" fmla="val 50000"/>
              </a:avLst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 flipH="1">
              <a:off x="13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643" y="3408"/>
              <a:ext cx="1066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结束谈话</a:t>
              </a:r>
              <a:r>
                <a:rPr lang="en-US" altLang="zh-CN" b="1">
                  <a:latin typeface="Times New Roman" panose="02020503050405090304" pitchFamily="18" charset="0"/>
                </a:rPr>
                <a:t>(Bye.)</a:t>
              </a:r>
            </a:p>
          </p:txBody>
        </p: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3619" y="3264"/>
              <a:ext cx="1066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结束谈话</a:t>
              </a:r>
              <a:r>
                <a:rPr lang="en-US" altLang="zh-CN" b="1">
                  <a:latin typeface="Times New Roman" panose="02020503050405090304" pitchFamily="18" charset="0"/>
                </a:rPr>
                <a:t>(Bye.)</a:t>
              </a:r>
            </a:p>
          </p:txBody>
        </p:sp>
        <p:cxnSp>
          <p:nvCxnSpPr>
            <p:cNvPr id="50215" name="AutoShape 39"/>
            <p:cNvCxnSpPr>
              <a:cxnSpLocks noChangeShapeType="1"/>
              <a:stCxn id="50213" idx="3"/>
              <a:endCxn id="50214" idx="1"/>
            </p:cNvCxnSpPr>
            <p:nvPr/>
          </p:nvCxnSpPr>
          <p:spPr bwMode="auto">
            <a:xfrm flipV="1">
              <a:off x="1709" y="3381"/>
              <a:ext cx="1910" cy="14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 flipH="1">
              <a:off x="4320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221" name="AutoShape 45"/>
            <p:cNvCxnSpPr>
              <a:cxnSpLocks noChangeShapeType="1"/>
              <a:stCxn id="50184" idx="3"/>
              <a:endCxn id="50191" idx="1"/>
            </p:cNvCxnSpPr>
            <p:nvPr/>
          </p:nvCxnSpPr>
          <p:spPr bwMode="auto">
            <a:xfrm flipV="1">
              <a:off x="1672" y="1365"/>
              <a:ext cx="2065" cy="72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22" name="Text Box 46"/>
            <p:cNvSpPr txBox="1">
              <a:spLocks noChangeArrowheads="1"/>
            </p:cNvSpPr>
            <p:nvPr/>
          </p:nvSpPr>
          <p:spPr bwMode="auto">
            <a:xfrm>
              <a:off x="985" y="3888"/>
              <a:ext cx="553" cy="23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关闭流</a:t>
              </a:r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 flipH="1">
              <a:off x="134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Text Box 49"/>
            <p:cNvSpPr txBox="1">
              <a:spLocks noChangeArrowheads="1"/>
            </p:cNvSpPr>
            <p:nvPr/>
          </p:nvSpPr>
          <p:spPr bwMode="auto">
            <a:xfrm>
              <a:off x="135" y="1152"/>
              <a:ext cx="388" cy="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服务器端</a:t>
              </a:r>
            </a:p>
          </p:txBody>
        </p:sp>
        <p:sp>
          <p:nvSpPr>
            <p:cNvPr id="50226" name="Text Box 50"/>
            <p:cNvSpPr txBox="1">
              <a:spLocks noChangeArrowheads="1"/>
            </p:cNvSpPr>
            <p:nvPr/>
          </p:nvSpPr>
          <p:spPr bwMode="auto">
            <a:xfrm>
              <a:off x="5228" y="1187"/>
              <a:ext cx="388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客户端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简单的</a:t>
            </a:r>
            <a:r>
              <a:rPr lang="en-US" altLang="zh-CN" sz="2800" b="1">
                <a:latin typeface="Times New Roman" panose="02020503050405090304" pitchFamily="18" charset="0"/>
              </a:rPr>
              <a:t>Client/Server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14601" y="1981201"/>
            <a:ext cx="7635875" cy="266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>
                <a:latin typeface="Times New Roman" panose="02020503050405090304" pitchFamily="18" charset="0"/>
              </a:rPr>
              <a:t>在本地机器上测试网络程序用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回绕地址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     </a:t>
            </a:r>
            <a:r>
              <a:rPr lang="en-US" altLang="zh-CN">
                <a:latin typeface="Times New Roman" panose="02020503050405090304" pitchFamily="18" charset="0"/>
              </a:rPr>
              <a:t>Socket socket = new Socket(“127.0.0.1”, 4444);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>
                <a:latin typeface="Times New Roman" panose="02020503050405090304" pitchFamily="18" charset="0"/>
              </a:rPr>
              <a:t>建立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连接后，还应该建立输入输出数据流。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要控制好输入</a:t>
            </a:r>
            <a:r>
              <a:rPr lang="en-US" altLang="zh-CN">
                <a:latin typeface="Times New Roman" panose="02020503050405090304" pitchFamily="18" charset="0"/>
              </a:rPr>
              <a:t>/</a:t>
            </a:r>
            <a:r>
              <a:rPr lang="zh-CN" altLang="en-US">
                <a:latin typeface="Times New Roman" panose="02020503050405090304" pitchFamily="18" charset="0"/>
              </a:rPr>
              <a:t>输出流和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关闭的时间。</a:t>
            </a:r>
            <a:endParaRPr lang="zh-CN" altLang="en-US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如果网络的一端已经关闭，另一端读到</a:t>
            </a:r>
            <a:r>
              <a:rPr lang="en-US" altLang="zh-CN">
                <a:latin typeface="Times New Roman" panose="02020503050405090304" pitchFamily="18" charset="0"/>
              </a:rPr>
              <a:t>null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/>
              <a:t> 在运行时，服务器端程序一般应先行启动。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2057400" y="1981200"/>
            <a:ext cx="8153400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大多数基于</a:t>
            </a:r>
            <a:r>
              <a:rPr lang="en-US" altLang="zh-CN">
                <a:latin typeface="Times New Roman" panose="02020503050405090304" pitchFamily="18" charset="0"/>
              </a:rPr>
              <a:t>Internet</a:t>
            </a:r>
            <a:r>
              <a:rPr lang="zh-CN" altLang="en-US">
                <a:latin typeface="Times New Roman" panose="02020503050405090304" pitchFamily="18" charset="0"/>
              </a:rPr>
              <a:t>的应用程序被看作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网络的最上层</a:t>
            </a:r>
            <a:r>
              <a:rPr lang="en-US" altLang="zh-CN">
                <a:latin typeface="Times New Roman" panose="02020503050405090304" pitchFamily="18" charset="0"/>
              </a:rPr>
              <a:t>——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应用层</a:t>
            </a:r>
            <a:r>
              <a:rPr lang="zh-CN" altLang="en-US">
                <a:latin typeface="Times New Roman" panose="02020503050405090304" pitchFamily="18" charset="0"/>
              </a:rPr>
              <a:t>， 如：</a:t>
            </a:r>
            <a:r>
              <a:rPr lang="en-US" altLang="zh-CN">
                <a:latin typeface="Times New Roman" panose="02020503050405090304" pitchFamily="18" charset="0"/>
              </a:rPr>
              <a:t>ftp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http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smtp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pop3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telnet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nntp</a:t>
            </a:r>
            <a:r>
              <a:rPr lang="zh-CN" altLang="en-US">
                <a:latin typeface="Times New Roman" panose="02020503050405090304" pitchFamily="18" charset="0"/>
              </a:rPr>
              <a:t>等。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80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网络层</a:t>
            </a:r>
            <a:r>
              <a:rPr lang="zh-CN" altLang="en-US">
                <a:latin typeface="Times New Roman" panose="02020503050405090304" pitchFamily="18" charset="0"/>
              </a:rPr>
              <a:t>对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网络中的硬件资源进行标识。连接到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网络中的每台计算机（或其他设备）都有唯一的地址，这就是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地址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地址实质上是一个</a:t>
            </a:r>
            <a:r>
              <a:rPr lang="en-US" altLang="zh-CN">
                <a:latin typeface="Times New Roman" panose="02020503050405090304" pitchFamily="18" charset="0"/>
              </a:rPr>
              <a:t>32</a:t>
            </a:r>
            <a:r>
              <a:rPr lang="zh-CN" altLang="en-US">
                <a:latin typeface="Times New Roman" panose="02020503050405090304" pitchFamily="18" charset="0"/>
              </a:rPr>
              <a:t>位的整数，通常以“</a:t>
            </a:r>
            <a:r>
              <a:rPr lang="en-US" altLang="zh-CN" b="1">
                <a:latin typeface="Times New Roman" panose="02020503050405090304" pitchFamily="18" charset="0"/>
              </a:rPr>
              <a:t>%d.%d.%d.%d</a:t>
            </a:r>
            <a:r>
              <a:rPr lang="en-US" altLang="zh-CN">
                <a:latin typeface="Times New Roman" panose="02020503050405090304" pitchFamily="18" charset="0"/>
              </a:rPr>
              <a:t>”</a:t>
            </a:r>
            <a:r>
              <a:rPr lang="zh-CN" altLang="en-US">
                <a:latin typeface="Times New Roman" panose="02020503050405090304" pitchFamily="18" charset="0"/>
              </a:rPr>
              <a:t>的形式表示，每个</a:t>
            </a:r>
            <a:r>
              <a:rPr lang="en-US" altLang="zh-CN">
                <a:latin typeface="Times New Roman" panose="02020503050405090304" pitchFamily="18" charset="0"/>
              </a:rPr>
              <a:t>d</a:t>
            </a:r>
            <a:r>
              <a:rPr lang="zh-CN" altLang="en-US">
                <a:latin typeface="Times New Roman" panose="02020503050405090304" pitchFamily="18" charset="0"/>
              </a:rPr>
              <a:t>是一个</a:t>
            </a:r>
            <a:r>
              <a:rPr lang="en-US" altLang="zh-CN">
                <a:latin typeface="Times New Roman" panose="02020503050405090304" pitchFamily="18" charset="0"/>
              </a:rPr>
              <a:t>8</a:t>
            </a:r>
            <a:r>
              <a:rPr lang="zh-CN" altLang="en-US">
                <a:latin typeface="Times New Roman" panose="02020503050405090304" pitchFamily="18" charset="0"/>
              </a:rPr>
              <a:t>位整数。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zh-CN" altLang="en-US" sz="800">
              <a:latin typeface="Times New Roman" panose="0202050305040509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 在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网络中，不同的机器之间进行通信时，数据的传输是由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传输层</a:t>
            </a:r>
            <a:r>
              <a:rPr lang="zh-CN" altLang="en-US">
                <a:latin typeface="Times New Roman" panose="02020503050405090304" pitchFamily="18" charset="0"/>
              </a:rPr>
              <a:t>控制的，这包括数据要发往的目标机器及应用程序、数据的质量控制等。 </a:t>
            </a:r>
            <a:r>
              <a:rPr lang="en-US" altLang="zh-CN">
                <a:latin typeface="Times New Roman" panose="02020503050405090304" pitchFamily="18" charset="0"/>
              </a:rPr>
              <a:t>TCP/IP</a:t>
            </a:r>
            <a:r>
              <a:rPr lang="zh-CN" altLang="en-US">
                <a:latin typeface="Times New Roman" panose="02020503050405090304" pitchFamily="18" charset="0"/>
              </a:rPr>
              <a:t>网络中最常用的传输协议就是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</a:rPr>
              <a:t>Transport Control Protocol</a:t>
            </a:r>
            <a:r>
              <a:rPr lang="zh-CN" altLang="en-US">
                <a:latin typeface="Times New Roman" panose="02020503050405090304" pitchFamily="18" charset="0"/>
              </a:rPr>
              <a:t>）和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</a:rPr>
              <a:t>User Datagram Protocol</a:t>
            </a:r>
            <a:r>
              <a:rPr lang="zh-CN" altLang="en-US">
                <a:latin typeface="Times New Roman" panose="02020503050405090304" pitchFamily="18" charset="0"/>
              </a:rPr>
              <a:t>）。</a:t>
            </a:r>
          </a:p>
        </p:txBody>
      </p:sp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3" name="Group 13"/>
          <p:cNvGrpSpPr/>
          <p:nvPr/>
        </p:nvGrpSpPr>
        <p:grpSpPr bwMode="auto">
          <a:xfrm>
            <a:off x="3429001" y="4343401"/>
            <a:ext cx="4437063" cy="2046288"/>
            <a:chOff x="1392" y="2784"/>
            <a:chExt cx="2795" cy="1289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1536" y="2976"/>
              <a:ext cx="86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Server(1111)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3360" y="3456"/>
              <a:ext cx="827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client(2222)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1536" y="3408"/>
              <a:ext cx="88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Server(2222)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360" y="2976"/>
              <a:ext cx="811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client(1111)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392" y="2784"/>
              <a:ext cx="158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661" y="3840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     Server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278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784" y="36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270126" y="1905000"/>
            <a:ext cx="8093075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/>
              <a:t> </a:t>
            </a:r>
            <a:r>
              <a:rPr lang="zh-CN" altLang="en-US" sz="2800"/>
              <a:t>解决方案一：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/>
              <a:t>      在一台计算机上一次启动多个服务器程序，只要端口号不同。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/>
              <a:t>myserver1  &lt;--------&gt;myclient1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/>
              <a:t>myserver2&lt;--------&gt;myclient2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743200" y="4572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支持多</a:t>
            </a:r>
            <a:r>
              <a:rPr lang="en-US" altLang="zh-CN" sz="2800" b="1">
                <a:latin typeface="Times New Roman" panose="02020503050405090304" pitchFamily="18" charset="0"/>
              </a:rPr>
              <a:t>Client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81200" y="1828800"/>
            <a:ext cx="76200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imes New Roman" panose="02020503050405090304" pitchFamily="18" charset="0"/>
              </a:rPr>
              <a:t> </a:t>
            </a:r>
            <a:r>
              <a:rPr lang="zh-CN" altLang="en-US" sz="2800">
                <a:latin typeface="Times New Roman" panose="02020503050405090304" pitchFamily="18" charset="0"/>
              </a:rPr>
              <a:t>解决方案二：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500"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    将服务器写成多线程的，不同的处理线程为不同的客户服务。主线程只负责循环等待，处理线程负责网络连接，接收客户输入的信息。</a:t>
            </a:r>
          </a:p>
          <a:p>
            <a:r>
              <a:rPr lang="en-US" altLang="zh-CN">
                <a:latin typeface="Times New Roman" panose="02020503050405090304" pitchFamily="18" charset="0"/>
              </a:rPr>
              <a:t>//</a:t>
            </a:r>
            <a:r>
              <a:rPr lang="zh-CN" altLang="en-US">
                <a:latin typeface="Times New Roman" panose="02020503050405090304" pitchFamily="18" charset="0"/>
              </a:rPr>
              <a:t>主线程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while (true)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{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 accept a connection ;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 create a thread to deal with the client ; </a:t>
            </a:r>
          </a:p>
          <a:p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}end while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支持多</a:t>
            </a:r>
            <a:r>
              <a:rPr lang="en-US" altLang="zh-CN" sz="2800" b="1">
                <a:latin typeface="Times New Roman" panose="02020503050405090304" pitchFamily="18" charset="0"/>
              </a:rPr>
              <a:t>Client</a:t>
            </a:r>
          </a:p>
        </p:txBody>
      </p:sp>
      <p:grpSp>
        <p:nvGrpSpPr>
          <p:cNvPr id="34831" name="Group 15"/>
          <p:cNvGrpSpPr/>
          <p:nvPr/>
        </p:nvGrpSpPr>
        <p:grpSpPr bwMode="auto">
          <a:xfrm>
            <a:off x="3090864" y="4241800"/>
            <a:ext cx="7540625" cy="2463800"/>
            <a:chOff x="987" y="2672"/>
            <a:chExt cx="4750" cy="1552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4059" y="3504"/>
              <a:ext cx="675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endParaRPr lang="en-US" altLang="zh-CN" b="1">
                <a:latin typeface="Times New Roman" panose="02020503050405090304" pitchFamily="18" charset="0"/>
              </a:endParaRPr>
            </a:p>
            <a:p>
              <a:r>
                <a:rPr lang="en-US" altLang="zh-CN" b="1">
                  <a:latin typeface="Times New Roman" panose="02020503050405090304" pitchFamily="18" charset="0"/>
                </a:rPr>
                <a:t>Server</a:t>
              </a:r>
            </a:p>
            <a:p>
              <a:endParaRPr lang="en-US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987" y="3594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client1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987" y="3978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client2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4656" y="3103"/>
              <a:ext cx="1081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serverthread2</a:t>
              </a: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4439" y="2672"/>
              <a:ext cx="1081" cy="25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serverthread1</a:t>
              </a: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4272" y="2928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4752" y="336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>
              <a:off x="1680" y="3648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AutoShape 13"/>
            <p:cNvSpPr>
              <a:spLocks noChangeArrowheads="1"/>
            </p:cNvSpPr>
            <p:nvPr/>
          </p:nvSpPr>
          <p:spPr bwMode="auto">
            <a:xfrm>
              <a:off x="1680" y="4032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992" y="36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……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支持多</a:t>
            </a:r>
            <a:r>
              <a:rPr lang="en-US" altLang="zh-CN" sz="2800" b="1">
                <a:latin typeface="Times New Roman" panose="02020503050405090304" pitchFamily="18" charset="0"/>
              </a:rPr>
              <a:t>Client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828800" y="1855788"/>
            <a:ext cx="8610600" cy="25638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503050405090304" pitchFamily="18" charset="0"/>
              </a:rPr>
              <a:t> serverSocket = new ServerSocket(4444); 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while (listening)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{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    Socket socket;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    socket = serverSocket.accept(); 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程序将在此等候客户端的连接</a:t>
            </a:r>
          </a:p>
          <a:p>
            <a:r>
              <a:rPr lang="zh-CN" altLang="en-US" b="1">
                <a:latin typeface="Times New Roman" panose="02020503050405090304" pitchFamily="18" charset="0"/>
              </a:rPr>
              <a:t>    </a:t>
            </a:r>
            <a:r>
              <a:rPr lang="en-US" altLang="zh-CN" b="1">
                <a:latin typeface="Times New Roman" panose="02020503050405090304" pitchFamily="18" charset="0"/>
              </a:rPr>
              <a:t>clientNumber++;  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记录客户数目</a:t>
            </a:r>
          </a:p>
          <a:p>
            <a:r>
              <a:rPr lang="zh-CN" altLang="en-US" b="1">
                <a:latin typeface="Times New Roman" panose="02020503050405090304" pitchFamily="18" charset="0"/>
              </a:rPr>
              <a:t>    </a:t>
            </a:r>
            <a:r>
              <a:rPr lang="en-US" altLang="zh-CN" b="1">
                <a:latin typeface="Times New Roman" panose="02020503050405090304" pitchFamily="18" charset="0"/>
              </a:rPr>
              <a:t>new 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MultiTalkServerThread</a:t>
            </a:r>
            <a:r>
              <a:rPr lang="en-US" altLang="zh-CN" b="1">
                <a:latin typeface="Times New Roman" panose="02020503050405090304" pitchFamily="18" charset="0"/>
              </a:rPr>
              <a:t>(socket, clientNumber).start();  </a:t>
            </a:r>
            <a:r>
              <a:rPr lang="en-US" altLang="zh-CN" sz="1200" b="1">
                <a:solidFill>
                  <a:schemeClr val="folHlink"/>
                </a:solidFill>
                <a:latin typeface="Times New Roman" panose="02020503050405090304" pitchFamily="18" charset="0"/>
              </a:rPr>
              <a:t>//</a:t>
            </a:r>
            <a:r>
              <a:rPr lang="zh-CN" altLang="en-US" sz="1200" b="1">
                <a:solidFill>
                  <a:schemeClr val="folHlink"/>
                </a:solidFill>
                <a:latin typeface="Times New Roman" panose="02020503050405090304" pitchFamily="18" charset="0"/>
              </a:rPr>
              <a:t>创建一个新线程处理此客户请求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}</a:t>
            </a:r>
          </a:p>
          <a:p>
            <a:r>
              <a:rPr lang="en-US" altLang="zh-CN" b="1">
                <a:latin typeface="Times New Roman" panose="02020503050405090304" pitchFamily="18" charset="0"/>
              </a:rPr>
              <a:t>serverSocket.close();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81201" y="4632326"/>
            <a:ext cx="8321675" cy="2149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class MultiTalkServerThread extends Thread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public MultiTalkServerThread(Socket socket, int clientNumber)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    this.socket = socket;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    this.clientNumber = clientNumber;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public void run()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zh-CN" sz="1600" b="1">
                <a:latin typeface="Times New Roman" panose="0202050305040509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支持多</a:t>
            </a:r>
            <a:r>
              <a:rPr lang="en-US" altLang="zh-CN" sz="2800" b="1">
                <a:latin typeface="Times New Roman" panose="02020503050405090304" pitchFamily="18" charset="0"/>
              </a:rPr>
              <a:t>Client</a:t>
            </a:r>
          </a:p>
        </p:txBody>
      </p:sp>
      <p:grpSp>
        <p:nvGrpSpPr>
          <p:cNvPr id="53251" name="Group 3"/>
          <p:cNvGrpSpPr/>
          <p:nvPr/>
        </p:nvGrpSpPr>
        <p:grpSpPr bwMode="auto">
          <a:xfrm>
            <a:off x="2590800" y="2743200"/>
            <a:ext cx="7162800" cy="1828800"/>
            <a:chOff x="768" y="1680"/>
            <a:chExt cx="4512" cy="1152"/>
          </a:xfrm>
        </p:grpSpPr>
        <p:sp>
          <p:nvSpPr>
            <p:cNvPr id="53252" name="Text Box 4"/>
            <p:cNvSpPr txBox="1">
              <a:spLocks noChangeArrowheads="1"/>
            </p:cNvSpPr>
            <p:nvPr/>
          </p:nvSpPr>
          <p:spPr bwMode="auto">
            <a:xfrm>
              <a:off x="816" y="1776"/>
              <a:ext cx="48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客户</a:t>
              </a:r>
              <a:r>
                <a:rPr lang="en-US" altLang="zh-CN" b="1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768" y="2400"/>
              <a:ext cx="48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客户</a:t>
              </a:r>
              <a:r>
                <a:rPr lang="en-US" altLang="zh-CN" b="1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2160" y="1680"/>
              <a:ext cx="960" cy="11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服务器</a:t>
              </a: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1440" y="1968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56" name="Group 8"/>
            <p:cNvGrpSpPr/>
            <p:nvPr/>
          </p:nvGrpSpPr>
          <p:grpSpPr bwMode="auto">
            <a:xfrm>
              <a:off x="3600" y="1776"/>
              <a:ext cx="1296" cy="233"/>
              <a:chOff x="3840" y="1776"/>
              <a:chExt cx="1296" cy="233"/>
            </a:xfrm>
          </p:grpSpPr>
          <p:sp>
            <p:nvSpPr>
              <p:cNvPr id="53257" name="Text Box 9"/>
              <p:cNvSpPr txBox="1">
                <a:spLocks noChangeArrowheads="1"/>
              </p:cNvSpPr>
              <p:nvPr/>
            </p:nvSpPr>
            <p:spPr bwMode="auto">
              <a:xfrm>
                <a:off x="3840" y="1776"/>
                <a:ext cx="1231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imes New Roman" panose="02020503050405090304" pitchFamily="18" charset="0"/>
                  </a:rPr>
                  <a:t>线程</a:t>
                </a:r>
                <a:r>
                  <a:rPr lang="en-US" altLang="zh-CN" b="1">
                    <a:latin typeface="Times New Roman" panose="02020503050405090304" pitchFamily="18" charset="0"/>
                  </a:rPr>
                  <a:t>1(                  )</a:t>
                </a:r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53259" name="AutoShape 11"/>
            <p:cNvCxnSpPr>
              <a:cxnSpLocks noChangeShapeType="1"/>
            </p:cNvCxnSpPr>
            <p:nvPr/>
          </p:nvCxnSpPr>
          <p:spPr bwMode="auto">
            <a:xfrm flipV="1">
              <a:off x="1420" y="1776"/>
              <a:ext cx="2927" cy="99"/>
            </a:xfrm>
            <a:prstGeom prst="curvedConnector4">
              <a:avLst>
                <a:gd name="adj1" fmla="val 22750"/>
                <a:gd name="adj2" fmla="val 508079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60" name="Group 12"/>
            <p:cNvGrpSpPr/>
            <p:nvPr/>
          </p:nvGrpSpPr>
          <p:grpSpPr bwMode="auto">
            <a:xfrm>
              <a:off x="3600" y="2448"/>
              <a:ext cx="1680" cy="233"/>
              <a:chOff x="3792" y="2592"/>
              <a:chExt cx="1444" cy="233"/>
            </a:xfrm>
          </p:grpSpPr>
          <p:sp>
            <p:nvSpPr>
              <p:cNvPr id="53261" name="Text Box 13"/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1444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Times New Roman" panose="02020503050405090304" pitchFamily="18" charset="0"/>
                  </a:rPr>
                  <a:t>线程</a:t>
                </a:r>
                <a:r>
                  <a:rPr lang="en-US" altLang="zh-CN" b="1">
                    <a:latin typeface="Times New Roman" panose="02020503050405090304" pitchFamily="18" charset="0"/>
                  </a:rPr>
                  <a:t>2(                     )</a:t>
                </a:r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>
                <a:off x="4320" y="2736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440" y="2592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264" name="AutoShape 16"/>
            <p:cNvCxnSpPr>
              <a:cxnSpLocks noChangeShapeType="1"/>
              <a:stCxn id="53253" idx="1"/>
              <a:endCxn id="53261" idx="2"/>
            </p:cNvCxnSpPr>
            <p:nvPr/>
          </p:nvCxnSpPr>
          <p:spPr bwMode="auto">
            <a:xfrm rot="10800000" flipH="1" flipV="1">
              <a:off x="768" y="2517"/>
              <a:ext cx="3672" cy="165"/>
            </a:xfrm>
            <a:prstGeom prst="curvedConnector4">
              <a:avLst>
                <a:gd name="adj1" fmla="val -3922"/>
                <a:gd name="adj2" fmla="val 187538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819400" y="609600"/>
            <a:ext cx="5943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5</a:t>
            </a:r>
            <a:r>
              <a:rPr lang="zh-CN" altLang="en-US" sz="3200" b="1">
                <a:latin typeface="Times New Roman" panose="02020503050405090304" pitchFamily="18" charset="0"/>
              </a:rPr>
              <a:t>、</a:t>
            </a:r>
            <a:r>
              <a:rPr lang="en-US" altLang="zh-CN" sz="3200" b="1">
                <a:latin typeface="Times New Roman" panose="02020503050405090304" pitchFamily="18" charset="0"/>
              </a:rPr>
              <a:t>Socket</a:t>
            </a:r>
            <a:r>
              <a:rPr lang="zh-CN" altLang="en-US" sz="3200" b="1">
                <a:latin typeface="Times New Roman" panose="02020503050405090304" pitchFamily="18" charset="0"/>
              </a:rPr>
              <a:t>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——Client</a:t>
            </a:r>
            <a:r>
              <a:rPr lang="zh-CN" altLang="en-US" sz="2800" b="1">
                <a:latin typeface="Times New Roman" panose="02020503050405090304" pitchFamily="18" charset="0"/>
              </a:rPr>
              <a:t>之间通过</a:t>
            </a:r>
            <a:r>
              <a:rPr lang="en-US" altLang="zh-CN" sz="2800" b="1">
                <a:latin typeface="Times New Roman" panose="02020503050405090304" pitchFamily="18" charset="0"/>
              </a:rPr>
              <a:t>Server</a:t>
            </a:r>
            <a:r>
              <a:rPr lang="zh-CN" altLang="en-US" sz="2800" b="1">
                <a:latin typeface="Times New Roman" panose="02020503050405090304" pitchFamily="18" charset="0"/>
              </a:rPr>
              <a:t>通信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62201" y="2133601"/>
            <a:ext cx="7788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可以在服务器端将与各客户进行通信的</a:t>
            </a:r>
            <a:r>
              <a:rPr lang="en-US" altLang="zh-CN"/>
              <a:t>Socket</a:t>
            </a:r>
            <a:r>
              <a:rPr lang="zh-CN" altLang="en-US"/>
              <a:t>和线程管理起来，从而各客户之间可以在服务器端的协助下进行通信。</a:t>
            </a:r>
          </a:p>
        </p:txBody>
      </p:sp>
      <p:grpSp>
        <p:nvGrpSpPr>
          <p:cNvPr id="54291" name="Group 19"/>
          <p:cNvGrpSpPr/>
          <p:nvPr/>
        </p:nvGrpSpPr>
        <p:grpSpPr bwMode="auto">
          <a:xfrm>
            <a:off x="2974976" y="3581400"/>
            <a:ext cx="6207125" cy="2590800"/>
            <a:chOff x="914" y="2256"/>
            <a:chExt cx="3910" cy="1632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2330" y="2256"/>
              <a:ext cx="1056" cy="110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服务器</a:t>
              </a:r>
            </a:p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(4444)</a:t>
              </a:r>
            </a:p>
            <a:p>
              <a:pPr algn="ctr"/>
              <a:endParaRPr lang="en-US" altLang="zh-CN" b="1">
                <a:latin typeface="Times New Roman" panose="02020503050405090304" pitchFamily="18" charset="0"/>
              </a:endParaRPr>
            </a:p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accept</a:t>
              </a:r>
            </a:p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</a:p>
            <a:p>
              <a:endParaRPr lang="en-US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4562" y="2784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客</a:t>
              </a:r>
            </a:p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户</a:t>
              </a:r>
            </a:p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1226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1274" y="2832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IP1  client1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1178" y="3264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66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206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1968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线程</a:t>
              </a:r>
              <a:r>
                <a:rPr lang="en-US" altLang="zh-CN" b="1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426" y="2928"/>
              <a:ext cx="86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imes New Roman" panose="02020503050405090304" pitchFamily="18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914" y="2756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客</a:t>
              </a:r>
            </a:p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户</a:t>
              </a:r>
            </a:p>
            <a:p>
              <a:pPr algn="ctr"/>
              <a:r>
                <a:rPr lang="en-US" altLang="zh-CN" b="1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H="1">
              <a:off x="3386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3434" y="2832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IP2  client2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3386" y="3216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66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V="1">
              <a:off x="364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120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503050405090304" pitchFamily="18" charset="0"/>
                </a:rPr>
                <a:t>线程</a:t>
              </a:r>
              <a:r>
                <a:rPr lang="en-US" altLang="zh-CN" b="1">
                  <a:latin typeface="Times New Roman" panose="02020503050405090304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83058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UDP</a:t>
            </a:r>
            <a:r>
              <a:rPr lang="zh-CN" altLang="en-US">
                <a:latin typeface="Times New Roman" panose="02020503050405090304" pitchFamily="18" charset="0"/>
              </a:rPr>
              <a:t>协议是无连接的协议，它以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数据报</a:t>
            </a:r>
            <a:r>
              <a:rPr lang="zh-CN" altLang="en-US">
                <a:latin typeface="Times New Roman" panose="02020503050405090304" pitchFamily="18" charset="0"/>
              </a:rPr>
              <a:t>作为数据传输的载体。数据报是一个在网络上发送的独立信息，它的到达、到达时间以及内容本身等都不能得到保证。数据报的大小是受限制的，每个数据报的大小限定在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64KB</a:t>
            </a:r>
            <a:r>
              <a:rPr lang="zh-CN" altLang="en-US">
                <a:latin typeface="Times New Roman" panose="02020503050405090304" pitchFamily="18" charset="0"/>
              </a:rPr>
              <a:t>以内。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协议无需在发送方和接收方建立连接，但也可以先建立连接。数据报在网上可以以任何可能的路径传往目的地。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    在</a:t>
            </a:r>
            <a:r>
              <a:rPr lang="en-US" altLang="zh-CN">
                <a:latin typeface="Times New Roman" panose="02020503050405090304" pitchFamily="18" charset="0"/>
              </a:rPr>
              <a:t>Java</a:t>
            </a:r>
            <a:r>
              <a:rPr lang="zh-CN" altLang="en-US">
                <a:latin typeface="Times New Roman" panose="02020503050405090304" pitchFamily="18" charset="0"/>
              </a:rPr>
              <a:t>中，基于</a:t>
            </a: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协议实现网络通信的类有三个：</a:t>
            </a:r>
          </a:p>
          <a:p>
            <a:endParaRPr lang="zh-CN" altLang="en-US" sz="500">
              <a:latin typeface="Times New Roman" panose="02020503050405090304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latin typeface="Times New Roman" panose="02020503050405090304" pitchFamily="18" charset="0"/>
              </a:rPr>
              <a:t> 用于表达通信数据的数据报类</a:t>
            </a:r>
            <a:r>
              <a:rPr lang="en-US" altLang="zh-CN">
                <a:latin typeface="Times New Roman" panose="02020503050405090304" pitchFamily="18" charset="0"/>
              </a:rPr>
              <a:t>DatagramPacket</a:t>
            </a: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>
                <a:latin typeface="Times New Roman" panose="02020503050405090304" pitchFamily="18" charset="0"/>
              </a:rPr>
              <a:t>用于进行端到端通信的类</a:t>
            </a:r>
            <a:r>
              <a:rPr lang="en-US" altLang="zh-CN">
                <a:latin typeface="Times New Roman" panose="02020503050405090304" pitchFamily="18" charset="0"/>
              </a:rPr>
              <a:t>DatagramSocket</a:t>
            </a:r>
          </a:p>
          <a:p>
            <a:pPr lvl="1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>
                <a:latin typeface="Times New Roman" panose="02020503050405090304" pitchFamily="18" charset="0"/>
              </a:rPr>
              <a:t>用于广播通信的类</a:t>
            </a:r>
            <a:r>
              <a:rPr lang="en-US" altLang="zh-CN">
                <a:latin typeface="Times New Roman" panose="02020503050405090304" pitchFamily="18" charset="0"/>
              </a:rPr>
              <a:t>MulticastSocket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743201" y="609600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</p:txBody>
      </p:sp>
      <p:grpSp>
        <p:nvGrpSpPr>
          <p:cNvPr id="36877" name="Group 13"/>
          <p:cNvGrpSpPr/>
          <p:nvPr/>
        </p:nvGrpSpPr>
        <p:grpSpPr bwMode="auto">
          <a:xfrm>
            <a:off x="1981200" y="5840413"/>
            <a:ext cx="8039100" cy="855662"/>
            <a:chOff x="288" y="3727"/>
            <a:chExt cx="5064" cy="539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960" y="3978"/>
              <a:ext cx="388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1160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804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3485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4207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002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352" y="3727"/>
              <a:ext cx="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503050405090304" pitchFamily="18" charset="0"/>
                </a:rPr>
                <a:t>datagram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88" y="3978"/>
              <a:ext cx="504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server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4896" y="3978"/>
              <a:ext cx="45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503050405090304" pitchFamily="18" charset="0"/>
                </a:rPr>
                <a:t>client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676400" y="1905000"/>
            <a:ext cx="8763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构造方法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length)</a:t>
            </a:r>
          </a:p>
          <a:p>
            <a:pPr lvl="1"/>
            <a:r>
              <a:rPr lang="en-US" altLang="zh-CN" sz="1400" b="1">
                <a:solidFill>
                  <a:schemeClr val="hlink"/>
                </a:solidFill>
                <a:latin typeface="Times New Roman" panose="02020503050405090304" pitchFamily="18" charset="0"/>
              </a:rPr>
              <a:t>                                                                                 //</a:t>
            </a:r>
            <a:r>
              <a:rPr lang="zh-CN" altLang="en-US" sz="1400" b="1">
                <a:solidFill>
                  <a:schemeClr val="hlink"/>
                </a:solidFill>
                <a:latin typeface="Times New Roman" panose="02020503050405090304" pitchFamily="18" charset="0"/>
              </a:rPr>
              <a:t>这两个方法用于描述接收数据报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buf,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 address,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 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503050405090304" pitchFamily="18" charset="0"/>
              </a:rPr>
              <a:t>port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DatagramPacket(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buf,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 address, </a:t>
            </a:r>
            <a:r>
              <a:rPr lang="en-US" altLang="zh-CN" sz="1600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 port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 lvl="1"/>
            <a:r>
              <a:rPr lang="en-US" altLang="zh-CN" b="1">
                <a:solidFill>
                  <a:schemeClr val="hlink"/>
                </a:solidFill>
                <a:latin typeface="Times New Roman" panose="02020503050405090304" pitchFamily="18" charset="0"/>
              </a:rPr>
              <a:t>                                                               //</a:t>
            </a:r>
            <a:r>
              <a:rPr lang="zh-CN" altLang="en-US" sz="1400" b="1">
                <a:solidFill>
                  <a:schemeClr val="hlink"/>
                </a:solidFill>
                <a:latin typeface="Times New Roman" panose="02020503050405090304" pitchFamily="18" charset="0"/>
              </a:rPr>
              <a:t>这两个方法用于发送数据报</a:t>
            </a:r>
          </a:p>
          <a:p>
            <a:pPr lvl="1"/>
            <a:endParaRPr lang="zh-CN" altLang="en-US" sz="500" b="1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获取数据</a:t>
            </a:r>
            <a:r>
              <a:rPr lang="en-US" altLang="zh-CN">
                <a:latin typeface="Times New Roman" panose="02020503050405090304" pitchFamily="18" charset="0"/>
              </a:rPr>
              <a:t>——</a:t>
            </a:r>
            <a:r>
              <a:rPr lang="zh-CN" altLang="en-US">
                <a:latin typeface="Times New Roman" panose="02020503050405090304" pitchFamily="18" charset="0"/>
              </a:rPr>
              <a:t>获取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接收数据报</a:t>
            </a:r>
            <a:r>
              <a:rPr lang="zh-CN" altLang="en-US">
                <a:latin typeface="Times New Roman" panose="02020503050405090304" pitchFamily="18" charset="0"/>
              </a:rPr>
              <a:t>中的信息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getAddress()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getData()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getLength()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getOffset() 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 getPort() </a:t>
            </a:r>
          </a:p>
          <a:p>
            <a:pPr lvl="1"/>
            <a:endParaRPr lang="en-US" altLang="zh-CN" sz="500" b="1">
              <a:solidFill>
                <a:schemeClr val="folHlink"/>
              </a:solidFill>
              <a:latin typeface="Times New Roman" panose="02020503050405090304" pitchFamily="18" charset="0"/>
            </a:endParaRPr>
          </a:p>
          <a:p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设置数据</a:t>
            </a:r>
            <a:r>
              <a:rPr lang="en-US" altLang="zh-CN">
                <a:latin typeface="Times New Roman" panose="02020503050405090304" pitchFamily="18" charset="0"/>
              </a:rPr>
              <a:t>——</a:t>
            </a:r>
            <a:r>
              <a:rPr lang="zh-CN" altLang="en-US">
                <a:latin typeface="Times New Roman" panose="02020503050405090304" pitchFamily="18" charset="0"/>
              </a:rPr>
              <a:t>设置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发送数据报</a:t>
            </a:r>
            <a:r>
              <a:rPr lang="zh-CN" altLang="en-US">
                <a:latin typeface="Times New Roman" panose="02020503050405090304" pitchFamily="18" charset="0"/>
              </a:rPr>
              <a:t>中的信息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setAddress(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iaddr)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setPort(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iport)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setData(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buf)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setData(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byte[] 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buf,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offset,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length) 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setLength(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length)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43200" y="533400"/>
            <a:ext cx="68580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数据报：</a:t>
            </a:r>
            <a:r>
              <a:rPr lang="zh-CN" altLang="en-US" b="1">
                <a:latin typeface="Times New Roman" panose="02020503050405090304" pitchFamily="18" charset="0"/>
              </a:rPr>
              <a:t>类</a:t>
            </a:r>
            <a:r>
              <a:rPr lang="en-US" altLang="zh-CN" b="1">
                <a:latin typeface="Times New Roman" panose="02020503050405090304" pitchFamily="18" charset="0"/>
              </a:rPr>
              <a:t>DatagramPacket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905000" y="1828801"/>
            <a:ext cx="8534400" cy="435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</a:t>
            </a:r>
            <a:r>
              <a:rPr lang="zh-CN" altLang="en-US">
                <a:latin typeface="Times New Roman" panose="02020503050405090304" pitchFamily="18" charset="0"/>
              </a:rPr>
              <a:t>构造方法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DatagramSocket()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port)                                  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在指定的端口通信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DatagramSocket(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port,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laddr) 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在指定的地点运行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这三个方法都将抛出例外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SocketException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pPr lvl="1"/>
            <a:endParaRPr lang="zh-CN" altLang="en-US" sz="500" b="1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最主要的方法</a:t>
            </a:r>
            <a:r>
              <a:rPr lang="en-US" altLang="zh-CN">
                <a:latin typeface="Times New Roman" panose="02020503050405090304" pitchFamily="18" charset="0"/>
              </a:rPr>
              <a:t>——</a:t>
            </a:r>
            <a:r>
              <a:rPr lang="zh-CN" altLang="en-US">
                <a:latin typeface="Times New Roman" panose="02020503050405090304" pitchFamily="18" charset="0"/>
              </a:rPr>
              <a:t>发送与接收数据报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receive(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p) 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send(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p) 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这两个方法都将抛出例外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pPr lvl="1"/>
            <a:endParaRPr lang="zh-CN" altLang="en-US" sz="700" b="1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r>
              <a:rPr lang="zh-CN" altLang="en-US">
                <a:latin typeface="Times New Roman" panose="02020503050405090304" pitchFamily="18" charset="0"/>
              </a:rPr>
              <a:t>  其他方法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connect(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address, 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port)   //</a:t>
            </a:r>
            <a:r>
              <a:rPr lang="zh-CN" altLang="en-US" sz="1600" b="1">
                <a:solidFill>
                  <a:schemeClr val="folHlink"/>
                </a:solidFill>
                <a:latin typeface="Times New Roman" panose="02020503050405090304" pitchFamily="18" charset="0"/>
              </a:rPr>
              <a:t>与指定的机器通信，有连接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disconnect() 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关闭与指定机器的连接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close()    //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关闭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762250" y="533400"/>
            <a:ext cx="69913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点到点通信：</a:t>
            </a:r>
            <a:r>
              <a:rPr lang="zh-CN" altLang="en-US" b="1"/>
              <a:t>类</a:t>
            </a:r>
            <a:r>
              <a:rPr lang="en-US" altLang="zh-CN" b="1"/>
              <a:t>DatagramSocket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5" name="Group 39"/>
          <p:cNvGrpSpPr/>
          <p:nvPr/>
        </p:nvGrpSpPr>
        <p:grpSpPr bwMode="auto">
          <a:xfrm>
            <a:off x="1600200" y="166688"/>
            <a:ext cx="8832850" cy="6538912"/>
            <a:chOff x="48" y="105"/>
            <a:chExt cx="5564" cy="4119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48" y="240"/>
              <a:ext cx="5424" cy="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528" y="2758"/>
              <a:ext cx="1727" cy="1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529" y="550"/>
              <a:ext cx="1231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建立数据报</a:t>
              </a:r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445" y="1113"/>
              <a:ext cx="1425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建立一个接收数据报</a:t>
              </a: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1345" y="83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721" y="1750"/>
              <a:ext cx="989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等待请求报文</a:t>
              </a: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1297" y="141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3831" y="528"/>
              <a:ext cx="1231" cy="23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建立数据报</a:t>
              </a:r>
              <a:r>
                <a:rPr lang="en-US" altLang="zh-CN" b="1">
                  <a:latin typeface="Times New Roman" panose="02020503050405090304" pitchFamily="18" charset="0"/>
                </a:rPr>
                <a:t>socket</a:t>
              </a: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4561" y="7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3467" y="1130"/>
              <a:ext cx="1813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建立一个请求数据报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(</a:t>
              </a:r>
              <a:r>
                <a:rPr lang="zh-CN" altLang="en-US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发送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)</a:t>
              </a: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4561" y="14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4129" y="1702"/>
              <a:ext cx="698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发出请求</a:t>
              </a:r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 flipH="1">
              <a:off x="2017" y="184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25"/>
            <p:cNvSpPr>
              <a:spLocks noChangeShapeType="1"/>
            </p:cNvSpPr>
            <p:nvPr/>
          </p:nvSpPr>
          <p:spPr bwMode="auto">
            <a:xfrm>
              <a:off x="1345" y="203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625" y="2330"/>
              <a:ext cx="210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获得对方地址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(</a:t>
              </a:r>
              <a:r>
                <a:rPr lang="zh-CN" altLang="en-US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通过接收数据报</a:t>
              </a:r>
              <a:r>
                <a:rPr lang="en-US" altLang="zh-CN" b="1">
                  <a:solidFill>
                    <a:schemeClr val="hlink"/>
                  </a:solidFill>
                  <a:latin typeface="Times New Roman" panose="02020503050405090304" pitchFamily="18" charset="0"/>
                </a:rPr>
                <a:t>)</a:t>
              </a:r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1345" y="266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624" y="2902"/>
              <a:ext cx="1134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构成发送数据报</a:t>
              </a: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1297" y="31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Text Box 30"/>
            <p:cNvSpPr txBox="1">
              <a:spLocks noChangeArrowheads="1"/>
            </p:cNvSpPr>
            <p:nvPr/>
          </p:nvSpPr>
          <p:spPr bwMode="auto">
            <a:xfrm>
              <a:off x="865" y="3478"/>
              <a:ext cx="69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发送出去</a:t>
              </a: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4561" y="19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Text Box 32"/>
            <p:cNvSpPr txBox="1">
              <a:spLocks noChangeArrowheads="1"/>
            </p:cNvSpPr>
            <p:nvPr/>
          </p:nvSpPr>
          <p:spPr bwMode="auto">
            <a:xfrm>
              <a:off x="4033" y="2230"/>
              <a:ext cx="1134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创建接收数据报</a:t>
              </a:r>
            </a:p>
          </p:txBody>
        </p:sp>
        <p:sp>
          <p:nvSpPr>
            <p:cNvPr id="60449" name="Text Box 33"/>
            <p:cNvSpPr txBox="1">
              <a:spLocks noChangeArrowheads="1"/>
            </p:cNvSpPr>
            <p:nvPr/>
          </p:nvSpPr>
          <p:spPr bwMode="auto">
            <a:xfrm>
              <a:off x="4177" y="2806"/>
              <a:ext cx="698" cy="233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503050405090304" pitchFamily="18" charset="0"/>
                </a:rPr>
                <a:t>等待接收</a:t>
              </a: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4561" y="25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451" name="AutoShape 35"/>
            <p:cNvCxnSpPr>
              <a:cxnSpLocks noChangeShapeType="1"/>
              <a:stCxn id="60446" idx="3"/>
              <a:endCxn id="60449" idx="1"/>
            </p:cNvCxnSpPr>
            <p:nvPr/>
          </p:nvCxnSpPr>
          <p:spPr bwMode="auto">
            <a:xfrm flipV="1">
              <a:off x="1563" y="2923"/>
              <a:ext cx="2614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52" name="Text Box 36"/>
            <p:cNvSpPr txBox="1">
              <a:spLocks noChangeArrowheads="1"/>
            </p:cNvSpPr>
            <p:nvPr/>
          </p:nvSpPr>
          <p:spPr bwMode="auto">
            <a:xfrm>
              <a:off x="3696" y="105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接收端（客户端）</a:t>
              </a:r>
            </a:p>
          </p:txBody>
        </p:sp>
        <p:sp>
          <p:nvSpPr>
            <p:cNvPr id="60453" name="Text Box 37"/>
            <p:cNvSpPr txBox="1">
              <a:spLocks noChangeArrowheads="1"/>
            </p:cNvSpPr>
            <p:nvPr/>
          </p:nvSpPr>
          <p:spPr bwMode="auto">
            <a:xfrm>
              <a:off x="384" y="144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发送端（服务器端）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05000" y="1905001"/>
            <a:ext cx="8534400" cy="37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503050405090304" pitchFamily="18" charset="0"/>
              </a:rPr>
              <a:t>发送端（服务器端）</a:t>
            </a:r>
            <a:r>
              <a:rPr lang="zh-CN" altLang="en-US" sz="2800" b="1">
                <a:latin typeface="Times New Roman" panose="02020503050405090304" pitchFamily="18" charset="0"/>
              </a:rPr>
              <a:t>发出数据报的标准步骤：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1. </a:t>
            </a:r>
            <a:r>
              <a:rPr lang="zh-CN" altLang="en-US">
                <a:latin typeface="Times New Roman" panose="02020503050405090304" pitchFamily="18" charset="0"/>
              </a:rPr>
              <a:t>定义数据成员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DatagramSocket socket;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DatagramPacket packet;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InetAddress address;(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用来存放接收方的地址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int port; (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用来存放接收方的端口号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2. </a:t>
            </a:r>
            <a:r>
              <a:rPr lang="zh-CN" altLang="en-US">
                <a:latin typeface="Times New Roman" panose="02020503050405090304" pitchFamily="18" charset="0"/>
              </a:rPr>
              <a:t>创建数据报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对象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try{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    socket = new DatagramSocket(</a:t>
            </a:r>
            <a:r>
              <a:rPr lang="en-US" altLang="zh-CN">
                <a:solidFill>
                  <a:schemeClr val="hlink"/>
                </a:solidFill>
                <a:latin typeface="Times New Roman" panose="02020503050405090304" pitchFamily="18" charset="0"/>
              </a:rPr>
              <a:t>4445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}catch(java.net.SocketException e) {}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socket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绑定到一个本地的可用端口，等待接收客户端的请求。</a:t>
            </a:r>
            <a:endParaRPr lang="zh-CN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81200" y="1752600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一台机器通常只通过一条链路连接到网络上，即它只有一个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地址，但一台机器中往往有很多应用程序需要进行网络通信，如何区分呢？这就要靠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网络端口号</a:t>
            </a:r>
            <a:r>
              <a:rPr lang="zh-CN" altLang="en-US">
                <a:latin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</a:rPr>
              <a:t>port</a:t>
            </a:r>
            <a:r>
              <a:rPr lang="zh-CN" altLang="en-US">
                <a:latin typeface="Times New Roman" panose="02020503050405090304" pitchFamily="18" charset="0"/>
              </a:rPr>
              <a:t>）了。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    端口号是一个标记机器的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逻辑通信信道</a:t>
            </a:r>
            <a:r>
              <a:rPr lang="zh-CN" altLang="en-US">
                <a:latin typeface="Times New Roman" panose="02020503050405090304" pitchFamily="18" charset="0"/>
              </a:rPr>
              <a:t>的正整数，端口号不是物理实体。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地址和端口号组成了所谓的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，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是网络上运行的程序之间双向通信链路的最后终结点，它是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的基础。</a:t>
            </a:r>
          </a:p>
        </p:txBody>
      </p:sp>
      <p:grpSp>
        <p:nvGrpSpPr>
          <p:cNvPr id="12326" name="Group 38"/>
          <p:cNvGrpSpPr/>
          <p:nvPr/>
        </p:nvGrpSpPr>
        <p:grpSpPr bwMode="auto">
          <a:xfrm>
            <a:off x="4572000" y="4114801"/>
            <a:ext cx="5943600" cy="2682875"/>
            <a:chOff x="1920" y="2592"/>
            <a:chExt cx="3744" cy="1690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320" y="2592"/>
              <a:ext cx="1344" cy="14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800" y="403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anose="02020503050405090304" pitchFamily="18" charset="0"/>
                </a:rPr>
                <a:t>网络服务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992" y="3312"/>
              <a:ext cx="343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http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088" y="2640"/>
              <a:ext cx="27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ftp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4896" y="3684"/>
              <a:ext cx="69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503050405090304" pitchFamily="18" charset="0"/>
                </a:rPr>
                <a:t>其他服务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4368" y="2736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23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4896" y="2976"/>
              <a:ext cx="439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telnet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504" y="384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anose="02020503050405090304" pitchFamily="18" charset="0"/>
                </a:rPr>
                <a:t>端口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4368" y="3024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21</a:t>
              </a:r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4368" y="3312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503050405090304" pitchFamily="18" charset="0"/>
                </a:rPr>
                <a:t>80</a:t>
              </a:r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4368" y="3648"/>
              <a:ext cx="33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 flipV="1">
              <a:off x="3888" y="3792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H="1">
              <a:off x="4656" y="273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 flipH="1">
              <a:off x="470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1920" y="3072"/>
              <a:ext cx="1008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chemeClr val="tx2"/>
                  </a:solidFill>
                  <a:latin typeface="Times New Roman" panose="02020503050405090304" pitchFamily="18" charset="0"/>
                </a:rPr>
                <a:t>客户程序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2976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AutoShape 29"/>
            <p:cNvSpPr/>
            <p:nvPr/>
          </p:nvSpPr>
          <p:spPr bwMode="auto">
            <a:xfrm>
              <a:off x="4176" y="2784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Text Box 30"/>
            <p:cNvSpPr txBox="1">
              <a:spLocks noChangeArrowheads="1"/>
            </p:cNvSpPr>
            <p:nvPr/>
          </p:nvSpPr>
          <p:spPr bwMode="auto">
            <a:xfrm>
              <a:off x="3250" y="3141"/>
              <a:ext cx="5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503050405090304" pitchFamily="18" charset="0"/>
                </a:rPr>
                <a:t>Socket</a:t>
              </a:r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3120" y="2832"/>
              <a:ext cx="816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anose="02020503050405090304" pitchFamily="18" charset="0"/>
                </a:rPr>
                <a:t>IP</a:t>
              </a:r>
              <a:r>
                <a:rPr lang="zh-CN" altLang="en-US" sz="2000" b="1">
                  <a:latin typeface="Times New Roman" panose="02020503050405090304" pitchFamily="18" charset="0"/>
                </a:rPr>
                <a:t>，</a:t>
              </a:r>
              <a:r>
                <a:rPr lang="en-US" altLang="zh-CN" sz="2000" b="1">
                  <a:latin typeface="Times New Roman" panose="02020503050405090304" pitchFamily="18" charset="0"/>
                </a:rPr>
                <a:t>port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355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 flipH="1" flipV="1">
              <a:off x="4656" y="340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1981201" y="4486275"/>
            <a:ext cx="2530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与端口号组合而得出的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，可以完全分辨</a:t>
            </a:r>
            <a:r>
              <a:rPr lang="en-US" altLang="zh-CN">
                <a:latin typeface="Times New Roman" panose="02020503050405090304" pitchFamily="18" charset="0"/>
              </a:rPr>
              <a:t>Internet</a:t>
            </a:r>
            <a:r>
              <a:rPr lang="zh-CN" altLang="en-US">
                <a:latin typeface="Times New Roman" panose="02020503050405090304" pitchFamily="18" charset="0"/>
              </a:rPr>
              <a:t>上运行的程序。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14601" y="1905001"/>
            <a:ext cx="7712075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3.</a:t>
            </a:r>
            <a:r>
              <a:rPr lang="zh-CN" altLang="en-US">
                <a:latin typeface="Times New Roman" panose="02020503050405090304" pitchFamily="18" charset="0"/>
              </a:rPr>
              <a:t>分配并填写数据缓冲区</a:t>
            </a:r>
            <a:r>
              <a:rPr lang="en-US" altLang="zh-CN">
                <a:latin typeface="Times New Roman" panose="02020503050405090304" pitchFamily="18" charset="0"/>
              </a:rPr>
              <a:t>(</a:t>
            </a:r>
            <a:r>
              <a:rPr lang="zh-CN" altLang="en-US">
                <a:latin typeface="Times New Roman" panose="02020503050405090304" pitchFamily="18" charset="0"/>
              </a:rPr>
              <a:t>一个字节类型的数组</a:t>
            </a:r>
            <a:r>
              <a:rPr lang="en-US" altLang="zh-CN">
                <a:latin typeface="Times New Roman" panose="0202050305040509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byte[] buf = new byte[256];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存放从客户端接收的请求信息。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4.</a:t>
            </a:r>
            <a:r>
              <a:rPr lang="zh-CN" altLang="en-US">
                <a:latin typeface="Times New Roman" panose="02020503050405090304" pitchFamily="18" charset="0"/>
              </a:rPr>
              <a:t>创建一个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503050405090304" pitchFamily="18" charset="0"/>
              </a:rPr>
              <a:t>接收数据报</a:t>
            </a:r>
            <a:r>
              <a:rPr lang="en-US" altLang="zh-CN">
                <a:latin typeface="Times New Roman" panose="02020503050405090304" pitchFamily="18" charset="0"/>
              </a:rPr>
              <a:t>DatagramPacket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packet = new DatagramPacket(buf, 256);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用来从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接收数据，它只需要两个参数。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5. </a:t>
            </a:r>
            <a:r>
              <a:rPr lang="zh-CN" altLang="en-US">
                <a:latin typeface="Times New Roman" panose="02020503050405090304" pitchFamily="18" charset="0"/>
              </a:rPr>
              <a:t>服务器阻塞（等待接收数据）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socket.receive(packet);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在客户的请求数据报到来之前一直等待。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62200" y="1905001"/>
            <a:ext cx="80010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6. </a:t>
            </a:r>
            <a:r>
              <a:rPr lang="zh-CN" altLang="en-US">
                <a:latin typeface="Times New Roman" panose="02020503050405090304" pitchFamily="18" charset="0"/>
              </a:rPr>
              <a:t>从到来的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503050405090304" pitchFamily="18" charset="0"/>
              </a:rPr>
              <a:t>接收数据报</a:t>
            </a:r>
            <a:r>
              <a:rPr lang="zh-CN" altLang="en-US">
                <a:latin typeface="Times New Roman" panose="02020503050405090304" pitchFamily="18" charset="0"/>
              </a:rPr>
              <a:t>中得到客户端的地址和端口号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InetAddress address = packet.getAddress();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int port = packet.getPort();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7. </a:t>
            </a:r>
            <a:r>
              <a:rPr lang="zh-CN" altLang="en-US">
                <a:latin typeface="Times New Roman" panose="02020503050405090304" pitchFamily="18" charset="0"/>
              </a:rPr>
              <a:t>准备需要发送的数据：将数据送入缓冲区</a:t>
            </a:r>
            <a:r>
              <a:rPr lang="en-US" altLang="zh-CN">
                <a:latin typeface="Times New Roman" panose="02020503050405090304" pitchFamily="18" charset="0"/>
              </a:rPr>
              <a:t>buf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或来自文件、或键盘输入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8. </a:t>
            </a:r>
            <a:r>
              <a:rPr lang="zh-CN" altLang="en-US">
                <a:latin typeface="Times New Roman" panose="02020503050405090304" pitchFamily="18" charset="0"/>
              </a:rPr>
              <a:t>建立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503050405090304" pitchFamily="18" charset="0"/>
              </a:rPr>
              <a:t>发送数据报</a:t>
            </a:r>
            <a:r>
              <a:rPr lang="zh-CN" altLang="en-US">
                <a:latin typeface="Times New Roman" panose="02020503050405090304" pitchFamily="18" charset="0"/>
              </a:rPr>
              <a:t>，用来从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向客户端发送信息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packet = new DatagramPacket(buf, buf.length, address, port);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9.  </a:t>
            </a:r>
            <a:r>
              <a:rPr lang="zh-CN" altLang="en-US">
                <a:latin typeface="Times New Roman" panose="02020503050405090304" pitchFamily="18" charset="0"/>
              </a:rPr>
              <a:t>发送数据包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socket.send(packet);</a:t>
            </a:r>
            <a:r>
              <a:rPr lang="en-US" altLang="zh-CN">
                <a:latin typeface="Times New Roman" panose="02020503050405090304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10.</a:t>
            </a:r>
            <a:r>
              <a:rPr lang="zh-CN" altLang="en-US">
                <a:latin typeface="Times New Roman" panose="02020503050405090304" pitchFamily="18" charset="0"/>
              </a:rPr>
              <a:t>关闭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socket.close();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346326" y="1981200"/>
            <a:ext cx="7483475" cy="35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503050405090304" pitchFamily="18" charset="0"/>
              </a:rPr>
              <a:t>接收端（客户端）</a:t>
            </a:r>
            <a:r>
              <a:rPr lang="zh-CN" altLang="en-US" sz="2800" b="1">
                <a:latin typeface="Times New Roman" panose="02020503050405090304" pitchFamily="18" charset="0"/>
              </a:rPr>
              <a:t>接收数据报的标准步骤：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1. </a:t>
            </a:r>
            <a:r>
              <a:rPr lang="zh-CN" altLang="en-US">
                <a:latin typeface="Times New Roman" panose="02020503050405090304" pitchFamily="18" charset="0"/>
              </a:rPr>
              <a:t>定义数据成员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int port;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InetAddress address;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DatagramSocket socket;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DatagramPacket packet;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byte[] sendBuf = new byte[256];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2. </a:t>
            </a:r>
            <a:r>
              <a:rPr lang="zh-CN" altLang="en-US">
                <a:latin typeface="Times New Roman" panose="02020503050405090304" pitchFamily="18" charset="0"/>
              </a:rPr>
              <a:t>建立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    </a:t>
            </a: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socket = new DatagramSocket();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    </a:t>
            </a:r>
            <a:r>
              <a:rPr lang="zh-CN" altLang="en-US">
                <a:solidFill>
                  <a:schemeClr val="folHlink"/>
                </a:solidFill>
              </a:rPr>
              <a:t>无须指定端口号，它会自动获得一个可用的端口号。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762250" y="533400"/>
            <a:ext cx="359568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点到点通信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828800" y="2006601"/>
            <a:ext cx="8458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3. </a:t>
            </a:r>
            <a:r>
              <a:rPr lang="zh-CN" altLang="en-US">
                <a:latin typeface="Times New Roman" panose="02020503050405090304" pitchFamily="18" charset="0"/>
              </a:rPr>
              <a:t>向服务器端发出请求数据报（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503050405090304" pitchFamily="18" charset="0"/>
              </a:rPr>
              <a:t>发送数据报</a:t>
            </a:r>
            <a:r>
              <a:rPr lang="zh-CN" altLang="en-US">
                <a:latin typeface="Times New Roman" panose="02020503050405090304" pitchFamily="18" charset="0"/>
              </a:rPr>
              <a:t>）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>
                <a:latin typeface="Times New Roman" panose="0202050305040509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address = InetAddress.getByName(args[0]);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port = parseInt(args[1]);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</a:rPr>
              <a:t>//</a:t>
            </a:r>
            <a:r>
              <a:rPr lang="zh-CN" altLang="en-US" sz="2000">
                <a:solidFill>
                  <a:schemeClr val="hlink"/>
                </a:solidFill>
                <a:latin typeface="Times New Roman" panose="02020503050405090304" pitchFamily="18" charset="0"/>
              </a:rPr>
              <a:t>获得服务器端的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</a:rPr>
              <a:t>IP</a:t>
            </a:r>
            <a:r>
              <a:rPr lang="zh-CN" altLang="en-US" sz="2000">
                <a:solidFill>
                  <a:schemeClr val="hlink"/>
                </a:solidFill>
                <a:latin typeface="Times New Roman" panose="02020503050405090304" pitchFamily="18" charset="0"/>
              </a:rPr>
              <a:t>和端口号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packet = new DatagramPacket(sendBuf, 256, </a:t>
            </a:r>
            <a:r>
              <a:rPr lang="en-US" altLang="zh-CN" sz="2000">
                <a:solidFill>
                  <a:schemeClr val="hlink"/>
                </a:solidFill>
                <a:latin typeface="Times New Roman" panose="02020503050405090304" pitchFamily="18" charset="0"/>
              </a:rPr>
              <a:t>address, port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socket.send(packet);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这个数据报本身会带有客户端的信息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4. </a:t>
            </a:r>
            <a:r>
              <a:rPr lang="zh-CN" altLang="en-US">
                <a:latin typeface="Times New Roman" panose="02020503050405090304" pitchFamily="18" charset="0"/>
              </a:rPr>
              <a:t>客户端等待服务器端的应答（通过</a:t>
            </a:r>
            <a:r>
              <a:rPr lang="zh-CN" altLang="en-US" b="1" u="sng">
                <a:solidFill>
                  <a:schemeClr val="hlink"/>
                </a:solidFill>
                <a:latin typeface="Times New Roman" panose="02020503050405090304" pitchFamily="18" charset="0"/>
              </a:rPr>
              <a:t>接收数据报</a:t>
            </a:r>
            <a:r>
              <a:rPr lang="zh-CN" altLang="en-US">
                <a:latin typeface="Times New Roman" panose="02020503050405090304" pitchFamily="18" charset="0"/>
              </a:rPr>
              <a:t>接收数据）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latin typeface="Times New Roman" panose="0202050305040509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packet=new DatagramPacket(sendBuf, 256);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socket.receive(packet);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503050405090304" pitchFamily="18" charset="0"/>
              </a:rPr>
              <a:t>    </a:t>
            </a:r>
            <a:r>
              <a:rPr lang="zh-CN" altLang="en-US">
                <a:solidFill>
                  <a:schemeClr val="folHlink"/>
                </a:solidFill>
                <a:latin typeface="Times New Roman" panose="02020503050405090304" pitchFamily="18" charset="0"/>
              </a:rPr>
              <a:t>如果没有到就一直等待，因此实用程序要设置等待时间限度</a:t>
            </a:r>
            <a:r>
              <a:rPr lang="zh-CN" altLang="en-US">
                <a:latin typeface="Times New Roman" panose="02020503050405090304" pitchFamily="18" charset="0"/>
              </a:rPr>
              <a:t>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Times New Roman" panose="02020503050405090304" pitchFamily="18" charset="0"/>
              </a:rPr>
              <a:t>5. </a:t>
            </a:r>
            <a:r>
              <a:rPr lang="zh-CN" altLang="en-US">
                <a:latin typeface="Times New Roman" panose="02020503050405090304" pitchFamily="18" charset="0"/>
              </a:rPr>
              <a:t>处理接收到的数据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>
                <a:latin typeface="Times New Roman" panose="02020503050405090304" pitchFamily="18" charset="0"/>
              </a:rPr>
              <a:t>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String received=new String(packet.getData(), 0);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latin typeface="Times New Roman" panose="02020503050405090304" pitchFamily="18" charset="0"/>
              </a:rPr>
              <a:t>    System.out.println(received);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广播通信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057400" y="2057400"/>
            <a:ext cx="82296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DatagramSocket</a:t>
            </a:r>
            <a:r>
              <a:rPr lang="zh-CN" altLang="en-US" sz="2800">
                <a:latin typeface="Times New Roman" panose="02020503050405090304" pitchFamily="18" charset="0"/>
              </a:rPr>
              <a:t>只允许数据报发往一个目的地址。</a:t>
            </a:r>
            <a:r>
              <a:rPr lang="en-US" altLang="zh-CN" sz="2800">
                <a:latin typeface="Times New Roman" panose="02020503050405090304" pitchFamily="18" charset="0"/>
              </a:rPr>
              <a:t>java.net</a:t>
            </a:r>
            <a:r>
              <a:rPr lang="zh-CN" altLang="en-US" sz="2800">
                <a:latin typeface="Times New Roman" panose="02020503050405090304" pitchFamily="18" charset="0"/>
              </a:rPr>
              <a:t>类包中提供了类</a:t>
            </a:r>
            <a:r>
              <a:rPr lang="en-US" altLang="zh-CN" sz="2800">
                <a:latin typeface="Times New Roman" panose="02020503050405090304" pitchFamily="18" charset="0"/>
              </a:rPr>
              <a:t>MulticastSocket</a:t>
            </a:r>
            <a:r>
              <a:rPr lang="zh-CN" altLang="en-US" sz="2800">
                <a:latin typeface="Times New Roman" panose="02020503050405090304" pitchFamily="18" charset="0"/>
              </a:rPr>
              <a:t>，允许将数据报以广播的方式发送到某个端口的所有客户。</a:t>
            </a:r>
          </a:p>
          <a:p>
            <a:pPr>
              <a:lnSpc>
                <a:spcPct val="120000"/>
              </a:lnSpc>
            </a:pPr>
            <a:endParaRPr lang="zh-CN" altLang="en-US" sz="60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503050405090304" pitchFamily="18" charset="0"/>
              </a:rPr>
              <a:t>      类</a:t>
            </a:r>
            <a:r>
              <a:rPr lang="en-US" altLang="zh-CN" sz="2800">
                <a:latin typeface="Times New Roman" panose="02020503050405090304" pitchFamily="18" charset="0"/>
              </a:rPr>
              <a:t>MulticastSocket</a:t>
            </a:r>
            <a:r>
              <a:rPr lang="zh-CN" altLang="en-US" sz="2800">
                <a:latin typeface="Times New Roman" panose="02020503050405090304" pitchFamily="18" charset="0"/>
              </a:rPr>
              <a:t>是在客户端（接收端）使用，监听服务器端广播来的数据；而服务器端仍然使用</a:t>
            </a:r>
            <a:r>
              <a:rPr lang="en-US" altLang="zh-CN" sz="2800">
                <a:latin typeface="Times New Roman" panose="02020503050405090304" pitchFamily="18" charset="0"/>
              </a:rPr>
              <a:t>DatagramSocket</a:t>
            </a:r>
            <a:r>
              <a:rPr lang="zh-CN" altLang="en-US" sz="2800">
                <a:latin typeface="Times New Roman" panose="02020503050405090304" pitchFamily="18" charset="0"/>
              </a:rPr>
              <a:t>来发送数据，只是发送的数据报的目的地址有所变化。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83820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503050405090304" pitchFamily="18" charset="0"/>
              </a:rPr>
              <a:t>      </a:t>
            </a:r>
            <a:r>
              <a:rPr lang="zh-CN" altLang="en-US" b="1">
                <a:latin typeface="Times New Roman" panose="02020503050405090304" pitchFamily="18" charset="0"/>
              </a:rPr>
              <a:t>类</a:t>
            </a:r>
            <a:r>
              <a:rPr lang="en-US" altLang="zh-CN" b="1">
                <a:latin typeface="Times New Roman" panose="02020503050405090304" pitchFamily="18" charset="0"/>
              </a:rPr>
              <a:t>MulticastSocket</a:t>
            </a:r>
            <a:r>
              <a:rPr lang="zh-CN" altLang="en-US" b="1">
                <a:latin typeface="Times New Roman" panose="02020503050405090304" pitchFamily="18" charset="0"/>
              </a:rPr>
              <a:t>：从</a:t>
            </a:r>
            <a:r>
              <a:rPr lang="en-US" altLang="zh-CN" b="1">
                <a:latin typeface="Times New Roman" panose="02020503050405090304" pitchFamily="18" charset="0"/>
              </a:rPr>
              <a:t>DatagramSocket</a:t>
            </a:r>
            <a:r>
              <a:rPr lang="zh-CN" altLang="en-US" b="1">
                <a:latin typeface="Times New Roman" panose="02020503050405090304" pitchFamily="18" charset="0"/>
              </a:rPr>
              <a:t>继承而来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构造方法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MulticastSocket()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MulticastSocket(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port) 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：在指定的端口通信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这两个方法都将抛出例外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主要方法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joinGroup(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mcastaddr)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加入一个广播组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leaveGroup(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mcastaddr)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离开一个广播组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setTimeToLive(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ttl)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指定数据报离开时间</a:t>
            </a:r>
          </a:p>
          <a:p>
            <a:pPr lvl="1"/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send(</a:t>
            </a:r>
            <a:r>
              <a:rPr lang="en-US" altLang="zh-CN" b="1">
                <a:solidFill>
                  <a:schemeClr val="accent1"/>
                </a:solidFill>
                <a:latin typeface="Times New Roman" panose="02020503050405090304" pitchFamily="18" charset="0"/>
              </a:rPr>
              <a:t>DatagramPacket</a:t>
            </a:r>
            <a:r>
              <a:rPr lang="en-US" altLang="zh-CN" b="1">
                <a:solidFill>
                  <a:schemeClr val="folHlink"/>
                </a:solidFill>
                <a:latin typeface="Times New Roman" panose="02020503050405090304" pitchFamily="18" charset="0"/>
              </a:rPr>
              <a:t> p, byte ttl)</a:t>
            </a:r>
            <a:r>
              <a:rPr lang="zh-CN" altLang="en-US" b="1">
                <a:solidFill>
                  <a:schemeClr val="folHlink"/>
                </a:solidFill>
                <a:latin typeface="Times New Roman" panose="02020503050405090304" pitchFamily="18" charset="0"/>
              </a:rPr>
              <a:t>：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在指定的时间内将数据报发送出去</a:t>
            </a:r>
          </a:p>
          <a:p>
            <a:pPr lvl="1"/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这四个方法都将抛出例外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503050405090304" pitchFamily="18" charset="0"/>
              </a:rPr>
              <a:t>IOException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503050405090304" pitchFamily="18" charset="0"/>
              </a:rPr>
              <a:t>，程序中需要捕获处理。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继承</a:t>
            </a:r>
            <a:r>
              <a:rPr lang="en-US" altLang="zh-CN">
                <a:latin typeface="Times New Roman" panose="02020503050405090304" pitchFamily="18" charset="0"/>
              </a:rPr>
              <a:t>DatagramSocket</a:t>
            </a:r>
            <a:r>
              <a:rPr lang="zh-CN" altLang="en-US">
                <a:latin typeface="Times New Roman" panose="02020503050405090304" pitchFamily="18" charset="0"/>
              </a:rPr>
              <a:t>的方法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receive(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503050405090304" pitchFamily="18" charset="0"/>
              </a:rPr>
              <a:t>DatagramPacket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 p)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：接收数据 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send(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503050405090304" pitchFamily="18" charset="0"/>
              </a:rPr>
              <a:t>DatagramPacket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 p)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：发送数据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connect(</a:t>
            </a:r>
            <a:r>
              <a:rPr lang="en-US" altLang="zh-CN" sz="1400" b="1">
                <a:solidFill>
                  <a:schemeClr val="accent1"/>
                </a:solidFill>
                <a:latin typeface="Times New Roman" panose="02020503050405090304" pitchFamily="18" charset="0"/>
              </a:rPr>
              <a:t>InetAddress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 address, int port)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：与指定的机器通信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disconnect()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：关闭指定的连接</a:t>
            </a:r>
          </a:p>
          <a:p>
            <a:pPr lvl="1"/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public void close()</a:t>
            </a:r>
            <a:r>
              <a:rPr lang="zh-CN" altLang="en-US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：关闭</a:t>
            </a:r>
            <a:r>
              <a:rPr lang="en-US" altLang="zh-CN" sz="1400" b="1">
                <a:solidFill>
                  <a:schemeClr val="folHlink"/>
                </a:solidFill>
                <a:latin typeface="Times New Roman" panose="02020503050405090304" pitchFamily="18" charset="0"/>
              </a:rPr>
              <a:t>Socket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广播通信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广播通信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514601" y="2438401"/>
            <a:ext cx="7254875" cy="20732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MulticastSocket socket = new MulticastSocket(4446); 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InetAddress group = InetAddress.getByName(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>
                <a:solidFill>
                  <a:schemeClr val="hlink"/>
                </a:solidFill>
              </a:rPr>
              <a:t>230.0.0.1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socket.joinGroup(group);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503050405090304" pitchFamily="18" charset="0"/>
              </a:rPr>
              <a:t>…</a:t>
            </a:r>
            <a:r>
              <a:rPr lang="en-US" altLang="zh-CN" b="1"/>
              <a:t>  //receive datagram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socket.leaveGroup(group);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socket.close();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7625806" cy="14004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InetAddress group = InetAddress.getByName(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>
                <a:solidFill>
                  <a:schemeClr val="hlink"/>
                </a:solidFill>
              </a:rPr>
              <a:t>230.0.0.1</a:t>
            </a:r>
            <a:r>
              <a:rPr lang="en-US" altLang="zh-CN" b="1">
                <a:solidFill>
                  <a:schemeClr val="folHlink"/>
                </a:solidFill>
              </a:rPr>
              <a:t>"</a:t>
            </a:r>
            <a:r>
              <a:rPr lang="en-US" altLang="zh-CN" b="1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DatagramPacket packet = 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                                new DatagramPacket(buf, buf.length, group, 4446);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socket.send(packet);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145088" y="182880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客户端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297488" y="46482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服务器端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057400" y="1981200"/>
            <a:ext cx="8305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</a:t>
            </a:r>
            <a:r>
              <a:rPr lang="zh-CN" altLang="en-US" sz="2800"/>
              <a:t>广播组的</a:t>
            </a:r>
            <a:r>
              <a:rPr lang="en-US" altLang="zh-CN" sz="2800"/>
              <a:t>IP</a:t>
            </a:r>
            <a:r>
              <a:rPr lang="zh-CN" altLang="en-US" sz="2800"/>
              <a:t>地址是一类特殊的</a:t>
            </a:r>
            <a:r>
              <a:rPr lang="en-US" altLang="zh-CN" sz="2800"/>
              <a:t>IP</a:t>
            </a:r>
            <a:r>
              <a:rPr lang="zh-CN" altLang="en-US" sz="2800"/>
              <a:t>地址，它们没有分配给网上的硬件资源使用，而是专门保留下来作为广播通信使用的（就像</a:t>
            </a:r>
            <a:r>
              <a:rPr lang="en-US" altLang="zh-CN" sz="2800"/>
              <a:t>127.0.0.1</a:t>
            </a:r>
            <a:r>
              <a:rPr lang="zh-CN" altLang="en-US" sz="2800"/>
              <a:t>是专门用来描述本机</a:t>
            </a:r>
            <a:r>
              <a:rPr lang="en-US" altLang="zh-CN" sz="2800"/>
              <a:t>IP</a:t>
            </a:r>
            <a:r>
              <a:rPr lang="zh-CN" altLang="en-US" sz="2800"/>
              <a:t>一样）。这一类地址的范围是从</a:t>
            </a:r>
            <a:r>
              <a:rPr lang="en-US" altLang="zh-CN" sz="2800">
                <a:latin typeface="Arial Unicode MS" panose="020B0604020202020204" pitchFamily="34" charset="-128"/>
              </a:rPr>
              <a:t>224.0.0.0</a:t>
            </a:r>
            <a:r>
              <a:rPr lang="zh-CN" altLang="en-US" sz="2800"/>
              <a:t>到</a:t>
            </a:r>
            <a:r>
              <a:rPr lang="en-US" altLang="zh-CN" sz="2800">
                <a:latin typeface="Arial Unicode MS" panose="020B0604020202020204" pitchFamily="34" charset="-128"/>
              </a:rPr>
              <a:t>239.255.255.255</a:t>
            </a:r>
            <a:r>
              <a:rPr lang="zh-CN" altLang="en-US" sz="2800"/>
              <a:t>，其中地址 </a:t>
            </a:r>
            <a:r>
              <a:rPr lang="en-US" altLang="zh-CN" sz="2800"/>
              <a:t>224.0.0.0</a:t>
            </a:r>
            <a:r>
              <a:rPr lang="zh-CN" altLang="en-US" sz="2800"/>
              <a:t>又被保留不能被一般应用程序所使用。</a:t>
            </a:r>
          </a:p>
          <a:p>
            <a:pPr>
              <a:lnSpc>
                <a:spcPct val="120000"/>
              </a:lnSpc>
            </a:pPr>
            <a:endParaRPr lang="zh-CN" altLang="en-US" sz="600"/>
          </a:p>
          <a:p>
            <a:r>
              <a:rPr lang="zh-CN" altLang="en-US" sz="2800">
                <a:latin typeface="Times New Roman" panose="02020503050405090304" pitchFamily="18" charset="0"/>
              </a:rPr>
              <a:t>      当前，广播通信只能在应用程序中使用，不能在</a:t>
            </a:r>
            <a:r>
              <a:rPr lang="en-US" altLang="zh-CN" sz="2800">
                <a:latin typeface="Times New Roman" panose="02020503050405090304" pitchFamily="18" charset="0"/>
              </a:rPr>
              <a:t>Applet</a:t>
            </a:r>
            <a:r>
              <a:rPr lang="zh-CN" altLang="en-US" sz="2800">
                <a:latin typeface="Times New Roman" panose="02020503050405090304" pitchFamily="18" charset="0"/>
              </a:rPr>
              <a:t>中使用。</a:t>
            </a:r>
            <a:endParaRPr lang="zh-CN" altLang="en-US" sz="280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743200" y="533400"/>
            <a:ext cx="3238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b="1">
                <a:latin typeface="Times New Roman" panose="02020503050405090304" pitchFamily="18" charset="0"/>
              </a:rPr>
              <a:t>	</a:t>
            </a:r>
            <a:r>
              <a:rPr lang="en-US" altLang="zh-CN" sz="2800" b="1">
                <a:latin typeface="Times New Roman" panose="02020503050405090304" pitchFamily="18" charset="0"/>
              </a:rPr>
              <a:t>——</a:t>
            </a:r>
            <a:r>
              <a:rPr lang="zh-CN" altLang="en-US" sz="2800" b="1">
                <a:latin typeface="Times New Roman" panose="02020503050405090304" pitchFamily="18" charset="0"/>
              </a:rPr>
              <a:t>广播通信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362200" y="2286001"/>
            <a:ext cx="7772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许多防火墙和路由器可以配置为不允许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数据报进入。因此，如果想在这种环境下提供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网络服务，就需要请求系统管理员重新配置防火墙和路由器，以允许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数据报进入。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1" y="914400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Times New Roman" panose="02020503050405090304" pitchFamily="18" charset="0"/>
              </a:rPr>
              <a:t>6</a:t>
            </a:r>
            <a:r>
              <a:rPr lang="zh-CN" altLang="en-US" sz="3200" b="1">
                <a:latin typeface="Times New Roman" panose="02020503050405090304" pitchFamily="18" charset="0"/>
              </a:rPr>
              <a:t>、数据报通信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362201" y="2286001"/>
            <a:ext cx="7712075" cy="228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>
                <a:latin typeface="Times New Roman" panose="02020503050405090304" pitchFamily="18" charset="0"/>
              </a:rPr>
              <a:t> </a:t>
            </a:r>
            <a:r>
              <a:rPr lang="zh-CN" altLang="en-US">
                <a:latin typeface="Times New Roman" panose="02020503050405090304" pitchFamily="18" charset="0"/>
              </a:rPr>
              <a:t>实现网络功能要靠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类、</a:t>
            </a:r>
            <a:r>
              <a:rPr lang="en-US" altLang="zh-CN">
                <a:latin typeface="Times New Roman" panose="02020503050405090304" pitchFamily="18" charset="0"/>
              </a:rPr>
              <a:t>URLConection</a:t>
            </a:r>
            <a:r>
              <a:rPr lang="zh-CN" altLang="en-US">
                <a:latin typeface="Times New Roman" panose="02020503050405090304" pitchFamily="18" charset="0"/>
              </a:rPr>
              <a:t>类、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类和</a:t>
            </a:r>
            <a:r>
              <a:rPr lang="en-US" altLang="zh-CN">
                <a:latin typeface="Times New Roman" panose="02020503050405090304" pitchFamily="18" charset="0"/>
              </a:rPr>
              <a:t>DatagramSocket</a:t>
            </a:r>
            <a:r>
              <a:rPr lang="zh-CN" altLang="en-US">
                <a:latin typeface="Times New Roman" panose="02020503050405090304" pitchFamily="18" charset="0"/>
              </a:rPr>
              <a:t>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网络上的数据传送是将网络连接转换成输入输出流。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DataInputStream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DataOutputStream (PrintStream)</a:t>
            </a:r>
            <a:r>
              <a:rPr lang="zh-CN" altLang="en-US">
                <a:latin typeface="Times New Roman" panose="02020503050405090304" pitchFamily="18" charset="0"/>
              </a:rPr>
              <a:t>是网间流的载体。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URL</a:t>
            </a:r>
            <a:r>
              <a:rPr lang="zh-CN" altLang="en-US">
                <a:latin typeface="Times New Roman" panose="02020503050405090304" pitchFamily="18" charset="0"/>
              </a:rPr>
              <a:t>适用于</a:t>
            </a:r>
            <a:r>
              <a:rPr lang="en-US" altLang="zh-CN">
                <a:latin typeface="Times New Roman" panose="02020503050405090304" pitchFamily="18" charset="0"/>
              </a:rPr>
              <a:t>Web</a:t>
            </a:r>
            <a:r>
              <a:rPr lang="zh-CN" altLang="en-US">
                <a:latin typeface="Times New Roman" panose="02020503050405090304" pitchFamily="18" charset="0"/>
              </a:rPr>
              <a:t>应用，如访问</a:t>
            </a:r>
            <a:r>
              <a:rPr lang="en-US" altLang="zh-CN">
                <a:latin typeface="Times New Roman" panose="02020503050405090304" pitchFamily="18" charset="0"/>
              </a:rPr>
              <a:t>http</a:t>
            </a:r>
            <a:r>
              <a:rPr lang="zh-CN" altLang="en-US">
                <a:latin typeface="Times New Roman" panose="02020503050405090304" pitchFamily="18" charset="0"/>
              </a:rPr>
              <a:t>服务器，是高层服务。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>
                <a:latin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</a:rPr>
              <a:t>URLConection</a:t>
            </a:r>
            <a:r>
              <a:rPr lang="zh-CN" altLang="en-US">
                <a:latin typeface="Times New Roman" panose="02020503050405090304" pitchFamily="18" charset="0"/>
              </a:rPr>
              <a:t>的另一边通常是</a:t>
            </a:r>
            <a:r>
              <a:rPr lang="en-US" altLang="zh-CN">
                <a:latin typeface="Times New Roman" panose="02020503050405090304" pitchFamily="18" charset="0"/>
              </a:rPr>
              <a:t>CGI</a:t>
            </a:r>
            <a:r>
              <a:rPr lang="zh-CN" altLang="en-US">
                <a:latin typeface="Times New Roman" panose="02020503050405090304" pitchFamily="18" charset="0"/>
              </a:rPr>
              <a:t>程序。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124201" y="6858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503050405090304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62201" y="2057401"/>
            <a:ext cx="778827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端口号是用一个</a:t>
            </a:r>
            <a:r>
              <a:rPr lang="en-US" altLang="zh-CN" sz="2800">
                <a:latin typeface="Times New Roman" panose="02020503050405090304" pitchFamily="18" charset="0"/>
              </a:rPr>
              <a:t>16</a:t>
            </a:r>
            <a:r>
              <a:rPr lang="zh-CN" altLang="en-US" sz="2800">
                <a:latin typeface="Times New Roman" panose="02020503050405090304" pitchFamily="18" charset="0"/>
              </a:rPr>
              <a:t>位的整数来表达的，其范围为</a:t>
            </a:r>
            <a:r>
              <a:rPr lang="en-US" altLang="zh-CN" sz="2800">
                <a:latin typeface="Times New Roman" panose="02020503050405090304" pitchFamily="18" charset="0"/>
              </a:rPr>
              <a:t>0</a:t>
            </a:r>
            <a:r>
              <a:rPr lang="zh-CN" altLang="en-US" sz="2800">
                <a:latin typeface="Times New Roman" panose="02020503050405090304" pitchFamily="18" charset="0"/>
              </a:rPr>
              <a:t>～</a:t>
            </a:r>
            <a:r>
              <a:rPr lang="en-US" altLang="zh-CN" sz="2800">
                <a:latin typeface="Times New Roman" panose="02020503050405090304" pitchFamily="18" charset="0"/>
              </a:rPr>
              <a:t>65535</a:t>
            </a:r>
            <a:r>
              <a:rPr lang="zh-CN" altLang="en-US" sz="2800">
                <a:latin typeface="Times New Roman" panose="02020503050405090304" pitchFamily="18" charset="0"/>
              </a:rPr>
              <a:t>，其中</a:t>
            </a:r>
            <a:r>
              <a:rPr lang="en-US" altLang="zh-CN" sz="2800">
                <a:latin typeface="Times New Roman" panose="02020503050405090304" pitchFamily="18" charset="0"/>
              </a:rPr>
              <a:t>0</a:t>
            </a:r>
            <a:r>
              <a:rPr lang="zh-CN" altLang="en-US" sz="2800">
                <a:latin typeface="Times New Roman" panose="02020503050405090304" pitchFamily="18" charset="0"/>
              </a:rPr>
              <a:t>～</a:t>
            </a:r>
            <a:r>
              <a:rPr lang="en-US" altLang="zh-CN" sz="2800">
                <a:latin typeface="Times New Roman" panose="02020503050405090304" pitchFamily="18" charset="0"/>
              </a:rPr>
              <a:t>1023</a:t>
            </a:r>
            <a:r>
              <a:rPr lang="zh-CN" altLang="en-US" sz="2800">
                <a:latin typeface="Times New Roman" panose="02020503050405090304" pitchFamily="18" charset="0"/>
              </a:rPr>
              <a:t>为系统所保留，专门给那些通用的服务（</a:t>
            </a:r>
            <a:r>
              <a:rPr lang="en-US" altLang="zh-CN" sz="2800">
                <a:latin typeface="Times New Roman" panose="02020503050405090304" pitchFamily="18" charset="0"/>
              </a:rPr>
              <a:t>well-known services</a:t>
            </a:r>
            <a:r>
              <a:rPr lang="zh-CN" altLang="en-US" sz="2800">
                <a:latin typeface="Times New Roman" panose="02020503050405090304" pitchFamily="18" charset="0"/>
              </a:rPr>
              <a:t>），如</a:t>
            </a:r>
            <a:r>
              <a:rPr lang="en-US" altLang="zh-CN" sz="2800">
                <a:latin typeface="Times New Roman" panose="02020503050405090304" pitchFamily="18" charset="0"/>
              </a:rPr>
              <a:t>http</a:t>
            </a:r>
            <a:r>
              <a:rPr lang="zh-CN" altLang="en-US" sz="2800">
                <a:latin typeface="Times New Roman" panose="02020503050405090304" pitchFamily="18" charset="0"/>
              </a:rPr>
              <a:t>服务的端口号为</a:t>
            </a:r>
            <a:r>
              <a:rPr lang="en-US" altLang="zh-CN" sz="2800">
                <a:latin typeface="Times New Roman" panose="02020503050405090304" pitchFamily="18" charset="0"/>
              </a:rPr>
              <a:t>80</a:t>
            </a:r>
            <a:r>
              <a:rPr lang="zh-CN" altLang="en-US" sz="2800">
                <a:latin typeface="Times New Roman" panose="02020503050405090304" pitchFamily="18" charset="0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</a:rPr>
              <a:t>telnet</a:t>
            </a:r>
            <a:r>
              <a:rPr lang="zh-CN" altLang="en-US" sz="2800">
                <a:latin typeface="Times New Roman" panose="02020503050405090304" pitchFamily="18" charset="0"/>
              </a:rPr>
              <a:t>服务的端口号为</a:t>
            </a:r>
            <a:r>
              <a:rPr lang="en-US" altLang="zh-CN" sz="2800">
                <a:latin typeface="Times New Roman" panose="02020503050405090304" pitchFamily="18" charset="0"/>
              </a:rPr>
              <a:t>21</a:t>
            </a:r>
            <a:r>
              <a:rPr lang="zh-CN" altLang="en-US" sz="2800">
                <a:latin typeface="Times New Roman" panose="02020503050405090304" pitchFamily="18" charset="0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</a:rPr>
              <a:t>ftp</a:t>
            </a:r>
            <a:r>
              <a:rPr lang="zh-CN" altLang="en-US" sz="2800">
                <a:latin typeface="Times New Roman" panose="02020503050405090304" pitchFamily="18" charset="0"/>
              </a:rPr>
              <a:t>服务的端口为</a:t>
            </a:r>
            <a:r>
              <a:rPr lang="en-US" altLang="zh-CN" sz="2800">
                <a:latin typeface="Times New Roman" panose="02020503050405090304" pitchFamily="18" charset="0"/>
              </a:rPr>
              <a:t>23</a:t>
            </a:r>
            <a:r>
              <a:rPr lang="zh-CN" altLang="en-US" sz="2800">
                <a:latin typeface="Times New Roman" panose="02020503050405090304" pitchFamily="18" charset="0"/>
              </a:rPr>
              <a:t>，</a:t>
            </a:r>
            <a:r>
              <a:rPr lang="en-US" altLang="zh-CN" sz="2800">
                <a:latin typeface="Times New Roman" panose="02020503050405090304" pitchFamily="18" charset="0"/>
              </a:rPr>
              <a:t>…</a:t>
            </a:r>
            <a:r>
              <a:rPr lang="zh-CN" altLang="en-US" sz="2800">
                <a:latin typeface="Times New Roman" panose="02020503050405090304" pitchFamily="18" charset="0"/>
              </a:rPr>
              <a:t>因此，当我们编写通信程序时，应选择一个大于</a:t>
            </a:r>
            <a:r>
              <a:rPr lang="en-US" altLang="zh-CN" sz="2800">
                <a:latin typeface="Times New Roman" panose="02020503050405090304" pitchFamily="18" charset="0"/>
              </a:rPr>
              <a:t>1023</a:t>
            </a:r>
            <a:r>
              <a:rPr lang="zh-CN" altLang="en-US" sz="2800">
                <a:latin typeface="Times New Roman" panose="02020503050405090304" pitchFamily="18" charset="0"/>
              </a:rPr>
              <a:t>的数作为端口号，以免发生冲突。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86000" y="2209800"/>
            <a:ext cx="8001000" cy="208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en-US" altLang="zh-CN" dirty="0">
                <a:latin typeface="Times New Roman" panose="02020503050405090304" pitchFamily="18" charset="0"/>
              </a:rPr>
              <a:t>Socket</a:t>
            </a:r>
            <a:r>
              <a:rPr lang="zh-CN" altLang="en-US" dirty="0">
                <a:latin typeface="Times New Roman" panose="02020503050405090304" pitchFamily="18" charset="0"/>
              </a:rPr>
              <a:t>适用于面向连接的，可靠性要求高的应用。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Datagram</a:t>
            </a:r>
            <a:r>
              <a:rPr lang="zh-CN" altLang="en-US" dirty="0">
                <a:latin typeface="Times New Roman" panose="02020503050405090304" pitchFamily="18" charset="0"/>
              </a:rPr>
              <a:t>适用于效率要求高的应用。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Socket</a:t>
            </a:r>
            <a:r>
              <a:rPr lang="zh-CN" altLang="en-US" dirty="0">
                <a:latin typeface="Times New Roman" panose="02020503050405090304" pitchFamily="18" charset="0"/>
              </a:rPr>
              <a:t>是由</a:t>
            </a:r>
            <a:r>
              <a:rPr lang="en-US" altLang="zh-CN" dirty="0">
                <a:latin typeface="Times New Roman" panose="02020503050405090304" pitchFamily="18" charset="0"/>
              </a:rPr>
              <a:t>IP</a:t>
            </a:r>
            <a:r>
              <a:rPr lang="zh-CN" altLang="en-US" dirty="0">
                <a:latin typeface="Times New Roman" panose="02020503050405090304" pitchFamily="18" charset="0"/>
              </a:rPr>
              <a:t>和端口构成的一种网上通信链路的一端。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Socket</a:t>
            </a:r>
            <a:r>
              <a:rPr lang="zh-CN" altLang="en-US" dirty="0">
                <a:latin typeface="Times New Roman" panose="02020503050405090304" pitchFamily="18" charset="0"/>
              </a:rPr>
              <a:t>通信要分别运行服务器和客户程序。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 服务器程序是多线程的，可处理多个客户的请求。</a:t>
            </a:r>
            <a:endParaRPr lang="zh-CN" altLang="en-US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124201" y="6858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b="1">
                <a:latin typeface="Times New Roman" panose="02020503050405090304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62200" y="1987551"/>
            <a:ext cx="7848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      </a:t>
            </a:r>
            <a:r>
              <a:rPr lang="zh-CN" altLang="en-US">
                <a:latin typeface="Times New Roman" panose="02020503050405090304" pitchFamily="18" charset="0"/>
              </a:rPr>
              <a:t>传输层通常以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</a:rPr>
              <a:t>UDP</a:t>
            </a:r>
            <a:r>
              <a:rPr lang="zh-CN" altLang="en-US">
                <a:latin typeface="Times New Roman" panose="02020503050405090304" pitchFamily="18" charset="0"/>
              </a:rPr>
              <a:t>协议来控制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端点到端点</a:t>
            </a:r>
            <a:r>
              <a:rPr lang="zh-CN" altLang="en-US">
                <a:latin typeface="Times New Roman" panose="02020503050405090304" pitchFamily="18" charset="0"/>
              </a:rPr>
              <a:t>的通信。用于通信的端点是由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来定义的，</a:t>
            </a:r>
            <a:r>
              <a:rPr lang="en-US" altLang="zh-CN">
                <a:latin typeface="Times New Roman" panose="02020503050405090304" pitchFamily="18" charset="0"/>
              </a:rPr>
              <a:t>Socket</a:t>
            </a:r>
            <a:r>
              <a:rPr lang="zh-CN" altLang="en-US">
                <a:latin typeface="Times New Roman" panose="02020503050405090304" pitchFamily="18" charset="0"/>
              </a:rPr>
              <a:t>是由</a:t>
            </a:r>
            <a:r>
              <a:rPr lang="en-US" altLang="zh-CN">
                <a:latin typeface="Times New Roman" panose="02020503050405090304" pitchFamily="18" charset="0"/>
              </a:rPr>
              <a:t>IP</a:t>
            </a:r>
            <a:r>
              <a:rPr lang="zh-CN" altLang="en-US">
                <a:latin typeface="Times New Roman" panose="02020503050405090304" pitchFamily="18" charset="0"/>
              </a:rPr>
              <a:t>地址和端口号组成的。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    传输控制协议（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）是在端点与端点之间建立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持续的连接</a:t>
            </a:r>
            <a:r>
              <a:rPr lang="zh-CN" altLang="en-US">
                <a:latin typeface="Times New Roman" panose="02020503050405090304" pitchFamily="18" charset="0"/>
              </a:rPr>
              <a:t>而进行通信。建立连接后，发送端将发送的数据印记了序列号和错误检测代码，并以字节流的方式发送出去；接收端则对数据进行错误检查并按序列顺序将数据整理好，数据在需要时可以重新发送，因此整个字节流到达接收端时完好无缺。这与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两个人打电话</a:t>
            </a:r>
            <a:r>
              <a:rPr lang="zh-CN" altLang="en-US">
                <a:latin typeface="Times New Roman" panose="02020503050405090304" pitchFamily="18" charset="0"/>
              </a:rPr>
              <a:t>的情形是相似的。</a:t>
            </a:r>
          </a:p>
          <a:p>
            <a:r>
              <a:rPr lang="zh-CN" altLang="en-US">
                <a:latin typeface="Times New Roman" panose="02020503050405090304" pitchFamily="18" charset="0"/>
              </a:rPr>
              <a:t>      </a:t>
            </a:r>
            <a:r>
              <a:rPr lang="en-US" altLang="zh-CN">
                <a:latin typeface="Times New Roman" panose="02020503050405090304" pitchFamily="18" charset="0"/>
              </a:rPr>
              <a:t>TCP</a:t>
            </a:r>
            <a:r>
              <a:rPr lang="zh-CN" altLang="en-US">
                <a:latin typeface="Times New Roman" panose="02020503050405090304" pitchFamily="18" charset="0"/>
              </a:rPr>
              <a:t>协议具有可靠性和有序性，并且以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字节流</a:t>
            </a:r>
            <a:r>
              <a:rPr lang="zh-CN" altLang="en-US">
                <a:latin typeface="Times New Roman" panose="02020503050405090304" pitchFamily="18" charset="0"/>
              </a:rPr>
              <a:t>的方式发送数据，它通常被称为</a:t>
            </a:r>
            <a:r>
              <a:rPr lang="zh-CN" altLang="en-US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流通信协议</a:t>
            </a:r>
            <a:r>
              <a:rPr lang="zh-CN" altLang="en-US">
                <a:latin typeface="Times New Roman" panose="02020503050405090304" pitchFamily="18" charset="0"/>
              </a:rPr>
              <a:t>。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1911351"/>
            <a:ext cx="80010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503050405090304" pitchFamily="18" charset="0"/>
              </a:rPr>
              <a:t>      </a:t>
            </a:r>
            <a:r>
              <a:rPr lang="zh-CN" altLang="en-US" sz="2800">
                <a:latin typeface="Times New Roman" panose="02020503050405090304" pitchFamily="18" charset="0"/>
              </a:rPr>
              <a:t>与</a:t>
            </a:r>
            <a:r>
              <a:rPr lang="en-US" altLang="zh-CN" sz="2800">
                <a:latin typeface="Times New Roman" panose="02020503050405090304" pitchFamily="18" charset="0"/>
              </a:rPr>
              <a:t>TCP</a:t>
            </a:r>
            <a:r>
              <a:rPr lang="zh-CN" altLang="en-US" sz="2800">
                <a:latin typeface="Times New Roman" panose="02020503050405090304" pitchFamily="18" charset="0"/>
              </a:rPr>
              <a:t>协议不同，用户数据报协议（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）则是一种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无连接</a:t>
            </a:r>
            <a:r>
              <a:rPr lang="zh-CN" altLang="en-US" sz="2800">
                <a:latin typeface="Times New Roman" panose="02020503050405090304" pitchFamily="18" charset="0"/>
              </a:rPr>
              <a:t>的传输协议。利用</a:t>
            </a:r>
            <a:r>
              <a:rPr lang="en-US" altLang="zh-CN" sz="2800">
                <a:latin typeface="Times New Roman" panose="02020503050405090304" pitchFamily="18" charset="0"/>
              </a:rPr>
              <a:t>UDP</a:t>
            </a:r>
            <a:r>
              <a:rPr lang="zh-CN" altLang="en-US" sz="2800">
                <a:latin typeface="Times New Roman" panose="02020503050405090304" pitchFamily="18" charset="0"/>
              </a:rPr>
              <a:t>协议进行数据传输时，首先需要将要传输的数据定义成数据报（</a:t>
            </a:r>
            <a:r>
              <a:rPr lang="en-US" altLang="zh-CN" sz="2800">
                <a:latin typeface="Times New Roman" panose="02020503050405090304" pitchFamily="18" charset="0"/>
              </a:rPr>
              <a:t>Datagram</a:t>
            </a:r>
            <a:r>
              <a:rPr lang="zh-CN" altLang="en-US" sz="2800">
                <a:latin typeface="Times New Roman" panose="02020503050405090304" pitchFamily="18" charset="0"/>
              </a:rPr>
              <a:t>），在数据报中指明数据所要达到的端点（</a:t>
            </a:r>
            <a:r>
              <a:rPr lang="en-US" altLang="zh-CN" sz="2800">
                <a:latin typeface="Times New Roman" panose="02020503050405090304" pitchFamily="18" charset="0"/>
              </a:rPr>
              <a:t>Socket</a:t>
            </a:r>
            <a:r>
              <a:rPr lang="zh-CN" altLang="en-US" sz="2800">
                <a:latin typeface="Times New Roman" panose="02020503050405090304" pitchFamily="18" charset="0"/>
              </a:rPr>
              <a:t>，主机地址和端口号），然后再将数据报发送出去。这种传输方式是无序的，也不能确保绝对的安全可靠，但它很简单也具有比较高的效率，这与通过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anose="02020503050405090304" pitchFamily="18" charset="0"/>
              </a:rPr>
              <a:t>邮局发送邮件</a:t>
            </a:r>
            <a:r>
              <a:rPr lang="zh-CN" altLang="en-US" sz="2800">
                <a:latin typeface="Times New Roman" panose="02020503050405090304" pitchFamily="18" charset="0"/>
              </a:rPr>
              <a:t>的情形非常相似。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1"/>
            <a:ext cx="47244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1"/>
            <a:ext cx="3886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809876" y="654050"/>
            <a:ext cx="362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600" b="1">
                <a:latin typeface="Times New Roman" panose="02020503050405090304" pitchFamily="18" charset="0"/>
              </a:rPr>
              <a:t>1</a:t>
            </a:r>
            <a:r>
              <a:rPr lang="zh-CN" altLang="en-US" sz="3600" b="1">
                <a:latin typeface="Times New Roman" panose="02020503050405090304" pitchFamily="18" charset="0"/>
              </a:rPr>
              <a:t>、网络基本概念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6557</Words>
  <Application>Microsoft Macintosh PowerPoint</Application>
  <PresentationFormat>宽屏</PresentationFormat>
  <Paragraphs>690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等线</vt:lpstr>
      <vt:lpstr>等线 Light</vt:lpstr>
      <vt:lpstr>STLiti</vt:lpstr>
      <vt:lpstr>Arial Unicode MS</vt:lpstr>
      <vt:lpstr>Apple Chancery</vt:lpstr>
      <vt:lpstr>Arial</vt:lpstr>
      <vt:lpstr>Monotype Sorts</vt:lpstr>
      <vt:lpstr>Times New Roman</vt:lpstr>
      <vt:lpstr>Wingdings</vt:lpstr>
      <vt:lpstr>Office 主题​​</vt:lpstr>
      <vt:lpstr>面向对象程序设计  Object Oriented Programming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建伟</dc:creator>
  <cp:lastModifiedBy>黄 建伟</cp:lastModifiedBy>
  <cp:revision>13</cp:revision>
  <dcterms:created xsi:type="dcterms:W3CDTF">2020-05-26T23:43:42Z</dcterms:created>
  <dcterms:modified xsi:type="dcterms:W3CDTF">2020-06-01T09:01:59Z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