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61"/>
  </p:normalViewPr>
  <p:slideViewPr>
    <p:cSldViewPr snapToGrid="0" snapToObjects="1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9734F-01D8-D340-ACC6-20C5822DC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28CA61-09D2-1C4A-AAED-E5DD517A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DD195-CADA-A04B-8F59-501A6ED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92980-1D26-BB4B-8079-D9506AAB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D89FE-B9F4-2C40-B95E-618B19A9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46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5B62-9CC5-AE41-B378-A406F6B7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15F865-D1BD-B943-B75F-252DC041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A4BF-174B-0449-ADAA-94EEF4C9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C92BC-36A8-D942-B803-CA48591A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71D5B-6C7E-5943-9EEE-1AB0BEA0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40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314FFE-B22A-7C4D-AF13-573866FBB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ADD12-DF25-7E40-857D-51275798B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F013D-AA43-F748-AD38-4433F987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921FD-D8B7-724B-B255-91407956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8EFE4-50FF-7E4F-B3E5-E1BD73D0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6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F8A8B-0E03-4847-AA4A-16FC62C3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D4F65-6D80-F940-BF81-9B9D301E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0E933-95A5-8243-9CE9-512FDF30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77EEF-F79F-0F4E-A7D3-A8494858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41C7E-BAB5-1D4B-B640-D6FF31B9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9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EEE0A-AD74-294A-8E7B-FBC07756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B1DC9-1546-1E4B-85D7-9F886A96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40C5A-C873-C84B-AF68-FF0BD2E2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FFF37-DA76-A041-9993-CEF48363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08C7B-BE0F-7D40-906E-6D0443E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07F12-E855-1943-BBCE-15042F8F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97898-F2D6-174A-9BCF-224EA79C5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5DF69-D50A-2C45-AFDA-AD155BEBD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B3105-7FF3-AA46-B8D1-70C18ABB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9D2B4-6580-A14B-B44E-8A949DEC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25A00-08B1-1949-831A-392CC55E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53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8AFEC-FF9B-1641-9E1A-8FF10CF8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494C2-F954-0D44-AFD1-E6FE0A4C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25EB4-D489-F44F-A481-7F8A60ED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F96798-29DE-5145-9A61-EF8D26F68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C783B7-BA7E-D648-8F0E-FCBD9D05E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404BDC-2AA0-544E-9E81-08223736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7E9DCD-790E-EF4A-BE3F-4C472DF2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5D4F6-01D0-4948-A3E4-F1BC768A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6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7B5A5-3609-4A46-97BB-C26F3C55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775B6-5F8D-7B41-80C4-BA6BA396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F415A4-CCB5-1441-A1F1-49843A4A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C7EA76-1D57-3B4E-AB1A-3BCA7056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3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E36CC7-1837-6F41-A7BE-9BCCE862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9B8E91-F6E1-AB40-A025-01BCACB0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7398A-27F7-054C-8DAA-82CEF1A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24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A5A0A-6765-DD4E-B39A-B7F3D3B1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A80A-8436-EE4E-BAF8-7AC39A62E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58362-E8A0-5D49-BAA1-61BA2C66E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28FC4-A3DF-4F4D-A594-02D71DE1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82F1F-43BD-8741-98CB-9F488D68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5C6F2-E0FB-E644-81E6-B38B8EFC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6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604CC-BB05-A844-87D4-199A134E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32A63A-59A5-5C4C-B0C9-8CA7356B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2DC08-5160-594F-93E7-1CB1A961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EFE9B-D272-1B4E-88F4-6FCA4895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47A2F-7793-0E4D-97C8-E85BD51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DB0D1-538B-2048-997E-08A82981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96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68933F-5859-0043-95F2-2370E464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0113F-7991-CA4D-A29E-EC8D3007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43C00-7DA9-2047-BE08-08CD72694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0A1B-6A85-C746-ACE6-AAA5FB47EE56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F6744-B985-2949-B152-DCD7FC07A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0E58B-9BC8-DF42-A3C2-30BC0089A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FCE7-C55D-8C4E-B36C-7151C12E18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1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面向对象程序设计</a:t>
            </a:r>
            <a:r>
              <a:rPr lang="zh-CN" altLang="zh-CN" b="1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 Oriented Programming</a:t>
            </a:r>
            <a:r>
              <a:rPr lang="zh-CN" altLang="zh-CN" sz="2800" dirty="0"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91254"/>
            <a:ext cx="447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内工大物联网系 专业基础课系列</a:t>
            </a:r>
            <a:endParaRPr kumimoji="1"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11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1CE3-C15B-234F-A7BB-85406E51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多线程基本概念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D0E33-7E26-794A-A3CD-32A5994E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虽然各种操作系统（</a:t>
            </a:r>
            <a:r>
              <a:rPr lang="en-US" altLang="zh-CN" dirty="0">
                <a:latin typeface="Times New Roman" panose="02020603050405020304" pitchFamily="18" charset="0"/>
              </a:rPr>
              <a:t>Unix/Linux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</a:rPr>
              <a:t>系列等）都支持多线程但若要用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C++</a:t>
            </a:r>
            <a:r>
              <a:rPr lang="zh-CN" altLang="en-US" dirty="0">
                <a:latin typeface="Times New Roman" panose="02020603050405020304" pitchFamily="18" charset="0"/>
              </a:rPr>
              <a:t>或其他语言编写多线程程序是十分困难的，因为它们对</a:t>
            </a:r>
            <a:r>
              <a:rPr lang="zh-CN" altLang="en-US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数据同步</a:t>
            </a:r>
            <a:r>
              <a:rPr lang="zh-CN" altLang="en-US" dirty="0">
                <a:latin typeface="Times New Roman" panose="02020603050405020304" pitchFamily="18" charset="0"/>
              </a:rPr>
              <a:t>的支持不充分。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对多线程的综合支持是</a:t>
            </a:r>
            <a:r>
              <a:rPr lang="en-US" altLang="zh-CN" dirty="0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语言的一个重要特色，它提供了</a:t>
            </a:r>
            <a:r>
              <a:rPr lang="en-US" altLang="zh-CN" dirty="0">
                <a:latin typeface="Times New Roman" panose="02020603050405020304" pitchFamily="18" charset="0"/>
              </a:rPr>
              <a:t>Thread</a:t>
            </a:r>
            <a:r>
              <a:rPr lang="zh-CN" altLang="en-US" dirty="0">
                <a:latin typeface="Times New Roman" panose="02020603050405020304" pitchFamily="18" charset="0"/>
              </a:rPr>
              <a:t>类来实现多线程。在</a:t>
            </a:r>
            <a:r>
              <a:rPr lang="en-US" altLang="zh-CN" dirty="0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中，线程可以认为是由三部分组成的：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1000" dirty="0">
              <a:latin typeface="Times New Roman" panose="02020603050405020304" pitchFamily="18" charset="0"/>
            </a:endParaRPr>
          </a:p>
          <a:p>
            <a:pPr lvl="1">
              <a:buSzPct val="100000"/>
            </a:pPr>
            <a:r>
              <a:rPr lang="zh-CN" altLang="en-US" dirty="0">
                <a:latin typeface="Times New Roman" panose="02020603050405020304" pitchFamily="18" charset="0"/>
              </a:rPr>
              <a:t> 虚拟</a:t>
            </a:r>
            <a:r>
              <a:rPr lang="en-US" altLang="zh-CN" dirty="0">
                <a:latin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</a:rPr>
              <a:t>，封装在</a:t>
            </a:r>
            <a:r>
              <a:rPr lang="en-US" altLang="zh-CN" dirty="0" err="1">
                <a:latin typeface="Times New Roman" panose="02020603050405020304" pitchFamily="18" charset="0"/>
              </a:rPr>
              <a:t>java.lang.Thread</a:t>
            </a:r>
            <a:r>
              <a:rPr lang="zh-CN" altLang="en-US" dirty="0">
                <a:latin typeface="Times New Roman" panose="02020603050405020304" pitchFamily="18" charset="0"/>
              </a:rPr>
              <a:t>类中，它控制着整个线程的运行</a:t>
            </a:r>
          </a:p>
          <a:p>
            <a:pPr lvl="1">
              <a:buSzPct val="100000"/>
            </a:pPr>
            <a:r>
              <a:rPr lang="zh-CN" altLang="en-US" dirty="0">
                <a:latin typeface="Times New Roman" panose="02020603050405020304" pitchFamily="18" charset="0"/>
              </a:rPr>
              <a:t> 执行的代码，传递给</a:t>
            </a:r>
            <a:r>
              <a:rPr lang="en-US" altLang="zh-CN" dirty="0">
                <a:latin typeface="Times New Roman" panose="02020603050405020304" pitchFamily="18" charset="0"/>
              </a:rPr>
              <a:t>Thread</a:t>
            </a:r>
            <a:r>
              <a:rPr lang="zh-CN" altLang="en-US" dirty="0">
                <a:latin typeface="Times New Roman" panose="02020603050405020304" pitchFamily="18" charset="0"/>
              </a:rPr>
              <a:t>类，由</a:t>
            </a:r>
            <a:r>
              <a:rPr lang="en-US" altLang="zh-CN" dirty="0">
                <a:latin typeface="Times New Roman" panose="02020603050405020304" pitchFamily="18" charset="0"/>
              </a:rPr>
              <a:t>Thread</a:t>
            </a:r>
            <a:r>
              <a:rPr lang="zh-CN" altLang="en-US" dirty="0">
                <a:latin typeface="Times New Roman" panose="02020603050405020304" pitchFamily="18" charset="0"/>
              </a:rPr>
              <a:t>类控制顺序执行</a:t>
            </a:r>
          </a:p>
          <a:p>
            <a:pPr lvl="1">
              <a:buSzPct val="100000"/>
            </a:pPr>
            <a:r>
              <a:rPr lang="zh-CN" altLang="en-US" dirty="0">
                <a:latin typeface="Times New Roman" panose="02020603050405020304" pitchFamily="18" charset="0"/>
              </a:rPr>
              <a:t> 处理的数据，传递给</a:t>
            </a:r>
            <a:r>
              <a:rPr lang="en-US" altLang="zh-CN" dirty="0">
                <a:latin typeface="Times New Roman" panose="02020603050405020304" pitchFamily="18" charset="0"/>
              </a:rPr>
              <a:t>Thread</a:t>
            </a:r>
            <a:r>
              <a:rPr lang="zh-CN" altLang="en-US" dirty="0">
                <a:latin typeface="Times New Roman" panose="02020603050405020304" pitchFamily="18" charset="0"/>
              </a:rPr>
              <a:t>类，是在代码执行过程中所要处理的数据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23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B38AD-3406-0A4B-AA69-A4278AF2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创建线程的方式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53D06-5031-9143-9AED-AA4D55F8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的线程是通过</a:t>
            </a:r>
            <a:r>
              <a:rPr lang="en-US" altLang="zh-CN" dirty="0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的软件包</a:t>
            </a:r>
            <a:r>
              <a:rPr lang="en-US" altLang="zh-CN" dirty="0" err="1">
                <a:latin typeface="Times New Roman" panose="02020603050405020304" pitchFamily="18" charset="0"/>
              </a:rPr>
              <a:t>java.lang</a:t>
            </a:r>
            <a:r>
              <a:rPr lang="zh-CN" altLang="en-US" dirty="0">
                <a:latin typeface="Times New Roman" panose="02020603050405020304" pitchFamily="18" charset="0"/>
              </a:rPr>
              <a:t>中定义的类</a:t>
            </a:r>
            <a:r>
              <a:rPr lang="en-US" altLang="zh-CN" dirty="0">
                <a:latin typeface="Times New Roman" panose="02020603050405020304" pitchFamily="18" charset="0"/>
              </a:rPr>
              <a:t>Thread</a:t>
            </a:r>
            <a:r>
              <a:rPr lang="zh-CN" altLang="en-US" dirty="0">
                <a:latin typeface="Times New Roman" panose="02020603050405020304" pitchFamily="18" charset="0"/>
              </a:rPr>
              <a:t>来实现的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当生成一个</a:t>
            </a:r>
            <a:r>
              <a:rPr lang="en-US" altLang="zh-CN" dirty="0">
                <a:latin typeface="Times New Roman" panose="02020603050405020304" pitchFamily="18" charset="0"/>
              </a:rPr>
              <a:t>Thread</a:t>
            </a:r>
            <a:r>
              <a:rPr lang="zh-CN" altLang="en-US" dirty="0">
                <a:latin typeface="Times New Roman" panose="02020603050405020304" pitchFamily="18" charset="0"/>
              </a:rPr>
              <a:t>类的对象之后，就产生了一个线程，通过该对象实例，可以启动线程、终止线程、或者暂时挂起线程等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09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2C62-3E43-CB4C-8483-0CCE1DB5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创建线程的方式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084C5-6041-0044-A823-0AA40FC9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SzPct val="40000"/>
              <a:buFont typeface="Wingdings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</a:rPr>
              <a:t> Thread</a:t>
            </a:r>
            <a:r>
              <a:rPr lang="zh-CN" altLang="en-US" dirty="0">
                <a:latin typeface="Times New Roman" panose="02020603050405020304" pitchFamily="18" charset="0"/>
              </a:rPr>
              <a:t>类本身只是线程的</a:t>
            </a:r>
            <a:r>
              <a:rPr lang="zh-CN" altLang="en-US" b="1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虚拟</a:t>
            </a:r>
            <a:r>
              <a:rPr lang="en-US" altLang="zh-CN" b="1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SzPct val="40000"/>
              <a:buFont typeface="Wingdings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</a:rPr>
              <a:t> 线程所执行的代码（或者说线程所要完成的功能）是通过方法</a:t>
            </a:r>
            <a:r>
              <a:rPr lang="en-US" altLang="zh-CN" dirty="0">
                <a:latin typeface="Times New Roman" panose="02020603050405020304" pitchFamily="18" charset="0"/>
              </a:rPr>
              <a:t>run( )</a:t>
            </a:r>
            <a:r>
              <a:rPr lang="zh-CN" altLang="en-US" dirty="0">
                <a:latin typeface="Times New Roman" panose="02020603050405020304" pitchFamily="18" charset="0"/>
              </a:rPr>
              <a:t> 来完成的，方法</a:t>
            </a:r>
            <a:r>
              <a:rPr lang="en-US" altLang="zh-CN" dirty="0">
                <a:latin typeface="Times New Roman" panose="02020603050405020304" pitchFamily="18" charset="0"/>
              </a:rPr>
              <a:t>run( )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b="1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线程体</a:t>
            </a:r>
            <a:r>
              <a:rPr lang="zh-CN" altLang="en-US" dirty="0">
                <a:latin typeface="Times New Roman" panose="02020603050405020304" pitchFamily="18" charset="0"/>
              </a:rPr>
              <a:t>。实现线程体的特定对象是在初始化线程时传递给线程的</a:t>
            </a:r>
          </a:p>
          <a:p>
            <a:pPr>
              <a:lnSpc>
                <a:spcPct val="120000"/>
              </a:lnSpc>
              <a:buSzPct val="40000"/>
              <a:buFont typeface="Wingdings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</a:rPr>
              <a:t> 在一个线程被建立并初始化以后，</a:t>
            </a:r>
            <a:r>
              <a:rPr lang="en-US" altLang="zh-CN" dirty="0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的运行时系统就自动调用</a:t>
            </a:r>
            <a:r>
              <a:rPr lang="en-US" altLang="zh-CN" dirty="0">
                <a:latin typeface="Times New Roman" panose="02020603050405020304" pitchFamily="18" charset="0"/>
              </a:rPr>
              <a:t>run( )</a:t>
            </a:r>
            <a:r>
              <a:rPr lang="zh-CN" altLang="en-US" dirty="0">
                <a:latin typeface="Times New Roman" panose="02020603050405020304" pitchFamily="18" charset="0"/>
              </a:rPr>
              <a:t>方法，正是通过</a:t>
            </a:r>
            <a:r>
              <a:rPr lang="en-US" altLang="zh-CN" dirty="0">
                <a:latin typeface="Times New Roman" panose="02020603050405020304" pitchFamily="18" charset="0"/>
              </a:rPr>
              <a:t>run( )</a:t>
            </a:r>
            <a:r>
              <a:rPr lang="zh-CN" altLang="en-US" dirty="0">
                <a:latin typeface="Times New Roman" panose="02020603050405020304" pitchFamily="18" charset="0"/>
              </a:rPr>
              <a:t>方法才使得建立线程的目的得以实现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SzPct val="40000"/>
              <a:buFont typeface="Wingdings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</a:rPr>
              <a:t>run(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方法内要实现一个死循环</a:t>
            </a:r>
          </a:p>
          <a:p>
            <a:pPr marL="0" indent="0">
              <a:lnSpc>
                <a:spcPct val="120000"/>
              </a:lnSpc>
              <a:buSzPct val="4000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51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12E6E-ACFD-B34E-9D13-06B91663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线程对象的初始化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246BC-3D0E-4148-BFE0-F7F159DE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构造函数 </a:t>
            </a:r>
            <a:r>
              <a:rPr lang="en-US" altLang="zh-CN" dirty="0">
                <a:latin typeface="Times New Roman" panose="02020603050405020304" pitchFamily="18" charset="0"/>
              </a:rPr>
              <a:t>Thread( </a:t>
            </a:r>
            <a:r>
              <a:rPr lang="en-US" altLang="zh-CN" dirty="0" err="1">
                <a:latin typeface="Times New Roman" panose="02020603050405020304" pitchFamily="18" charset="0"/>
              </a:rPr>
              <a:t>ThreadGroup</a:t>
            </a:r>
            <a:r>
              <a:rPr lang="en-US" altLang="zh-CN" dirty="0">
                <a:latin typeface="Times New Roman" panose="02020603050405020304" pitchFamily="18" charset="0"/>
              </a:rPr>
              <a:t> group, Runnable target, String name)</a:t>
            </a:r>
          </a:p>
          <a:p>
            <a:pPr marL="457200" lvl="1" indent="0">
              <a:lnSpc>
                <a:spcPct val="120000"/>
              </a:lnSpc>
              <a:buClr>
                <a:schemeClr val="folHlink"/>
              </a:buClr>
              <a:buSzPct val="15000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group</a:t>
            </a:r>
            <a:r>
              <a:rPr lang="zh-CN" altLang="en-US" sz="2000" dirty="0">
                <a:latin typeface="Times New Roman" panose="02020603050405020304" pitchFamily="18" charset="0"/>
              </a:rPr>
              <a:t>指明了线程所属的线程组</a:t>
            </a:r>
          </a:p>
          <a:p>
            <a:pPr marL="457200" lvl="1" indent="0">
              <a:lnSpc>
                <a:spcPct val="120000"/>
              </a:lnSpc>
              <a:buClr>
                <a:schemeClr val="folHlink"/>
              </a:buClr>
              <a:buSzPct val="150000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target</a:t>
            </a:r>
            <a:r>
              <a:rPr lang="zh-CN" altLang="en-US" sz="2000" dirty="0">
                <a:latin typeface="Times New Roman" panose="02020603050405020304" pitchFamily="18" charset="0"/>
              </a:rPr>
              <a:t>是线程体</a:t>
            </a:r>
            <a:r>
              <a:rPr lang="en-US" altLang="zh-CN" sz="2000" dirty="0">
                <a:latin typeface="Times New Roman" panose="02020603050405020304" pitchFamily="18" charset="0"/>
              </a:rPr>
              <a:t>run()</a:t>
            </a:r>
            <a:r>
              <a:rPr lang="zh-CN" altLang="en-US" sz="2000" dirty="0">
                <a:latin typeface="Times New Roman" panose="02020603050405020304" pitchFamily="18" charset="0"/>
              </a:rPr>
              <a:t>方法所在的对象</a:t>
            </a:r>
          </a:p>
          <a:p>
            <a:pPr marL="457200" lvl="1" indent="0">
              <a:lnSpc>
                <a:spcPct val="120000"/>
              </a:lnSpc>
              <a:buClr>
                <a:schemeClr val="folHlink"/>
              </a:buClr>
              <a:buSzPct val="150000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name</a:t>
            </a:r>
            <a:r>
              <a:rPr lang="zh-CN" altLang="en-US" sz="2000" dirty="0">
                <a:latin typeface="Times New Roman" panose="02020603050405020304" pitchFamily="18" charset="0"/>
              </a:rPr>
              <a:t>是线程的名称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注意：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target</a:t>
            </a:r>
            <a:r>
              <a:rPr lang="zh-CN" altLang="en-US" i="1" dirty="0">
                <a:latin typeface="Times New Roman" panose="02020603050405020304" pitchFamily="18" charset="0"/>
              </a:rPr>
              <a:t>必须实现接口</a:t>
            </a:r>
            <a:r>
              <a:rPr lang="en-US" altLang="zh-CN" i="1" dirty="0">
                <a:latin typeface="Times New Roman" panose="02020603050405020304" pitchFamily="18" charset="0"/>
              </a:rPr>
              <a:t>Runnable</a:t>
            </a:r>
          </a:p>
          <a:p>
            <a:pPr marL="457200" lvl="1" indent="0">
              <a:buNone/>
            </a:pPr>
            <a:r>
              <a:rPr lang="zh-CN" altLang="en-US" i="1" dirty="0">
                <a:latin typeface="Times New Roman" panose="02020603050405020304" pitchFamily="18" charset="0"/>
              </a:rPr>
              <a:t>在接口</a:t>
            </a:r>
            <a:r>
              <a:rPr lang="en-US" altLang="zh-CN" i="1" dirty="0">
                <a:latin typeface="Times New Roman" panose="02020603050405020304" pitchFamily="18" charset="0"/>
              </a:rPr>
              <a:t>Runnable</a:t>
            </a:r>
            <a:r>
              <a:rPr lang="zh-CN" altLang="en-US" i="1" dirty="0">
                <a:latin typeface="Times New Roman" panose="02020603050405020304" pitchFamily="18" charset="0"/>
              </a:rPr>
              <a:t>中只定义了一个方法</a:t>
            </a:r>
            <a:r>
              <a:rPr lang="en-US" altLang="zh-CN" i="1" dirty="0">
                <a:latin typeface="Times New Roman" panose="02020603050405020304" pitchFamily="18" charset="0"/>
              </a:rPr>
              <a:t>void run()</a:t>
            </a:r>
            <a:r>
              <a:rPr lang="zh-CN" altLang="en-US" i="1" dirty="0">
                <a:latin typeface="Times New Roman" panose="02020603050405020304" pitchFamily="18" charset="0"/>
              </a:rPr>
              <a:t>作为线程体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i="1" dirty="0">
                <a:latin typeface="Times New Roman" panose="02020603050405020304" pitchFamily="18" charset="0"/>
              </a:rPr>
              <a:t>任何实现接口</a:t>
            </a:r>
            <a:r>
              <a:rPr lang="en-US" altLang="zh-CN" i="1" dirty="0">
                <a:latin typeface="Times New Roman" panose="02020603050405020304" pitchFamily="18" charset="0"/>
              </a:rPr>
              <a:t>Runnable</a:t>
            </a:r>
            <a:r>
              <a:rPr lang="zh-CN" altLang="en-US" i="1" dirty="0">
                <a:latin typeface="Times New Roman" panose="02020603050405020304" pitchFamily="18" charset="0"/>
              </a:rPr>
              <a:t>的对象都可以作为一个线程的目标对象</a:t>
            </a:r>
          </a:p>
          <a:p>
            <a:pPr marL="457200" lvl="1" indent="0">
              <a:lnSpc>
                <a:spcPct val="120000"/>
              </a:lnSpc>
              <a:buClr>
                <a:schemeClr val="folHlink"/>
              </a:buClr>
              <a:buSzPct val="150000"/>
              <a:buNone/>
            </a:pPr>
            <a:endParaRPr kumimoji="1" lang="zh-CN" altLang="en-US" dirty="0"/>
          </a:p>
          <a:p>
            <a:endParaRPr lang="en-US" altLang="zh-CN" sz="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2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0D223-26D3-224D-8DB5-492FA1A7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BC9D6-3F1F-F944-8754-11BFB4B5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类</a:t>
            </a:r>
            <a:r>
              <a:rPr lang="en-US" altLang="zh-CN" dirty="0">
                <a:latin typeface="Times New Roman" panose="02020603050405020304" pitchFamily="18" charset="0"/>
              </a:rPr>
              <a:t>Thread</a:t>
            </a:r>
            <a:r>
              <a:rPr lang="zh-CN" altLang="en-US" dirty="0">
                <a:latin typeface="Times New Roman" panose="02020603050405020304" pitchFamily="18" charset="0"/>
              </a:rPr>
              <a:t>本身也实现了接口</a:t>
            </a:r>
            <a:r>
              <a:rPr lang="en-US" altLang="zh-CN" dirty="0">
                <a:latin typeface="Times New Roman" panose="02020603050405020304" pitchFamily="18" charset="0"/>
              </a:rPr>
              <a:t>Runnable</a:t>
            </a:r>
            <a:r>
              <a:rPr lang="zh-CN" altLang="en-US" dirty="0">
                <a:latin typeface="Times New Roman" panose="02020603050405020304" pitchFamily="18" charset="0"/>
              </a:rPr>
              <a:t>（空实现，因此上述构造方法中各参数都可以为</a:t>
            </a:r>
            <a:r>
              <a:rPr lang="en-US" altLang="zh-CN" dirty="0">
                <a:latin typeface="Times New Roman" panose="02020603050405020304" pitchFamily="18" charset="0"/>
              </a:rPr>
              <a:t>null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24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83C4-B68D-9B47-804D-B7945E9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线程对象的初始化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45B55-2114-EE48-B928-61BA5A7A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</a:rPr>
              <a:t>Thread</a:t>
            </a:r>
            <a:r>
              <a:rPr lang="zh-CN" altLang="en-US" dirty="0">
                <a:latin typeface="Times New Roman" panose="02020603050405020304" pitchFamily="18" charset="0"/>
              </a:rPr>
              <a:t>类的构造方法可以看出，用户可以有两种方法构造自己的</a:t>
            </a:r>
            <a:r>
              <a:rPr lang="en-US" altLang="zh-CN" dirty="0">
                <a:latin typeface="Times New Roman" panose="02020603050405020304" pitchFamily="18" charset="0"/>
              </a:rPr>
              <a:t>run( )</a:t>
            </a:r>
            <a:r>
              <a:rPr lang="zh-CN" altLang="en-US" dirty="0">
                <a:latin typeface="Times New Roman" panose="02020603050405020304" pitchFamily="18" charset="0"/>
              </a:rPr>
              <a:t>方法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定义一个线程类，它继承类</a:t>
            </a:r>
            <a:r>
              <a:rPr lang="en-US" altLang="zh-CN" dirty="0"/>
              <a:t>Thread</a:t>
            </a:r>
            <a:r>
              <a:rPr lang="zh-CN" altLang="en-US" dirty="0"/>
              <a:t>并重写其中的方法</a:t>
            </a:r>
            <a:r>
              <a:rPr lang="en-US" altLang="zh-CN" dirty="0"/>
              <a:t>run()</a:t>
            </a:r>
            <a:r>
              <a:rPr lang="zh-CN" altLang="en-US" dirty="0"/>
              <a:t>，目标对象</a:t>
            </a:r>
            <a:r>
              <a:rPr lang="en-US" altLang="zh-CN" dirty="0"/>
              <a:t>target</a:t>
            </a:r>
            <a:r>
              <a:rPr lang="zh-CN" altLang="en-US" dirty="0"/>
              <a:t>可以为</a:t>
            </a:r>
            <a:r>
              <a:rPr lang="en-US" altLang="zh-CN" dirty="0"/>
              <a:t>null</a:t>
            </a:r>
            <a:r>
              <a:rPr lang="zh-CN" altLang="en-US" dirty="0"/>
              <a:t>，表示这个实例本身具有线程体。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缺点：由于</a:t>
            </a:r>
            <a:r>
              <a:rPr lang="en-US" altLang="zh-CN" dirty="0"/>
              <a:t>Java</a:t>
            </a:r>
            <a:r>
              <a:rPr lang="zh-CN" altLang="en-US" dirty="0"/>
              <a:t>只支持单继承，用这种方法定义的类不能再继承其他类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57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F620-6131-C64F-9D84-AFEE3487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线程对象的初始化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051BE-2E81-754E-8FE4-1E09572F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提供一个实现接口</a:t>
            </a:r>
            <a:r>
              <a:rPr lang="en-US" altLang="zh-CN" dirty="0"/>
              <a:t>Runnable</a:t>
            </a:r>
            <a:r>
              <a:rPr lang="zh-CN" altLang="en-US" dirty="0"/>
              <a:t>的类作为线程的目标对象。在初始化一个</a:t>
            </a:r>
            <a:r>
              <a:rPr lang="en-US" altLang="zh-CN" dirty="0"/>
              <a:t>Thread</a:t>
            </a:r>
            <a:r>
              <a:rPr lang="zh-CN" altLang="en-US" dirty="0"/>
              <a:t>类或子类生成线程实例时，把目标对象传递给这个线程实例，由该</a:t>
            </a:r>
            <a:r>
              <a:rPr lang="zh-CN" altLang="en-US" dirty="0">
                <a:solidFill>
                  <a:srgbClr val="FF0000"/>
                </a:solidFill>
              </a:rPr>
              <a:t>目标对象提供线程体</a:t>
            </a:r>
            <a:r>
              <a:rPr lang="en-US" altLang="zh-CN" dirty="0">
                <a:solidFill>
                  <a:srgbClr val="FF0000"/>
                </a:solidFill>
              </a:rPr>
              <a:t>run()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优点：</a:t>
            </a:r>
            <a:r>
              <a:rPr lang="zh-CN" altLang="en-US" dirty="0"/>
              <a:t>实现接口</a:t>
            </a:r>
            <a:r>
              <a:rPr lang="en-US" altLang="zh-CN" dirty="0"/>
              <a:t>Runnable</a:t>
            </a:r>
            <a:r>
              <a:rPr lang="zh-CN" altLang="en-US" dirty="0"/>
              <a:t>的类还可以再继承其他类，即实现接口</a:t>
            </a:r>
            <a:r>
              <a:rPr lang="en-US" altLang="zh-CN" dirty="0"/>
              <a:t>Runnable</a:t>
            </a:r>
            <a:r>
              <a:rPr lang="zh-CN" altLang="en-US" dirty="0"/>
              <a:t>的类可以不单纯是提供线程体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48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>
            <a:extLst>
              <a:ext uri="{FF2B5EF4-FFF2-40B4-BE49-F238E27FC236}">
                <a16:creationId xmlns:a16="http://schemas.microsoft.com/office/drawing/2014/main" id="{7A4E17C6-6152-1847-826A-49D6BAD2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67" y="1219201"/>
            <a:ext cx="9668933" cy="4829014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class </a:t>
            </a:r>
            <a:r>
              <a:rPr lang="en-US" altLang="zh-CN" b="1" dirty="0" err="1">
                <a:latin typeface="Times New Roman" panose="02020603050405020304" pitchFamily="18" charset="0"/>
              </a:rPr>
              <a:t>SimpleThread</a:t>
            </a:r>
            <a:r>
              <a:rPr lang="en-US" altLang="zh-CN" b="1" dirty="0">
                <a:latin typeface="Times New Roman" panose="02020603050405020304" pitchFamily="18" charset="0"/>
              </a:rPr>
              <a:t> extends Thread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public </a:t>
            </a:r>
            <a:r>
              <a:rPr lang="en-US" altLang="zh-CN" b="1" dirty="0" err="1">
                <a:latin typeface="Times New Roman" panose="02020603050405020304" pitchFamily="18" charset="0"/>
              </a:rPr>
              <a:t>SimpleThread</a:t>
            </a:r>
            <a:r>
              <a:rPr lang="en-US" altLang="zh-CN" b="1" dirty="0">
                <a:latin typeface="Times New Roman" panose="02020603050405020304" pitchFamily="18" charset="0"/>
              </a:rPr>
              <a:t>(String str)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super(str);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public void run()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for (int 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= 0; 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&lt; 10; 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System.out.println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+ " " + 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getName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try{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sleep((int)(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Math.random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() * 1000));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} catch (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InterruptedException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e){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System.out.println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("DONE! " + 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getName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B64FA531-7E02-2C4E-A483-9F72229E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25010"/>
            <a:ext cx="38785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方法</a:t>
            </a:r>
            <a:r>
              <a:rPr lang="en-US" altLang="zh-CN" sz="3200" dirty="0">
                <a:latin typeface="Times New Roman" panose="02020603050405020304" pitchFamily="18" charset="0"/>
              </a:rPr>
              <a:t>1:</a:t>
            </a:r>
            <a:r>
              <a:rPr lang="zh-CN" altLang="en-US" sz="3200" dirty="0">
                <a:latin typeface="Times New Roman" panose="02020603050405020304" pitchFamily="18" charset="0"/>
              </a:rPr>
              <a:t> 继承线程方式</a:t>
            </a:r>
          </a:p>
        </p:txBody>
      </p:sp>
    </p:spTree>
    <p:extLst>
      <p:ext uri="{BB962C8B-B14F-4D97-AF65-F5344CB8AC3E}">
        <p14:creationId xmlns:p14="http://schemas.microsoft.com/office/powerpoint/2010/main" val="345171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C132E8F-96A4-9A47-8351-0516C654F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25010"/>
            <a:ext cx="38785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方法</a:t>
            </a:r>
            <a:r>
              <a:rPr lang="en-US" altLang="zh-CN" sz="3200" dirty="0">
                <a:latin typeface="Times New Roman" panose="02020603050405020304" pitchFamily="18" charset="0"/>
              </a:rPr>
              <a:t>2:</a:t>
            </a:r>
            <a:r>
              <a:rPr lang="zh-CN" altLang="en-US" sz="3200" dirty="0">
                <a:latin typeface="Times New Roman" panose="02020603050405020304" pitchFamily="18" charset="0"/>
              </a:rPr>
              <a:t> 实现</a:t>
            </a:r>
            <a:r>
              <a:rPr lang="en-US" altLang="zh-CN" sz="3200" dirty="0">
                <a:latin typeface="Times New Roman" panose="02020603050405020304" pitchFamily="18" charset="0"/>
              </a:rPr>
              <a:t>Runnable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4EDDD92-7ABD-1341-A753-F15D78B7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238928"/>
            <a:ext cx="7509934" cy="6513578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 b="1" dirty="0"/>
              <a:t>public class Clock extends </a:t>
            </a:r>
            <a:r>
              <a:rPr lang="en-US" altLang="zh-CN" sz="1600" b="1" dirty="0" err="1"/>
              <a:t>java.applet.Applet</a:t>
            </a:r>
            <a:r>
              <a:rPr lang="en-US" altLang="zh-CN" sz="1600" b="1" dirty="0"/>
              <a:t> implements Runnable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/>
              <a:t>    Thread </a:t>
            </a:r>
            <a:r>
              <a:rPr lang="en-US" altLang="zh-CN" sz="1600" b="1" dirty="0" err="1"/>
              <a:t>clockThread</a:t>
            </a:r>
            <a:r>
              <a:rPr lang="en-US" altLang="zh-CN" sz="1600" b="1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/>
              <a:t>    public void start()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    if (</a:t>
            </a:r>
            <a:r>
              <a:rPr lang="en-US" altLang="zh-CN" sz="1600" b="1" dirty="0" err="1"/>
              <a:t>clockThread</a:t>
            </a:r>
            <a:r>
              <a:rPr lang="en-US" altLang="zh-CN" sz="1600" b="1" dirty="0"/>
              <a:t> == null)</a:t>
            </a:r>
          </a:p>
          <a:p>
            <a:pPr>
              <a:lnSpc>
                <a:spcPct val="70000"/>
              </a:lnSpc>
            </a:pPr>
            <a:r>
              <a:rPr lang="en-US" altLang="zh-CN" sz="1400" b="1" dirty="0"/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clockThread</a:t>
            </a:r>
            <a:r>
              <a:rPr lang="en-US" altLang="zh-CN" sz="1600" b="1" dirty="0"/>
              <a:t> = new Thread(</a:t>
            </a:r>
            <a:r>
              <a:rPr lang="en-US" altLang="zh-CN" sz="1600" b="1" dirty="0">
                <a:solidFill>
                  <a:schemeClr val="hlink"/>
                </a:solidFill>
              </a:rPr>
              <a:t>this</a:t>
            </a:r>
            <a:r>
              <a:rPr lang="en-US" altLang="zh-CN" sz="1600" b="1" dirty="0"/>
              <a:t>, "Clock");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clockThread.start</a:t>
            </a:r>
            <a:r>
              <a:rPr lang="en-US" altLang="zh-CN" sz="1600" b="1" dirty="0"/>
              <a:t>();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chemeClr val="folHlink"/>
                </a:solidFill>
              </a:rPr>
              <a:t>public void run()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chemeClr val="folHlink"/>
                </a:solidFill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chemeClr val="folHlink"/>
                </a:solidFill>
              </a:rPr>
              <a:t>        while (</a:t>
            </a:r>
            <a:r>
              <a:rPr lang="en-US" altLang="zh-CN" sz="1600" b="1" dirty="0" err="1">
                <a:solidFill>
                  <a:schemeClr val="folHlink"/>
                </a:solidFill>
              </a:rPr>
              <a:t>clockThread</a:t>
            </a:r>
            <a:r>
              <a:rPr lang="en-US" altLang="zh-CN" sz="1600" b="1" dirty="0">
                <a:solidFill>
                  <a:schemeClr val="folHlink"/>
                </a:solidFill>
              </a:rPr>
              <a:t> != null)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chemeClr val="folHlink"/>
                </a:solidFill>
              </a:rPr>
              <a:t>       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chemeClr val="folHlink"/>
                </a:solidFill>
              </a:rPr>
              <a:t>	repaint();</a:t>
            </a:r>
          </a:p>
          <a:p>
            <a:r>
              <a:rPr lang="en-US" altLang="zh-CN" sz="1600" b="1" dirty="0">
                <a:solidFill>
                  <a:schemeClr val="folHlink"/>
                </a:solidFill>
              </a:rPr>
              <a:t>	try{</a:t>
            </a:r>
          </a:p>
          <a:p>
            <a:r>
              <a:rPr lang="en-US" altLang="zh-CN" sz="1600" b="1" dirty="0">
                <a:solidFill>
                  <a:schemeClr val="folHlink"/>
                </a:solidFill>
              </a:rPr>
              <a:t>	    </a:t>
            </a:r>
            <a:r>
              <a:rPr lang="en-US" altLang="zh-CN" sz="1600" b="1" dirty="0" err="1">
                <a:solidFill>
                  <a:schemeClr val="folHlink"/>
                </a:solidFill>
              </a:rPr>
              <a:t>clockThread.sleep</a:t>
            </a:r>
            <a:r>
              <a:rPr lang="en-US" altLang="zh-CN" sz="1600" b="1" dirty="0">
                <a:solidFill>
                  <a:schemeClr val="folHlink"/>
                </a:solidFill>
              </a:rPr>
              <a:t>(1000);</a:t>
            </a:r>
          </a:p>
          <a:p>
            <a:r>
              <a:rPr lang="en-US" altLang="zh-CN" sz="1600" b="1" dirty="0">
                <a:solidFill>
                  <a:schemeClr val="folHlink"/>
                </a:solidFill>
              </a:rPr>
              <a:t>	}catch (</a:t>
            </a:r>
            <a:r>
              <a:rPr lang="en-US" altLang="zh-CN" sz="1600" b="1" dirty="0" err="1">
                <a:solidFill>
                  <a:schemeClr val="folHlink"/>
                </a:solidFill>
              </a:rPr>
              <a:t>InterruptedException</a:t>
            </a:r>
            <a:r>
              <a:rPr lang="en-US" altLang="zh-CN" sz="1600" b="1" dirty="0">
                <a:solidFill>
                  <a:schemeClr val="folHlink"/>
                </a:solidFill>
              </a:rPr>
              <a:t> e){</a:t>
            </a:r>
          </a:p>
          <a:p>
            <a:r>
              <a:rPr lang="en-US" altLang="zh-CN" sz="1400" b="1" dirty="0">
                <a:solidFill>
                  <a:schemeClr val="folHlink"/>
                </a:solidFill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altLang="zh-CN" sz="1400" b="1" dirty="0">
                <a:solidFill>
                  <a:schemeClr val="folHlink"/>
                </a:solidFill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zh-CN" sz="1400" b="1" dirty="0">
                <a:solidFill>
                  <a:schemeClr val="folHlink"/>
                </a:solidFill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public void paint(Graphics g)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/>
              <a:t>        Date now = new Date();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g.drawString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now.getHours</a:t>
            </a:r>
            <a:r>
              <a:rPr lang="en-US" altLang="zh-CN" sz="1600" b="1" dirty="0"/>
              <a:t>() + ":" + </a:t>
            </a:r>
            <a:r>
              <a:rPr lang="en-US" altLang="zh-CN" sz="1600" b="1" dirty="0" err="1"/>
              <a:t>now.getMinutes</a:t>
            </a:r>
            <a:r>
              <a:rPr lang="en-US" altLang="zh-CN" sz="1600" b="1" dirty="0"/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/>
              <a:t>                                + ":" + </a:t>
            </a:r>
            <a:r>
              <a:rPr lang="en-US" altLang="zh-CN" sz="1600" b="1" dirty="0" err="1"/>
              <a:t>now.getSeconds</a:t>
            </a:r>
            <a:r>
              <a:rPr lang="en-US" altLang="zh-CN" sz="1600" b="1" dirty="0"/>
              <a:t>(), 5, 10);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public void stop()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/>
              <a:t>    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clockThread.stop</a:t>
            </a:r>
            <a:r>
              <a:rPr lang="en-US" altLang="zh-CN" sz="1600" b="1" dirty="0"/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clockThread</a:t>
            </a:r>
            <a:r>
              <a:rPr lang="en-US" altLang="zh-CN" sz="1600" b="1" dirty="0"/>
              <a:t> = null;</a:t>
            </a:r>
          </a:p>
          <a:p>
            <a:pPr>
              <a:lnSpc>
                <a:spcPct val="70000"/>
              </a:lnSpc>
            </a:pPr>
            <a:r>
              <a:rPr lang="en-US" altLang="zh-CN" sz="1400" b="1" dirty="0"/>
              <a:t>    }</a:t>
            </a:r>
          </a:p>
          <a:p>
            <a:pPr>
              <a:lnSpc>
                <a:spcPct val="70000"/>
              </a:lnSpc>
            </a:pPr>
            <a:r>
              <a:rPr lang="en-US" altLang="zh-CN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40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D123D-96B1-364E-8FEE-59275E8E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3A054-E2B6-8444-8D9E-F46AAA0C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1825625"/>
            <a:ext cx="11277599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  <a:buSzPct val="80000"/>
            </a:pPr>
            <a:r>
              <a:rPr kumimoji="1" lang="en-US" altLang="zh-CN" sz="3800" dirty="0"/>
              <a:t>run ()</a:t>
            </a:r>
            <a:r>
              <a:rPr kumimoji="1" lang="zh-CN" altLang="en-US" sz="3800" dirty="0"/>
              <a:t>方法是运行线程的主体，启动线程时，由</a:t>
            </a:r>
            <a:r>
              <a:rPr kumimoji="1" lang="en-US" altLang="zh-CN" sz="3800" dirty="0"/>
              <a:t>java</a:t>
            </a:r>
            <a:r>
              <a:rPr kumimoji="1" lang="zh-CN" altLang="en-US" sz="3800" dirty="0"/>
              <a:t>直接调用</a:t>
            </a:r>
            <a:r>
              <a:rPr kumimoji="1" lang="en-US" altLang="zh-CN" sz="3800" dirty="0"/>
              <a:t>public void run()</a:t>
            </a:r>
            <a:r>
              <a:rPr kumimoji="1" lang="zh-CN" altLang="en-US" sz="3800" dirty="0"/>
              <a:t> 使用</a:t>
            </a:r>
            <a:r>
              <a:rPr kumimoji="1" lang="en-US" altLang="zh-CN" sz="3800" dirty="0"/>
              <a:t>Runnable</a:t>
            </a:r>
            <a:r>
              <a:rPr kumimoji="1" lang="zh-CN" altLang="en-US" sz="3800" dirty="0"/>
              <a:t>接口可以将线程的虚拟</a:t>
            </a:r>
            <a:r>
              <a:rPr kumimoji="1" lang="en-US" altLang="zh-CN" sz="3800" dirty="0"/>
              <a:t>CPU</a:t>
            </a:r>
            <a:r>
              <a:rPr kumimoji="1" lang="zh-CN" altLang="en-US" sz="3800" dirty="0"/>
              <a:t>、代码和数据分开，形成一个比较清晰的模型</a:t>
            </a:r>
            <a:endParaRPr kumimoji="1" lang="en-US" altLang="zh-CN" sz="3800" dirty="0"/>
          </a:p>
          <a:p>
            <a:pPr>
              <a:lnSpc>
                <a:spcPct val="160000"/>
              </a:lnSpc>
              <a:buSzPct val="80000"/>
            </a:pPr>
            <a:r>
              <a:rPr kumimoji="1" lang="zh-CN" altLang="en-US" sz="3800" dirty="0"/>
              <a:t>使用</a:t>
            </a:r>
            <a:r>
              <a:rPr kumimoji="1" lang="en-US" altLang="zh-CN" sz="3800" dirty="0"/>
              <a:t>Runnable</a:t>
            </a:r>
            <a:r>
              <a:rPr kumimoji="1" lang="zh-CN" altLang="en-US" sz="3800" dirty="0"/>
              <a:t>接口使得包含线程体的类还可以继承其他类</a:t>
            </a:r>
            <a:endParaRPr kumimoji="1" lang="en-US" altLang="zh-CN" sz="3800" dirty="0"/>
          </a:p>
          <a:p>
            <a:pPr>
              <a:lnSpc>
                <a:spcPct val="160000"/>
              </a:lnSpc>
              <a:buSzPct val="80000"/>
            </a:pPr>
            <a:r>
              <a:rPr kumimoji="1" lang="zh-CN" altLang="en-US" sz="3800" dirty="0"/>
              <a:t>直接继承</a:t>
            </a:r>
            <a:r>
              <a:rPr kumimoji="1" lang="en-US" altLang="zh-CN" sz="3800" dirty="0"/>
              <a:t>Thread</a:t>
            </a:r>
            <a:r>
              <a:rPr kumimoji="1" lang="zh-CN" altLang="en-US" sz="3800" dirty="0"/>
              <a:t>类以后不能再继承其他类，但编写简单，并可直接操纵线程</a:t>
            </a:r>
            <a:endParaRPr kumimoji="1" lang="en-US" altLang="zh-CN" sz="3800" dirty="0"/>
          </a:p>
          <a:p>
            <a:pPr>
              <a:lnSpc>
                <a:spcPct val="160000"/>
              </a:lnSpc>
              <a:buSzPct val="80000"/>
            </a:pPr>
            <a:r>
              <a:rPr kumimoji="1" lang="zh-CN" altLang="en-US" sz="3800" dirty="0"/>
              <a:t>使用</a:t>
            </a:r>
            <a:r>
              <a:rPr kumimoji="1" lang="en-US" altLang="zh-CN" sz="3800" dirty="0"/>
              <a:t>Runnable</a:t>
            </a:r>
            <a:r>
              <a:rPr kumimoji="1" lang="zh-CN" altLang="en-US" sz="3800" dirty="0"/>
              <a:t>接口时，若要在</a:t>
            </a:r>
            <a:r>
              <a:rPr kumimoji="1" lang="en-US" altLang="zh-CN" sz="3800" dirty="0"/>
              <a:t>run()</a:t>
            </a:r>
            <a:r>
              <a:rPr kumimoji="1" lang="zh-CN" altLang="en-US" sz="3800" dirty="0"/>
              <a:t>方法中操纵线程，必须使用</a:t>
            </a:r>
            <a:r>
              <a:rPr kumimoji="1" lang="en-US" altLang="zh-CN" sz="3800" dirty="0" err="1"/>
              <a:t>Thread.currentThread</a:t>
            </a:r>
            <a:r>
              <a:rPr kumimoji="1" lang="en-US" altLang="zh-CN" sz="3800" dirty="0"/>
              <a:t>()</a:t>
            </a:r>
            <a:r>
              <a:rPr kumimoji="1" lang="zh-CN" altLang="en-US" sz="3800" dirty="0"/>
              <a:t>方法</a:t>
            </a:r>
            <a:endParaRPr kumimoji="1" lang="en-US" altLang="zh-CN" sz="3800" dirty="0"/>
          </a:p>
          <a:p>
            <a:pPr marL="0" indent="0">
              <a:lnSpc>
                <a:spcPct val="160000"/>
              </a:lnSpc>
              <a:buSzPct val="80000"/>
              <a:buNone/>
            </a:pPr>
            <a:endParaRPr kumimoji="1" lang="en-US" altLang="zh-CN" sz="3800" dirty="0"/>
          </a:p>
          <a:p>
            <a:pPr marL="0" indent="0">
              <a:lnSpc>
                <a:spcPct val="160000"/>
              </a:lnSpc>
              <a:buSzPct val="80000"/>
              <a:buNone/>
            </a:pPr>
            <a:r>
              <a:rPr kumimoji="1" lang="zh-CN" altLang="en-US" sz="3800" b="1" i="1" dirty="0"/>
              <a:t>在具体应用中，采用哪种方法来构造线程体要根据具体情况而定。通常，当一个线程体所在的类已经继承了另一个类时，就应该用实现</a:t>
            </a:r>
            <a:r>
              <a:rPr kumimoji="1" lang="en-US" altLang="zh-CN" sz="3800" b="1" i="1" dirty="0"/>
              <a:t>Runnable</a:t>
            </a:r>
            <a:r>
              <a:rPr kumimoji="1" lang="zh-CN" altLang="en-US" sz="3800" b="1" i="1" dirty="0"/>
              <a:t>接口的方法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91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61A1B-6AC9-664D-81E6-6216C4EC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多线程（补）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4FBB-D2F3-6448-A43C-C408E6A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SzPct val="70000"/>
              <a:buFont typeface="Wingdings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多线程基本概念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</a:rPr>
              <a:t> 创建线程的方式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</a:rPr>
              <a:t> 线程的生命周期及控制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</a:rPr>
              <a:t> 线程的优先级及调度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</a:rPr>
              <a:t> 多线程的互斥与同步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</a:rPr>
              <a:t> 守护线程 </a:t>
            </a:r>
            <a:r>
              <a:rPr lang="en-US" altLang="zh-CN" dirty="0">
                <a:latin typeface="Times New Roman" panose="02020603050405020304" pitchFamily="18" charset="0"/>
              </a:rPr>
              <a:t>(Daemon)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线程组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ThreadGroup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522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188AE-961F-AB42-A5A2-441D3A94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Thread</a:t>
            </a:r>
            <a:r>
              <a:rPr lang="zh-CN" altLang="en-US" dirty="0">
                <a:latin typeface="Tahoma" panose="020B0604030504040204" pitchFamily="34" charset="0"/>
              </a:rPr>
              <a:t>类的方法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255D8-4820-254F-982F-D47F90F0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90008"/>
            <a:ext cx="10668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run()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线程所执行的代码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start() throws </a:t>
            </a:r>
            <a:r>
              <a:rPr lang="en-US" altLang="zh-CN" sz="2000" dirty="0" err="1">
                <a:latin typeface="Tahoma" panose="020B0604030504040204" pitchFamily="34" charset="0"/>
              </a:rPr>
              <a:t>IllegalThreadStateException</a:t>
            </a:r>
            <a:endParaRPr lang="en-US" altLang="zh-CN" dirty="0">
              <a:latin typeface="Tahoma" panose="020B060403050404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使程序开始执行，多次调用会产生例外</a:t>
            </a:r>
            <a:endParaRPr lang="zh-CN" altLang="en-US" sz="18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sleep(long </a:t>
            </a:r>
            <a:r>
              <a:rPr lang="en-US" altLang="zh-CN" dirty="0" err="1">
                <a:latin typeface="Tahoma" panose="020B0604030504040204" pitchFamily="34" charset="0"/>
              </a:rPr>
              <a:t>milis</a:t>
            </a:r>
            <a:r>
              <a:rPr lang="en-US" altLang="zh-CN" dirty="0">
                <a:latin typeface="Tahoma" panose="020B0604030504040204" pitchFamily="34" charset="0"/>
              </a:rPr>
              <a:t>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让线程睡眠一段时间，此期间线程不消耗</a:t>
            </a:r>
            <a:r>
              <a:rPr lang="en-US" altLang="zh-CN" sz="2000" dirty="0">
                <a:latin typeface="Tahoma" panose="020B0604030504040204" pitchFamily="34" charset="0"/>
              </a:rPr>
              <a:t>CPU</a:t>
            </a:r>
            <a:r>
              <a:rPr lang="zh-CN" altLang="en-US" sz="2000" dirty="0">
                <a:latin typeface="Tahoma" panose="020B0604030504040204" pitchFamily="34" charset="0"/>
              </a:rPr>
              <a:t>资源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interrupt()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中断线程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static </a:t>
            </a:r>
            <a:r>
              <a:rPr lang="en-US" altLang="zh-CN" dirty="0" err="1">
                <a:latin typeface="Tahoma" panose="020B0604030504040204" pitchFamily="34" charset="0"/>
              </a:rPr>
              <a:t>boolean</a:t>
            </a:r>
            <a:r>
              <a:rPr lang="en-US" altLang="zh-CN" dirty="0">
                <a:latin typeface="Tahoma" panose="020B0604030504040204" pitchFamily="34" charset="0"/>
              </a:rPr>
              <a:t> interrupted()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判断当前线程是否被中断（会清除中断状态标记）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 err="1">
                <a:latin typeface="Tahoma" panose="020B0604030504040204" pitchFamily="34" charset="0"/>
              </a:rPr>
              <a:t>boolean</a:t>
            </a:r>
            <a:r>
              <a:rPr lang="en-US" altLang="zh-CN" dirty="0">
                <a:latin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</a:rPr>
              <a:t>isInterrupted</a:t>
            </a:r>
            <a:r>
              <a:rPr lang="en-US" altLang="zh-CN" dirty="0">
                <a:latin typeface="Tahoma" panose="020B0604030504040204" pitchFamily="34" charset="0"/>
              </a:rPr>
              <a:t>()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判断指定线程是否被中断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7525475-5FCF-C44F-B0C0-441EDAD13793}"/>
              </a:ext>
            </a:extLst>
          </p:cNvPr>
          <p:cNvSpPr>
            <a:spLocks/>
          </p:cNvSpPr>
          <p:nvPr/>
        </p:nvSpPr>
        <p:spPr bwMode="auto">
          <a:xfrm>
            <a:off x="7909635" y="1749955"/>
            <a:ext cx="279400" cy="4054475"/>
          </a:xfrm>
          <a:prstGeom prst="rightBrace">
            <a:avLst>
              <a:gd name="adj1" fmla="val 97222"/>
              <a:gd name="adj2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A554166-716D-BE45-AA50-1A1090953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368" y="2421467"/>
            <a:ext cx="461665" cy="277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lang="zh-CN" altLang="en-US" b="1" dirty="0"/>
              <a:t>线程状态控制方法</a:t>
            </a:r>
          </a:p>
        </p:txBody>
      </p:sp>
    </p:spTree>
    <p:extLst>
      <p:ext uri="{BB962C8B-B14F-4D97-AF65-F5344CB8AC3E}">
        <p14:creationId xmlns:p14="http://schemas.microsoft.com/office/powerpoint/2010/main" val="182960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A6B9D-600A-8D42-AF15-BCAD29C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Thread</a:t>
            </a:r>
            <a:r>
              <a:rPr lang="zh-CN" altLang="en-US" dirty="0">
                <a:latin typeface="Tahoma" panose="020B0604030504040204" pitchFamily="34" charset="0"/>
              </a:rPr>
              <a:t>类的方法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70A01-59BF-884A-97A2-B5EC85C5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 err="1">
                <a:latin typeface="Tahoma" panose="020B0604030504040204" pitchFamily="34" charset="0"/>
              </a:rPr>
              <a:t>boolean</a:t>
            </a:r>
            <a:r>
              <a:rPr lang="en-US" altLang="zh-CN" dirty="0">
                <a:latin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</a:rPr>
              <a:t>isAlive</a:t>
            </a:r>
            <a:r>
              <a:rPr lang="en-US" altLang="zh-CN" dirty="0">
                <a:latin typeface="Tahoma" panose="020B0604030504040204" pitchFamily="34" charset="0"/>
              </a:rPr>
              <a:t>()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判断线程是否处于活动状态（即已调用</a:t>
            </a:r>
            <a:r>
              <a:rPr lang="en-US" altLang="zh-CN" sz="2000" dirty="0">
                <a:latin typeface="Tahoma" panose="020B0604030504040204" pitchFamily="34" charset="0"/>
              </a:rPr>
              <a:t>start</a:t>
            </a:r>
            <a:r>
              <a:rPr lang="zh-CN" altLang="en-US" sz="2000" dirty="0">
                <a:latin typeface="Tahoma" panose="020B0604030504040204" pitchFamily="34" charset="0"/>
              </a:rPr>
              <a:t>，但</a:t>
            </a:r>
            <a:r>
              <a:rPr lang="en-US" altLang="zh-CN" sz="2000" dirty="0">
                <a:latin typeface="Tahoma" panose="020B0604030504040204" pitchFamily="34" charset="0"/>
              </a:rPr>
              <a:t>run</a:t>
            </a:r>
            <a:r>
              <a:rPr lang="zh-CN" altLang="en-US" sz="2000" dirty="0">
                <a:latin typeface="Tahoma" panose="020B0604030504040204" pitchFamily="34" charset="0"/>
              </a:rPr>
              <a:t>还未返回）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static</a:t>
            </a:r>
            <a:r>
              <a:rPr lang="en-US" altLang="zh-CN" dirty="0">
                <a:latin typeface="Tahoma" panose="020B0604030504040204" pitchFamily="34" charset="0"/>
              </a:rPr>
              <a:t> Thread </a:t>
            </a:r>
            <a:r>
              <a:rPr lang="en-US" altLang="zh-CN" dirty="0" err="1">
                <a:latin typeface="Tahoma" panose="020B0604030504040204" pitchFamily="34" charset="0"/>
              </a:rPr>
              <a:t>currentThread</a:t>
            </a:r>
            <a:r>
              <a:rPr lang="en-US" altLang="zh-CN" dirty="0">
                <a:latin typeface="Tahoma" panose="020B0604030504040204" pitchFamily="34" charset="0"/>
              </a:rPr>
              <a:t>()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返回当前线程对象的引用</a:t>
            </a:r>
            <a:endParaRPr lang="zh-CN" altLang="en-US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</a:t>
            </a:r>
            <a:r>
              <a:rPr lang="en-US" altLang="zh-CN" dirty="0" err="1">
                <a:latin typeface="Tahoma" panose="020B0604030504040204" pitchFamily="34" charset="0"/>
              </a:rPr>
              <a:t>setName</a:t>
            </a:r>
            <a:r>
              <a:rPr lang="en-US" altLang="zh-CN" dirty="0">
                <a:latin typeface="Tahoma" panose="020B0604030504040204" pitchFamily="34" charset="0"/>
              </a:rPr>
              <a:t>(String </a:t>
            </a:r>
            <a:r>
              <a:rPr lang="en-US" altLang="zh-CN" dirty="0" err="1">
                <a:latin typeface="Tahoma" panose="020B0604030504040204" pitchFamily="34" charset="0"/>
              </a:rPr>
              <a:t>threadName</a:t>
            </a:r>
            <a:r>
              <a:rPr lang="en-US" altLang="zh-CN" dirty="0">
                <a:latin typeface="Tahoma" panose="020B0604030504040204" pitchFamily="34" charset="0"/>
              </a:rPr>
              <a:t>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改变线程的名字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String </a:t>
            </a:r>
            <a:r>
              <a:rPr lang="en-US" altLang="zh-CN" dirty="0" err="1">
                <a:latin typeface="Tahoma" panose="020B0604030504040204" pitchFamily="34" charset="0"/>
              </a:rPr>
              <a:t>getName</a:t>
            </a:r>
            <a:r>
              <a:rPr lang="en-US" altLang="zh-CN" dirty="0">
                <a:latin typeface="Tahoma" panose="020B0604030504040204" pitchFamily="34" charset="0"/>
              </a:rPr>
              <a:t>()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获得线程的名字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String </a:t>
            </a:r>
            <a:r>
              <a:rPr lang="en-US" altLang="zh-CN" dirty="0" err="1">
                <a:latin typeface="Tahoma" panose="020B0604030504040204" pitchFamily="34" charset="0"/>
              </a:rPr>
              <a:t>toString</a:t>
            </a:r>
            <a:r>
              <a:rPr lang="en-US" altLang="zh-CN" dirty="0">
                <a:latin typeface="Tahoma" panose="020B0604030504040204" pitchFamily="34" charset="0"/>
              </a:rPr>
              <a:t>()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例子：</a:t>
            </a:r>
            <a:r>
              <a:rPr lang="en-US" altLang="zh-CN" sz="2000" dirty="0">
                <a:solidFill>
                  <a:schemeClr val="tx2"/>
                </a:solidFill>
                <a:latin typeface="Tahoma" panose="020B0604030504040204" pitchFamily="34" charset="0"/>
              </a:rPr>
              <a:t>Thread[Thread-0,1,test]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join(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</a:rPr>
              <a:t>[long</a:t>
            </a:r>
            <a:r>
              <a:rPr lang="en-US" altLang="zh-CN" dirty="0">
                <a:solidFill>
                  <a:schemeClr val="tx2"/>
                </a:solidFill>
              </a:rPr>
              <a:t> </a:t>
            </a:r>
            <a:r>
              <a:rPr lang="en-US" altLang="zh-CN" dirty="0" err="1">
                <a:solidFill>
                  <a:schemeClr val="tx2"/>
                </a:solidFill>
                <a:latin typeface="Tahoma" panose="020B0604030504040204" pitchFamily="34" charset="0"/>
              </a:rPr>
              <a:t>millis</a:t>
            </a:r>
            <a:r>
              <a:rPr lang="en-US" altLang="zh-CN" dirty="0">
                <a:solidFill>
                  <a:srgbClr val="FF00FF"/>
                </a:solidFill>
                <a:latin typeface="Tahoma" panose="020B0604030504040204" pitchFamily="34" charset="0"/>
              </a:rPr>
              <a:t>[, int</a:t>
            </a:r>
            <a:r>
              <a:rPr lang="en-US" altLang="zh-CN" dirty="0">
                <a:solidFill>
                  <a:srgbClr val="FF00FF"/>
                </a:solidFill>
              </a:rPr>
              <a:t> </a:t>
            </a:r>
            <a:r>
              <a:rPr lang="en-US" altLang="zh-CN" dirty="0" err="1">
                <a:solidFill>
                  <a:srgbClr val="FF00FF"/>
                </a:solidFill>
                <a:latin typeface="Tahoma" panose="020B0604030504040204" pitchFamily="34" charset="0"/>
              </a:rPr>
              <a:t>nanos</a:t>
            </a:r>
            <a:r>
              <a:rPr lang="en-US" altLang="zh-CN" dirty="0">
                <a:solidFill>
                  <a:srgbClr val="FF00FF"/>
                </a:solidFill>
                <a:latin typeface="Tahoma" panose="020B0604030504040204" pitchFamily="34" charset="0"/>
              </a:rPr>
              <a:t>]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</a:rPr>
              <a:t>]</a:t>
            </a:r>
            <a:r>
              <a:rPr lang="en-US" altLang="zh-CN" dirty="0">
                <a:latin typeface="Tahoma" panose="020B0604030504040204" pitchFamily="34" charset="0"/>
              </a:rPr>
              <a:t>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等待线程结束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70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4ACD9-DBC6-7A44-A281-571381DF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1E7EE-583C-1F49-8E2F-D1F1D408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destroy()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销毁线程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stop()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终止线程的执行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suspend() / void resume()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挂起线程 </a:t>
            </a:r>
            <a:r>
              <a:rPr lang="en-US" altLang="zh-CN" sz="2000" dirty="0">
                <a:latin typeface="Tahoma" panose="020B0604030504040204" pitchFamily="34" charset="0"/>
              </a:rPr>
              <a:t>/ 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static void yield()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暂停当前线程，让其他线程执行</a:t>
            </a:r>
            <a:endParaRPr lang="zh-CN" altLang="en-US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void </a:t>
            </a:r>
            <a:r>
              <a:rPr lang="en-US" altLang="zh-CN" dirty="0" err="1">
                <a:latin typeface="Tahoma" panose="020B0604030504040204" pitchFamily="34" charset="0"/>
              </a:rPr>
              <a:t>setDaemon</a:t>
            </a:r>
            <a:r>
              <a:rPr lang="en-US" altLang="zh-CN" dirty="0">
                <a:latin typeface="Tahoma" panose="020B0604030504040204" pitchFamily="34" charset="0"/>
              </a:rPr>
              <a:t>(</a:t>
            </a:r>
            <a:r>
              <a:rPr lang="en-US" altLang="zh-CN" dirty="0" err="1">
                <a:latin typeface="Tahoma" panose="020B0604030504040204" pitchFamily="34" charset="0"/>
              </a:rPr>
              <a:t>boolean</a:t>
            </a:r>
            <a:r>
              <a:rPr lang="en-US" altLang="zh-CN" dirty="0">
                <a:latin typeface="Tahoma" panose="020B0604030504040204" pitchFamily="34" charset="0"/>
              </a:rPr>
              <a:t> on) / void </a:t>
            </a:r>
            <a:r>
              <a:rPr lang="en-US" altLang="zh-CN" dirty="0" err="1">
                <a:latin typeface="Tahoma" panose="020B0604030504040204" pitchFamily="34" charset="0"/>
              </a:rPr>
              <a:t>setPriority</a:t>
            </a:r>
            <a:r>
              <a:rPr lang="en-US" altLang="zh-CN" dirty="0">
                <a:latin typeface="Tahoma" panose="020B0604030504040204" pitchFamily="34" charset="0"/>
              </a:rPr>
              <a:t>(int p)</a:t>
            </a:r>
          </a:p>
          <a:p>
            <a:pPr lvl="1"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获得线程的名字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notify() / </a:t>
            </a:r>
            <a:r>
              <a:rPr lang="en-US" altLang="zh-CN" dirty="0" err="1">
                <a:latin typeface="Tahoma" panose="020B0604030504040204" pitchFamily="34" charset="0"/>
              </a:rPr>
              <a:t>notifyAll</a:t>
            </a:r>
            <a:r>
              <a:rPr lang="en-US" altLang="zh-CN" dirty="0">
                <a:latin typeface="Tahoma" panose="020B0604030504040204" pitchFamily="34" charset="0"/>
              </a:rPr>
              <a:t>() / wait() </a:t>
            </a:r>
            <a:r>
              <a:rPr lang="zh-CN" altLang="en-US" dirty="0">
                <a:latin typeface="Tahoma" panose="020B0604030504040204" pitchFamily="34" charset="0"/>
              </a:rPr>
              <a:t>－ 从</a:t>
            </a:r>
            <a:r>
              <a:rPr lang="en-US" altLang="zh-CN" dirty="0">
                <a:latin typeface="Tahoma" panose="020B0604030504040204" pitchFamily="34" charset="0"/>
              </a:rPr>
              <a:t>Object</a:t>
            </a:r>
            <a:r>
              <a:rPr lang="zh-CN" altLang="en-US" dirty="0">
                <a:latin typeface="Tahoma" panose="020B0604030504040204" pitchFamily="34" charset="0"/>
              </a:rPr>
              <a:t>继承而来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47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FE571-981B-964C-981B-EE29AFE7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多线程基本概念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226CB-97F7-3848-B7AA-23972F91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Pct val="60000"/>
            </a:pPr>
            <a:r>
              <a:rPr lang="zh-CN" altLang="en-US" sz="3200" dirty="0">
                <a:latin typeface="Tahoma" panose="020B0604030504040204" pitchFamily="34" charset="0"/>
              </a:rPr>
              <a:t>多线程</a:t>
            </a:r>
            <a:r>
              <a:rPr lang="en-US" altLang="zh-CN" sz="3200" dirty="0"/>
              <a:t>——</a:t>
            </a:r>
            <a:r>
              <a:rPr lang="zh-CN" altLang="en-US" sz="3200" dirty="0">
                <a:latin typeface="Tahoma" panose="020B0604030504040204" pitchFamily="34" charset="0"/>
              </a:rPr>
              <a:t>在一个进程中实现并发</a:t>
            </a:r>
          </a:p>
          <a:p>
            <a:pPr lvl="1">
              <a:spcBef>
                <a:spcPct val="20000"/>
              </a:spcBef>
              <a:buSzPct val="55000"/>
            </a:pPr>
            <a:r>
              <a:rPr lang="zh-CN" altLang="en-US" sz="2800" dirty="0">
                <a:latin typeface="Tahoma" panose="020B0604030504040204" pitchFamily="34" charset="0"/>
              </a:rPr>
              <a:t>编程语言一般提供了串行程序设计的方法</a:t>
            </a:r>
          </a:p>
          <a:p>
            <a:pPr lvl="1">
              <a:spcBef>
                <a:spcPct val="20000"/>
              </a:spcBef>
              <a:buSzPct val="55000"/>
            </a:pPr>
            <a:r>
              <a:rPr lang="zh-CN" altLang="en-US" sz="2800" dirty="0">
                <a:latin typeface="Tahoma" panose="020B0604030504040204" pitchFamily="34" charset="0"/>
              </a:rPr>
              <a:t>计算机的并发能力由操作系统提供</a:t>
            </a:r>
          </a:p>
          <a:p>
            <a:pPr lvl="1">
              <a:spcBef>
                <a:spcPct val="20000"/>
              </a:spcBef>
              <a:buSzPct val="55000"/>
            </a:pPr>
            <a:r>
              <a:rPr lang="en-US" altLang="zh-CN" sz="2800" dirty="0">
                <a:latin typeface="Tahoma" panose="020B0604030504040204" pitchFamily="34" charset="0"/>
              </a:rPr>
              <a:t>Java</a:t>
            </a:r>
            <a:r>
              <a:rPr lang="zh-CN" altLang="en-US" sz="2800" dirty="0">
                <a:latin typeface="Tahoma" panose="020B0604030504040204" pitchFamily="34" charset="0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语言级提供多线程并发</a:t>
            </a:r>
            <a:r>
              <a:rPr lang="zh-CN" altLang="en-US" sz="2800" dirty="0">
                <a:latin typeface="Tahoma" panose="020B0604030504040204" pitchFamily="34" charset="0"/>
              </a:rPr>
              <a:t>的概念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6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E16F-1609-8847-A048-85B422FE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多线程基本概念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E27BC-025F-2843-B308-ECB4FCFF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以前所编写的程序，每个程序都有一个入口、一个出口以及一个顺序执行的序列，在程序执行过程中的任何指定时刻，都只有一个单独的执行点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事实上，在单个程序内部是可以在同一时段内进行多种运算的，这就是所谓的多线程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与多任务的概念有相似之处</a:t>
            </a:r>
          </a:p>
        </p:txBody>
      </p:sp>
    </p:spTree>
    <p:extLst>
      <p:ext uri="{BB962C8B-B14F-4D97-AF65-F5344CB8AC3E}">
        <p14:creationId xmlns:p14="http://schemas.microsoft.com/office/powerpoint/2010/main" val="287967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10781-798E-364B-A6DC-1EE64A3D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多线程基本概念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523F6-B283-CC40-B9EB-94FEFCFE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一个单独的线程和顺序程序相似，也有一个入口、一个出口以及一个顺序执行的序列，从概念上说，一个线程是一个程序内部的一个顺序控制流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线程并不是程序，它自己本身并不能运行，必须在程序中运行。在一个程序中可以实现多个线程，这些线程同时运行，完成不同的功能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72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9EA67-2CA9-7547-A94A-C6345865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多线程基本概念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C0B2E-35D7-C143-AB5D-9350D166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5621"/>
            <a:ext cx="9357146" cy="31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7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B51F6-1E09-E747-B450-A2B565CF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39163-5F09-9341-ACCA-CE42C6AF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SzPct val="70000"/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两者的粒度不同，是两个不同层次上的概念。进程是由操作系统来管理的，而线程则是在一个程序（进程）内。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 不同进程的代码、内部数据和状态都是完全独立的，而一个程序内的多线程是共享同一块内存空间和同一组系统资源，有可能互相影响。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 线程本身的数据通常只有寄存器数据，以及一个程序执行时使用的堆栈，所以线程的切换比进程切换的负担要小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7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A4C2-FAA3-1F40-A834-BE0D2C5D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41C04-620B-F94A-AC02-909C85F9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进程：程序的一次执行。</a:t>
            </a:r>
          </a:p>
          <a:p>
            <a:pPr lvl="1">
              <a:buSzPct val="40000"/>
              <a:buFont typeface="Wingdings" pitchFamily="2" charset="2"/>
              <a:buChar char="l"/>
            </a:pPr>
            <a:r>
              <a:rPr kumimoji="1" lang="zh-CN" altLang="en-US" dirty="0"/>
              <a:t>程序代码</a:t>
            </a:r>
          </a:p>
          <a:p>
            <a:pPr lvl="1">
              <a:buSzPct val="40000"/>
              <a:buFont typeface="Wingdings" pitchFamily="2" charset="2"/>
              <a:buChar char="l"/>
            </a:pPr>
            <a:r>
              <a:rPr kumimoji="1" lang="zh-CN" altLang="en-US" dirty="0"/>
              <a:t>程序数据</a:t>
            </a:r>
          </a:p>
          <a:p>
            <a:pPr lvl="1">
              <a:buSzPct val="40000"/>
              <a:buFont typeface="Wingdings" pitchFamily="2" charset="2"/>
              <a:buChar char="l"/>
            </a:pPr>
            <a:r>
              <a:rPr kumimoji="1" lang="zh-CN" altLang="en-US" dirty="0"/>
              <a:t>程序资源</a:t>
            </a:r>
          </a:p>
          <a:p>
            <a:pPr marL="0" indent="0">
              <a:buNone/>
            </a:pPr>
            <a:r>
              <a:rPr kumimoji="1" lang="zh-CN" altLang="en-US" dirty="0"/>
              <a:t>线程：进程中程序代码的一个执行序列。</a:t>
            </a:r>
          </a:p>
          <a:p>
            <a:pPr lvl="1">
              <a:buSzPct val="40000"/>
              <a:buFont typeface="Wingdings" pitchFamily="2" charset="2"/>
              <a:buChar char="l"/>
            </a:pPr>
            <a:r>
              <a:rPr kumimoji="1" lang="zh-CN" altLang="en-US" dirty="0"/>
              <a:t>程序调用堆栈</a:t>
            </a:r>
          </a:p>
          <a:p>
            <a:pPr lvl="1">
              <a:buSzPct val="40000"/>
              <a:buFont typeface="Wingdings" pitchFamily="2" charset="2"/>
              <a:buChar char="l"/>
            </a:pPr>
            <a:r>
              <a:rPr kumimoji="1" lang="zh-CN" altLang="en-US" dirty="0"/>
              <a:t>线程局部变量</a:t>
            </a:r>
          </a:p>
          <a:p>
            <a:pPr lvl="1">
              <a:buSzPct val="40000"/>
              <a:buFont typeface="Wingdings" pitchFamily="2" charset="2"/>
              <a:buChar char="l"/>
            </a:pPr>
            <a:r>
              <a:rPr kumimoji="1" lang="zh-CN" altLang="en-US" dirty="0"/>
              <a:t>可共享访问进程中的数据和资源</a:t>
            </a:r>
          </a:p>
          <a:p>
            <a:pPr lvl="1">
              <a:buSzPct val="40000"/>
              <a:buFont typeface="Wingdings" pitchFamily="2" charset="2"/>
              <a:buChar char="l"/>
            </a:pPr>
            <a:r>
              <a:rPr kumimoji="1" lang="zh-CN" altLang="en-US" dirty="0"/>
              <a:t>操作系统按线程来调度程序的执行</a:t>
            </a:r>
          </a:p>
        </p:txBody>
      </p:sp>
    </p:spTree>
    <p:extLst>
      <p:ext uri="{BB962C8B-B14F-4D97-AF65-F5344CB8AC3E}">
        <p14:creationId xmlns:p14="http://schemas.microsoft.com/office/powerpoint/2010/main" val="16758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993D7-88C6-2449-8785-83EE2500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77C2A-FDC4-2F41-BE99-8BF95EA3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多线程编程简单，效率高（能直接共享数据和资源，多进程不能）</a:t>
            </a:r>
          </a:p>
          <a:p>
            <a:r>
              <a:rPr kumimoji="1" lang="zh-CN" altLang="en-US" dirty="0"/>
              <a:t>适合于开发服务程序（如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服务，聊天服务等）</a:t>
            </a:r>
          </a:p>
          <a:p>
            <a:r>
              <a:rPr kumimoji="1" lang="zh-CN" altLang="en-US" dirty="0"/>
              <a:t>适合于开发有多种交互接口的程序（如聊天程序的客户端，网络下载工具）</a:t>
            </a:r>
          </a:p>
          <a:p>
            <a:r>
              <a:rPr kumimoji="1" lang="zh-CN" altLang="en-US" dirty="0"/>
              <a:t>适合于有人机交互又有计算量的程序</a:t>
            </a:r>
            <a:endParaRPr kumimoji="1" lang="en-US" altLang="zh-CN" dirty="0"/>
          </a:p>
          <a:p>
            <a:r>
              <a:rPr kumimoji="1" lang="zh-CN" altLang="en-US" dirty="0"/>
              <a:t>减轻编写交互频繁、涉及面多的程序的困难（如监听网络端口）</a:t>
            </a:r>
          </a:p>
          <a:p>
            <a:pPr lvl="1"/>
            <a:r>
              <a:rPr kumimoji="1" lang="zh-CN" altLang="en-US" dirty="0"/>
              <a:t>程序的吞吐量会得到改善（同时监听多种设备，如网络端口、串口、并口以及其他外设）</a:t>
            </a:r>
          </a:p>
          <a:p>
            <a:pPr lvl="1"/>
            <a:r>
              <a:rPr kumimoji="1" lang="zh-CN" altLang="en-US" dirty="0"/>
              <a:t>有多个处理器的系统，可以并发运行不同的线程（否则，任何时刻只有一个线程在运行）</a:t>
            </a:r>
          </a:p>
        </p:txBody>
      </p:sp>
    </p:spTree>
    <p:extLst>
      <p:ext uri="{BB962C8B-B14F-4D97-AF65-F5344CB8AC3E}">
        <p14:creationId xmlns:p14="http://schemas.microsoft.com/office/powerpoint/2010/main" val="31555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1831</Words>
  <Application>Microsoft Macintosh PowerPoint</Application>
  <PresentationFormat>宽屏</PresentationFormat>
  <Paragraphs>191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STLiti</vt:lpstr>
      <vt:lpstr>Apple Chancery</vt:lpstr>
      <vt:lpstr>Arial</vt:lpstr>
      <vt:lpstr>Monotype Sorts</vt:lpstr>
      <vt:lpstr>Tahoma</vt:lpstr>
      <vt:lpstr>Times New Roman</vt:lpstr>
      <vt:lpstr>Wingdings</vt:lpstr>
      <vt:lpstr>Office 主题​​</vt:lpstr>
      <vt:lpstr>面向对象程序设计  Object Oriented Programming </vt:lpstr>
      <vt:lpstr>第六章 多线程（补）</vt:lpstr>
      <vt:lpstr>多线程基本概念</vt:lpstr>
      <vt:lpstr>多线程基本概念</vt:lpstr>
      <vt:lpstr>多线程基本概念</vt:lpstr>
      <vt:lpstr>多线程基本概念</vt:lpstr>
      <vt:lpstr>进程 VS 线程</vt:lpstr>
      <vt:lpstr>进程 VS 线程</vt:lpstr>
      <vt:lpstr>多线程的优势</vt:lpstr>
      <vt:lpstr>多线程基本概念</vt:lpstr>
      <vt:lpstr>创建线程的方式</vt:lpstr>
      <vt:lpstr>创建线程的方式</vt:lpstr>
      <vt:lpstr>线程对象的初始化</vt:lpstr>
      <vt:lpstr>注意</vt:lpstr>
      <vt:lpstr>线程对象的初始化</vt:lpstr>
      <vt:lpstr>线程对象的初始化</vt:lpstr>
      <vt:lpstr>PowerPoint 演示文稿</vt:lpstr>
      <vt:lpstr>PowerPoint 演示文稿</vt:lpstr>
      <vt:lpstr>注意</vt:lpstr>
      <vt:lpstr>Thread类的方法</vt:lpstr>
      <vt:lpstr>Thread类的方法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  Object Oriented Programming </dc:title>
  <dc:creator>黄 建伟</dc:creator>
  <cp:lastModifiedBy>黄 建伟</cp:lastModifiedBy>
  <cp:revision>25</cp:revision>
  <dcterms:created xsi:type="dcterms:W3CDTF">2020-05-12T07:58:12Z</dcterms:created>
  <dcterms:modified xsi:type="dcterms:W3CDTF">2020-05-12T09:16:50Z</dcterms:modified>
</cp:coreProperties>
</file>