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73" r:id="rId5"/>
    <p:sldId id="311" r:id="rId6"/>
    <p:sldId id="315" r:id="rId7"/>
    <p:sldId id="316" r:id="rId8"/>
    <p:sldId id="317" r:id="rId9"/>
    <p:sldId id="318" r:id="rId10"/>
    <p:sldId id="31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925"/>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7D8CB-04CA-5A49-BCBD-E6973DBB012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171BB5F-6A6D-9943-9B64-87902E152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65716B6-8399-A74B-8BDB-AE02D88EBE24}"/>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5" name="页脚占位符 4">
            <a:extLst>
              <a:ext uri="{FF2B5EF4-FFF2-40B4-BE49-F238E27FC236}">
                <a16:creationId xmlns:a16="http://schemas.microsoft.com/office/drawing/2014/main" id="{551438FA-F362-744D-B032-89A0BDCE19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3735AE-C446-6D44-AEE3-62041D1931E5}"/>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116018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1FEA5-81C9-2D44-A6C6-D4CF90B22B8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82F62E-875B-484B-BE5B-722B3A75870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30B03B-7DE3-D64D-A425-E56B296E5A2B}"/>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5" name="页脚占位符 4">
            <a:extLst>
              <a:ext uri="{FF2B5EF4-FFF2-40B4-BE49-F238E27FC236}">
                <a16:creationId xmlns:a16="http://schemas.microsoft.com/office/drawing/2014/main" id="{9ECD90F9-23A3-F24F-BE63-66A537E84F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4AD31A-610A-5144-93EB-C50DB849CAA8}"/>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7230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13CE6B-9092-0A49-9EA1-BFA1A689D08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5A99361-EFD5-9748-B39C-760D3A4D2C0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B06C46-4FE6-A24C-AF34-B68F69C2652C}"/>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5" name="页脚占位符 4">
            <a:extLst>
              <a:ext uri="{FF2B5EF4-FFF2-40B4-BE49-F238E27FC236}">
                <a16:creationId xmlns:a16="http://schemas.microsoft.com/office/drawing/2014/main" id="{714CC7F7-3E81-4541-BD74-25E9653829C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7CF486B-F994-D645-A6F6-C3F23769B4A2}"/>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9674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019FC-91C2-B44D-9033-5A5735A2E9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50AEF2F-1DD0-FF45-873A-5158F214838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B4D9009-48B5-C548-9DBB-436AE8B09CF8}"/>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5" name="页脚占位符 4">
            <a:extLst>
              <a:ext uri="{FF2B5EF4-FFF2-40B4-BE49-F238E27FC236}">
                <a16:creationId xmlns:a16="http://schemas.microsoft.com/office/drawing/2014/main" id="{124926C6-E36D-C043-97C1-E19D268AB3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0F892C-BF85-2A42-939E-740809F09397}"/>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71189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544DE-8A59-D848-9F5C-ABD0543B70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D7639E0-7510-0247-92B6-7CB217897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C80DAFE-5C71-7749-B42A-216973316481}"/>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5" name="页脚占位符 4">
            <a:extLst>
              <a:ext uri="{FF2B5EF4-FFF2-40B4-BE49-F238E27FC236}">
                <a16:creationId xmlns:a16="http://schemas.microsoft.com/office/drawing/2014/main" id="{96A05B9E-A7E2-634B-A384-F3B1385190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F24AF13-01B8-7848-A96F-6DA26A4199E6}"/>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146337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4B011-83BC-8F44-A1C0-D2EBB427D9B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53B106-4F85-AA41-8B06-6EE626E8252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36FB458-3A8B-474A-B557-9A8AB3D0B8D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B543C90-075A-C24F-A561-AB8E4638CA7C}"/>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6" name="页脚占位符 5">
            <a:extLst>
              <a:ext uri="{FF2B5EF4-FFF2-40B4-BE49-F238E27FC236}">
                <a16:creationId xmlns:a16="http://schemas.microsoft.com/office/drawing/2014/main" id="{3D1D84BF-06E8-8547-AB83-792E77B0E83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67D7B7-E443-C94C-987C-7B5496C0344A}"/>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70534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1910A-0D47-F842-99DE-6E47FF7D506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7231DAA-94B0-B447-8B16-CA9A562CA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635EF14-984D-DF46-A8DF-034408C1AA6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992BBEC-CC30-B24A-A53A-FCD8169F7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7220408-5E92-684B-9C22-88047F39EEC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0C82D6F-EAD9-0448-A16C-4CE09A020EA5}"/>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8" name="页脚占位符 7">
            <a:extLst>
              <a:ext uri="{FF2B5EF4-FFF2-40B4-BE49-F238E27FC236}">
                <a16:creationId xmlns:a16="http://schemas.microsoft.com/office/drawing/2014/main" id="{26B4B3AE-9A6A-664A-925A-10953A9F6DF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26EA720-03C0-8B43-AC9F-B1371DAEDF32}"/>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9749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407FE-8465-3B4E-8869-1675679374F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B184458-B420-FB49-972C-C3CF16ECE950}"/>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4" name="页脚占位符 3">
            <a:extLst>
              <a:ext uri="{FF2B5EF4-FFF2-40B4-BE49-F238E27FC236}">
                <a16:creationId xmlns:a16="http://schemas.microsoft.com/office/drawing/2014/main" id="{0F365B1D-C912-3D45-BA03-61FD63A9144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BFB954B-538A-464B-B5AE-F54E6EE53469}"/>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31396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91DE7C-6192-8E47-ADFC-C8D3B8351DB7}"/>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3" name="页脚占位符 2">
            <a:extLst>
              <a:ext uri="{FF2B5EF4-FFF2-40B4-BE49-F238E27FC236}">
                <a16:creationId xmlns:a16="http://schemas.microsoft.com/office/drawing/2014/main" id="{6D19A86D-766F-2C43-A62F-8919139F587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0B5E5FC-3487-4A4A-87AD-66B87E65B039}"/>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261239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FB7C9-6026-E648-AFB8-9E84095A0A8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AE4FE98-296E-ED46-9FE0-9EF3D3EC8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5AE332F-A9D4-1C47-9778-99F1878DF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77BE77E-0D36-A44F-B613-2757872B6DF6}"/>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6" name="页脚占位符 5">
            <a:extLst>
              <a:ext uri="{FF2B5EF4-FFF2-40B4-BE49-F238E27FC236}">
                <a16:creationId xmlns:a16="http://schemas.microsoft.com/office/drawing/2014/main" id="{15F5A6F6-FBDD-C648-8549-016FCD0B040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2C0952-5F23-D94F-B642-C1FA54550543}"/>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69388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0106-6ABA-4B46-BBE5-D9CB9A6D166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C96BF00-24D3-964C-83B6-EACC3BD71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6C13CC4-4C94-6D40-8EBD-8D6F06A12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1C85AD1-B231-9847-8FB8-AFFD07775CB5}"/>
              </a:ext>
            </a:extLst>
          </p:cNvPr>
          <p:cNvSpPr>
            <a:spLocks noGrp="1"/>
          </p:cNvSpPr>
          <p:nvPr>
            <p:ph type="dt" sz="half" idx="10"/>
          </p:nvPr>
        </p:nvSpPr>
        <p:spPr/>
        <p:txBody>
          <a:bodyPr/>
          <a:lstStyle/>
          <a:p>
            <a:fld id="{225CBC3E-A983-634F-BD79-741D921FF375}" type="datetimeFigureOut">
              <a:rPr kumimoji="1" lang="zh-CN" altLang="en-US" smtClean="0"/>
              <a:t>2020/5/12</a:t>
            </a:fld>
            <a:endParaRPr kumimoji="1" lang="zh-CN" altLang="en-US"/>
          </a:p>
        </p:txBody>
      </p:sp>
      <p:sp>
        <p:nvSpPr>
          <p:cNvPr id="6" name="页脚占位符 5">
            <a:extLst>
              <a:ext uri="{FF2B5EF4-FFF2-40B4-BE49-F238E27FC236}">
                <a16:creationId xmlns:a16="http://schemas.microsoft.com/office/drawing/2014/main" id="{5F62D30D-F4AF-1745-A0A8-7AE9311395D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139842-B69F-7244-A223-CFA212B6C098}"/>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83214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DE7674-A6C9-E44F-9281-905FE802D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64D7EF8-3A28-AD45-AF42-E62B53BC3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6B8F84-BD6F-6748-8EED-F36E80055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CBC3E-A983-634F-BD79-741D921FF375}" type="datetimeFigureOut">
              <a:rPr kumimoji="1" lang="zh-CN" altLang="en-US" smtClean="0"/>
              <a:t>2020/5/12</a:t>
            </a:fld>
            <a:endParaRPr kumimoji="1" lang="zh-CN" altLang="en-US"/>
          </a:p>
        </p:txBody>
      </p:sp>
      <p:sp>
        <p:nvSpPr>
          <p:cNvPr id="5" name="页脚占位符 4">
            <a:extLst>
              <a:ext uri="{FF2B5EF4-FFF2-40B4-BE49-F238E27FC236}">
                <a16:creationId xmlns:a16="http://schemas.microsoft.com/office/drawing/2014/main" id="{0FE45C0A-0E49-0F47-AABB-7D230BD10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81AC6DE-3889-E140-A72C-AF2EBC9A9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08738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226570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E9C3E-05DF-C145-B28D-D75F034C45C1}"/>
              </a:ext>
            </a:extLst>
          </p:cNvPr>
          <p:cNvSpPr>
            <a:spLocks noGrp="1"/>
          </p:cNvSpPr>
          <p:nvPr>
            <p:ph type="title"/>
          </p:nvPr>
        </p:nvSpPr>
        <p:spPr/>
        <p:txBody>
          <a:bodyPr/>
          <a:lstStyle/>
          <a:p>
            <a:pPr>
              <a:spcBef>
                <a:spcPct val="50000"/>
              </a:spcBef>
              <a:buClr>
                <a:schemeClr val="folHlink"/>
              </a:buClr>
              <a:buSzPct val="150000"/>
            </a:pPr>
            <a:r>
              <a:rPr lang="zh-CN" altLang="en-US" dirty="0">
                <a:latin typeface="Times New Roman" panose="02020603050405020304" pitchFamily="18" charset="0"/>
              </a:rPr>
              <a:t>死亡状态（</a:t>
            </a:r>
            <a:r>
              <a:rPr lang="en-US" altLang="zh-CN" dirty="0">
                <a:latin typeface="Times New Roman" panose="02020603050405020304" pitchFamily="18" charset="0"/>
              </a:rPr>
              <a:t>Dead</a:t>
            </a:r>
            <a:r>
              <a:rPr lang="zh-CN" altLang="en-US" dirty="0">
                <a:latin typeface="Times New Roman" panose="02020603050405020304" pitchFamily="18" charset="0"/>
              </a:rPr>
              <a:t>）</a:t>
            </a:r>
          </a:p>
        </p:txBody>
      </p:sp>
      <p:sp>
        <p:nvSpPr>
          <p:cNvPr id="3" name="内容占位符 2">
            <a:extLst>
              <a:ext uri="{FF2B5EF4-FFF2-40B4-BE49-F238E27FC236}">
                <a16:creationId xmlns:a16="http://schemas.microsoft.com/office/drawing/2014/main" id="{78E3E378-B3B6-B84C-B632-6E8595C3A32D}"/>
              </a:ext>
            </a:extLst>
          </p:cNvPr>
          <p:cNvSpPr>
            <a:spLocks noGrp="1"/>
          </p:cNvSpPr>
          <p:nvPr>
            <p:ph idx="1"/>
          </p:nvPr>
        </p:nvSpPr>
        <p:spPr/>
        <p:txBody>
          <a:bodyPr/>
          <a:lstStyle/>
          <a:p>
            <a:pPr marL="0" indent="0">
              <a:buNone/>
            </a:pPr>
            <a:r>
              <a:rPr lang="zh-CN" altLang="en-US" dirty="0">
                <a:latin typeface="Times New Roman" panose="02020603050405020304" pitchFamily="18" charset="0"/>
              </a:rPr>
              <a:t>线程的终止一般可通过两种方法实现：</a:t>
            </a:r>
            <a:endParaRPr lang="en-US" altLang="zh-CN" dirty="0">
              <a:latin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rPr>
              <a:t>自然撤消</a:t>
            </a:r>
            <a:endParaRPr lang="en-US" altLang="zh-CN" dirty="0">
              <a:latin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rPr>
              <a:t>被停止</a:t>
            </a:r>
            <a:endParaRPr lang="en-US" altLang="zh-CN" dirty="0">
              <a:latin typeface="Times New Roman" panose="02020603050405020304" pitchFamily="18" charset="0"/>
            </a:endParaRPr>
          </a:p>
          <a:p>
            <a:pPr marL="0" indent="0">
              <a:buNone/>
            </a:pPr>
            <a:endParaRPr lang="en-US" altLang="zh-CN" dirty="0">
              <a:latin typeface="Times New Roman" panose="02020603050405020304" pitchFamily="18" charset="0"/>
            </a:endParaRPr>
          </a:p>
          <a:p>
            <a:pPr marL="0" indent="0">
              <a:buNone/>
            </a:pPr>
            <a:r>
              <a:rPr lang="zh-CN" altLang="en-US" dirty="0">
                <a:latin typeface="Times New Roman" panose="02020603050405020304" pitchFamily="18" charset="0"/>
              </a:rPr>
              <a:t>自然撤消是指从线程的</a:t>
            </a:r>
            <a:r>
              <a:rPr lang="en-US" altLang="zh-CN" dirty="0">
                <a:latin typeface="Times New Roman" panose="02020603050405020304" pitchFamily="18" charset="0"/>
              </a:rPr>
              <a:t>run()</a:t>
            </a:r>
            <a:r>
              <a:rPr lang="zh-CN" altLang="en-US" dirty="0">
                <a:latin typeface="Times New Roman" panose="02020603050405020304" pitchFamily="18" charset="0"/>
              </a:rPr>
              <a:t>方法正常退出</a:t>
            </a:r>
            <a:endParaRPr lang="en-US" altLang="zh-CN" dirty="0">
              <a:latin typeface="Times New Roman" panose="02020603050405020304" pitchFamily="18" charset="0"/>
            </a:endParaRPr>
          </a:p>
          <a:p>
            <a:pPr marL="0" indent="0">
              <a:buNone/>
            </a:pPr>
            <a:r>
              <a:rPr lang="zh-CN" altLang="en-US" dirty="0">
                <a:latin typeface="Times New Roman" panose="02020603050405020304" pitchFamily="18" charset="0"/>
              </a:rPr>
              <a:t>而调用线程的实例方法</a:t>
            </a:r>
            <a:r>
              <a:rPr lang="en-US" altLang="zh-CN" dirty="0">
                <a:latin typeface="Times New Roman" panose="02020603050405020304" pitchFamily="18" charset="0"/>
              </a:rPr>
              <a:t>stop()</a:t>
            </a:r>
            <a:r>
              <a:rPr lang="zh-CN" altLang="en-US" dirty="0">
                <a:latin typeface="Times New Roman" panose="02020603050405020304" pitchFamily="18" charset="0"/>
              </a:rPr>
              <a:t>则可以强制停止</a:t>
            </a:r>
            <a:r>
              <a:rPr lang="zh-CN" altLang="en-US">
                <a:latin typeface="Times New Roman" panose="02020603050405020304" pitchFamily="18" charset="0"/>
              </a:rPr>
              <a:t>当前线程</a:t>
            </a:r>
            <a:endParaRPr kumimoji="1" lang="zh-CN" altLang="en-US" dirty="0"/>
          </a:p>
        </p:txBody>
      </p:sp>
    </p:spTree>
    <p:extLst>
      <p:ext uri="{BB962C8B-B14F-4D97-AF65-F5344CB8AC3E}">
        <p14:creationId xmlns:p14="http://schemas.microsoft.com/office/powerpoint/2010/main" val="383937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61A1B-6AC9-664D-81E6-6216C4EC3B14}"/>
              </a:ext>
            </a:extLst>
          </p:cNvPr>
          <p:cNvSpPr>
            <a:spLocks noGrp="1"/>
          </p:cNvSpPr>
          <p:nvPr>
            <p:ph type="title"/>
          </p:nvPr>
        </p:nvSpPr>
        <p:spPr/>
        <p:txBody>
          <a:bodyPr/>
          <a:lstStyle/>
          <a:p>
            <a:r>
              <a:rPr kumimoji="1" lang="zh-CN" altLang="en-US" dirty="0"/>
              <a:t>第六章 多线程（补）</a:t>
            </a:r>
          </a:p>
        </p:txBody>
      </p:sp>
      <p:sp>
        <p:nvSpPr>
          <p:cNvPr id="3" name="内容占位符 2">
            <a:extLst>
              <a:ext uri="{FF2B5EF4-FFF2-40B4-BE49-F238E27FC236}">
                <a16:creationId xmlns:a16="http://schemas.microsoft.com/office/drawing/2014/main" id="{94524FBB-D2F3-6448-A43C-C408E6AD8721}"/>
              </a:ext>
            </a:extLst>
          </p:cNvPr>
          <p:cNvSpPr>
            <a:spLocks noGrp="1"/>
          </p:cNvSpPr>
          <p:nvPr>
            <p:ph idx="1"/>
          </p:nvPr>
        </p:nvSpPr>
        <p:spPr/>
        <p:txBody>
          <a:bodyPr/>
          <a:lstStyle/>
          <a:p>
            <a:pPr>
              <a:spcBef>
                <a:spcPct val="50000"/>
              </a:spcBef>
              <a:buSzPct val="70000"/>
              <a:buFont typeface="Wingdings" pitchFamily="2" charset="2"/>
              <a:buChar char="ü"/>
            </a:pPr>
            <a:r>
              <a:rPr lang="en-US" altLang="zh-CN" b="1"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多线程基本概念</a:t>
            </a:r>
          </a:p>
          <a:p>
            <a:pPr>
              <a:spcBef>
                <a:spcPct val="50000"/>
              </a:spcBef>
              <a:buSzPct val="70000"/>
              <a:buFont typeface="Wingdings" pitchFamily="2" charset="2"/>
              <a:buChar char="ü"/>
            </a:pPr>
            <a:r>
              <a:rPr lang="zh-CN" altLang="en-US" dirty="0">
                <a:solidFill>
                  <a:srgbClr val="C00000"/>
                </a:solidFill>
                <a:latin typeface="Times New Roman" panose="02020603050405020304" pitchFamily="18" charset="0"/>
              </a:rPr>
              <a:t> 创建线程的方式</a:t>
            </a:r>
          </a:p>
          <a:p>
            <a:pPr>
              <a:spcBef>
                <a:spcPct val="50000"/>
              </a:spcBef>
              <a:buSzPct val="70000"/>
              <a:buFont typeface="Wingdings" pitchFamily="2" charset="2"/>
              <a:buChar char="ü"/>
            </a:pPr>
            <a:r>
              <a:rPr lang="zh-CN" altLang="en-US" dirty="0">
                <a:latin typeface="Times New Roman" panose="02020603050405020304" pitchFamily="18" charset="0"/>
              </a:rPr>
              <a:t> 线程的生命周期及控制</a:t>
            </a:r>
          </a:p>
          <a:p>
            <a:pPr>
              <a:spcBef>
                <a:spcPct val="50000"/>
              </a:spcBef>
              <a:buSzPct val="70000"/>
              <a:buFont typeface="Wingdings" pitchFamily="2" charset="2"/>
              <a:buChar char="ü"/>
            </a:pPr>
            <a:r>
              <a:rPr lang="zh-CN" altLang="en-US" dirty="0">
                <a:latin typeface="Times New Roman" panose="02020603050405020304" pitchFamily="18" charset="0"/>
              </a:rPr>
              <a:t> 线程的优先级及调度</a:t>
            </a:r>
          </a:p>
          <a:p>
            <a:pPr>
              <a:spcBef>
                <a:spcPct val="50000"/>
              </a:spcBef>
              <a:buSzPct val="70000"/>
              <a:buFont typeface="Wingdings" pitchFamily="2" charset="2"/>
              <a:buChar char="ü"/>
            </a:pPr>
            <a:r>
              <a:rPr lang="zh-CN" altLang="en-US" dirty="0">
                <a:latin typeface="Times New Roman" panose="02020603050405020304" pitchFamily="18" charset="0"/>
              </a:rPr>
              <a:t> 多线程的互斥与同步</a:t>
            </a:r>
          </a:p>
          <a:p>
            <a:pPr>
              <a:spcBef>
                <a:spcPct val="50000"/>
              </a:spcBef>
              <a:buSzPct val="70000"/>
              <a:buFont typeface="Wingdings" pitchFamily="2" charset="2"/>
              <a:buChar char="ü"/>
            </a:pPr>
            <a:r>
              <a:rPr lang="zh-CN" altLang="en-US" dirty="0">
                <a:latin typeface="Times New Roman" panose="02020603050405020304" pitchFamily="18" charset="0"/>
              </a:rPr>
              <a:t> 守护线程 </a:t>
            </a:r>
            <a:r>
              <a:rPr lang="en-US" altLang="zh-CN" dirty="0">
                <a:latin typeface="Times New Roman" panose="02020603050405020304" pitchFamily="18" charset="0"/>
              </a:rPr>
              <a:t>(Daemon)</a:t>
            </a:r>
          </a:p>
          <a:p>
            <a:pPr>
              <a:spcBef>
                <a:spcPct val="50000"/>
              </a:spcBef>
              <a:buSzPct val="70000"/>
              <a:buFont typeface="Wingdings" pitchFamily="2" charset="2"/>
              <a:buChar char="ü"/>
            </a:pPr>
            <a:r>
              <a:rPr lang="en-US" altLang="zh-CN" dirty="0">
                <a:latin typeface="Times New Roman" panose="02020603050405020304" pitchFamily="18" charset="0"/>
              </a:rPr>
              <a:t> </a:t>
            </a:r>
            <a:r>
              <a:rPr lang="zh-CN" altLang="en-US" dirty="0">
                <a:latin typeface="Times New Roman" panose="02020603050405020304" pitchFamily="18" charset="0"/>
              </a:rPr>
              <a:t>线程组 </a:t>
            </a:r>
            <a:r>
              <a:rPr lang="en-US" altLang="zh-CN" dirty="0">
                <a:latin typeface="Times New Roman" panose="02020603050405020304" pitchFamily="18" charset="0"/>
              </a:rPr>
              <a:t>(</a:t>
            </a:r>
            <a:r>
              <a:rPr lang="en-US" altLang="zh-CN" dirty="0" err="1">
                <a:latin typeface="Times New Roman" panose="02020603050405020304" pitchFamily="18" charset="0"/>
              </a:rPr>
              <a:t>ThreadGroup</a:t>
            </a:r>
            <a:r>
              <a:rPr lang="en-US" altLang="zh-CN" dirty="0">
                <a:latin typeface="Times New Roman" panose="02020603050405020304" pitchFamily="18" charset="0"/>
              </a:rPr>
              <a:t>)</a:t>
            </a:r>
          </a:p>
          <a:p>
            <a:endParaRPr kumimoji="1" lang="zh-CN" altLang="en-US" dirty="0"/>
          </a:p>
        </p:txBody>
      </p:sp>
    </p:spTree>
    <p:extLst>
      <p:ext uri="{BB962C8B-B14F-4D97-AF65-F5344CB8AC3E}">
        <p14:creationId xmlns:p14="http://schemas.microsoft.com/office/powerpoint/2010/main" val="4012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96567-7F32-D247-B273-18D5CA621FEF}"/>
              </a:ext>
            </a:extLst>
          </p:cNvPr>
          <p:cNvSpPr>
            <a:spLocks noGrp="1"/>
          </p:cNvSpPr>
          <p:nvPr>
            <p:ph type="title"/>
          </p:nvPr>
        </p:nvSpPr>
        <p:spPr/>
        <p:txBody>
          <a:bodyPr/>
          <a:lstStyle/>
          <a:p>
            <a:r>
              <a:rPr lang="zh-CN" altLang="en-US" dirty="0">
                <a:latin typeface="Times New Roman" panose="02020603050405020304" pitchFamily="18" charset="0"/>
              </a:rPr>
              <a:t>生命周期及控制</a:t>
            </a:r>
            <a:endParaRPr kumimoji="1" lang="zh-CN" altLang="en-US" dirty="0"/>
          </a:p>
        </p:txBody>
      </p:sp>
      <p:sp>
        <p:nvSpPr>
          <p:cNvPr id="3" name="内容占位符 2">
            <a:extLst>
              <a:ext uri="{FF2B5EF4-FFF2-40B4-BE49-F238E27FC236}">
                <a16:creationId xmlns:a16="http://schemas.microsoft.com/office/drawing/2014/main" id="{0C52FE7C-7709-4548-B48F-FC02DC196EA2}"/>
              </a:ext>
            </a:extLst>
          </p:cNvPr>
          <p:cNvSpPr>
            <a:spLocks noGrp="1"/>
          </p:cNvSpPr>
          <p:nvPr>
            <p:ph idx="1"/>
          </p:nvPr>
        </p:nvSpPr>
        <p:spPr/>
        <p:txBody>
          <a:bodyPr/>
          <a:lstStyle/>
          <a:p>
            <a:pPr marL="0" indent="0">
              <a:buNone/>
            </a:pPr>
            <a:r>
              <a:rPr lang="zh-CN" altLang="en-US" dirty="0"/>
              <a:t>线程是程序内部的一个顺序控制流，它具有一个特定的</a:t>
            </a:r>
            <a:r>
              <a:rPr lang="zh-CN" altLang="en-US" dirty="0">
                <a:solidFill>
                  <a:srgbClr val="C00000"/>
                </a:solidFill>
              </a:rPr>
              <a:t>生命周期</a:t>
            </a:r>
            <a:endParaRPr lang="en-US" altLang="zh-CN" dirty="0"/>
          </a:p>
          <a:p>
            <a:pPr marL="0" indent="0">
              <a:buNone/>
            </a:pPr>
            <a:endParaRPr lang="en-US" altLang="zh-CN" dirty="0"/>
          </a:p>
          <a:p>
            <a:pPr marL="0" indent="0">
              <a:buNone/>
            </a:pPr>
            <a:r>
              <a:rPr lang="zh-CN" altLang="en-US" dirty="0"/>
              <a:t>在一个线程的生命周期中，它总处于某一种状态中</a:t>
            </a:r>
            <a:endParaRPr lang="en-US" altLang="zh-CN" dirty="0"/>
          </a:p>
          <a:p>
            <a:pPr marL="0" indent="0">
              <a:buNone/>
            </a:pPr>
            <a:r>
              <a:rPr lang="zh-CN" altLang="en-US" dirty="0"/>
              <a:t>线程的状态表示了线程正在进行的活动以及在这段时间内线程能完成的任务</a:t>
            </a:r>
            <a:endParaRPr kumimoji="1" lang="zh-CN" altLang="en-US" dirty="0"/>
          </a:p>
        </p:txBody>
      </p:sp>
    </p:spTree>
    <p:extLst>
      <p:ext uri="{BB962C8B-B14F-4D97-AF65-F5344CB8AC3E}">
        <p14:creationId xmlns:p14="http://schemas.microsoft.com/office/powerpoint/2010/main" val="204550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8957332-7F93-0F4D-925D-9067CBF539EE}"/>
              </a:ext>
            </a:extLst>
          </p:cNvPr>
          <p:cNvSpPr>
            <a:spLocks noChangeArrowheads="1"/>
          </p:cNvSpPr>
          <p:nvPr/>
        </p:nvSpPr>
        <p:spPr bwMode="auto">
          <a:xfrm>
            <a:off x="590690" y="334108"/>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chemeClr val="folHlink"/>
              </a:buClr>
              <a:buSzPct val="70000"/>
              <a:buFont typeface="Monotype Sorts" pitchFamily="2" charset="2"/>
              <a:buNone/>
            </a:pPr>
            <a:r>
              <a:rPr lang="zh-CN" altLang="en-US" sz="3200" dirty="0">
                <a:latin typeface="Times New Roman" panose="02020603050405020304" pitchFamily="18" charset="0"/>
              </a:rPr>
              <a:t>生命周期及控制</a:t>
            </a:r>
          </a:p>
        </p:txBody>
      </p:sp>
      <p:grpSp>
        <p:nvGrpSpPr>
          <p:cNvPr id="21546" name="Group 42">
            <a:extLst>
              <a:ext uri="{FF2B5EF4-FFF2-40B4-BE49-F238E27FC236}">
                <a16:creationId xmlns:a16="http://schemas.microsoft.com/office/drawing/2014/main" id="{805AAF60-D59E-C141-8DFB-B634BC056F7B}"/>
              </a:ext>
            </a:extLst>
          </p:cNvPr>
          <p:cNvGrpSpPr>
            <a:grpSpLocks/>
          </p:cNvGrpSpPr>
          <p:nvPr/>
        </p:nvGrpSpPr>
        <p:grpSpPr bwMode="auto">
          <a:xfrm>
            <a:off x="1814514" y="2133600"/>
            <a:ext cx="8701087" cy="4038600"/>
            <a:chOff x="183" y="1344"/>
            <a:chExt cx="5481" cy="2544"/>
          </a:xfrm>
        </p:grpSpPr>
        <p:sp>
          <p:nvSpPr>
            <p:cNvPr id="21508" name="AutoShape 4">
              <a:extLst>
                <a:ext uri="{FF2B5EF4-FFF2-40B4-BE49-F238E27FC236}">
                  <a16:creationId xmlns:a16="http://schemas.microsoft.com/office/drawing/2014/main" id="{A5E1197F-A2BA-2740-91C0-29F2F4796A71}"/>
                </a:ext>
              </a:extLst>
            </p:cNvPr>
            <p:cNvSpPr>
              <a:spLocks noChangeArrowheads="1"/>
            </p:cNvSpPr>
            <p:nvPr/>
          </p:nvSpPr>
          <p:spPr bwMode="auto">
            <a:xfrm>
              <a:off x="375" y="2640"/>
              <a:ext cx="1104" cy="336"/>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09" name="Text Box 5">
              <a:extLst>
                <a:ext uri="{FF2B5EF4-FFF2-40B4-BE49-F238E27FC236}">
                  <a16:creationId xmlns:a16="http://schemas.microsoft.com/office/drawing/2014/main" id="{28FF3C5E-5210-864E-BC63-FFBDB91D8BA1}"/>
                </a:ext>
              </a:extLst>
            </p:cNvPr>
            <p:cNvSpPr txBox="1">
              <a:spLocks noChangeArrowheads="1"/>
            </p:cNvSpPr>
            <p:nvPr/>
          </p:nvSpPr>
          <p:spPr bwMode="auto">
            <a:xfrm>
              <a:off x="183" y="2064"/>
              <a:ext cx="955"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new Thread()</a:t>
              </a:r>
            </a:p>
          </p:txBody>
        </p:sp>
        <p:sp>
          <p:nvSpPr>
            <p:cNvPr id="21510" name="Text Box 6">
              <a:extLst>
                <a:ext uri="{FF2B5EF4-FFF2-40B4-BE49-F238E27FC236}">
                  <a16:creationId xmlns:a16="http://schemas.microsoft.com/office/drawing/2014/main" id="{E9CD126D-FF0B-F14E-B86A-01FA5DC80391}"/>
                </a:ext>
              </a:extLst>
            </p:cNvPr>
            <p:cNvSpPr txBox="1">
              <a:spLocks noChangeArrowheads="1"/>
            </p:cNvSpPr>
            <p:nvPr/>
          </p:nvSpPr>
          <p:spPr bwMode="auto">
            <a:xfrm>
              <a:off x="375" y="2688"/>
              <a:ext cx="88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New Thread</a:t>
              </a:r>
            </a:p>
          </p:txBody>
        </p:sp>
        <p:sp>
          <p:nvSpPr>
            <p:cNvPr id="21511" name="AutoShape 7">
              <a:extLst>
                <a:ext uri="{FF2B5EF4-FFF2-40B4-BE49-F238E27FC236}">
                  <a16:creationId xmlns:a16="http://schemas.microsoft.com/office/drawing/2014/main" id="{0AE636AA-62AF-A24D-B207-304D3A6BF1FE}"/>
                </a:ext>
              </a:extLst>
            </p:cNvPr>
            <p:cNvSpPr>
              <a:spLocks noChangeArrowheads="1"/>
            </p:cNvSpPr>
            <p:nvPr/>
          </p:nvSpPr>
          <p:spPr bwMode="auto">
            <a:xfrm>
              <a:off x="2247" y="2640"/>
              <a:ext cx="1008" cy="336"/>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12" name="Text Box 8">
              <a:extLst>
                <a:ext uri="{FF2B5EF4-FFF2-40B4-BE49-F238E27FC236}">
                  <a16:creationId xmlns:a16="http://schemas.microsoft.com/office/drawing/2014/main" id="{A0C85477-3E59-164B-897F-B45ADC1EAB36}"/>
                </a:ext>
              </a:extLst>
            </p:cNvPr>
            <p:cNvSpPr txBox="1">
              <a:spLocks noChangeArrowheads="1"/>
            </p:cNvSpPr>
            <p:nvPr/>
          </p:nvSpPr>
          <p:spPr bwMode="auto">
            <a:xfrm>
              <a:off x="2295" y="2640"/>
              <a:ext cx="722"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Runnable</a:t>
              </a:r>
              <a:endParaRPr lang="en-US" altLang="zh-CN" dirty="0">
                <a:latin typeface="Times New Roman" panose="02020603050405020304" pitchFamily="18" charset="0"/>
              </a:endParaRPr>
            </a:p>
          </p:txBody>
        </p:sp>
        <p:sp>
          <p:nvSpPr>
            <p:cNvPr id="21513" name="Text Box 9">
              <a:extLst>
                <a:ext uri="{FF2B5EF4-FFF2-40B4-BE49-F238E27FC236}">
                  <a16:creationId xmlns:a16="http://schemas.microsoft.com/office/drawing/2014/main" id="{FFC2C90D-ECCA-E041-9468-EF10854424A5}"/>
                </a:ext>
              </a:extLst>
            </p:cNvPr>
            <p:cNvSpPr txBox="1">
              <a:spLocks noChangeArrowheads="1"/>
            </p:cNvSpPr>
            <p:nvPr/>
          </p:nvSpPr>
          <p:spPr bwMode="auto">
            <a:xfrm>
              <a:off x="1575" y="2496"/>
              <a:ext cx="504"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start()</a:t>
              </a:r>
              <a:endParaRPr lang="en-US" altLang="zh-CN">
                <a:latin typeface="Times New Roman" panose="02020603050405020304" pitchFamily="18" charset="0"/>
              </a:endParaRPr>
            </a:p>
          </p:txBody>
        </p:sp>
        <p:sp>
          <p:nvSpPr>
            <p:cNvPr id="21514" name="AutoShape 10">
              <a:extLst>
                <a:ext uri="{FF2B5EF4-FFF2-40B4-BE49-F238E27FC236}">
                  <a16:creationId xmlns:a16="http://schemas.microsoft.com/office/drawing/2014/main" id="{4C48D01B-EFD4-0340-92BF-E775CC2BC8D4}"/>
                </a:ext>
              </a:extLst>
            </p:cNvPr>
            <p:cNvSpPr>
              <a:spLocks noChangeArrowheads="1"/>
            </p:cNvSpPr>
            <p:nvPr/>
          </p:nvSpPr>
          <p:spPr bwMode="auto">
            <a:xfrm>
              <a:off x="3831" y="2640"/>
              <a:ext cx="1392" cy="336"/>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15" name="Text Box 11">
              <a:extLst>
                <a:ext uri="{FF2B5EF4-FFF2-40B4-BE49-F238E27FC236}">
                  <a16:creationId xmlns:a16="http://schemas.microsoft.com/office/drawing/2014/main" id="{51D18DB6-F05F-6A49-BFE1-C56D0A7C725B}"/>
                </a:ext>
              </a:extLst>
            </p:cNvPr>
            <p:cNvSpPr txBox="1">
              <a:spLocks noChangeArrowheads="1"/>
            </p:cNvSpPr>
            <p:nvPr/>
          </p:nvSpPr>
          <p:spPr bwMode="auto">
            <a:xfrm>
              <a:off x="3927" y="2640"/>
              <a:ext cx="1264"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p>
              <a:r>
                <a:rPr lang="en-US" altLang="zh-CN" b="1">
                  <a:latin typeface="Times New Roman" panose="02020603050405020304" pitchFamily="18" charset="0"/>
                </a:rPr>
                <a:t>Not Runnable</a:t>
              </a:r>
            </a:p>
          </p:txBody>
        </p:sp>
        <p:sp>
          <p:nvSpPr>
            <p:cNvPr id="21516" name="Text Box 12">
              <a:extLst>
                <a:ext uri="{FF2B5EF4-FFF2-40B4-BE49-F238E27FC236}">
                  <a16:creationId xmlns:a16="http://schemas.microsoft.com/office/drawing/2014/main" id="{C917599B-D379-5146-B6BC-8E75FBD2121A}"/>
                </a:ext>
              </a:extLst>
            </p:cNvPr>
            <p:cNvSpPr txBox="1">
              <a:spLocks noChangeArrowheads="1"/>
            </p:cNvSpPr>
            <p:nvPr/>
          </p:nvSpPr>
          <p:spPr bwMode="auto">
            <a:xfrm>
              <a:off x="1239" y="3312"/>
              <a:ext cx="47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stop()</a:t>
              </a:r>
            </a:p>
          </p:txBody>
        </p:sp>
        <p:sp>
          <p:nvSpPr>
            <p:cNvPr id="21517" name="Text Box 13">
              <a:extLst>
                <a:ext uri="{FF2B5EF4-FFF2-40B4-BE49-F238E27FC236}">
                  <a16:creationId xmlns:a16="http://schemas.microsoft.com/office/drawing/2014/main" id="{FCB0ACFE-2361-4340-9045-7B5FA81C91C2}"/>
                </a:ext>
              </a:extLst>
            </p:cNvPr>
            <p:cNvSpPr txBox="1">
              <a:spLocks noChangeArrowheads="1"/>
            </p:cNvSpPr>
            <p:nvPr/>
          </p:nvSpPr>
          <p:spPr bwMode="auto">
            <a:xfrm>
              <a:off x="3495" y="3456"/>
              <a:ext cx="47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stop()</a:t>
              </a:r>
            </a:p>
          </p:txBody>
        </p:sp>
        <p:sp>
          <p:nvSpPr>
            <p:cNvPr id="21518" name="AutoShape 14">
              <a:extLst>
                <a:ext uri="{FF2B5EF4-FFF2-40B4-BE49-F238E27FC236}">
                  <a16:creationId xmlns:a16="http://schemas.microsoft.com/office/drawing/2014/main" id="{4E2488FD-949A-AA4F-A6A9-F2FC8E4AB43F}"/>
                </a:ext>
              </a:extLst>
            </p:cNvPr>
            <p:cNvSpPr>
              <a:spLocks noChangeArrowheads="1"/>
            </p:cNvSpPr>
            <p:nvPr/>
          </p:nvSpPr>
          <p:spPr bwMode="auto">
            <a:xfrm>
              <a:off x="2391" y="3600"/>
              <a:ext cx="816" cy="288"/>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19" name="Text Box 15">
              <a:extLst>
                <a:ext uri="{FF2B5EF4-FFF2-40B4-BE49-F238E27FC236}">
                  <a16:creationId xmlns:a16="http://schemas.microsoft.com/office/drawing/2014/main" id="{39532BFB-A1DD-4348-B23C-FB9E2C4AF5AD}"/>
                </a:ext>
              </a:extLst>
            </p:cNvPr>
            <p:cNvSpPr txBox="1">
              <a:spLocks noChangeArrowheads="1"/>
            </p:cNvSpPr>
            <p:nvPr/>
          </p:nvSpPr>
          <p:spPr bwMode="auto">
            <a:xfrm>
              <a:off x="2535" y="3600"/>
              <a:ext cx="439"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Dead</a:t>
              </a:r>
            </a:p>
          </p:txBody>
        </p:sp>
        <p:sp>
          <p:nvSpPr>
            <p:cNvPr id="21520" name="Text Box 16">
              <a:extLst>
                <a:ext uri="{FF2B5EF4-FFF2-40B4-BE49-F238E27FC236}">
                  <a16:creationId xmlns:a16="http://schemas.microsoft.com/office/drawing/2014/main" id="{28C0191A-A0FF-A34E-8AF2-94AAE3B17CF3}"/>
                </a:ext>
              </a:extLst>
            </p:cNvPr>
            <p:cNvSpPr txBox="1">
              <a:spLocks noChangeArrowheads="1"/>
            </p:cNvSpPr>
            <p:nvPr/>
          </p:nvSpPr>
          <p:spPr bwMode="auto">
            <a:xfrm>
              <a:off x="2343" y="2016"/>
              <a:ext cx="51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yield()</a:t>
              </a:r>
            </a:p>
          </p:txBody>
        </p:sp>
        <p:sp>
          <p:nvSpPr>
            <p:cNvPr id="21521" name="Text Box 17">
              <a:extLst>
                <a:ext uri="{FF2B5EF4-FFF2-40B4-BE49-F238E27FC236}">
                  <a16:creationId xmlns:a16="http://schemas.microsoft.com/office/drawing/2014/main" id="{77234C06-707B-674C-BA20-43C7E6BF870D}"/>
                </a:ext>
              </a:extLst>
            </p:cNvPr>
            <p:cNvSpPr txBox="1">
              <a:spLocks noChangeArrowheads="1"/>
            </p:cNvSpPr>
            <p:nvPr/>
          </p:nvSpPr>
          <p:spPr bwMode="auto">
            <a:xfrm>
              <a:off x="2727" y="2928"/>
              <a:ext cx="666" cy="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stop()</a:t>
              </a:r>
            </a:p>
            <a:p>
              <a:r>
                <a:rPr lang="en-US" altLang="zh-CN" b="1">
                  <a:latin typeface="Times New Roman" panose="02020603050405020304" pitchFamily="18" charset="0"/>
                </a:rPr>
                <a:t>run()exit</a:t>
              </a:r>
            </a:p>
          </p:txBody>
        </p:sp>
        <p:sp>
          <p:nvSpPr>
            <p:cNvPr id="21522" name="Line 18">
              <a:extLst>
                <a:ext uri="{FF2B5EF4-FFF2-40B4-BE49-F238E27FC236}">
                  <a16:creationId xmlns:a16="http://schemas.microsoft.com/office/drawing/2014/main" id="{2DC9BD70-E6FC-B24D-B7FA-6620BF4FFA51}"/>
                </a:ext>
              </a:extLst>
            </p:cNvPr>
            <p:cNvSpPr>
              <a:spLocks noChangeShapeType="1"/>
            </p:cNvSpPr>
            <p:nvPr/>
          </p:nvSpPr>
          <p:spPr bwMode="auto">
            <a:xfrm>
              <a:off x="1479" y="2784"/>
              <a:ext cx="76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9">
              <a:extLst>
                <a:ext uri="{FF2B5EF4-FFF2-40B4-BE49-F238E27FC236}">
                  <a16:creationId xmlns:a16="http://schemas.microsoft.com/office/drawing/2014/main" id="{374B94CB-68EF-524C-AD4B-34790A275B92}"/>
                </a:ext>
              </a:extLst>
            </p:cNvPr>
            <p:cNvSpPr>
              <a:spLocks noChangeShapeType="1"/>
            </p:cNvSpPr>
            <p:nvPr/>
          </p:nvSpPr>
          <p:spPr bwMode="auto">
            <a:xfrm>
              <a:off x="999" y="2976"/>
              <a:ext cx="1392"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a:extLst>
                <a:ext uri="{FF2B5EF4-FFF2-40B4-BE49-F238E27FC236}">
                  <a16:creationId xmlns:a16="http://schemas.microsoft.com/office/drawing/2014/main" id="{E16957CD-6DB0-C141-8361-38A10A49DCBF}"/>
                </a:ext>
              </a:extLst>
            </p:cNvPr>
            <p:cNvSpPr>
              <a:spLocks noChangeShapeType="1"/>
            </p:cNvSpPr>
            <p:nvPr/>
          </p:nvSpPr>
          <p:spPr bwMode="auto">
            <a:xfrm>
              <a:off x="2727" y="2976"/>
              <a:ext cx="0"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1">
              <a:extLst>
                <a:ext uri="{FF2B5EF4-FFF2-40B4-BE49-F238E27FC236}">
                  <a16:creationId xmlns:a16="http://schemas.microsoft.com/office/drawing/2014/main" id="{00E1960D-E677-0B4A-87B3-62A585F7FC70}"/>
                </a:ext>
              </a:extLst>
            </p:cNvPr>
            <p:cNvSpPr>
              <a:spLocks noChangeShapeType="1"/>
            </p:cNvSpPr>
            <p:nvPr/>
          </p:nvSpPr>
          <p:spPr bwMode="auto">
            <a:xfrm>
              <a:off x="3255" y="2736"/>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2">
              <a:extLst>
                <a:ext uri="{FF2B5EF4-FFF2-40B4-BE49-F238E27FC236}">
                  <a16:creationId xmlns:a16="http://schemas.microsoft.com/office/drawing/2014/main" id="{8BDCBB35-D57A-0C47-A800-3B19C282BA8D}"/>
                </a:ext>
              </a:extLst>
            </p:cNvPr>
            <p:cNvSpPr>
              <a:spLocks noChangeShapeType="1"/>
            </p:cNvSpPr>
            <p:nvPr/>
          </p:nvSpPr>
          <p:spPr bwMode="auto">
            <a:xfrm flipH="1">
              <a:off x="3255" y="283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3">
              <a:extLst>
                <a:ext uri="{FF2B5EF4-FFF2-40B4-BE49-F238E27FC236}">
                  <a16:creationId xmlns:a16="http://schemas.microsoft.com/office/drawing/2014/main" id="{6CEFDAA2-458A-8F44-B010-A64E73F2399A}"/>
                </a:ext>
              </a:extLst>
            </p:cNvPr>
            <p:cNvSpPr>
              <a:spLocks noChangeShapeType="1"/>
            </p:cNvSpPr>
            <p:nvPr/>
          </p:nvSpPr>
          <p:spPr bwMode="auto">
            <a:xfrm flipH="1">
              <a:off x="3159" y="2976"/>
              <a:ext cx="134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4">
              <a:extLst>
                <a:ext uri="{FF2B5EF4-FFF2-40B4-BE49-F238E27FC236}">
                  <a16:creationId xmlns:a16="http://schemas.microsoft.com/office/drawing/2014/main" id="{97DC37AD-6A54-4747-8FE8-5514C70A6BB9}"/>
                </a:ext>
              </a:extLst>
            </p:cNvPr>
            <p:cNvSpPr>
              <a:spLocks noChangeShapeType="1"/>
            </p:cNvSpPr>
            <p:nvPr/>
          </p:nvSpPr>
          <p:spPr bwMode="auto">
            <a:xfrm>
              <a:off x="759" y="2304"/>
              <a:ext cx="14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Text Box 25">
              <a:extLst>
                <a:ext uri="{FF2B5EF4-FFF2-40B4-BE49-F238E27FC236}">
                  <a16:creationId xmlns:a16="http://schemas.microsoft.com/office/drawing/2014/main" id="{3BF88FD6-FA9D-3946-8668-FA0A67EE3B5C}"/>
                </a:ext>
              </a:extLst>
            </p:cNvPr>
            <p:cNvSpPr txBox="1">
              <a:spLocks noChangeArrowheads="1"/>
            </p:cNvSpPr>
            <p:nvPr/>
          </p:nvSpPr>
          <p:spPr bwMode="auto">
            <a:xfrm>
              <a:off x="2583" y="2448"/>
              <a:ext cx="1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603050405020304" pitchFamily="18" charset="0"/>
                </a:rPr>
                <a:t>.</a:t>
              </a:r>
            </a:p>
          </p:txBody>
        </p:sp>
        <p:sp>
          <p:nvSpPr>
            <p:cNvPr id="21530" name="Text Box 26">
              <a:extLst>
                <a:ext uri="{FF2B5EF4-FFF2-40B4-BE49-F238E27FC236}">
                  <a16:creationId xmlns:a16="http://schemas.microsoft.com/office/drawing/2014/main" id="{8E13727D-A262-1C4E-BC84-DB962FCF5B7E}"/>
                </a:ext>
              </a:extLst>
            </p:cNvPr>
            <p:cNvSpPr txBox="1">
              <a:spLocks noChangeArrowheads="1"/>
            </p:cNvSpPr>
            <p:nvPr/>
          </p:nvSpPr>
          <p:spPr bwMode="auto">
            <a:xfrm>
              <a:off x="2775" y="2448"/>
              <a:ext cx="1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603050405020304" pitchFamily="18" charset="0"/>
                </a:rPr>
                <a:t>.</a:t>
              </a:r>
            </a:p>
          </p:txBody>
        </p:sp>
        <p:cxnSp>
          <p:nvCxnSpPr>
            <p:cNvPr id="21531" name="AutoShape 27">
              <a:extLst>
                <a:ext uri="{FF2B5EF4-FFF2-40B4-BE49-F238E27FC236}">
                  <a16:creationId xmlns:a16="http://schemas.microsoft.com/office/drawing/2014/main" id="{F7E92FDB-8FA9-3D42-9ECD-AC0D2488D4E6}"/>
                </a:ext>
              </a:extLst>
            </p:cNvPr>
            <p:cNvCxnSpPr>
              <a:cxnSpLocks noChangeShapeType="1"/>
              <a:stCxn id="21529" idx="3"/>
              <a:endCxn id="21529" idx="1"/>
            </p:cNvCxnSpPr>
            <p:nvPr/>
          </p:nvCxnSpPr>
          <p:spPr bwMode="auto">
            <a:xfrm flipH="1">
              <a:off x="2583" y="2565"/>
              <a:ext cx="153" cy="8"/>
            </a:xfrm>
            <a:prstGeom prst="curvedConnector5">
              <a:avLst>
                <a:gd name="adj1" fmla="val -94118"/>
                <a:gd name="adj2" fmla="val -3279134"/>
                <a:gd name="adj3" fmla="val 194118"/>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7" name="Rectangle 33">
              <a:extLst>
                <a:ext uri="{FF2B5EF4-FFF2-40B4-BE49-F238E27FC236}">
                  <a16:creationId xmlns:a16="http://schemas.microsoft.com/office/drawing/2014/main" id="{29806550-AD7B-B442-994A-F3D44059F57A}"/>
                </a:ext>
              </a:extLst>
            </p:cNvPr>
            <p:cNvSpPr>
              <a:spLocks noChangeArrowheads="1"/>
            </p:cNvSpPr>
            <p:nvPr/>
          </p:nvSpPr>
          <p:spPr bwMode="auto">
            <a:xfrm>
              <a:off x="3063" y="1344"/>
              <a:ext cx="1056" cy="91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zh-CN" b="1">
                  <a:latin typeface="Times New Roman" panose="02020603050405020304" pitchFamily="18" charset="0"/>
                </a:rPr>
                <a:t>suspend()</a:t>
              </a:r>
              <a:endParaRPr lang="en-US" altLang="zh-CN">
                <a:latin typeface="Times New Roman" panose="02020603050405020304" pitchFamily="18" charset="0"/>
              </a:endParaRPr>
            </a:p>
            <a:p>
              <a:pPr algn="ctr"/>
              <a:r>
                <a:rPr lang="en-US" altLang="zh-CN" b="1">
                  <a:latin typeface="Times New Roman" panose="02020603050405020304" pitchFamily="18" charset="0"/>
                </a:rPr>
                <a:t>sleep()</a:t>
              </a:r>
            </a:p>
            <a:p>
              <a:pPr algn="ctr"/>
              <a:r>
                <a:rPr lang="en-US" altLang="zh-CN" b="1">
                  <a:latin typeface="Times New Roman" panose="02020603050405020304" pitchFamily="18" charset="0"/>
                </a:rPr>
                <a:t>wait()</a:t>
              </a:r>
              <a:endParaRPr lang="en-US" altLang="zh-CN">
                <a:latin typeface="Times New Roman" panose="02020603050405020304" pitchFamily="18" charset="0"/>
              </a:endParaRPr>
            </a:p>
            <a:p>
              <a:pPr algn="ctr"/>
              <a:r>
                <a:rPr lang="en-US" altLang="zh-CN"/>
                <a:t>I/O</a:t>
              </a:r>
              <a:r>
                <a:rPr lang="zh-CN" altLang="en-US"/>
                <a:t>流阻塞</a:t>
              </a:r>
            </a:p>
          </p:txBody>
        </p:sp>
        <p:sp>
          <p:nvSpPr>
            <p:cNvPr id="21538" name="Line 34">
              <a:extLst>
                <a:ext uri="{FF2B5EF4-FFF2-40B4-BE49-F238E27FC236}">
                  <a16:creationId xmlns:a16="http://schemas.microsoft.com/office/drawing/2014/main" id="{7448A2B5-D32A-0840-8C7B-CCDAED04B118}"/>
                </a:ext>
              </a:extLst>
            </p:cNvPr>
            <p:cNvSpPr>
              <a:spLocks noChangeShapeType="1"/>
            </p:cNvSpPr>
            <p:nvPr/>
          </p:nvSpPr>
          <p:spPr bwMode="auto">
            <a:xfrm flipH="1">
              <a:off x="3543" y="230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Text Box 35">
              <a:extLst>
                <a:ext uri="{FF2B5EF4-FFF2-40B4-BE49-F238E27FC236}">
                  <a16:creationId xmlns:a16="http://schemas.microsoft.com/office/drawing/2014/main" id="{A0DC400E-2BE7-A44B-9612-33FCAFC1D03C}"/>
                </a:ext>
              </a:extLst>
            </p:cNvPr>
            <p:cNvSpPr txBox="1">
              <a:spLocks noChangeArrowheads="1"/>
            </p:cNvSpPr>
            <p:nvPr/>
          </p:nvSpPr>
          <p:spPr bwMode="auto">
            <a:xfrm>
              <a:off x="4359" y="3120"/>
              <a:ext cx="1065" cy="5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altLang="zh-CN" b="1">
                  <a:latin typeface="Times New Roman" panose="02020603050405020304" pitchFamily="18" charset="0"/>
                </a:rPr>
                <a:t>resume()</a:t>
              </a:r>
            </a:p>
            <a:p>
              <a:r>
                <a:rPr lang="en-US" altLang="zh-CN" sz="1400" b="1">
                  <a:latin typeface="Times New Roman" panose="02020603050405020304" pitchFamily="18" charset="0"/>
                </a:rPr>
                <a:t>notify()/notifyAll()</a:t>
              </a:r>
            </a:p>
            <a:p>
              <a:r>
                <a:rPr lang="en-US" altLang="zh-CN" b="1">
                  <a:latin typeface="Times New Roman" panose="02020603050405020304" pitchFamily="18" charset="0"/>
                </a:rPr>
                <a:t>I/O</a:t>
              </a:r>
              <a:r>
                <a:rPr lang="zh-CN" altLang="en-US" b="1">
                  <a:latin typeface="Times New Roman" panose="02020603050405020304" pitchFamily="18" charset="0"/>
                </a:rPr>
                <a:t>指令</a:t>
              </a:r>
            </a:p>
          </p:txBody>
        </p:sp>
        <p:sp>
          <p:nvSpPr>
            <p:cNvPr id="21540" name="Text Box 36">
              <a:extLst>
                <a:ext uri="{FF2B5EF4-FFF2-40B4-BE49-F238E27FC236}">
                  <a16:creationId xmlns:a16="http://schemas.microsoft.com/office/drawing/2014/main" id="{7E66A0E4-61FF-824D-AF01-96121AEE38D6}"/>
                </a:ext>
              </a:extLst>
            </p:cNvPr>
            <p:cNvSpPr txBox="1">
              <a:spLocks noChangeArrowheads="1"/>
            </p:cNvSpPr>
            <p:nvPr/>
          </p:nvSpPr>
          <p:spPr bwMode="auto">
            <a:xfrm>
              <a:off x="3447" y="2640"/>
              <a:ext cx="1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603050405020304" pitchFamily="18" charset="0"/>
                </a:rPr>
                <a:t>.</a:t>
              </a:r>
            </a:p>
          </p:txBody>
        </p:sp>
        <p:cxnSp>
          <p:nvCxnSpPr>
            <p:cNvPr id="21541" name="AutoShape 37">
              <a:extLst>
                <a:ext uri="{FF2B5EF4-FFF2-40B4-BE49-F238E27FC236}">
                  <a16:creationId xmlns:a16="http://schemas.microsoft.com/office/drawing/2014/main" id="{7061C812-4274-C741-8A96-9FF8F67B94EA}"/>
                </a:ext>
              </a:extLst>
            </p:cNvPr>
            <p:cNvCxnSpPr>
              <a:cxnSpLocks noChangeShapeType="1"/>
              <a:stCxn id="21539" idx="1"/>
              <a:endCxn id="21540" idx="2"/>
            </p:cNvCxnSpPr>
            <p:nvPr/>
          </p:nvCxnSpPr>
          <p:spPr bwMode="auto">
            <a:xfrm rot="10800000">
              <a:off x="3524" y="2873"/>
              <a:ext cx="835" cy="519"/>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43" name="AutoShape 39">
              <a:extLst>
                <a:ext uri="{FF2B5EF4-FFF2-40B4-BE49-F238E27FC236}">
                  <a16:creationId xmlns:a16="http://schemas.microsoft.com/office/drawing/2014/main" id="{13A4876A-9EFB-8040-B0EE-F5F91862706D}"/>
                </a:ext>
              </a:extLst>
            </p:cNvPr>
            <p:cNvSpPr>
              <a:spLocks noChangeArrowheads="1"/>
            </p:cNvSpPr>
            <p:nvPr/>
          </p:nvSpPr>
          <p:spPr bwMode="auto">
            <a:xfrm>
              <a:off x="4464" y="1392"/>
              <a:ext cx="1200" cy="1104"/>
            </a:xfrm>
            <a:prstGeom prst="wedgeRoundRectCallout">
              <a:avLst>
                <a:gd name="adj1" fmla="val -37250"/>
                <a:gd name="adj2" fmla="val 63042"/>
                <a:gd name="adj3" fmla="val 16667"/>
              </a:avLst>
            </a:prstGeom>
            <a:noFill/>
            <a:ln w="9525">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C00000"/>
                  </a:solidFill>
                </a:rPr>
                <a:t>waiting</a:t>
              </a:r>
            </a:p>
            <a:p>
              <a:pPr algn="ctr"/>
              <a:r>
                <a:rPr lang="en-US" altLang="zh-CN" dirty="0">
                  <a:solidFill>
                    <a:srgbClr val="C00000"/>
                  </a:solidFill>
                </a:rPr>
                <a:t>sleeping</a:t>
              </a:r>
            </a:p>
            <a:p>
              <a:pPr algn="ctr"/>
              <a:r>
                <a:rPr lang="en-US" altLang="zh-CN" dirty="0">
                  <a:solidFill>
                    <a:srgbClr val="C00000"/>
                  </a:solidFill>
                </a:rPr>
                <a:t>suspending</a:t>
              </a:r>
            </a:p>
            <a:p>
              <a:pPr algn="ctr"/>
              <a:r>
                <a:rPr lang="en-US" altLang="zh-CN" dirty="0">
                  <a:solidFill>
                    <a:srgbClr val="C00000"/>
                  </a:solidFill>
                </a:rPr>
                <a:t>blocked</a:t>
              </a:r>
            </a:p>
          </p:txBody>
        </p:sp>
        <p:sp>
          <p:nvSpPr>
            <p:cNvPr id="21544" name="AutoShape 40">
              <a:extLst>
                <a:ext uri="{FF2B5EF4-FFF2-40B4-BE49-F238E27FC236}">
                  <a16:creationId xmlns:a16="http://schemas.microsoft.com/office/drawing/2014/main" id="{B43A7241-6669-9744-A919-10AB968DC1DD}"/>
                </a:ext>
              </a:extLst>
            </p:cNvPr>
            <p:cNvSpPr>
              <a:spLocks noChangeArrowheads="1"/>
            </p:cNvSpPr>
            <p:nvPr/>
          </p:nvSpPr>
          <p:spPr bwMode="auto">
            <a:xfrm>
              <a:off x="1440" y="1872"/>
              <a:ext cx="864" cy="528"/>
            </a:xfrm>
            <a:prstGeom prst="wedgeRoundRectCallout">
              <a:avLst>
                <a:gd name="adj1" fmla="val 48611"/>
                <a:gd name="adj2" fmla="val 95074"/>
                <a:gd name="adj3" fmla="val 16667"/>
              </a:avLst>
            </a:prstGeom>
            <a:noFill/>
            <a:ln w="9525">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C00000"/>
                  </a:solidFill>
                </a:rPr>
                <a:t>ready</a:t>
              </a:r>
            </a:p>
            <a:p>
              <a:pPr algn="ctr"/>
              <a:r>
                <a:rPr lang="en-US" altLang="zh-CN" dirty="0">
                  <a:solidFill>
                    <a:srgbClr val="C00000"/>
                  </a:solidFill>
                </a:rPr>
                <a:t>running</a:t>
              </a:r>
            </a:p>
          </p:txBody>
        </p:sp>
      </p:grpSp>
    </p:spTree>
    <p:extLst>
      <p:ext uri="{BB962C8B-B14F-4D97-AF65-F5344CB8AC3E}">
        <p14:creationId xmlns:p14="http://schemas.microsoft.com/office/powerpoint/2010/main" val="269001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1026">
            <a:extLst>
              <a:ext uri="{FF2B5EF4-FFF2-40B4-BE49-F238E27FC236}">
                <a16:creationId xmlns:a16="http://schemas.microsoft.com/office/drawing/2014/main" id="{BB69E9D3-5352-9242-AAF4-3184C7FC325D}"/>
              </a:ext>
            </a:extLst>
          </p:cNvPr>
          <p:cNvSpPr>
            <a:spLocks noChangeArrowheads="1"/>
          </p:cNvSpPr>
          <p:nvPr/>
        </p:nvSpPr>
        <p:spPr bwMode="auto">
          <a:xfrm>
            <a:off x="5257800" y="1981200"/>
            <a:ext cx="1066800" cy="381000"/>
          </a:xfrm>
          <a:prstGeom prst="ellipse">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born</a:t>
            </a:r>
          </a:p>
        </p:txBody>
      </p:sp>
      <p:sp>
        <p:nvSpPr>
          <p:cNvPr id="62467" name="Oval 1027">
            <a:extLst>
              <a:ext uri="{FF2B5EF4-FFF2-40B4-BE49-F238E27FC236}">
                <a16:creationId xmlns:a16="http://schemas.microsoft.com/office/drawing/2014/main" id="{DD8FB4B9-7F6D-5A42-9C93-1541FA37A773}"/>
              </a:ext>
            </a:extLst>
          </p:cNvPr>
          <p:cNvSpPr>
            <a:spLocks noChangeArrowheads="1"/>
          </p:cNvSpPr>
          <p:nvPr/>
        </p:nvSpPr>
        <p:spPr bwMode="auto">
          <a:xfrm>
            <a:off x="5105400" y="2819400"/>
            <a:ext cx="1447800" cy="381000"/>
          </a:xfrm>
          <a:prstGeom prst="ellipse">
            <a:avLst/>
          </a:prstGeom>
          <a:solidFill>
            <a:schemeClr val="accent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ready</a:t>
            </a:r>
          </a:p>
        </p:txBody>
      </p:sp>
      <p:sp>
        <p:nvSpPr>
          <p:cNvPr id="62468" name="Oval 1028">
            <a:extLst>
              <a:ext uri="{FF2B5EF4-FFF2-40B4-BE49-F238E27FC236}">
                <a16:creationId xmlns:a16="http://schemas.microsoft.com/office/drawing/2014/main" id="{319C94DA-A7BF-674E-A681-DACD3D17F898}"/>
              </a:ext>
            </a:extLst>
          </p:cNvPr>
          <p:cNvSpPr>
            <a:spLocks noChangeArrowheads="1"/>
          </p:cNvSpPr>
          <p:nvPr/>
        </p:nvSpPr>
        <p:spPr bwMode="auto">
          <a:xfrm>
            <a:off x="5181600" y="3962400"/>
            <a:ext cx="1447800" cy="381000"/>
          </a:xfrm>
          <a:prstGeom prst="ellipse">
            <a:avLst/>
          </a:prstGeom>
          <a:solidFill>
            <a:schemeClr val="accent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62469" name="Oval 1029">
            <a:extLst>
              <a:ext uri="{FF2B5EF4-FFF2-40B4-BE49-F238E27FC236}">
                <a16:creationId xmlns:a16="http://schemas.microsoft.com/office/drawing/2014/main" id="{50579D74-5A42-AA45-B406-7956A22C62C8}"/>
              </a:ext>
            </a:extLst>
          </p:cNvPr>
          <p:cNvSpPr>
            <a:spLocks noChangeArrowheads="1"/>
          </p:cNvSpPr>
          <p:nvPr/>
        </p:nvSpPr>
        <p:spPr bwMode="auto">
          <a:xfrm>
            <a:off x="2057400" y="4724400"/>
            <a:ext cx="1447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waiting</a:t>
            </a:r>
          </a:p>
        </p:txBody>
      </p:sp>
      <p:sp>
        <p:nvSpPr>
          <p:cNvPr id="62470" name="Oval 1030">
            <a:extLst>
              <a:ext uri="{FF2B5EF4-FFF2-40B4-BE49-F238E27FC236}">
                <a16:creationId xmlns:a16="http://schemas.microsoft.com/office/drawing/2014/main" id="{8A0017BA-7E84-F64E-88CC-D42061C9FECF}"/>
              </a:ext>
            </a:extLst>
          </p:cNvPr>
          <p:cNvSpPr>
            <a:spLocks noChangeArrowheads="1"/>
          </p:cNvSpPr>
          <p:nvPr/>
        </p:nvSpPr>
        <p:spPr bwMode="auto">
          <a:xfrm>
            <a:off x="4724400" y="4953000"/>
            <a:ext cx="1447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sleeping</a:t>
            </a:r>
          </a:p>
        </p:txBody>
      </p:sp>
      <p:sp>
        <p:nvSpPr>
          <p:cNvPr id="62471" name="Oval 1031">
            <a:extLst>
              <a:ext uri="{FF2B5EF4-FFF2-40B4-BE49-F238E27FC236}">
                <a16:creationId xmlns:a16="http://schemas.microsoft.com/office/drawing/2014/main" id="{52D82C13-A303-5142-B6AE-02756F767F4B}"/>
              </a:ext>
            </a:extLst>
          </p:cNvPr>
          <p:cNvSpPr>
            <a:spLocks noChangeArrowheads="1"/>
          </p:cNvSpPr>
          <p:nvPr/>
        </p:nvSpPr>
        <p:spPr bwMode="auto">
          <a:xfrm>
            <a:off x="6781800" y="4953000"/>
            <a:ext cx="1447800" cy="381000"/>
          </a:xfrm>
          <a:prstGeom prst="ellipse">
            <a:avLst/>
          </a:prstGeom>
          <a:solidFill>
            <a:srgbClr val="77777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dead</a:t>
            </a:r>
          </a:p>
        </p:txBody>
      </p:sp>
      <p:sp>
        <p:nvSpPr>
          <p:cNvPr id="62472" name="Oval 1032">
            <a:extLst>
              <a:ext uri="{FF2B5EF4-FFF2-40B4-BE49-F238E27FC236}">
                <a16:creationId xmlns:a16="http://schemas.microsoft.com/office/drawing/2014/main" id="{9837FA32-64FF-0946-BE3D-3FE2EEE42320}"/>
              </a:ext>
            </a:extLst>
          </p:cNvPr>
          <p:cNvSpPr>
            <a:spLocks noChangeArrowheads="1"/>
          </p:cNvSpPr>
          <p:nvPr/>
        </p:nvSpPr>
        <p:spPr bwMode="auto">
          <a:xfrm>
            <a:off x="8534400" y="4724400"/>
            <a:ext cx="1447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blocked</a:t>
            </a:r>
          </a:p>
        </p:txBody>
      </p:sp>
      <p:sp>
        <p:nvSpPr>
          <p:cNvPr id="62473" name="Line 1033">
            <a:extLst>
              <a:ext uri="{FF2B5EF4-FFF2-40B4-BE49-F238E27FC236}">
                <a16:creationId xmlns:a16="http://schemas.microsoft.com/office/drawing/2014/main" id="{3179F3FE-FAB9-0349-8E7C-B8E33F0BA170}"/>
              </a:ext>
            </a:extLst>
          </p:cNvPr>
          <p:cNvSpPr>
            <a:spLocks noChangeShapeType="1"/>
          </p:cNvSpPr>
          <p:nvPr/>
        </p:nvSpPr>
        <p:spPr bwMode="auto">
          <a:xfrm>
            <a:off x="5791200" y="2362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4" name="Text Box 1034">
            <a:extLst>
              <a:ext uri="{FF2B5EF4-FFF2-40B4-BE49-F238E27FC236}">
                <a16:creationId xmlns:a16="http://schemas.microsoft.com/office/drawing/2014/main" id="{614113BA-B1DA-364A-819F-DF710F274CD7}"/>
              </a:ext>
            </a:extLst>
          </p:cNvPr>
          <p:cNvSpPr txBox="1">
            <a:spLocks noChangeArrowheads="1"/>
          </p:cNvSpPr>
          <p:nvPr/>
        </p:nvSpPr>
        <p:spPr bwMode="auto">
          <a:xfrm>
            <a:off x="5730731" y="2335213"/>
            <a:ext cx="817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chemeClr val="folHlink"/>
                </a:solidFill>
              </a:rPr>
              <a:t>start()</a:t>
            </a:r>
          </a:p>
        </p:txBody>
      </p:sp>
      <p:cxnSp>
        <p:nvCxnSpPr>
          <p:cNvPr id="62475" name="AutoShape 1035">
            <a:extLst>
              <a:ext uri="{FF2B5EF4-FFF2-40B4-BE49-F238E27FC236}">
                <a16:creationId xmlns:a16="http://schemas.microsoft.com/office/drawing/2014/main" id="{DCDF7017-78D7-C645-9F74-A618DEA07CE5}"/>
              </a:ext>
            </a:extLst>
          </p:cNvPr>
          <p:cNvCxnSpPr>
            <a:cxnSpLocks noChangeShapeType="1"/>
            <a:stCxn id="62467" idx="5"/>
            <a:endCxn id="62468" idx="7"/>
          </p:cNvCxnSpPr>
          <p:nvPr/>
        </p:nvCxnSpPr>
        <p:spPr bwMode="auto">
          <a:xfrm rot="16200000" flipH="1">
            <a:off x="5942013" y="3543301"/>
            <a:ext cx="873125" cy="76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76" name="Text Box 1036">
            <a:extLst>
              <a:ext uri="{FF2B5EF4-FFF2-40B4-BE49-F238E27FC236}">
                <a16:creationId xmlns:a16="http://schemas.microsoft.com/office/drawing/2014/main" id="{7B520C53-83FC-DE4A-8B9B-348B07A5FE2A}"/>
              </a:ext>
            </a:extLst>
          </p:cNvPr>
          <p:cNvSpPr txBox="1">
            <a:spLocks noChangeArrowheads="1"/>
          </p:cNvSpPr>
          <p:nvPr/>
        </p:nvSpPr>
        <p:spPr bwMode="auto">
          <a:xfrm>
            <a:off x="6400800" y="3402014"/>
            <a:ext cx="1112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dispatch</a:t>
            </a:r>
          </a:p>
        </p:txBody>
      </p:sp>
      <p:cxnSp>
        <p:nvCxnSpPr>
          <p:cNvPr id="62477" name="AutoShape 1037">
            <a:extLst>
              <a:ext uri="{FF2B5EF4-FFF2-40B4-BE49-F238E27FC236}">
                <a16:creationId xmlns:a16="http://schemas.microsoft.com/office/drawing/2014/main" id="{65D8C0A7-09C8-2B4F-8D9F-E3FDA69CEC23}"/>
              </a:ext>
            </a:extLst>
          </p:cNvPr>
          <p:cNvCxnSpPr>
            <a:cxnSpLocks noChangeShapeType="1"/>
            <a:stCxn id="62468" idx="1"/>
            <a:endCxn id="62467" idx="3"/>
          </p:cNvCxnSpPr>
          <p:nvPr/>
        </p:nvCxnSpPr>
        <p:spPr bwMode="auto">
          <a:xfrm rot="5400000" flipH="1">
            <a:off x="4919663" y="3543301"/>
            <a:ext cx="873125" cy="76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78" name="Text Box 1038">
            <a:extLst>
              <a:ext uri="{FF2B5EF4-FFF2-40B4-BE49-F238E27FC236}">
                <a16:creationId xmlns:a16="http://schemas.microsoft.com/office/drawing/2014/main" id="{9BB6A0E0-E165-E349-A7A8-CFB80A127437}"/>
              </a:ext>
            </a:extLst>
          </p:cNvPr>
          <p:cNvSpPr txBox="1">
            <a:spLocks noChangeArrowheads="1"/>
          </p:cNvSpPr>
          <p:nvPr/>
        </p:nvSpPr>
        <p:spPr bwMode="auto">
          <a:xfrm>
            <a:off x="3962401" y="3352801"/>
            <a:ext cx="2365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quantum expiration</a:t>
            </a:r>
          </a:p>
          <a:p>
            <a:pPr algn="ctr"/>
            <a:r>
              <a:rPr lang="en-US" altLang="zh-CN" sz="2000">
                <a:solidFill>
                  <a:schemeClr val="folHlink"/>
                </a:solidFill>
              </a:rPr>
              <a:t>yield()</a:t>
            </a:r>
          </a:p>
        </p:txBody>
      </p:sp>
      <p:cxnSp>
        <p:nvCxnSpPr>
          <p:cNvPr id="62479" name="AutoShape 1039">
            <a:extLst>
              <a:ext uri="{FF2B5EF4-FFF2-40B4-BE49-F238E27FC236}">
                <a16:creationId xmlns:a16="http://schemas.microsoft.com/office/drawing/2014/main" id="{0716C1E9-4A90-EB49-B3EC-8D08CA3B104B}"/>
              </a:ext>
            </a:extLst>
          </p:cNvPr>
          <p:cNvCxnSpPr>
            <a:cxnSpLocks noChangeShapeType="1"/>
            <a:stCxn id="62468" idx="2"/>
            <a:endCxn id="62469" idx="0"/>
          </p:cNvCxnSpPr>
          <p:nvPr/>
        </p:nvCxnSpPr>
        <p:spPr bwMode="auto">
          <a:xfrm rot="10800000" flipV="1">
            <a:off x="2781300" y="4152900"/>
            <a:ext cx="2400300" cy="571500"/>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0" name="Text Box 1040">
            <a:extLst>
              <a:ext uri="{FF2B5EF4-FFF2-40B4-BE49-F238E27FC236}">
                <a16:creationId xmlns:a16="http://schemas.microsoft.com/office/drawing/2014/main" id="{72B2D92F-2503-9042-B730-0EC8194270F5}"/>
              </a:ext>
            </a:extLst>
          </p:cNvPr>
          <p:cNvSpPr txBox="1">
            <a:spLocks noChangeArrowheads="1"/>
          </p:cNvSpPr>
          <p:nvPr/>
        </p:nvSpPr>
        <p:spPr bwMode="auto">
          <a:xfrm>
            <a:off x="3733800" y="4114801"/>
            <a:ext cx="1157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t>wait</a:t>
            </a:r>
          </a:p>
        </p:txBody>
      </p:sp>
      <p:cxnSp>
        <p:nvCxnSpPr>
          <p:cNvPr id="62481" name="AutoShape 1041">
            <a:extLst>
              <a:ext uri="{FF2B5EF4-FFF2-40B4-BE49-F238E27FC236}">
                <a16:creationId xmlns:a16="http://schemas.microsoft.com/office/drawing/2014/main" id="{215A6631-C709-C641-98D8-1BBFF13A5250}"/>
              </a:ext>
            </a:extLst>
          </p:cNvPr>
          <p:cNvCxnSpPr>
            <a:cxnSpLocks noChangeShapeType="1"/>
            <a:stCxn id="62468" idx="3"/>
            <a:endCxn id="62470" idx="1"/>
          </p:cNvCxnSpPr>
          <p:nvPr/>
        </p:nvCxnSpPr>
        <p:spPr bwMode="auto">
          <a:xfrm rot="5400000">
            <a:off x="4805363" y="4419601"/>
            <a:ext cx="720725" cy="457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2" name="Text Box 1042">
            <a:extLst>
              <a:ext uri="{FF2B5EF4-FFF2-40B4-BE49-F238E27FC236}">
                <a16:creationId xmlns:a16="http://schemas.microsoft.com/office/drawing/2014/main" id="{09CBB574-F3D2-4E41-9F42-2A2D58C74E77}"/>
              </a:ext>
            </a:extLst>
          </p:cNvPr>
          <p:cNvSpPr txBox="1">
            <a:spLocks noChangeArrowheads="1"/>
          </p:cNvSpPr>
          <p:nvPr/>
        </p:nvSpPr>
        <p:spPr bwMode="auto">
          <a:xfrm>
            <a:off x="4576977" y="4545013"/>
            <a:ext cx="907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chemeClr val="folHlink"/>
                </a:solidFill>
              </a:rPr>
              <a:t>sleep()</a:t>
            </a:r>
          </a:p>
        </p:txBody>
      </p:sp>
      <p:cxnSp>
        <p:nvCxnSpPr>
          <p:cNvPr id="62483" name="AutoShape 1043">
            <a:extLst>
              <a:ext uri="{FF2B5EF4-FFF2-40B4-BE49-F238E27FC236}">
                <a16:creationId xmlns:a16="http://schemas.microsoft.com/office/drawing/2014/main" id="{78819D8F-4CDA-7843-ABBE-B463D698A094}"/>
              </a:ext>
            </a:extLst>
          </p:cNvPr>
          <p:cNvCxnSpPr>
            <a:cxnSpLocks noChangeShapeType="1"/>
            <a:stCxn id="62468" idx="5"/>
            <a:endCxn id="62471" idx="1"/>
          </p:cNvCxnSpPr>
          <p:nvPr/>
        </p:nvCxnSpPr>
        <p:spPr bwMode="auto">
          <a:xfrm rot="16200000" flipH="1">
            <a:off x="6345238" y="4359276"/>
            <a:ext cx="720725" cy="57785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484" name="AutoShape 1044">
            <a:extLst>
              <a:ext uri="{FF2B5EF4-FFF2-40B4-BE49-F238E27FC236}">
                <a16:creationId xmlns:a16="http://schemas.microsoft.com/office/drawing/2014/main" id="{F94027BA-47F3-704E-A576-7099219789B3}"/>
              </a:ext>
            </a:extLst>
          </p:cNvPr>
          <p:cNvCxnSpPr>
            <a:cxnSpLocks noChangeShapeType="1"/>
            <a:stCxn id="62468" idx="6"/>
            <a:endCxn id="62472" idx="1"/>
          </p:cNvCxnSpPr>
          <p:nvPr/>
        </p:nvCxnSpPr>
        <p:spPr bwMode="auto">
          <a:xfrm>
            <a:off x="6629401" y="4152901"/>
            <a:ext cx="2117725" cy="627063"/>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5" name="Text Box 1045">
            <a:extLst>
              <a:ext uri="{FF2B5EF4-FFF2-40B4-BE49-F238E27FC236}">
                <a16:creationId xmlns:a16="http://schemas.microsoft.com/office/drawing/2014/main" id="{A6F8C32E-7087-2D45-B194-EC8CE7882C73}"/>
              </a:ext>
            </a:extLst>
          </p:cNvPr>
          <p:cNvSpPr txBox="1">
            <a:spLocks noChangeArrowheads="1"/>
          </p:cNvSpPr>
          <p:nvPr/>
        </p:nvSpPr>
        <p:spPr bwMode="auto">
          <a:xfrm>
            <a:off x="6327775" y="4468814"/>
            <a:ext cx="165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run complete</a:t>
            </a:r>
          </a:p>
        </p:txBody>
      </p:sp>
      <p:sp>
        <p:nvSpPr>
          <p:cNvPr id="62486" name="Text Box 1046">
            <a:extLst>
              <a:ext uri="{FF2B5EF4-FFF2-40B4-BE49-F238E27FC236}">
                <a16:creationId xmlns:a16="http://schemas.microsoft.com/office/drawing/2014/main" id="{72F953E8-8141-4149-A077-80C024C025DE}"/>
              </a:ext>
            </a:extLst>
          </p:cNvPr>
          <p:cNvSpPr txBox="1">
            <a:spLocks noChangeArrowheads="1"/>
          </p:cNvSpPr>
          <p:nvPr/>
        </p:nvSpPr>
        <p:spPr bwMode="auto">
          <a:xfrm>
            <a:off x="6934201" y="4011614"/>
            <a:ext cx="211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issue I/O request</a:t>
            </a:r>
          </a:p>
        </p:txBody>
      </p:sp>
      <p:cxnSp>
        <p:nvCxnSpPr>
          <p:cNvPr id="62487" name="AutoShape 1047">
            <a:extLst>
              <a:ext uri="{FF2B5EF4-FFF2-40B4-BE49-F238E27FC236}">
                <a16:creationId xmlns:a16="http://schemas.microsoft.com/office/drawing/2014/main" id="{D57886B4-916A-8F40-A69E-001AEC885F7E}"/>
              </a:ext>
            </a:extLst>
          </p:cNvPr>
          <p:cNvCxnSpPr>
            <a:cxnSpLocks noChangeShapeType="1"/>
            <a:stCxn id="62469" idx="1"/>
            <a:endCxn id="62467" idx="2"/>
          </p:cNvCxnSpPr>
          <p:nvPr/>
        </p:nvCxnSpPr>
        <p:spPr bwMode="auto">
          <a:xfrm rot="16200000">
            <a:off x="2802732" y="2477295"/>
            <a:ext cx="1770063" cy="2835275"/>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8" name="Text Box 1048">
            <a:extLst>
              <a:ext uri="{FF2B5EF4-FFF2-40B4-BE49-F238E27FC236}">
                <a16:creationId xmlns:a16="http://schemas.microsoft.com/office/drawing/2014/main" id="{793A9A46-E8D8-8C40-9F49-7E9E84A072CC}"/>
              </a:ext>
            </a:extLst>
          </p:cNvPr>
          <p:cNvSpPr txBox="1">
            <a:spLocks noChangeArrowheads="1"/>
          </p:cNvSpPr>
          <p:nvPr/>
        </p:nvSpPr>
        <p:spPr bwMode="auto">
          <a:xfrm>
            <a:off x="2030414" y="3048001"/>
            <a:ext cx="24352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wait interval expires</a:t>
            </a:r>
          </a:p>
          <a:p>
            <a:pPr algn="ctr"/>
            <a:r>
              <a:rPr lang="en-US" altLang="zh-CN" sz="2000">
                <a:solidFill>
                  <a:schemeClr val="folHlink"/>
                </a:solidFill>
              </a:rPr>
              <a:t>notify()</a:t>
            </a:r>
          </a:p>
          <a:p>
            <a:pPr algn="ctr"/>
            <a:r>
              <a:rPr lang="en-US" altLang="zh-CN" sz="2000">
                <a:solidFill>
                  <a:schemeClr val="folHlink"/>
                </a:solidFill>
              </a:rPr>
              <a:t>notifyAll()</a:t>
            </a:r>
          </a:p>
          <a:p>
            <a:pPr algn="ctr"/>
            <a:r>
              <a:rPr lang="en-US" altLang="zh-CN" sz="2000">
                <a:solidFill>
                  <a:schemeClr val="folHlink"/>
                </a:solidFill>
              </a:rPr>
              <a:t>interrupt()</a:t>
            </a:r>
          </a:p>
        </p:txBody>
      </p:sp>
      <p:cxnSp>
        <p:nvCxnSpPr>
          <p:cNvPr id="62489" name="AutoShape 1049">
            <a:extLst>
              <a:ext uri="{FF2B5EF4-FFF2-40B4-BE49-F238E27FC236}">
                <a16:creationId xmlns:a16="http://schemas.microsoft.com/office/drawing/2014/main" id="{399E8CF1-4E43-1847-B62C-918F23587945}"/>
              </a:ext>
            </a:extLst>
          </p:cNvPr>
          <p:cNvCxnSpPr>
            <a:cxnSpLocks noChangeShapeType="1"/>
            <a:stCxn id="62472" idx="7"/>
            <a:endCxn id="62467" idx="6"/>
          </p:cNvCxnSpPr>
          <p:nvPr/>
        </p:nvCxnSpPr>
        <p:spPr bwMode="auto">
          <a:xfrm rot="5400000" flipH="1">
            <a:off x="7276307" y="2286795"/>
            <a:ext cx="1770063" cy="3216275"/>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90" name="Text Box 1050">
            <a:extLst>
              <a:ext uri="{FF2B5EF4-FFF2-40B4-BE49-F238E27FC236}">
                <a16:creationId xmlns:a16="http://schemas.microsoft.com/office/drawing/2014/main" id="{F32E1E7C-3C5F-264C-89E6-1754E29BCC40}"/>
              </a:ext>
            </a:extLst>
          </p:cNvPr>
          <p:cNvSpPr txBox="1">
            <a:spLocks noChangeArrowheads="1"/>
          </p:cNvSpPr>
          <p:nvPr/>
        </p:nvSpPr>
        <p:spPr bwMode="auto">
          <a:xfrm>
            <a:off x="8077201" y="3429001"/>
            <a:ext cx="165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I/O complete</a:t>
            </a:r>
          </a:p>
        </p:txBody>
      </p:sp>
      <p:cxnSp>
        <p:nvCxnSpPr>
          <p:cNvPr id="62491" name="AutoShape 1051">
            <a:extLst>
              <a:ext uri="{FF2B5EF4-FFF2-40B4-BE49-F238E27FC236}">
                <a16:creationId xmlns:a16="http://schemas.microsoft.com/office/drawing/2014/main" id="{ED51F0A1-CFA2-0D49-8EAA-6FA673614F8F}"/>
              </a:ext>
            </a:extLst>
          </p:cNvPr>
          <p:cNvCxnSpPr>
            <a:cxnSpLocks noChangeShapeType="1"/>
            <a:stCxn id="62470" idx="3"/>
            <a:endCxn id="62467" idx="1"/>
          </p:cNvCxnSpPr>
          <p:nvPr/>
        </p:nvCxnSpPr>
        <p:spPr bwMode="auto">
          <a:xfrm rot="5400000" flipH="1" flipV="1">
            <a:off x="3925888" y="3886201"/>
            <a:ext cx="2403475" cy="381000"/>
          </a:xfrm>
          <a:prstGeom prst="curvedConnector5">
            <a:avLst>
              <a:gd name="adj1" fmla="val -26620"/>
              <a:gd name="adj2" fmla="val -825421"/>
              <a:gd name="adj3" fmla="val 1232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92" name="Text Box 1052">
            <a:extLst>
              <a:ext uri="{FF2B5EF4-FFF2-40B4-BE49-F238E27FC236}">
                <a16:creationId xmlns:a16="http://schemas.microsoft.com/office/drawing/2014/main" id="{ED3DFE21-6C20-624D-96A9-004D59071450}"/>
              </a:ext>
            </a:extLst>
          </p:cNvPr>
          <p:cNvSpPr txBox="1">
            <a:spLocks noChangeArrowheads="1"/>
          </p:cNvSpPr>
          <p:nvPr/>
        </p:nvSpPr>
        <p:spPr bwMode="auto">
          <a:xfrm>
            <a:off x="2362200" y="5791201"/>
            <a:ext cx="2546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sleep interval expires</a:t>
            </a:r>
          </a:p>
          <a:p>
            <a:pPr algn="ctr"/>
            <a:r>
              <a:rPr lang="en-US" altLang="zh-CN" sz="2000">
                <a:solidFill>
                  <a:schemeClr val="folHlink"/>
                </a:solidFill>
              </a:rPr>
              <a:t>interrupt()</a:t>
            </a:r>
          </a:p>
        </p:txBody>
      </p:sp>
      <p:sp>
        <p:nvSpPr>
          <p:cNvPr id="62493" name="Rectangle 1053">
            <a:extLst>
              <a:ext uri="{FF2B5EF4-FFF2-40B4-BE49-F238E27FC236}">
                <a16:creationId xmlns:a16="http://schemas.microsoft.com/office/drawing/2014/main" id="{C3981944-CB7E-2A4C-A629-FD57874E470A}"/>
              </a:ext>
            </a:extLst>
          </p:cNvPr>
          <p:cNvSpPr>
            <a:spLocks noChangeArrowheads="1"/>
          </p:cNvSpPr>
          <p:nvPr/>
        </p:nvSpPr>
        <p:spPr bwMode="auto">
          <a:xfrm>
            <a:off x="190779" y="238514"/>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chemeClr val="folHlink"/>
              </a:buClr>
              <a:buSzPct val="70000"/>
              <a:buFont typeface="Monotype Sorts" pitchFamily="2" charset="2"/>
              <a:buNone/>
            </a:pPr>
            <a:r>
              <a:rPr lang="zh-CN" altLang="en-US" sz="3200" dirty="0">
                <a:latin typeface="Times New Roman" panose="02020603050405020304" pitchFamily="18" charset="0"/>
              </a:rPr>
              <a:t>生命周期及控制</a:t>
            </a:r>
          </a:p>
        </p:txBody>
      </p:sp>
    </p:spTree>
    <p:extLst>
      <p:ext uri="{BB962C8B-B14F-4D97-AF65-F5344CB8AC3E}">
        <p14:creationId xmlns:p14="http://schemas.microsoft.com/office/powerpoint/2010/main" val="183702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1E608-61AA-094F-A5A6-D6FF6052F252}"/>
              </a:ext>
            </a:extLst>
          </p:cNvPr>
          <p:cNvSpPr>
            <a:spLocks noGrp="1"/>
          </p:cNvSpPr>
          <p:nvPr>
            <p:ph type="title"/>
          </p:nvPr>
        </p:nvSpPr>
        <p:spPr/>
        <p:txBody>
          <a:bodyPr/>
          <a:lstStyle/>
          <a:p>
            <a:r>
              <a:rPr lang="zh-CN" altLang="en-US" dirty="0"/>
              <a:t>创建状态（</a:t>
            </a:r>
            <a:r>
              <a:rPr lang="en-US" altLang="zh-CN" dirty="0"/>
              <a:t>new Thread</a:t>
            </a:r>
            <a:r>
              <a:rPr lang="zh-CN" altLang="en-US" dirty="0"/>
              <a:t>）</a:t>
            </a:r>
            <a:endParaRPr kumimoji="1" lang="zh-CN" altLang="en-US" dirty="0"/>
          </a:p>
        </p:txBody>
      </p:sp>
      <p:sp>
        <p:nvSpPr>
          <p:cNvPr id="3" name="内容占位符 2">
            <a:extLst>
              <a:ext uri="{FF2B5EF4-FFF2-40B4-BE49-F238E27FC236}">
                <a16:creationId xmlns:a16="http://schemas.microsoft.com/office/drawing/2014/main" id="{D8EEB0A9-1C5C-8946-A2A5-1F9A03E122C4}"/>
              </a:ext>
            </a:extLst>
          </p:cNvPr>
          <p:cNvSpPr>
            <a:spLocks noGrp="1"/>
          </p:cNvSpPr>
          <p:nvPr>
            <p:ph idx="1"/>
          </p:nvPr>
        </p:nvSpPr>
        <p:spPr/>
        <p:txBody>
          <a:bodyPr/>
          <a:lstStyle/>
          <a:p>
            <a:pPr marL="0" indent="0">
              <a:buNone/>
            </a:pPr>
            <a:r>
              <a:rPr lang="zh-CN" altLang="en-US" dirty="0"/>
              <a:t>当创建了一个新的线程时</a:t>
            </a:r>
            <a:endParaRPr lang="en-US" altLang="zh-CN" dirty="0"/>
          </a:p>
          <a:p>
            <a:pPr marL="0" indent="0">
              <a:buNone/>
            </a:pPr>
            <a:r>
              <a:rPr lang="zh-CN" altLang="en-US" sz="2400" b="1" i="1" dirty="0">
                <a:latin typeface="+mj-lt"/>
              </a:rPr>
              <a:t>      </a:t>
            </a:r>
            <a:r>
              <a:rPr lang="en-US" altLang="zh-CN" sz="2400" b="1" i="1" dirty="0" err="1">
                <a:latin typeface="+mj-lt"/>
              </a:rPr>
              <a:t>myThread</a:t>
            </a:r>
            <a:r>
              <a:rPr lang="en-US" altLang="zh-CN" sz="2400" b="1" i="1" dirty="0">
                <a:latin typeface="+mj-lt"/>
              </a:rPr>
              <a:t> </a:t>
            </a:r>
            <a:r>
              <a:rPr lang="en-US" altLang="zh-CN" sz="2400" b="1" i="1" dirty="0" err="1">
                <a:latin typeface="+mj-lt"/>
              </a:rPr>
              <a:t>thd</a:t>
            </a:r>
            <a:r>
              <a:rPr lang="en-US" altLang="zh-CN" sz="2400" b="1" i="1" dirty="0">
                <a:latin typeface="+mj-lt"/>
              </a:rPr>
              <a:t> = new </a:t>
            </a:r>
            <a:r>
              <a:rPr lang="en-US" altLang="zh-CN" sz="2400" b="1" i="1" dirty="0" err="1">
                <a:latin typeface="+mj-lt"/>
              </a:rPr>
              <a:t>myThread</a:t>
            </a:r>
            <a:r>
              <a:rPr lang="en-US" altLang="zh-CN" sz="2400" b="1" i="1" dirty="0">
                <a:latin typeface="+mj-lt"/>
              </a:rPr>
              <a:t>()</a:t>
            </a:r>
          </a:p>
          <a:p>
            <a:pPr marL="0" indent="0">
              <a:buNone/>
            </a:pPr>
            <a:r>
              <a:rPr lang="zh-CN" altLang="en-US" dirty="0"/>
              <a:t>它就处于创建状态，此时它仅仅是一个空的线程对象</a:t>
            </a:r>
            <a:endParaRPr lang="en-US" altLang="zh-CN" dirty="0"/>
          </a:p>
          <a:p>
            <a:pPr marL="0" indent="0">
              <a:buNone/>
            </a:pPr>
            <a:r>
              <a:rPr lang="zh-CN" altLang="en-US" dirty="0"/>
              <a:t>系统不为它分配资源</a:t>
            </a:r>
            <a:endParaRPr lang="en-US" altLang="zh-CN" dirty="0"/>
          </a:p>
          <a:p>
            <a:pPr marL="0" indent="0">
              <a:buNone/>
            </a:pPr>
            <a:endParaRPr lang="en-US" altLang="zh-CN" dirty="0"/>
          </a:p>
          <a:p>
            <a:pPr marL="0" indent="0">
              <a:buNone/>
            </a:pPr>
            <a:r>
              <a:rPr lang="zh-CN" altLang="en-US" dirty="0"/>
              <a:t>处于这种状态时只能</a:t>
            </a:r>
            <a:r>
              <a:rPr lang="zh-CN" altLang="en-US" b="1" u="sng" dirty="0">
                <a:solidFill>
                  <a:schemeClr val="folHlink"/>
                </a:solidFill>
              </a:rPr>
              <a:t>启动</a:t>
            </a:r>
            <a:r>
              <a:rPr lang="zh-CN" altLang="en-US" dirty="0"/>
              <a:t>或</a:t>
            </a:r>
            <a:r>
              <a:rPr lang="zh-CN" altLang="en-US" b="1" u="sng" dirty="0">
                <a:solidFill>
                  <a:schemeClr val="folHlink"/>
                </a:solidFill>
              </a:rPr>
              <a:t>终止</a:t>
            </a:r>
            <a:r>
              <a:rPr lang="zh-CN" altLang="en-US" dirty="0"/>
              <a:t>该线程</a:t>
            </a:r>
            <a:endParaRPr lang="en-US" altLang="zh-CN" dirty="0"/>
          </a:p>
          <a:p>
            <a:pPr marL="0" indent="0">
              <a:buNone/>
            </a:pPr>
            <a:r>
              <a:rPr lang="zh-CN" altLang="en-US" dirty="0"/>
              <a:t>调用除这两种以外的其它</a:t>
            </a:r>
            <a:r>
              <a:rPr lang="zh-CN" altLang="en-US" b="1" u="sng" dirty="0">
                <a:solidFill>
                  <a:schemeClr val="folHlink"/>
                </a:solidFill>
              </a:rPr>
              <a:t>线程状态相关的方法</a:t>
            </a:r>
            <a:r>
              <a:rPr lang="zh-CN" altLang="en-US" dirty="0"/>
              <a:t>都会失败并且会引起非法状态例外</a:t>
            </a:r>
            <a:r>
              <a:rPr lang="en-US" altLang="zh-CN" dirty="0" err="1"/>
              <a:t>IllegalThreadStateException</a:t>
            </a:r>
            <a:r>
              <a:rPr lang="zh-CN" altLang="en-US" dirty="0"/>
              <a:t>（对于其它状态，若所调用的方法与状态不符，都会引起非法状态例外）</a:t>
            </a:r>
            <a:endParaRPr kumimoji="1" lang="zh-CN" altLang="en-US" dirty="0"/>
          </a:p>
        </p:txBody>
      </p:sp>
    </p:spTree>
    <p:extLst>
      <p:ext uri="{BB962C8B-B14F-4D97-AF65-F5344CB8AC3E}">
        <p14:creationId xmlns:p14="http://schemas.microsoft.com/office/powerpoint/2010/main" val="4176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B7DBA-C9AA-F347-BC51-7DE6A2202319}"/>
              </a:ext>
            </a:extLst>
          </p:cNvPr>
          <p:cNvSpPr>
            <a:spLocks noGrp="1"/>
          </p:cNvSpPr>
          <p:nvPr>
            <p:ph type="title"/>
          </p:nvPr>
        </p:nvSpPr>
        <p:spPr/>
        <p:txBody>
          <a:bodyPr/>
          <a:lstStyle/>
          <a:p>
            <a:r>
              <a:rPr lang="en-US" altLang="zh-CN" dirty="0"/>
              <a:t> </a:t>
            </a:r>
            <a:r>
              <a:rPr lang="zh-CN" altLang="en-US" dirty="0"/>
              <a:t>可运行状态（</a:t>
            </a:r>
            <a:r>
              <a:rPr lang="en-US" altLang="zh-CN" dirty="0"/>
              <a:t>Runnable</a:t>
            </a:r>
            <a:r>
              <a:rPr lang="zh-CN" altLang="en-US" dirty="0"/>
              <a:t>）</a:t>
            </a:r>
            <a:endParaRPr kumimoji="1" lang="zh-CN" altLang="en-US" dirty="0"/>
          </a:p>
        </p:txBody>
      </p:sp>
      <p:sp>
        <p:nvSpPr>
          <p:cNvPr id="3" name="内容占位符 2">
            <a:extLst>
              <a:ext uri="{FF2B5EF4-FFF2-40B4-BE49-F238E27FC236}">
                <a16:creationId xmlns:a16="http://schemas.microsoft.com/office/drawing/2014/main" id="{244A8183-9B6F-8A4A-87F9-197004AB0936}"/>
              </a:ext>
            </a:extLst>
          </p:cNvPr>
          <p:cNvSpPr>
            <a:spLocks noGrp="1"/>
          </p:cNvSpPr>
          <p:nvPr>
            <p:ph idx="1"/>
          </p:nvPr>
        </p:nvSpPr>
        <p:spPr/>
        <p:txBody>
          <a:bodyPr/>
          <a:lstStyle/>
          <a:p>
            <a:pPr>
              <a:spcBef>
                <a:spcPct val="50000"/>
              </a:spcBef>
              <a:buClr>
                <a:schemeClr val="folHlink"/>
              </a:buClr>
              <a:buSzPct val="150000"/>
              <a:buFont typeface="Wingdings" pitchFamily="2" charset="2"/>
              <a:buNone/>
            </a:pPr>
            <a:r>
              <a:rPr lang="zh-CN" altLang="en-US" dirty="0"/>
              <a:t>  当线程处于创建状态时，可以</a:t>
            </a:r>
            <a:r>
              <a:rPr lang="zh-CN" altLang="en-US" b="1" dirty="0"/>
              <a:t>调用</a:t>
            </a:r>
            <a:r>
              <a:rPr lang="en-US" altLang="zh-CN" b="1" dirty="0"/>
              <a:t>start()</a:t>
            </a:r>
            <a:r>
              <a:rPr lang="zh-CN" altLang="en-US" b="1" dirty="0"/>
              <a:t>方法来启动</a:t>
            </a:r>
            <a:r>
              <a:rPr lang="zh-CN" altLang="en-US" dirty="0"/>
              <a:t>它，产生运行这个线程所需的系统资源，安排其运行，并调用线程体</a:t>
            </a:r>
            <a:r>
              <a:rPr lang="en-US" altLang="zh-CN" dirty="0"/>
              <a:t>run()</a:t>
            </a:r>
            <a:r>
              <a:rPr lang="zh-CN" altLang="en-US" dirty="0"/>
              <a:t>方法，这样就使得该线程处于可运行</a:t>
            </a:r>
            <a:r>
              <a:rPr lang="en-US" altLang="zh-CN" dirty="0"/>
              <a:t>( Runnable )</a:t>
            </a:r>
            <a:r>
              <a:rPr lang="zh-CN" altLang="en-US" dirty="0"/>
              <a:t>状态。</a:t>
            </a:r>
          </a:p>
          <a:p>
            <a:pPr>
              <a:spcBef>
                <a:spcPct val="50000"/>
              </a:spcBef>
              <a:buClr>
                <a:schemeClr val="folHlink"/>
              </a:buClr>
              <a:buSzPct val="150000"/>
              <a:buFont typeface="Wingdings" pitchFamily="2" charset="2"/>
              <a:buNone/>
            </a:pPr>
            <a:r>
              <a:rPr lang="zh-CN" altLang="en-US" dirty="0"/>
              <a:t>   需要注意的是</a:t>
            </a:r>
            <a:r>
              <a:rPr lang="zh-CN" altLang="en-US" b="1" dirty="0"/>
              <a:t>这一状态并不是运行中状态（</a:t>
            </a:r>
            <a:r>
              <a:rPr lang="en-US" altLang="zh-CN" b="1" dirty="0"/>
              <a:t>Running )</a:t>
            </a:r>
            <a:r>
              <a:rPr lang="zh-CN" altLang="en-US" dirty="0"/>
              <a:t>，因为线程也许实际上并未真正运行（</a:t>
            </a:r>
            <a:r>
              <a:rPr lang="en-US" altLang="zh-CN" dirty="0"/>
              <a:t>Ready</a:t>
            </a:r>
            <a:r>
              <a:rPr lang="zh-CN" altLang="en-US" dirty="0"/>
              <a:t>）。由于很多计算机都是单处理器的，所以要在同一时刻运行所有的处于可运行状态的线程是不可能的，</a:t>
            </a:r>
            <a:r>
              <a:rPr lang="en-US" altLang="zh-CN" b="1" dirty="0"/>
              <a:t>Java</a:t>
            </a:r>
            <a:r>
              <a:rPr lang="zh-CN" altLang="en-US" b="1" dirty="0"/>
              <a:t>运行系统必须实现调度来保证这些线程共享处理器</a:t>
            </a:r>
            <a:r>
              <a:rPr lang="zh-CN" altLang="en-US" dirty="0"/>
              <a:t>。但是在</a:t>
            </a:r>
            <a:r>
              <a:rPr lang="zh-CN" altLang="en-US" b="1" dirty="0"/>
              <a:t>大多数情况下，可运行状态也就是运行中</a:t>
            </a:r>
            <a:r>
              <a:rPr lang="zh-CN" altLang="en-US" dirty="0"/>
              <a:t>。当一个线程正在运行时，它是可运行的，并且也是当前正运行的线程</a:t>
            </a:r>
            <a:endParaRPr kumimoji="1" lang="zh-CN" altLang="en-US" dirty="0"/>
          </a:p>
        </p:txBody>
      </p:sp>
    </p:spTree>
    <p:extLst>
      <p:ext uri="{BB962C8B-B14F-4D97-AF65-F5344CB8AC3E}">
        <p14:creationId xmlns:p14="http://schemas.microsoft.com/office/powerpoint/2010/main" val="339576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D03CE-CB4B-3645-A0B8-A6DACF138A38}"/>
              </a:ext>
            </a:extLst>
          </p:cNvPr>
          <p:cNvSpPr>
            <a:spLocks noGrp="1"/>
          </p:cNvSpPr>
          <p:nvPr>
            <p:ph type="title"/>
          </p:nvPr>
        </p:nvSpPr>
        <p:spPr/>
        <p:txBody>
          <a:bodyPr/>
          <a:lstStyle/>
          <a:p>
            <a:r>
              <a:rPr lang="zh-CN" altLang="en-US" dirty="0">
                <a:latin typeface="Times New Roman" panose="02020603050405020304" pitchFamily="18" charset="0"/>
              </a:rPr>
              <a:t>不可运行状态（</a:t>
            </a:r>
            <a:r>
              <a:rPr lang="en-US" altLang="zh-CN" dirty="0">
                <a:latin typeface="Times New Roman" panose="02020603050405020304" pitchFamily="18" charset="0"/>
              </a:rPr>
              <a:t>Not Runnable</a:t>
            </a:r>
            <a:r>
              <a:rPr lang="zh-CN" altLang="en-US"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18A8F4C0-568E-D74C-A6C3-C702CB57BBF8}"/>
              </a:ext>
            </a:extLst>
          </p:cNvPr>
          <p:cNvSpPr>
            <a:spLocks noGrp="1"/>
          </p:cNvSpPr>
          <p:nvPr>
            <p:ph idx="1"/>
          </p:nvPr>
        </p:nvSpPr>
        <p:spPr>
          <a:xfrm>
            <a:off x="838199" y="1825625"/>
            <a:ext cx="10515599" cy="4351338"/>
          </a:xfrm>
        </p:spPr>
        <p:txBody>
          <a:bodyPr/>
          <a:lstStyle/>
          <a:p>
            <a:pPr marL="0" indent="0">
              <a:buNone/>
            </a:pPr>
            <a:r>
              <a:rPr lang="zh-CN" altLang="en-US" dirty="0">
                <a:latin typeface="Times New Roman" panose="02020603050405020304" pitchFamily="18" charset="0"/>
              </a:rPr>
              <a:t>线程处于</a:t>
            </a:r>
            <a:r>
              <a:rPr lang="zh-CN" altLang="en-US" dirty="0"/>
              <a:t>可运行状态时，</a:t>
            </a:r>
            <a:r>
              <a:rPr lang="zh-CN" altLang="en-US" dirty="0">
                <a:latin typeface="Times New Roman" panose="02020603050405020304" pitchFamily="18" charset="0"/>
              </a:rPr>
              <a:t>当下面四种情况发生，线程就进入不可运行状态：</a:t>
            </a:r>
          </a:p>
          <a:p>
            <a:pPr lvl="1">
              <a:buClr>
                <a:schemeClr val="folHlink"/>
              </a:buClr>
              <a:buFont typeface="Wingdings" pitchFamily="2" charset="2"/>
              <a:buChar char="Ø"/>
            </a:pPr>
            <a:r>
              <a:rPr lang="zh-CN" altLang="en-US" dirty="0"/>
              <a:t> 调用了</a:t>
            </a:r>
            <a:r>
              <a:rPr lang="en-US" altLang="zh-CN" dirty="0"/>
              <a:t>sleep()</a:t>
            </a:r>
            <a:r>
              <a:rPr lang="zh-CN" altLang="en-US" dirty="0"/>
              <a:t>方法；</a:t>
            </a:r>
          </a:p>
          <a:p>
            <a:pPr lvl="1">
              <a:buClr>
                <a:schemeClr val="folHlink"/>
              </a:buClr>
              <a:buFont typeface="Wingdings" pitchFamily="2" charset="2"/>
              <a:buChar char="Ø"/>
            </a:pPr>
            <a:r>
              <a:rPr lang="zh-CN" altLang="en-US" dirty="0"/>
              <a:t> 调用了</a:t>
            </a:r>
            <a:r>
              <a:rPr lang="en-US" altLang="zh-CN" dirty="0"/>
              <a:t>suspend()</a:t>
            </a:r>
            <a:r>
              <a:rPr lang="zh-CN" altLang="en-US" dirty="0"/>
              <a:t>方法；</a:t>
            </a:r>
          </a:p>
          <a:p>
            <a:pPr lvl="1">
              <a:buClr>
                <a:schemeClr val="folHlink"/>
              </a:buClr>
              <a:buFont typeface="Wingdings" pitchFamily="2" charset="2"/>
              <a:buChar char="Ø"/>
            </a:pPr>
            <a:r>
              <a:rPr lang="zh-CN" altLang="en-US" dirty="0"/>
              <a:t> 为等候一个条件变量，线程调用</a:t>
            </a:r>
            <a:r>
              <a:rPr lang="en-US" altLang="zh-CN" dirty="0"/>
              <a:t>wait()</a:t>
            </a:r>
            <a:r>
              <a:rPr lang="zh-CN" altLang="en-US" dirty="0"/>
              <a:t>方法；</a:t>
            </a:r>
          </a:p>
          <a:p>
            <a:pPr lvl="1">
              <a:buClr>
                <a:schemeClr val="folHlink"/>
              </a:buClr>
              <a:buFont typeface="Wingdings" pitchFamily="2" charset="2"/>
              <a:buChar char="Ø"/>
            </a:pPr>
            <a:r>
              <a:rPr lang="zh-CN" altLang="en-US" dirty="0"/>
              <a:t> 输入输出流中发生线程阻塞。</a:t>
            </a:r>
          </a:p>
          <a:p>
            <a:endParaRPr kumimoji="1" lang="zh-CN" altLang="en-US" dirty="0"/>
          </a:p>
        </p:txBody>
      </p:sp>
    </p:spTree>
    <p:extLst>
      <p:ext uri="{BB962C8B-B14F-4D97-AF65-F5344CB8AC3E}">
        <p14:creationId xmlns:p14="http://schemas.microsoft.com/office/powerpoint/2010/main" val="265812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1E697-621A-CA4C-A8BD-BF09BB3C8A05}"/>
              </a:ext>
            </a:extLst>
          </p:cNvPr>
          <p:cNvSpPr>
            <a:spLocks noGrp="1"/>
          </p:cNvSpPr>
          <p:nvPr>
            <p:ph type="title"/>
          </p:nvPr>
        </p:nvSpPr>
        <p:spPr/>
        <p:txBody>
          <a:bodyPr/>
          <a:lstStyle/>
          <a:p>
            <a:r>
              <a:rPr lang="zh-CN" altLang="en-US" dirty="0">
                <a:latin typeface="Times New Roman" panose="02020603050405020304" pitchFamily="18" charset="0"/>
              </a:rPr>
              <a:t>不可运行状态（</a:t>
            </a:r>
            <a:r>
              <a:rPr lang="en-US" altLang="zh-CN" dirty="0">
                <a:latin typeface="Times New Roman" panose="02020603050405020304" pitchFamily="18" charset="0"/>
              </a:rPr>
              <a:t>Not Runnable</a:t>
            </a:r>
            <a:r>
              <a:rPr lang="zh-CN" altLang="en-US"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448A4A91-0620-DB4C-9B6B-79764200617C}"/>
              </a:ext>
            </a:extLst>
          </p:cNvPr>
          <p:cNvSpPr>
            <a:spLocks noGrp="1"/>
          </p:cNvSpPr>
          <p:nvPr>
            <p:ph idx="1"/>
          </p:nvPr>
        </p:nvSpPr>
        <p:spPr/>
        <p:txBody>
          <a:bodyPr>
            <a:normAutofit fontScale="92500" lnSpcReduction="10000"/>
          </a:bodyPr>
          <a:lstStyle/>
          <a:p>
            <a:pPr marL="0" indent="0">
              <a:buNone/>
            </a:pPr>
            <a:r>
              <a:rPr lang="zh-CN" altLang="en-US" dirty="0">
                <a:latin typeface="Times New Roman" panose="02020603050405020304" pitchFamily="18" charset="0"/>
              </a:rPr>
              <a:t>对于这四种使得线程处于不可运行状态的情况，都有特定的方法使线程返回可运行状态：</a:t>
            </a:r>
          </a:p>
          <a:p>
            <a:pPr lvl="1">
              <a:lnSpc>
                <a:spcPct val="110000"/>
              </a:lnSpc>
              <a:buClr>
                <a:schemeClr val="folHlink"/>
              </a:buClr>
              <a:buFont typeface="Wingdings" pitchFamily="2" charset="2"/>
              <a:buChar char="Ø"/>
            </a:pPr>
            <a:r>
              <a:rPr lang="zh-CN" altLang="en-US" dirty="0">
                <a:latin typeface="Times New Roman" panose="02020603050405020304" pitchFamily="18" charset="0"/>
              </a:rPr>
              <a:t> </a:t>
            </a:r>
            <a:r>
              <a:rPr lang="zh-CN" altLang="en-US" sz="2000" dirty="0">
                <a:latin typeface="Times New Roman" panose="02020603050405020304" pitchFamily="18" charset="0"/>
              </a:rPr>
              <a:t>如果线程处于睡眠状态中，</a:t>
            </a:r>
            <a:r>
              <a:rPr lang="en-US" altLang="zh-CN" sz="2000" dirty="0">
                <a:latin typeface="Times New Roman" panose="02020603050405020304" pitchFamily="18" charset="0"/>
              </a:rPr>
              <a:t>sleep()</a:t>
            </a:r>
            <a:r>
              <a:rPr lang="zh-CN" altLang="en-US" sz="2000" dirty="0">
                <a:latin typeface="Times New Roman" panose="02020603050405020304" pitchFamily="18" charset="0"/>
              </a:rPr>
              <a:t>方法中的参数为休息时间，当这个时间过去后，线程即为可运行的</a:t>
            </a:r>
          </a:p>
          <a:p>
            <a:pPr lvl="1">
              <a:lnSpc>
                <a:spcPct val="110000"/>
              </a:lnSpc>
              <a:buClr>
                <a:schemeClr val="folHlink"/>
              </a:buClr>
              <a:buFont typeface="Wingdings" pitchFamily="2" charset="2"/>
              <a:buChar char="Ø"/>
            </a:pPr>
            <a:r>
              <a:rPr lang="zh-CN" altLang="en-US" sz="2000" dirty="0">
                <a:latin typeface="Times New Roman" panose="02020603050405020304" pitchFamily="18" charset="0"/>
              </a:rPr>
              <a:t> 如果一个线程被挂起，须调用</a:t>
            </a:r>
            <a:r>
              <a:rPr lang="en-US" altLang="zh-CN" sz="2000" dirty="0">
                <a:latin typeface="Times New Roman" panose="02020603050405020304" pitchFamily="18" charset="0"/>
              </a:rPr>
              <a:t>resume()</a:t>
            </a:r>
            <a:r>
              <a:rPr lang="zh-CN" altLang="en-US" sz="2000" dirty="0">
                <a:latin typeface="Times New Roman" panose="02020603050405020304" pitchFamily="18" charset="0"/>
              </a:rPr>
              <a:t>方法来返回</a:t>
            </a:r>
          </a:p>
          <a:p>
            <a:pPr lvl="1">
              <a:lnSpc>
                <a:spcPct val="110000"/>
              </a:lnSpc>
              <a:buClr>
                <a:schemeClr val="folHlink"/>
              </a:buClr>
              <a:buFont typeface="Wingdings" pitchFamily="2" charset="2"/>
              <a:buChar char="Ø"/>
            </a:pPr>
            <a:r>
              <a:rPr lang="zh-CN" altLang="en-US" sz="2000" dirty="0">
                <a:latin typeface="Times New Roman" panose="02020603050405020304" pitchFamily="18" charset="0"/>
              </a:rPr>
              <a:t> 如果线程在等待条件变量，那么要停止等待的话，需要该条件变量所在的对象调用</a:t>
            </a:r>
            <a:r>
              <a:rPr lang="en-US" altLang="zh-CN" sz="2000" dirty="0">
                <a:latin typeface="Times New Roman" panose="02020603050405020304" pitchFamily="18" charset="0"/>
              </a:rPr>
              <a:t>notify()</a:t>
            </a:r>
            <a:r>
              <a:rPr lang="zh-CN" altLang="en-US" sz="2000" dirty="0">
                <a:latin typeface="Times New Roman" panose="02020603050405020304" pitchFamily="18" charset="0"/>
              </a:rPr>
              <a:t>或</a:t>
            </a:r>
            <a:r>
              <a:rPr lang="en-US" altLang="zh-CN" sz="2000" dirty="0" err="1">
                <a:latin typeface="Times New Roman" panose="02020603050405020304" pitchFamily="18" charset="0"/>
              </a:rPr>
              <a:t>notifyAll</a:t>
            </a:r>
            <a:r>
              <a:rPr lang="en-US" altLang="zh-CN" sz="2000" dirty="0">
                <a:latin typeface="Times New Roman" panose="02020603050405020304" pitchFamily="18" charset="0"/>
              </a:rPr>
              <a:t>()</a:t>
            </a:r>
            <a:r>
              <a:rPr lang="zh-CN" altLang="en-US" sz="2000" dirty="0">
                <a:latin typeface="Times New Roman" panose="02020603050405020304" pitchFamily="18" charset="0"/>
              </a:rPr>
              <a:t>方法</a:t>
            </a:r>
            <a:endParaRPr lang="en-US" altLang="zh-CN" sz="2000" dirty="0">
              <a:latin typeface="Times New Roman" panose="02020603050405020304" pitchFamily="18" charset="0"/>
            </a:endParaRPr>
          </a:p>
          <a:p>
            <a:pPr lvl="1">
              <a:lnSpc>
                <a:spcPct val="110000"/>
              </a:lnSpc>
              <a:buClr>
                <a:schemeClr val="folHlink"/>
              </a:buClr>
              <a:buFont typeface="Wingdings" pitchFamily="2" charset="2"/>
              <a:buChar char="Ø"/>
            </a:pPr>
            <a:r>
              <a:rPr lang="en-US" altLang="zh-CN" sz="2000" dirty="0">
                <a:latin typeface="Times New Roman" panose="02020603050405020304" pitchFamily="18" charset="0"/>
              </a:rPr>
              <a:t> </a:t>
            </a:r>
            <a:r>
              <a:rPr lang="zh-CN" altLang="en-US" sz="2000" dirty="0">
                <a:latin typeface="Times New Roman" panose="02020603050405020304" pitchFamily="18" charset="0"/>
              </a:rPr>
              <a:t>如果在</a:t>
            </a:r>
            <a:r>
              <a:rPr lang="en-US" altLang="zh-CN" sz="2000" dirty="0">
                <a:latin typeface="Times New Roman" panose="02020603050405020304" pitchFamily="18" charset="0"/>
              </a:rPr>
              <a:t>I/O</a:t>
            </a:r>
            <a:r>
              <a:rPr lang="zh-CN" altLang="en-US" sz="2000" dirty="0">
                <a:latin typeface="Times New Roman" panose="02020603050405020304" pitchFamily="18" charset="0"/>
              </a:rPr>
              <a:t>流中发生线程阻塞，则特定的</a:t>
            </a:r>
            <a:r>
              <a:rPr lang="en-US" altLang="zh-CN" sz="2000" dirty="0">
                <a:latin typeface="Times New Roman" panose="02020603050405020304" pitchFamily="18" charset="0"/>
              </a:rPr>
              <a:t>I/O</a:t>
            </a:r>
            <a:r>
              <a:rPr lang="zh-CN" altLang="en-US" sz="2000" dirty="0">
                <a:latin typeface="Times New Roman" panose="02020603050405020304" pitchFamily="18" charset="0"/>
              </a:rPr>
              <a:t>指令将结束这种不可运行状态</a:t>
            </a:r>
            <a:endParaRPr lang="en-US" altLang="zh-CN" sz="2000" dirty="0">
              <a:latin typeface="Times New Roman" panose="02020603050405020304" pitchFamily="18" charset="0"/>
            </a:endParaRPr>
          </a:p>
          <a:p>
            <a:pPr marL="0" indent="0">
              <a:lnSpc>
                <a:spcPct val="110000"/>
              </a:lnSpc>
              <a:buClr>
                <a:schemeClr val="folHlink"/>
              </a:buClr>
              <a:buNone/>
            </a:pPr>
            <a:endParaRPr lang="en-US" altLang="zh-CN" sz="2400" i="1" dirty="0">
              <a:latin typeface="Times New Roman" panose="02020603050405020304" pitchFamily="18" charset="0"/>
            </a:endParaRPr>
          </a:p>
          <a:p>
            <a:pPr marL="0" indent="0">
              <a:lnSpc>
                <a:spcPct val="110000"/>
              </a:lnSpc>
              <a:buClr>
                <a:schemeClr val="folHlink"/>
              </a:buClr>
              <a:buNone/>
            </a:pPr>
            <a:r>
              <a:rPr lang="zh-CN" altLang="en-US" sz="2400" i="1" dirty="0">
                <a:latin typeface="Times New Roman" panose="02020603050405020304" pitchFamily="18" charset="0"/>
              </a:rPr>
              <a:t>注意：每种方法都仅仅对相应的情况才有作用，例如当一个线程睡眠并且睡眠时间还没有结束时，调用</a:t>
            </a:r>
            <a:r>
              <a:rPr lang="en-US" altLang="zh-CN" sz="2400" i="1" dirty="0">
                <a:latin typeface="Times New Roman" panose="02020603050405020304" pitchFamily="18" charset="0"/>
              </a:rPr>
              <a:t>resume()</a:t>
            </a:r>
            <a:r>
              <a:rPr lang="zh-CN" altLang="en-US" sz="2400" i="1" dirty="0">
                <a:latin typeface="Times New Roman" panose="02020603050405020304" pitchFamily="18" charset="0"/>
              </a:rPr>
              <a:t>方法是无效的，并且还会引起非法状态异常！</a:t>
            </a:r>
            <a:endParaRPr kumimoji="1" lang="zh-CN" altLang="en-US" sz="2400" i="1" dirty="0"/>
          </a:p>
          <a:p>
            <a:pPr lvl="1">
              <a:lnSpc>
                <a:spcPct val="110000"/>
              </a:lnSpc>
              <a:buClr>
                <a:schemeClr val="folHlink"/>
              </a:buClr>
              <a:buFont typeface="Wingdings" pitchFamily="2" charset="2"/>
              <a:buChar char="Ø"/>
            </a:pPr>
            <a:endParaRPr lang="zh-CN" altLang="en-US" sz="2000" dirty="0">
              <a:latin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238008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788</Words>
  <Application>Microsoft Macintosh PowerPoint</Application>
  <PresentationFormat>宽屏</PresentationFormat>
  <Paragraphs>100</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STLiti</vt:lpstr>
      <vt:lpstr>Apple Chancery</vt:lpstr>
      <vt:lpstr>Arial</vt:lpstr>
      <vt:lpstr>Monotype Sorts</vt:lpstr>
      <vt:lpstr>Times New Roman</vt:lpstr>
      <vt:lpstr>Wingdings</vt:lpstr>
      <vt:lpstr>Office 主题​​</vt:lpstr>
      <vt:lpstr>面向对象程序设计  Object Oriented Programming </vt:lpstr>
      <vt:lpstr>第六章 多线程（补）</vt:lpstr>
      <vt:lpstr>生命周期及控制</vt:lpstr>
      <vt:lpstr>PowerPoint 演示文稿</vt:lpstr>
      <vt:lpstr>PowerPoint 演示文稿</vt:lpstr>
      <vt:lpstr>创建状态（new Thread）</vt:lpstr>
      <vt:lpstr> 可运行状态（Runnable）</vt:lpstr>
      <vt:lpstr>不可运行状态（Not Runnable）</vt:lpstr>
      <vt:lpstr>不可运行状态（Not Runnable）</vt:lpstr>
      <vt:lpstr>死亡状态（Dead）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9</cp:revision>
  <dcterms:created xsi:type="dcterms:W3CDTF">2020-05-12T09:18:08Z</dcterms:created>
  <dcterms:modified xsi:type="dcterms:W3CDTF">2020-05-12T11:50:35Z</dcterms:modified>
</cp:coreProperties>
</file>