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1" r:id="rId5"/>
    <p:sldId id="260" r:id="rId6"/>
    <p:sldId id="262" r:id="rId7"/>
    <p:sldId id="263" r:id="rId8"/>
    <p:sldId id="264" r:id="rId9"/>
    <p:sldId id="265" r:id="rId10"/>
    <p:sldId id="267" r:id="rId11"/>
    <p:sldId id="268" r:id="rId12"/>
    <p:sldId id="269" r:id="rId13"/>
    <p:sldId id="304" r:id="rId14"/>
    <p:sldId id="305" r:id="rId15"/>
    <p:sldId id="306" r:id="rId16"/>
    <p:sldId id="307" r:id="rId17"/>
    <p:sldId id="300" r:id="rId18"/>
    <p:sldId id="308" r:id="rId19"/>
    <p:sldId id="310" r:id="rId20"/>
    <p:sldId id="270" r:id="rId21"/>
    <p:sldId id="271" r:id="rId22"/>
    <p:sldId id="315" r:id="rId23"/>
    <p:sldId id="331" r:id="rId24"/>
    <p:sldId id="273" r:id="rId25"/>
    <p:sldId id="274" r:id="rId26"/>
    <p:sldId id="276" r:id="rId27"/>
    <p:sldId id="278" r:id="rId28"/>
    <p:sldId id="316" r:id="rId29"/>
    <p:sldId id="279" r:id="rId30"/>
    <p:sldId id="311" r:id="rId31"/>
    <p:sldId id="281" r:id="rId32"/>
    <p:sldId id="282" r:id="rId33"/>
    <p:sldId id="283" r:id="rId34"/>
    <p:sldId id="284" r:id="rId35"/>
    <p:sldId id="329" r:id="rId36"/>
    <p:sldId id="330" r:id="rId37"/>
    <p:sldId id="322" r:id="rId38"/>
    <p:sldId id="335" r:id="rId39"/>
    <p:sldId id="291" r:id="rId40"/>
    <p:sldId id="292" r:id="rId41"/>
    <p:sldId id="294"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161"/>
  </p:normalViewPr>
  <p:slideViewPr>
    <p:cSldViewPr snapToGrid="0" snapToObjects="1">
      <p:cViewPr varScale="1">
        <p:scale>
          <a:sx n="95" d="100"/>
          <a:sy n="95"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89D864-06C2-DC44-A4C4-4517DF8DEB31}"/>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8C4AA4F-030B-BD4E-B5EC-BE2041E029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2716D176-288D-6D4C-A6EB-ACE0201BCCD6}"/>
              </a:ext>
            </a:extLst>
          </p:cNvPr>
          <p:cNvSpPr>
            <a:spLocks noGrp="1"/>
          </p:cNvSpPr>
          <p:nvPr>
            <p:ph type="dt" sz="half" idx="10"/>
          </p:nvPr>
        </p:nvSpPr>
        <p:spPr/>
        <p:txBody>
          <a:bodyPr/>
          <a:lstStyle/>
          <a:p>
            <a:fld id="{C9D7C89F-921B-144A-B758-80598E2F27D0}" type="datetimeFigureOut">
              <a:rPr kumimoji="1" lang="zh-CN" altLang="en-US" smtClean="0"/>
              <a:t>2020/4/22</a:t>
            </a:fld>
            <a:endParaRPr kumimoji="1" lang="zh-CN" altLang="en-US"/>
          </a:p>
        </p:txBody>
      </p:sp>
      <p:sp>
        <p:nvSpPr>
          <p:cNvPr id="5" name="页脚占位符 4">
            <a:extLst>
              <a:ext uri="{FF2B5EF4-FFF2-40B4-BE49-F238E27FC236}">
                <a16:creationId xmlns:a16="http://schemas.microsoft.com/office/drawing/2014/main" id="{E29AA573-74EA-F14C-9C08-2E84B5BBAAF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008B944-1127-0B48-8037-D6E86C6195A2}"/>
              </a:ext>
            </a:extLst>
          </p:cNvPr>
          <p:cNvSpPr>
            <a:spLocks noGrp="1"/>
          </p:cNvSpPr>
          <p:nvPr>
            <p:ph type="sldNum" sz="quarter" idx="12"/>
          </p:nvPr>
        </p:nvSpPr>
        <p:spPr/>
        <p:txBody>
          <a:bodyPr/>
          <a:lstStyle/>
          <a:p>
            <a:fld id="{D1B021CE-A2E9-6E4E-A48B-349A138C1F47}" type="slidenum">
              <a:rPr kumimoji="1" lang="zh-CN" altLang="en-US" smtClean="0"/>
              <a:t>‹#›</a:t>
            </a:fld>
            <a:endParaRPr kumimoji="1" lang="zh-CN" altLang="en-US"/>
          </a:p>
        </p:txBody>
      </p:sp>
    </p:spTree>
    <p:extLst>
      <p:ext uri="{BB962C8B-B14F-4D97-AF65-F5344CB8AC3E}">
        <p14:creationId xmlns:p14="http://schemas.microsoft.com/office/powerpoint/2010/main" val="1636902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F547AF-DE10-EB49-9BDF-FC09888D415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92E8B8A-C4A1-F544-B04B-8622BB54A79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6EAD065-8A0A-C04A-A09F-CDBCD9B2A918}"/>
              </a:ext>
            </a:extLst>
          </p:cNvPr>
          <p:cNvSpPr>
            <a:spLocks noGrp="1"/>
          </p:cNvSpPr>
          <p:nvPr>
            <p:ph type="dt" sz="half" idx="10"/>
          </p:nvPr>
        </p:nvSpPr>
        <p:spPr/>
        <p:txBody>
          <a:bodyPr/>
          <a:lstStyle/>
          <a:p>
            <a:fld id="{C9D7C89F-921B-144A-B758-80598E2F27D0}" type="datetimeFigureOut">
              <a:rPr kumimoji="1" lang="zh-CN" altLang="en-US" smtClean="0"/>
              <a:t>2020/4/22</a:t>
            </a:fld>
            <a:endParaRPr kumimoji="1" lang="zh-CN" altLang="en-US"/>
          </a:p>
        </p:txBody>
      </p:sp>
      <p:sp>
        <p:nvSpPr>
          <p:cNvPr id="5" name="页脚占位符 4">
            <a:extLst>
              <a:ext uri="{FF2B5EF4-FFF2-40B4-BE49-F238E27FC236}">
                <a16:creationId xmlns:a16="http://schemas.microsoft.com/office/drawing/2014/main" id="{4A6A6331-C3B7-FE44-A7AF-A5F1213B312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60DF444-551D-B440-82D1-EC2E3BFDD2C4}"/>
              </a:ext>
            </a:extLst>
          </p:cNvPr>
          <p:cNvSpPr>
            <a:spLocks noGrp="1"/>
          </p:cNvSpPr>
          <p:nvPr>
            <p:ph type="sldNum" sz="quarter" idx="12"/>
          </p:nvPr>
        </p:nvSpPr>
        <p:spPr/>
        <p:txBody>
          <a:bodyPr/>
          <a:lstStyle/>
          <a:p>
            <a:fld id="{D1B021CE-A2E9-6E4E-A48B-349A138C1F47}" type="slidenum">
              <a:rPr kumimoji="1" lang="zh-CN" altLang="en-US" smtClean="0"/>
              <a:t>‹#›</a:t>
            </a:fld>
            <a:endParaRPr kumimoji="1" lang="zh-CN" altLang="en-US"/>
          </a:p>
        </p:txBody>
      </p:sp>
    </p:spTree>
    <p:extLst>
      <p:ext uri="{BB962C8B-B14F-4D97-AF65-F5344CB8AC3E}">
        <p14:creationId xmlns:p14="http://schemas.microsoft.com/office/powerpoint/2010/main" val="1514692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E82CCE1-9400-F841-8191-5AE1AC4BDD75}"/>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4323C87-2B35-7144-B2A1-1178BA9F13F2}"/>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4947E7E-3EB2-CB4E-B626-B228964F97A9}"/>
              </a:ext>
            </a:extLst>
          </p:cNvPr>
          <p:cNvSpPr>
            <a:spLocks noGrp="1"/>
          </p:cNvSpPr>
          <p:nvPr>
            <p:ph type="dt" sz="half" idx="10"/>
          </p:nvPr>
        </p:nvSpPr>
        <p:spPr/>
        <p:txBody>
          <a:bodyPr/>
          <a:lstStyle/>
          <a:p>
            <a:fld id="{C9D7C89F-921B-144A-B758-80598E2F27D0}" type="datetimeFigureOut">
              <a:rPr kumimoji="1" lang="zh-CN" altLang="en-US" smtClean="0"/>
              <a:t>2020/4/22</a:t>
            </a:fld>
            <a:endParaRPr kumimoji="1" lang="zh-CN" altLang="en-US"/>
          </a:p>
        </p:txBody>
      </p:sp>
      <p:sp>
        <p:nvSpPr>
          <p:cNvPr id="5" name="页脚占位符 4">
            <a:extLst>
              <a:ext uri="{FF2B5EF4-FFF2-40B4-BE49-F238E27FC236}">
                <a16:creationId xmlns:a16="http://schemas.microsoft.com/office/drawing/2014/main" id="{1AA25490-6FDD-5947-8E06-884B87F0E9A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402DADA-942A-C94D-A077-51B153BDA5B2}"/>
              </a:ext>
            </a:extLst>
          </p:cNvPr>
          <p:cNvSpPr>
            <a:spLocks noGrp="1"/>
          </p:cNvSpPr>
          <p:nvPr>
            <p:ph type="sldNum" sz="quarter" idx="12"/>
          </p:nvPr>
        </p:nvSpPr>
        <p:spPr/>
        <p:txBody>
          <a:bodyPr/>
          <a:lstStyle/>
          <a:p>
            <a:fld id="{D1B021CE-A2E9-6E4E-A48B-349A138C1F47}" type="slidenum">
              <a:rPr kumimoji="1" lang="zh-CN" altLang="en-US" smtClean="0"/>
              <a:t>‹#›</a:t>
            </a:fld>
            <a:endParaRPr kumimoji="1" lang="zh-CN" altLang="en-US"/>
          </a:p>
        </p:txBody>
      </p:sp>
    </p:spTree>
    <p:extLst>
      <p:ext uri="{BB962C8B-B14F-4D97-AF65-F5344CB8AC3E}">
        <p14:creationId xmlns:p14="http://schemas.microsoft.com/office/powerpoint/2010/main" val="1019447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BE37C-BD52-B54A-A16A-BC3F9ECE625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E4266B9-79A4-5C4B-A2F5-D5805A9DBBD4}"/>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D33D55C-4E05-754E-9D5F-92C4F04E10E5}"/>
              </a:ext>
            </a:extLst>
          </p:cNvPr>
          <p:cNvSpPr>
            <a:spLocks noGrp="1"/>
          </p:cNvSpPr>
          <p:nvPr>
            <p:ph type="dt" sz="half" idx="10"/>
          </p:nvPr>
        </p:nvSpPr>
        <p:spPr/>
        <p:txBody>
          <a:bodyPr/>
          <a:lstStyle/>
          <a:p>
            <a:fld id="{C9D7C89F-921B-144A-B758-80598E2F27D0}" type="datetimeFigureOut">
              <a:rPr kumimoji="1" lang="zh-CN" altLang="en-US" smtClean="0"/>
              <a:t>2020/4/22</a:t>
            </a:fld>
            <a:endParaRPr kumimoji="1" lang="zh-CN" altLang="en-US"/>
          </a:p>
        </p:txBody>
      </p:sp>
      <p:sp>
        <p:nvSpPr>
          <p:cNvPr id="5" name="页脚占位符 4">
            <a:extLst>
              <a:ext uri="{FF2B5EF4-FFF2-40B4-BE49-F238E27FC236}">
                <a16:creationId xmlns:a16="http://schemas.microsoft.com/office/drawing/2014/main" id="{BC35BD39-9CC0-F547-B593-341B8E9E023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DAF88FF-DF82-0C43-A3CC-3B0FF06B16F7}"/>
              </a:ext>
            </a:extLst>
          </p:cNvPr>
          <p:cNvSpPr>
            <a:spLocks noGrp="1"/>
          </p:cNvSpPr>
          <p:nvPr>
            <p:ph type="sldNum" sz="quarter" idx="12"/>
          </p:nvPr>
        </p:nvSpPr>
        <p:spPr/>
        <p:txBody>
          <a:bodyPr/>
          <a:lstStyle/>
          <a:p>
            <a:fld id="{D1B021CE-A2E9-6E4E-A48B-349A138C1F47}" type="slidenum">
              <a:rPr kumimoji="1" lang="zh-CN" altLang="en-US" smtClean="0"/>
              <a:t>‹#›</a:t>
            </a:fld>
            <a:endParaRPr kumimoji="1" lang="zh-CN" altLang="en-US"/>
          </a:p>
        </p:txBody>
      </p:sp>
    </p:spTree>
    <p:extLst>
      <p:ext uri="{BB962C8B-B14F-4D97-AF65-F5344CB8AC3E}">
        <p14:creationId xmlns:p14="http://schemas.microsoft.com/office/powerpoint/2010/main" val="2717178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C08A76-698F-AF43-8A05-903CE2F72546}"/>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195B7268-E6B5-E14D-AD2C-05C75839D0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8509B664-DF07-D340-9EAF-99031566231B}"/>
              </a:ext>
            </a:extLst>
          </p:cNvPr>
          <p:cNvSpPr>
            <a:spLocks noGrp="1"/>
          </p:cNvSpPr>
          <p:nvPr>
            <p:ph type="dt" sz="half" idx="10"/>
          </p:nvPr>
        </p:nvSpPr>
        <p:spPr/>
        <p:txBody>
          <a:bodyPr/>
          <a:lstStyle/>
          <a:p>
            <a:fld id="{C9D7C89F-921B-144A-B758-80598E2F27D0}" type="datetimeFigureOut">
              <a:rPr kumimoji="1" lang="zh-CN" altLang="en-US" smtClean="0"/>
              <a:t>2020/4/22</a:t>
            </a:fld>
            <a:endParaRPr kumimoji="1" lang="zh-CN" altLang="en-US"/>
          </a:p>
        </p:txBody>
      </p:sp>
      <p:sp>
        <p:nvSpPr>
          <p:cNvPr id="5" name="页脚占位符 4">
            <a:extLst>
              <a:ext uri="{FF2B5EF4-FFF2-40B4-BE49-F238E27FC236}">
                <a16:creationId xmlns:a16="http://schemas.microsoft.com/office/drawing/2014/main" id="{3B5A9BC9-81A2-204B-AE66-883927DBD65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3B74494-DE12-FE4F-86DB-407093F9F0C3}"/>
              </a:ext>
            </a:extLst>
          </p:cNvPr>
          <p:cNvSpPr>
            <a:spLocks noGrp="1"/>
          </p:cNvSpPr>
          <p:nvPr>
            <p:ph type="sldNum" sz="quarter" idx="12"/>
          </p:nvPr>
        </p:nvSpPr>
        <p:spPr/>
        <p:txBody>
          <a:bodyPr/>
          <a:lstStyle/>
          <a:p>
            <a:fld id="{D1B021CE-A2E9-6E4E-A48B-349A138C1F47}" type="slidenum">
              <a:rPr kumimoji="1" lang="zh-CN" altLang="en-US" smtClean="0"/>
              <a:t>‹#›</a:t>
            </a:fld>
            <a:endParaRPr kumimoji="1" lang="zh-CN" altLang="en-US"/>
          </a:p>
        </p:txBody>
      </p:sp>
    </p:spTree>
    <p:extLst>
      <p:ext uri="{BB962C8B-B14F-4D97-AF65-F5344CB8AC3E}">
        <p14:creationId xmlns:p14="http://schemas.microsoft.com/office/powerpoint/2010/main" val="2903981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B2BAC5-9DB4-E845-8053-2F79A31697A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96F42BB-2363-9E46-8604-2AE3EE5A5223}"/>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95DC9F75-E309-C042-986B-7F901F3EBBD7}"/>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4A91BE51-311E-3C46-B168-68B8D12CB0D4}"/>
              </a:ext>
            </a:extLst>
          </p:cNvPr>
          <p:cNvSpPr>
            <a:spLocks noGrp="1"/>
          </p:cNvSpPr>
          <p:nvPr>
            <p:ph type="dt" sz="half" idx="10"/>
          </p:nvPr>
        </p:nvSpPr>
        <p:spPr/>
        <p:txBody>
          <a:bodyPr/>
          <a:lstStyle/>
          <a:p>
            <a:fld id="{C9D7C89F-921B-144A-B758-80598E2F27D0}" type="datetimeFigureOut">
              <a:rPr kumimoji="1" lang="zh-CN" altLang="en-US" smtClean="0"/>
              <a:t>2020/4/22</a:t>
            </a:fld>
            <a:endParaRPr kumimoji="1" lang="zh-CN" altLang="en-US"/>
          </a:p>
        </p:txBody>
      </p:sp>
      <p:sp>
        <p:nvSpPr>
          <p:cNvPr id="6" name="页脚占位符 5">
            <a:extLst>
              <a:ext uri="{FF2B5EF4-FFF2-40B4-BE49-F238E27FC236}">
                <a16:creationId xmlns:a16="http://schemas.microsoft.com/office/drawing/2014/main" id="{BD434468-D5FF-9548-B2D0-25341A1C8E6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B3263AF-FA9F-574D-AE84-CA3C14A89322}"/>
              </a:ext>
            </a:extLst>
          </p:cNvPr>
          <p:cNvSpPr>
            <a:spLocks noGrp="1"/>
          </p:cNvSpPr>
          <p:nvPr>
            <p:ph type="sldNum" sz="quarter" idx="12"/>
          </p:nvPr>
        </p:nvSpPr>
        <p:spPr/>
        <p:txBody>
          <a:bodyPr/>
          <a:lstStyle/>
          <a:p>
            <a:fld id="{D1B021CE-A2E9-6E4E-A48B-349A138C1F47}" type="slidenum">
              <a:rPr kumimoji="1" lang="zh-CN" altLang="en-US" smtClean="0"/>
              <a:t>‹#›</a:t>
            </a:fld>
            <a:endParaRPr kumimoji="1" lang="zh-CN" altLang="en-US"/>
          </a:p>
        </p:txBody>
      </p:sp>
    </p:spTree>
    <p:extLst>
      <p:ext uri="{BB962C8B-B14F-4D97-AF65-F5344CB8AC3E}">
        <p14:creationId xmlns:p14="http://schemas.microsoft.com/office/powerpoint/2010/main" val="1661858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21ADA-FC51-B842-B7E2-9A0A7FF9E471}"/>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D7A2DE9F-ADF2-844A-BAE3-82DC743953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290C29F3-2E09-C147-8176-317D374025D1}"/>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437DEEA7-BA00-9540-8AC2-73FCC2F1EE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B1D016C6-C316-954A-A447-CB858768E904}"/>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0D506799-D380-C043-96BC-5F4EF78129EA}"/>
              </a:ext>
            </a:extLst>
          </p:cNvPr>
          <p:cNvSpPr>
            <a:spLocks noGrp="1"/>
          </p:cNvSpPr>
          <p:nvPr>
            <p:ph type="dt" sz="half" idx="10"/>
          </p:nvPr>
        </p:nvSpPr>
        <p:spPr/>
        <p:txBody>
          <a:bodyPr/>
          <a:lstStyle/>
          <a:p>
            <a:fld id="{C9D7C89F-921B-144A-B758-80598E2F27D0}" type="datetimeFigureOut">
              <a:rPr kumimoji="1" lang="zh-CN" altLang="en-US" smtClean="0"/>
              <a:t>2020/4/22</a:t>
            </a:fld>
            <a:endParaRPr kumimoji="1" lang="zh-CN" altLang="en-US"/>
          </a:p>
        </p:txBody>
      </p:sp>
      <p:sp>
        <p:nvSpPr>
          <p:cNvPr id="8" name="页脚占位符 7">
            <a:extLst>
              <a:ext uri="{FF2B5EF4-FFF2-40B4-BE49-F238E27FC236}">
                <a16:creationId xmlns:a16="http://schemas.microsoft.com/office/drawing/2014/main" id="{C5969CBF-EC51-5C40-A1ED-393795B1EE7D}"/>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937F34C9-8B29-DA47-817B-BA44206E6792}"/>
              </a:ext>
            </a:extLst>
          </p:cNvPr>
          <p:cNvSpPr>
            <a:spLocks noGrp="1"/>
          </p:cNvSpPr>
          <p:nvPr>
            <p:ph type="sldNum" sz="quarter" idx="12"/>
          </p:nvPr>
        </p:nvSpPr>
        <p:spPr/>
        <p:txBody>
          <a:bodyPr/>
          <a:lstStyle/>
          <a:p>
            <a:fld id="{D1B021CE-A2E9-6E4E-A48B-349A138C1F47}" type="slidenum">
              <a:rPr kumimoji="1" lang="zh-CN" altLang="en-US" smtClean="0"/>
              <a:t>‹#›</a:t>
            </a:fld>
            <a:endParaRPr kumimoji="1" lang="zh-CN" altLang="en-US"/>
          </a:p>
        </p:txBody>
      </p:sp>
    </p:spTree>
    <p:extLst>
      <p:ext uri="{BB962C8B-B14F-4D97-AF65-F5344CB8AC3E}">
        <p14:creationId xmlns:p14="http://schemas.microsoft.com/office/powerpoint/2010/main" val="1661297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9366B-979C-F64D-B26F-F98340F3CFA5}"/>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58FA6B67-AAE4-4442-BC63-1BEAC4B32986}"/>
              </a:ext>
            </a:extLst>
          </p:cNvPr>
          <p:cNvSpPr>
            <a:spLocks noGrp="1"/>
          </p:cNvSpPr>
          <p:nvPr>
            <p:ph type="dt" sz="half" idx="10"/>
          </p:nvPr>
        </p:nvSpPr>
        <p:spPr/>
        <p:txBody>
          <a:bodyPr/>
          <a:lstStyle/>
          <a:p>
            <a:fld id="{C9D7C89F-921B-144A-B758-80598E2F27D0}" type="datetimeFigureOut">
              <a:rPr kumimoji="1" lang="zh-CN" altLang="en-US" smtClean="0"/>
              <a:t>2020/4/22</a:t>
            </a:fld>
            <a:endParaRPr kumimoji="1" lang="zh-CN" altLang="en-US"/>
          </a:p>
        </p:txBody>
      </p:sp>
      <p:sp>
        <p:nvSpPr>
          <p:cNvPr id="4" name="页脚占位符 3">
            <a:extLst>
              <a:ext uri="{FF2B5EF4-FFF2-40B4-BE49-F238E27FC236}">
                <a16:creationId xmlns:a16="http://schemas.microsoft.com/office/drawing/2014/main" id="{F77B559E-97D2-F64D-8657-8A4ADE462DAC}"/>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67C128F1-BFD7-B049-AA20-D0E411388787}"/>
              </a:ext>
            </a:extLst>
          </p:cNvPr>
          <p:cNvSpPr>
            <a:spLocks noGrp="1"/>
          </p:cNvSpPr>
          <p:nvPr>
            <p:ph type="sldNum" sz="quarter" idx="12"/>
          </p:nvPr>
        </p:nvSpPr>
        <p:spPr/>
        <p:txBody>
          <a:bodyPr/>
          <a:lstStyle/>
          <a:p>
            <a:fld id="{D1B021CE-A2E9-6E4E-A48B-349A138C1F47}" type="slidenum">
              <a:rPr kumimoji="1" lang="zh-CN" altLang="en-US" smtClean="0"/>
              <a:t>‹#›</a:t>
            </a:fld>
            <a:endParaRPr kumimoji="1" lang="zh-CN" altLang="en-US"/>
          </a:p>
        </p:txBody>
      </p:sp>
    </p:spTree>
    <p:extLst>
      <p:ext uri="{BB962C8B-B14F-4D97-AF65-F5344CB8AC3E}">
        <p14:creationId xmlns:p14="http://schemas.microsoft.com/office/powerpoint/2010/main" val="122535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7A30EFA-759D-DC42-85C8-BCD75D973591}"/>
              </a:ext>
            </a:extLst>
          </p:cNvPr>
          <p:cNvSpPr>
            <a:spLocks noGrp="1"/>
          </p:cNvSpPr>
          <p:nvPr>
            <p:ph type="dt" sz="half" idx="10"/>
          </p:nvPr>
        </p:nvSpPr>
        <p:spPr/>
        <p:txBody>
          <a:bodyPr/>
          <a:lstStyle/>
          <a:p>
            <a:fld id="{C9D7C89F-921B-144A-B758-80598E2F27D0}" type="datetimeFigureOut">
              <a:rPr kumimoji="1" lang="zh-CN" altLang="en-US" smtClean="0"/>
              <a:t>2020/4/22</a:t>
            </a:fld>
            <a:endParaRPr kumimoji="1" lang="zh-CN" altLang="en-US"/>
          </a:p>
        </p:txBody>
      </p:sp>
      <p:sp>
        <p:nvSpPr>
          <p:cNvPr id="3" name="页脚占位符 2">
            <a:extLst>
              <a:ext uri="{FF2B5EF4-FFF2-40B4-BE49-F238E27FC236}">
                <a16:creationId xmlns:a16="http://schemas.microsoft.com/office/drawing/2014/main" id="{5959F99E-C14C-024D-9FD3-AD4B734BB93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4C9F1372-B31B-8343-82C8-55A34963F1F1}"/>
              </a:ext>
            </a:extLst>
          </p:cNvPr>
          <p:cNvSpPr>
            <a:spLocks noGrp="1"/>
          </p:cNvSpPr>
          <p:nvPr>
            <p:ph type="sldNum" sz="quarter" idx="12"/>
          </p:nvPr>
        </p:nvSpPr>
        <p:spPr/>
        <p:txBody>
          <a:bodyPr/>
          <a:lstStyle/>
          <a:p>
            <a:fld id="{D1B021CE-A2E9-6E4E-A48B-349A138C1F47}" type="slidenum">
              <a:rPr kumimoji="1" lang="zh-CN" altLang="en-US" smtClean="0"/>
              <a:t>‹#›</a:t>
            </a:fld>
            <a:endParaRPr kumimoji="1" lang="zh-CN" altLang="en-US"/>
          </a:p>
        </p:txBody>
      </p:sp>
    </p:spTree>
    <p:extLst>
      <p:ext uri="{BB962C8B-B14F-4D97-AF65-F5344CB8AC3E}">
        <p14:creationId xmlns:p14="http://schemas.microsoft.com/office/powerpoint/2010/main" val="310751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4A3A00-B042-B04D-A070-C8AE9268EE9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640E7D6C-F0B8-7845-A416-2378B137BB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FDB60196-D1F5-974B-9353-58FEB9769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24C7E53-3645-DC40-8C5D-ED38AF0A30AA}"/>
              </a:ext>
            </a:extLst>
          </p:cNvPr>
          <p:cNvSpPr>
            <a:spLocks noGrp="1"/>
          </p:cNvSpPr>
          <p:nvPr>
            <p:ph type="dt" sz="half" idx="10"/>
          </p:nvPr>
        </p:nvSpPr>
        <p:spPr/>
        <p:txBody>
          <a:bodyPr/>
          <a:lstStyle/>
          <a:p>
            <a:fld id="{C9D7C89F-921B-144A-B758-80598E2F27D0}" type="datetimeFigureOut">
              <a:rPr kumimoji="1" lang="zh-CN" altLang="en-US" smtClean="0"/>
              <a:t>2020/4/22</a:t>
            </a:fld>
            <a:endParaRPr kumimoji="1" lang="zh-CN" altLang="en-US"/>
          </a:p>
        </p:txBody>
      </p:sp>
      <p:sp>
        <p:nvSpPr>
          <p:cNvPr id="6" name="页脚占位符 5">
            <a:extLst>
              <a:ext uri="{FF2B5EF4-FFF2-40B4-BE49-F238E27FC236}">
                <a16:creationId xmlns:a16="http://schemas.microsoft.com/office/drawing/2014/main" id="{B4625940-5BF1-E841-BAFF-00F3E9DEE45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9E4D070-D3B7-2A48-A429-3D4BBA06B498}"/>
              </a:ext>
            </a:extLst>
          </p:cNvPr>
          <p:cNvSpPr>
            <a:spLocks noGrp="1"/>
          </p:cNvSpPr>
          <p:nvPr>
            <p:ph type="sldNum" sz="quarter" idx="12"/>
          </p:nvPr>
        </p:nvSpPr>
        <p:spPr/>
        <p:txBody>
          <a:bodyPr/>
          <a:lstStyle/>
          <a:p>
            <a:fld id="{D1B021CE-A2E9-6E4E-A48B-349A138C1F47}" type="slidenum">
              <a:rPr kumimoji="1" lang="zh-CN" altLang="en-US" smtClean="0"/>
              <a:t>‹#›</a:t>
            </a:fld>
            <a:endParaRPr kumimoji="1" lang="zh-CN" altLang="en-US"/>
          </a:p>
        </p:txBody>
      </p:sp>
    </p:spTree>
    <p:extLst>
      <p:ext uri="{BB962C8B-B14F-4D97-AF65-F5344CB8AC3E}">
        <p14:creationId xmlns:p14="http://schemas.microsoft.com/office/powerpoint/2010/main" val="2033977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6A9F-262A-EA4D-9A72-C194DF52D14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90F3AA9A-1209-364E-8DA5-E05C85ACCD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D863BB00-B194-7B4B-A4AD-B13D1D03F3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FBED5BE-CBE6-A54A-948F-48E0E1321B93}"/>
              </a:ext>
            </a:extLst>
          </p:cNvPr>
          <p:cNvSpPr>
            <a:spLocks noGrp="1"/>
          </p:cNvSpPr>
          <p:nvPr>
            <p:ph type="dt" sz="half" idx="10"/>
          </p:nvPr>
        </p:nvSpPr>
        <p:spPr/>
        <p:txBody>
          <a:bodyPr/>
          <a:lstStyle/>
          <a:p>
            <a:fld id="{C9D7C89F-921B-144A-B758-80598E2F27D0}" type="datetimeFigureOut">
              <a:rPr kumimoji="1" lang="zh-CN" altLang="en-US" smtClean="0"/>
              <a:t>2020/4/22</a:t>
            </a:fld>
            <a:endParaRPr kumimoji="1" lang="zh-CN" altLang="en-US"/>
          </a:p>
        </p:txBody>
      </p:sp>
      <p:sp>
        <p:nvSpPr>
          <p:cNvPr id="6" name="页脚占位符 5">
            <a:extLst>
              <a:ext uri="{FF2B5EF4-FFF2-40B4-BE49-F238E27FC236}">
                <a16:creationId xmlns:a16="http://schemas.microsoft.com/office/drawing/2014/main" id="{D69A7205-7005-0F45-87EC-E70F344F07F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43E42E0-4819-2E4D-BDAC-9966268BDB7D}"/>
              </a:ext>
            </a:extLst>
          </p:cNvPr>
          <p:cNvSpPr>
            <a:spLocks noGrp="1"/>
          </p:cNvSpPr>
          <p:nvPr>
            <p:ph type="sldNum" sz="quarter" idx="12"/>
          </p:nvPr>
        </p:nvSpPr>
        <p:spPr/>
        <p:txBody>
          <a:bodyPr/>
          <a:lstStyle/>
          <a:p>
            <a:fld id="{D1B021CE-A2E9-6E4E-A48B-349A138C1F47}" type="slidenum">
              <a:rPr kumimoji="1" lang="zh-CN" altLang="en-US" smtClean="0"/>
              <a:t>‹#›</a:t>
            </a:fld>
            <a:endParaRPr kumimoji="1" lang="zh-CN" altLang="en-US"/>
          </a:p>
        </p:txBody>
      </p:sp>
    </p:spTree>
    <p:extLst>
      <p:ext uri="{BB962C8B-B14F-4D97-AF65-F5344CB8AC3E}">
        <p14:creationId xmlns:p14="http://schemas.microsoft.com/office/powerpoint/2010/main" val="196950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5A80317-5BA2-E846-A788-D6CF32D25C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0A6A738-3B89-334E-BA08-4236F9541C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21BF641-CFEF-2045-B4D8-1AC58E9B20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D7C89F-921B-144A-B758-80598E2F27D0}" type="datetimeFigureOut">
              <a:rPr kumimoji="1" lang="zh-CN" altLang="en-US" smtClean="0"/>
              <a:t>2020/4/22</a:t>
            </a:fld>
            <a:endParaRPr kumimoji="1" lang="zh-CN" altLang="en-US"/>
          </a:p>
        </p:txBody>
      </p:sp>
      <p:sp>
        <p:nvSpPr>
          <p:cNvPr id="5" name="页脚占位符 4">
            <a:extLst>
              <a:ext uri="{FF2B5EF4-FFF2-40B4-BE49-F238E27FC236}">
                <a16:creationId xmlns:a16="http://schemas.microsoft.com/office/drawing/2014/main" id="{1B57EFCC-82F0-3449-9536-E623A3E5B5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EC819D10-8FC1-E444-9F9D-A64781C435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021CE-A2E9-6E4E-A48B-349A138C1F47}" type="slidenum">
              <a:rPr kumimoji="1" lang="zh-CN" altLang="en-US" smtClean="0"/>
              <a:t>‹#›</a:t>
            </a:fld>
            <a:endParaRPr kumimoji="1" lang="zh-CN" altLang="en-US"/>
          </a:p>
        </p:txBody>
      </p:sp>
    </p:spTree>
    <p:extLst>
      <p:ext uri="{BB962C8B-B14F-4D97-AF65-F5344CB8AC3E}">
        <p14:creationId xmlns:p14="http://schemas.microsoft.com/office/powerpoint/2010/main" val="519669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868362"/>
            <a:ext cx="9144000" cy="2387600"/>
          </a:xfrm>
        </p:spPr>
        <p:txBody>
          <a:bodyPr>
            <a:normAutofit/>
          </a:bodyPr>
          <a:lstStyle/>
          <a:p>
            <a:r>
              <a:rPr lang="zh-CN" altLang="zh-CN" b="1" dirty="0"/>
              <a:t>面向对象程序设计</a:t>
            </a:r>
            <a:r>
              <a:rPr lang="zh-CN" altLang="zh-CN" b="1" dirty="0">
                <a:effectLst/>
              </a:rPr>
              <a:t> </a:t>
            </a:r>
            <a:br>
              <a:rPr lang="en-US" altLang="zh-CN" dirty="0">
                <a:effectLst/>
              </a:rPr>
            </a:br>
            <a:r>
              <a:rPr lang="en-US" altLang="zh-CN" sz="2800" dirty="0">
                <a:latin typeface="Apple Chancery" panose="03020702040506060504" pitchFamily="66" charset="-79"/>
                <a:cs typeface="Apple Chancery" panose="03020702040506060504" pitchFamily="66" charset="-79"/>
              </a:rPr>
              <a:t>Object Oriented Programming</a:t>
            </a:r>
            <a:r>
              <a:rPr lang="zh-CN" altLang="zh-CN" sz="2800" dirty="0">
                <a:effectLst/>
                <a:latin typeface="Apple Chancery" panose="03020702040506060504" pitchFamily="66" charset="-79"/>
                <a:cs typeface="Apple Chancery" panose="03020702040506060504" pitchFamily="66" charset="-79"/>
              </a:rPr>
              <a:t> </a:t>
            </a:r>
            <a:endParaRPr kumimoji="1" lang="zh-CN" altLang="en-US" sz="2800" dirty="0">
              <a:latin typeface="Apple Chancery" panose="03020702040506060504" pitchFamily="66" charset="-79"/>
              <a:cs typeface="Apple Chancery" panose="03020702040506060504" pitchFamily="66" charset="-79"/>
            </a:endParaRPr>
          </a:p>
        </p:txBody>
      </p:sp>
      <p:sp>
        <p:nvSpPr>
          <p:cNvPr id="3" name="副标题 2"/>
          <p:cNvSpPr>
            <a:spLocks noGrp="1"/>
          </p:cNvSpPr>
          <p:nvPr>
            <p:ph type="subTitle" idx="1"/>
          </p:nvPr>
        </p:nvSpPr>
        <p:spPr/>
        <p:txBody>
          <a:bodyPr>
            <a:normAutofit/>
          </a:bodyPr>
          <a:lstStyle/>
          <a:p>
            <a:pPr algn="l"/>
            <a:endParaRPr kumimoji="1" lang="en-US" altLang="zh-CN" dirty="0"/>
          </a:p>
          <a:p>
            <a:r>
              <a:rPr kumimoji="1" lang="zh-CN" altLang="en-US" dirty="0"/>
              <a:t>主讲教师：黄建伟</a:t>
            </a:r>
            <a:endParaRPr kumimoji="1" lang="en-US" altLang="zh-CN" dirty="0"/>
          </a:p>
        </p:txBody>
      </p:sp>
      <p:sp>
        <p:nvSpPr>
          <p:cNvPr id="4" name="文本框 3"/>
          <p:cNvSpPr txBox="1"/>
          <p:nvPr/>
        </p:nvSpPr>
        <p:spPr>
          <a:xfrm>
            <a:off x="152400" y="191254"/>
            <a:ext cx="4470400" cy="677108"/>
          </a:xfrm>
          <a:prstGeom prst="rect">
            <a:avLst/>
          </a:prstGeom>
          <a:noFill/>
        </p:spPr>
        <p:txBody>
          <a:bodyPr wrap="square" rtlCol="0">
            <a:spAutoFit/>
          </a:bodyPr>
          <a:lstStyle/>
          <a:p>
            <a:r>
              <a:rPr kumimoji="1" lang="zh-CN" altLang="en-US" sz="2000" dirty="0">
                <a:latin typeface="STLiti" panose="02010800040101010101" pitchFamily="2" charset="-122"/>
                <a:ea typeface="STLiti" panose="02010800040101010101" pitchFamily="2" charset="-122"/>
              </a:rPr>
              <a:t>内工大物联网系 专业基础课系列</a:t>
            </a:r>
            <a:endParaRPr kumimoji="1" lang="en-US" altLang="zh-CN" sz="2000" dirty="0">
              <a:latin typeface="STLiti" panose="02010800040101010101" pitchFamily="2" charset="-122"/>
              <a:ea typeface="STLiti" panose="02010800040101010101" pitchFamily="2" charset="-122"/>
            </a:endParaRPr>
          </a:p>
          <a:p>
            <a:endParaRPr kumimoji="1" lang="zh-CN" altLang="en-US" dirty="0"/>
          </a:p>
        </p:txBody>
      </p:sp>
    </p:spTree>
    <p:extLst>
      <p:ext uri="{BB962C8B-B14F-4D97-AF65-F5344CB8AC3E}">
        <p14:creationId xmlns:p14="http://schemas.microsoft.com/office/powerpoint/2010/main" val="4166436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2" name="Rectangle 2">
            <a:extLst>
              <a:ext uri="{FF2B5EF4-FFF2-40B4-BE49-F238E27FC236}">
                <a16:creationId xmlns:a16="http://schemas.microsoft.com/office/drawing/2014/main" id="{E0CAA8A7-BAEB-4145-8AF6-5D310C7A883C}"/>
              </a:ext>
            </a:extLst>
          </p:cNvPr>
          <p:cNvSpPr>
            <a:spLocks noChangeArrowheads="1"/>
          </p:cNvSpPr>
          <p:nvPr/>
        </p:nvSpPr>
        <p:spPr bwMode="auto">
          <a:xfrm>
            <a:off x="475129" y="431770"/>
            <a:ext cx="4343400" cy="827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r>
              <a:rPr lang="zh-CN" altLang="en-US" sz="3200" b="1" dirty="0">
                <a:latin typeface="宋体" panose="02010600030101010101" pitchFamily="2" charset="-122"/>
              </a:rPr>
              <a:t> </a:t>
            </a:r>
          </a:p>
        </p:txBody>
      </p:sp>
      <p:sp>
        <p:nvSpPr>
          <p:cNvPr id="2113" name="Rectangle 3">
            <a:extLst>
              <a:ext uri="{FF2B5EF4-FFF2-40B4-BE49-F238E27FC236}">
                <a16:creationId xmlns:a16="http://schemas.microsoft.com/office/drawing/2014/main" id="{0BD9B621-3144-2343-B259-4FE05A41ACDD}"/>
              </a:ext>
            </a:extLst>
          </p:cNvPr>
          <p:cNvSpPr>
            <a:spLocks noChangeArrowheads="1"/>
          </p:cNvSpPr>
          <p:nvPr/>
        </p:nvSpPr>
        <p:spPr bwMode="auto">
          <a:xfrm>
            <a:off x="1981200" y="1700213"/>
            <a:ext cx="8305800" cy="18158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SzPct val="70000"/>
              <a:buFont typeface="Wingdings" pitchFamily="2" charset="2"/>
              <a:buNone/>
            </a:pPr>
            <a:r>
              <a:rPr lang="en-US" altLang="zh-CN" sz="2800" b="1">
                <a:latin typeface="Arial" panose="020B0604020202020204" pitchFamily="34" charset="0"/>
              </a:rPr>
              <a:t> </a:t>
            </a:r>
            <a:r>
              <a:rPr lang="en-US" altLang="zh-CN" sz="2800" b="1">
                <a:latin typeface="Times New Roman" panose="02020603050405020304" pitchFamily="18" charset="0"/>
                <a:cs typeface="Times New Roman" panose="02020603050405020304" pitchFamily="18" charset="0"/>
              </a:rPr>
              <a:t>6.2.1  Java</a:t>
            </a:r>
            <a:r>
              <a:rPr lang="zh-CN" altLang="en-US" sz="2800" b="1">
                <a:latin typeface="Times New Roman" panose="02020603050405020304" pitchFamily="18" charset="0"/>
                <a:ea typeface="黑体" panose="02010609060101010101" pitchFamily="49" charset="-122"/>
              </a:rPr>
              <a:t>中的</a:t>
            </a:r>
            <a:r>
              <a:rPr lang="en-US" altLang="zh-CN" sz="2800" b="1">
                <a:latin typeface="Times New Roman" panose="02020603050405020304" pitchFamily="18" charset="0"/>
                <a:cs typeface="Times New Roman" panose="02020603050405020304" pitchFamily="18" charset="0"/>
              </a:rPr>
              <a:t>Throwable</a:t>
            </a:r>
            <a:r>
              <a:rPr lang="zh-CN" altLang="en-US" sz="2800" b="1">
                <a:latin typeface="Times New Roman" panose="02020603050405020304" pitchFamily="18" charset="0"/>
                <a:ea typeface="黑体" panose="02010609060101010101" pitchFamily="49" charset="-122"/>
              </a:rPr>
              <a:t>类</a:t>
            </a:r>
          </a:p>
          <a:p>
            <a:pPr algn="just" eaLnBrk="1" hangingPunct="1">
              <a:lnSpc>
                <a:spcPct val="100000"/>
              </a:lnSpc>
              <a:spcBef>
                <a:spcPct val="50000"/>
              </a:spcBef>
              <a:buSzPct val="70000"/>
              <a:buFont typeface="Wingdings" pitchFamily="2" charset="2"/>
              <a:buNone/>
            </a:pPr>
            <a:r>
              <a:rPr lang="zh-CN" altLang="en-US" sz="2000" b="1">
                <a:latin typeface="宋体" panose="02010600030101010101" pitchFamily="2" charset="-122"/>
              </a:rPr>
              <a:t>   </a:t>
            </a:r>
            <a:r>
              <a:rPr lang="en-US" altLang="zh-CN" sz="2400" b="1">
                <a:latin typeface="宋体" panose="02010600030101010101" pitchFamily="2" charset="-122"/>
              </a:rPr>
              <a:t>Java</a:t>
            </a:r>
            <a:r>
              <a:rPr lang="zh-CN" altLang="en-US" sz="2400" b="1">
                <a:latin typeface="宋体" panose="02010600030101010101" pitchFamily="2" charset="-122"/>
              </a:rPr>
              <a:t>中的所有异常都是由</a:t>
            </a:r>
            <a:r>
              <a:rPr lang="en-US" altLang="zh-CN" sz="2400" b="1">
                <a:latin typeface="宋体" panose="02010600030101010101" pitchFamily="2" charset="-122"/>
              </a:rPr>
              <a:t>Throwable</a:t>
            </a:r>
            <a:r>
              <a:rPr lang="zh-CN" altLang="en-US" sz="2400" b="1">
                <a:latin typeface="宋体" panose="02010600030101010101" pitchFamily="2" charset="-122"/>
              </a:rPr>
              <a:t>类的子类生成的对象，所有的异常类都是</a:t>
            </a:r>
            <a:r>
              <a:rPr lang="en-US" altLang="zh-CN" sz="2400" b="1">
                <a:latin typeface="宋体" panose="02010600030101010101" pitchFamily="2" charset="-122"/>
              </a:rPr>
              <a:t>Throwable</a:t>
            </a:r>
            <a:r>
              <a:rPr lang="zh-CN" altLang="en-US" sz="2400" b="1">
                <a:latin typeface="宋体" panose="02010600030101010101" pitchFamily="2" charset="-122"/>
              </a:rPr>
              <a:t>类的子类或子类的子类。下图给出了部分</a:t>
            </a:r>
            <a:r>
              <a:rPr lang="en-US" altLang="zh-CN" sz="2400" b="1">
                <a:latin typeface="宋体" panose="02010600030101010101" pitchFamily="2" charset="-122"/>
              </a:rPr>
              <a:t>Java</a:t>
            </a:r>
            <a:r>
              <a:rPr lang="zh-CN" altLang="en-US" sz="2400" b="1">
                <a:latin typeface="宋体" panose="02010600030101010101" pitchFamily="2" charset="-122"/>
              </a:rPr>
              <a:t>中部分错误类、异常类的继承关系。 </a:t>
            </a:r>
          </a:p>
        </p:txBody>
      </p:sp>
      <p:sp>
        <p:nvSpPr>
          <p:cNvPr id="2114" name="Rectangle 6">
            <a:extLst>
              <a:ext uri="{FF2B5EF4-FFF2-40B4-BE49-F238E27FC236}">
                <a16:creationId xmlns:a16="http://schemas.microsoft.com/office/drawing/2014/main" id="{FA3800CD-51EE-D145-92FE-F89B601BD457}"/>
              </a:ext>
            </a:extLst>
          </p:cNvPr>
          <p:cNvSpPr>
            <a:spLocks noChangeArrowheads="1"/>
          </p:cNvSpPr>
          <p:nvPr/>
        </p:nvSpPr>
        <p:spPr bwMode="auto">
          <a:xfrm>
            <a:off x="1524001" y="2226261"/>
            <a:ext cx="184731"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2115" name="Object 5">
            <a:extLst>
              <a:ext uri="{FF2B5EF4-FFF2-40B4-BE49-F238E27FC236}">
                <a16:creationId xmlns:a16="http://schemas.microsoft.com/office/drawing/2014/main" id="{43CCE071-D746-A140-9DAE-3AD3D6ACFFF3}"/>
              </a:ext>
            </a:extLst>
          </p:cNvPr>
          <p:cNvGraphicFramePr>
            <a:graphicFrameLocks noChangeAspect="1"/>
          </p:cNvGraphicFramePr>
          <p:nvPr/>
        </p:nvGraphicFramePr>
        <p:xfrm>
          <a:off x="1774825" y="3409950"/>
          <a:ext cx="8642350" cy="3448050"/>
        </p:xfrm>
        <a:graphic>
          <a:graphicData uri="http://schemas.openxmlformats.org/presentationml/2006/ole">
            <mc:AlternateContent xmlns:mc="http://schemas.openxmlformats.org/markup-compatibility/2006">
              <mc:Choice xmlns:v="urn:schemas-microsoft-com:vml" Requires="v">
                <p:oleObj spid="_x0000_s8195" name="SmartDraw" r:id="rId3" imgW="36906200" imgH="15163800" progId="SmartDraw.2">
                  <p:embed/>
                </p:oleObj>
              </mc:Choice>
              <mc:Fallback>
                <p:oleObj name="SmartDraw" r:id="rId3" imgW="36906200" imgH="15163800" progId="SmartDraw.2">
                  <p:embed/>
                  <p:pic>
                    <p:nvPicPr>
                      <p:cNvPr id="2115" name="Object 5">
                        <a:extLst>
                          <a:ext uri="{FF2B5EF4-FFF2-40B4-BE49-F238E27FC236}">
                            <a16:creationId xmlns:a16="http://schemas.microsoft.com/office/drawing/2014/main" id="{43CCE071-D746-A140-9DAE-3AD3D6ACFF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825" y="3409950"/>
                        <a:ext cx="8642350"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52248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8" name="Rectangle 43">
            <a:extLst>
              <a:ext uri="{FF2B5EF4-FFF2-40B4-BE49-F238E27FC236}">
                <a16:creationId xmlns:a16="http://schemas.microsoft.com/office/drawing/2014/main" id="{6F868C8A-2D59-7B42-8AED-9F999874F9CE}"/>
              </a:ext>
            </a:extLst>
          </p:cNvPr>
          <p:cNvSpPr>
            <a:spLocks noChangeArrowheads="1"/>
          </p:cNvSpPr>
          <p:nvPr/>
        </p:nvSpPr>
        <p:spPr bwMode="auto">
          <a:xfrm>
            <a:off x="1905000" y="1836738"/>
            <a:ext cx="8763000" cy="3046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50000"/>
              </a:spcBef>
              <a:buSzPct val="70000"/>
            </a:pPr>
            <a:r>
              <a:rPr lang="zh-CN" altLang="en-US" sz="2400" b="1">
                <a:latin typeface="宋体" panose="02010600030101010101" pitchFamily="2" charset="-122"/>
              </a:rPr>
              <a:t>根据程序对错误与异常的处理方式，可以将</a:t>
            </a:r>
            <a:r>
              <a:rPr lang="en-US" altLang="zh-CN" sz="2400" b="1">
                <a:latin typeface="宋体" panose="02010600030101010101" pitchFamily="2" charset="-122"/>
              </a:rPr>
              <a:t>Java</a:t>
            </a:r>
            <a:r>
              <a:rPr lang="zh-CN" altLang="en-US" sz="2400" b="1">
                <a:latin typeface="宋体" panose="02010600030101010101" pitchFamily="2" charset="-122"/>
              </a:rPr>
              <a:t>中的异常分为两类：</a:t>
            </a:r>
            <a:r>
              <a:rPr lang="zh-CN" altLang="en-US" sz="2400" b="1">
                <a:latin typeface="Arial" panose="020B0604020202020204" pitchFamily="34" charset="0"/>
              </a:rPr>
              <a:t> </a:t>
            </a:r>
          </a:p>
          <a:p>
            <a:pPr algn="just" eaLnBrk="1" hangingPunct="1">
              <a:lnSpc>
                <a:spcPct val="100000"/>
              </a:lnSpc>
              <a:spcBef>
                <a:spcPct val="50000"/>
              </a:spcBef>
              <a:buSzPct val="70000"/>
            </a:pPr>
            <a:r>
              <a:rPr lang="en-US" altLang="zh-CN" sz="2400" b="1">
                <a:latin typeface="Arial" panose="020B0604020202020204" pitchFamily="34" charset="0"/>
              </a:rPr>
              <a:t>Error</a:t>
            </a:r>
            <a:r>
              <a:rPr lang="zh-CN" altLang="en-US" sz="2400" b="1">
                <a:latin typeface="Arial" panose="020B0604020202020204" pitchFamily="34" charset="0"/>
              </a:rPr>
              <a:t>：</a:t>
            </a:r>
            <a:r>
              <a:rPr lang="zh-CN" altLang="en-US" sz="2400" b="1"/>
              <a:t>是一些严重的程序不能处理的系统错误类</a:t>
            </a:r>
            <a:r>
              <a:rPr lang="zh-CN" altLang="en-US" sz="2400"/>
              <a:t> </a:t>
            </a:r>
            <a:r>
              <a:rPr lang="zh-CN" altLang="en-US" sz="2400" b="1">
                <a:latin typeface="Arial" panose="020B0604020202020204" pitchFamily="34" charset="0"/>
              </a:rPr>
              <a:t>，包括</a:t>
            </a:r>
            <a:r>
              <a:rPr lang="zh-CN" altLang="en-US" sz="2400" b="1">
                <a:solidFill>
                  <a:schemeClr val="hlink"/>
                </a:solidFill>
              </a:rPr>
              <a:t>内存溢出、</a:t>
            </a:r>
            <a:r>
              <a:rPr lang="zh-CN" altLang="en-US" sz="2400" b="1">
                <a:solidFill>
                  <a:schemeClr val="hlink"/>
                </a:solidFill>
                <a:latin typeface="Arial" panose="020B0604020202020204" pitchFamily="34" charset="0"/>
              </a:rPr>
              <a:t>动态链接失败、虚拟机错误等</a:t>
            </a:r>
            <a:r>
              <a:rPr lang="zh-CN" altLang="en-US" sz="2400" b="1">
                <a:latin typeface="Arial" panose="020B0604020202020204" pitchFamily="34" charset="0"/>
              </a:rPr>
              <a:t>，</a:t>
            </a:r>
            <a:r>
              <a:rPr lang="en-US" altLang="zh-CN" sz="2400" b="1">
                <a:latin typeface="Arial" panose="020B0604020202020204" pitchFamily="34" charset="0"/>
              </a:rPr>
              <a:t>Java</a:t>
            </a:r>
            <a:r>
              <a:rPr lang="zh-CN" altLang="en-US" sz="2400" b="1">
                <a:latin typeface="Arial" panose="020B0604020202020204" pitchFamily="34" charset="0"/>
              </a:rPr>
              <a:t>程序不做处理。</a:t>
            </a:r>
          </a:p>
          <a:p>
            <a:pPr algn="just" eaLnBrk="1" hangingPunct="1">
              <a:lnSpc>
                <a:spcPct val="100000"/>
              </a:lnSpc>
              <a:spcBef>
                <a:spcPct val="50000"/>
              </a:spcBef>
              <a:buSzPct val="70000"/>
            </a:pPr>
            <a:r>
              <a:rPr lang="zh-CN" altLang="en-US" sz="2400" b="1">
                <a:latin typeface="Arial" panose="020B0604020202020204" pitchFamily="34" charset="0"/>
              </a:rPr>
              <a:t> </a:t>
            </a:r>
            <a:r>
              <a:rPr lang="en-US" altLang="zh-CN" sz="2400" b="1">
                <a:latin typeface="Arial" panose="020B0604020202020204" pitchFamily="34" charset="0"/>
              </a:rPr>
              <a:t>Exception</a:t>
            </a:r>
            <a:r>
              <a:rPr lang="zh-CN" altLang="en-US" sz="2400" b="1">
                <a:latin typeface="Arial" panose="020B0604020202020204" pitchFamily="34" charset="0"/>
              </a:rPr>
              <a:t>：</a:t>
            </a:r>
            <a:r>
              <a:rPr lang="zh-CN" altLang="en-US" sz="2400" b="1">
                <a:solidFill>
                  <a:schemeClr val="hlink"/>
                </a:solidFill>
                <a:latin typeface="Arial" panose="020B0604020202020204" pitchFamily="34" charset="0"/>
              </a:rPr>
              <a:t>一般程序中可预知的问题，其产生的异常可能会带来意想不到的结果</a:t>
            </a:r>
            <a:r>
              <a:rPr lang="zh-CN" altLang="en-US" sz="2400" b="1">
                <a:latin typeface="Arial" panose="020B0604020202020204" pitchFamily="34" charset="0"/>
              </a:rPr>
              <a:t>，因此</a:t>
            </a:r>
            <a:r>
              <a:rPr lang="en-US" altLang="zh-CN" sz="2400" b="1">
                <a:latin typeface="Arial" panose="020B0604020202020204" pitchFamily="34" charset="0"/>
              </a:rPr>
              <a:t>Java</a:t>
            </a:r>
            <a:r>
              <a:rPr lang="zh-CN" altLang="en-US" sz="2400" b="1">
                <a:latin typeface="Arial" panose="020B0604020202020204" pitchFamily="34" charset="0"/>
              </a:rPr>
              <a:t>编译器要求</a:t>
            </a:r>
            <a:r>
              <a:rPr lang="en-US" altLang="zh-CN" sz="2400" b="1">
                <a:latin typeface="Arial" panose="020B0604020202020204" pitchFamily="34" charset="0"/>
              </a:rPr>
              <a:t>Java</a:t>
            </a:r>
            <a:r>
              <a:rPr lang="zh-CN" altLang="en-US" sz="2400" b="1">
                <a:latin typeface="Arial" panose="020B0604020202020204" pitchFamily="34" charset="0"/>
              </a:rPr>
              <a:t>程序必须捕获或声明所有的非运行时异常。</a:t>
            </a:r>
          </a:p>
        </p:txBody>
      </p:sp>
      <p:sp>
        <p:nvSpPr>
          <p:cNvPr id="2119" name="Rectangle 44">
            <a:extLst>
              <a:ext uri="{FF2B5EF4-FFF2-40B4-BE49-F238E27FC236}">
                <a16:creationId xmlns:a16="http://schemas.microsoft.com/office/drawing/2014/main" id="{0A57548A-0C0E-B34A-8BC5-0E7CC28955FE}"/>
              </a:ext>
            </a:extLst>
          </p:cNvPr>
          <p:cNvSpPr>
            <a:spLocks noChangeArrowheads="1"/>
          </p:cNvSpPr>
          <p:nvPr/>
        </p:nvSpPr>
        <p:spPr bwMode="auto">
          <a:xfrm>
            <a:off x="883023" y="488577"/>
            <a:ext cx="3810000" cy="827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p>
        </p:txBody>
      </p:sp>
    </p:spTree>
    <p:extLst>
      <p:ext uri="{BB962C8B-B14F-4D97-AF65-F5344CB8AC3E}">
        <p14:creationId xmlns:p14="http://schemas.microsoft.com/office/powerpoint/2010/main" val="1189362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2" name="Rectangle 4">
            <a:extLst>
              <a:ext uri="{FF2B5EF4-FFF2-40B4-BE49-F238E27FC236}">
                <a16:creationId xmlns:a16="http://schemas.microsoft.com/office/drawing/2014/main" id="{4C30A674-70B6-1C44-8B73-29EE4E486545}"/>
              </a:ext>
            </a:extLst>
          </p:cNvPr>
          <p:cNvSpPr>
            <a:spLocks noChangeArrowheads="1"/>
          </p:cNvSpPr>
          <p:nvPr/>
        </p:nvSpPr>
        <p:spPr bwMode="auto">
          <a:xfrm>
            <a:off x="632619" y="392051"/>
            <a:ext cx="3916363" cy="827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p>
        </p:txBody>
      </p:sp>
      <p:grpSp>
        <p:nvGrpSpPr>
          <p:cNvPr id="2123" name="Group 75">
            <a:extLst>
              <a:ext uri="{FF2B5EF4-FFF2-40B4-BE49-F238E27FC236}">
                <a16:creationId xmlns:a16="http://schemas.microsoft.com/office/drawing/2014/main" id="{75F36FA2-6026-9D47-B746-9181ED6FE28F}"/>
              </a:ext>
            </a:extLst>
          </p:cNvPr>
          <p:cNvGrpSpPr>
            <a:grpSpLocks/>
          </p:cNvGrpSpPr>
          <p:nvPr/>
        </p:nvGrpSpPr>
        <p:grpSpPr bwMode="auto">
          <a:xfrm>
            <a:off x="2362201" y="1219201"/>
            <a:ext cx="7575551" cy="5540375"/>
            <a:chOff x="528" y="768"/>
            <a:chExt cx="4772" cy="3490"/>
          </a:xfrm>
        </p:grpSpPr>
        <p:sp>
          <p:nvSpPr>
            <p:cNvPr id="2124" name="Text Box 6">
              <a:extLst>
                <a:ext uri="{FF2B5EF4-FFF2-40B4-BE49-F238E27FC236}">
                  <a16:creationId xmlns:a16="http://schemas.microsoft.com/office/drawing/2014/main" id="{7D592BBF-D667-034C-85E0-4FB83AA6413D}"/>
                </a:ext>
              </a:extLst>
            </p:cNvPr>
            <p:cNvSpPr>
              <a:spLocks noChangeArrowheads="1"/>
            </p:cNvSpPr>
            <p:nvPr/>
          </p:nvSpPr>
          <p:spPr bwMode="auto">
            <a:xfrm>
              <a:off x="1942" y="1200"/>
              <a:ext cx="1178" cy="306"/>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400" b="1">
                  <a:latin typeface="Times New Roman" panose="02020603050405020304" pitchFamily="18" charset="0"/>
                </a:rPr>
                <a:t>Throwable</a:t>
              </a:r>
            </a:p>
          </p:txBody>
        </p:sp>
        <p:sp>
          <p:nvSpPr>
            <p:cNvPr id="2125" name="Text Box 7">
              <a:extLst>
                <a:ext uri="{FF2B5EF4-FFF2-40B4-BE49-F238E27FC236}">
                  <a16:creationId xmlns:a16="http://schemas.microsoft.com/office/drawing/2014/main" id="{1FC61D5E-91E8-5C40-B5B4-8692A951DFC2}"/>
                </a:ext>
              </a:extLst>
            </p:cNvPr>
            <p:cNvSpPr>
              <a:spLocks noChangeArrowheads="1"/>
            </p:cNvSpPr>
            <p:nvPr/>
          </p:nvSpPr>
          <p:spPr bwMode="auto">
            <a:xfrm>
              <a:off x="954" y="1987"/>
              <a:ext cx="999" cy="311"/>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400" b="1">
                  <a:latin typeface="Times New Roman" panose="02020603050405020304" pitchFamily="18" charset="0"/>
                </a:rPr>
                <a:t>Error</a:t>
              </a:r>
            </a:p>
          </p:txBody>
        </p:sp>
        <p:sp>
          <p:nvSpPr>
            <p:cNvPr id="2126" name="Text Box 8">
              <a:extLst>
                <a:ext uri="{FF2B5EF4-FFF2-40B4-BE49-F238E27FC236}">
                  <a16:creationId xmlns:a16="http://schemas.microsoft.com/office/drawing/2014/main" id="{3F5DA177-647F-2B4B-BDE6-624FE07770DB}"/>
                </a:ext>
              </a:extLst>
            </p:cNvPr>
            <p:cNvSpPr>
              <a:spLocks noChangeArrowheads="1"/>
            </p:cNvSpPr>
            <p:nvPr/>
          </p:nvSpPr>
          <p:spPr bwMode="auto">
            <a:xfrm>
              <a:off x="3077" y="1721"/>
              <a:ext cx="1339" cy="317"/>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400" b="1">
                  <a:latin typeface="宋体" panose="02010600030101010101" pitchFamily="2" charset="-122"/>
                </a:rPr>
                <a:t>Exception</a:t>
              </a:r>
            </a:p>
          </p:txBody>
        </p:sp>
        <p:sp>
          <p:nvSpPr>
            <p:cNvPr id="2127" name="Text Box 9">
              <a:extLst>
                <a:ext uri="{FF2B5EF4-FFF2-40B4-BE49-F238E27FC236}">
                  <a16:creationId xmlns:a16="http://schemas.microsoft.com/office/drawing/2014/main" id="{A9D35987-40D6-ED49-BC4C-5A67A0A67F75}"/>
                </a:ext>
              </a:extLst>
            </p:cNvPr>
            <p:cNvSpPr>
              <a:spLocks noChangeArrowheads="1"/>
            </p:cNvSpPr>
            <p:nvPr/>
          </p:nvSpPr>
          <p:spPr bwMode="auto">
            <a:xfrm>
              <a:off x="3549" y="2323"/>
              <a:ext cx="1683" cy="288"/>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400" b="1">
                  <a:latin typeface="Times New Roman" panose="02020603050405020304" pitchFamily="18" charset="0"/>
                </a:rPr>
                <a:t>RuntimeException</a:t>
              </a:r>
            </a:p>
          </p:txBody>
        </p:sp>
        <p:sp>
          <p:nvSpPr>
            <p:cNvPr id="2128" name="Rectangle 10">
              <a:extLst>
                <a:ext uri="{FF2B5EF4-FFF2-40B4-BE49-F238E27FC236}">
                  <a16:creationId xmlns:a16="http://schemas.microsoft.com/office/drawing/2014/main" id="{DF2A7942-28E4-3E4B-A941-80A741D5EC2D}"/>
                </a:ext>
              </a:extLst>
            </p:cNvPr>
            <p:cNvSpPr>
              <a:spLocks noChangeArrowheads="1"/>
            </p:cNvSpPr>
            <p:nvPr/>
          </p:nvSpPr>
          <p:spPr bwMode="auto">
            <a:xfrm>
              <a:off x="2328" y="2253"/>
              <a:ext cx="920" cy="306"/>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129" name="Rectangle 11">
              <a:extLst>
                <a:ext uri="{FF2B5EF4-FFF2-40B4-BE49-F238E27FC236}">
                  <a16:creationId xmlns:a16="http://schemas.microsoft.com/office/drawing/2014/main" id="{0F5DFBE3-223B-3540-8B4B-571C16C4A814}"/>
                </a:ext>
              </a:extLst>
            </p:cNvPr>
            <p:cNvSpPr>
              <a:spLocks noChangeArrowheads="1"/>
            </p:cNvSpPr>
            <p:nvPr/>
          </p:nvSpPr>
          <p:spPr bwMode="auto">
            <a:xfrm>
              <a:off x="2487" y="2344"/>
              <a:ext cx="874" cy="294"/>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130" name="Rectangle 12">
              <a:extLst>
                <a:ext uri="{FF2B5EF4-FFF2-40B4-BE49-F238E27FC236}">
                  <a16:creationId xmlns:a16="http://schemas.microsoft.com/office/drawing/2014/main" id="{B135E85C-5079-3A46-910E-4CC3AF8E5BEC}"/>
                </a:ext>
              </a:extLst>
            </p:cNvPr>
            <p:cNvSpPr>
              <a:spLocks noChangeArrowheads="1"/>
            </p:cNvSpPr>
            <p:nvPr/>
          </p:nvSpPr>
          <p:spPr bwMode="auto">
            <a:xfrm>
              <a:off x="2623" y="2480"/>
              <a:ext cx="863" cy="260"/>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131" name="Line 13">
              <a:extLst>
                <a:ext uri="{FF2B5EF4-FFF2-40B4-BE49-F238E27FC236}">
                  <a16:creationId xmlns:a16="http://schemas.microsoft.com/office/drawing/2014/main" id="{4D9049FC-4192-9147-8E5F-7272D0E9B7C8}"/>
                </a:ext>
              </a:extLst>
            </p:cNvPr>
            <p:cNvSpPr>
              <a:spLocks noChangeShapeType="1"/>
            </p:cNvSpPr>
            <p:nvPr/>
          </p:nvSpPr>
          <p:spPr bwMode="auto">
            <a:xfrm flipH="1">
              <a:off x="1728" y="1506"/>
              <a:ext cx="384" cy="481"/>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132" name="Line 14">
              <a:extLst>
                <a:ext uri="{FF2B5EF4-FFF2-40B4-BE49-F238E27FC236}">
                  <a16:creationId xmlns:a16="http://schemas.microsoft.com/office/drawing/2014/main" id="{0CE06C99-6F6A-A240-B78E-04597BEE9600}"/>
                </a:ext>
              </a:extLst>
            </p:cNvPr>
            <p:cNvSpPr>
              <a:spLocks noChangeShapeType="1"/>
            </p:cNvSpPr>
            <p:nvPr/>
          </p:nvSpPr>
          <p:spPr bwMode="auto">
            <a:xfrm>
              <a:off x="2782" y="1517"/>
              <a:ext cx="909" cy="182"/>
            </a:xfrm>
            <a:prstGeom prst="line">
              <a:avLst/>
            </a:prstGeom>
            <a:noFill/>
            <a:ln w="38100" cap="flat" algn="ctr">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33" name="Line 15">
              <a:extLst>
                <a:ext uri="{FF2B5EF4-FFF2-40B4-BE49-F238E27FC236}">
                  <a16:creationId xmlns:a16="http://schemas.microsoft.com/office/drawing/2014/main" id="{B843B0C2-353C-F64C-835D-C429CDE4DE89}"/>
                </a:ext>
              </a:extLst>
            </p:cNvPr>
            <p:cNvSpPr>
              <a:spLocks noChangeShapeType="1"/>
            </p:cNvSpPr>
            <p:nvPr/>
          </p:nvSpPr>
          <p:spPr bwMode="auto">
            <a:xfrm flipH="1">
              <a:off x="2805" y="2027"/>
              <a:ext cx="420" cy="204"/>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134" name="Line 16">
              <a:extLst>
                <a:ext uri="{FF2B5EF4-FFF2-40B4-BE49-F238E27FC236}">
                  <a16:creationId xmlns:a16="http://schemas.microsoft.com/office/drawing/2014/main" id="{704D4223-1CC4-A84F-AFA3-F39256D45BC5}"/>
                </a:ext>
              </a:extLst>
            </p:cNvPr>
            <p:cNvSpPr>
              <a:spLocks noChangeShapeType="1"/>
            </p:cNvSpPr>
            <p:nvPr/>
          </p:nvSpPr>
          <p:spPr bwMode="auto">
            <a:xfrm flipH="1">
              <a:off x="2941" y="2061"/>
              <a:ext cx="239" cy="271"/>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135" name="Line 17">
              <a:extLst>
                <a:ext uri="{FF2B5EF4-FFF2-40B4-BE49-F238E27FC236}">
                  <a16:creationId xmlns:a16="http://schemas.microsoft.com/office/drawing/2014/main" id="{08DECC74-CE61-874B-BBDF-3BF3862DBF0A}"/>
                </a:ext>
              </a:extLst>
            </p:cNvPr>
            <p:cNvSpPr>
              <a:spLocks noChangeShapeType="1"/>
            </p:cNvSpPr>
            <p:nvPr/>
          </p:nvSpPr>
          <p:spPr bwMode="auto">
            <a:xfrm flipH="1">
              <a:off x="3077" y="2049"/>
              <a:ext cx="137" cy="419"/>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136" name="Line 18">
              <a:extLst>
                <a:ext uri="{FF2B5EF4-FFF2-40B4-BE49-F238E27FC236}">
                  <a16:creationId xmlns:a16="http://schemas.microsoft.com/office/drawing/2014/main" id="{0B69E5C5-4E00-7C48-AD94-918506C0386A}"/>
                </a:ext>
              </a:extLst>
            </p:cNvPr>
            <p:cNvSpPr>
              <a:spLocks noChangeShapeType="1"/>
            </p:cNvSpPr>
            <p:nvPr/>
          </p:nvSpPr>
          <p:spPr bwMode="auto">
            <a:xfrm>
              <a:off x="4111" y="2038"/>
              <a:ext cx="227" cy="249"/>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137" name="Rectangle 19">
              <a:extLst>
                <a:ext uri="{FF2B5EF4-FFF2-40B4-BE49-F238E27FC236}">
                  <a16:creationId xmlns:a16="http://schemas.microsoft.com/office/drawing/2014/main" id="{08EE0605-2BC0-AF42-9F63-F527FF4F720F}"/>
                </a:ext>
              </a:extLst>
            </p:cNvPr>
            <p:cNvSpPr>
              <a:spLocks noChangeArrowheads="1"/>
            </p:cNvSpPr>
            <p:nvPr/>
          </p:nvSpPr>
          <p:spPr bwMode="auto">
            <a:xfrm>
              <a:off x="3600" y="2995"/>
              <a:ext cx="863" cy="260"/>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138" name="Rectangle 20">
              <a:extLst>
                <a:ext uri="{FF2B5EF4-FFF2-40B4-BE49-F238E27FC236}">
                  <a16:creationId xmlns:a16="http://schemas.microsoft.com/office/drawing/2014/main" id="{0141E580-0964-4C41-B513-6A57780EBD4B}"/>
                </a:ext>
              </a:extLst>
            </p:cNvPr>
            <p:cNvSpPr>
              <a:spLocks noChangeArrowheads="1"/>
            </p:cNvSpPr>
            <p:nvPr/>
          </p:nvSpPr>
          <p:spPr bwMode="auto">
            <a:xfrm>
              <a:off x="3782" y="3153"/>
              <a:ext cx="863" cy="261"/>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139" name="Rectangle 21">
              <a:extLst>
                <a:ext uri="{FF2B5EF4-FFF2-40B4-BE49-F238E27FC236}">
                  <a16:creationId xmlns:a16="http://schemas.microsoft.com/office/drawing/2014/main" id="{96E5F99D-3D12-0345-A97E-A5FF6E567D00}"/>
                </a:ext>
              </a:extLst>
            </p:cNvPr>
            <p:cNvSpPr>
              <a:spLocks noChangeArrowheads="1"/>
            </p:cNvSpPr>
            <p:nvPr/>
          </p:nvSpPr>
          <p:spPr bwMode="auto">
            <a:xfrm>
              <a:off x="4043" y="3244"/>
              <a:ext cx="863" cy="260"/>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140" name="Line 22">
              <a:extLst>
                <a:ext uri="{FF2B5EF4-FFF2-40B4-BE49-F238E27FC236}">
                  <a16:creationId xmlns:a16="http://schemas.microsoft.com/office/drawing/2014/main" id="{61BC4896-3DF1-8B44-8798-A0544DADE72A}"/>
                </a:ext>
              </a:extLst>
            </p:cNvPr>
            <p:cNvSpPr>
              <a:spLocks noChangeShapeType="1"/>
            </p:cNvSpPr>
            <p:nvPr/>
          </p:nvSpPr>
          <p:spPr bwMode="auto">
            <a:xfrm flipH="1">
              <a:off x="3888" y="2638"/>
              <a:ext cx="459" cy="405"/>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141" name="Line 23">
              <a:extLst>
                <a:ext uri="{FF2B5EF4-FFF2-40B4-BE49-F238E27FC236}">
                  <a16:creationId xmlns:a16="http://schemas.microsoft.com/office/drawing/2014/main" id="{6F3544C1-8AFC-0A4E-BB0F-6AE8B751BB47}"/>
                </a:ext>
              </a:extLst>
            </p:cNvPr>
            <p:cNvSpPr>
              <a:spLocks noChangeShapeType="1"/>
            </p:cNvSpPr>
            <p:nvPr/>
          </p:nvSpPr>
          <p:spPr bwMode="auto">
            <a:xfrm flipH="1">
              <a:off x="4272" y="2649"/>
              <a:ext cx="88" cy="490"/>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142" name="Line 24">
              <a:extLst>
                <a:ext uri="{FF2B5EF4-FFF2-40B4-BE49-F238E27FC236}">
                  <a16:creationId xmlns:a16="http://schemas.microsoft.com/office/drawing/2014/main" id="{3F272433-7D19-4B4F-8E41-E92764F85CAB}"/>
                </a:ext>
              </a:extLst>
            </p:cNvPr>
            <p:cNvSpPr>
              <a:spLocks noChangeShapeType="1"/>
            </p:cNvSpPr>
            <p:nvPr/>
          </p:nvSpPr>
          <p:spPr bwMode="auto">
            <a:xfrm>
              <a:off x="4373" y="2649"/>
              <a:ext cx="341" cy="612"/>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143" name="Text Box 25">
              <a:extLst>
                <a:ext uri="{FF2B5EF4-FFF2-40B4-BE49-F238E27FC236}">
                  <a16:creationId xmlns:a16="http://schemas.microsoft.com/office/drawing/2014/main" id="{AD96A9F4-D02B-164A-ADC9-616261B516AB}"/>
                </a:ext>
              </a:extLst>
            </p:cNvPr>
            <p:cNvSpPr>
              <a:spLocks noChangeArrowheads="1"/>
            </p:cNvSpPr>
            <p:nvPr/>
          </p:nvSpPr>
          <p:spPr bwMode="auto">
            <a:xfrm>
              <a:off x="2112" y="3715"/>
              <a:ext cx="1501" cy="543"/>
            </a:xfrm>
            <a:prstGeom prst="rect">
              <a:avLst/>
            </a:prstGeom>
            <a:solidFill>
              <a:srgbClr val="00CCFF"/>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FontTx/>
                <a:buNone/>
              </a:pPr>
              <a:r>
                <a:rPr lang="zh-CN" altLang="en-US" sz="2400" b="1">
                  <a:latin typeface="Times New Roman" panose="02020603050405020304" pitchFamily="18" charset="0"/>
                </a:rPr>
                <a:t>缺省的异常</a:t>
              </a:r>
            </a:p>
            <a:p>
              <a:pPr algn="ctr" eaLnBrk="1" hangingPunct="1">
                <a:lnSpc>
                  <a:spcPct val="100000"/>
                </a:lnSpc>
                <a:spcBef>
                  <a:spcPct val="0"/>
                </a:spcBef>
                <a:buClrTx/>
                <a:buFontTx/>
                <a:buNone/>
              </a:pPr>
              <a:r>
                <a:rPr lang="zh-CN" altLang="en-US" sz="2400" b="1">
                  <a:latin typeface="Times New Roman" panose="02020603050405020304" pitchFamily="18" charset="0"/>
                </a:rPr>
                <a:t>处理程序</a:t>
              </a:r>
            </a:p>
            <a:p>
              <a:pPr algn="just" eaLnBrk="1" hangingPunct="1">
                <a:lnSpc>
                  <a:spcPct val="100000"/>
                </a:lnSpc>
                <a:spcBef>
                  <a:spcPct val="0"/>
                </a:spcBef>
                <a:buClrTx/>
                <a:buFontTx/>
                <a:buNone/>
              </a:pPr>
              <a:endParaRPr lang="en-US" altLang="zh-CN" sz="1000">
                <a:latin typeface="Times New Roman" panose="02020603050405020304" pitchFamily="18" charset="0"/>
              </a:endParaRPr>
            </a:p>
          </p:txBody>
        </p:sp>
        <p:sp>
          <p:nvSpPr>
            <p:cNvPr id="2144" name="Line 26">
              <a:extLst>
                <a:ext uri="{FF2B5EF4-FFF2-40B4-BE49-F238E27FC236}">
                  <a16:creationId xmlns:a16="http://schemas.microsoft.com/office/drawing/2014/main" id="{47949978-CC32-7745-A0FE-4C45B6E289A3}"/>
                </a:ext>
              </a:extLst>
            </p:cNvPr>
            <p:cNvSpPr>
              <a:spLocks noChangeShapeType="1"/>
            </p:cNvSpPr>
            <p:nvPr/>
          </p:nvSpPr>
          <p:spPr bwMode="auto">
            <a:xfrm flipH="1">
              <a:off x="2688" y="3139"/>
              <a:ext cx="960" cy="576"/>
            </a:xfrm>
            <a:prstGeom prst="line">
              <a:avLst/>
            </a:prstGeom>
            <a:noFill/>
            <a:ln w="38100" cap="flat" algn="ctr">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45" name="Line 27">
              <a:extLst>
                <a:ext uri="{FF2B5EF4-FFF2-40B4-BE49-F238E27FC236}">
                  <a16:creationId xmlns:a16="http://schemas.microsoft.com/office/drawing/2014/main" id="{096EA5CD-CBA0-044A-BDEB-296577F79C1B}"/>
                </a:ext>
              </a:extLst>
            </p:cNvPr>
            <p:cNvSpPr>
              <a:spLocks noChangeShapeType="1"/>
            </p:cNvSpPr>
            <p:nvPr/>
          </p:nvSpPr>
          <p:spPr bwMode="auto">
            <a:xfrm flipH="1">
              <a:off x="3456" y="3427"/>
              <a:ext cx="432" cy="263"/>
            </a:xfrm>
            <a:prstGeom prst="line">
              <a:avLst/>
            </a:prstGeom>
            <a:noFill/>
            <a:ln w="38100" cap="flat" algn="ctr">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46" name="Line 28">
              <a:extLst>
                <a:ext uri="{FF2B5EF4-FFF2-40B4-BE49-F238E27FC236}">
                  <a16:creationId xmlns:a16="http://schemas.microsoft.com/office/drawing/2014/main" id="{18EA3E37-C46E-3442-852A-E958FB925164}"/>
                </a:ext>
              </a:extLst>
            </p:cNvPr>
            <p:cNvSpPr>
              <a:spLocks noChangeShapeType="1"/>
            </p:cNvSpPr>
            <p:nvPr/>
          </p:nvSpPr>
          <p:spPr bwMode="auto">
            <a:xfrm flipH="1">
              <a:off x="3552" y="3523"/>
              <a:ext cx="676" cy="384"/>
            </a:xfrm>
            <a:prstGeom prst="line">
              <a:avLst/>
            </a:prstGeom>
            <a:noFill/>
            <a:ln w="38100" cap="flat" algn="ctr">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47" name="Text Box 29">
              <a:extLst>
                <a:ext uri="{FF2B5EF4-FFF2-40B4-BE49-F238E27FC236}">
                  <a16:creationId xmlns:a16="http://schemas.microsoft.com/office/drawing/2014/main" id="{AD0A5731-A216-964B-A06B-FABC58FB2286}"/>
                </a:ext>
              </a:extLst>
            </p:cNvPr>
            <p:cNvSpPr>
              <a:spLocks noChangeArrowheads="1"/>
            </p:cNvSpPr>
            <p:nvPr/>
          </p:nvSpPr>
          <p:spPr bwMode="auto">
            <a:xfrm>
              <a:off x="672" y="3017"/>
              <a:ext cx="1440" cy="566"/>
            </a:xfrm>
            <a:prstGeom prst="rect">
              <a:avLst/>
            </a:prstGeom>
            <a:solidFill>
              <a:srgbClr val="00CCFF"/>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FontTx/>
                <a:buNone/>
              </a:pPr>
              <a:r>
                <a:rPr lang="zh-CN" altLang="en-US" sz="2400" b="1">
                  <a:latin typeface="Times New Roman" panose="02020603050405020304" pitchFamily="18" charset="0"/>
                </a:rPr>
                <a:t>由用户捕获或</a:t>
              </a:r>
            </a:p>
            <a:p>
              <a:pPr algn="ctr" eaLnBrk="1" hangingPunct="1">
                <a:lnSpc>
                  <a:spcPct val="100000"/>
                </a:lnSpc>
                <a:spcBef>
                  <a:spcPct val="0"/>
                </a:spcBef>
                <a:buClrTx/>
                <a:buFontTx/>
                <a:buNone/>
              </a:pPr>
              <a:r>
                <a:rPr lang="zh-CN" altLang="en-US" sz="2400" b="1">
                  <a:latin typeface="Times New Roman" panose="02020603050405020304" pitchFamily="18" charset="0"/>
                </a:rPr>
                <a:t>声明并处理</a:t>
              </a:r>
            </a:p>
          </p:txBody>
        </p:sp>
        <p:sp>
          <p:nvSpPr>
            <p:cNvPr id="2148" name="Line 30">
              <a:extLst>
                <a:ext uri="{FF2B5EF4-FFF2-40B4-BE49-F238E27FC236}">
                  <a16:creationId xmlns:a16="http://schemas.microsoft.com/office/drawing/2014/main" id="{886D01D8-9CF5-E54F-9303-AB1091FEF5A9}"/>
                </a:ext>
              </a:extLst>
            </p:cNvPr>
            <p:cNvSpPr>
              <a:spLocks noChangeShapeType="1"/>
            </p:cNvSpPr>
            <p:nvPr/>
          </p:nvSpPr>
          <p:spPr bwMode="auto">
            <a:xfrm flipH="1">
              <a:off x="1477" y="2372"/>
              <a:ext cx="851" cy="634"/>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149" name="Line 31">
              <a:extLst>
                <a:ext uri="{FF2B5EF4-FFF2-40B4-BE49-F238E27FC236}">
                  <a16:creationId xmlns:a16="http://schemas.microsoft.com/office/drawing/2014/main" id="{D7392804-E983-DF40-8789-175BBEB2F17D}"/>
                </a:ext>
              </a:extLst>
            </p:cNvPr>
            <p:cNvSpPr>
              <a:spLocks noChangeShapeType="1"/>
            </p:cNvSpPr>
            <p:nvPr/>
          </p:nvSpPr>
          <p:spPr bwMode="auto">
            <a:xfrm flipH="1">
              <a:off x="1749" y="2474"/>
              <a:ext cx="715" cy="521"/>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150" name="Line 32">
              <a:extLst>
                <a:ext uri="{FF2B5EF4-FFF2-40B4-BE49-F238E27FC236}">
                  <a16:creationId xmlns:a16="http://schemas.microsoft.com/office/drawing/2014/main" id="{D5C3C6A8-ED8C-4E43-8CD7-9891F2AC9A56}"/>
                </a:ext>
              </a:extLst>
            </p:cNvPr>
            <p:cNvSpPr>
              <a:spLocks noChangeShapeType="1"/>
            </p:cNvSpPr>
            <p:nvPr/>
          </p:nvSpPr>
          <p:spPr bwMode="auto">
            <a:xfrm flipH="1">
              <a:off x="2090" y="2655"/>
              <a:ext cx="511" cy="362"/>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151" name="Text Box 33">
              <a:extLst>
                <a:ext uri="{FF2B5EF4-FFF2-40B4-BE49-F238E27FC236}">
                  <a16:creationId xmlns:a16="http://schemas.microsoft.com/office/drawing/2014/main" id="{70DF1FAE-EF91-4049-B12A-DF7B6598FF2D}"/>
                </a:ext>
              </a:extLst>
            </p:cNvPr>
            <p:cNvSpPr>
              <a:spLocks noChangeArrowheads="1"/>
            </p:cNvSpPr>
            <p:nvPr/>
          </p:nvSpPr>
          <p:spPr bwMode="auto">
            <a:xfrm>
              <a:off x="528" y="2463"/>
              <a:ext cx="971" cy="339"/>
            </a:xfrm>
            <a:prstGeom prst="rect">
              <a:avLst/>
            </a:prstGeom>
            <a:solidFill>
              <a:srgbClr val="00CCFF"/>
            </a:solidFill>
            <a:ln w="38100" cap="flat" algn="ctr">
              <a:solidFill>
                <a:srgbClr val="000000"/>
              </a:solidFill>
              <a:prstDash val="solid"/>
              <a:miter lim="800000"/>
              <a:headEnd type="none" w="med" len="med"/>
              <a:tailEnd type="none" w="sm" len="sm"/>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FontTx/>
                <a:buNone/>
              </a:pPr>
              <a:r>
                <a:rPr lang="zh-CN" altLang="en-US" sz="2400" b="1">
                  <a:latin typeface="Times New Roman" panose="02020603050405020304" pitchFamily="18" charset="0"/>
                </a:rPr>
                <a:t>不做处理</a:t>
              </a:r>
            </a:p>
          </p:txBody>
        </p:sp>
        <p:sp>
          <p:nvSpPr>
            <p:cNvPr id="2152" name="Line 34">
              <a:extLst>
                <a:ext uri="{FF2B5EF4-FFF2-40B4-BE49-F238E27FC236}">
                  <a16:creationId xmlns:a16="http://schemas.microsoft.com/office/drawing/2014/main" id="{401A25E3-97A7-7A45-AA7D-AF2C8A7BD5CF}"/>
                </a:ext>
              </a:extLst>
            </p:cNvPr>
            <p:cNvSpPr>
              <a:spLocks noChangeShapeType="1"/>
            </p:cNvSpPr>
            <p:nvPr/>
          </p:nvSpPr>
          <p:spPr bwMode="auto">
            <a:xfrm flipH="1">
              <a:off x="1091" y="2293"/>
              <a:ext cx="215" cy="136"/>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153" name="Text Box 35">
              <a:extLst>
                <a:ext uri="{FF2B5EF4-FFF2-40B4-BE49-F238E27FC236}">
                  <a16:creationId xmlns:a16="http://schemas.microsoft.com/office/drawing/2014/main" id="{58E2DA1F-4CC1-7D4C-B691-8189DD407716}"/>
                </a:ext>
              </a:extLst>
            </p:cNvPr>
            <p:cNvSpPr>
              <a:spLocks noChangeArrowheads="1"/>
            </p:cNvSpPr>
            <p:nvPr/>
          </p:nvSpPr>
          <p:spPr bwMode="auto">
            <a:xfrm>
              <a:off x="3430" y="768"/>
              <a:ext cx="1870" cy="291"/>
            </a:xfrm>
            <a:prstGeom prst="rect">
              <a:avLst/>
            </a:prstGeom>
            <a:solidFill>
              <a:srgbClr val="FFFFCC"/>
            </a:solidFill>
            <a:ln w="9525" cap="flat" algn="ctr">
              <a:solidFill>
                <a:srgbClr val="000000"/>
              </a:solidFill>
              <a:prstDash val="solid"/>
              <a:miter lim="800000"/>
              <a:headEnd type="none" w="med" len="med"/>
              <a:tailEnd type="none" w="med" len="med"/>
            </a:ln>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400" b="1">
                  <a:latin typeface="Times New Roman" panose="02020603050405020304" pitchFamily="18" charset="0"/>
                </a:rPr>
                <a:t>用户自己产生的异常</a:t>
              </a:r>
            </a:p>
          </p:txBody>
        </p:sp>
        <p:sp>
          <p:nvSpPr>
            <p:cNvPr id="2154" name="Text Box 36">
              <a:extLst>
                <a:ext uri="{FF2B5EF4-FFF2-40B4-BE49-F238E27FC236}">
                  <a16:creationId xmlns:a16="http://schemas.microsoft.com/office/drawing/2014/main" id="{1ADA20DA-90F1-5B41-BCCD-4BDE5727513C}"/>
                </a:ext>
              </a:extLst>
            </p:cNvPr>
            <p:cNvSpPr>
              <a:spLocks noChangeArrowheads="1"/>
            </p:cNvSpPr>
            <p:nvPr/>
          </p:nvSpPr>
          <p:spPr bwMode="auto">
            <a:xfrm>
              <a:off x="4102" y="1248"/>
              <a:ext cx="768" cy="339"/>
            </a:xfrm>
            <a:prstGeom prst="rect">
              <a:avLst/>
            </a:prstGeom>
            <a:solidFill>
              <a:srgbClr val="00CCFF"/>
            </a:solidFill>
            <a:ln w="38100" cap="flat" algn="ctr">
              <a:solidFill>
                <a:srgbClr val="000000"/>
              </a:solidFill>
              <a:prstDash val="solid"/>
              <a:miter lim="800000"/>
              <a:headEnd type="none" w="med" len="med"/>
              <a:tailEnd type="none" w="sm" len="sm"/>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FontTx/>
                <a:buNone/>
              </a:pPr>
              <a:r>
                <a:rPr lang="zh-CN" altLang="en-US" sz="2400" b="1">
                  <a:latin typeface="Times New Roman" panose="02020603050405020304" pitchFamily="18" charset="0"/>
                </a:rPr>
                <a:t>处理</a:t>
              </a:r>
            </a:p>
          </p:txBody>
        </p:sp>
        <p:sp>
          <p:nvSpPr>
            <p:cNvPr id="2155" name="Line 37">
              <a:extLst>
                <a:ext uri="{FF2B5EF4-FFF2-40B4-BE49-F238E27FC236}">
                  <a16:creationId xmlns:a16="http://schemas.microsoft.com/office/drawing/2014/main" id="{E5CF04B4-3972-1C43-A873-2951DE465920}"/>
                </a:ext>
              </a:extLst>
            </p:cNvPr>
            <p:cNvSpPr>
              <a:spLocks noChangeShapeType="1"/>
            </p:cNvSpPr>
            <p:nvPr/>
          </p:nvSpPr>
          <p:spPr bwMode="auto">
            <a:xfrm>
              <a:off x="4486" y="1074"/>
              <a:ext cx="0" cy="144"/>
            </a:xfrm>
            <a:prstGeom prst="line">
              <a:avLst/>
            </a:prstGeom>
            <a:noFill/>
            <a:ln w="9525" cap="flat" algn="ctr">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56" name="AutoShape 38">
              <a:extLst>
                <a:ext uri="{FF2B5EF4-FFF2-40B4-BE49-F238E27FC236}">
                  <a16:creationId xmlns:a16="http://schemas.microsoft.com/office/drawing/2014/main" id="{25F5EC89-2F04-CC4F-97AF-A5449563CEDC}"/>
                </a:ext>
              </a:extLst>
            </p:cNvPr>
            <p:cNvSpPr>
              <a:spLocks noChangeArrowheads="1" noChangeShapeType="1"/>
            </p:cNvSpPr>
            <p:nvPr/>
          </p:nvSpPr>
          <p:spPr bwMode="auto">
            <a:xfrm rot="5400000" flipH="1" flipV="1">
              <a:off x="3701" y="1052"/>
              <a:ext cx="649" cy="669"/>
            </a:xfrm>
            <a:prstGeom prst="curvedConnector3">
              <a:avLst>
                <a:gd name="adj1" fmla="val 83819"/>
              </a:avLst>
            </a:prstGeom>
            <a:noFill/>
            <a:ln w="9525" cap="flat" algn="ctr">
              <a:solidFill>
                <a:srgbClr val="000000"/>
              </a:solidFill>
              <a:prstDash val="dash"/>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7" name="AutoShape 39">
              <a:extLst>
                <a:ext uri="{FF2B5EF4-FFF2-40B4-BE49-F238E27FC236}">
                  <a16:creationId xmlns:a16="http://schemas.microsoft.com/office/drawing/2014/main" id="{63465EC3-ABD7-424B-9CBA-7882D254618F}"/>
                </a:ext>
              </a:extLst>
            </p:cNvPr>
            <p:cNvSpPr>
              <a:spLocks noChangeArrowheads="1" noChangeShapeType="1"/>
            </p:cNvSpPr>
            <p:nvPr/>
          </p:nvSpPr>
          <p:spPr bwMode="auto">
            <a:xfrm flipV="1">
              <a:off x="3132" y="915"/>
              <a:ext cx="298" cy="438"/>
            </a:xfrm>
            <a:prstGeom prst="curvedConnector3">
              <a:avLst>
                <a:gd name="adj1" fmla="val 47986"/>
              </a:avLst>
            </a:prstGeom>
            <a:noFill/>
            <a:ln w="9525" cap="flat" algn="ctr">
              <a:solidFill>
                <a:srgbClr val="000000"/>
              </a:solidFill>
              <a:prstDash val="dash"/>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8" name="AutoShape 40">
              <a:extLst>
                <a:ext uri="{FF2B5EF4-FFF2-40B4-BE49-F238E27FC236}">
                  <a16:creationId xmlns:a16="http://schemas.microsoft.com/office/drawing/2014/main" id="{868E9FA0-8D3F-D84B-84F7-5BBF6F947723}"/>
                </a:ext>
              </a:extLst>
            </p:cNvPr>
            <p:cNvSpPr>
              <a:spLocks noChangeArrowheads="1" noChangeShapeType="1"/>
            </p:cNvSpPr>
            <p:nvPr/>
          </p:nvSpPr>
          <p:spPr bwMode="auto">
            <a:xfrm flipV="1">
              <a:off x="5244" y="915"/>
              <a:ext cx="45" cy="1552"/>
            </a:xfrm>
            <a:prstGeom prst="curvedConnector3">
              <a:avLst>
                <a:gd name="adj1" fmla="val 420000"/>
              </a:avLst>
            </a:prstGeom>
            <a:noFill/>
            <a:ln w="9525" cap="flat" algn="ctr">
              <a:solidFill>
                <a:srgbClr val="000000"/>
              </a:solidFill>
              <a:prstDash val="dash"/>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192490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1" name="Rectangle 2">
            <a:extLst>
              <a:ext uri="{FF2B5EF4-FFF2-40B4-BE49-F238E27FC236}">
                <a16:creationId xmlns:a16="http://schemas.microsoft.com/office/drawing/2014/main" id="{6113514C-3E75-9D45-8DF1-295D652DABC3}"/>
              </a:ext>
            </a:extLst>
          </p:cNvPr>
          <p:cNvSpPr>
            <a:spLocks noChangeArrowheads="1"/>
          </p:cNvSpPr>
          <p:nvPr/>
        </p:nvSpPr>
        <p:spPr bwMode="auto">
          <a:xfrm>
            <a:off x="350916" y="226453"/>
            <a:ext cx="4711546" cy="13705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p>
          <a:p>
            <a:pPr eaLnBrk="1" hangingPunct="1">
              <a:lnSpc>
                <a:spcPct val="120000"/>
              </a:lnSpc>
              <a:spcBef>
                <a:spcPct val="0"/>
              </a:spcBef>
              <a:buClrTx/>
              <a:buFontTx/>
              <a:buNone/>
            </a:pPr>
            <a:r>
              <a:rPr lang="zh-CN" altLang="en-US" sz="2800" b="1" dirty="0">
                <a:latin typeface="宋体" panose="02010600030101010101" pitchFamily="2" charset="-122"/>
              </a:rPr>
              <a:t>	</a:t>
            </a:r>
            <a:r>
              <a:rPr lang="en-US" altLang="zh-CN" sz="2800" b="1" dirty="0">
                <a:latin typeface="Arial" panose="020B0604020202020204" pitchFamily="34" charset="0"/>
              </a:rPr>
              <a:t>——</a:t>
            </a:r>
            <a:r>
              <a:rPr lang="zh-CN" altLang="en-US" sz="2800" b="1" dirty="0"/>
              <a:t>一些常用的异常类</a:t>
            </a:r>
          </a:p>
        </p:txBody>
      </p:sp>
      <p:sp>
        <p:nvSpPr>
          <p:cNvPr id="2162" name="Rectangle 3">
            <a:extLst>
              <a:ext uri="{FF2B5EF4-FFF2-40B4-BE49-F238E27FC236}">
                <a16:creationId xmlns:a16="http://schemas.microsoft.com/office/drawing/2014/main" id="{518417A0-B9B4-E34C-B2DE-17B84CD0B53A}"/>
              </a:ext>
            </a:extLst>
          </p:cNvPr>
          <p:cNvSpPr>
            <a:spLocks noChangeArrowheads="1"/>
          </p:cNvSpPr>
          <p:nvPr/>
        </p:nvSpPr>
        <p:spPr bwMode="auto">
          <a:xfrm>
            <a:off x="2706689" y="2017713"/>
            <a:ext cx="4541837"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1600">
                <a:solidFill>
                  <a:schemeClr val="tx1"/>
                </a:solidFill>
                <a:latin typeface="Tahoma" panose="020B0604030504040204" pitchFamily="34" charset="0"/>
                <a:ea typeface="宋体" panose="02010600030101010101" pitchFamily="2" charset="-122"/>
              </a:defRPr>
            </a:lvl1pPr>
            <a:lvl2pPr marL="742950" indent="-285750" eaLnBrk="0" hangingPunct="0">
              <a:defRPr kumimoji="1" sz="1600">
                <a:solidFill>
                  <a:schemeClr val="tx1"/>
                </a:solidFill>
                <a:latin typeface="Tahoma" panose="020B0604030504040204" pitchFamily="34" charset="0"/>
                <a:ea typeface="宋体" panose="02010600030101010101" pitchFamily="2" charset="-122"/>
              </a:defRPr>
            </a:lvl2pPr>
            <a:lvl3pPr marL="1143000" indent="-228600"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pPr>
            <a:r>
              <a:rPr lang="en-US" altLang="zh-CN" sz="2800" b="1"/>
              <a:t>Error (all in java.lang)</a:t>
            </a:r>
          </a:p>
          <a:p>
            <a:pPr lvl="1" eaLnBrk="1" hangingPunct="1">
              <a:lnSpc>
                <a:spcPct val="100000"/>
              </a:lnSpc>
              <a:buSzPct val="55000"/>
            </a:pPr>
            <a:r>
              <a:rPr lang="en-US" altLang="zh-CN" sz="2400" b="1"/>
              <a:t>LinkageError</a:t>
            </a:r>
          </a:p>
          <a:p>
            <a:pPr lvl="1" eaLnBrk="1" hangingPunct="1">
              <a:lnSpc>
                <a:spcPct val="100000"/>
              </a:lnSpc>
              <a:buSzPct val="55000"/>
            </a:pPr>
            <a:r>
              <a:rPr lang="en-US" altLang="zh-CN" sz="2400" b="1"/>
              <a:t>ThreadDeath</a:t>
            </a:r>
          </a:p>
          <a:p>
            <a:pPr lvl="1" eaLnBrk="1" hangingPunct="1">
              <a:lnSpc>
                <a:spcPct val="100000"/>
              </a:lnSpc>
              <a:buSzPct val="55000"/>
            </a:pPr>
            <a:r>
              <a:rPr lang="en-US" altLang="zh-CN" sz="2400" b="1"/>
              <a:t>VirtualMachineError</a:t>
            </a:r>
          </a:p>
          <a:p>
            <a:pPr lvl="2" eaLnBrk="1" hangingPunct="1">
              <a:lnSpc>
                <a:spcPct val="100000"/>
              </a:lnSpc>
              <a:buSzPct val="50000"/>
            </a:pPr>
            <a:r>
              <a:rPr lang="en-US" altLang="zh-CN" sz="2000" b="1"/>
              <a:t>InternalError</a:t>
            </a:r>
          </a:p>
          <a:p>
            <a:pPr lvl="2" eaLnBrk="1" hangingPunct="1">
              <a:lnSpc>
                <a:spcPct val="100000"/>
              </a:lnSpc>
              <a:buSzPct val="50000"/>
            </a:pPr>
            <a:r>
              <a:rPr lang="en-US" altLang="zh-CN" sz="2000" b="1"/>
              <a:t>OutOfMemoryError</a:t>
            </a:r>
          </a:p>
          <a:p>
            <a:pPr lvl="2" eaLnBrk="1" hangingPunct="1">
              <a:lnSpc>
                <a:spcPct val="100000"/>
              </a:lnSpc>
              <a:buSzPct val="50000"/>
            </a:pPr>
            <a:r>
              <a:rPr lang="en-US" altLang="zh-CN" sz="2000" b="1"/>
              <a:t>StackOverflowError</a:t>
            </a:r>
          </a:p>
          <a:p>
            <a:pPr lvl="2" eaLnBrk="1" hangingPunct="1">
              <a:lnSpc>
                <a:spcPct val="100000"/>
              </a:lnSpc>
              <a:buSzPct val="50000"/>
            </a:pPr>
            <a:r>
              <a:rPr lang="en-US" altLang="zh-CN" sz="2000" b="1"/>
              <a:t>UnknownError</a:t>
            </a:r>
          </a:p>
          <a:p>
            <a:pPr lvl="1" eaLnBrk="1" hangingPunct="1">
              <a:lnSpc>
                <a:spcPct val="100000"/>
              </a:lnSpc>
              <a:buSzPct val="55000"/>
            </a:pPr>
            <a:r>
              <a:rPr lang="en-US" altLang="zh-CN" sz="2400" b="1"/>
              <a:t>AWTError (in java.awt)</a:t>
            </a:r>
          </a:p>
          <a:p>
            <a:pPr lvl="1" eaLnBrk="1" hangingPunct="1">
              <a:lnSpc>
                <a:spcPct val="100000"/>
              </a:lnSpc>
              <a:buSzPct val="55000"/>
            </a:pPr>
            <a:r>
              <a:rPr lang="en-US" altLang="zh-CN" sz="2400" b="1">
                <a:latin typeface="Times New Roman" panose="02020603050405020304" pitchFamily="18" charset="0"/>
              </a:rPr>
              <a:t>…</a:t>
            </a:r>
          </a:p>
        </p:txBody>
      </p:sp>
    </p:spTree>
    <p:extLst>
      <p:ext uri="{BB962C8B-B14F-4D97-AF65-F5344CB8AC3E}">
        <p14:creationId xmlns:p14="http://schemas.microsoft.com/office/powerpoint/2010/main" val="2404338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5" name="Rectangle 3">
            <a:extLst>
              <a:ext uri="{FF2B5EF4-FFF2-40B4-BE49-F238E27FC236}">
                <a16:creationId xmlns:a16="http://schemas.microsoft.com/office/drawing/2014/main" id="{57077432-AD50-0C42-9035-4D32C2207527}"/>
              </a:ext>
            </a:extLst>
          </p:cNvPr>
          <p:cNvSpPr>
            <a:spLocks noChangeArrowheads="1"/>
          </p:cNvSpPr>
          <p:nvPr/>
        </p:nvSpPr>
        <p:spPr bwMode="auto">
          <a:xfrm>
            <a:off x="2667000" y="1981200"/>
            <a:ext cx="7772400" cy="4535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1600">
                <a:solidFill>
                  <a:schemeClr val="tx1"/>
                </a:solidFill>
                <a:latin typeface="Tahoma" panose="020B0604030504040204" pitchFamily="34" charset="0"/>
                <a:ea typeface="宋体" panose="02010600030101010101" pitchFamily="2" charset="-122"/>
              </a:defRPr>
            </a:lvl1pPr>
            <a:lvl2pPr marL="742950" indent="-285750" eaLnBrk="0" hangingPunct="0">
              <a:defRPr kumimoji="1" sz="1600">
                <a:solidFill>
                  <a:schemeClr val="tx1"/>
                </a:solidFill>
                <a:latin typeface="Tahoma" panose="020B0604030504040204" pitchFamily="34" charset="0"/>
                <a:ea typeface="宋体" panose="02010600030101010101" pitchFamily="2" charset="-122"/>
              </a:defRPr>
            </a:lvl2pPr>
            <a:lvl3pPr marL="1143000" indent="-228600" eaLnBrk="0" hangingPunct="0">
              <a:defRPr kumimoji="1" sz="1600">
                <a:solidFill>
                  <a:schemeClr val="tx1"/>
                </a:solidFill>
                <a:latin typeface="Tahoma" panose="020B0604030504040204" pitchFamily="34" charset="0"/>
                <a:ea typeface="宋体" panose="02010600030101010101" pitchFamily="2" charset="-122"/>
              </a:defRPr>
            </a:lvl3pPr>
            <a:lvl4pPr marL="1600200" indent="-228600"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pPr>
            <a:r>
              <a:rPr lang="en-US" altLang="zh-CN" sz="2800" b="1"/>
              <a:t>Exception (in java.lang)</a:t>
            </a:r>
          </a:p>
          <a:p>
            <a:pPr lvl="1" eaLnBrk="1" hangingPunct="1">
              <a:lnSpc>
                <a:spcPct val="100000"/>
              </a:lnSpc>
              <a:buSzPct val="55000"/>
            </a:pPr>
            <a:r>
              <a:rPr lang="en-US" altLang="zh-CN" sz="2400" b="1"/>
              <a:t>ClassNotFoundException</a:t>
            </a:r>
          </a:p>
          <a:p>
            <a:pPr lvl="1" eaLnBrk="1" hangingPunct="1">
              <a:lnSpc>
                <a:spcPct val="100000"/>
              </a:lnSpc>
              <a:buSzPct val="55000"/>
            </a:pPr>
            <a:r>
              <a:rPr lang="en-US" altLang="zh-CN" sz="2400" b="1"/>
              <a:t>CloneNotSupportedException</a:t>
            </a:r>
          </a:p>
          <a:p>
            <a:pPr lvl="1" eaLnBrk="1" hangingPunct="1">
              <a:lnSpc>
                <a:spcPct val="100000"/>
              </a:lnSpc>
              <a:buSzPct val="55000"/>
            </a:pPr>
            <a:r>
              <a:rPr lang="en-US" altLang="zh-CN" sz="2400" b="1"/>
              <a:t>InterruptedException</a:t>
            </a:r>
          </a:p>
          <a:p>
            <a:pPr lvl="1" eaLnBrk="1" hangingPunct="1">
              <a:lnSpc>
                <a:spcPct val="100000"/>
              </a:lnSpc>
              <a:buSzPct val="55000"/>
            </a:pPr>
            <a:r>
              <a:rPr lang="en-US" altLang="zh-CN" sz="2400" b="1">
                <a:latin typeface="Times New Roman" panose="02020603050405020304" pitchFamily="18" charset="0"/>
              </a:rPr>
              <a:t>…</a:t>
            </a:r>
          </a:p>
          <a:p>
            <a:pPr lvl="1" eaLnBrk="1" hangingPunct="1">
              <a:lnSpc>
                <a:spcPct val="100000"/>
              </a:lnSpc>
              <a:buSzPct val="55000"/>
            </a:pPr>
            <a:r>
              <a:rPr lang="en-US" altLang="zh-CN" sz="2400" b="1"/>
              <a:t>RuntimeException</a:t>
            </a:r>
          </a:p>
          <a:p>
            <a:pPr lvl="2" eaLnBrk="1" hangingPunct="1">
              <a:lnSpc>
                <a:spcPct val="100000"/>
              </a:lnSpc>
              <a:buSzPct val="50000"/>
            </a:pPr>
            <a:r>
              <a:rPr lang="en-US" altLang="zh-CN" sz="2000" b="1"/>
              <a:t>ArithmeticException</a:t>
            </a:r>
          </a:p>
          <a:p>
            <a:pPr lvl="2" eaLnBrk="1" hangingPunct="1">
              <a:lnSpc>
                <a:spcPct val="100000"/>
              </a:lnSpc>
              <a:buSzPct val="50000"/>
            </a:pPr>
            <a:r>
              <a:rPr lang="en-US" altLang="zh-CN" sz="2000" b="1"/>
              <a:t>ClassCastException</a:t>
            </a:r>
          </a:p>
          <a:p>
            <a:pPr lvl="2" eaLnBrk="1" hangingPunct="1">
              <a:lnSpc>
                <a:spcPct val="100000"/>
              </a:lnSpc>
              <a:buSzPct val="50000"/>
            </a:pPr>
            <a:r>
              <a:rPr lang="en-US" altLang="zh-CN" sz="2000" b="1"/>
              <a:t>InllegalArgumentException</a:t>
            </a:r>
          </a:p>
          <a:p>
            <a:pPr lvl="3" eaLnBrk="1" hangingPunct="1">
              <a:lnSpc>
                <a:spcPct val="100000"/>
              </a:lnSpc>
              <a:buSzPct val="55000"/>
            </a:pPr>
            <a:r>
              <a:rPr lang="en-US" altLang="zh-CN" sz="1800" b="1"/>
              <a:t>InllegalThreadStateException</a:t>
            </a:r>
          </a:p>
          <a:p>
            <a:pPr lvl="3" eaLnBrk="1" hangingPunct="1">
              <a:lnSpc>
                <a:spcPct val="100000"/>
              </a:lnSpc>
              <a:buSzPct val="55000"/>
            </a:pPr>
            <a:r>
              <a:rPr lang="en-US" altLang="zh-CN" sz="1800" b="1"/>
              <a:t>NumberFormatException</a:t>
            </a:r>
          </a:p>
        </p:txBody>
      </p:sp>
      <p:sp>
        <p:nvSpPr>
          <p:cNvPr id="2166" name="Rectangle 4">
            <a:extLst>
              <a:ext uri="{FF2B5EF4-FFF2-40B4-BE49-F238E27FC236}">
                <a16:creationId xmlns:a16="http://schemas.microsoft.com/office/drawing/2014/main" id="{B746235C-82CB-1D40-A5C7-FA77BDBF23F8}"/>
              </a:ext>
            </a:extLst>
          </p:cNvPr>
          <p:cNvSpPr>
            <a:spLocks noChangeArrowheads="1"/>
          </p:cNvSpPr>
          <p:nvPr/>
        </p:nvSpPr>
        <p:spPr bwMode="auto">
          <a:xfrm>
            <a:off x="580746" y="213006"/>
            <a:ext cx="4711546" cy="13705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p>
          <a:p>
            <a:pPr eaLnBrk="1" hangingPunct="1">
              <a:lnSpc>
                <a:spcPct val="120000"/>
              </a:lnSpc>
              <a:spcBef>
                <a:spcPct val="0"/>
              </a:spcBef>
              <a:buClrTx/>
              <a:buFontTx/>
              <a:buNone/>
            </a:pPr>
            <a:r>
              <a:rPr lang="zh-CN" altLang="en-US" sz="2800" b="1" dirty="0">
                <a:latin typeface="宋体" panose="02010600030101010101" pitchFamily="2" charset="-122"/>
              </a:rPr>
              <a:t>	</a:t>
            </a:r>
            <a:r>
              <a:rPr lang="en-US" altLang="zh-CN" sz="2800" b="1" dirty="0">
                <a:latin typeface="Arial" panose="020B0604020202020204" pitchFamily="34" charset="0"/>
              </a:rPr>
              <a:t>——</a:t>
            </a:r>
            <a:r>
              <a:rPr lang="zh-CN" altLang="en-US" sz="2800" b="1" dirty="0"/>
              <a:t>一些常用的异常类</a:t>
            </a:r>
          </a:p>
        </p:txBody>
      </p:sp>
    </p:spTree>
    <p:extLst>
      <p:ext uri="{BB962C8B-B14F-4D97-AF65-F5344CB8AC3E}">
        <p14:creationId xmlns:p14="http://schemas.microsoft.com/office/powerpoint/2010/main" val="2017235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9" name="Rectangle 3">
            <a:extLst>
              <a:ext uri="{FF2B5EF4-FFF2-40B4-BE49-F238E27FC236}">
                <a16:creationId xmlns:a16="http://schemas.microsoft.com/office/drawing/2014/main" id="{2C82A8CC-D966-A04F-A150-5A7838646FA5}"/>
              </a:ext>
            </a:extLst>
          </p:cNvPr>
          <p:cNvSpPr>
            <a:spLocks noChangeArrowheads="1"/>
          </p:cNvSpPr>
          <p:nvPr/>
        </p:nvSpPr>
        <p:spPr bwMode="auto">
          <a:xfrm>
            <a:off x="2590800" y="1752600"/>
            <a:ext cx="7848600"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marL="742950" indent="-285750" eaLnBrk="0" hangingPunct="0">
              <a:defRPr kumimoji="1" sz="1600">
                <a:solidFill>
                  <a:schemeClr val="tx1"/>
                </a:solidFill>
                <a:latin typeface="Tahoma" panose="020B0604030504040204" pitchFamily="34" charset="0"/>
                <a:ea typeface="宋体" panose="02010600030101010101" pitchFamily="2" charset="-122"/>
              </a:defRPr>
            </a:lvl2pPr>
            <a:lvl3pPr marL="1143000" indent="-228600" eaLnBrk="0" hangingPunct="0">
              <a:defRPr kumimoji="1" sz="1600">
                <a:solidFill>
                  <a:schemeClr val="tx1"/>
                </a:solidFill>
                <a:latin typeface="Tahoma" panose="020B0604030504040204" pitchFamily="34" charset="0"/>
                <a:ea typeface="宋体" panose="02010600030101010101" pitchFamily="2" charset="-122"/>
              </a:defRPr>
            </a:lvl3pPr>
            <a:lvl4pPr marL="1600200" indent="-228600"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lvl="1" eaLnBrk="1" hangingPunct="1">
              <a:lnSpc>
                <a:spcPct val="100000"/>
              </a:lnSpc>
              <a:buSzPct val="55000"/>
            </a:pPr>
            <a:r>
              <a:rPr lang="en-US" altLang="zh-CN" sz="2400" b="1"/>
              <a:t>RuntimeException</a:t>
            </a:r>
          </a:p>
          <a:p>
            <a:pPr lvl="2" eaLnBrk="1" hangingPunct="1">
              <a:lnSpc>
                <a:spcPct val="100000"/>
              </a:lnSpc>
              <a:buSzPct val="50000"/>
            </a:pPr>
            <a:r>
              <a:rPr lang="en-US" altLang="zh-CN" sz="2000" b="1"/>
              <a:t>InllegalMonitorStateException</a:t>
            </a:r>
          </a:p>
          <a:p>
            <a:pPr lvl="2" eaLnBrk="1" hangingPunct="1">
              <a:lnSpc>
                <a:spcPct val="100000"/>
              </a:lnSpc>
              <a:buSzPct val="50000"/>
            </a:pPr>
            <a:r>
              <a:rPr lang="en-US" altLang="zh-CN" sz="2000" b="1"/>
              <a:t>InllegalStateException</a:t>
            </a:r>
          </a:p>
          <a:p>
            <a:pPr lvl="2" eaLnBrk="1" hangingPunct="1">
              <a:lnSpc>
                <a:spcPct val="100000"/>
              </a:lnSpc>
              <a:buSzPct val="50000"/>
            </a:pPr>
            <a:r>
              <a:rPr lang="en-US" altLang="zh-CN" sz="2000" b="1">
                <a:solidFill>
                  <a:srgbClr val="FF0000"/>
                </a:solidFill>
              </a:rPr>
              <a:t>IndexOutOfBoundsException</a:t>
            </a:r>
          </a:p>
          <a:p>
            <a:pPr lvl="3" eaLnBrk="1" hangingPunct="1">
              <a:lnSpc>
                <a:spcPct val="100000"/>
              </a:lnSpc>
              <a:buSzPct val="55000"/>
            </a:pPr>
            <a:r>
              <a:rPr lang="en-US" altLang="zh-CN" sz="1800" b="1">
                <a:solidFill>
                  <a:srgbClr val="FF0000"/>
                </a:solidFill>
              </a:rPr>
              <a:t>ArrayIndexOutObBoundsException</a:t>
            </a:r>
          </a:p>
          <a:p>
            <a:pPr lvl="3" eaLnBrk="1" hangingPunct="1">
              <a:lnSpc>
                <a:spcPct val="100000"/>
              </a:lnSpc>
              <a:buSzPct val="55000"/>
            </a:pPr>
            <a:r>
              <a:rPr lang="en-US" altLang="zh-CN" sz="1800" b="1"/>
              <a:t>StringIndexOutObBoundsException</a:t>
            </a:r>
          </a:p>
          <a:p>
            <a:pPr lvl="2" eaLnBrk="1" hangingPunct="1">
              <a:lnSpc>
                <a:spcPct val="100000"/>
              </a:lnSpc>
              <a:buSzPct val="50000"/>
            </a:pPr>
            <a:r>
              <a:rPr lang="en-US" altLang="zh-CN" sz="2000" b="1"/>
              <a:t>NegativeArraySizeException</a:t>
            </a:r>
          </a:p>
          <a:p>
            <a:pPr lvl="2" eaLnBrk="1" hangingPunct="1">
              <a:lnSpc>
                <a:spcPct val="100000"/>
              </a:lnSpc>
              <a:buSzPct val="50000"/>
            </a:pPr>
            <a:r>
              <a:rPr lang="en-US" altLang="zh-CN" sz="2000" b="1">
                <a:solidFill>
                  <a:srgbClr val="FF0000"/>
                </a:solidFill>
              </a:rPr>
              <a:t>NullPointerException</a:t>
            </a:r>
          </a:p>
          <a:p>
            <a:pPr lvl="2" eaLnBrk="1" hangingPunct="1">
              <a:lnSpc>
                <a:spcPct val="100000"/>
              </a:lnSpc>
              <a:buSzPct val="50000"/>
            </a:pPr>
            <a:r>
              <a:rPr lang="en-US" altLang="zh-CN" sz="2000" b="1"/>
              <a:t>SecurityException</a:t>
            </a:r>
          </a:p>
          <a:p>
            <a:pPr lvl="2" eaLnBrk="1" hangingPunct="1">
              <a:lnSpc>
                <a:spcPct val="100000"/>
              </a:lnSpc>
              <a:buSzPct val="50000"/>
            </a:pPr>
            <a:r>
              <a:rPr lang="en-US" altLang="zh-CN" sz="2000" b="1">
                <a:latin typeface="Times New Roman" panose="02020603050405020304" pitchFamily="18" charset="0"/>
              </a:rPr>
              <a:t>…</a:t>
            </a:r>
          </a:p>
          <a:p>
            <a:pPr lvl="2" eaLnBrk="1" hangingPunct="1">
              <a:lnSpc>
                <a:spcPct val="100000"/>
              </a:lnSpc>
              <a:buSzPct val="50000"/>
            </a:pPr>
            <a:r>
              <a:rPr lang="en-US" altLang="zh-CN" sz="2000" b="1"/>
              <a:t>EmptyStackException (in java.util)</a:t>
            </a:r>
          </a:p>
          <a:p>
            <a:pPr lvl="2" eaLnBrk="1" hangingPunct="1">
              <a:lnSpc>
                <a:spcPct val="100000"/>
              </a:lnSpc>
              <a:buSzPct val="50000"/>
            </a:pPr>
            <a:r>
              <a:rPr lang="en-US" altLang="zh-CN" sz="2000" b="1"/>
              <a:t>MissingResourceException (in java.util)</a:t>
            </a:r>
          </a:p>
          <a:p>
            <a:pPr lvl="2" eaLnBrk="1" hangingPunct="1">
              <a:lnSpc>
                <a:spcPct val="100000"/>
              </a:lnSpc>
              <a:buSzPct val="50000"/>
            </a:pPr>
            <a:r>
              <a:rPr lang="en-US" altLang="zh-CN" sz="2000" b="1"/>
              <a:t>NoSuchElementException (in java.util)</a:t>
            </a:r>
          </a:p>
          <a:p>
            <a:pPr lvl="2" eaLnBrk="1" hangingPunct="1">
              <a:lnSpc>
                <a:spcPct val="100000"/>
              </a:lnSpc>
              <a:buSzPct val="50000"/>
            </a:pPr>
            <a:r>
              <a:rPr lang="en-US" altLang="zh-CN" sz="2000" b="1">
                <a:latin typeface="Times New Roman" panose="02020603050405020304" pitchFamily="18" charset="0"/>
              </a:rPr>
              <a:t>…</a:t>
            </a:r>
          </a:p>
        </p:txBody>
      </p:sp>
      <p:sp>
        <p:nvSpPr>
          <p:cNvPr id="2170" name="Rectangle 4">
            <a:extLst>
              <a:ext uri="{FF2B5EF4-FFF2-40B4-BE49-F238E27FC236}">
                <a16:creationId xmlns:a16="http://schemas.microsoft.com/office/drawing/2014/main" id="{2D848C1D-EB92-9548-BFC6-D3D8B6E20331}"/>
              </a:ext>
            </a:extLst>
          </p:cNvPr>
          <p:cNvSpPr>
            <a:spLocks noChangeArrowheads="1"/>
          </p:cNvSpPr>
          <p:nvPr/>
        </p:nvSpPr>
        <p:spPr bwMode="auto">
          <a:xfrm>
            <a:off x="235027" y="118876"/>
            <a:ext cx="4711546" cy="13705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p>
          <a:p>
            <a:pPr eaLnBrk="1" hangingPunct="1">
              <a:lnSpc>
                <a:spcPct val="120000"/>
              </a:lnSpc>
              <a:spcBef>
                <a:spcPct val="0"/>
              </a:spcBef>
              <a:buClrTx/>
              <a:buFontTx/>
              <a:buNone/>
            </a:pPr>
            <a:r>
              <a:rPr lang="zh-CN" altLang="en-US" sz="2800" b="1" dirty="0">
                <a:latin typeface="宋体" panose="02010600030101010101" pitchFamily="2" charset="-122"/>
              </a:rPr>
              <a:t>	</a:t>
            </a:r>
            <a:r>
              <a:rPr lang="en-US" altLang="zh-CN" sz="2800" b="1" dirty="0">
                <a:latin typeface="Arial" panose="020B0604020202020204" pitchFamily="34" charset="0"/>
              </a:rPr>
              <a:t>——</a:t>
            </a:r>
            <a:r>
              <a:rPr lang="zh-CN" altLang="en-US" sz="2800" b="1" dirty="0"/>
              <a:t>一些常用的异常类</a:t>
            </a:r>
          </a:p>
        </p:txBody>
      </p:sp>
    </p:spTree>
    <p:extLst>
      <p:ext uri="{BB962C8B-B14F-4D97-AF65-F5344CB8AC3E}">
        <p14:creationId xmlns:p14="http://schemas.microsoft.com/office/powerpoint/2010/main" val="2434597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3" name="Rectangle 2">
            <a:extLst>
              <a:ext uri="{FF2B5EF4-FFF2-40B4-BE49-F238E27FC236}">
                <a16:creationId xmlns:a16="http://schemas.microsoft.com/office/drawing/2014/main" id="{B00C473B-E38B-9942-8F50-7BC858B536A4}"/>
              </a:ext>
            </a:extLst>
          </p:cNvPr>
          <p:cNvSpPr>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1600">
                <a:solidFill>
                  <a:schemeClr val="tx1"/>
                </a:solidFill>
                <a:latin typeface="Tahoma" panose="020B0604030504040204" pitchFamily="34" charset="0"/>
                <a:ea typeface="宋体" panose="02010600030101010101" pitchFamily="2" charset="-122"/>
              </a:defRPr>
            </a:lvl1pPr>
            <a:lvl2pPr marL="742950" indent="-285750" eaLnBrk="0" hangingPunct="0">
              <a:defRPr kumimoji="1" sz="1600">
                <a:solidFill>
                  <a:schemeClr val="tx1"/>
                </a:solidFill>
                <a:latin typeface="Tahoma" panose="020B0604030504040204" pitchFamily="34" charset="0"/>
                <a:ea typeface="宋体" panose="02010600030101010101" pitchFamily="2" charset="-122"/>
              </a:defRPr>
            </a:lvl2pPr>
            <a:lvl3pPr marL="1143000" indent="-228600"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pPr>
            <a:r>
              <a:rPr lang="en-US" altLang="zh-CN" sz="3200" b="1"/>
              <a:t>Exception</a:t>
            </a:r>
          </a:p>
          <a:p>
            <a:pPr lvl="1" eaLnBrk="1" hangingPunct="1">
              <a:lnSpc>
                <a:spcPct val="100000"/>
              </a:lnSpc>
              <a:buSzPct val="55000"/>
            </a:pPr>
            <a:r>
              <a:rPr lang="en-US" altLang="zh-CN" sz="2800" b="1"/>
              <a:t>IOException (in java.io)</a:t>
            </a:r>
          </a:p>
          <a:p>
            <a:pPr lvl="2" eaLnBrk="1" hangingPunct="1">
              <a:lnSpc>
                <a:spcPct val="100000"/>
              </a:lnSpc>
              <a:buSzPct val="50000"/>
            </a:pPr>
            <a:r>
              <a:rPr lang="en-US" altLang="zh-CN" sz="2400" b="1"/>
              <a:t>CharConversionException</a:t>
            </a:r>
          </a:p>
          <a:p>
            <a:pPr lvl="2" eaLnBrk="1" hangingPunct="1">
              <a:lnSpc>
                <a:spcPct val="100000"/>
              </a:lnSpc>
              <a:buSzPct val="50000"/>
            </a:pPr>
            <a:r>
              <a:rPr lang="en-US" altLang="zh-CN" sz="2400" b="1"/>
              <a:t>EOFException</a:t>
            </a:r>
          </a:p>
          <a:p>
            <a:pPr lvl="2" eaLnBrk="1" hangingPunct="1">
              <a:lnSpc>
                <a:spcPct val="100000"/>
              </a:lnSpc>
              <a:buSzPct val="50000"/>
            </a:pPr>
            <a:r>
              <a:rPr lang="en-US" altLang="zh-CN" sz="2400" b="1"/>
              <a:t>FileNotFoundException</a:t>
            </a:r>
          </a:p>
          <a:p>
            <a:pPr lvl="2" eaLnBrk="1" hangingPunct="1">
              <a:lnSpc>
                <a:spcPct val="100000"/>
              </a:lnSpc>
              <a:buSzPct val="50000"/>
            </a:pPr>
            <a:r>
              <a:rPr lang="en-US" altLang="zh-CN" sz="2400" b="1"/>
              <a:t>InterruptedIOException</a:t>
            </a:r>
          </a:p>
          <a:p>
            <a:pPr lvl="2" eaLnBrk="1" hangingPunct="1">
              <a:lnSpc>
                <a:spcPct val="100000"/>
              </a:lnSpc>
              <a:buSzPct val="50000"/>
            </a:pPr>
            <a:r>
              <a:rPr kumimoji="0" lang="en-US" altLang="zh-CN" sz="2400" b="1"/>
              <a:t>StreamCorruptedException</a:t>
            </a:r>
          </a:p>
          <a:p>
            <a:pPr lvl="2" eaLnBrk="1" hangingPunct="1">
              <a:lnSpc>
                <a:spcPct val="100000"/>
              </a:lnSpc>
              <a:buSzPct val="50000"/>
            </a:pPr>
            <a:r>
              <a:rPr kumimoji="0" lang="en-US" altLang="zh-CN" sz="2400" b="1"/>
              <a:t>Java.net.MalformedURLException</a:t>
            </a:r>
          </a:p>
          <a:p>
            <a:pPr lvl="2" eaLnBrk="1" hangingPunct="1">
              <a:lnSpc>
                <a:spcPct val="100000"/>
              </a:lnSpc>
              <a:buSzPct val="50000"/>
            </a:pPr>
            <a:r>
              <a:rPr lang="en-US" altLang="zh-CN" sz="2400" b="1">
                <a:latin typeface="Times New Roman" panose="02020603050405020304" pitchFamily="18" charset="0"/>
              </a:rPr>
              <a:t>……</a:t>
            </a:r>
          </a:p>
        </p:txBody>
      </p:sp>
      <p:sp>
        <p:nvSpPr>
          <p:cNvPr id="2174" name="Rectangle 3">
            <a:extLst>
              <a:ext uri="{FF2B5EF4-FFF2-40B4-BE49-F238E27FC236}">
                <a16:creationId xmlns:a16="http://schemas.microsoft.com/office/drawing/2014/main" id="{44B057FB-6969-A441-B143-321C503A1AC5}"/>
              </a:ext>
            </a:extLst>
          </p:cNvPr>
          <p:cNvSpPr>
            <a:spLocks noChangeArrowheads="1"/>
          </p:cNvSpPr>
          <p:nvPr/>
        </p:nvSpPr>
        <p:spPr bwMode="auto">
          <a:xfrm>
            <a:off x="350915" y="145771"/>
            <a:ext cx="4711546" cy="13705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p>
          <a:p>
            <a:pPr eaLnBrk="1" hangingPunct="1">
              <a:lnSpc>
                <a:spcPct val="120000"/>
              </a:lnSpc>
              <a:spcBef>
                <a:spcPct val="0"/>
              </a:spcBef>
              <a:buClrTx/>
              <a:buFontTx/>
              <a:buNone/>
            </a:pPr>
            <a:r>
              <a:rPr lang="zh-CN" altLang="en-US" sz="2800" b="1" dirty="0">
                <a:latin typeface="宋体" panose="02010600030101010101" pitchFamily="2" charset="-122"/>
              </a:rPr>
              <a:t>	</a:t>
            </a:r>
            <a:r>
              <a:rPr lang="en-US" altLang="zh-CN" sz="2800" b="1" dirty="0">
                <a:latin typeface="Arial" panose="020B0604020202020204" pitchFamily="34" charset="0"/>
              </a:rPr>
              <a:t>——</a:t>
            </a:r>
            <a:r>
              <a:rPr lang="zh-CN" altLang="en-US" sz="2800" b="1" dirty="0"/>
              <a:t>一些常用的异常类</a:t>
            </a:r>
          </a:p>
        </p:txBody>
      </p:sp>
    </p:spTree>
    <p:extLst>
      <p:ext uri="{BB962C8B-B14F-4D97-AF65-F5344CB8AC3E}">
        <p14:creationId xmlns:p14="http://schemas.microsoft.com/office/powerpoint/2010/main" val="3951693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7" name="Rectangle 3">
            <a:extLst>
              <a:ext uri="{FF2B5EF4-FFF2-40B4-BE49-F238E27FC236}">
                <a16:creationId xmlns:a16="http://schemas.microsoft.com/office/drawing/2014/main" id="{30759D6E-6339-6340-80B3-8A6D3068605D}"/>
              </a:ext>
            </a:extLst>
          </p:cNvPr>
          <p:cNvSpPr>
            <a:spLocks noChangeArrowheads="1"/>
          </p:cNvSpPr>
          <p:nvPr/>
        </p:nvSpPr>
        <p:spPr bwMode="auto">
          <a:xfrm>
            <a:off x="2438400" y="1981201"/>
            <a:ext cx="8001000" cy="3808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SzPct val="70000"/>
            </a:pPr>
            <a:r>
              <a:rPr lang="en-US" altLang="zh-CN" sz="2800" b="1">
                <a:latin typeface="Arial" panose="020B0604020202020204" pitchFamily="34" charset="0"/>
              </a:rPr>
              <a:t> </a:t>
            </a:r>
            <a:r>
              <a:rPr lang="zh-CN" altLang="en-US" sz="2800" b="1">
                <a:latin typeface="Arial" panose="020B0604020202020204" pitchFamily="34" charset="0"/>
              </a:rPr>
              <a:t>异常示例：</a:t>
            </a:r>
          </a:p>
          <a:p>
            <a:pPr algn="just" eaLnBrk="1" hangingPunct="1">
              <a:spcBef>
                <a:spcPct val="50000"/>
              </a:spcBef>
              <a:buSzPct val="70000"/>
              <a:buFont typeface="Wingdings" pitchFamily="2" charset="2"/>
              <a:buNone/>
            </a:pPr>
            <a:endParaRPr lang="zh-CN" altLang="en-US" sz="900" b="1">
              <a:latin typeface="Arial" panose="020B0604020202020204" pitchFamily="34" charset="0"/>
            </a:endParaRPr>
          </a:p>
          <a:p>
            <a:pPr algn="just" eaLnBrk="1" hangingPunct="1">
              <a:spcBef>
                <a:spcPct val="50000"/>
              </a:spcBef>
              <a:buSzPct val="70000"/>
              <a:buFont typeface="Wingdings" pitchFamily="2" charset="2"/>
              <a:buNone/>
            </a:pPr>
            <a:r>
              <a:rPr lang="zh-CN" altLang="en-US" sz="2800" b="1">
                <a:latin typeface="Arial" panose="020B0604020202020204" pitchFamily="34" charset="0"/>
              </a:rPr>
              <a:t>（</a:t>
            </a:r>
            <a:r>
              <a:rPr lang="en-US" altLang="zh-CN" sz="2800" b="1">
                <a:latin typeface="Arial" panose="020B0604020202020204" pitchFamily="34" charset="0"/>
              </a:rPr>
              <a:t>1</a:t>
            </a:r>
            <a:r>
              <a:rPr lang="zh-CN" altLang="en-US" sz="2800" b="1">
                <a:latin typeface="Arial" panose="020B0604020202020204" pitchFamily="34" charset="0"/>
              </a:rPr>
              <a:t>）编译时异常：在程序中必须对其进行处理，否则编译器会指出错误。</a:t>
            </a:r>
          </a:p>
          <a:p>
            <a:pPr algn="just" eaLnBrk="1" hangingPunct="1">
              <a:spcBef>
                <a:spcPct val="50000"/>
              </a:spcBef>
              <a:buSzPct val="70000"/>
              <a:buFont typeface="Wingdings" pitchFamily="2" charset="2"/>
              <a:buNone/>
            </a:pPr>
            <a:r>
              <a:rPr lang="zh-CN" altLang="en-US" sz="2400" b="1">
                <a:solidFill>
                  <a:srgbClr val="000000"/>
                </a:solidFill>
                <a:latin typeface="宋体" panose="02010600030101010101" pitchFamily="2" charset="-122"/>
              </a:rPr>
              <a:t>    在使用能够产生异常的方法而没有捕获和处理，程序将不能通过编译。</a:t>
            </a:r>
          </a:p>
          <a:p>
            <a:pPr algn="just" eaLnBrk="1" hangingPunct="1">
              <a:spcBef>
                <a:spcPct val="50000"/>
              </a:spcBef>
              <a:buSzPct val="70000"/>
              <a:buFont typeface="Wingdings" pitchFamily="2" charset="2"/>
              <a:buNone/>
            </a:pPr>
            <a:r>
              <a:rPr lang="zh-CN" altLang="en-US" sz="2800" b="1">
                <a:latin typeface="Arial" panose="020B0604020202020204" pitchFamily="34" charset="0"/>
              </a:rPr>
              <a:t>（</a:t>
            </a:r>
            <a:r>
              <a:rPr lang="en-US" altLang="zh-CN" sz="2800" b="1">
                <a:latin typeface="Arial" panose="020B0604020202020204" pitchFamily="34" charset="0"/>
              </a:rPr>
              <a:t>2</a:t>
            </a:r>
            <a:r>
              <a:rPr lang="zh-CN" altLang="en-US" sz="2800" b="1">
                <a:latin typeface="Arial" panose="020B0604020202020204" pitchFamily="34" charset="0"/>
              </a:rPr>
              <a:t>）运行时异常：程序中可以不做处理，直接由运行时系统来处理。</a:t>
            </a:r>
          </a:p>
        </p:txBody>
      </p:sp>
      <p:sp>
        <p:nvSpPr>
          <p:cNvPr id="2178" name="Rectangle 5">
            <a:extLst>
              <a:ext uri="{FF2B5EF4-FFF2-40B4-BE49-F238E27FC236}">
                <a16:creationId xmlns:a16="http://schemas.microsoft.com/office/drawing/2014/main" id="{E7FB6B78-99B8-914D-9E48-E7A54C1B7034}"/>
              </a:ext>
            </a:extLst>
          </p:cNvPr>
          <p:cNvSpPr>
            <a:spLocks noChangeArrowheads="1"/>
          </p:cNvSpPr>
          <p:nvPr/>
        </p:nvSpPr>
        <p:spPr bwMode="auto">
          <a:xfrm>
            <a:off x="524437" y="461683"/>
            <a:ext cx="4708525" cy="827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p>
        </p:txBody>
      </p:sp>
    </p:spTree>
    <p:extLst>
      <p:ext uri="{BB962C8B-B14F-4D97-AF65-F5344CB8AC3E}">
        <p14:creationId xmlns:p14="http://schemas.microsoft.com/office/powerpoint/2010/main" val="3340083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 name="Rectangle 2">
            <a:extLst>
              <a:ext uri="{FF2B5EF4-FFF2-40B4-BE49-F238E27FC236}">
                <a16:creationId xmlns:a16="http://schemas.microsoft.com/office/drawing/2014/main" id="{596D23CB-7933-9942-91D9-6BB83564C5AE}"/>
              </a:ext>
            </a:extLst>
          </p:cNvPr>
          <p:cNvSpPr>
            <a:spLocks noChangeArrowheads="1"/>
          </p:cNvSpPr>
          <p:nvPr/>
        </p:nvSpPr>
        <p:spPr bwMode="auto">
          <a:xfrm>
            <a:off x="1847851" y="1773239"/>
            <a:ext cx="8208963" cy="3940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0"/>
              </a:spcBef>
              <a:buClrTx/>
              <a:buFontTx/>
              <a:buNone/>
            </a:pPr>
            <a:r>
              <a:rPr lang="en-US" altLang="zh-CN" sz="2800" b="1">
                <a:latin typeface="Times New Roman" panose="02020603050405020304" pitchFamily="18" charset="0"/>
              </a:rPr>
              <a:t>try-catch-finally</a:t>
            </a:r>
            <a:r>
              <a:rPr lang="zh-CN" altLang="en-US" sz="2800" b="1">
                <a:latin typeface="宋体" panose="02010600030101010101" pitchFamily="2" charset="-122"/>
              </a:rPr>
              <a:t>语句</a:t>
            </a:r>
            <a:r>
              <a:rPr lang="zh-CN" altLang="en-US" sz="2800" b="1">
                <a:latin typeface="Times New Roman" panose="02020603050405020304" pitchFamily="18" charset="0"/>
              </a:rPr>
              <a:t> </a:t>
            </a:r>
          </a:p>
          <a:p>
            <a:pPr algn="just" eaLnBrk="1" hangingPunct="1">
              <a:lnSpc>
                <a:spcPct val="150000"/>
              </a:lnSpc>
              <a:spcBef>
                <a:spcPct val="0"/>
              </a:spcBef>
              <a:buClrTx/>
              <a:buFontTx/>
              <a:buNone/>
            </a:pPr>
            <a:r>
              <a:rPr lang="zh-CN" altLang="en-US" sz="2800" b="1">
                <a:latin typeface="Times New Roman" panose="02020603050405020304" pitchFamily="18" charset="0"/>
              </a:rPr>
              <a:t>	</a:t>
            </a:r>
            <a:r>
              <a:rPr lang="en-US" altLang="zh-CN" sz="2800" b="1">
                <a:latin typeface="Times New Roman" panose="02020603050405020304" pitchFamily="18" charset="0"/>
              </a:rPr>
              <a:t>Java</a:t>
            </a:r>
            <a:r>
              <a:rPr lang="zh-CN" altLang="en-US" sz="2800" b="1">
                <a:latin typeface="Times New Roman" panose="02020603050405020304" pitchFamily="18" charset="0"/>
              </a:rPr>
              <a:t>的异常处理是通过</a:t>
            </a:r>
            <a:r>
              <a:rPr lang="en-US" altLang="zh-CN" sz="2800" b="1">
                <a:latin typeface="Times New Roman" panose="02020603050405020304" pitchFamily="18" charset="0"/>
              </a:rPr>
              <a:t>3</a:t>
            </a:r>
            <a:r>
              <a:rPr lang="zh-CN" altLang="en-US" sz="2800" b="1">
                <a:latin typeface="Times New Roman" panose="02020603050405020304" pitchFamily="18" charset="0"/>
              </a:rPr>
              <a:t>个关键词来实现的：</a:t>
            </a:r>
            <a:r>
              <a:rPr lang="en-US" altLang="zh-CN" sz="2800" b="1">
                <a:latin typeface="Times New Roman" panose="02020603050405020304" pitchFamily="18" charset="0"/>
              </a:rPr>
              <a:t>try-catch-finally</a:t>
            </a:r>
            <a:r>
              <a:rPr lang="zh-CN" altLang="en-US" sz="2800" b="1">
                <a:latin typeface="Times New Roman" panose="02020603050405020304" pitchFamily="18" charset="0"/>
              </a:rPr>
              <a:t>。用</a:t>
            </a:r>
            <a:r>
              <a:rPr lang="en-US" altLang="zh-CN" sz="2800" b="1">
                <a:latin typeface="Times New Roman" panose="02020603050405020304" pitchFamily="18" charset="0"/>
              </a:rPr>
              <a:t>try</a:t>
            </a:r>
            <a:r>
              <a:rPr lang="zh-CN" altLang="en-US" sz="2800" b="1">
                <a:latin typeface="Times New Roman" panose="02020603050405020304" pitchFamily="18" charset="0"/>
              </a:rPr>
              <a:t>来监视执行一段程序，如果出现异常，系统就会抛出（</a:t>
            </a:r>
            <a:r>
              <a:rPr lang="en-US" altLang="zh-CN" sz="2800" b="1">
                <a:latin typeface="Times New Roman" panose="02020603050405020304" pitchFamily="18" charset="0"/>
              </a:rPr>
              <a:t>throws</a:t>
            </a:r>
            <a:r>
              <a:rPr lang="zh-CN" altLang="en-US" sz="2800" b="1">
                <a:latin typeface="Times New Roman" panose="02020603050405020304" pitchFamily="18" charset="0"/>
              </a:rPr>
              <a:t>）异常，可以通过异常的类型来捕捉（</a:t>
            </a:r>
            <a:r>
              <a:rPr lang="en-US" altLang="zh-CN" sz="2800" b="1">
                <a:latin typeface="Times New Roman" panose="02020603050405020304" pitchFamily="18" charset="0"/>
              </a:rPr>
              <a:t>catch</a:t>
            </a:r>
            <a:r>
              <a:rPr lang="zh-CN" altLang="en-US" sz="2800" b="1">
                <a:latin typeface="Times New Roman" panose="02020603050405020304" pitchFamily="18" charset="0"/>
              </a:rPr>
              <a:t>）并处理它，或最后（</a:t>
            </a:r>
            <a:r>
              <a:rPr lang="en-US" altLang="zh-CN" sz="2800" b="1">
                <a:latin typeface="Times New Roman" panose="02020603050405020304" pitchFamily="18" charset="0"/>
              </a:rPr>
              <a:t>finally</a:t>
            </a:r>
            <a:r>
              <a:rPr lang="zh-CN" altLang="en-US" sz="2800" b="1">
                <a:latin typeface="Times New Roman" panose="02020603050405020304" pitchFamily="18" charset="0"/>
              </a:rPr>
              <a:t>）由缺省处理方法来处理。</a:t>
            </a:r>
          </a:p>
        </p:txBody>
      </p:sp>
      <p:sp>
        <p:nvSpPr>
          <p:cNvPr id="2182" name="Rectangle 3">
            <a:extLst>
              <a:ext uri="{FF2B5EF4-FFF2-40B4-BE49-F238E27FC236}">
                <a16:creationId xmlns:a16="http://schemas.microsoft.com/office/drawing/2014/main" id="{CC542E1C-5538-C54B-ABE0-B336FC4BF5CB}"/>
              </a:ext>
            </a:extLst>
          </p:cNvPr>
          <p:cNvSpPr>
            <a:spLocks noChangeArrowheads="1"/>
          </p:cNvSpPr>
          <p:nvPr/>
        </p:nvSpPr>
        <p:spPr bwMode="auto">
          <a:xfrm>
            <a:off x="542365" y="317436"/>
            <a:ext cx="5181600" cy="827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r>
              <a:rPr lang="en-US" altLang="zh-CN" sz="4400" b="1" dirty="0">
                <a:latin typeface="宋体" panose="02010600030101010101" pitchFamily="2" charset="-122"/>
              </a:rPr>
              <a:t>-</a:t>
            </a:r>
            <a:r>
              <a:rPr lang="zh-CN" altLang="en-US" sz="3200" b="1" dirty="0">
                <a:latin typeface="宋体" panose="02010600030101010101" pitchFamily="2" charset="-122"/>
              </a:rPr>
              <a:t>捕获异常</a:t>
            </a:r>
          </a:p>
        </p:txBody>
      </p:sp>
    </p:spTree>
    <p:extLst>
      <p:ext uri="{BB962C8B-B14F-4D97-AF65-F5344CB8AC3E}">
        <p14:creationId xmlns:p14="http://schemas.microsoft.com/office/powerpoint/2010/main" val="342946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5" name="Rectangle 2">
            <a:extLst>
              <a:ext uri="{FF2B5EF4-FFF2-40B4-BE49-F238E27FC236}">
                <a16:creationId xmlns:a16="http://schemas.microsoft.com/office/drawing/2014/main" id="{66F0E207-1083-6247-AA7D-A0137FF9C6EA}"/>
              </a:ext>
            </a:extLst>
          </p:cNvPr>
          <p:cNvSpPr>
            <a:spLocks noChangeArrowheads="1"/>
          </p:cNvSpPr>
          <p:nvPr/>
        </p:nvSpPr>
        <p:spPr bwMode="auto">
          <a:xfrm>
            <a:off x="1590675" y="2060576"/>
            <a:ext cx="478790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pPr>
            <a:r>
              <a:rPr lang="en-US" altLang="zh-CN" sz="2000" b="1"/>
              <a:t>try</a:t>
            </a:r>
            <a:r>
              <a:rPr lang="zh-CN" altLang="en-US" sz="2000" b="1"/>
              <a:t>代码段包含可能产生异常的代码</a:t>
            </a:r>
          </a:p>
          <a:p>
            <a:pPr eaLnBrk="1" hangingPunct="1">
              <a:lnSpc>
                <a:spcPct val="100000"/>
              </a:lnSpc>
            </a:pPr>
            <a:r>
              <a:rPr lang="en-US" altLang="zh-CN" sz="2000" b="1"/>
              <a:t>try</a:t>
            </a:r>
            <a:r>
              <a:rPr lang="zh-CN" altLang="en-US" sz="2000" b="1"/>
              <a:t>代码段后跟有一个或多个</a:t>
            </a:r>
            <a:r>
              <a:rPr lang="en-US" altLang="zh-CN" sz="2000" b="1"/>
              <a:t>catch</a:t>
            </a:r>
            <a:r>
              <a:rPr lang="zh-CN" altLang="en-US" sz="2000" b="1"/>
              <a:t>代码段</a:t>
            </a:r>
          </a:p>
          <a:p>
            <a:pPr eaLnBrk="1" hangingPunct="1">
              <a:lnSpc>
                <a:spcPct val="100000"/>
              </a:lnSpc>
            </a:pPr>
            <a:r>
              <a:rPr lang="zh-CN" altLang="en-US" sz="2000" b="1"/>
              <a:t>每个</a:t>
            </a:r>
            <a:r>
              <a:rPr lang="en-US" altLang="zh-CN" sz="2000" b="1"/>
              <a:t>catch</a:t>
            </a:r>
            <a:r>
              <a:rPr lang="zh-CN" altLang="en-US" sz="2000" b="1"/>
              <a:t>代码段声明其能处理的一种特定类型的异常</a:t>
            </a:r>
          </a:p>
          <a:p>
            <a:pPr eaLnBrk="1" hangingPunct="1">
              <a:lnSpc>
                <a:spcPct val="100000"/>
              </a:lnSpc>
            </a:pPr>
            <a:r>
              <a:rPr lang="zh-CN" altLang="en-US" sz="2000" b="1"/>
              <a:t>每个</a:t>
            </a:r>
            <a:r>
              <a:rPr lang="en-US" altLang="zh-CN" sz="2000" b="1"/>
              <a:t>catch</a:t>
            </a:r>
            <a:r>
              <a:rPr lang="zh-CN" altLang="en-US" sz="2000" b="1"/>
              <a:t>代码段都是一段异常处理代码</a:t>
            </a:r>
          </a:p>
          <a:p>
            <a:pPr eaLnBrk="1" hangingPunct="1">
              <a:lnSpc>
                <a:spcPct val="100000"/>
              </a:lnSpc>
            </a:pPr>
            <a:r>
              <a:rPr lang="zh-CN" altLang="en-US" sz="2000" b="1"/>
              <a:t>程序继续执行最后一个</a:t>
            </a:r>
            <a:r>
              <a:rPr lang="en-US" altLang="zh-CN" sz="2000" b="1"/>
              <a:t>catch</a:t>
            </a:r>
            <a:r>
              <a:rPr lang="zh-CN" altLang="en-US" sz="2000" b="1"/>
              <a:t>代码段后的代码</a:t>
            </a:r>
          </a:p>
          <a:p>
            <a:pPr eaLnBrk="1" hangingPunct="1">
              <a:lnSpc>
                <a:spcPct val="100000"/>
              </a:lnSpc>
              <a:buFont typeface="Wingdings" pitchFamily="2" charset="2"/>
              <a:buNone/>
            </a:pPr>
            <a:r>
              <a:rPr lang="zh-CN" altLang="en-US" sz="2000" b="1"/>
              <a:t>	</a:t>
            </a:r>
            <a:r>
              <a:rPr lang="en-US" altLang="zh-CN" sz="2000" b="1">
                <a:solidFill>
                  <a:srgbClr val="777777"/>
                </a:solidFill>
              </a:rPr>
              <a:t>(</a:t>
            </a:r>
            <a:r>
              <a:rPr lang="zh-CN" altLang="en-US" sz="2000" b="1">
                <a:solidFill>
                  <a:srgbClr val="777777"/>
                </a:solidFill>
              </a:rPr>
              <a:t>或执行完</a:t>
            </a:r>
            <a:r>
              <a:rPr lang="en-US" altLang="zh-CN" sz="2000" b="1">
                <a:solidFill>
                  <a:srgbClr val="777777"/>
                </a:solidFill>
              </a:rPr>
              <a:t>finally</a:t>
            </a:r>
            <a:r>
              <a:rPr lang="zh-CN" altLang="en-US" sz="2000" b="1">
                <a:solidFill>
                  <a:srgbClr val="777777"/>
                </a:solidFill>
              </a:rPr>
              <a:t>代码段后</a:t>
            </a:r>
            <a:r>
              <a:rPr lang="en-US" altLang="zh-CN" sz="2000" b="1">
                <a:solidFill>
                  <a:srgbClr val="777777"/>
                </a:solidFill>
              </a:rPr>
              <a:t>)</a:t>
            </a:r>
          </a:p>
          <a:p>
            <a:pPr eaLnBrk="1" hangingPunct="1">
              <a:lnSpc>
                <a:spcPct val="100000"/>
              </a:lnSpc>
            </a:pPr>
            <a:r>
              <a:rPr lang="zh-CN" altLang="en-US" sz="2000" b="1"/>
              <a:t>不同的代码段是不同的作用域，不可访问相互之间定义的局部变量</a:t>
            </a:r>
          </a:p>
        </p:txBody>
      </p:sp>
      <p:sp>
        <p:nvSpPr>
          <p:cNvPr id="2186" name="Text Box 3">
            <a:extLst>
              <a:ext uri="{FF2B5EF4-FFF2-40B4-BE49-F238E27FC236}">
                <a16:creationId xmlns:a16="http://schemas.microsoft.com/office/drawing/2014/main" id="{B2538F76-220B-6A46-A3B5-01AEAD366CD1}"/>
              </a:ext>
            </a:extLst>
          </p:cNvPr>
          <p:cNvSpPr>
            <a:spLocks noChangeArrowheads="1"/>
          </p:cNvSpPr>
          <p:nvPr/>
        </p:nvSpPr>
        <p:spPr bwMode="auto">
          <a:xfrm>
            <a:off x="5808664" y="1576389"/>
            <a:ext cx="4859337" cy="4524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lvl="1" eaLnBrk="1" hangingPunct="1">
              <a:lnSpc>
                <a:spcPct val="100000"/>
              </a:lnSpc>
              <a:buSzPct val="70000"/>
              <a:buFont typeface="Wingdings" pitchFamily="2" charset="2"/>
              <a:buNone/>
            </a:pPr>
            <a:r>
              <a:rPr lang="en-US" altLang="zh-CN" sz="1800" b="1">
                <a:solidFill>
                  <a:srgbClr val="0066FF"/>
                </a:solidFill>
                <a:latin typeface="宋体" panose="02010600030101010101" pitchFamily="2" charset="-122"/>
              </a:rPr>
              <a:t>try</a:t>
            </a:r>
            <a:r>
              <a:rPr lang="en-US" altLang="zh-CN" sz="1800" b="1">
                <a:latin typeface="宋体" panose="02010600030101010101" pitchFamily="2" charset="-122"/>
              </a:rPr>
              <a:t>{</a:t>
            </a:r>
          </a:p>
          <a:p>
            <a:pPr lvl="1" eaLnBrk="1" hangingPunct="1">
              <a:lnSpc>
                <a:spcPct val="100000"/>
              </a:lnSpc>
              <a:buSzPct val="70000"/>
              <a:buFont typeface="Wingdings" pitchFamily="2" charset="2"/>
              <a:buNone/>
            </a:pPr>
            <a:r>
              <a:rPr lang="en-US" altLang="zh-CN" sz="1800" b="1">
                <a:latin typeface="宋体" panose="02010600030101010101" pitchFamily="2" charset="-122"/>
              </a:rPr>
              <a:t>   //</a:t>
            </a:r>
            <a:r>
              <a:rPr lang="zh-CN" altLang="en-US" sz="1800" b="1">
                <a:latin typeface="宋体" panose="02010600030101010101" pitchFamily="2" charset="-122"/>
              </a:rPr>
              <a:t>接受监视的程序块</a:t>
            </a:r>
            <a:r>
              <a:rPr lang="en-US" altLang="zh-CN" sz="1800" b="1">
                <a:latin typeface="宋体" panose="02010600030101010101" pitchFamily="2" charset="-122"/>
              </a:rPr>
              <a:t>,</a:t>
            </a:r>
            <a:r>
              <a:rPr lang="zh-CN" altLang="en-US" sz="1800" b="1">
                <a:latin typeface="宋体" panose="02010600030101010101" pitchFamily="2" charset="-122"/>
              </a:rPr>
              <a:t>在此区域内发生</a:t>
            </a:r>
          </a:p>
          <a:p>
            <a:pPr lvl="1" eaLnBrk="1" hangingPunct="1">
              <a:lnSpc>
                <a:spcPct val="100000"/>
              </a:lnSpc>
              <a:buSzPct val="70000"/>
              <a:buFont typeface="Wingdings" pitchFamily="2" charset="2"/>
              <a:buNone/>
            </a:pPr>
            <a:r>
              <a:rPr lang="zh-CN" altLang="en-US" sz="1800" b="1">
                <a:latin typeface="宋体" panose="02010600030101010101" pitchFamily="2" charset="-122"/>
              </a:rPr>
              <a:t>   </a:t>
            </a:r>
            <a:r>
              <a:rPr lang="en-US" altLang="zh-CN" sz="1800" b="1">
                <a:latin typeface="宋体" panose="02010600030101010101" pitchFamily="2" charset="-122"/>
              </a:rPr>
              <a:t>//</a:t>
            </a:r>
            <a:r>
              <a:rPr lang="zh-CN" altLang="en-US" sz="1800" b="1">
                <a:latin typeface="宋体" panose="02010600030101010101" pitchFamily="2" charset="-122"/>
              </a:rPr>
              <a:t>的异常</a:t>
            </a:r>
            <a:r>
              <a:rPr lang="en-US" altLang="zh-CN" sz="1800" b="1">
                <a:latin typeface="宋体" panose="02010600030101010101" pitchFamily="2" charset="-122"/>
              </a:rPr>
              <a:t>,</a:t>
            </a:r>
            <a:r>
              <a:rPr lang="zh-CN" altLang="en-US" sz="1800" b="1">
                <a:latin typeface="宋体" panose="02010600030101010101" pitchFamily="2" charset="-122"/>
              </a:rPr>
              <a:t>由</a:t>
            </a:r>
            <a:r>
              <a:rPr lang="en-US" altLang="zh-CN" sz="1800" b="1">
                <a:latin typeface="宋体" panose="02010600030101010101" pitchFamily="2" charset="-122"/>
              </a:rPr>
              <a:t>catch</a:t>
            </a:r>
            <a:r>
              <a:rPr lang="zh-CN" altLang="en-US" sz="1800" b="1">
                <a:latin typeface="宋体" panose="02010600030101010101" pitchFamily="2" charset="-122"/>
              </a:rPr>
              <a:t>中指定的程序处理</a:t>
            </a:r>
            <a:r>
              <a:rPr lang="en-US" altLang="zh-CN" sz="1800" b="1">
                <a:latin typeface="宋体" panose="02010600030101010101" pitchFamily="2" charset="-122"/>
              </a:rPr>
              <a:t>;</a:t>
            </a:r>
          </a:p>
          <a:p>
            <a:pPr lvl="1" eaLnBrk="1" hangingPunct="1">
              <a:lnSpc>
                <a:spcPct val="100000"/>
              </a:lnSpc>
              <a:buSzPct val="70000"/>
              <a:buFont typeface="Wingdings" pitchFamily="2" charset="2"/>
              <a:buNone/>
            </a:pPr>
            <a:r>
              <a:rPr lang="en-US" altLang="zh-CN" sz="1800" b="1">
                <a:latin typeface="宋体" panose="02010600030101010101" pitchFamily="2" charset="-122"/>
              </a:rPr>
              <a:t>}</a:t>
            </a:r>
          </a:p>
          <a:p>
            <a:pPr lvl="1" eaLnBrk="1" hangingPunct="1">
              <a:lnSpc>
                <a:spcPct val="100000"/>
              </a:lnSpc>
              <a:buSzPct val="70000"/>
              <a:buFont typeface="Wingdings" pitchFamily="2" charset="2"/>
              <a:buNone/>
            </a:pPr>
            <a:r>
              <a:rPr lang="en-US" altLang="zh-CN" sz="1800">
                <a:solidFill>
                  <a:srgbClr val="FF3300"/>
                </a:solidFill>
              </a:rPr>
              <a:t>// </a:t>
            </a:r>
            <a:r>
              <a:rPr lang="zh-CN" altLang="en-US" sz="1800">
                <a:solidFill>
                  <a:srgbClr val="FF3300"/>
                </a:solidFill>
              </a:rPr>
              <a:t>不能有其它语句分隔</a:t>
            </a:r>
          </a:p>
          <a:p>
            <a:pPr lvl="1" eaLnBrk="1" hangingPunct="1">
              <a:lnSpc>
                <a:spcPct val="100000"/>
              </a:lnSpc>
              <a:buSzPct val="70000"/>
              <a:buFont typeface="Wingdings" pitchFamily="2" charset="2"/>
              <a:buNone/>
            </a:pPr>
            <a:r>
              <a:rPr lang="en-US" altLang="zh-CN" sz="1800" b="1">
                <a:solidFill>
                  <a:srgbClr val="FF00FF"/>
                </a:solidFill>
                <a:latin typeface="宋体" panose="02010600030101010101" pitchFamily="2" charset="-122"/>
              </a:rPr>
              <a:t>catch</a:t>
            </a:r>
            <a:r>
              <a:rPr lang="en-US" altLang="zh-CN" sz="1800" b="1">
                <a:latin typeface="宋体" panose="02010600030101010101" pitchFamily="2" charset="-122"/>
              </a:rPr>
              <a:t>(</a:t>
            </a:r>
            <a:r>
              <a:rPr lang="zh-CN" altLang="en-US" sz="1800" b="1">
                <a:latin typeface="宋体" panose="02010600030101010101" pitchFamily="2" charset="-122"/>
              </a:rPr>
              <a:t>要处理的异常种类和标识符</a:t>
            </a:r>
            <a:r>
              <a:rPr lang="en-US" altLang="zh-CN" sz="1800" b="1">
                <a:latin typeface="宋体" panose="02010600030101010101" pitchFamily="2" charset="-122"/>
              </a:rPr>
              <a:t>){</a:t>
            </a:r>
          </a:p>
          <a:p>
            <a:pPr lvl="1" eaLnBrk="1" hangingPunct="1">
              <a:lnSpc>
                <a:spcPct val="100000"/>
              </a:lnSpc>
              <a:buSzPct val="70000"/>
              <a:buFont typeface="Wingdings" pitchFamily="2" charset="2"/>
              <a:buNone/>
            </a:pPr>
            <a:r>
              <a:rPr lang="en-US" altLang="zh-CN" sz="1800" b="1">
                <a:latin typeface="宋体" panose="02010600030101010101" pitchFamily="2" charset="-122"/>
              </a:rPr>
              <a:t>   //</a:t>
            </a:r>
            <a:r>
              <a:rPr lang="zh-CN" altLang="en-US" sz="1800" b="1">
                <a:latin typeface="宋体" panose="02010600030101010101" pitchFamily="2" charset="-122"/>
              </a:rPr>
              <a:t>处理异常</a:t>
            </a:r>
            <a:r>
              <a:rPr lang="en-US" altLang="zh-CN" sz="1800" b="1">
                <a:latin typeface="宋体" panose="02010600030101010101" pitchFamily="2" charset="-122"/>
              </a:rPr>
              <a:t>;</a:t>
            </a:r>
          </a:p>
          <a:p>
            <a:pPr lvl="1" eaLnBrk="1" hangingPunct="1">
              <a:lnSpc>
                <a:spcPct val="100000"/>
              </a:lnSpc>
              <a:buSzPct val="70000"/>
              <a:buFont typeface="Wingdings" pitchFamily="2" charset="2"/>
              <a:buNone/>
            </a:pPr>
            <a:r>
              <a:rPr lang="en-US" altLang="zh-CN" sz="1800" b="1">
                <a:latin typeface="宋体" panose="02010600030101010101" pitchFamily="2" charset="-122"/>
              </a:rPr>
              <a:t>}</a:t>
            </a:r>
          </a:p>
          <a:p>
            <a:pPr lvl="1" eaLnBrk="1" hangingPunct="1">
              <a:lnSpc>
                <a:spcPct val="100000"/>
              </a:lnSpc>
              <a:buSzPct val="70000"/>
              <a:buFont typeface="Wingdings" pitchFamily="2" charset="2"/>
              <a:buNone/>
            </a:pPr>
            <a:r>
              <a:rPr lang="en-US" altLang="zh-CN" sz="1800" b="1">
                <a:solidFill>
                  <a:srgbClr val="FF00FF"/>
                </a:solidFill>
                <a:latin typeface="宋体" panose="02010600030101010101" pitchFamily="2" charset="-122"/>
              </a:rPr>
              <a:t>catch</a:t>
            </a:r>
            <a:r>
              <a:rPr lang="en-US" altLang="zh-CN" sz="1800" b="1">
                <a:latin typeface="宋体" panose="02010600030101010101" pitchFamily="2" charset="-122"/>
              </a:rPr>
              <a:t>(</a:t>
            </a:r>
            <a:r>
              <a:rPr lang="zh-CN" altLang="en-US" sz="1800" b="1">
                <a:latin typeface="宋体" panose="02010600030101010101" pitchFamily="2" charset="-122"/>
              </a:rPr>
              <a:t>要处理的异常种类和标识符</a:t>
            </a:r>
            <a:r>
              <a:rPr lang="en-US" altLang="zh-CN" sz="1800" b="1">
                <a:latin typeface="宋体" panose="02010600030101010101" pitchFamily="2" charset="-122"/>
              </a:rPr>
              <a:t>){</a:t>
            </a:r>
          </a:p>
          <a:p>
            <a:pPr lvl="1" eaLnBrk="1" hangingPunct="1">
              <a:lnSpc>
                <a:spcPct val="100000"/>
              </a:lnSpc>
              <a:buSzPct val="70000"/>
              <a:buFont typeface="Wingdings" pitchFamily="2" charset="2"/>
              <a:buNone/>
            </a:pPr>
            <a:r>
              <a:rPr lang="en-US" altLang="zh-CN" sz="1800" b="1">
                <a:latin typeface="宋体" panose="02010600030101010101" pitchFamily="2" charset="-122"/>
              </a:rPr>
              <a:t>   //</a:t>
            </a:r>
            <a:r>
              <a:rPr lang="zh-CN" altLang="en-US" sz="1800" b="1">
                <a:latin typeface="宋体" panose="02010600030101010101" pitchFamily="2" charset="-122"/>
              </a:rPr>
              <a:t>处理异常</a:t>
            </a:r>
            <a:r>
              <a:rPr lang="en-US" altLang="zh-CN" sz="1800" b="1">
                <a:latin typeface="宋体" panose="02010600030101010101" pitchFamily="2" charset="-122"/>
              </a:rPr>
              <a:t>;</a:t>
            </a:r>
          </a:p>
          <a:p>
            <a:pPr lvl="1" eaLnBrk="1" hangingPunct="1">
              <a:lnSpc>
                <a:spcPct val="100000"/>
              </a:lnSpc>
              <a:buSzPct val="70000"/>
              <a:buFont typeface="Wingdings" pitchFamily="2" charset="2"/>
              <a:buNone/>
            </a:pPr>
            <a:r>
              <a:rPr lang="en-US" altLang="zh-CN" sz="1800" b="1">
                <a:latin typeface="宋体" panose="02010600030101010101" pitchFamily="2" charset="-122"/>
              </a:rPr>
              <a:t>}</a:t>
            </a:r>
          </a:p>
          <a:p>
            <a:pPr lvl="1" eaLnBrk="1" hangingPunct="1">
              <a:lnSpc>
                <a:spcPct val="100000"/>
              </a:lnSpc>
              <a:buSzPct val="70000"/>
              <a:buFont typeface="Wingdings" pitchFamily="2" charset="2"/>
              <a:buNone/>
            </a:pPr>
            <a:r>
              <a:rPr lang="en-US" altLang="zh-CN" sz="1800" b="1">
                <a:latin typeface="Arial" panose="020B0604020202020204" pitchFamily="34" charset="0"/>
              </a:rPr>
              <a:t>…</a:t>
            </a:r>
          </a:p>
          <a:p>
            <a:pPr lvl="1" eaLnBrk="1" hangingPunct="1">
              <a:lnSpc>
                <a:spcPct val="100000"/>
              </a:lnSpc>
              <a:buSzPct val="70000"/>
              <a:buFont typeface="Wingdings" pitchFamily="2" charset="2"/>
              <a:buNone/>
            </a:pPr>
            <a:r>
              <a:rPr lang="en-US" altLang="zh-CN" sz="1800" b="1">
                <a:solidFill>
                  <a:schemeClr val="hlink"/>
                </a:solidFill>
                <a:latin typeface="宋体" panose="02010600030101010101" pitchFamily="2" charset="-122"/>
              </a:rPr>
              <a:t>finally</a:t>
            </a:r>
            <a:r>
              <a:rPr lang="en-US" altLang="zh-CN" sz="1800" b="1">
                <a:latin typeface="宋体" panose="02010600030101010101" pitchFamily="2" charset="-122"/>
              </a:rPr>
              <a:t>{</a:t>
            </a:r>
          </a:p>
          <a:p>
            <a:pPr lvl="1" eaLnBrk="1" hangingPunct="1">
              <a:lnSpc>
                <a:spcPct val="100000"/>
              </a:lnSpc>
              <a:buSzPct val="70000"/>
              <a:buFont typeface="Wingdings" pitchFamily="2" charset="2"/>
              <a:buNone/>
            </a:pPr>
            <a:r>
              <a:rPr lang="en-US" altLang="zh-CN" sz="1800" b="1">
                <a:latin typeface="宋体" panose="02010600030101010101" pitchFamily="2" charset="-122"/>
              </a:rPr>
              <a:t>   //</a:t>
            </a:r>
            <a:r>
              <a:rPr lang="zh-CN" altLang="en-US" sz="1800" b="1">
                <a:latin typeface="宋体" panose="02010600030101010101" pitchFamily="2" charset="-122"/>
              </a:rPr>
              <a:t>最终处理（缺省处理）</a:t>
            </a:r>
            <a:r>
              <a:rPr lang="en-US" altLang="zh-CN" sz="1800" b="1">
                <a:latin typeface="宋体" panose="02010600030101010101" pitchFamily="2" charset="-122"/>
              </a:rPr>
              <a:t>;</a:t>
            </a:r>
          </a:p>
          <a:p>
            <a:pPr lvl="1" eaLnBrk="1" hangingPunct="1">
              <a:lnSpc>
                <a:spcPct val="100000"/>
              </a:lnSpc>
              <a:buSzPct val="70000"/>
              <a:buFont typeface="Wingdings" pitchFamily="2" charset="2"/>
              <a:buNone/>
            </a:pPr>
            <a:r>
              <a:rPr lang="en-US" altLang="zh-CN" sz="1800" b="1">
                <a:latin typeface="宋体" panose="02010600030101010101" pitchFamily="2" charset="-122"/>
              </a:rPr>
              <a:t>}</a:t>
            </a:r>
          </a:p>
          <a:p>
            <a:pPr lvl="1" eaLnBrk="1" hangingPunct="1">
              <a:lnSpc>
                <a:spcPct val="100000"/>
              </a:lnSpc>
              <a:buSzPct val="70000"/>
              <a:buFont typeface="Wingdings" pitchFamily="2" charset="2"/>
              <a:buNone/>
            </a:pPr>
            <a:r>
              <a:rPr lang="en-US" altLang="zh-CN" sz="1800" b="1">
                <a:solidFill>
                  <a:schemeClr val="folHlink"/>
                </a:solidFill>
                <a:latin typeface="Arial" panose="020B0604020202020204" pitchFamily="34" charset="0"/>
              </a:rPr>
              <a:t>…</a:t>
            </a:r>
            <a:r>
              <a:rPr lang="en-US" altLang="zh-CN" sz="1800" b="1">
                <a:solidFill>
                  <a:schemeClr val="folHlink"/>
                </a:solidFill>
                <a:latin typeface="宋体" panose="02010600030101010101" pitchFamily="2" charset="-122"/>
              </a:rPr>
              <a:t> //Other Statements</a:t>
            </a:r>
          </a:p>
        </p:txBody>
      </p:sp>
      <p:sp>
        <p:nvSpPr>
          <p:cNvPr id="2187" name="Rectangle 4">
            <a:extLst>
              <a:ext uri="{FF2B5EF4-FFF2-40B4-BE49-F238E27FC236}">
                <a16:creationId xmlns:a16="http://schemas.microsoft.com/office/drawing/2014/main" id="{2E3E03A5-23A1-B447-A1F6-76A35055DB5F}"/>
              </a:ext>
            </a:extLst>
          </p:cNvPr>
          <p:cNvSpPr>
            <a:spLocks noChangeArrowheads="1"/>
          </p:cNvSpPr>
          <p:nvPr/>
        </p:nvSpPr>
        <p:spPr bwMode="auto">
          <a:xfrm>
            <a:off x="281735" y="406307"/>
            <a:ext cx="4379725" cy="796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r>
              <a:rPr lang="en-US" altLang="zh-CN" sz="4400" b="1" dirty="0">
                <a:latin typeface="宋体" panose="02010600030101010101" pitchFamily="2" charset="-122"/>
              </a:rPr>
              <a:t>-</a:t>
            </a:r>
            <a:r>
              <a:rPr lang="zh-CN" altLang="en-US" sz="3200" b="1" dirty="0">
                <a:latin typeface="宋体" panose="02010600030101010101" pitchFamily="2" charset="-122"/>
              </a:rPr>
              <a:t>捕获异常</a:t>
            </a:r>
          </a:p>
        </p:txBody>
      </p:sp>
    </p:spTree>
    <p:extLst>
      <p:ext uri="{BB962C8B-B14F-4D97-AF65-F5344CB8AC3E}">
        <p14:creationId xmlns:p14="http://schemas.microsoft.com/office/powerpoint/2010/main" val="6438929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grpId="0" nodeType="clickEffect">
                                  <p:childTnLst>
                                    <p:set>
                                      <p:cBhvr additive="base">
                                        <p:cTn id="6" dur="1" fill="hold">
                                          <p:stCondLst>
                                            <p:cond delay="0"/>
                                          </p:stCondLst>
                                        </p:cTn>
                                        <p:tgtEl>
                                          <p:spTgt spid="2185"/>
                                        </p:tgtEl>
                                        <p:attrNameLst>
                                          <p:attrName>style.visibility</p:attrName>
                                        </p:attrNameLst>
                                      </p:cBhvr>
                                      <p:to>
                                        <p:strVal val="visible"/>
                                      </p:to>
                                    </p:set>
                                    <p:animEffect transition="in" filter="diamond(out)">
                                      <p:cBhvr additive="base">
                                        <p:cTn id="7" dur="500"/>
                                        <p:tgtEl>
                                          <p:spTgt spid="2185"/>
                                        </p:tgtEl>
                                      </p:cBhvr>
                                    </p:animEffect>
                                  </p:childTnLst>
                                </p:cTn>
                              </p:par>
                            </p:childTnLst>
                          </p:cTn>
                        </p:par>
                      </p:childTnLst>
                    </p:cTn>
                  </p:par>
                  <p:par>
                    <p:cTn id="8" fill="hold" nodeType="clickPar">
                      <p:stCondLst>
                        <p:cond delay="indefinite"/>
                      </p:stCondLst>
                      <p:childTnLst>
                        <p:par>
                          <p:cTn id="9" fill="hold" nodeType="withGroup">
                            <p:stCondLst>
                              <p:cond delay="indefinite"/>
                            </p:stCondLst>
                          </p:cTn>
                        </p:par>
                        <p:par>
                          <p:cTn id="10" fill="hold" nodeType="afterGroup">
                            <p:stCondLst>
                              <p:cond delay="0"/>
                            </p:stCondLst>
                            <p:childTnLst>
                              <p:par>
                                <p:cTn id="11" presetID="8" presetClass="entr" presetSubtype="16" fill="hold" grpId="0" nodeType="clickEffect">
                                  <p:childTnLst>
                                    <p:set>
                                      <p:cBhvr additive="base">
                                        <p:cTn id="12" dur="1" fill="hold">
                                          <p:stCondLst>
                                            <p:cond delay="0"/>
                                          </p:stCondLst>
                                        </p:cTn>
                                        <p:tgtEl>
                                          <p:spTgt spid="2186"/>
                                        </p:tgtEl>
                                        <p:attrNameLst>
                                          <p:attrName>style.visibility</p:attrName>
                                        </p:attrNameLst>
                                      </p:cBhvr>
                                      <p:to>
                                        <p:strVal val="visible"/>
                                      </p:to>
                                    </p:set>
                                    <p:animEffect transition="in" filter="diamond(in)">
                                      <p:cBhvr additive="base">
                                        <p:cTn id="13" dur="500"/>
                                        <p:tgtEl>
                                          <p:spTgt spid="2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5" grpId="0" animBg="1"/>
      <p:bldP spid="218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089D6-A9C2-144C-BE5A-8FE8CB003716}"/>
              </a:ext>
            </a:extLst>
          </p:cNvPr>
          <p:cNvSpPr>
            <a:spLocks noGrp="1"/>
          </p:cNvSpPr>
          <p:nvPr>
            <p:ph type="title"/>
          </p:nvPr>
        </p:nvSpPr>
        <p:spPr/>
        <p:txBody>
          <a:bodyPr/>
          <a:lstStyle/>
          <a:p>
            <a:r>
              <a:rPr kumimoji="1" lang="zh-CN" altLang="en-US"/>
              <a:t>第五章 </a:t>
            </a:r>
            <a:r>
              <a:rPr lang="zh-CN" altLang="en-US" dirty="0"/>
              <a:t>高级类特性</a:t>
            </a:r>
            <a:endParaRPr kumimoji="1" lang="zh-CN" altLang="en-US" dirty="0"/>
          </a:p>
        </p:txBody>
      </p:sp>
      <p:sp>
        <p:nvSpPr>
          <p:cNvPr id="3" name="内容占位符 2">
            <a:extLst>
              <a:ext uri="{FF2B5EF4-FFF2-40B4-BE49-F238E27FC236}">
                <a16:creationId xmlns:a16="http://schemas.microsoft.com/office/drawing/2014/main" id="{B0024814-96CB-A847-A42B-132E8B4900E0}"/>
              </a:ext>
            </a:extLst>
          </p:cNvPr>
          <p:cNvSpPr>
            <a:spLocks noGrp="1"/>
          </p:cNvSpPr>
          <p:nvPr>
            <p:ph idx="1"/>
          </p:nvPr>
        </p:nvSpPr>
        <p:spPr/>
        <p:txBody>
          <a:bodyPr/>
          <a:lstStyle/>
          <a:p>
            <a:pPr>
              <a:buFont typeface="Wingdings" pitchFamily="2" charset="2"/>
              <a:buChar char="ü"/>
            </a:pPr>
            <a:r>
              <a:rPr kumimoji="1" lang="zh-CN" altLang="en-US" dirty="0"/>
              <a:t>泛型（了解）</a:t>
            </a:r>
            <a:endParaRPr kumimoji="1" lang="en-US" altLang="zh-CN" dirty="0"/>
          </a:p>
          <a:p>
            <a:pPr>
              <a:buFont typeface="Wingdings" pitchFamily="2" charset="2"/>
              <a:buChar char="ü"/>
            </a:pPr>
            <a:r>
              <a:rPr kumimoji="1" lang="zh-CN" altLang="en-US" dirty="0"/>
              <a:t>集合框架</a:t>
            </a:r>
            <a:endParaRPr kumimoji="1" lang="en-US" altLang="zh-CN" dirty="0"/>
          </a:p>
          <a:p>
            <a:pPr>
              <a:buFont typeface="Wingdings" pitchFamily="2" charset="2"/>
              <a:buChar char="ü"/>
            </a:pPr>
            <a:r>
              <a:rPr kumimoji="1" lang="zh-CN" altLang="en-US" dirty="0"/>
              <a:t>异常处理</a:t>
            </a:r>
            <a:endParaRPr kumimoji="1" lang="en-US" altLang="zh-CN" dirty="0"/>
          </a:p>
          <a:p>
            <a:pPr>
              <a:buFont typeface="Wingdings" pitchFamily="2" charset="2"/>
              <a:buChar char="ü"/>
            </a:pPr>
            <a:r>
              <a:rPr kumimoji="1" lang="zh-CN" altLang="en-US" dirty="0"/>
              <a:t>反射</a:t>
            </a:r>
            <a:endParaRPr kumimoji="1" lang="en-US" altLang="zh-CN" dirty="0"/>
          </a:p>
          <a:p>
            <a:pPr>
              <a:buFont typeface="Wingdings" pitchFamily="2" charset="2"/>
              <a:buChar char="ü"/>
            </a:pPr>
            <a:r>
              <a:rPr kumimoji="1" lang="zh-CN" altLang="en-US" dirty="0"/>
              <a:t>注解（了解）</a:t>
            </a:r>
            <a:endParaRPr kumimoji="1" lang="en-US" altLang="zh-CN" dirty="0"/>
          </a:p>
          <a:p>
            <a:pPr marL="0" indent="0">
              <a:buNone/>
            </a:pPr>
            <a:endParaRPr kumimoji="1" lang="en-US" altLang="zh-CN" dirty="0"/>
          </a:p>
        </p:txBody>
      </p:sp>
    </p:spTree>
    <p:extLst>
      <p:ext uri="{BB962C8B-B14F-4D97-AF65-F5344CB8AC3E}">
        <p14:creationId xmlns:p14="http://schemas.microsoft.com/office/powerpoint/2010/main" val="301883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0" name="Rectangle 2">
            <a:extLst>
              <a:ext uri="{FF2B5EF4-FFF2-40B4-BE49-F238E27FC236}">
                <a16:creationId xmlns:a16="http://schemas.microsoft.com/office/drawing/2014/main" id="{8AF8EFB5-EE21-CE4B-B70D-BFB531AC07ED}"/>
              </a:ext>
            </a:extLst>
          </p:cNvPr>
          <p:cNvSpPr>
            <a:spLocks noChangeArrowheads="1"/>
          </p:cNvSpPr>
          <p:nvPr/>
        </p:nvSpPr>
        <p:spPr bwMode="auto">
          <a:xfrm>
            <a:off x="304800" y="195076"/>
            <a:ext cx="4379725" cy="796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r>
              <a:rPr lang="en-US" altLang="zh-CN" sz="4400" b="1" dirty="0">
                <a:latin typeface="宋体" panose="02010600030101010101" pitchFamily="2" charset="-122"/>
              </a:rPr>
              <a:t>-</a:t>
            </a:r>
            <a:r>
              <a:rPr lang="zh-CN" altLang="en-US" sz="3200" b="1" dirty="0">
                <a:latin typeface="宋体" panose="02010600030101010101" pitchFamily="2" charset="-122"/>
              </a:rPr>
              <a:t>捕获异常</a:t>
            </a:r>
          </a:p>
        </p:txBody>
      </p:sp>
      <p:sp>
        <p:nvSpPr>
          <p:cNvPr id="2191" name="Text Box 3">
            <a:extLst>
              <a:ext uri="{FF2B5EF4-FFF2-40B4-BE49-F238E27FC236}">
                <a16:creationId xmlns:a16="http://schemas.microsoft.com/office/drawing/2014/main" id="{9F524243-AD79-F34B-9CF6-38FBDEC38D61}"/>
              </a:ext>
            </a:extLst>
          </p:cNvPr>
          <p:cNvSpPr>
            <a:spLocks noChangeArrowheads="1"/>
          </p:cNvSpPr>
          <p:nvPr/>
        </p:nvSpPr>
        <p:spPr bwMode="auto">
          <a:xfrm>
            <a:off x="2133600" y="1981200"/>
            <a:ext cx="8153400" cy="408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ct val="0"/>
              </a:spcBef>
              <a:buFont typeface="Wingdings" pitchFamily="2" charset="2"/>
              <a:buChar char="§"/>
            </a:pPr>
            <a:r>
              <a:rPr lang="en-US" altLang="zh-CN" sz="2800" b="1">
                <a:solidFill>
                  <a:srgbClr val="0066FF"/>
                </a:solidFill>
                <a:latin typeface="Times New Roman" panose="02020603050405020304" pitchFamily="18" charset="0"/>
              </a:rPr>
              <a:t> try</a:t>
            </a:r>
            <a:r>
              <a:rPr lang="zh-CN" altLang="en-US" sz="2800" b="1">
                <a:solidFill>
                  <a:srgbClr val="0066FF"/>
                </a:solidFill>
                <a:latin typeface="Times New Roman" panose="02020603050405020304" pitchFamily="18" charset="0"/>
              </a:rPr>
              <a:t>语句</a:t>
            </a:r>
          </a:p>
          <a:p>
            <a:pPr eaLnBrk="1" hangingPunct="1">
              <a:lnSpc>
                <a:spcPct val="110000"/>
              </a:lnSpc>
              <a:spcBef>
                <a:spcPct val="0"/>
              </a:spcBef>
              <a:buFont typeface="Wingdings" pitchFamily="2" charset="2"/>
              <a:buNone/>
            </a:pPr>
            <a:endParaRPr lang="zh-CN" altLang="en-US" sz="1400" b="1">
              <a:solidFill>
                <a:srgbClr val="0066FF"/>
              </a:solidFill>
              <a:latin typeface="Times New Roman" panose="02020603050405020304" pitchFamily="18" charset="0"/>
            </a:endParaRPr>
          </a:p>
          <a:p>
            <a:pPr algn="just" eaLnBrk="1" hangingPunct="1">
              <a:lnSpc>
                <a:spcPct val="110000"/>
              </a:lnSpc>
              <a:spcBef>
                <a:spcPct val="0"/>
              </a:spcBef>
              <a:buClrTx/>
              <a:buFontTx/>
              <a:buNone/>
            </a:pPr>
            <a:r>
              <a:rPr lang="zh-CN" altLang="en-US" sz="2400" b="1">
                <a:latin typeface="Times New Roman" panose="02020603050405020304" pitchFamily="18" charset="0"/>
              </a:rPr>
              <a:t>          </a:t>
            </a:r>
            <a:r>
              <a:rPr lang="zh-CN" altLang="en-US" sz="2800" b="1">
                <a:latin typeface="Times New Roman" panose="02020603050405020304" pitchFamily="18" charset="0"/>
              </a:rPr>
              <a:t>捕获异常的第一步就是用</a:t>
            </a:r>
            <a:r>
              <a:rPr lang="en-US" altLang="zh-CN" sz="2800" b="1">
                <a:latin typeface="Times New Roman" panose="02020603050405020304" pitchFamily="18" charset="0"/>
              </a:rPr>
              <a:t>try {…}</a:t>
            </a:r>
            <a:r>
              <a:rPr lang="zh-CN" altLang="en-US" sz="2800" b="1">
                <a:latin typeface="Times New Roman" panose="02020603050405020304" pitchFamily="18" charset="0"/>
              </a:rPr>
              <a:t>语句指定了一段代码，该段代码就是一次捕获并处理异常的范围。在执行过程中，该段代码可能会产生并抛弃一个或多个异常，因此，它后面的</a:t>
            </a:r>
            <a:r>
              <a:rPr lang="en-US" altLang="zh-CN" sz="2800" b="1">
                <a:latin typeface="Times New Roman" panose="02020603050405020304" pitchFamily="18" charset="0"/>
              </a:rPr>
              <a:t>catch</a:t>
            </a:r>
            <a:r>
              <a:rPr lang="zh-CN" altLang="en-US" sz="2800" b="1">
                <a:latin typeface="Times New Roman" panose="02020603050405020304" pitchFamily="18" charset="0"/>
              </a:rPr>
              <a:t>语句进行捕获时也要做相应的处理。</a:t>
            </a:r>
          </a:p>
          <a:p>
            <a:pPr algn="just" eaLnBrk="1" hangingPunct="1">
              <a:lnSpc>
                <a:spcPct val="110000"/>
              </a:lnSpc>
              <a:spcBef>
                <a:spcPct val="0"/>
              </a:spcBef>
              <a:buClrTx/>
              <a:buFontTx/>
              <a:buNone/>
            </a:pPr>
            <a:r>
              <a:rPr lang="zh-CN" altLang="en-US" sz="2800" b="1">
                <a:latin typeface="Times New Roman" panose="02020603050405020304" pitchFamily="18" charset="0"/>
              </a:rPr>
              <a:t>        </a:t>
            </a:r>
            <a:r>
              <a:rPr lang="zh-CN" altLang="en-US" sz="2800" b="1"/>
              <a:t>如果没有异常产生，所有的</a:t>
            </a:r>
            <a:r>
              <a:rPr lang="en-US" altLang="zh-CN" sz="2800" b="1"/>
              <a:t>catch</a:t>
            </a:r>
            <a:r>
              <a:rPr lang="zh-CN" altLang="en-US" sz="2800" b="1"/>
              <a:t>代码段都被略过不执行。</a:t>
            </a:r>
          </a:p>
        </p:txBody>
      </p:sp>
    </p:spTree>
    <p:extLst>
      <p:ext uri="{BB962C8B-B14F-4D97-AF65-F5344CB8AC3E}">
        <p14:creationId xmlns:p14="http://schemas.microsoft.com/office/powerpoint/2010/main" val="1370445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4" name="Rectangle 2">
            <a:extLst>
              <a:ext uri="{FF2B5EF4-FFF2-40B4-BE49-F238E27FC236}">
                <a16:creationId xmlns:a16="http://schemas.microsoft.com/office/drawing/2014/main" id="{ABFBECD6-86CB-344D-93B4-CD9DBAB7366B}"/>
              </a:ext>
            </a:extLst>
          </p:cNvPr>
          <p:cNvSpPr>
            <a:spLocks noChangeArrowheads="1"/>
          </p:cNvSpPr>
          <p:nvPr/>
        </p:nvSpPr>
        <p:spPr bwMode="auto">
          <a:xfrm>
            <a:off x="143435" y="228630"/>
            <a:ext cx="4379725" cy="796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r>
              <a:rPr lang="en-US" altLang="zh-CN" sz="4400" b="1" dirty="0">
                <a:latin typeface="宋体" panose="02010600030101010101" pitchFamily="2" charset="-122"/>
              </a:rPr>
              <a:t>-</a:t>
            </a:r>
            <a:r>
              <a:rPr lang="zh-CN" altLang="en-US" sz="3200" b="1" dirty="0">
                <a:latin typeface="宋体" panose="02010600030101010101" pitchFamily="2" charset="-122"/>
              </a:rPr>
              <a:t>捕获异常</a:t>
            </a:r>
          </a:p>
        </p:txBody>
      </p:sp>
      <p:sp>
        <p:nvSpPr>
          <p:cNvPr id="2195" name="Text Box 3">
            <a:extLst>
              <a:ext uri="{FF2B5EF4-FFF2-40B4-BE49-F238E27FC236}">
                <a16:creationId xmlns:a16="http://schemas.microsoft.com/office/drawing/2014/main" id="{F5F241D5-80A2-9144-86E6-941366C962AC}"/>
              </a:ext>
            </a:extLst>
          </p:cNvPr>
          <p:cNvSpPr>
            <a:spLocks noChangeArrowheads="1"/>
          </p:cNvSpPr>
          <p:nvPr/>
        </p:nvSpPr>
        <p:spPr bwMode="auto">
          <a:xfrm>
            <a:off x="2209800" y="1905000"/>
            <a:ext cx="8153400" cy="4724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 typeface="Wingdings" pitchFamily="2" charset="2"/>
              <a:buChar char="§"/>
            </a:pPr>
            <a:r>
              <a:rPr lang="en-US" altLang="zh-CN" sz="2800" b="1">
                <a:solidFill>
                  <a:srgbClr val="0066FF"/>
                </a:solidFill>
                <a:latin typeface="Times New Roman" panose="02020603050405020304" pitchFamily="18" charset="0"/>
              </a:rPr>
              <a:t> catch</a:t>
            </a:r>
            <a:r>
              <a:rPr lang="zh-CN" altLang="en-US" sz="2800" b="1">
                <a:solidFill>
                  <a:srgbClr val="0066FF"/>
                </a:solidFill>
                <a:latin typeface="Times New Roman" panose="02020603050405020304" pitchFamily="18" charset="0"/>
              </a:rPr>
              <a:t>语句</a:t>
            </a:r>
          </a:p>
          <a:p>
            <a:pPr eaLnBrk="1" hangingPunct="1">
              <a:lnSpc>
                <a:spcPct val="100000"/>
              </a:lnSpc>
              <a:spcBef>
                <a:spcPct val="0"/>
              </a:spcBef>
              <a:buFont typeface="Wingdings" pitchFamily="2" charset="2"/>
              <a:buNone/>
            </a:pPr>
            <a:endParaRPr lang="zh-CN" altLang="en-US" sz="900" b="1">
              <a:solidFill>
                <a:srgbClr val="0066FF"/>
              </a:solidFill>
              <a:latin typeface="Times New Roman" panose="02020603050405020304" pitchFamily="18" charset="0"/>
            </a:endParaRPr>
          </a:p>
          <a:p>
            <a:pPr algn="just" eaLnBrk="1" hangingPunct="1">
              <a:lnSpc>
                <a:spcPct val="100000"/>
              </a:lnSpc>
              <a:spcBef>
                <a:spcPct val="0"/>
              </a:spcBef>
              <a:buClrTx/>
              <a:buFontTx/>
              <a:buNone/>
            </a:pPr>
            <a:r>
              <a:rPr lang="zh-CN" altLang="en-US" sz="2400" b="1">
                <a:latin typeface="Times New Roman" panose="02020603050405020304" pitchFamily="18" charset="0"/>
              </a:rPr>
              <a:t>        每个</a:t>
            </a:r>
            <a:r>
              <a:rPr lang="en-US" altLang="zh-CN" sz="2400" b="1">
                <a:latin typeface="Times New Roman" panose="02020603050405020304" pitchFamily="18" charset="0"/>
              </a:rPr>
              <a:t>try</a:t>
            </a:r>
            <a:r>
              <a:rPr lang="zh-CN" altLang="en-US" sz="2400" b="1">
                <a:latin typeface="Times New Roman" panose="02020603050405020304" pitchFamily="18" charset="0"/>
              </a:rPr>
              <a:t>语句必须伴随一个或多个</a:t>
            </a:r>
            <a:r>
              <a:rPr lang="en-US" altLang="zh-CN" sz="2400" b="1">
                <a:latin typeface="Times New Roman" panose="02020603050405020304" pitchFamily="18" charset="0"/>
              </a:rPr>
              <a:t>catch</a:t>
            </a:r>
            <a:r>
              <a:rPr lang="zh-CN" altLang="en-US" sz="2400" b="1">
                <a:latin typeface="Times New Roman" panose="02020603050405020304" pitchFamily="18" charset="0"/>
              </a:rPr>
              <a:t>语句，用于捕获</a:t>
            </a:r>
            <a:r>
              <a:rPr lang="en-US" altLang="zh-CN" sz="2400" b="1">
                <a:latin typeface="Times New Roman" panose="02020603050405020304" pitchFamily="18" charset="0"/>
              </a:rPr>
              <a:t>try</a:t>
            </a:r>
            <a:r>
              <a:rPr lang="zh-CN" altLang="en-US" sz="2400" b="1">
                <a:latin typeface="Times New Roman" panose="02020603050405020304" pitchFamily="18" charset="0"/>
              </a:rPr>
              <a:t>代码块所产生的异常并做相应的处理。 </a:t>
            </a:r>
            <a:r>
              <a:rPr lang="en-US" altLang="zh-CN" sz="2400" b="1">
                <a:latin typeface="Times New Roman" panose="02020603050405020304" pitchFamily="18" charset="0"/>
              </a:rPr>
              <a:t>catch</a:t>
            </a:r>
            <a:r>
              <a:rPr lang="zh-CN" altLang="en-US" sz="2400" b="1">
                <a:latin typeface="Times New Roman" panose="02020603050405020304" pitchFamily="18" charset="0"/>
              </a:rPr>
              <a:t>语句有一个形式参数，用于指明其所能捕获得异常类型，运行时系统通过参数值把被抛弃的异常对象传递给</a:t>
            </a:r>
            <a:r>
              <a:rPr lang="en-US" altLang="zh-CN" sz="2400" b="1">
                <a:latin typeface="Times New Roman" panose="02020603050405020304" pitchFamily="18" charset="0"/>
              </a:rPr>
              <a:t>catch</a:t>
            </a:r>
            <a:r>
              <a:rPr lang="zh-CN" altLang="en-US" sz="2400" b="1">
                <a:latin typeface="Times New Roman" panose="02020603050405020304" pitchFamily="18" charset="0"/>
              </a:rPr>
              <a:t>语句。</a:t>
            </a:r>
          </a:p>
          <a:p>
            <a:pPr algn="just" eaLnBrk="1" hangingPunct="1">
              <a:lnSpc>
                <a:spcPct val="100000"/>
              </a:lnSpc>
              <a:spcBef>
                <a:spcPct val="0"/>
              </a:spcBef>
              <a:buClrTx/>
              <a:buFontTx/>
              <a:buNone/>
            </a:pPr>
            <a:r>
              <a:rPr lang="zh-CN" altLang="en-US" sz="2400" b="1">
                <a:latin typeface="Times New Roman" panose="02020603050405020304" pitchFamily="18" charset="0"/>
              </a:rPr>
              <a:t>        程序设计中要根据具体的情况来选择</a:t>
            </a:r>
            <a:r>
              <a:rPr lang="en-US" altLang="zh-CN" sz="2400" b="1">
                <a:latin typeface="Times New Roman" panose="02020603050405020304" pitchFamily="18" charset="0"/>
              </a:rPr>
              <a:t>catch</a:t>
            </a:r>
            <a:r>
              <a:rPr lang="zh-CN" altLang="en-US" sz="2400" b="1">
                <a:latin typeface="Times New Roman" panose="02020603050405020304" pitchFamily="18" charset="0"/>
              </a:rPr>
              <a:t>语句的异常处理类型，一般应该按照</a:t>
            </a:r>
            <a:r>
              <a:rPr lang="en-US" altLang="zh-CN" sz="2400" b="1">
                <a:latin typeface="Times New Roman" panose="02020603050405020304" pitchFamily="18" charset="0"/>
              </a:rPr>
              <a:t>try</a:t>
            </a:r>
            <a:r>
              <a:rPr lang="zh-CN" altLang="en-US" sz="2400" b="1">
                <a:latin typeface="Times New Roman" panose="02020603050405020304" pitchFamily="18" charset="0"/>
              </a:rPr>
              <a:t>代码块中异常可能产生的顺序及其真正类型进行捕获和处理，尽量避免选择最一般的类型作为</a:t>
            </a:r>
            <a:r>
              <a:rPr lang="en-US" altLang="zh-CN" sz="2400" b="1">
                <a:latin typeface="Times New Roman" panose="02020603050405020304" pitchFamily="18" charset="0"/>
              </a:rPr>
              <a:t>catch</a:t>
            </a:r>
            <a:r>
              <a:rPr lang="zh-CN" altLang="en-US" sz="2400" b="1">
                <a:latin typeface="Times New Roman" panose="02020603050405020304" pitchFamily="18" charset="0"/>
              </a:rPr>
              <a:t>语句中指定要捕获的类型。</a:t>
            </a:r>
          </a:p>
          <a:p>
            <a:pPr algn="just" eaLnBrk="1" hangingPunct="1">
              <a:lnSpc>
                <a:spcPct val="100000"/>
              </a:lnSpc>
              <a:spcBef>
                <a:spcPct val="0"/>
              </a:spcBef>
              <a:buClrTx/>
              <a:buFontTx/>
              <a:buNone/>
            </a:pPr>
            <a:r>
              <a:rPr lang="zh-CN" altLang="en-US" sz="2400" b="1">
                <a:latin typeface="Times New Roman" panose="02020603050405020304" pitchFamily="18" charset="0"/>
              </a:rPr>
              <a:t>        当然也可以用一个</a:t>
            </a:r>
            <a:r>
              <a:rPr lang="en-US" altLang="zh-CN" sz="2400" b="1">
                <a:latin typeface="Times New Roman" panose="02020603050405020304" pitchFamily="18" charset="0"/>
              </a:rPr>
              <a:t>catch</a:t>
            </a:r>
            <a:r>
              <a:rPr lang="zh-CN" altLang="en-US" sz="2400" b="1">
                <a:latin typeface="Times New Roman" panose="02020603050405020304" pitchFamily="18" charset="0"/>
              </a:rPr>
              <a:t>语句处理多个异常类型，这时它的异常类型应该是这多个异常类型的</a:t>
            </a:r>
            <a:r>
              <a:rPr lang="zh-CN" altLang="en-US" sz="2400" b="1" u="sng">
                <a:solidFill>
                  <a:schemeClr val="folHlink"/>
                </a:solidFill>
                <a:latin typeface="Times New Roman" panose="02020603050405020304" pitchFamily="18" charset="0"/>
              </a:rPr>
              <a:t>父类</a:t>
            </a:r>
            <a:r>
              <a:rPr lang="zh-CN" altLang="en-US" sz="2400" b="1">
                <a:latin typeface="Times New Roman" panose="02020603050405020304" pitchFamily="18" charset="0"/>
              </a:rPr>
              <a:t>，但这种方式使得在程序中不能确切判断异常的具体类型。</a:t>
            </a:r>
          </a:p>
        </p:txBody>
      </p:sp>
    </p:spTree>
    <p:extLst>
      <p:ext uri="{BB962C8B-B14F-4D97-AF65-F5344CB8AC3E}">
        <p14:creationId xmlns:p14="http://schemas.microsoft.com/office/powerpoint/2010/main" val="1712409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6" name="Text Box 2">
            <a:extLst>
              <a:ext uri="{FF2B5EF4-FFF2-40B4-BE49-F238E27FC236}">
                <a16:creationId xmlns:a16="http://schemas.microsoft.com/office/drawing/2014/main" id="{CD4087C4-6268-CF4D-95B3-A63B9682C3B4}"/>
              </a:ext>
            </a:extLst>
          </p:cNvPr>
          <p:cNvSpPr>
            <a:spLocks noChangeArrowheads="1"/>
          </p:cNvSpPr>
          <p:nvPr/>
        </p:nvSpPr>
        <p:spPr bwMode="auto">
          <a:xfrm>
            <a:off x="2566988" y="836614"/>
            <a:ext cx="7681912" cy="5632311"/>
          </a:xfrm>
          <a:prstGeom prst="rect">
            <a:avLst/>
          </a:prstGeom>
          <a:solidFill>
            <a:srgbClr val="FFFFFF"/>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400" b="1" dirty="0"/>
              <a:t>//</a:t>
            </a:r>
            <a:r>
              <a:rPr lang="zh-CN" altLang="en-US" sz="2400" b="1" dirty="0"/>
              <a:t>处理被除数为</a:t>
            </a:r>
            <a:r>
              <a:rPr lang="en-US" altLang="zh-CN" sz="2400" b="1" dirty="0"/>
              <a:t>0</a:t>
            </a:r>
            <a:r>
              <a:rPr lang="zh-CN" altLang="en-US" sz="2400" b="1" dirty="0"/>
              <a:t>产生的异常举例</a:t>
            </a:r>
            <a:endParaRPr lang="en-US" altLang="zh-CN" sz="2400" b="1" dirty="0"/>
          </a:p>
          <a:p>
            <a:pPr eaLnBrk="1" hangingPunct="1">
              <a:lnSpc>
                <a:spcPct val="100000"/>
              </a:lnSpc>
              <a:spcBef>
                <a:spcPct val="0"/>
              </a:spcBef>
              <a:buClrTx/>
              <a:buFontTx/>
              <a:buNone/>
            </a:pPr>
            <a:r>
              <a:rPr lang="en-US" altLang="zh-CN" sz="2400" b="1" dirty="0"/>
              <a:t>public class Li4_01{</a:t>
            </a:r>
          </a:p>
          <a:p>
            <a:pPr eaLnBrk="1" hangingPunct="1">
              <a:lnSpc>
                <a:spcPct val="100000"/>
              </a:lnSpc>
              <a:spcBef>
                <a:spcPct val="0"/>
              </a:spcBef>
              <a:buClrTx/>
              <a:buFontTx/>
              <a:buNone/>
            </a:pPr>
            <a:r>
              <a:rPr lang="en-US" altLang="zh-CN" sz="2400" b="1" dirty="0"/>
              <a:t>   public static void main(String </a:t>
            </a:r>
            <a:r>
              <a:rPr lang="en-US" altLang="zh-CN" sz="2400" b="1" dirty="0" err="1"/>
              <a:t>args</a:t>
            </a:r>
            <a:r>
              <a:rPr lang="en-US" altLang="zh-CN" sz="2400" b="1" dirty="0"/>
              <a:t>[]){</a:t>
            </a:r>
          </a:p>
          <a:p>
            <a:pPr eaLnBrk="1" hangingPunct="1">
              <a:lnSpc>
                <a:spcPct val="100000"/>
              </a:lnSpc>
              <a:spcBef>
                <a:spcPct val="0"/>
              </a:spcBef>
              <a:buClrTx/>
              <a:buFontTx/>
              <a:buNone/>
            </a:pPr>
            <a:r>
              <a:rPr lang="en-US" altLang="zh-CN" sz="2400" b="1" dirty="0"/>
              <a:t>      int </a:t>
            </a:r>
            <a:r>
              <a:rPr lang="en-US" altLang="zh-CN" sz="2400" b="1" dirty="0" err="1"/>
              <a:t>a,b,c</a:t>
            </a:r>
            <a:r>
              <a:rPr lang="en-US" altLang="zh-CN" sz="2400" b="1" dirty="0"/>
              <a:t>;</a:t>
            </a:r>
          </a:p>
          <a:p>
            <a:pPr eaLnBrk="1" hangingPunct="1">
              <a:lnSpc>
                <a:spcPct val="100000"/>
              </a:lnSpc>
              <a:spcBef>
                <a:spcPct val="0"/>
              </a:spcBef>
              <a:buClrTx/>
              <a:buFontTx/>
              <a:buNone/>
            </a:pPr>
            <a:r>
              <a:rPr lang="en-US" altLang="zh-CN" sz="2400" b="1" dirty="0"/>
              <a:t>      try{</a:t>
            </a:r>
          </a:p>
          <a:p>
            <a:pPr eaLnBrk="1" hangingPunct="1">
              <a:lnSpc>
                <a:spcPct val="100000"/>
              </a:lnSpc>
              <a:spcBef>
                <a:spcPct val="0"/>
              </a:spcBef>
              <a:buClrTx/>
              <a:buFontTx/>
              <a:buNone/>
            </a:pPr>
            <a:r>
              <a:rPr lang="en-US" altLang="zh-CN" sz="2400" b="1" dirty="0"/>
              <a:t>	a=9;</a:t>
            </a:r>
          </a:p>
          <a:p>
            <a:pPr eaLnBrk="1" hangingPunct="1">
              <a:lnSpc>
                <a:spcPct val="100000"/>
              </a:lnSpc>
              <a:spcBef>
                <a:spcPct val="0"/>
              </a:spcBef>
              <a:buClrTx/>
              <a:buFontTx/>
              <a:buNone/>
            </a:pPr>
            <a:r>
              <a:rPr lang="en-US" altLang="zh-CN" sz="2400" b="1" dirty="0"/>
              <a:t>	b=0;</a:t>
            </a:r>
          </a:p>
          <a:p>
            <a:pPr eaLnBrk="1" hangingPunct="1">
              <a:lnSpc>
                <a:spcPct val="100000"/>
              </a:lnSpc>
              <a:spcBef>
                <a:spcPct val="0"/>
              </a:spcBef>
              <a:buClrTx/>
              <a:buFontTx/>
              <a:buNone/>
            </a:pPr>
            <a:r>
              <a:rPr lang="en-US" altLang="zh-CN" sz="2400" b="1" dirty="0"/>
              <a:t>	c=a/b;</a:t>
            </a:r>
          </a:p>
          <a:p>
            <a:pPr eaLnBrk="1" hangingPunct="1">
              <a:lnSpc>
                <a:spcPct val="100000"/>
              </a:lnSpc>
              <a:spcBef>
                <a:spcPct val="0"/>
              </a:spcBef>
              <a:buClrTx/>
              <a:buFontTx/>
              <a:buNone/>
            </a:pPr>
            <a:r>
              <a:rPr lang="en-US" altLang="zh-CN" sz="2400" b="1" dirty="0"/>
              <a:t>	</a:t>
            </a:r>
            <a:r>
              <a:rPr lang="en-US" altLang="zh-CN" sz="2400" b="1" dirty="0" err="1"/>
              <a:t>System.out.println</a:t>
            </a:r>
            <a:r>
              <a:rPr lang="en-US" altLang="zh-CN" sz="2400" b="1" dirty="0"/>
              <a:t>(a+"/"+b+"="+c);</a:t>
            </a:r>
          </a:p>
          <a:p>
            <a:pPr eaLnBrk="1" hangingPunct="1">
              <a:lnSpc>
                <a:spcPct val="100000"/>
              </a:lnSpc>
              <a:spcBef>
                <a:spcPct val="0"/>
              </a:spcBef>
              <a:buClrTx/>
              <a:buFontTx/>
              <a:buNone/>
            </a:pPr>
            <a:r>
              <a:rPr lang="en-US" altLang="zh-CN" sz="2400" b="1" dirty="0"/>
              <a:t>       }catch(</a:t>
            </a:r>
            <a:r>
              <a:rPr lang="en-US" altLang="zh-CN" sz="2400" b="1" dirty="0" err="1"/>
              <a:t>ArithmeticException</a:t>
            </a:r>
            <a:r>
              <a:rPr lang="en-US" altLang="zh-CN" sz="2400" b="1" dirty="0"/>
              <a:t> e){</a:t>
            </a:r>
          </a:p>
          <a:p>
            <a:pPr eaLnBrk="1" hangingPunct="1">
              <a:lnSpc>
                <a:spcPct val="100000"/>
              </a:lnSpc>
              <a:spcBef>
                <a:spcPct val="0"/>
              </a:spcBef>
              <a:buClrTx/>
              <a:buFontTx/>
              <a:buNone/>
            </a:pPr>
            <a:r>
              <a:rPr lang="en-US" altLang="zh-CN" sz="2400" b="1" dirty="0"/>
              <a:t>	</a:t>
            </a:r>
            <a:r>
              <a:rPr lang="en-US" altLang="zh-CN" sz="2400" b="1" dirty="0" err="1"/>
              <a:t>System.out.println</a:t>
            </a:r>
            <a:r>
              <a:rPr lang="en-US" altLang="zh-CN" sz="2400" b="1" dirty="0"/>
              <a:t>("</a:t>
            </a:r>
            <a:r>
              <a:rPr lang="zh-CN" altLang="en-US" sz="2400" b="1" dirty="0"/>
              <a:t>出现被</a:t>
            </a:r>
            <a:r>
              <a:rPr lang="en-US" altLang="zh-CN" sz="2400" b="1" dirty="0"/>
              <a:t>0</a:t>
            </a:r>
            <a:r>
              <a:rPr lang="zh-CN" altLang="en-US" sz="2400" b="1" dirty="0"/>
              <a:t>除的异常情况</a:t>
            </a:r>
            <a:r>
              <a:rPr lang="en-US" altLang="zh-CN" sz="2400" b="1" dirty="0"/>
              <a:t>");</a:t>
            </a:r>
          </a:p>
          <a:p>
            <a:pPr eaLnBrk="1" hangingPunct="1">
              <a:lnSpc>
                <a:spcPct val="100000"/>
              </a:lnSpc>
              <a:spcBef>
                <a:spcPct val="0"/>
              </a:spcBef>
              <a:buClrTx/>
              <a:buFontTx/>
              <a:buNone/>
            </a:pPr>
            <a:r>
              <a:rPr lang="en-US" altLang="zh-CN" sz="2400" b="1" dirty="0"/>
              <a:t>       }</a:t>
            </a:r>
          </a:p>
          <a:p>
            <a:pPr eaLnBrk="1" hangingPunct="1">
              <a:lnSpc>
                <a:spcPct val="100000"/>
              </a:lnSpc>
              <a:spcBef>
                <a:spcPct val="0"/>
              </a:spcBef>
              <a:buClrTx/>
              <a:buFontTx/>
              <a:buNone/>
            </a:pPr>
            <a:r>
              <a:rPr lang="en-US" altLang="zh-CN" sz="2400" b="1" dirty="0"/>
              <a:t>       </a:t>
            </a:r>
            <a:r>
              <a:rPr lang="en-US" altLang="zh-CN" sz="2400" b="1" dirty="0" err="1"/>
              <a:t>System.out.println</a:t>
            </a:r>
            <a:r>
              <a:rPr lang="en-US" altLang="zh-CN" sz="2400" b="1" dirty="0"/>
              <a:t>("java</a:t>
            </a:r>
            <a:r>
              <a:rPr lang="zh-CN" altLang="en-US" sz="2400" b="1" dirty="0"/>
              <a:t>程序运行结束</a:t>
            </a:r>
            <a:r>
              <a:rPr lang="en-US" altLang="zh-CN" sz="2400" b="1" dirty="0"/>
              <a:t>! ");</a:t>
            </a:r>
          </a:p>
          <a:p>
            <a:pPr eaLnBrk="1" hangingPunct="1">
              <a:lnSpc>
                <a:spcPct val="100000"/>
              </a:lnSpc>
              <a:spcBef>
                <a:spcPct val="0"/>
              </a:spcBef>
              <a:buClrTx/>
              <a:buFontTx/>
              <a:buNone/>
            </a:pPr>
            <a:r>
              <a:rPr lang="en-US" altLang="zh-CN" sz="2400" b="1" dirty="0"/>
              <a:t>   }</a:t>
            </a:r>
          </a:p>
          <a:p>
            <a:pPr eaLnBrk="1" hangingPunct="1">
              <a:lnSpc>
                <a:spcPct val="100000"/>
              </a:lnSpc>
              <a:spcBef>
                <a:spcPct val="0"/>
              </a:spcBef>
              <a:buClrTx/>
              <a:buFontTx/>
              <a:buNone/>
            </a:pPr>
            <a:r>
              <a:rPr lang="en-US" altLang="zh-CN" sz="2400" b="1" dirty="0"/>
              <a:t>}</a:t>
            </a:r>
            <a:r>
              <a:rPr lang="en-US" altLang="zh-CN" sz="2400" dirty="0"/>
              <a:t> </a:t>
            </a:r>
          </a:p>
        </p:txBody>
      </p:sp>
    </p:spTree>
    <p:extLst>
      <p:ext uri="{BB962C8B-B14F-4D97-AF65-F5344CB8AC3E}">
        <p14:creationId xmlns:p14="http://schemas.microsoft.com/office/powerpoint/2010/main" val="727793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9" name="TextBox 2">
            <a:extLst>
              <a:ext uri="{FF2B5EF4-FFF2-40B4-BE49-F238E27FC236}">
                <a16:creationId xmlns:a16="http://schemas.microsoft.com/office/drawing/2014/main" id="{B6C22146-F9E6-AA40-A769-5BF0F34C8F98}"/>
              </a:ext>
            </a:extLst>
          </p:cNvPr>
          <p:cNvSpPr>
            <a:spLocks noChangeArrowheads="1"/>
          </p:cNvSpPr>
          <p:nvPr/>
        </p:nvSpPr>
        <p:spPr bwMode="auto">
          <a:xfrm>
            <a:off x="2238375" y="2143126"/>
            <a:ext cx="7429500"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r>
              <a:rPr lang="zh-CN" altLang="en-US" sz="3600"/>
              <a:t>运行结果</a:t>
            </a:r>
          </a:p>
        </p:txBody>
      </p:sp>
      <p:sp>
        <p:nvSpPr>
          <p:cNvPr id="2210" name="TextBox 3">
            <a:extLst>
              <a:ext uri="{FF2B5EF4-FFF2-40B4-BE49-F238E27FC236}">
                <a16:creationId xmlns:a16="http://schemas.microsoft.com/office/drawing/2014/main" id="{D57FB312-5850-794A-BF42-E1B835975739}"/>
              </a:ext>
            </a:extLst>
          </p:cNvPr>
          <p:cNvSpPr>
            <a:spLocks noChangeArrowheads="1"/>
          </p:cNvSpPr>
          <p:nvPr/>
        </p:nvSpPr>
        <p:spPr bwMode="auto">
          <a:xfrm>
            <a:off x="2309813" y="2857501"/>
            <a:ext cx="7643812"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r>
              <a:rPr lang="zh-CN" altLang="en-US" sz="2800"/>
              <a:t>出现被</a:t>
            </a:r>
            <a:r>
              <a:rPr lang="en-US" altLang="zh-CN" sz="2800"/>
              <a:t>0</a:t>
            </a:r>
            <a:r>
              <a:rPr lang="zh-CN" altLang="en-US" sz="2800"/>
              <a:t>除的异常情况</a:t>
            </a:r>
          </a:p>
          <a:p>
            <a:pPr eaLnBrk="1" hangingPunct="1"/>
            <a:r>
              <a:rPr lang="en-US" altLang="zh-CN" sz="2800"/>
              <a:t>java</a:t>
            </a:r>
            <a:r>
              <a:rPr lang="zh-CN" altLang="en-US" sz="2800"/>
              <a:t>程序运行结束</a:t>
            </a:r>
            <a:r>
              <a:rPr lang="en-US" altLang="zh-CN" sz="2800"/>
              <a:t>! </a:t>
            </a:r>
          </a:p>
        </p:txBody>
      </p:sp>
    </p:spTree>
    <p:extLst>
      <p:ext uri="{BB962C8B-B14F-4D97-AF65-F5344CB8AC3E}">
        <p14:creationId xmlns:p14="http://schemas.microsoft.com/office/powerpoint/2010/main" val="1306987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3" name="Rectangle 2">
            <a:extLst>
              <a:ext uri="{FF2B5EF4-FFF2-40B4-BE49-F238E27FC236}">
                <a16:creationId xmlns:a16="http://schemas.microsoft.com/office/drawing/2014/main" id="{17BE70BF-89E0-CF4D-9CC6-3D0094A2E89C}"/>
              </a:ext>
            </a:extLst>
          </p:cNvPr>
          <p:cNvSpPr>
            <a:spLocks noChangeArrowheads="1"/>
          </p:cNvSpPr>
          <p:nvPr/>
        </p:nvSpPr>
        <p:spPr bwMode="auto">
          <a:xfrm>
            <a:off x="304800" y="466441"/>
            <a:ext cx="4379725" cy="796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r>
              <a:rPr lang="en-US" altLang="zh-CN" sz="4400" b="1" dirty="0">
                <a:latin typeface="宋体" panose="02010600030101010101" pitchFamily="2" charset="-122"/>
              </a:rPr>
              <a:t>-</a:t>
            </a:r>
            <a:r>
              <a:rPr lang="zh-CN" altLang="en-US" sz="3200" b="1" dirty="0">
                <a:latin typeface="宋体" panose="02010600030101010101" pitchFamily="2" charset="-122"/>
              </a:rPr>
              <a:t>捕获异常</a:t>
            </a:r>
          </a:p>
        </p:txBody>
      </p:sp>
      <p:sp>
        <p:nvSpPr>
          <p:cNvPr id="2214" name="Text Box 3">
            <a:extLst>
              <a:ext uri="{FF2B5EF4-FFF2-40B4-BE49-F238E27FC236}">
                <a16:creationId xmlns:a16="http://schemas.microsoft.com/office/drawing/2014/main" id="{73C060B9-8D0F-D444-85CD-AA24FCF4EBCE}"/>
              </a:ext>
            </a:extLst>
          </p:cNvPr>
          <p:cNvSpPr>
            <a:spLocks noChangeArrowheads="1"/>
          </p:cNvSpPr>
          <p:nvPr/>
        </p:nvSpPr>
        <p:spPr bwMode="auto">
          <a:xfrm>
            <a:off x="2209800" y="2032000"/>
            <a:ext cx="8153400" cy="39610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 typeface="Wingdings" pitchFamily="2" charset="2"/>
              <a:buChar char="§"/>
            </a:pPr>
            <a:r>
              <a:rPr lang="en-US" altLang="zh-CN" sz="2800" b="1">
                <a:solidFill>
                  <a:srgbClr val="0066FF"/>
                </a:solidFill>
                <a:latin typeface="Times New Roman" panose="02020603050405020304" pitchFamily="18" charset="0"/>
              </a:rPr>
              <a:t> </a:t>
            </a:r>
            <a:r>
              <a:rPr lang="en-US" altLang="zh-CN" sz="2800" b="1">
                <a:solidFill>
                  <a:schemeClr val="hlink"/>
                </a:solidFill>
                <a:latin typeface="Times New Roman" panose="02020603050405020304" pitchFamily="18" charset="0"/>
              </a:rPr>
              <a:t>finally</a:t>
            </a:r>
            <a:r>
              <a:rPr lang="zh-CN" altLang="en-US" sz="2800" b="1">
                <a:solidFill>
                  <a:schemeClr val="hlink"/>
                </a:solidFill>
                <a:latin typeface="Times New Roman" panose="02020603050405020304" pitchFamily="18" charset="0"/>
              </a:rPr>
              <a:t>语句</a:t>
            </a:r>
          </a:p>
          <a:p>
            <a:pPr eaLnBrk="1" hangingPunct="1">
              <a:lnSpc>
                <a:spcPct val="100000"/>
              </a:lnSpc>
              <a:spcBef>
                <a:spcPct val="0"/>
              </a:spcBef>
              <a:buFont typeface="Wingdings" pitchFamily="2" charset="2"/>
              <a:buNone/>
            </a:pPr>
            <a:endParaRPr lang="zh-CN" altLang="en-US" sz="900" b="1">
              <a:solidFill>
                <a:schemeClr val="hlink"/>
              </a:solidFill>
              <a:latin typeface="Times New Roman" panose="02020603050405020304" pitchFamily="18" charset="0"/>
            </a:endParaRPr>
          </a:p>
          <a:p>
            <a:pPr eaLnBrk="1" hangingPunct="1">
              <a:lnSpc>
                <a:spcPct val="100000"/>
              </a:lnSpc>
              <a:spcBef>
                <a:spcPct val="0"/>
              </a:spcBef>
              <a:buClrTx/>
              <a:buFontTx/>
              <a:buNone/>
            </a:pPr>
            <a:r>
              <a:rPr lang="zh-CN" altLang="en-US" sz="2400" b="1">
                <a:latin typeface="Times New Roman" panose="02020603050405020304" pitchFamily="18" charset="0"/>
              </a:rPr>
              <a:t>      捕获异常的最后一步是通过</a:t>
            </a:r>
            <a:r>
              <a:rPr lang="en-US" altLang="zh-CN" sz="2400" b="1">
                <a:latin typeface="Times New Roman" panose="02020603050405020304" pitchFamily="18" charset="0"/>
              </a:rPr>
              <a:t>finally</a:t>
            </a:r>
            <a:r>
              <a:rPr lang="zh-CN" altLang="en-US" sz="2400" b="1">
                <a:latin typeface="Times New Roman" panose="02020603050405020304" pitchFamily="18" charset="0"/>
              </a:rPr>
              <a:t>语句为异常处理提供一个统一的出口，使得在控制流程转到程序的其他部分以前，能够对程序的状态作统一的管理。</a:t>
            </a:r>
          </a:p>
          <a:p>
            <a:pPr eaLnBrk="1" hangingPunct="1">
              <a:lnSpc>
                <a:spcPct val="100000"/>
              </a:lnSpc>
              <a:spcBef>
                <a:spcPct val="0"/>
              </a:spcBef>
              <a:buClrTx/>
              <a:buFontTx/>
              <a:buNone/>
            </a:pPr>
            <a:endParaRPr lang="zh-CN" altLang="en-US" sz="800" b="1">
              <a:latin typeface="Times New Roman" panose="02020603050405020304" pitchFamily="18" charset="0"/>
            </a:endParaRPr>
          </a:p>
          <a:p>
            <a:pPr eaLnBrk="1" hangingPunct="1">
              <a:lnSpc>
                <a:spcPct val="120000"/>
              </a:lnSpc>
              <a:spcBef>
                <a:spcPct val="0"/>
              </a:spcBef>
              <a:buClrTx/>
              <a:buFontTx/>
              <a:buNone/>
            </a:pPr>
            <a:r>
              <a:rPr lang="zh-CN" altLang="en-US" sz="2400" b="1">
                <a:latin typeface="Times New Roman" panose="02020603050405020304" pitchFamily="18" charset="0"/>
              </a:rPr>
              <a:t>      </a:t>
            </a:r>
            <a:r>
              <a:rPr lang="zh-CN" altLang="en-US" sz="2400" b="1" u="sng">
                <a:latin typeface="Times New Roman" panose="02020603050405020304" pitchFamily="18" charset="0"/>
              </a:rPr>
              <a:t>无论</a:t>
            </a:r>
            <a:r>
              <a:rPr lang="en-US" altLang="zh-CN" sz="2400" b="1" u="sng">
                <a:latin typeface="Times New Roman" panose="02020603050405020304" pitchFamily="18" charset="0"/>
              </a:rPr>
              <a:t>try</a:t>
            </a:r>
            <a:r>
              <a:rPr lang="zh-CN" altLang="en-US" sz="2400" b="1" u="sng">
                <a:latin typeface="Times New Roman" panose="02020603050405020304" pitchFamily="18" charset="0"/>
              </a:rPr>
              <a:t>所指定的程序块中是否抛出异常，也无论</a:t>
            </a:r>
            <a:r>
              <a:rPr lang="en-US" altLang="zh-CN" sz="2400" b="1" u="sng">
                <a:latin typeface="Times New Roman" panose="02020603050405020304" pitchFamily="18" charset="0"/>
              </a:rPr>
              <a:t>catch</a:t>
            </a:r>
            <a:r>
              <a:rPr lang="zh-CN" altLang="en-US" sz="2400" b="1" u="sng">
                <a:latin typeface="Times New Roman" panose="02020603050405020304" pitchFamily="18" charset="0"/>
              </a:rPr>
              <a:t>语句的异常类型是否与所抛弃的异常的类型一致，</a:t>
            </a:r>
            <a:r>
              <a:rPr lang="en-US" altLang="zh-CN" sz="2400" b="1" u="sng">
                <a:latin typeface="Times New Roman" panose="02020603050405020304" pitchFamily="18" charset="0"/>
              </a:rPr>
              <a:t>finally</a:t>
            </a:r>
            <a:r>
              <a:rPr lang="zh-CN" altLang="en-US" sz="2400" b="1" u="sng">
                <a:latin typeface="Times New Roman" panose="02020603050405020304" pitchFamily="18" charset="0"/>
              </a:rPr>
              <a:t>所指定的代码都要被执行，它提供了统一的出口。</a:t>
            </a:r>
          </a:p>
          <a:p>
            <a:pPr eaLnBrk="1" hangingPunct="1">
              <a:lnSpc>
                <a:spcPct val="100000"/>
              </a:lnSpc>
              <a:spcBef>
                <a:spcPct val="0"/>
              </a:spcBef>
              <a:buClrTx/>
              <a:buFontTx/>
              <a:buNone/>
            </a:pPr>
            <a:r>
              <a:rPr lang="zh-CN" altLang="en-US" sz="2400" b="1">
                <a:latin typeface="Times New Roman" panose="02020603050405020304" pitchFamily="18" charset="0"/>
              </a:rPr>
              <a:t>      通常在</a:t>
            </a:r>
            <a:r>
              <a:rPr lang="en-US" altLang="zh-CN" sz="2400" b="1">
                <a:latin typeface="Times New Roman" panose="02020603050405020304" pitchFamily="18" charset="0"/>
              </a:rPr>
              <a:t>finally</a:t>
            </a:r>
            <a:r>
              <a:rPr lang="zh-CN" altLang="en-US" sz="2400" b="1">
                <a:latin typeface="Times New Roman" panose="02020603050405020304" pitchFamily="18" charset="0"/>
              </a:rPr>
              <a:t>语句中可以进行资源的清除工作，如关闭打开的文件、删除临时文件等。</a:t>
            </a:r>
          </a:p>
        </p:txBody>
      </p:sp>
    </p:spTree>
    <p:extLst>
      <p:ext uri="{BB962C8B-B14F-4D97-AF65-F5344CB8AC3E}">
        <p14:creationId xmlns:p14="http://schemas.microsoft.com/office/powerpoint/2010/main" val="2790636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7" name="Rectangle 2">
            <a:extLst>
              <a:ext uri="{FF2B5EF4-FFF2-40B4-BE49-F238E27FC236}">
                <a16:creationId xmlns:a16="http://schemas.microsoft.com/office/drawing/2014/main" id="{AD84B774-A755-4F40-9561-E76D9505BA9A}"/>
              </a:ext>
            </a:extLst>
          </p:cNvPr>
          <p:cNvSpPr>
            <a:spLocks noChangeArrowheads="1"/>
          </p:cNvSpPr>
          <p:nvPr/>
        </p:nvSpPr>
        <p:spPr bwMode="auto">
          <a:xfrm>
            <a:off x="2640013" y="1268413"/>
            <a:ext cx="7391400" cy="4339650"/>
          </a:xfrm>
          <a:prstGeom prst="rect">
            <a:avLst/>
          </a:prstGeom>
          <a:solidFill>
            <a:srgbClr val="FFFFFF"/>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SzPct val="70000"/>
              <a:buFont typeface="Wingdings" pitchFamily="2" charset="2"/>
              <a:buNone/>
            </a:pPr>
            <a:r>
              <a:rPr lang="en-US" altLang="zh-CN" sz="2400" b="1">
                <a:solidFill>
                  <a:schemeClr val="tx2"/>
                </a:solidFill>
                <a:latin typeface="Arial" panose="020B0604020202020204" pitchFamily="34" charset="0"/>
              </a:rPr>
              <a:t>try {</a:t>
            </a:r>
          </a:p>
          <a:p>
            <a:pPr eaLnBrk="1" hangingPunct="1">
              <a:spcBef>
                <a:spcPct val="50000"/>
              </a:spcBef>
              <a:buSzPct val="70000"/>
              <a:buFont typeface="Wingdings" pitchFamily="2" charset="2"/>
              <a:buNone/>
            </a:pPr>
            <a:r>
              <a:rPr lang="en-US" altLang="zh-CN" sz="2400" b="1">
                <a:solidFill>
                  <a:schemeClr val="tx2"/>
                </a:solidFill>
                <a:latin typeface="Arial" panose="020B0604020202020204" pitchFamily="34" charset="0"/>
              </a:rPr>
              <a:t>     </a:t>
            </a:r>
            <a:r>
              <a:rPr lang="en-US" altLang="zh-CN" b="1">
                <a:solidFill>
                  <a:schemeClr val="tx2"/>
                </a:solidFill>
                <a:latin typeface="Courier New" panose="02070309020205020404" pitchFamily="49" charset="0"/>
              </a:rPr>
              <a:t>in = new FileInputStream(“file1.txt”);</a:t>
            </a:r>
          </a:p>
          <a:p>
            <a:pPr eaLnBrk="1" hangingPunct="1">
              <a:spcBef>
                <a:spcPct val="50000"/>
              </a:spcBef>
              <a:buSzPct val="70000"/>
              <a:buFont typeface="Wingdings" pitchFamily="2" charset="2"/>
              <a:buNone/>
            </a:pPr>
            <a:r>
              <a:rPr lang="en-US" altLang="zh-CN" sz="2400" b="1">
                <a:solidFill>
                  <a:schemeClr val="tx2"/>
                </a:solidFill>
                <a:latin typeface="Arial" panose="020B0604020202020204" pitchFamily="34" charset="0"/>
              </a:rPr>
              <a:t>     </a:t>
            </a:r>
            <a:r>
              <a:rPr lang="zh-CN" altLang="en-US" sz="2400" b="1">
                <a:solidFill>
                  <a:schemeClr val="tx2"/>
                </a:solidFill>
                <a:latin typeface="Arial" panose="020B0604020202020204" pitchFamily="34" charset="0"/>
              </a:rPr>
              <a:t>对文件进行处理的程序</a:t>
            </a:r>
            <a:r>
              <a:rPr lang="en-US" altLang="zh-CN" sz="2400" b="1">
                <a:solidFill>
                  <a:schemeClr val="tx2"/>
                </a:solidFill>
                <a:latin typeface="Arial" panose="020B0604020202020204" pitchFamily="34" charset="0"/>
              </a:rPr>
              <a:t>;</a:t>
            </a:r>
          </a:p>
          <a:p>
            <a:pPr eaLnBrk="1" hangingPunct="1">
              <a:spcBef>
                <a:spcPct val="50000"/>
              </a:spcBef>
              <a:buSzPct val="70000"/>
              <a:buFont typeface="Wingdings" pitchFamily="2" charset="2"/>
              <a:buNone/>
            </a:pPr>
            <a:r>
              <a:rPr lang="en-US" altLang="zh-CN" sz="2400" b="1">
                <a:solidFill>
                  <a:schemeClr val="tx2"/>
                </a:solidFill>
                <a:latin typeface="Arial" panose="020B0604020202020204" pitchFamily="34" charset="0"/>
              </a:rPr>
              <a:t>}catch(IOException e) {</a:t>
            </a:r>
          </a:p>
          <a:p>
            <a:pPr eaLnBrk="1" hangingPunct="1">
              <a:spcBef>
                <a:spcPct val="50000"/>
              </a:spcBef>
              <a:buSzPct val="70000"/>
              <a:buFont typeface="Wingdings" pitchFamily="2" charset="2"/>
              <a:buNone/>
            </a:pPr>
            <a:r>
              <a:rPr lang="en-US" altLang="zh-CN" sz="2400" b="1">
                <a:solidFill>
                  <a:schemeClr val="tx2"/>
                </a:solidFill>
                <a:latin typeface="Arial" panose="020B0604020202020204" pitchFamily="34" charset="0"/>
              </a:rPr>
              <a:t>    //</a:t>
            </a:r>
            <a:r>
              <a:rPr lang="zh-CN" altLang="en-US" sz="2400" b="1">
                <a:solidFill>
                  <a:schemeClr val="tx2"/>
                </a:solidFill>
                <a:latin typeface="Arial" panose="020B0604020202020204" pitchFamily="34" charset="0"/>
              </a:rPr>
              <a:t>对文件异常进行处理</a:t>
            </a:r>
            <a:r>
              <a:rPr lang="en-US" altLang="zh-CN" sz="2400" b="1">
                <a:solidFill>
                  <a:schemeClr val="tx2"/>
                </a:solidFill>
                <a:latin typeface="Arial" panose="020B0604020202020204" pitchFamily="34" charset="0"/>
              </a:rPr>
              <a:t>;</a:t>
            </a:r>
          </a:p>
          <a:p>
            <a:pPr eaLnBrk="1" hangingPunct="1">
              <a:spcBef>
                <a:spcPct val="50000"/>
              </a:spcBef>
              <a:buSzPct val="70000"/>
              <a:buFont typeface="Wingdings" pitchFamily="2" charset="2"/>
              <a:buNone/>
            </a:pPr>
            <a:r>
              <a:rPr lang="en-US" altLang="zh-CN" sz="2400" b="1">
                <a:solidFill>
                  <a:schemeClr val="tx2"/>
                </a:solidFill>
                <a:latin typeface="Arial" panose="020B0604020202020204" pitchFamily="34" charset="0"/>
              </a:rPr>
              <a:t>}finally {</a:t>
            </a:r>
          </a:p>
          <a:p>
            <a:pPr eaLnBrk="1" hangingPunct="1">
              <a:spcBef>
                <a:spcPct val="50000"/>
              </a:spcBef>
              <a:buSzPct val="70000"/>
              <a:buFont typeface="Wingdings" pitchFamily="2" charset="2"/>
              <a:buNone/>
            </a:pPr>
            <a:r>
              <a:rPr lang="en-US" altLang="zh-CN" sz="2400" b="1">
                <a:solidFill>
                  <a:schemeClr val="tx2"/>
                </a:solidFill>
                <a:latin typeface="Arial" panose="020B0604020202020204" pitchFamily="34" charset="0"/>
              </a:rPr>
              <a:t>   //</a:t>
            </a:r>
            <a:r>
              <a:rPr lang="zh-CN" altLang="en-US" sz="2400" b="1">
                <a:solidFill>
                  <a:schemeClr val="tx2"/>
                </a:solidFill>
                <a:latin typeface="Arial" panose="020B0604020202020204" pitchFamily="34" charset="0"/>
              </a:rPr>
              <a:t>不论是否发生异常，都关闭文件</a:t>
            </a:r>
            <a:r>
              <a:rPr lang="en-US" altLang="zh-CN" sz="2400" b="1">
                <a:solidFill>
                  <a:schemeClr val="tx2"/>
                </a:solidFill>
                <a:latin typeface="Arial" panose="020B0604020202020204" pitchFamily="34" charset="0"/>
              </a:rPr>
              <a:t>;</a:t>
            </a:r>
          </a:p>
          <a:p>
            <a:pPr eaLnBrk="1" hangingPunct="1">
              <a:spcBef>
                <a:spcPct val="50000"/>
              </a:spcBef>
              <a:buSzPct val="70000"/>
              <a:buFont typeface="Wingdings" pitchFamily="2" charset="2"/>
              <a:buNone/>
            </a:pPr>
            <a:r>
              <a:rPr lang="en-US" altLang="zh-CN" sz="2400" b="1">
                <a:solidFill>
                  <a:schemeClr val="tx2"/>
                </a:solidFill>
                <a:latin typeface="Arial" panose="020B0604020202020204" pitchFamily="34" charset="0"/>
              </a:rPr>
              <a:t>}</a:t>
            </a:r>
          </a:p>
        </p:txBody>
      </p:sp>
      <p:sp>
        <p:nvSpPr>
          <p:cNvPr id="2218" name="Rectangle 3">
            <a:extLst>
              <a:ext uri="{FF2B5EF4-FFF2-40B4-BE49-F238E27FC236}">
                <a16:creationId xmlns:a16="http://schemas.microsoft.com/office/drawing/2014/main" id="{506974D0-48AE-724D-B5F5-80663A5F4969}"/>
              </a:ext>
            </a:extLst>
          </p:cNvPr>
          <p:cNvSpPr>
            <a:spLocks noChangeArrowheads="1"/>
          </p:cNvSpPr>
          <p:nvPr/>
        </p:nvSpPr>
        <p:spPr bwMode="auto">
          <a:xfrm>
            <a:off x="608600" y="332513"/>
            <a:ext cx="54874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200" b="1" dirty="0">
                <a:latin typeface="Arial" panose="020B0604020202020204" pitchFamily="34" charset="0"/>
              </a:rPr>
              <a:t>finally</a:t>
            </a:r>
            <a:r>
              <a:rPr lang="zh-CN" altLang="en-US" sz="3200" b="1" dirty="0">
                <a:latin typeface="Arial" panose="020B0604020202020204" pitchFamily="34" charset="0"/>
              </a:rPr>
              <a:t>在文件处理时非常有用</a:t>
            </a:r>
          </a:p>
        </p:txBody>
      </p:sp>
      <p:sp>
        <p:nvSpPr>
          <p:cNvPr id="2219" name="Rectangle 4">
            <a:extLst>
              <a:ext uri="{FF2B5EF4-FFF2-40B4-BE49-F238E27FC236}">
                <a16:creationId xmlns:a16="http://schemas.microsoft.com/office/drawing/2014/main" id="{92693B7D-3151-8747-A395-AA5976B5D8E6}"/>
              </a:ext>
            </a:extLst>
          </p:cNvPr>
          <p:cNvSpPr>
            <a:spLocks noChangeArrowheads="1"/>
          </p:cNvSpPr>
          <p:nvPr/>
        </p:nvSpPr>
        <p:spPr bwMode="auto">
          <a:xfrm>
            <a:off x="1752600" y="5084763"/>
            <a:ext cx="4572000" cy="1122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50000"/>
              </a:spcBef>
            </a:pPr>
            <a:r>
              <a:rPr lang="en-US" altLang="zh-CN" sz="2400" b="1"/>
              <a:t> </a:t>
            </a:r>
            <a:r>
              <a:rPr lang="zh-CN" altLang="en-US" sz="2400" b="1"/>
              <a:t>异常的覆盖</a:t>
            </a:r>
          </a:p>
          <a:p>
            <a:pPr lvl="1" eaLnBrk="1" hangingPunct="1">
              <a:lnSpc>
                <a:spcPct val="90000"/>
              </a:lnSpc>
              <a:spcBef>
                <a:spcPct val="50000"/>
              </a:spcBef>
              <a:buSzPct val="55000"/>
            </a:pPr>
            <a:r>
              <a:rPr lang="zh-CN" altLang="en-US" sz="2000" b="1"/>
              <a:t> </a:t>
            </a:r>
            <a:r>
              <a:rPr lang="en-US" altLang="zh-CN" sz="2000" b="1"/>
              <a:t>finally</a:t>
            </a:r>
            <a:r>
              <a:rPr lang="zh-CN" altLang="en-US" sz="2000" b="1"/>
              <a:t>代码段中应该把可能产生异常的语句用</a:t>
            </a:r>
            <a:r>
              <a:rPr lang="en-US" altLang="zh-CN" sz="2000" b="1"/>
              <a:t>try-catch</a:t>
            </a:r>
            <a:r>
              <a:rPr lang="zh-CN" altLang="en-US" sz="2000" b="1"/>
              <a:t>保护起来</a:t>
            </a:r>
          </a:p>
        </p:txBody>
      </p:sp>
      <p:sp>
        <p:nvSpPr>
          <p:cNvPr id="2220" name="Text Box 5">
            <a:extLst>
              <a:ext uri="{FF2B5EF4-FFF2-40B4-BE49-F238E27FC236}">
                <a16:creationId xmlns:a16="http://schemas.microsoft.com/office/drawing/2014/main" id="{7A5B23D7-B068-2948-8C43-560395A3F337}"/>
              </a:ext>
            </a:extLst>
          </p:cNvPr>
          <p:cNvSpPr>
            <a:spLocks noChangeArrowheads="1"/>
          </p:cNvSpPr>
          <p:nvPr/>
        </p:nvSpPr>
        <p:spPr bwMode="auto">
          <a:xfrm>
            <a:off x="6888163" y="5084763"/>
            <a:ext cx="4006850" cy="1573212"/>
          </a:xfrm>
          <a:prstGeom prst="rect">
            <a:avLst/>
          </a:prstGeom>
          <a:solidFill>
            <a:srgbClr val="FFFFFF"/>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10000"/>
              </a:spcBef>
              <a:buClrTx/>
              <a:buFontTx/>
              <a:buNone/>
            </a:pPr>
            <a:r>
              <a:rPr lang="en-US" altLang="zh-CN" sz="1800" b="1">
                <a:latin typeface="Courier New" panose="02070309020205020404" pitchFamily="49" charset="0"/>
              </a:rPr>
              <a:t>if (in != null) {</a:t>
            </a:r>
          </a:p>
          <a:p>
            <a:pPr eaLnBrk="1" hangingPunct="1">
              <a:lnSpc>
                <a:spcPct val="100000"/>
              </a:lnSpc>
              <a:spcBef>
                <a:spcPct val="10000"/>
              </a:spcBef>
              <a:buClrTx/>
              <a:buFontTx/>
              <a:buNone/>
            </a:pPr>
            <a:r>
              <a:rPr lang="en-US" altLang="zh-CN" sz="1800" b="1">
                <a:latin typeface="Courier New" panose="02070309020205020404" pitchFamily="49" charset="0"/>
              </a:rPr>
              <a:t>   try {</a:t>
            </a:r>
          </a:p>
          <a:p>
            <a:pPr eaLnBrk="1" hangingPunct="1">
              <a:lnSpc>
                <a:spcPct val="100000"/>
              </a:lnSpc>
              <a:spcBef>
                <a:spcPct val="10000"/>
              </a:spcBef>
              <a:buClrTx/>
              <a:buFontTx/>
              <a:buNone/>
            </a:pPr>
            <a:r>
              <a:rPr lang="en-US" altLang="zh-CN" sz="1800" b="1">
                <a:latin typeface="Courier New" panose="02070309020205020404" pitchFamily="49" charset="0"/>
              </a:rPr>
              <a:t>      in.close();</a:t>
            </a:r>
          </a:p>
          <a:p>
            <a:pPr eaLnBrk="1" hangingPunct="1">
              <a:lnSpc>
                <a:spcPct val="100000"/>
              </a:lnSpc>
              <a:spcBef>
                <a:spcPct val="10000"/>
              </a:spcBef>
              <a:buClrTx/>
              <a:buFontTx/>
              <a:buNone/>
            </a:pPr>
            <a:r>
              <a:rPr lang="en-US" altLang="zh-CN" sz="1800" b="1">
                <a:latin typeface="Courier New" panose="02070309020205020404" pitchFamily="49" charset="0"/>
              </a:rPr>
              <a:t>   }catch (IOException e){…}</a:t>
            </a:r>
          </a:p>
          <a:p>
            <a:pPr eaLnBrk="1" hangingPunct="1">
              <a:lnSpc>
                <a:spcPct val="100000"/>
              </a:lnSpc>
              <a:spcBef>
                <a:spcPct val="10000"/>
              </a:spcBef>
              <a:buClrTx/>
              <a:buFontTx/>
              <a:buNone/>
            </a:pPr>
            <a:r>
              <a:rPr lang="en-US" altLang="zh-CN" sz="1800" b="1">
                <a:latin typeface="Courier New" panose="02070309020205020404" pitchFamily="49" charset="0"/>
              </a:rPr>
              <a:t>}</a:t>
            </a:r>
          </a:p>
        </p:txBody>
      </p:sp>
      <p:sp>
        <p:nvSpPr>
          <p:cNvPr id="2221" name="AutoShape 6">
            <a:extLst>
              <a:ext uri="{FF2B5EF4-FFF2-40B4-BE49-F238E27FC236}">
                <a16:creationId xmlns:a16="http://schemas.microsoft.com/office/drawing/2014/main" id="{8A279DFC-90C4-004E-8178-7A4CAD00BFF2}"/>
              </a:ext>
            </a:extLst>
          </p:cNvPr>
          <p:cNvSpPr>
            <a:spLocks noChangeArrowheads="1"/>
          </p:cNvSpPr>
          <p:nvPr/>
        </p:nvSpPr>
        <p:spPr bwMode="auto">
          <a:xfrm rot="2640000">
            <a:off x="7513638" y="4491623"/>
            <a:ext cx="1676400" cy="338554"/>
          </a:xfrm>
          <a:prstGeom prst="curvedDownArrow">
            <a:avLst>
              <a:gd name="adj1" fmla="val 71296"/>
              <a:gd name="adj2" fmla="val 144698"/>
              <a:gd name="adj3" fmla="val 33333"/>
            </a:avLst>
          </a:prstGeom>
          <a:solidFill>
            <a:srgbClr val="00E4A8"/>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22" name="Text Box 7">
            <a:extLst>
              <a:ext uri="{FF2B5EF4-FFF2-40B4-BE49-F238E27FC236}">
                <a16:creationId xmlns:a16="http://schemas.microsoft.com/office/drawing/2014/main" id="{4055863D-A164-D04D-BF3B-1B4244EC7E8B}"/>
              </a:ext>
            </a:extLst>
          </p:cNvPr>
          <p:cNvSpPr>
            <a:spLocks noChangeArrowheads="1"/>
          </p:cNvSpPr>
          <p:nvPr/>
        </p:nvSpPr>
        <p:spPr bwMode="auto">
          <a:xfrm>
            <a:off x="1681163" y="6324600"/>
            <a:ext cx="5094664"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b="1">
                <a:solidFill>
                  <a:srgbClr val="FF3300"/>
                </a:solidFill>
                <a:latin typeface="Courier New" panose="02070309020205020404" pitchFamily="49" charset="0"/>
              </a:rPr>
              <a:t>//</a:t>
            </a:r>
            <a:r>
              <a:rPr lang="zh-CN" altLang="en-US" b="1">
                <a:solidFill>
                  <a:srgbClr val="FF3300"/>
                </a:solidFill>
                <a:latin typeface="Courier New" panose="02070309020205020404" pitchFamily="49" charset="0"/>
              </a:rPr>
              <a:t>用</a:t>
            </a:r>
            <a:r>
              <a:rPr lang="en-US" altLang="zh-CN" b="1">
                <a:solidFill>
                  <a:srgbClr val="FF3300"/>
                </a:solidFill>
                <a:latin typeface="Courier New" panose="02070309020205020404" pitchFamily="49" charset="0"/>
              </a:rPr>
              <a:t>try-catch</a:t>
            </a:r>
            <a:r>
              <a:rPr lang="zh-CN" altLang="en-US" b="1">
                <a:solidFill>
                  <a:srgbClr val="FF3300"/>
                </a:solidFill>
                <a:latin typeface="Courier New" panose="02070309020205020404" pitchFamily="49" charset="0"/>
              </a:rPr>
              <a:t>结构，防止</a:t>
            </a:r>
            <a:r>
              <a:rPr lang="en-US" altLang="zh-CN" b="1">
                <a:solidFill>
                  <a:srgbClr val="FF3300"/>
                </a:solidFill>
                <a:latin typeface="Courier New" panose="02070309020205020404" pitchFamily="49" charset="0"/>
              </a:rPr>
              <a:t>finally</a:t>
            </a:r>
            <a:r>
              <a:rPr lang="zh-CN" altLang="en-US" b="1">
                <a:solidFill>
                  <a:srgbClr val="FF3300"/>
                </a:solidFill>
                <a:latin typeface="Courier New" panose="02070309020205020404" pitchFamily="49" charset="0"/>
              </a:rPr>
              <a:t>代码段抛出异常</a:t>
            </a:r>
          </a:p>
        </p:txBody>
      </p:sp>
    </p:spTree>
    <p:extLst>
      <p:ext uri="{BB962C8B-B14F-4D97-AF65-F5344CB8AC3E}">
        <p14:creationId xmlns:p14="http://schemas.microsoft.com/office/powerpoint/2010/main" val="2021601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childTnLst>
                                    <p:set>
                                      <p:cBhvr additive="base">
                                        <p:cTn id="6" dur="1" fill="hold">
                                          <p:stCondLst>
                                            <p:cond delay="0"/>
                                          </p:stCondLst>
                                        </p:cTn>
                                        <p:tgtEl>
                                          <p:spTgt spid="2217"/>
                                        </p:tgtEl>
                                        <p:attrNameLst>
                                          <p:attrName>style.visibility</p:attrName>
                                        </p:attrNameLst>
                                      </p:cBhvr>
                                      <p:to>
                                        <p:strVal val="visible"/>
                                      </p:to>
                                    </p:set>
                                    <p:anim calcmode="lin" valueType="num">
                                      <p:cBhvr additive="base">
                                        <p:cTn id="7" dur="500" fill="hold"/>
                                        <p:tgtEl>
                                          <p:spTgt spid="2217"/>
                                        </p:tgtEl>
                                        <p:attrNameLst>
                                          <p:attrName>ppt_x</p:attrName>
                                        </p:attrNameLst>
                                      </p:cBhvr>
                                      <p:tavLst>
                                        <p:tav tm="0">
                                          <p:val>
                                            <p:strVal val="#ppt_x"/>
                                          </p:val>
                                        </p:tav>
                                        <p:tav tm="100000">
                                          <p:val>
                                            <p:strVal val="#ppt_x"/>
                                          </p:val>
                                        </p:tav>
                                      </p:tavLst>
                                    </p:anim>
                                    <p:anim calcmode="lin" valueType="num">
                                      <p:cBhvr additive="base">
                                        <p:cTn id="8" dur="500" fill="hold"/>
                                        <p:tgtEl>
                                          <p:spTgt spid="221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indefinite"/>
                            </p:stCondLst>
                          </p:cTn>
                        </p:par>
                        <p:par>
                          <p:cTn id="11" fill="hold" nodeType="afterGroup">
                            <p:stCondLst>
                              <p:cond delay="0"/>
                            </p:stCondLst>
                            <p:childTnLst>
                              <p:par>
                                <p:cTn id="12" presetID="2" presetClass="entr" presetSubtype="4" fill="hold" grpId="0" nodeType="clickEffect">
                                  <p:childTnLst>
                                    <p:set>
                                      <p:cBhvr additive="base">
                                        <p:cTn id="13" dur="1" fill="hold">
                                          <p:stCondLst>
                                            <p:cond delay="0"/>
                                          </p:stCondLst>
                                        </p:cTn>
                                        <p:tgtEl>
                                          <p:spTgt spid="2221"/>
                                        </p:tgtEl>
                                        <p:attrNameLst>
                                          <p:attrName>style.visibility</p:attrName>
                                        </p:attrNameLst>
                                      </p:cBhvr>
                                      <p:to>
                                        <p:strVal val="visible"/>
                                      </p:to>
                                    </p:set>
                                    <p:anim calcmode="lin" valueType="num">
                                      <p:cBhvr additive="base">
                                        <p:cTn id="14" dur="500" fill="hold"/>
                                        <p:tgtEl>
                                          <p:spTgt spid="2221"/>
                                        </p:tgtEl>
                                        <p:attrNameLst>
                                          <p:attrName>ppt_x</p:attrName>
                                        </p:attrNameLst>
                                      </p:cBhvr>
                                      <p:tavLst>
                                        <p:tav tm="0">
                                          <p:val>
                                            <p:strVal val="#ppt_x"/>
                                          </p:val>
                                        </p:tav>
                                        <p:tav tm="100000">
                                          <p:val>
                                            <p:strVal val="#ppt_x"/>
                                          </p:val>
                                        </p:tav>
                                      </p:tavLst>
                                    </p:anim>
                                    <p:anim calcmode="lin" valueType="num">
                                      <p:cBhvr additive="base">
                                        <p:cTn id="15" dur="500" fill="hold"/>
                                        <p:tgtEl>
                                          <p:spTgt spid="2221"/>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indefinite"/>
                            </p:stCondLst>
                          </p:cTn>
                        </p:par>
                        <p:par>
                          <p:cTn id="18" fill="hold" nodeType="afterGroup">
                            <p:stCondLst>
                              <p:cond delay="0"/>
                            </p:stCondLst>
                            <p:childTnLst>
                              <p:par>
                                <p:cTn id="19" presetID="2" presetClass="entr" presetSubtype="4" fill="hold" grpId="0" nodeType="clickEffect">
                                  <p:childTnLst>
                                    <p:set>
                                      <p:cBhvr additive="base">
                                        <p:cTn id="20" dur="1" fill="hold">
                                          <p:stCondLst>
                                            <p:cond delay="0"/>
                                          </p:stCondLst>
                                        </p:cTn>
                                        <p:tgtEl>
                                          <p:spTgt spid="2220"/>
                                        </p:tgtEl>
                                        <p:attrNameLst>
                                          <p:attrName>style.visibility</p:attrName>
                                        </p:attrNameLst>
                                      </p:cBhvr>
                                      <p:to>
                                        <p:strVal val="visible"/>
                                      </p:to>
                                    </p:set>
                                    <p:anim calcmode="lin" valueType="num">
                                      <p:cBhvr additive="base">
                                        <p:cTn id="21" dur="500" fill="hold"/>
                                        <p:tgtEl>
                                          <p:spTgt spid="2220"/>
                                        </p:tgtEl>
                                        <p:attrNameLst>
                                          <p:attrName>ppt_x</p:attrName>
                                        </p:attrNameLst>
                                      </p:cBhvr>
                                      <p:tavLst>
                                        <p:tav tm="0">
                                          <p:val>
                                            <p:strVal val="#ppt_x"/>
                                          </p:val>
                                        </p:tav>
                                        <p:tav tm="100000">
                                          <p:val>
                                            <p:strVal val="#ppt_x"/>
                                          </p:val>
                                        </p:tav>
                                      </p:tavLst>
                                    </p:anim>
                                    <p:anim calcmode="lin" valueType="num">
                                      <p:cBhvr additive="base">
                                        <p:cTn id="22" dur="500" fill="hold"/>
                                        <p:tgtEl>
                                          <p:spTgt spid="2220"/>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indefinite"/>
                            </p:stCondLst>
                          </p:cTn>
                        </p:par>
                        <p:par>
                          <p:cTn id="25" fill="hold" nodeType="afterGroup">
                            <p:stCondLst>
                              <p:cond delay="0"/>
                            </p:stCondLst>
                            <p:childTnLst>
                              <p:par>
                                <p:cTn id="26" presetID="2" presetClass="entr" presetSubtype="4" fill="hold" grpId="0" nodeType="clickEffect">
                                  <p:childTnLst>
                                    <p:set>
                                      <p:cBhvr additive="base">
                                        <p:cTn id="27" dur="1" fill="hold">
                                          <p:stCondLst>
                                            <p:cond delay="0"/>
                                          </p:stCondLst>
                                        </p:cTn>
                                        <p:tgtEl>
                                          <p:spTgt spid="2219"/>
                                        </p:tgtEl>
                                        <p:attrNameLst>
                                          <p:attrName>style.visibility</p:attrName>
                                        </p:attrNameLst>
                                      </p:cBhvr>
                                      <p:to>
                                        <p:strVal val="visible"/>
                                      </p:to>
                                    </p:set>
                                    <p:anim calcmode="lin" valueType="num">
                                      <p:cBhvr additive="base">
                                        <p:cTn id="28" dur="500" fill="hold"/>
                                        <p:tgtEl>
                                          <p:spTgt spid="2219"/>
                                        </p:tgtEl>
                                        <p:attrNameLst>
                                          <p:attrName>ppt_x</p:attrName>
                                        </p:attrNameLst>
                                      </p:cBhvr>
                                      <p:tavLst>
                                        <p:tav tm="0">
                                          <p:val>
                                            <p:strVal val="#ppt_x"/>
                                          </p:val>
                                        </p:tav>
                                        <p:tav tm="100000">
                                          <p:val>
                                            <p:strVal val="#ppt_x"/>
                                          </p:val>
                                        </p:tav>
                                      </p:tavLst>
                                    </p:anim>
                                    <p:anim calcmode="lin" valueType="num">
                                      <p:cBhvr additive="base">
                                        <p:cTn id="29" dur="500" fill="hold"/>
                                        <p:tgtEl>
                                          <p:spTgt spid="2219"/>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indefinite"/>
                            </p:stCondLst>
                          </p:cTn>
                        </p:par>
                        <p:par>
                          <p:cTn id="32" fill="hold" nodeType="afterGroup">
                            <p:stCondLst>
                              <p:cond delay="0"/>
                            </p:stCondLst>
                            <p:childTnLst>
                              <p:par>
                                <p:cTn id="33" presetID="4" presetClass="entr" presetSubtype="16" fill="hold" grpId="0" nodeType="clickEffect">
                                  <p:childTnLst>
                                    <p:set>
                                      <p:cBhvr additive="base">
                                        <p:cTn id="34" dur="1" fill="hold">
                                          <p:stCondLst>
                                            <p:cond delay="0"/>
                                          </p:stCondLst>
                                        </p:cTn>
                                        <p:tgtEl>
                                          <p:spTgt spid="2222"/>
                                        </p:tgtEl>
                                        <p:attrNameLst>
                                          <p:attrName>style.visibility</p:attrName>
                                        </p:attrNameLst>
                                      </p:cBhvr>
                                      <p:to>
                                        <p:strVal val="visible"/>
                                      </p:to>
                                    </p:set>
                                    <p:animEffect transition="in" filter="box(in)">
                                      <p:cBhvr additive="base">
                                        <p:cTn id="35" dur="500"/>
                                        <p:tgtEl>
                                          <p:spTgt spid="2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7" grpId="0" animBg="1"/>
      <p:bldP spid="2219" grpId="0" animBg="1"/>
      <p:bldP spid="2220" grpId="0" animBg="1"/>
      <p:bldP spid="2221" grpId="0" animBg="1"/>
      <p:bldP spid="22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5" name="Rectangle 3">
            <a:extLst>
              <a:ext uri="{FF2B5EF4-FFF2-40B4-BE49-F238E27FC236}">
                <a16:creationId xmlns:a16="http://schemas.microsoft.com/office/drawing/2014/main" id="{91D39D0C-9B0B-284B-8CBF-66BF89BE96E0}"/>
              </a:ext>
            </a:extLst>
          </p:cNvPr>
          <p:cNvSpPr>
            <a:spLocks noChangeArrowheads="1"/>
          </p:cNvSpPr>
          <p:nvPr/>
        </p:nvSpPr>
        <p:spPr bwMode="auto">
          <a:xfrm>
            <a:off x="1919288" y="1916114"/>
            <a:ext cx="8291512" cy="279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50000"/>
              </a:spcBef>
              <a:buSzPct val="70000"/>
              <a:buFont typeface="Wingdings" pitchFamily="2" charset="2"/>
              <a:buNone/>
            </a:pPr>
            <a:r>
              <a:rPr lang="en-US" altLang="zh-CN" sz="2800" b="1">
                <a:solidFill>
                  <a:schemeClr val="hlink"/>
                </a:solidFill>
                <a:latin typeface="Times New Roman" panose="02020603050405020304" pitchFamily="18" charset="0"/>
                <a:cs typeface="Times New Roman" panose="02020603050405020304" pitchFamily="18" charset="0"/>
              </a:rPr>
              <a:t>throw</a:t>
            </a:r>
            <a:r>
              <a:rPr lang="zh-CN" altLang="en-US" sz="2800" b="1">
                <a:solidFill>
                  <a:schemeClr val="hlink"/>
                </a:solidFill>
                <a:latin typeface="宋体" panose="02010600030101010101" pitchFamily="2" charset="-122"/>
              </a:rPr>
              <a:t>和</a:t>
            </a:r>
            <a:r>
              <a:rPr lang="en-US" altLang="zh-CN" sz="2800" b="1">
                <a:solidFill>
                  <a:schemeClr val="hlink"/>
                </a:solidFill>
                <a:latin typeface="Times New Roman" panose="02020603050405020304" pitchFamily="18" charset="0"/>
                <a:cs typeface="Times New Roman" panose="02020603050405020304" pitchFamily="18" charset="0"/>
              </a:rPr>
              <a:t>throws</a:t>
            </a:r>
            <a:r>
              <a:rPr lang="zh-CN" altLang="en-US" sz="2800" b="1">
                <a:solidFill>
                  <a:schemeClr val="hlink"/>
                </a:solidFill>
                <a:latin typeface="宋体" panose="02010600030101010101" pitchFamily="2" charset="-122"/>
              </a:rPr>
              <a:t>语句</a:t>
            </a:r>
            <a:r>
              <a:rPr lang="zh-CN" altLang="en-US" sz="2400" b="1">
                <a:latin typeface="宋体" panose="02010600030101010101" pitchFamily="2" charset="-122"/>
              </a:rPr>
              <a:t> </a:t>
            </a:r>
          </a:p>
          <a:p>
            <a:pPr eaLnBrk="1" hangingPunct="1">
              <a:lnSpc>
                <a:spcPct val="120000"/>
              </a:lnSpc>
              <a:spcBef>
                <a:spcPct val="50000"/>
              </a:spcBef>
              <a:buSzPct val="70000"/>
              <a:buFont typeface="Wingdings" pitchFamily="2" charset="2"/>
              <a:buNone/>
            </a:pPr>
            <a:r>
              <a:rPr lang="zh-CN" altLang="en-US" sz="2400" b="1">
                <a:latin typeface="宋体" panose="02010600030101010101" pitchFamily="2" charset="-122"/>
              </a:rPr>
              <a:t>   如果在一个方法中生成了异常，但是该方法并不处理它产生的异常，而是沿着调用层次向上传递，交由调用它的方法来处理这些异常，这就是</a:t>
            </a:r>
            <a:r>
              <a:rPr lang="zh-CN" altLang="en-US" sz="2800" b="1" u="sng">
                <a:solidFill>
                  <a:srgbClr val="0066FF"/>
                </a:solidFill>
                <a:latin typeface="宋体" panose="02010600030101010101" pitchFamily="2" charset="-122"/>
              </a:rPr>
              <a:t>声明异常</a:t>
            </a:r>
            <a:r>
              <a:rPr lang="zh-CN" altLang="en-US" sz="2400" b="1">
                <a:latin typeface="宋体" panose="02010600030101010101" pitchFamily="2" charset="-122"/>
              </a:rPr>
              <a:t>。</a:t>
            </a:r>
          </a:p>
          <a:p>
            <a:pPr eaLnBrk="1" hangingPunct="1">
              <a:lnSpc>
                <a:spcPct val="120000"/>
              </a:lnSpc>
              <a:spcBef>
                <a:spcPct val="50000"/>
              </a:spcBef>
              <a:buSzPct val="70000"/>
              <a:buFont typeface="Wingdings" pitchFamily="2" charset="2"/>
              <a:buNone/>
            </a:pPr>
            <a:r>
              <a:rPr lang="zh-CN" altLang="en-US" sz="2400" b="1">
                <a:latin typeface="宋体" panose="02010600030101010101" pitchFamily="2" charset="-122"/>
              </a:rPr>
              <a:t>   </a:t>
            </a:r>
          </a:p>
        </p:txBody>
      </p:sp>
      <p:sp>
        <p:nvSpPr>
          <p:cNvPr id="2226" name="Rectangle 4">
            <a:extLst>
              <a:ext uri="{FF2B5EF4-FFF2-40B4-BE49-F238E27FC236}">
                <a16:creationId xmlns:a16="http://schemas.microsoft.com/office/drawing/2014/main" id="{C3907520-DDE5-2144-A327-516222C3B050}"/>
              </a:ext>
            </a:extLst>
          </p:cNvPr>
          <p:cNvSpPr>
            <a:spLocks noChangeArrowheads="1"/>
          </p:cNvSpPr>
          <p:nvPr/>
        </p:nvSpPr>
        <p:spPr bwMode="auto">
          <a:xfrm>
            <a:off x="551330" y="313765"/>
            <a:ext cx="2448106" cy="796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p>
        </p:txBody>
      </p:sp>
    </p:spTree>
    <p:extLst>
      <p:ext uri="{BB962C8B-B14F-4D97-AF65-F5344CB8AC3E}">
        <p14:creationId xmlns:p14="http://schemas.microsoft.com/office/powerpoint/2010/main" val="2023262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9" name="Text Box 4">
            <a:extLst>
              <a:ext uri="{FF2B5EF4-FFF2-40B4-BE49-F238E27FC236}">
                <a16:creationId xmlns:a16="http://schemas.microsoft.com/office/drawing/2014/main" id="{CD3CDEAE-2817-4645-821D-4269AE7EB821}"/>
              </a:ext>
            </a:extLst>
          </p:cNvPr>
          <p:cNvSpPr>
            <a:spLocks noChangeArrowheads="1"/>
          </p:cNvSpPr>
          <p:nvPr/>
        </p:nvSpPr>
        <p:spPr bwMode="auto">
          <a:xfrm>
            <a:off x="1905000" y="2209801"/>
            <a:ext cx="8534400" cy="3762375"/>
          </a:xfrm>
          <a:prstGeom prst="rect">
            <a:avLst/>
          </a:prstGeom>
          <a:solidFill>
            <a:srgbClr val="FFCC00"/>
          </a:solidFill>
          <a:ln w="9525" cap="flat" algn="ctr">
            <a:solidFill>
              <a:srgbClr val="000000"/>
            </a:solidFill>
            <a:prstDash val="solid"/>
            <a:miter lim="800000"/>
            <a:headEnd type="none" w="med" len="med"/>
            <a:tailEnd type="none" w="med" len="med"/>
          </a:ln>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400" b="1">
                <a:latin typeface="Times New Roman" panose="02020603050405020304" pitchFamily="18" charset="0"/>
              </a:rPr>
              <a:t>public void method1()</a:t>
            </a:r>
          </a:p>
          <a:p>
            <a:pPr eaLnBrk="1" hangingPunct="1">
              <a:lnSpc>
                <a:spcPct val="100000"/>
              </a:lnSpc>
              <a:spcBef>
                <a:spcPct val="0"/>
              </a:spcBef>
              <a:buClrTx/>
              <a:buFontTx/>
              <a:buNone/>
            </a:pPr>
            <a:r>
              <a:rPr lang="en-US" altLang="zh-CN" sz="2400" b="1">
                <a:latin typeface="Times New Roman" panose="02020603050405020304" pitchFamily="18" charset="0"/>
              </a:rPr>
              <a:t>{</a:t>
            </a:r>
          </a:p>
          <a:p>
            <a:pPr eaLnBrk="1" hangingPunct="1"/>
            <a:r>
              <a:rPr lang="en-US" altLang="zh-CN" sz="2400" b="1">
                <a:latin typeface="Times New Roman" panose="02020603050405020304" pitchFamily="18" charset="0"/>
              </a:rPr>
              <a:t>   </a:t>
            </a:r>
            <a:r>
              <a:rPr lang="en-US" altLang="zh-CN"/>
              <a:t> </a:t>
            </a:r>
            <a:r>
              <a:rPr lang="en-US" altLang="zh-CN" b="1"/>
              <a:t>int x;</a:t>
            </a:r>
          </a:p>
          <a:p>
            <a:pPr eaLnBrk="1" hangingPunct="1"/>
            <a:r>
              <a:rPr lang="en-US" altLang="zh-CN" b="1"/>
              <a:t>     try{</a:t>
            </a:r>
          </a:p>
          <a:p>
            <a:pPr eaLnBrk="1" hangingPunct="1"/>
            <a:r>
              <a:rPr lang="en-US" altLang="zh-CN" b="1"/>
              <a:t>     System.</a:t>
            </a:r>
            <a:r>
              <a:rPr lang="en-US" altLang="zh-CN" b="1" i="1"/>
              <a:t>out</a:t>
            </a:r>
            <a:r>
              <a:rPr lang="en-US" altLang="zh-CN" b="1"/>
              <a:t>.print("Input x:");</a:t>
            </a:r>
          </a:p>
          <a:p>
            <a:pPr eaLnBrk="1" hangingPunct="1"/>
            <a:r>
              <a:rPr lang="en-US" altLang="zh-CN" b="1"/>
              <a:t>     Scanner sc=new Scanner(System.</a:t>
            </a:r>
            <a:r>
              <a:rPr lang="en-US" altLang="zh-CN" b="1" i="1"/>
              <a:t>in</a:t>
            </a:r>
            <a:r>
              <a:rPr lang="en-US" altLang="zh-CN" b="1"/>
              <a:t>);</a:t>
            </a:r>
          </a:p>
          <a:p>
            <a:pPr eaLnBrk="1" hangingPunct="1"/>
            <a:r>
              <a:rPr lang="en-US" altLang="zh-CN" b="1"/>
              <a:t>     x=sc.nextInt();        </a:t>
            </a:r>
          </a:p>
          <a:p>
            <a:pPr eaLnBrk="1" hangingPunct="1"/>
            <a:r>
              <a:rPr lang="en-US" altLang="zh-CN" b="1"/>
              <a:t>         int z=compute(x);</a:t>
            </a:r>
          </a:p>
          <a:p>
            <a:pPr eaLnBrk="1" hangingPunct="1"/>
            <a:r>
              <a:rPr lang="en-US" altLang="zh-CN" b="1"/>
              <a:t>         System.</a:t>
            </a:r>
            <a:r>
              <a:rPr lang="en-US" altLang="zh-CN" b="1" i="1"/>
              <a:t>out</a:t>
            </a:r>
            <a:r>
              <a:rPr lang="en-US" altLang="zh-CN" b="1"/>
              <a:t>.println("z="+z);</a:t>
            </a:r>
          </a:p>
          <a:p>
            <a:pPr eaLnBrk="1" hangingPunct="1"/>
            <a:r>
              <a:rPr lang="en-US" altLang="zh-CN" b="1"/>
              <a:t>     }catch(ArithmeticException e){</a:t>
            </a:r>
          </a:p>
          <a:p>
            <a:pPr eaLnBrk="1" hangingPunct="1"/>
            <a:r>
              <a:rPr lang="en-US" altLang="zh-CN" b="1"/>
              <a:t>         System.</a:t>
            </a:r>
            <a:r>
              <a:rPr lang="en-US" altLang="zh-CN" b="1" i="1"/>
              <a:t>out</a:t>
            </a:r>
            <a:r>
              <a:rPr lang="en-US" altLang="zh-CN" b="1"/>
              <a:t>.println("devided by 0");</a:t>
            </a:r>
          </a:p>
          <a:p>
            <a:pPr eaLnBrk="1" hangingPunct="1"/>
            <a:r>
              <a:rPr lang="en-US" altLang="zh-CN" b="1"/>
              <a:t>     }</a:t>
            </a:r>
          </a:p>
          <a:p>
            <a:pPr eaLnBrk="1" hangingPunct="1"/>
            <a:r>
              <a:rPr lang="en-US" altLang="zh-CN" sz="2400" b="1">
                <a:latin typeface="Times New Roman" panose="02020603050405020304" pitchFamily="18" charset="0"/>
              </a:rPr>
              <a:t>}</a:t>
            </a:r>
          </a:p>
        </p:txBody>
      </p:sp>
      <p:sp>
        <p:nvSpPr>
          <p:cNvPr id="2230" name="Text Box 5">
            <a:extLst>
              <a:ext uri="{FF2B5EF4-FFF2-40B4-BE49-F238E27FC236}">
                <a16:creationId xmlns:a16="http://schemas.microsoft.com/office/drawing/2014/main" id="{605BBE89-2645-3746-BDBC-D87B5DCB273A}"/>
              </a:ext>
            </a:extLst>
          </p:cNvPr>
          <p:cNvSpPr>
            <a:spLocks noChangeArrowheads="1"/>
          </p:cNvSpPr>
          <p:nvPr/>
        </p:nvSpPr>
        <p:spPr bwMode="auto">
          <a:xfrm>
            <a:off x="1905000" y="152401"/>
            <a:ext cx="8534400" cy="1927225"/>
          </a:xfrm>
          <a:prstGeom prst="rect">
            <a:avLst/>
          </a:prstGeom>
          <a:solidFill>
            <a:srgbClr val="FFCC00"/>
          </a:solidFill>
          <a:ln w="9525" cap="flat" algn="ctr">
            <a:solidFill>
              <a:srgbClr val="000000"/>
            </a:solidFill>
            <a:prstDash val="solid"/>
            <a:miter lim="800000"/>
            <a:headEnd type="none" w="med" len="med"/>
            <a:tailEnd type="none" w="med" len="med"/>
          </a:ln>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400" b="1">
                <a:latin typeface="Times New Roman" panose="02020603050405020304" pitchFamily="18" charset="0"/>
              </a:rPr>
              <a:t>public int  compute(int x) throws  ArithmeticException</a:t>
            </a:r>
          </a:p>
          <a:p>
            <a:pPr eaLnBrk="1" hangingPunct="1">
              <a:lnSpc>
                <a:spcPct val="100000"/>
              </a:lnSpc>
              <a:spcBef>
                <a:spcPct val="0"/>
              </a:spcBef>
              <a:buClrTx/>
              <a:buFontTx/>
              <a:buNone/>
            </a:pPr>
            <a:r>
              <a:rPr lang="en-US" altLang="zh-CN" sz="2400" b="1">
                <a:latin typeface="Times New Roman" panose="02020603050405020304" pitchFamily="18" charset="0"/>
              </a:rPr>
              <a:t>{</a:t>
            </a:r>
          </a:p>
          <a:p>
            <a:pPr eaLnBrk="1" hangingPunct="1">
              <a:lnSpc>
                <a:spcPct val="100000"/>
              </a:lnSpc>
              <a:spcBef>
                <a:spcPct val="0"/>
              </a:spcBef>
              <a:buClrTx/>
              <a:buFontTx/>
              <a:buNone/>
            </a:pPr>
            <a:r>
              <a:rPr lang="en-US" altLang="zh-CN" sz="2400" b="1">
                <a:latin typeface="Times New Roman" panose="02020603050405020304" pitchFamily="18" charset="0"/>
              </a:rPr>
              <a:t>    int z = 100/x;</a:t>
            </a:r>
          </a:p>
          <a:p>
            <a:pPr eaLnBrk="1" hangingPunct="1">
              <a:lnSpc>
                <a:spcPct val="100000"/>
              </a:lnSpc>
              <a:spcBef>
                <a:spcPct val="0"/>
              </a:spcBef>
              <a:buClrTx/>
              <a:buFontTx/>
              <a:buNone/>
            </a:pPr>
            <a:r>
              <a:rPr lang="en-US" altLang="zh-CN" sz="2400" b="1">
                <a:latin typeface="Times New Roman" panose="02020603050405020304" pitchFamily="18" charset="0"/>
              </a:rPr>
              <a:t>    return z;</a:t>
            </a:r>
          </a:p>
          <a:p>
            <a:pPr eaLnBrk="1" hangingPunct="1">
              <a:lnSpc>
                <a:spcPct val="100000"/>
              </a:lnSpc>
              <a:spcBef>
                <a:spcPct val="0"/>
              </a:spcBef>
              <a:buClrTx/>
              <a:buFontTx/>
              <a:buNone/>
            </a:pPr>
            <a:r>
              <a:rPr lang="en-US" altLang="zh-CN" sz="2400" b="1">
                <a:latin typeface="Times New Roman" panose="02020603050405020304" pitchFamily="18" charset="0"/>
              </a:rPr>
              <a:t>}</a:t>
            </a:r>
          </a:p>
        </p:txBody>
      </p:sp>
      <p:grpSp>
        <p:nvGrpSpPr>
          <p:cNvPr id="2231" name="Group 183">
            <a:extLst>
              <a:ext uri="{FF2B5EF4-FFF2-40B4-BE49-F238E27FC236}">
                <a16:creationId xmlns:a16="http://schemas.microsoft.com/office/drawing/2014/main" id="{EA5E9276-1518-E544-8FDB-D931B0BA98D0}"/>
              </a:ext>
            </a:extLst>
          </p:cNvPr>
          <p:cNvGrpSpPr>
            <a:grpSpLocks/>
          </p:cNvGrpSpPr>
          <p:nvPr/>
        </p:nvGrpSpPr>
        <p:grpSpPr bwMode="auto">
          <a:xfrm>
            <a:off x="5232400" y="692150"/>
            <a:ext cx="5080000" cy="2819400"/>
            <a:chOff x="2381" y="845"/>
            <a:chExt cx="3200" cy="1776"/>
          </a:xfrm>
        </p:grpSpPr>
        <p:sp>
          <p:nvSpPr>
            <p:cNvPr id="2232" name="Rectangle 7">
              <a:extLst>
                <a:ext uri="{FF2B5EF4-FFF2-40B4-BE49-F238E27FC236}">
                  <a16:creationId xmlns:a16="http://schemas.microsoft.com/office/drawing/2014/main" id="{541A21AD-5884-4F45-A822-57E7EAF65538}"/>
                </a:ext>
              </a:extLst>
            </p:cNvPr>
            <p:cNvSpPr>
              <a:spLocks noChangeArrowheads="1"/>
            </p:cNvSpPr>
            <p:nvPr/>
          </p:nvSpPr>
          <p:spPr bwMode="auto">
            <a:xfrm>
              <a:off x="2381" y="845"/>
              <a:ext cx="3200" cy="1776"/>
            </a:xfrm>
            <a:prstGeom prst="rect">
              <a:avLst/>
            </a:prstGeom>
            <a:solidFill>
              <a:srgbClr val="3366FF"/>
            </a:solidFill>
            <a:ln w="38100" cap="flat" algn="ctr">
              <a:solidFill>
                <a:srgbClr val="000000"/>
              </a:solidFill>
              <a:prstDash val="solid"/>
              <a:miter lim="800000"/>
              <a:headEnd type="none" w="med" len="med"/>
              <a:tailEnd type="none" w="med" len="med"/>
            </a:ln>
          </p:spPr>
          <p:txBody>
            <a:bodyPr wrap="none" anchor="ct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buSzPct val="70000"/>
              </a:pPr>
              <a:endParaRPr lang="zh-CN" altLang="zh-CN" sz="3200" b="1">
                <a:solidFill>
                  <a:schemeClr val="tx2"/>
                </a:solidFill>
                <a:latin typeface="Arial" panose="020B0604020202020204" pitchFamily="34" charset="0"/>
              </a:endParaRPr>
            </a:p>
          </p:txBody>
        </p:sp>
        <p:sp>
          <p:nvSpPr>
            <p:cNvPr id="2233" name="Text Box 8">
              <a:extLst>
                <a:ext uri="{FF2B5EF4-FFF2-40B4-BE49-F238E27FC236}">
                  <a16:creationId xmlns:a16="http://schemas.microsoft.com/office/drawing/2014/main" id="{2B208FD0-A4EF-8345-A303-26504729629A}"/>
                </a:ext>
              </a:extLst>
            </p:cNvPr>
            <p:cNvSpPr>
              <a:spLocks noChangeArrowheads="1"/>
            </p:cNvSpPr>
            <p:nvPr/>
          </p:nvSpPr>
          <p:spPr bwMode="auto">
            <a:xfrm>
              <a:off x="2669" y="1080"/>
              <a:ext cx="1192" cy="368"/>
            </a:xfrm>
            <a:prstGeom prst="rect">
              <a:avLst/>
            </a:prstGeom>
            <a:solidFill>
              <a:srgbClr val="FFCC00"/>
            </a:solidFill>
            <a:ln w="38100" cap="flat" algn="ctr">
              <a:solidFill>
                <a:srgbClr val="000000"/>
              </a:solidFill>
              <a:prstDash val="solid"/>
              <a:miter lim="800000"/>
              <a:headEnd type="none" w="med" len="med"/>
              <a:tailEnd type="none" w="med" len="med"/>
            </a:ln>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buSzPct val="70000"/>
                <a:buFont typeface="Wingdings" pitchFamily="2" charset="2"/>
                <a:buNone/>
              </a:pPr>
              <a:r>
                <a:rPr lang="en-US" altLang="zh-CN" sz="3200" b="1">
                  <a:latin typeface="Arial" panose="020B0604020202020204" pitchFamily="34" charset="0"/>
                </a:rPr>
                <a:t>method1</a:t>
              </a:r>
            </a:p>
          </p:txBody>
        </p:sp>
        <p:sp>
          <p:nvSpPr>
            <p:cNvPr id="2234" name="Text Box 9">
              <a:extLst>
                <a:ext uri="{FF2B5EF4-FFF2-40B4-BE49-F238E27FC236}">
                  <a16:creationId xmlns:a16="http://schemas.microsoft.com/office/drawing/2014/main" id="{49DA9252-438A-E741-9B6D-AA783B247AE9}"/>
                </a:ext>
              </a:extLst>
            </p:cNvPr>
            <p:cNvSpPr>
              <a:spLocks noChangeArrowheads="1"/>
            </p:cNvSpPr>
            <p:nvPr/>
          </p:nvSpPr>
          <p:spPr bwMode="auto">
            <a:xfrm>
              <a:off x="2573" y="2045"/>
              <a:ext cx="1192" cy="368"/>
            </a:xfrm>
            <a:prstGeom prst="rect">
              <a:avLst/>
            </a:prstGeom>
            <a:solidFill>
              <a:srgbClr val="FFCC00"/>
            </a:solidFill>
            <a:ln w="38100" cap="flat" algn="ctr">
              <a:solidFill>
                <a:srgbClr val="000000"/>
              </a:solidFill>
              <a:prstDash val="solid"/>
              <a:miter lim="800000"/>
              <a:headEnd type="none" w="med" len="med"/>
              <a:tailEnd type="none" w="med" len="med"/>
            </a:ln>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buSzPct val="70000"/>
                <a:buFont typeface="Wingdings" pitchFamily="2" charset="2"/>
                <a:buNone/>
              </a:pPr>
              <a:r>
                <a:rPr lang="en-US" altLang="zh-CN" sz="3200" b="1">
                  <a:latin typeface="Arial" panose="020B0604020202020204" pitchFamily="34" charset="0"/>
                </a:rPr>
                <a:t>compute</a:t>
              </a:r>
            </a:p>
          </p:txBody>
        </p:sp>
        <p:sp>
          <p:nvSpPr>
            <p:cNvPr id="2235" name="Line 10">
              <a:extLst>
                <a:ext uri="{FF2B5EF4-FFF2-40B4-BE49-F238E27FC236}">
                  <a16:creationId xmlns:a16="http://schemas.microsoft.com/office/drawing/2014/main" id="{167E0C22-9F63-9B4C-887C-2C0086BC32F9}"/>
                </a:ext>
              </a:extLst>
            </p:cNvPr>
            <p:cNvSpPr>
              <a:spLocks noChangeShapeType="1"/>
            </p:cNvSpPr>
            <p:nvPr/>
          </p:nvSpPr>
          <p:spPr bwMode="auto">
            <a:xfrm>
              <a:off x="3197" y="1469"/>
              <a:ext cx="0" cy="576"/>
            </a:xfrm>
            <a:prstGeom prst="line">
              <a:avLst/>
            </a:prstGeom>
            <a:noFill/>
            <a:ln w="38100" cap="flat" algn="ctr">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2236" name="Group 188">
              <a:extLst>
                <a:ext uri="{FF2B5EF4-FFF2-40B4-BE49-F238E27FC236}">
                  <a16:creationId xmlns:a16="http://schemas.microsoft.com/office/drawing/2014/main" id="{2BD39C74-3A42-884F-8D9B-202FB4D99F69}"/>
                </a:ext>
              </a:extLst>
            </p:cNvPr>
            <p:cNvGrpSpPr>
              <a:grpSpLocks/>
            </p:cNvGrpSpPr>
            <p:nvPr/>
          </p:nvGrpSpPr>
          <p:grpSpPr bwMode="auto">
            <a:xfrm>
              <a:off x="4493" y="2093"/>
              <a:ext cx="900" cy="389"/>
              <a:chOff x="4608" y="2064"/>
              <a:chExt cx="864" cy="389"/>
            </a:xfrm>
          </p:grpSpPr>
          <p:sp>
            <p:nvSpPr>
              <p:cNvPr id="2237" name="Text Box 12">
                <a:extLst>
                  <a:ext uri="{FF2B5EF4-FFF2-40B4-BE49-F238E27FC236}">
                    <a16:creationId xmlns:a16="http://schemas.microsoft.com/office/drawing/2014/main" id="{70D05CB6-2E26-C64A-9424-54D2A6BC85FB}"/>
                  </a:ext>
                </a:extLst>
              </p:cNvPr>
              <p:cNvSpPr>
                <a:spLocks noChangeArrowheads="1"/>
              </p:cNvSpPr>
              <p:nvPr/>
            </p:nvSpPr>
            <p:spPr bwMode="auto">
              <a:xfrm>
                <a:off x="4694" y="2064"/>
                <a:ext cx="605"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buSzPct val="70000"/>
                  <a:buFont typeface="Wingdings" pitchFamily="2" charset="2"/>
                  <a:buNone/>
                </a:pPr>
                <a:r>
                  <a:rPr lang="zh-CN" altLang="en-US" sz="3200" b="1">
                    <a:solidFill>
                      <a:schemeClr val="tx2"/>
                    </a:solidFill>
                    <a:latin typeface="Arial" panose="020B0604020202020204" pitchFamily="34" charset="0"/>
                  </a:rPr>
                  <a:t>异常</a:t>
                </a:r>
              </a:p>
            </p:txBody>
          </p:sp>
          <p:sp>
            <p:nvSpPr>
              <p:cNvPr id="2238" name="Oval 13">
                <a:extLst>
                  <a:ext uri="{FF2B5EF4-FFF2-40B4-BE49-F238E27FC236}">
                    <a16:creationId xmlns:a16="http://schemas.microsoft.com/office/drawing/2014/main" id="{8789B352-948B-8A49-801D-77692AF88274}"/>
                  </a:ext>
                </a:extLst>
              </p:cNvPr>
              <p:cNvSpPr>
                <a:spLocks noChangeArrowheads="1"/>
              </p:cNvSpPr>
              <p:nvPr/>
            </p:nvSpPr>
            <p:spPr bwMode="auto">
              <a:xfrm>
                <a:off x="4608" y="2069"/>
                <a:ext cx="864" cy="384"/>
              </a:xfrm>
              <a:prstGeom prst="ellipse">
                <a:avLst/>
              </a:prstGeom>
              <a:solidFill>
                <a:srgbClr val="FFCC00"/>
              </a:solidFill>
              <a:ln w="38100" cap="flat" algn="ctr">
                <a:solidFill>
                  <a:srgbClr val="000000"/>
                </a:solidFill>
                <a:prstDash val="solid"/>
                <a:round/>
                <a:headEnd type="none" w="med" len="med"/>
                <a:tailEnd type="none" w="med" len="med"/>
              </a:ln>
            </p:spPr>
            <p:txBody>
              <a:bodyPr wrap="none" anchor="ct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FontTx/>
                  <a:buNone/>
                </a:pPr>
                <a:r>
                  <a:rPr lang="zh-CN" altLang="en-US" sz="2800" b="1"/>
                  <a:t>异常</a:t>
                </a:r>
              </a:p>
            </p:txBody>
          </p:sp>
        </p:grpSp>
        <p:sp>
          <p:nvSpPr>
            <p:cNvPr id="2239" name="Line 14">
              <a:extLst>
                <a:ext uri="{FF2B5EF4-FFF2-40B4-BE49-F238E27FC236}">
                  <a16:creationId xmlns:a16="http://schemas.microsoft.com/office/drawing/2014/main" id="{5419BE55-B98E-7E46-AECD-A4347609A7A7}"/>
                </a:ext>
              </a:extLst>
            </p:cNvPr>
            <p:cNvSpPr>
              <a:spLocks noChangeShapeType="1"/>
            </p:cNvSpPr>
            <p:nvPr/>
          </p:nvSpPr>
          <p:spPr bwMode="auto">
            <a:xfrm>
              <a:off x="3869" y="2285"/>
              <a:ext cx="650" cy="1"/>
            </a:xfrm>
            <a:prstGeom prst="line">
              <a:avLst/>
            </a:prstGeom>
            <a:noFill/>
            <a:ln w="38100" cap="flat" algn="ctr">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40" name="Text Box 15">
              <a:extLst>
                <a:ext uri="{FF2B5EF4-FFF2-40B4-BE49-F238E27FC236}">
                  <a16:creationId xmlns:a16="http://schemas.microsoft.com/office/drawing/2014/main" id="{DFFB9412-B68B-5546-9BF9-E2C232FF4F51}"/>
                </a:ext>
              </a:extLst>
            </p:cNvPr>
            <p:cNvSpPr>
              <a:spLocks noChangeArrowheads="1"/>
            </p:cNvSpPr>
            <p:nvPr/>
          </p:nvSpPr>
          <p:spPr bwMode="auto">
            <a:xfrm>
              <a:off x="3917" y="1997"/>
              <a:ext cx="4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buSzPct val="70000"/>
                <a:buFont typeface="Wingdings" pitchFamily="2" charset="2"/>
                <a:buNone/>
              </a:pPr>
              <a:r>
                <a:rPr lang="zh-CN" altLang="en-US" sz="2000" b="1">
                  <a:solidFill>
                    <a:schemeClr val="bg1"/>
                  </a:solidFill>
                  <a:latin typeface="Arial" panose="020B0604020202020204" pitchFamily="34" charset="0"/>
                </a:rPr>
                <a:t>抛出</a:t>
              </a:r>
            </a:p>
          </p:txBody>
        </p:sp>
        <p:sp>
          <p:nvSpPr>
            <p:cNvPr id="2241" name="AutoShape 16">
              <a:extLst>
                <a:ext uri="{FF2B5EF4-FFF2-40B4-BE49-F238E27FC236}">
                  <a16:creationId xmlns:a16="http://schemas.microsoft.com/office/drawing/2014/main" id="{C958D3DE-7133-CC40-B3D9-85014E88B9F3}"/>
                </a:ext>
              </a:extLst>
            </p:cNvPr>
            <p:cNvSpPr>
              <a:spLocks noChangeArrowheads="1" noChangeShapeType="1"/>
            </p:cNvSpPr>
            <p:nvPr/>
          </p:nvSpPr>
          <p:spPr bwMode="auto">
            <a:xfrm rot="5400000" flipH="1">
              <a:off x="4009" y="1152"/>
              <a:ext cx="811" cy="1057"/>
            </a:xfrm>
            <a:prstGeom prst="curvedConnector2">
              <a:avLst/>
            </a:prstGeom>
            <a:noFill/>
            <a:ln w="38100" cap="flat" algn="ctr">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42" name="Text Box 17">
              <a:extLst>
                <a:ext uri="{FF2B5EF4-FFF2-40B4-BE49-F238E27FC236}">
                  <a16:creationId xmlns:a16="http://schemas.microsoft.com/office/drawing/2014/main" id="{2851F652-CFC9-0448-8184-D52F1489C7DF}"/>
                </a:ext>
              </a:extLst>
            </p:cNvPr>
            <p:cNvSpPr>
              <a:spLocks noChangeArrowheads="1"/>
            </p:cNvSpPr>
            <p:nvPr/>
          </p:nvSpPr>
          <p:spPr bwMode="auto">
            <a:xfrm>
              <a:off x="4109" y="1661"/>
              <a:ext cx="4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buSzPct val="70000"/>
                <a:buFont typeface="Wingdings" pitchFamily="2" charset="2"/>
                <a:buNone/>
              </a:pPr>
              <a:r>
                <a:rPr lang="zh-CN" altLang="en-US" sz="2000" b="1">
                  <a:solidFill>
                    <a:schemeClr val="bg1"/>
                  </a:solidFill>
                  <a:latin typeface="Arial" panose="020B0604020202020204" pitchFamily="34" charset="0"/>
                </a:rPr>
                <a:t>处理</a:t>
              </a:r>
            </a:p>
          </p:txBody>
        </p:sp>
      </p:grpSp>
      <p:sp>
        <p:nvSpPr>
          <p:cNvPr id="2243" name="Text Box 21">
            <a:extLst>
              <a:ext uri="{FF2B5EF4-FFF2-40B4-BE49-F238E27FC236}">
                <a16:creationId xmlns:a16="http://schemas.microsoft.com/office/drawing/2014/main" id="{47AA7445-1568-414A-9B0D-18908C004EB7}"/>
              </a:ext>
            </a:extLst>
          </p:cNvPr>
          <p:cNvSpPr>
            <a:spLocks noChangeArrowheads="1"/>
          </p:cNvSpPr>
          <p:nvPr/>
        </p:nvSpPr>
        <p:spPr bwMode="auto">
          <a:xfrm>
            <a:off x="5880100" y="2514601"/>
            <a:ext cx="8318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buSzPct val="70000"/>
              <a:buFont typeface="Wingdings" pitchFamily="2" charset="2"/>
              <a:buNone/>
            </a:pPr>
            <a:r>
              <a:rPr lang="zh-CN" altLang="en-US" sz="2000" b="1">
                <a:solidFill>
                  <a:schemeClr val="bg1"/>
                </a:solidFill>
                <a:latin typeface="Arial" panose="020B0604020202020204" pitchFamily="34" charset="0"/>
              </a:rPr>
              <a:t>调用</a:t>
            </a:r>
          </a:p>
        </p:txBody>
      </p:sp>
    </p:spTree>
    <p:extLst>
      <p:ext uri="{BB962C8B-B14F-4D97-AF65-F5344CB8AC3E}">
        <p14:creationId xmlns:p14="http://schemas.microsoft.com/office/powerpoint/2010/main" val="29003171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childTnLst>
                                    <p:set>
                                      <p:cBhvr additive="base">
                                        <p:cTn id="6" dur="1" fill="hold">
                                          <p:stCondLst>
                                            <p:cond delay="0"/>
                                          </p:stCondLst>
                                        </p:cTn>
                                        <p:tgtEl>
                                          <p:spTgt spid="2230"/>
                                        </p:tgtEl>
                                        <p:attrNameLst>
                                          <p:attrName>style.visibility</p:attrName>
                                        </p:attrNameLst>
                                      </p:cBhvr>
                                      <p:to>
                                        <p:strVal val="visible"/>
                                      </p:to>
                                    </p:set>
                                    <p:anim calcmode="lin" valueType="num">
                                      <p:cBhvr additive="base">
                                        <p:cTn id="7" dur="500" fill="hold"/>
                                        <p:tgtEl>
                                          <p:spTgt spid="2230"/>
                                        </p:tgtEl>
                                        <p:attrNameLst>
                                          <p:attrName>ppt_x</p:attrName>
                                        </p:attrNameLst>
                                      </p:cBhvr>
                                      <p:tavLst>
                                        <p:tav tm="0">
                                          <p:val>
                                            <p:strVal val="#ppt_x"/>
                                          </p:val>
                                        </p:tav>
                                        <p:tav tm="100000">
                                          <p:val>
                                            <p:strVal val="#ppt_x"/>
                                          </p:val>
                                        </p:tav>
                                      </p:tavLst>
                                    </p:anim>
                                    <p:anim calcmode="lin" valueType="num">
                                      <p:cBhvr additive="base">
                                        <p:cTn id="8" dur="500" fill="hold"/>
                                        <p:tgtEl>
                                          <p:spTgt spid="223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indefinite"/>
                            </p:stCondLst>
                          </p:cTn>
                        </p:par>
                        <p:par>
                          <p:cTn id="11" fill="hold" nodeType="afterGroup">
                            <p:stCondLst>
                              <p:cond delay="0"/>
                            </p:stCondLst>
                            <p:childTnLst>
                              <p:par>
                                <p:cTn id="12" presetID="4" presetClass="entr" presetSubtype="16" fill="hold" grpId="0" nodeType="clickEffect">
                                  <p:childTnLst>
                                    <p:set>
                                      <p:cBhvr additive="base">
                                        <p:cTn id="13" dur="1" fill="hold">
                                          <p:stCondLst>
                                            <p:cond delay="0"/>
                                          </p:stCondLst>
                                        </p:cTn>
                                        <p:tgtEl>
                                          <p:spTgt spid="2229"/>
                                        </p:tgtEl>
                                        <p:attrNameLst>
                                          <p:attrName>style.visibility</p:attrName>
                                        </p:attrNameLst>
                                      </p:cBhvr>
                                      <p:to>
                                        <p:strVal val="visible"/>
                                      </p:to>
                                    </p:set>
                                    <p:animEffect transition="in" filter="box(in)">
                                      <p:cBhvr additive="base">
                                        <p:cTn id="14" dur="500"/>
                                        <p:tgtEl>
                                          <p:spTgt spid="2229"/>
                                        </p:tgtEl>
                                      </p:cBhvr>
                                    </p:animEffect>
                                  </p:childTnLst>
                                </p:cTn>
                              </p:par>
                            </p:childTnLst>
                          </p:cTn>
                        </p:par>
                      </p:childTnLst>
                    </p:cTn>
                  </p:par>
                  <p:par>
                    <p:cTn id="15" fill="hold" nodeType="clickPar">
                      <p:stCondLst>
                        <p:cond delay="indefinite"/>
                      </p:stCondLst>
                      <p:childTnLst>
                        <p:par>
                          <p:cTn id="16" fill="hold" nodeType="withGroup">
                            <p:stCondLst>
                              <p:cond delay="indefinite"/>
                            </p:stCondLst>
                          </p:cTn>
                        </p:par>
                        <p:par>
                          <p:cTn id="17" fill="hold" nodeType="afterGroup">
                            <p:stCondLst>
                              <p:cond delay="0"/>
                            </p:stCondLst>
                            <p:childTnLst>
                              <p:par>
                                <p:cTn id="18" presetID="8" presetClass="entr" presetSubtype="16" fill="hold" nodeType="clickEffect">
                                  <p:childTnLst>
                                    <p:set>
                                      <p:cBhvr additive="base">
                                        <p:cTn id="19" dur="1" fill="hold">
                                          <p:stCondLst>
                                            <p:cond delay="0"/>
                                          </p:stCondLst>
                                        </p:cTn>
                                        <p:tgtEl>
                                          <p:spTgt spid="2231"/>
                                        </p:tgtEl>
                                        <p:attrNameLst>
                                          <p:attrName>style.visibility</p:attrName>
                                        </p:attrNameLst>
                                      </p:cBhvr>
                                      <p:to>
                                        <p:strVal val="visible"/>
                                      </p:to>
                                    </p:set>
                                    <p:animEffect transition="in" filter="diamond(in)">
                                      <p:cBhvr additive="base">
                                        <p:cTn id="20" dur="2000"/>
                                        <p:tgtEl>
                                          <p:spTgt spid="2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9" grpId="0" animBg="1"/>
      <p:bldP spid="22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6" name="Rectangle 2">
            <a:extLst>
              <a:ext uri="{FF2B5EF4-FFF2-40B4-BE49-F238E27FC236}">
                <a16:creationId xmlns:a16="http://schemas.microsoft.com/office/drawing/2014/main" id="{87FBFCAB-6675-1E46-A4A1-ACF8A5946935}"/>
              </a:ext>
            </a:extLst>
          </p:cNvPr>
          <p:cNvSpPr>
            <a:spLocks noChangeArrowheads="1"/>
          </p:cNvSpPr>
          <p:nvPr/>
        </p:nvSpPr>
        <p:spPr bwMode="auto">
          <a:xfrm>
            <a:off x="1703389" y="1844675"/>
            <a:ext cx="5329237" cy="487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1600">
                <a:solidFill>
                  <a:schemeClr val="tx1"/>
                </a:solidFill>
                <a:latin typeface="Tahoma" panose="020B0604030504040204" pitchFamily="34" charset="0"/>
                <a:ea typeface="宋体" panose="02010600030101010101" pitchFamily="2" charset="-122"/>
              </a:defRPr>
            </a:lvl1pPr>
            <a:lvl2pPr marL="742950" indent="-285750"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pPr>
            <a:r>
              <a:rPr lang="zh-CN" altLang="en-US" sz="2400" b="1"/>
              <a:t>非运行时异常</a:t>
            </a:r>
          </a:p>
          <a:p>
            <a:pPr lvl="1" eaLnBrk="1" hangingPunct="1">
              <a:lnSpc>
                <a:spcPct val="120000"/>
              </a:lnSpc>
              <a:buSzPct val="55000"/>
            </a:pPr>
            <a:r>
              <a:rPr lang="en-US" altLang="zh-CN" sz="2400" b="1"/>
              <a:t>Throwable</a:t>
            </a:r>
            <a:r>
              <a:rPr lang="zh-CN" altLang="en-US" sz="2400" b="1"/>
              <a:t>、</a:t>
            </a:r>
            <a:r>
              <a:rPr lang="en-US" altLang="zh-CN" sz="2400" b="1"/>
              <a:t>Exception</a:t>
            </a:r>
          </a:p>
          <a:p>
            <a:pPr eaLnBrk="1" hangingPunct="1">
              <a:lnSpc>
                <a:spcPct val="120000"/>
              </a:lnSpc>
            </a:pPr>
            <a:r>
              <a:rPr lang="zh-CN" altLang="en-US" sz="2400" b="1"/>
              <a:t>运行时异常</a:t>
            </a:r>
          </a:p>
          <a:p>
            <a:pPr lvl="1" eaLnBrk="1" hangingPunct="1">
              <a:lnSpc>
                <a:spcPct val="120000"/>
              </a:lnSpc>
              <a:buSzPct val="55000"/>
            </a:pPr>
            <a:r>
              <a:rPr lang="en-US" altLang="zh-CN" sz="2400" b="1"/>
              <a:t>Error</a:t>
            </a:r>
            <a:r>
              <a:rPr lang="zh-CN" altLang="en-US" sz="2400" b="1"/>
              <a:t>、</a:t>
            </a:r>
            <a:r>
              <a:rPr lang="en-US" altLang="zh-CN" sz="2400" b="1"/>
              <a:t>RuntimeException</a:t>
            </a:r>
          </a:p>
          <a:p>
            <a:pPr eaLnBrk="1" hangingPunct="1">
              <a:lnSpc>
                <a:spcPct val="120000"/>
              </a:lnSpc>
            </a:pPr>
            <a:r>
              <a:rPr lang="zh-CN" altLang="en-US" sz="2400" b="1"/>
              <a:t>当在一个方法的代码中抛出一个受检查的异常时，这个异常或者被方法中的</a:t>
            </a:r>
            <a:r>
              <a:rPr lang="en-US" altLang="zh-CN" sz="2400" b="1"/>
              <a:t>try-catch</a:t>
            </a:r>
            <a:r>
              <a:rPr lang="zh-CN" altLang="en-US" sz="2400" b="1"/>
              <a:t>结构捕获，或者在方法的</a:t>
            </a:r>
            <a:r>
              <a:rPr lang="en-US" altLang="zh-CN" sz="2400" b="1"/>
              <a:t>throws</a:t>
            </a:r>
            <a:r>
              <a:rPr lang="zh-CN" altLang="en-US" sz="2400" b="1"/>
              <a:t>语句中声明</a:t>
            </a:r>
          </a:p>
          <a:p>
            <a:pPr eaLnBrk="1" hangingPunct="1">
              <a:lnSpc>
                <a:spcPct val="120000"/>
              </a:lnSpc>
            </a:pPr>
            <a:r>
              <a:rPr lang="zh-CN" altLang="en-US" sz="2400" b="1"/>
              <a:t>编译器检查程序，保证所有非运行时异常都被程序显式地处理</a:t>
            </a:r>
          </a:p>
        </p:txBody>
      </p:sp>
      <p:grpSp>
        <p:nvGrpSpPr>
          <p:cNvPr id="2247" name="Group 199">
            <a:extLst>
              <a:ext uri="{FF2B5EF4-FFF2-40B4-BE49-F238E27FC236}">
                <a16:creationId xmlns:a16="http://schemas.microsoft.com/office/drawing/2014/main" id="{E0C77815-AE60-A649-8CC3-EA379E3A53C3}"/>
              </a:ext>
            </a:extLst>
          </p:cNvPr>
          <p:cNvGrpSpPr>
            <a:grpSpLocks/>
          </p:cNvGrpSpPr>
          <p:nvPr/>
        </p:nvGrpSpPr>
        <p:grpSpPr bwMode="auto">
          <a:xfrm>
            <a:off x="6888163" y="2133600"/>
            <a:ext cx="3192462" cy="2743200"/>
            <a:chOff x="3360" y="1200"/>
            <a:chExt cx="2011" cy="1728"/>
          </a:xfrm>
        </p:grpSpPr>
        <p:sp>
          <p:nvSpPr>
            <p:cNvPr id="2248" name="Text Box 3">
              <a:extLst>
                <a:ext uri="{FF2B5EF4-FFF2-40B4-BE49-F238E27FC236}">
                  <a16:creationId xmlns:a16="http://schemas.microsoft.com/office/drawing/2014/main" id="{9C5A986C-8AAE-F648-BCB2-17B8C3357175}"/>
                </a:ext>
              </a:extLst>
            </p:cNvPr>
            <p:cNvSpPr>
              <a:spLocks noChangeArrowheads="1"/>
            </p:cNvSpPr>
            <p:nvPr/>
          </p:nvSpPr>
          <p:spPr bwMode="auto">
            <a:xfrm>
              <a:off x="3840" y="1200"/>
              <a:ext cx="890" cy="288"/>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000" b="1">
                  <a:latin typeface="Times New Roman" panose="02020603050405020304" pitchFamily="18" charset="0"/>
                </a:rPr>
                <a:t>Throwable</a:t>
              </a:r>
            </a:p>
          </p:txBody>
        </p:sp>
        <p:sp>
          <p:nvSpPr>
            <p:cNvPr id="2249" name="Text Box 4">
              <a:extLst>
                <a:ext uri="{FF2B5EF4-FFF2-40B4-BE49-F238E27FC236}">
                  <a16:creationId xmlns:a16="http://schemas.microsoft.com/office/drawing/2014/main" id="{3563CD82-CD4D-D542-A69B-E3510DC56910}"/>
                </a:ext>
              </a:extLst>
            </p:cNvPr>
            <p:cNvSpPr>
              <a:spLocks noChangeArrowheads="1"/>
            </p:cNvSpPr>
            <p:nvPr/>
          </p:nvSpPr>
          <p:spPr bwMode="auto">
            <a:xfrm>
              <a:off x="3360" y="1872"/>
              <a:ext cx="567" cy="288"/>
            </a:xfrm>
            <a:prstGeom prst="rect">
              <a:avLst/>
            </a:prstGeom>
            <a:solidFill>
              <a:srgbClr val="CCECFF"/>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000" b="1">
                  <a:latin typeface="Times New Roman" panose="02020603050405020304" pitchFamily="18" charset="0"/>
                </a:rPr>
                <a:t>Error</a:t>
              </a:r>
            </a:p>
          </p:txBody>
        </p:sp>
        <p:sp>
          <p:nvSpPr>
            <p:cNvPr id="2250" name="Text Box 5">
              <a:extLst>
                <a:ext uri="{FF2B5EF4-FFF2-40B4-BE49-F238E27FC236}">
                  <a16:creationId xmlns:a16="http://schemas.microsoft.com/office/drawing/2014/main" id="{DC75173E-B158-BB41-B25F-ABEE848107B2}"/>
                </a:ext>
              </a:extLst>
            </p:cNvPr>
            <p:cNvSpPr>
              <a:spLocks noChangeArrowheads="1"/>
            </p:cNvSpPr>
            <p:nvPr/>
          </p:nvSpPr>
          <p:spPr bwMode="auto">
            <a:xfrm>
              <a:off x="4368" y="1872"/>
              <a:ext cx="1003" cy="288"/>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000" b="1">
                  <a:latin typeface="宋体" panose="02010600030101010101" pitchFamily="2" charset="-122"/>
                </a:rPr>
                <a:t>Exception</a:t>
              </a:r>
            </a:p>
          </p:txBody>
        </p:sp>
        <p:sp>
          <p:nvSpPr>
            <p:cNvPr id="2251" name="Text Box 6">
              <a:extLst>
                <a:ext uri="{FF2B5EF4-FFF2-40B4-BE49-F238E27FC236}">
                  <a16:creationId xmlns:a16="http://schemas.microsoft.com/office/drawing/2014/main" id="{A79F39EF-AEDA-9C4B-A4C4-DC2C05FE7D2D}"/>
                </a:ext>
              </a:extLst>
            </p:cNvPr>
            <p:cNvSpPr>
              <a:spLocks noChangeArrowheads="1"/>
            </p:cNvSpPr>
            <p:nvPr/>
          </p:nvSpPr>
          <p:spPr bwMode="auto">
            <a:xfrm>
              <a:off x="3840" y="2640"/>
              <a:ext cx="1491" cy="288"/>
            </a:xfrm>
            <a:prstGeom prst="rect">
              <a:avLst/>
            </a:prstGeom>
            <a:solidFill>
              <a:srgbClr val="CCECFF"/>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000" b="1">
                  <a:latin typeface="Times New Roman" panose="02020603050405020304" pitchFamily="18" charset="0"/>
                </a:rPr>
                <a:t>RuntimeException</a:t>
              </a:r>
            </a:p>
          </p:txBody>
        </p:sp>
        <p:sp>
          <p:nvSpPr>
            <p:cNvPr id="2252" name="AutoShape 7">
              <a:extLst>
                <a:ext uri="{FF2B5EF4-FFF2-40B4-BE49-F238E27FC236}">
                  <a16:creationId xmlns:a16="http://schemas.microsoft.com/office/drawing/2014/main" id="{8A865C8A-BCE2-F54F-B6EE-F5D4621C3E8A}"/>
                </a:ext>
              </a:extLst>
            </p:cNvPr>
            <p:cNvSpPr>
              <a:spLocks noChangeArrowheads="1" noChangeShapeType="1"/>
            </p:cNvSpPr>
            <p:nvPr/>
          </p:nvSpPr>
          <p:spPr bwMode="auto">
            <a:xfrm rot="5400000" flipH="1">
              <a:off x="4398" y="1387"/>
              <a:ext cx="360" cy="585"/>
            </a:xfrm>
            <a:prstGeom prst="bentConnector3">
              <a:avLst>
                <a:gd name="adj1" fmla="val 50000"/>
              </a:avLst>
            </a:prstGeom>
            <a:noFill/>
            <a:ln w="9525" cap="flat" algn="ctr">
              <a:solidFill>
                <a:srgbClr val="000000"/>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253" name="AutoShape 8">
              <a:extLst>
                <a:ext uri="{FF2B5EF4-FFF2-40B4-BE49-F238E27FC236}">
                  <a16:creationId xmlns:a16="http://schemas.microsoft.com/office/drawing/2014/main" id="{7A312657-F0C1-8243-93DA-DDCF4F55B249}"/>
                </a:ext>
              </a:extLst>
            </p:cNvPr>
            <p:cNvSpPr>
              <a:spLocks noChangeArrowheads="1" noChangeShapeType="1"/>
            </p:cNvSpPr>
            <p:nvPr/>
          </p:nvSpPr>
          <p:spPr bwMode="auto">
            <a:xfrm rot="16200000">
              <a:off x="3785" y="1359"/>
              <a:ext cx="360" cy="641"/>
            </a:xfrm>
            <a:prstGeom prst="bentConnector3">
              <a:avLst>
                <a:gd name="adj1" fmla="val 50000"/>
              </a:avLst>
            </a:prstGeom>
            <a:noFill/>
            <a:ln w="9525" cap="flat" algn="ctr">
              <a:solidFill>
                <a:srgbClr val="000000"/>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254" name="AutoShape 9">
              <a:extLst>
                <a:ext uri="{FF2B5EF4-FFF2-40B4-BE49-F238E27FC236}">
                  <a16:creationId xmlns:a16="http://schemas.microsoft.com/office/drawing/2014/main" id="{9AA2F73D-7873-B845-B8B2-0312BC2DE969}"/>
                </a:ext>
              </a:extLst>
            </p:cNvPr>
            <p:cNvSpPr>
              <a:spLocks noChangeArrowheads="1" noChangeShapeType="1"/>
            </p:cNvSpPr>
            <p:nvPr/>
          </p:nvSpPr>
          <p:spPr bwMode="auto">
            <a:xfrm rot="16200000">
              <a:off x="4500" y="2258"/>
              <a:ext cx="456" cy="284"/>
            </a:xfrm>
            <a:prstGeom prst="bentConnector3">
              <a:avLst>
                <a:gd name="adj1" fmla="val 50000"/>
              </a:avLst>
            </a:prstGeom>
            <a:noFill/>
            <a:ln w="9525" cap="flat" algn="ctr">
              <a:solidFill>
                <a:srgbClr val="000000"/>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
        <p:nvSpPr>
          <p:cNvPr id="2255" name="Rectangle 10">
            <a:extLst>
              <a:ext uri="{FF2B5EF4-FFF2-40B4-BE49-F238E27FC236}">
                <a16:creationId xmlns:a16="http://schemas.microsoft.com/office/drawing/2014/main" id="{0013E430-8B18-9F49-9368-3CCFBFBB91DB}"/>
              </a:ext>
            </a:extLst>
          </p:cNvPr>
          <p:cNvSpPr>
            <a:spLocks noChangeArrowheads="1"/>
          </p:cNvSpPr>
          <p:nvPr/>
        </p:nvSpPr>
        <p:spPr bwMode="auto">
          <a:xfrm>
            <a:off x="605118" y="403412"/>
            <a:ext cx="4724400" cy="827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p>
        </p:txBody>
      </p:sp>
    </p:spTree>
    <p:extLst>
      <p:ext uri="{BB962C8B-B14F-4D97-AF65-F5344CB8AC3E}">
        <p14:creationId xmlns:p14="http://schemas.microsoft.com/office/powerpoint/2010/main" val="12050488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childTnLst>
                                    <p:set>
                                      <p:cBhvr additive="base">
                                        <p:cTn id="6" dur="1" fill="hold">
                                          <p:stCondLst>
                                            <p:cond delay="0"/>
                                          </p:stCondLst>
                                        </p:cTn>
                                        <p:tgtEl>
                                          <p:spTgt spid="2247"/>
                                        </p:tgtEl>
                                        <p:attrNameLst>
                                          <p:attrName>style.visibility</p:attrName>
                                        </p:attrNameLst>
                                      </p:cBhvr>
                                      <p:to>
                                        <p:strVal val="visible"/>
                                      </p:to>
                                    </p:set>
                                    <p:anim calcmode="lin" valueType="num">
                                      <p:cBhvr additive="base">
                                        <p:cTn id="7" dur="500" fill="hold"/>
                                        <p:tgtEl>
                                          <p:spTgt spid="2247"/>
                                        </p:tgtEl>
                                        <p:attrNameLst>
                                          <p:attrName>ppt_x</p:attrName>
                                        </p:attrNameLst>
                                      </p:cBhvr>
                                      <p:tavLst>
                                        <p:tav tm="0">
                                          <p:val>
                                            <p:strVal val="#ppt_x"/>
                                          </p:val>
                                        </p:tav>
                                        <p:tav tm="100000">
                                          <p:val>
                                            <p:strVal val="#ppt_x"/>
                                          </p:val>
                                        </p:tav>
                                      </p:tavLst>
                                    </p:anim>
                                    <p:anim calcmode="lin" valueType="num">
                                      <p:cBhvr additive="base">
                                        <p:cTn id="8" dur="500" fill="hold"/>
                                        <p:tgtEl>
                                          <p:spTgt spid="224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indefinite"/>
                            </p:stCondLst>
                          </p:cTn>
                        </p:par>
                        <p:par>
                          <p:cTn id="11" fill="hold" nodeType="afterGroup">
                            <p:stCondLst>
                              <p:cond delay="0"/>
                            </p:stCondLst>
                            <p:childTnLst>
                              <p:par>
                                <p:cTn id="12" presetID="2" presetClass="entr" presetSubtype="4" fill="hold" grpId="0" nodeType="clickEffect">
                                  <p:childTnLst>
                                    <p:set>
                                      <p:cBhvr additive="base">
                                        <p:cTn id="13" dur="1" fill="hold">
                                          <p:stCondLst>
                                            <p:cond delay="0"/>
                                          </p:stCondLst>
                                        </p:cTn>
                                        <p:tgtEl>
                                          <p:spTgt spid="2246"/>
                                        </p:tgtEl>
                                        <p:attrNameLst>
                                          <p:attrName>style.visibility</p:attrName>
                                        </p:attrNameLst>
                                      </p:cBhvr>
                                      <p:to>
                                        <p:strVal val="visible"/>
                                      </p:to>
                                    </p:set>
                                    <p:anim calcmode="lin" valueType="num">
                                      <p:cBhvr additive="base">
                                        <p:cTn id="14" dur="500" fill="hold"/>
                                        <p:tgtEl>
                                          <p:spTgt spid="2246"/>
                                        </p:tgtEl>
                                        <p:attrNameLst>
                                          <p:attrName>ppt_x</p:attrName>
                                        </p:attrNameLst>
                                      </p:cBhvr>
                                      <p:tavLst>
                                        <p:tav tm="0">
                                          <p:val>
                                            <p:strVal val="#ppt_x"/>
                                          </p:val>
                                        </p:tav>
                                        <p:tav tm="100000">
                                          <p:val>
                                            <p:strVal val="#ppt_x"/>
                                          </p:val>
                                        </p:tav>
                                      </p:tavLst>
                                    </p:anim>
                                    <p:anim calcmode="lin" valueType="num">
                                      <p:cBhvr additive="base">
                                        <p:cTn id="15" dur="500" fill="hold"/>
                                        <p:tgtEl>
                                          <p:spTgt spid="22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8" name="Text Box 3">
            <a:extLst>
              <a:ext uri="{FF2B5EF4-FFF2-40B4-BE49-F238E27FC236}">
                <a16:creationId xmlns:a16="http://schemas.microsoft.com/office/drawing/2014/main" id="{2257C321-DAB8-FB49-A53A-2B2C5C4D68ED}"/>
              </a:ext>
            </a:extLst>
          </p:cNvPr>
          <p:cNvSpPr>
            <a:spLocks noChangeArrowheads="1"/>
          </p:cNvSpPr>
          <p:nvPr/>
        </p:nvSpPr>
        <p:spPr bwMode="auto">
          <a:xfrm>
            <a:off x="618564" y="329085"/>
            <a:ext cx="4267200" cy="827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p>
        </p:txBody>
      </p:sp>
      <p:sp>
        <p:nvSpPr>
          <p:cNvPr id="2259" name="Text Box 4">
            <a:extLst>
              <a:ext uri="{FF2B5EF4-FFF2-40B4-BE49-F238E27FC236}">
                <a16:creationId xmlns:a16="http://schemas.microsoft.com/office/drawing/2014/main" id="{4C6373D1-2223-F648-86CF-6F8CC3F0D714}"/>
              </a:ext>
            </a:extLst>
          </p:cNvPr>
          <p:cNvSpPr>
            <a:spLocks noChangeArrowheads="1"/>
          </p:cNvSpPr>
          <p:nvPr/>
        </p:nvSpPr>
        <p:spPr bwMode="auto">
          <a:xfrm>
            <a:off x="2041525" y="1916113"/>
            <a:ext cx="8447088" cy="37856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400" b="1"/>
              <a:t>    </a:t>
            </a:r>
            <a:r>
              <a:rPr lang="zh-CN" altLang="en-US" sz="2400" b="1"/>
              <a:t>声明异常首先必须生成异常。前面所提到的异常或者是由</a:t>
            </a:r>
            <a:r>
              <a:rPr lang="en-US" altLang="zh-CN" sz="2400" b="1"/>
              <a:t>Java</a:t>
            </a:r>
            <a:r>
              <a:rPr lang="zh-CN" altLang="en-US" sz="2400" b="1"/>
              <a:t>虚拟机生成，或者是由</a:t>
            </a:r>
            <a:r>
              <a:rPr lang="en-US" altLang="zh-CN" sz="2400" b="1"/>
              <a:t>Java</a:t>
            </a:r>
            <a:r>
              <a:rPr lang="zh-CN" altLang="en-US" sz="2400" b="1"/>
              <a:t>类库中的某些类生成。事实上，我们在程序中也可以生成自己的异常对象，也即是异常可以</a:t>
            </a:r>
            <a:r>
              <a:rPr lang="zh-CN" altLang="en-US" sz="3200" b="1">
                <a:solidFill>
                  <a:schemeClr val="tx2"/>
                </a:solidFill>
                <a:latin typeface="Times New Roman" panose="02020603050405020304" pitchFamily="18" charset="0"/>
              </a:rPr>
              <a:t>不是出错产生，而是人为地抛出</a:t>
            </a:r>
            <a:r>
              <a:rPr lang="zh-CN" altLang="en-US" sz="2400" b="1"/>
              <a:t>。</a:t>
            </a:r>
          </a:p>
          <a:p>
            <a:pPr eaLnBrk="1" hangingPunct="1">
              <a:lnSpc>
                <a:spcPct val="100000"/>
              </a:lnSpc>
              <a:spcBef>
                <a:spcPct val="0"/>
              </a:spcBef>
              <a:buClrTx/>
              <a:buFontTx/>
              <a:buNone/>
            </a:pPr>
            <a:r>
              <a:rPr lang="zh-CN" altLang="en-US" sz="2400" b="1"/>
              <a:t>    不论那种方式，生成异常对象都是通过</a:t>
            </a:r>
            <a:r>
              <a:rPr lang="en-US" altLang="zh-CN" sz="2400" b="1"/>
              <a:t>throw</a:t>
            </a:r>
            <a:r>
              <a:rPr lang="zh-CN" altLang="en-US" sz="2400" b="1"/>
              <a:t>语句实现：</a:t>
            </a:r>
          </a:p>
          <a:p>
            <a:pPr eaLnBrk="1" hangingPunct="1">
              <a:lnSpc>
                <a:spcPct val="100000"/>
              </a:lnSpc>
              <a:spcBef>
                <a:spcPct val="0"/>
              </a:spcBef>
              <a:buClrTx/>
              <a:buFontTx/>
              <a:buNone/>
            </a:pPr>
            <a:endParaRPr lang="zh-CN" altLang="en-US" sz="800" b="1"/>
          </a:p>
          <a:p>
            <a:pPr algn="just" eaLnBrk="1" hangingPunct="1">
              <a:lnSpc>
                <a:spcPct val="100000"/>
              </a:lnSpc>
              <a:buSzPct val="70000"/>
            </a:pPr>
            <a:r>
              <a:rPr lang="zh-CN" altLang="en-US" sz="2400" b="1">
                <a:solidFill>
                  <a:srgbClr val="FF0000"/>
                </a:solidFill>
                <a:latin typeface="Times New Roman" panose="02020603050405020304" pitchFamily="18" charset="0"/>
              </a:rPr>
              <a:t> </a:t>
            </a:r>
            <a:r>
              <a:rPr lang="en-US" altLang="zh-CN" sz="2400" b="1">
                <a:latin typeface="Times New Roman" panose="02020603050405020304" pitchFamily="18" charset="0"/>
              </a:rPr>
              <a:t>throw new ThrowableObject();</a:t>
            </a:r>
          </a:p>
          <a:p>
            <a:pPr algn="just" eaLnBrk="1" hangingPunct="1">
              <a:lnSpc>
                <a:spcPct val="100000"/>
              </a:lnSpc>
              <a:buSzPct val="70000"/>
            </a:pPr>
            <a:r>
              <a:rPr lang="en-US" altLang="zh-CN" sz="2400" b="1">
                <a:latin typeface="Times New Roman" panose="02020603050405020304" pitchFamily="18" charset="0"/>
              </a:rPr>
              <a:t> ArithmeticException  e = new ArithmeticException();</a:t>
            </a:r>
          </a:p>
          <a:p>
            <a:pPr algn="just" eaLnBrk="1" hangingPunct="1">
              <a:lnSpc>
                <a:spcPct val="100000"/>
              </a:lnSpc>
              <a:buSzPct val="70000"/>
              <a:buFont typeface="Wingdings" pitchFamily="2" charset="2"/>
              <a:buNone/>
            </a:pPr>
            <a:r>
              <a:rPr lang="en-US" altLang="zh-CN" sz="2400" b="1">
                <a:latin typeface="Times New Roman" panose="02020603050405020304" pitchFamily="18" charset="0"/>
              </a:rPr>
              <a:t>   throw e;</a:t>
            </a:r>
          </a:p>
          <a:p>
            <a:pPr eaLnBrk="1" hangingPunct="1">
              <a:lnSpc>
                <a:spcPct val="100000"/>
              </a:lnSpc>
              <a:spcBef>
                <a:spcPct val="0"/>
              </a:spcBef>
              <a:buClrTx/>
              <a:buFontTx/>
              <a:buNone/>
            </a:pPr>
            <a:endParaRPr lang="en-US" altLang="zh-CN" sz="800" b="1"/>
          </a:p>
          <a:p>
            <a:pPr eaLnBrk="1" hangingPunct="1">
              <a:lnSpc>
                <a:spcPct val="100000"/>
              </a:lnSpc>
              <a:spcBef>
                <a:spcPct val="0"/>
              </a:spcBef>
              <a:buClrTx/>
              <a:buFontTx/>
              <a:buNone/>
            </a:pPr>
            <a:r>
              <a:rPr lang="en-US" altLang="zh-CN" sz="2400" b="1"/>
              <a:t>      </a:t>
            </a:r>
            <a:r>
              <a:rPr lang="zh-CN" altLang="en-US" sz="2400" b="1"/>
              <a:t>注意：抛出的异常必须是</a:t>
            </a:r>
            <a:r>
              <a:rPr lang="en-US" altLang="zh-CN" sz="2400" b="1"/>
              <a:t>Throwable</a:t>
            </a:r>
            <a:r>
              <a:rPr lang="zh-CN" altLang="en-US" sz="2400" b="1"/>
              <a:t>或其子类的实例。</a:t>
            </a:r>
          </a:p>
        </p:txBody>
      </p:sp>
    </p:spTree>
    <p:extLst>
      <p:ext uri="{BB962C8B-B14F-4D97-AF65-F5344CB8AC3E}">
        <p14:creationId xmlns:p14="http://schemas.microsoft.com/office/powerpoint/2010/main" val="53856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4" name="Rectangle 2">
            <a:extLst>
              <a:ext uri="{FF2B5EF4-FFF2-40B4-BE49-F238E27FC236}">
                <a16:creationId xmlns:a16="http://schemas.microsoft.com/office/drawing/2014/main" id="{58BF494D-DC71-F84E-9E68-3884A621F665}"/>
              </a:ext>
            </a:extLst>
          </p:cNvPr>
          <p:cNvSpPr>
            <a:spLocks noChangeArrowheads="1"/>
          </p:cNvSpPr>
          <p:nvPr/>
        </p:nvSpPr>
        <p:spPr bwMode="auto">
          <a:xfrm>
            <a:off x="519953" y="452718"/>
            <a:ext cx="2244525" cy="6047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3200" b="1" dirty="0">
                <a:latin typeface="宋体" panose="02010600030101010101" pitchFamily="2" charset="-122"/>
              </a:rPr>
              <a:t>异常的概念</a:t>
            </a:r>
          </a:p>
        </p:txBody>
      </p:sp>
      <p:sp>
        <p:nvSpPr>
          <p:cNvPr id="2085" name="Text Box 3">
            <a:extLst>
              <a:ext uri="{FF2B5EF4-FFF2-40B4-BE49-F238E27FC236}">
                <a16:creationId xmlns:a16="http://schemas.microsoft.com/office/drawing/2014/main" id="{477343D7-95F6-D045-A8BF-81A8B76CFD3D}"/>
              </a:ext>
            </a:extLst>
          </p:cNvPr>
          <p:cNvSpPr>
            <a:spLocks noChangeArrowheads="1"/>
          </p:cNvSpPr>
          <p:nvPr/>
        </p:nvSpPr>
        <p:spPr bwMode="auto">
          <a:xfrm>
            <a:off x="1919288" y="2001838"/>
            <a:ext cx="8424862" cy="3935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2800" b="1"/>
              <a:t>       </a:t>
            </a:r>
            <a:r>
              <a:rPr lang="en-US" altLang="zh-CN" sz="2800" b="1">
                <a:solidFill>
                  <a:schemeClr val="hlink"/>
                </a:solidFill>
              </a:rPr>
              <a:t>Java</a:t>
            </a:r>
            <a:r>
              <a:rPr lang="zh-CN" altLang="en-US" sz="2800" b="1">
                <a:solidFill>
                  <a:schemeClr val="hlink"/>
                </a:solidFill>
              </a:rPr>
              <a:t>中将运行错误分为两类：错误和异常。</a:t>
            </a:r>
          </a:p>
          <a:p>
            <a:pPr algn="just" eaLnBrk="1" hangingPunct="1">
              <a:lnSpc>
                <a:spcPct val="100000"/>
              </a:lnSpc>
              <a:spcBef>
                <a:spcPct val="0"/>
              </a:spcBef>
              <a:buClrTx/>
              <a:buFontTx/>
              <a:buNone/>
            </a:pPr>
            <a:r>
              <a:rPr lang="zh-CN" altLang="en-US" sz="2800" b="1"/>
              <a:t>       </a:t>
            </a:r>
            <a:r>
              <a:rPr lang="zh-CN" altLang="en-US" sz="2800" b="1">
                <a:solidFill>
                  <a:schemeClr val="hlink"/>
                </a:solidFill>
              </a:rPr>
              <a:t>致命性错误</a:t>
            </a:r>
            <a:r>
              <a:rPr lang="zh-CN" altLang="en-US" sz="2800" b="1"/>
              <a:t>：如程序进入死循环，或递归无法结束，或内存溢出，这类现象称为错误。错误只能在编程阶段解决，只能依靠其他程序干预，否则会一直处于非正常状态。</a:t>
            </a:r>
          </a:p>
          <a:p>
            <a:pPr algn="just" eaLnBrk="1" hangingPunct="1">
              <a:lnSpc>
                <a:spcPct val="100000"/>
              </a:lnSpc>
              <a:spcBef>
                <a:spcPct val="0"/>
              </a:spcBef>
              <a:buClrTx/>
              <a:buFontTx/>
              <a:buNone/>
            </a:pPr>
            <a:r>
              <a:rPr lang="zh-CN" altLang="en-US" sz="2800" b="1"/>
              <a:t>       </a:t>
            </a:r>
            <a:r>
              <a:rPr lang="zh-CN" altLang="en-US" sz="2800" b="1">
                <a:solidFill>
                  <a:schemeClr val="hlink"/>
                </a:solidFill>
              </a:rPr>
              <a:t>非致命性的异常</a:t>
            </a:r>
            <a:r>
              <a:rPr lang="zh-CN" altLang="en-US" sz="2800" b="1"/>
              <a:t>：如运算时除数为</a:t>
            </a:r>
            <a:r>
              <a:rPr lang="en-US" altLang="zh-CN" sz="2800" b="1"/>
              <a:t>0</a:t>
            </a:r>
            <a:r>
              <a:rPr lang="zh-CN" altLang="en-US" sz="2800" b="1"/>
              <a:t>，或操作数超出范围，或打开一个文件时发现文件并不存在，或欲装入的类文件丢失，或网络连接中断等，这类现象称为异常。</a:t>
            </a:r>
            <a:r>
              <a:rPr lang="zh-CN" altLang="en-US" sz="2800"/>
              <a:t> </a:t>
            </a:r>
          </a:p>
        </p:txBody>
      </p:sp>
    </p:spTree>
    <p:extLst>
      <p:ext uri="{BB962C8B-B14F-4D97-AF65-F5344CB8AC3E}">
        <p14:creationId xmlns:p14="http://schemas.microsoft.com/office/powerpoint/2010/main" val="1342693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2" name="Rectangle 2">
            <a:extLst>
              <a:ext uri="{FF2B5EF4-FFF2-40B4-BE49-F238E27FC236}">
                <a16:creationId xmlns:a16="http://schemas.microsoft.com/office/drawing/2014/main" id="{BC1BB4A3-F56B-0949-B53C-CAE3737D235D}"/>
              </a:ext>
            </a:extLst>
          </p:cNvPr>
          <p:cNvSpPr>
            <a:spLocks noChangeArrowheads="1"/>
          </p:cNvSpPr>
          <p:nvPr/>
        </p:nvSpPr>
        <p:spPr bwMode="auto">
          <a:xfrm>
            <a:off x="1793875" y="1916114"/>
            <a:ext cx="8839200" cy="4687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1600">
                <a:solidFill>
                  <a:schemeClr val="tx1"/>
                </a:solidFill>
                <a:latin typeface="Tahoma" panose="020B0604030504040204" pitchFamily="34" charset="0"/>
                <a:ea typeface="宋体" panose="02010600030101010101" pitchFamily="2" charset="-122"/>
              </a:defRPr>
            </a:lvl1pPr>
            <a:lvl2pPr marL="742950" indent="-285750"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pPr>
            <a:r>
              <a:rPr lang="zh-CN" altLang="en-US" sz="2400" b="1"/>
              <a:t>任何从</a:t>
            </a:r>
            <a:r>
              <a:rPr lang="en-US" altLang="zh-CN" sz="2400" b="1"/>
              <a:t>Throwable</a:t>
            </a:r>
            <a:r>
              <a:rPr lang="zh-CN" altLang="en-US" sz="2400" b="1"/>
              <a:t>派生的类都可以用</a:t>
            </a:r>
            <a:r>
              <a:rPr lang="en-US" altLang="zh-CN" sz="2400" b="1"/>
              <a:t>throw</a:t>
            </a:r>
            <a:r>
              <a:rPr lang="zh-CN" altLang="en-US" sz="2400" b="1"/>
              <a:t>语句抛出，抛出异常用来表明程序遇到的错误无法正常执行而需要异常处理</a:t>
            </a:r>
          </a:p>
          <a:p>
            <a:pPr lvl="1" eaLnBrk="1" hangingPunct="1">
              <a:lnSpc>
                <a:spcPct val="100000"/>
              </a:lnSpc>
              <a:buSzPct val="55000"/>
            </a:pPr>
            <a:r>
              <a:rPr lang="en-US" altLang="zh-CN" sz="2000" b="1"/>
              <a:t>throw new MyException(</a:t>
            </a:r>
            <a:r>
              <a:rPr lang="en-US" altLang="zh-CN" sz="2000" b="1">
                <a:latin typeface="Times New Roman" panose="02020603050405020304" pitchFamily="18" charset="0"/>
              </a:rPr>
              <a:t>“</a:t>
            </a:r>
            <a:r>
              <a:rPr lang="en-US" altLang="zh-CN" sz="2000" b="1"/>
              <a:t>some infomation</a:t>
            </a:r>
            <a:r>
              <a:rPr lang="en-US" altLang="zh-CN" sz="2000" b="1">
                <a:latin typeface="Times New Roman" panose="02020603050405020304" pitchFamily="18" charset="0"/>
              </a:rPr>
              <a:t>”</a:t>
            </a:r>
            <a:r>
              <a:rPr lang="en-US" altLang="zh-CN" sz="2000" b="1"/>
              <a:t>);</a:t>
            </a:r>
          </a:p>
          <a:p>
            <a:pPr lvl="1" eaLnBrk="1" hangingPunct="1">
              <a:lnSpc>
                <a:spcPct val="100000"/>
              </a:lnSpc>
              <a:buSzPct val="55000"/>
            </a:pPr>
            <a:r>
              <a:rPr lang="zh-CN" altLang="en-US" sz="2000" b="1"/>
              <a:t>异常可以由</a:t>
            </a:r>
            <a:r>
              <a:rPr lang="en-US" altLang="zh-CN" sz="2000" b="1"/>
              <a:t>try</a:t>
            </a:r>
            <a:r>
              <a:rPr lang="zh-CN" altLang="en-US" sz="2000" b="1"/>
              <a:t>代码段中的语句抛出</a:t>
            </a:r>
          </a:p>
          <a:p>
            <a:pPr lvl="1" eaLnBrk="1" hangingPunct="1">
              <a:lnSpc>
                <a:spcPct val="100000"/>
              </a:lnSpc>
              <a:buSzPct val="55000"/>
            </a:pPr>
            <a:r>
              <a:rPr lang="zh-CN" altLang="en-US" sz="2000" b="1"/>
              <a:t>也可以从被</a:t>
            </a:r>
            <a:r>
              <a:rPr lang="en-US" altLang="zh-CN" sz="2000" b="1"/>
              <a:t>try</a:t>
            </a:r>
            <a:r>
              <a:rPr lang="zh-CN" altLang="en-US" sz="2000" b="1"/>
              <a:t>代码段中调用的方法中抛出</a:t>
            </a:r>
          </a:p>
          <a:p>
            <a:pPr lvl="1" eaLnBrk="1" hangingPunct="1">
              <a:lnSpc>
                <a:spcPct val="100000"/>
              </a:lnSpc>
              <a:buSzPct val="55000"/>
            </a:pPr>
            <a:r>
              <a:rPr lang="zh-CN" altLang="en-US" sz="2000" b="1"/>
              <a:t>异常还可能产生于数组下标越界以及</a:t>
            </a:r>
            <a:r>
              <a:rPr lang="en-US" altLang="zh-CN" sz="2000" b="1"/>
              <a:t>Java</a:t>
            </a:r>
            <a:r>
              <a:rPr lang="zh-CN" altLang="en-US" sz="2000" b="1"/>
              <a:t>虚拟机内部错误等</a:t>
            </a:r>
          </a:p>
          <a:p>
            <a:pPr eaLnBrk="1" hangingPunct="1">
              <a:lnSpc>
                <a:spcPct val="100000"/>
              </a:lnSpc>
            </a:pPr>
            <a:r>
              <a:rPr lang="en-US" altLang="zh-CN" sz="2400" b="1"/>
              <a:t>Exception</a:t>
            </a:r>
            <a:r>
              <a:rPr lang="zh-CN" altLang="en-US" sz="2400" b="1"/>
              <a:t>和</a:t>
            </a:r>
            <a:r>
              <a:rPr lang="en-US" altLang="zh-CN" sz="2400" b="1"/>
              <a:t>Error</a:t>
            </a:r>
            <a:r>
              <a:rPr lang="zh-CN" altLang="en-US" sz="2400" b="1"/>
              <a:t>是</a:t>
            </a:r>
            <a:r>
              <a:rPr lang="en-US" altLang="zh-CN" sz="2400" b="1"/>
              <a:t>Throwable</a:t>
            </a:r>
            <a:r>
              <a:rPr lang="zh-CN" altLang="en-US" sz="2400" b="1"/>
              <a:t>的直接派生类</a:t>
            </a:r>
          </a:p>
          <a:p>
            <a:pPr lvl="1" eaLnBrk="1" hangingPunct="1">
              <a:lnSpc>
                <a:spcPct val="100000"/>
              </a:lnSpc>
              <a:buSzPct val="55000"/>
            </a:pPr>
            <a:r>
              <a:rPr lang="en-US" altLang="zh-CN" sz="2000" b="1"/>
              <a:t>Exception</a:t>
            </a:r>
            <a:r>
              <a:rPr lang="zh-CN" altLang="en-US" sz="2000" b="1"/>
              <a:t>，程序应该处理的异常</a:t>
            </a:r>
          </a:p>
          <a:p>
            <a:pPr lvl="1" eaLnBrk="1" hangingPunct="1">
              <a:lnSpc>
                <a:spcPct val="100000"/>
              </a:lnSpc>
              <a:buSzPct val="55000"/>
            </a:pPr>
            <a:r>
              <a:rPr lang="en-US" altLang="zh-CN" sz="2000" b="1"/>
              <a:t>Error</a:t>
            </a:r>
            <a:r>
              <a:rPr lang="zh-CN" altLang="en-US" sz="2000" b="1"/>
              <a:t>代表系统严重错误，一般程序不处理这类错误</a:t>
            </a:r>
          </a:p>
          <a:p>
            <a:pPr eaLnBrk="1" hangingPunct="1">
              <a:lnSpc>
                <a:spcPct val="100000"/>
              </a:lnSpc>
            </a:pPr>
            <a:r>
              <a:rPr lang="zh-CN" altLang="en-US" sz="2400" b="1"/>
              <a:t>异常抛出点后的代码在抛出异常后不再执行</a:t>
            </a:r>
          </a:p>
          <a:p>
            <a:pPr lvl="1" eaLnBrk="1" hangingPunct="1">
              <a:lnSpc>
                <a:spcPct val="100000"/>
              </a:lnSpc>
              <a:buSzPct val="55000"/>
            </a:pPr>
            <a:r>
              <a:rPr lang="zh-CN" altLang="en-US" sz="2000" b="1"/>
              <a:t>也可以说异常的抛出终止了代码段的执行</a:t>
            </a:r>
          </a:p>
        </p:txBody>
      </p:sp>
      <p:sp>
        <p:nvSpPr>
          <p:cNvPr id="2263" name="Text Box 3">
            <a:extLst>
              <a:ext uri="{FF2B5EF4-FFF2-40B4-BE49-F238E27FC236}">
                <a16:creationId xmlns:a16="http://schemas.microsoft.com/office/drawing/2014/main" id="{ACFC4A09-5F51-E74B-A6EA-0D774F293667}"/>
              </a:ext>
            </a:extLst>
          </p:cNvPr>
          <p:cNvSpPr>
            <a:spLocks noChangeArrowheads="1"/>
          </p:cNvSpPr>
          <p:nvPr/>
        </p:nvSpPr>
        <p:spPr bwMode="auto">
          <a:xfrm>
            <a:off x="636494" y="367553"/>
            <a:ext cx="4495800" cy="827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p>
        </p:txBody>
      </p:sp>
    </p:spTree>
    <p:extLst>
      <p:ext uri="{BB962C8B-B14F-4D97-AF65-F5344CB8AC3E}">
        <p14:creationId xmlns:p14="http://schemas.microsoft.com/office/powerpoint/2010/main" val="1114027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6" name="Text Box 3">
            <a:extLst>
              <a:ext uri="{FF2B5EF4-FFF2-40B4-BE49-F238E27FC236}">
                <a16:creationId xmlns:a16="http://schemas.microsoft.com/office/drawing/2014/main" id="{0083498A-D170-7D48-B9E8-75911BD62262}"/>
              </a:ext>
            </a:extLst>
          </p:cNvPr>
          <p:cNvSpPr>
            <a:spLocks noChangeArrowheads="1"/>
          </p:cNvSpPr>
          <p:nvPr/>
        </p:nvSpPr>
        <p:spPr bwMode="auto">
          <a:xfrm>
            <a:off x="443754" y="234737"/>
            <a:ext cx="4918334" cy="796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solidFill>
                  <a:schemeClr val="tx2"/>
                </a:solidFill>
                <a:latin typeface="宋体" panose="02010600030101010101" pitchFamily="2" charset="-122"/>
              </a:rPr>
              <a:t>自定义异常处理类</a:t>
            </a:r>
            <a:r>
              <a:rPr lang="zh-CN" altLang="en-US" sz="3200" b="1" dirty="0">
                <a:latin typeface="宋体" panose="02010600030101010101" pitchFamily="2" charset="-122"/>
              </a:rPr>
              <a:t> </a:t>
            </a:r>
          </a:p>
        </p:txBody>
      </p:sp>
      <p:sp>
        <p:nvSpPr>
          <p:cNvPr id="2267" name="Rectangle 4">
            <a:extLst>
              <a:ext uri="{FF2B5EF4-FFF2-40B4-BE49-F238E27FC236}">
                <a16:creationId xmlns:a16="http://schemas.microsoft.com/office/drawing/2014/main" id="{15C0BE6D-3BBE-FC46-9854-EC063D0E7F3F}"/>
              </a:ext>
            </a:extLst>
          </p:cNvPr>
          <p:cNvSpPr>
            <a:spLocks noChangeArrowheads="1"/>
          </p:cNvSpPr>
          <p:nvPr/>
        </p:nvSpPr>
        <p:spPr bwMode="auto">
          <a:xfrm>
            <a:off x="2057400" y="1971676"/>
            <a:ext cx="8229600" cy="3940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lnSpc>
                <a:spcPct val="110000"/>
              </a:lnSpc>
              <a:spcBef>
                <a:spcPct val="0"/>
              </a:spcBef>
              <a:buSzPct val="70000"/>
              <a:buFont typeface="Wingdings" pitchFamily="2" charset="2"/>
              <a:buNone/>
            </a:pPr>
            <a:r>
              <a:rPr lang="en-US" altLang="zh-CN" sz="2400" b="1">
                <a:latin typeface="Arial" panose="020B0604020202020204" pitchFamily="34" charset="0"/>
              </a:rPr>
              <a:t>      </a:t>
            </a:r>
            <a:r>
              <a:rPr lang="zh-CN" altLang="en-US" sz="2400" b="1">
                <a:latin typeface="Arial" panose="020B0604020202020204" pitchFamily="34" charset="0"/>
              </a:rPr>
              <a:t>当我们在设计自己的类包时，应尽最大的努力为用户提供最好的服务，并且希望用户不要滥用我们所提供的方法，当程序出现某些异常事件时，我们希望程序足够健壮以从程序中恢复，这时就需要用到异常。在选择异常类型时，可以使用</a:t>
            </a:r>
            <a:r>
              <a:rPr lang="en-US" altLang="zh-CN" sz="2400" b="1">
                <a:latin typeface="Arial" panose="020B0604020202020204" pitchFamily="34" charset="0"/>
              </a:rPr>
              <a:t>Java</a:t>
            </a:r>
            <a:r>
              <a:rPr lang="zh-CN" altLang="en-US" sz="2400" b="1">
                <a:latin typeface="Arial" panose="020B0604020202020204" pitchFamily="34" charset="0"/>
              </a:rPr>
              <a:t>类库中已经定义好的类，也可以自己定义异常类。自定义异常类不是由</a:t>
            </a:r>
            <a:r>
              <a:rPr lang="en-US" altLang="zh-CN" sz="2400" b="1">
                <a:latin typeface="Arial" panose="020B0604020202020204" pitchFamily="34" charset="0"/>
              </a:rPr>
              <a:t>Java</a:t>
            </a:r>
            <a:r>
              <a:rPr lang="zh-CN" altLang="en-US" sz="2400" b="1">
                <a:latin typeface="Arial" panose="020B0604020202020204" pitchFamily="34" charset="0"/>
              </a:rPr>
              <a:t>系统监测到的异常（如数组下标越界，被</a:t>
            </a:r>
            <a:r>
              <a:rPr lang="en-US" altLang="zh-CN" sz="2400" b="1">
                <a:latin typeface="Arial" panose="020B0604020202020204" pitchFamily="34" charset="0"/>
              </a:rPr>
              <a:t>0</a:t>
            </a:r>
            <a:r>
              <a:rPr lang="zh-CN" altLang="en-US" sz="2400" b="1">
                <a:latin typeface="Arial" panose="020B0604020202020204" pitchFamily="34" charset="0"/>
              </a:rPr>
              <a:t>除等），而是由用户自己定义的异常。</a:t>
            </a:r>
          </a:p>
          <a:p>
            <a:pPr algn="just" eaLnBrk="1" hangingPunct="1">
              <a:lnSpc>
                <a:spcPct val="110000"/>
              </a:lnSpc>
              <a:spcBef>
                <a:spcPct val="0"/>
              </a:spcBef>
              <a:buSzPct val="70000"/>
              <a:buFont typeface="Wingdings" pitchFamily="2" charset="2"/>
              <a:buNone/>
            </a:pPr>
            <a:endParaRPr lang="zh-CN" altLang="en-US" sz="1400" b="1">
              <a:latin typeface="Arial" panose="020B0604020202020204" pitchFamily="34" charset="0"/>
            </a:endParaRPr>
          </a:p>
          <a:p>
            <a:pPr algn="just" eaLnBrk="1" hangingPunct="1">
              <a:lnSpc>
                <a:spcPct val="110000"/>
              </a:lnSpc>
              <a:spcBef>
                <a:spcPct val="0"/>
              </a:spcBef>
              <a:buSzPct val="70000"/>
              <a:buFont typeface="Wingdings" pitchFamily="2" charset="2"/>
              <a:buNone/>
            </a:pPr>
            <a:r>
              <a:rPr lang="zh-CN" altLang="en-US" sz="2400" b="1">
                <a:latin typeface="Arial" panose="020B0604020202020204" pitchFamily="34" charset="0"/>
              </a:rPr>
              <a:t>      自定义异常同样要用</a:t>
            </a:r>
            <a:r>
              <a:rPr lang="en-US" altLang="zh-CN" sz="2400" b="1">
                <a:latin typeface="Arial" panose="020B0604020202020204" pitchFamily="34" charset="0"/>
              </a:rPr>
              <a:t>try-catch-finally</a:t>
            </a:r>
            <a:r>
              <a:rPr lang="zh-CN" altLang="en-US" sz="2400" b="1">
                <a:latin typeface="Arial" panose="020B0604020202020204" pitchFamily="34" charset="0"/>
              </a:rPr>
              <a:t>捕获，但必须由用户自己抛出（</a:t>
            </a:r>
            <a:r>
              <a:rPr lang="en-US" altLang="zh-CN" sz="2400" b="1">
                <a:latin typeface="Arial" panose="020B0604020202020204" pitchFamily="34" charset="0"/>
              </a:rPr>
              <a:t>throw</a:t>
            </a:r>
            <a:r>
              <a:rPr lang="zh-CN" altLang="en-US" sz="2400" b="1">
                <a:latin typeface="Arial" panose="020B0604020202020204" pitchFamily="34" charset="0"/>
              </a:rPr>
              <a:t>）。</a:t>
            </a:r>
          </a:p>
        </p:txBody>
      </p:sp>
    </p:spTree>
    <p:extLst>
      <p:ext uri="{BB962C8B-B14F-4D97-AF65-F5344CB8AC3E}">
        <p14:creationId xmlns:p14="http://schemas.microsoft.com/office/powerpoint/2010/main" val="3344010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 name="Rectangle 39">
            <a:extLst>
              <a:ext uri="{FF2B5EF4-FFF2-40B4-BE49-F238E27FC236}">
                <a16:creationId xmlns:a16="http://schemas.microsoft.com/office/drawing/2014/main" id="{8839459A-0417-4146-89DC-333C60D52DDB}"/>
              </a:ext>
            </a:extLst>
          </p:cNvPr>
          <p:cNvSpPr>
            <a:spLocks noChangeArrowheads="1"/>
          </p:cNvSpPr>
          <p:nvPr/>
        </p:nvSpPr>
        <p:spPr bwMode="auto">
          <a:xfrm>
            <a:off x="1524000" y="152401"/>
            <a:ext cx="9144000" cy="2431435"/>
          </a:xfrm>
          <a:prstGeom prst="rect">
            <a:avLst/>
          </a:prstGeom>
          <a:solidFill>
            <a:srgbClr val="FFCC00"/>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SzPct val="70000"/>
              <a:buFont typeface="Wingdings" pitchFamily="2" charset="2"/>
              <a:buNone/>
            </a:pPr>
            <a:r>
              <a:rPr lang="en-US" altLang="zh-CN" sz="2400" b="1">
                <a:latin typeface="Arial" panose="020B0604020202020204" pitchFamily="34" charset="0"/>
              </a:rPr>
              <a:t>     </a:t>
            </a:r>
            <a:r>
              <a:rPr lang="zh-CN" altLang="en-US" sz="2400" b="1">
                <a:latin typeface="Arial" panose="020B0604020202020204" pitchFamily="34" charset="0"/>
              </a:rPr>
              <a:t>异常是一个类，自定义异常必须继承自</a:t>
            </a:r>
            <a:r>
              <a:rPr lang="en-US" altLang="zh-CN" sz="2400" b="1">
                <a:latin typeface="Arial" panose="020B0604020202020204" pitchFamily="34" charset="0"/>
              </a:rPr>
              <a:t>Throwable</a:t>
            </a:r>
            <a:r>
              <a:rPr lang="zh-CN" altLang="en-US" sz="2400" b="1">
                <a:latin typeface="Arial" panose="020B0604020202020204" pitchFamily="34" charset="0"/>
              </a:rPr>
              <a:t>或</a:t>
            </a:r>
            <a:r>
              <a:rPr lang="en-US" altLang="zh-CN" sz="2400" b="1">
                <a:latin typeface="Arial" panose="020B0604020202020204" pitchFamily="34" charset="0"/>
              </a:rPr>
              <a:t>Exception</a:t>
            </a:r>
            <a:r>
              <a:rPr lang="zh-CN" altLang="en-US" sz="2400" b="1">
                <a:latin typeface="Arial" panose="020B0604020202020204" pitchFamily="34" charset="0"/>
              </a:rPr>
              <a:t>类。建议：</a:t>
            </a:r>
          </a:p>
          <a:p>
            <a:pPr lvl="1" eaLnBrk="1" hangingPunct="1">
              <a:lnSpc>
                <a:spcPct val="100000"/>
              </a:lnSpc>
              <a:spcBef>
                <a:spcPct val="0"/>
              </a:spcBef>
              <a:buFont typeface="Wingdings" pitchFamily="2" charset="2"/>
              <a:buChar char="§"/>
            </a:pPr>
            <a:r>
              <a:rPr lang="zh-CN" altLang="en-US" sz="2400" b="1"/>
              <a:t> </a:t>
            </a:r>
            <a:r>
              <a:rPr lang="zh-CN" altLang="en-US" sz="2000" b="1"/>
              <a:t>异常一定是不经常发生的故障，应避免把控制流程作为异常处理。</a:t>
            </a:r>
          </a:p>
          <a:p>
            <a:pPr lvl="1" eaLnBrk="1" hangingPunct="1">
              <a:lnSpc>
                <a:spcPct val="100000"/>
              </a:lnSpc>
              <a:spcBef>
                <a:spcPct val="0"/>
              </a:spcBef>
              <a:buFont typeface="Wingdings" pitchFamily="2" charset="2"/>
              <a:buChar char="§"/>
            </a:pPr>
            <a:r>
              <a:rPr lang="zh-CN" altLang="en-US" sz="2000" b="1"/>
              <a:t> 尽量使用</a:t>
            </a:r>
            <a:r>
              <a:rPr lang="en-US" altLang="zh-CN" sz="2000" b="1"/>
              <a:t>JDK</a:t>
            </a:r>
            <a:r>
              <a:rPr lang="zh-CN" altLang="en-US" sz="2000" b="1"/>
              <a:t>提供的异常类：重用、便于理解。</a:t>
            </a:r>
          </a:p>
          <a:p>
            <a:pPr lvl="1" eaLnBrk="1" hangingPunct="1">
              <a:lnSpc>
                <a:spcPct val="100000"/>
              </a:lnSpc>
              <a:spcBef>
                <a:spcPct val="0"/>
              </a:spcBef>
              <a:buFont typeface="Wingdings" pitchFamily="2" charset="2"/>
              <a:buChar char="§"/>
            </a:pPr>
            <a:r>
              <a:rPr lang="zh-CN" altLang="en-US" sz="2000" b="1">
                <a:latin typeface="Arial" panose="020B0604020202020204" pitchFamily="34" charset="0"/>
              </a:rPr>
              <a:t> 用</a:t>
            </a:r>
            <a:r>
              <a:rPr lang="en-US" altLang="zh-CN" sz="2000" b="1">
                <a:latin typeface="Arial" panose="020B0604020202020204" pitchFamily="34" charset="0"/>
              </a:rPr>
              <a:t>Exception/ RuntimeException</a:t>
            </a:r>
            <a:r>
              <a:rPr lang="zh-CN" altLang="en-US" sz="2000" b="1">
                <a:latin typeface="Arial" panose="020B0604020202020204" pitchFamily="34" charset="0"/>
              </a:rPr>
              <a:t>类：编译时异常、运行时异常。</a:t>
            </a:r>
          </a:p>
          <a:p>
            <a:pPr lvl="1" eaLnBrk="1" hangingPunct="1">
              <a:lnSpc>
                <a:spcPct val="100000"/>
              </a:lnSpc>
              <a:spcBef>
                <a:spcPct val="0"/>
              </a:spcBef>
              <a:buFont typeface="Wingdings" pitchFamily="2" charset="2"/>
              <a:buChar char="§"/>
            </a:pPr>
            <a:r>
              <a:rPr lang="zh-CN" altLang="en-US" sz="2000" b="1">
                <a:latin typeface="Arial" panose="020B0604020202020204" pitchFamily="34" charset="0"/>
              </a:rPr>
              <a:t> 一般不把自定义异常作为</a:t>
            </a:r>
            <a:r>
              <a:rPr lang="en-US" altLang="zh-CN" sz="2000" b="1">
                <a:latin typeface="Arial" panose="020B0604020202020204" pitchFamily="34" charset="0"/>
              </a:rPr>
              <a:t>Error</a:t>
            </a:r>
            <a:r>
              <a:rPr lang="zh-CN" altLang="en-US" sz="2000" b="1">
                <a:latin typeface="Arial" panose="020B0604020202020204" pitchFamily="34" charset="0"/>
              </a:rPr>
              <a:t>的子类，因为</a:t>
            </a:r>
            <a:r>
              <a:rPr lang="en-US" altLang="zh-CN" sz="2000" b="1">
                <a:latin typeface="Arial" panose="020B0604020202020204" pitchFamily="34" charset="0"/>
              </a:rPr>
              <a:t>Error</a:t>
            </a:r>
            <a:r>
              <a:rPr lang="zh-CN" altLang="en-US" sz="2000" b="1">
                <a:latin typeface="Arial" panose="020B0604020202020204" pitchFamily="34" charset="0"/>
              </a:rPr>
              <a:t>通常被用来表示系统内部的严重故障。</a:t>
            </a:r>
          </a:p>
        </p:txBody>
      </p:sp>
      <p:grpSp>
        <p:nvGrpSpPr>
          <p:cNvPr id="2271" name="Group 223">
            <a:extLst>
              <a:ext uri="{FF2B5EF4-FFF2-40B4-BE49-F238E27FC236}">
                <a16:creationId xmlns:a16="http://schemas.microsoft.com/office/drawing/2014/main" id="{F667B2D0-F0DF-844F-9B8F-3E1F63B1A166}"/>
              </a:ext>
            </a:extLst>
          </p:cNvPr>
          <p:cNvGrpSpPr>
            <a:grpSpLocks/>
          </p:cNvGrpSpPr>
          <p:nvPr/>
        </p:nvGrpSpPr>
        <p:grpSpPr bwMode="auto">
          <a:xfrm>
            <a:off x="2409826" y="2438400"/>
            <a:ext cx="6810375" cy="4343400"/>
            <a:chOff x="480" y="1440"/>
            <a:chExt cx="4290" cy="2736"/>
          </a:xfrm>
        </p:grpSpPr>
        <p:grpSp>
          <p:nvGrpSpPr>
            <p:cNvPr id="2272" name="Group 224">
              <a:extLst>
                <a:ext uri="{FF2B5EF4-FFF2-40B4-BE49-F238E27FC236}">
                  <a16:creationId xmlns:a16="http://schemas.microsoft.com/office/drawing/2014/main" id="{8F96A4CB-1A46-384C-9F6F-836DEA9CD109}"/>
                </a:ext>
              </a:extLst>
            </p:cNvPr>
            <p:cNvGrpSpPr>
              <a:grpSpLocks/>
            </p:cNvGrpSpPr>
            <p:nvPr/>
          </p:nvGrpSpPr>
          <p:grpSpPr bwMode="auto">
            <a:xfrm>
              <a:off x="480" y="1440"/>
              <a:ext cx="4290" cy="2736"/>
              <a:chOff x="480" y="1440"/>
              <a:chExt cx="4290" cy="2736"/>
            </a:xfrm>
          </p:grpSpPr>
          <p:sp>
            <p:nvSpPr>
              <p:cNvPr id="2273" name="Text Box 3">
                <a:extLst>
                  <a:ext uri="{FF2B5EF4-FFF2-40B4-BE49-F238E27FC236}">
                    <a16:creationId xmlns:a16="http://schemas.microsoft.com/office/drawing/2014/main" id="{ABC58E45-A5B5-4E48-9A02-4496B3102406}"/>
                  </a:ext>
                </a:extLst>
              </p:cNvPr>
              <p:cNvSpPr>
                <a:spLocks noChangeArrowheads="1"/>
              </p:cNvSpPr>
              <p:nvPr/>
            </p:nvSpPr>
            <p:spPr bwMode="auto">
              <a:xfrm>
                <a:off x="1468" y="1872"/>
                <a:ext cx="1178" cy="306"/>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400" b="1">
                    <a:latin typeface="Times New Roman" panose="02020603050405020304" pitchFamily="18" charset="0"/>
                  </a:rPr>
                  <a:t>Throwable</a:t>
                </a:r>
              </a:p>
            </p:txBody>
          </p:sp>
          <p:sp>
            <p:nvSpPr>
              <p:cNvPr id="2274" name="Text Box 4">
                <a:extLst>
                  <a:ext uri="{FF2B5EF4-FFF2-40B4-BE49-F238E27FC236}">
                    <a16:creationId xmlns:a16="http://schemas.microsoft.com/office/drawing/2014/main" id="{6A10A687-06AD-E54F-8F0D-CF14A8030E4D}"/>
                  </a:ext>
                </a:extLst>
              </p:cNvPr>
              <p:cNvSpPr>
                <a:spLocks noChangeArrowheads="1"/>
              </p:cNvSpPr>
              <p:nvPr/>
            </p:nvSpPr>
            <p:spPr bwMode="auto">
              <a:xfrm>
                <a:off x="480" y="2659"/>
                <a:ext cx="999" cy="311"/>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400" b="1">
                    <a:latin typeface="Times New Roman" panose="02020603050405020304" pitchFamily="18" charset="0"/>
                  </a:rPr>
                  <a:t>Error</a:t>
                </a:r>
              </a:p>
            </p:txBody>
          </p:sp>
          <p:sp>
            <p:nvSpPr>
              <p:cNvPr id="2275" name="Text Box 5">
                <a:extLst>
                  <a:ext uri="{FF2B5EF4-FFF2-40B4-BE49-F238E27FC236}">
                    <a16:creationId xmlns:a16="http://schemas.microsoft.com/office/drawing/2014/main" id="{00B6EACB-4A1A-0943-8328-C02746050D98}"/>
                  </a:ext>
                </a:extLst>
              </p:cNvPr>
              <p:cNvSpPr>
                <a:spLocks noChangeArrowheads="1"/>
              </p:cNvSpPr>
              <p:nvPr/>
            </p:nvSpPr>
            <p:spPr bwMode="auto">
              <a:xfrm>
                <a:off x="2603" y="2393"/>
                <a:ext cx="1339" cy="317"/>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400" b="1">
                    <a:latin typeface="宋体" panose="02010600030101010101" pitchFamily="2" charset="-122"/>
                  </a:rPr>
                  <a:t>Exception</a:t>
                </a:r>
              </a:p>
            </p:txBody>
          </p:sp>
          <p:sp>
            <p:nvSpPr>
              <p:cNvPr id="2276" name="Text Box 6">
                <a:extLst>
                  <a:ext uri="{FF2B5EF4-FFF2-40B4-BE49-F238E27FC236}">
                    <a16:creationId xmlns:a16="http://schemas.microsoft.com/office/drawing/2014/main" id="{E8296B07-05BB-B448-8F04-830D3DC83AEF}"/>
                  </a:ext>
                </a:extLst>
              </p:cNvPr>
              <p:cNvSpPr>
                <a:spLocks noChangeArrowheads="1"/>
              </p:cNvSpPr>
              <p:nvPr/>
            </p:nvSpPr>
            <p:spPr bwMode="auto">
              <a:xfrm>
                <a:off x="3075" y="2995"/>
                <a:ext cx="1683" cy="288"/>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400" b="1">
                    <a:latin typeface="Times New Roman" panose="02020603050405020304" pitchFamily="18" charset="0"/>
                  </a:rPr>
                  <a:t>RuntimeException</a:t>
                </a:r>
              </a:p>
            </p:txBody>
          </p:sp>
          <p:sp>
            <p:nvSpPr>
              <p:cNvPr id="2277" name="Rectangle 7">
                <a:extLst>
                  <a:ext uri="{FF2B5EF4-FFF2-40B4-BE49-F238E27FC236}">
                    <a16:creationId xmlns:a16="http://schemas.microsoft.com/office/drawing/2014/main" id="{36F8BF52-A29F-6645-BC25-1E205CB6BD8D}"/>
                  </a:ext>
                </a:extLst>
              </p:cNvPr>
              <p:cNvSpPr>
                <a:spLocks noChangeArrowheads="1"/>
              </p:cNvSpPr>
              <p:nvPr/>
            </p:nvSpPr>
            <p:spPr bwMode="auto">
              <a:xfrm>
                <a:off x="1854" y="2925"/>
                <a:ext cx="920" cy="306"/>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78" name="Rectangle 8">
                <a:extLst>
                  <a:ext uri="{FF2B5EF4-FFF2-40B4-BE49-F238E27FC236}">
                    <a16:creationId xmlns:a16="http://schemas.microsoft.com/office/drawing/2014/main" id="{63B451DD-FDF1-BF4E-BFED-AC00A7876F5E}"/>
                  </a:ext>
                </a:extLst>
              </p:cNvPr>
              <p:cNvSpPr>
                <a:spLocks noChangeArrowheads="1"/>
              </p:cNvSpPr>
              <p:nvPr/>
            </p:nvSpPr>
            <p:spPr bwMode="auto">
              <a:xfrm>
                <a:off x="2013" y="3016"/>
                <a:ext cx="874" cy="294"/>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79" name="Rectangle 9">
                <a:extLst>
                  <a:ext uri="{FF2B5EF4-FFF2-40B4-BE49-F238E27FC236}">
                    <a16:creationId xmlns:a16="http://schemas.microsoft.com/office/drawing/2014/main" id="{C79AB48D-047A-A94E-A33F-7D5C3CB3098E}"/>
                  </a:ext>
                </a:extLst>
              </p:cNvPr>
              <p:cNvSpPr>
                <a:spLocks noChangeArrowheads="1"/>
              </p:cNvSpPr>
              <p:nvPr/>
            </p:nvSpPr>
            <p:spPr bwMode="auto">
              <a:xfrm>
                <a:off x="2149" y="3152"/>
                <a:ext cx="863" cy="260"/>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80" name="Line 10">
                <a:extLst>
                  <a:ext uri="{FF2B5EF4-FFF2-40B4-BE49-F238E27FC236}">
                    <a16:creationId xmlns:a16="http://schemas.microsoft.com/office/drawing/2014/main" id="{B06E2536-FA50-C240-AC80-D303982F42F3}"/>
                  </a:ext>
                </a:extLst>
              </p:cNvPr>
              <p:cNvSpPr>
                <a:spLocks noChangeShapeType="1"/>
              </p:cNvSpPr>
              <p:nvPr/>
            </p:nvSpPr>
            <p:spPr bwMode="auto">
              <a:xfrm flipH="1">
                <a:off x="1254" y="2178"/>
                <a:ext cx="384" cy="481"/>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281" name="Line 11">
                <a:extLst>
                  <a:ext uri="{FF2B5EF4-FFF2-40B4-BE49-F238E27FC236}">
                    <a16:creationId xmlns:a16="http://schemas.microsoft.com/office/drawing/2014/main" id="{C421E444-3123-AC4E-BC55-029C8D2AED8A}"/>
                  </a:ext>
                </a:extLst>
              </p:cNvPr>
              <p:cNvSpPr>
                <a:spLocks noChangeShapeType="1"/>
              </p:cNvSpPr>
              <p:nvPr/>
            </p:nvSpPr>
            <p:spPr bwMode="auto">
              <a:xfrm>
                <a:off x="2308" y="2189"/>
                <a:ext cx="909" cy="182"/>
              </a:xfrm>
              <a:prstGeom prst="line">
                <a:avLst/>
              </a:prstGeom>
              <a:noFill/>
              <a:ln w="38100" cap="flat" algn="ctr">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82" name="Line 12">
                <a:extLst>
                  <a:ext uri="{FF2B5EF4-FFF2-40B4-BE49-F238E27FC236}">
                    <a16:creationId xmlns:a16="http://schemas.microsoft.com/office/drawing/2014/main" id="{3AADEBF3-1571-764F-AABD-57A11B524778}"/>
                  </a:ext>
                </a:extLst>
              </p:cNvPr>
              <p:cNvSpPr>
                <a:spLocks noChangeShapeType="1"/>
              </p:cNvSpPr>
              <p:nvPr/>
            </p:nvSpPr>
            <p:spPr bwMode="auto">
              <a:xfrm flipH="1">
                <a:off x="2331" y="2699"/>
                <a:ext cx="420" cy="204"/>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283" name="Line 13">
                <a:extLst>
                  <a:ext uri="{FF2B5EF4-FFF2-40B4-BE49-F238E27FC236}">
                    <a16:creationId xmlns:a16="http://schemas.microsoft.com/office/drawing/2014/main" id="{4C9910BF-E5B7-4243-BA2F-4CA21A0F5085}"/>
                  </a:ext>
                </a:extLst>
              </p:cNvPr>
              <p:cNvSpPr>
                <a:spLocks noChangeShapeType="1"/>
              </p:cNvSpPr>
              <p:nvPr/>
            </p:nvSpPr>
            <p:spPr bwMode="auto">
              <a:xfrm flipH="1">
                <a:off x="2467" y="2733"/>
                <a:ext cx="239" cy="271"/>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284" name="Line 14">
                <a:extLst>
                  <a:ext uri="{FF2B5EF4-FFF2-40B4-BE49-F238E27FC236}">
                    <a16:creationId xmlns:a16="http://schemas.microsoft.com/office/drawing/2014/main" id="{F68482F0-4F2F-2B4D-9A04-883F3D0B206B}"/>
                  </a:ext>
                </a:extLst>
              </p:cNvPr>
              <p:cNvSpPr>
                <a:spLocks noChangeShapeType="1"/>
              </p:cNvSpPr>
              <p:nvPr/>
            </p:nvSpPr>
            <p:spPr bwMode="auto">
              <a:xfrm flipH="1">
                <a:off x="2603" y="2721"/>
                <a:ext cx="137" cy="419"/>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285" name="Line 15">
                <a:extLst>
                  <a:ext uri="{FF2B5EF4-FFF2-40B4-BE49-F238E27FC236}">
                    <a16:creationId xmlns:a16="http://schemas.microsoft.com/office/drawing/2014/main" id="{AC543B37-8AE5-8445-803C-838A0A2C7F86}"/>
                  </a:ext>
                </a:extLst>
              </p:cNvPr>
              <p:cNvSpPr>
                <a:spLocks noChangeShapeType="1"/>
              </p:cNvSpPr>
              <p:nvPr/>
            </p:nvSpPr>
            <p:spPr bwMode="auto">
              <a:xfrm>
                <a:off x="3637" y="2710"/>
                <a:ext cx="227" cy="249"/>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286" name="Rectangle 16">
                <a:extLst>
                  <a:ext uri="{FF2B5EF4-FFF2-40B4-BE49-F238E27FC236}">
                    <a16:creationId xmlns:a16="http://schemas.microsoft.com/office/drawing/2014/main" id="{4416CF1A-9A0C-BD47-BDF4-39A87517359B}"/>
                  </a:ext>
                </a:extLst>
              </p:cNvPr>
              <p:cNvSpPr>
                <a:spLocks noChangeArrowheads="1"/>
              </p:cNvSpPr>
              <p:nvPr/>
            </p:nvSpPr>
            <p:spPr bwMode="auto">
              <a:xfrm>
                <a:off x="3126" y="3667"/>
                <a:ext cx="863" cy="260"/>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87" name="Rectangle 17">
                <a:extLst>
                  <a:ext uri="{FF2B5EF4-FFF2-40B4-BE49-F238E27FC236}">
                    <a16:creationId xmlns:a16="http://schemas.microsoft.com/office/drawing/2014/main" id="{DFF25B8D-A1EB-0A46-AF8E-400E0DEF7640}"/>
                  </a:ext>
                </a:extLst>
              </p:cNvPr>
              <p:cNvSpPr>
                <a:spLocks noChangeArrowheads="1"/>
              </p:cNvSpPr>
              <p:nvPr/>
            </p:nvSpPr>
            <p:spPr bwMode="auto">
              <a:xfrm>
                <a:off x="3308" y="3825"/>
                <a:ext cx="863" cy="261"/>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88" name="Rectangle 18">
                <a:extLst>
                  <a:ext uri="{FF2B5EF4-FFF2-40B4-BE49-F238E27FC236}">
                    <a16:creationId xmlns:a16="http://schemas.microsoft.com/office/drawing/2014/main" id="{9B416134-6940-CD4E-B2AC-231FB7132895}"/>
                  </a:ext>
                </a:extLst>
              </p:cNvPr>
              <p:cNvSpPr>
                <a:spLocks noChangeArrowheads="1"/>
              </p:cNvSpPr>
              <p:nvPr/>
            </p:nvSpPr>
            <p:spPr bwMode="auto">
              <a:xfrm>
                <a:off x="3569" y="3916"/>
                <a:ext cx="863" cy="260"/>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89" name="Line 19">
                <a:extLst>
                  <a:ext uri="{FF2B5EF4-FFF2-40B4-BE49-F238E27FC236}">
                    <a16:creationId xmlns:a16="http://schemas.microsoft.com/office/drawing/2014/main" id="{1F05D6E6-4FFF-1B4B-97E2-0A99121926B9}"/>
                  </a:ext>
                </a:extLst>
              </p:cNvPr>
              <p:cNvSpPr>
                <a:spLocks noChangeShapeType="1"/>
              </p:cNvSpPr>
              <p:nvPr/>
            </p:nvSpPr>
            <p:spPr bwMode="auto">
              <a:xfrm flipH="1">
                <a:off x="3414" y="3310"/>
                <a:ext cx="459" cy="405"/>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290" name="Line 20">
                <a:extLst>
                  <a:ext uri="{FF2B5EF4-FFF2-40B4-BE49-F238E27FC236}">
                    <a16:creationId xmlns:a16="http://schemas.microsoft.com/office/drawing/2014/main" id="{2AFEF14A-47F4-C64C-8F4C-4D83A03DEF6C}"/>
                  </a:ext>
                </a:extLst>
              </p:cNvPr>
              <p:cNvSpPr>
                <a:spLocks noChangeShapeType="1"/>
              </p:cNvSpPr>
              <p:nvPr/>
            </p:nvSpPr>
            <p:spPr bwMode="auto">
              <a:xfrm flipH="1">
                <a:off x="3798" y="3321"/>
                <a:ext cx="88" cy="490"/>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291" name="Line 21">
                <a:extLst>
                  <a:ext uri="{FF2B5EF4-FFF2-40B4-BE49-F238E27FC236}">
                    <a16:creationId xmlns:a16="http://schemas.microsoft.com/office/drawing/2014/main" id="{01CEDD4A-8FAC-6342-A656-ABC572A70694}"/>
                  </a:ext>
                </a:extLst>
              </p:cNvPr>
              <p:cNvSpPr>
                <a:spLocks noChangeShapeType="1"/>
              </p:cNvSpPr>
              <p:nvPr/>
            </p:nvSpPr>
            <p:spPr bwMode="auto">
              <a:xfrm>
                <a:off x="3899" y="3321"/>
                <a:ext cx="341" cy="612"/>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292" name="Text Box 32">
                <a:extLst>
                  <a:ext uri="{FF2B5EF4-FFF2-40B4-BE49-F238E27FC236}">
                    <a16:creationId xmlns:a16="http://schemas.microsoft.com/office/drawing/2014/main" id="{AB2A9E34-BF4D-A043-93F1-C41123B930CD}"/>
                  </a:ext>
                </a:extLst>
              </p:cNvPr>
              <p:cNvSpPr>
                <a:spLocks noChangeArrowheads="1"/>
              </p:cNvSpPr>
              <p:nvPr/>
            </p:nvSpPr>
            <p:spPr bwMode="auto">
              <a:xfrm>
                <a:off x="3100" y="1440"/>
                <a:ext cx="1610" cy="294"/>
              </a:xfrm>
              <a:prstGeom prst="rect">
                <a:avLst/>
              </a:prstGeom>
              <a:solidFill>
                <a:srgbClr val="FFFFCC"/>
              </a:solidFill>
              <a:ln w="9525" cap="flat" algn="ctr">
                <a:solidFill>
                  <a:srgbClr val="000000"/>
                </a:solidFill>
                <a:prstDash val="solid"/>
                <a:miter lim="800000"/>
                <a:headEnd type="none" w="med" len="med"/>
                <a:tailEnd type="none" w="med" len="med"/>
              </a:ln>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FontTx/>
                  <a:buNone/>
                </a:pPr>
                <a:r>
                  <a:rPr lang="zh-CN" altLang="en-US" sz="2400" b="1">
                    <a:latin typeface="Times New Roman" panose="02020603050405020304" pitchFamily="18" charset="0"/>
                  </a:rPr>
                  <a:t>自定义异常</a:t>
                </a:r>
              </a:p>
            </p:txBody>
          </p:sp>
          <p:sp>
            <p:nvSpPr>
              <p:cNvPr id="2293" name="Text Box 33">
                <a:extLst>
                  <a:ext uri="{FF2B5EF4-FFF2-40B4-BE49-F238E27FC236}">
                    <a16:creationId xmlns:a16="http://schemas.microsoft.com/office/drawing/2014/main" id="{C7A40ED5-5166-5B4F-9F1B-085ADB1594DE}"/>
                  </a:ext>
                </a:extLst>
              </p:cNvPr>
              <p:cNvSpPr>
                <a:spLocks noChangeArrowheads="1"/>
              </p:cNvSpPr>
              <p:nvPr/>
            </p:nvSpPr>
            <p:spPr bwMode="auto">
              <a:xfrm>
                <a:off x="3628" y="1920"/>
                <a:ext cx="768" cy="339"/>
              </a:xfrm>
              <a:prstGeom prst="rect">
                <a:avLst/>
              </a:prstGeom>
              <a:solidFill>
                <a:srgbClr val="00CCFF"/>
              </a:solidFill>
              <a:ln w="38100" cap="flat" algn="ctr">
                <a:solidFill>
                  <a:srgbClr val="000000"/>
                </a:solidFill>
                <a:prstDash val="solid"/>
                <a:miter lim="800000"/>
                <a:headEnd type="none" w="med" len="med"/>
                <a:tailEnd type="none" w="sm" len="sm"/>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FontTx/>
                  <a:buNone/>
                </a:pPr>
                <a:r>
                  <a:rPr lang="zh-CN" altLang="en-US" sz="2400" b="1">
                    <a:latin typeface="Times New Roman" panose="02020603050405020304" pitchFamily="18" charset="0"/>
                  </a:rPr>
                  <a:t>处理</a:t>
                </a:r>
              </a:p>
            </p:txBody>
          </p:sp>
          <p:sp>
            <p:nvSpPr>
              <p:cNvPr id="2294" name="Line 34">
                <a:extLst>
                  <a:ext uri="{FF2B5EF4-FFF2-40B4-BE49-F238E27FC236}">
                    <a16:creationId xmlns:a16="http://schemas.microsoft.com/office/drawing/2014/main" id="{95E47251-2842-1445-A81F-6915550E49C5}"/>
                  </a:ext>
                </a:extLst>
              </p:cNvPr>
              <p:cNvSpPr>
                <a:spLocks noChangeShapeType="1"/>
              </p:cNvSpPr>
              <p:nvPr/>
            </p:nvSpPr>
            <p:spPr bwMode="auto">
              <a:xfrm>
                <a:off x="4012" y="1746"/>
                <a:ext cx="0" cy="144"/>
              </a:xfrm>
              <a:prstGeom prst="line">
                <a:avLst/>
              </a:prstGeom>
              <a:noFill/>
              <a:ln w="9525" cap="flat" algn="ctr">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95" name="AutoShape 35">
                <a:extLst>
                  <a:ext uri="{FF2B5EF4-FFF2-40B4-BE49-F238E27FC236}">
                    <a16:creationId xmlns:a16="http://schemas.microsoft.com/office/drawing/2014/main" id="{D8742997-7AE1-5149-AE35-6E20110C6C60}"/>
                  </a:ext>
                </a:extLst>
              </p:cNvPr>
              <p:cNvSpPr>
                <a:spLocks noChangeArrowheads="1" noChangeShapeType="1"/>
              </p:cNvSpPr>
              <p:nvPr/>
            </p:nvSpPr>
            <p:spPr bwMode="auto">
              <a:xfrm rot="5400000" flipH="1" flipV="1">
                <a:off x="3236" y="1715"/>
                <a:ext cx="649" cy="688"/>
              </a:xfrm>
              <a:prstGeom prst="curvedConnector3">
                <a:avLst>
                  <a:gd name="adj1" fmla="val 82278"/>
                </a:avLst>
              </a:prstGeom>
              <a:noFill/>
              <a:ln w="9525" cap="flat" algn="ctr">
                <a:solidFill>
                  <a:srgbClr val="000000"/>
                </a:solidFill>
                <a:prstDash val="dash"/>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96" name="AutoShape 36">
                <a:extLst>
                  <a:ext uri="{FF2B5EF4-FFF2-40B4-BE49-F238E27FC236}">
                    <a16:creationId xmlns:a16="http://schemas.microsoft.com/office/drawing/2014/main" id="{F7B7FC24-FAEC-4743-9CE1-196201728B63}"/>
                  </a:ext>
                </a:extLst>
              </p:cNvPr>
              <p:cNvSpPr>
                <a:spLocks noChangeArrowheads="1" noChangeShapeType="1"/>
              </p:cNvSpPr>
              <p:nvPr/>
            </p:nvSpPr>
            <p:spPr bwMode="auto">
              <a:xfrm flipV="1">
                <a:off x="2658" y="1587"/>
                <a:ext cx="442" cy="438"/>
              </a:xfrm>
              <a:prstGeom prst="curvedConnector3">
                <a:avLst>
                  <a:gd name="adj1" fmla="val 48644"/>
                </a:avLst>
              </a:prstGeom>
              <a:noFill/>
              <a:ln w="9525" cap="flat" algn="ctr">
                <a:solidFill>
                  <a:srgbClr val="000000"/>
                </a:solidFill>
                <a:prstDash val="dash"/>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97" name="AutoShape 37">
                <a:extLst>
                  <a:ext uri="{FF2B5EF4-FFF2-40B4-BE49-F238E27FC236}">
                    <a16:creationId xmlns:a16="http://schemas.microsoft.com/office/drawing/2014/main" id="{2B45C419-7CAA-E14C-82E7-DC3601C305FA}"/>
                  </a:ext>
                </a:extLst>
              </p:cNvPr>
              <p:cNvSpPr>
                <a:spLocks noChangeArrowheads="1" noChangeShapeType="1"/>
              </p:cNvSpPr>
              <p:nvPr/>
            </p:nvSpPr>
            <p:spPr bwMode="auto">
              <a:xfrm flipH="1" flipV="1">
                <a:off x="4710" y="1587"/>
                <a:ext cx="60" cy="1552"/>
              </a:xfrm>
              <a:prstGeom prst="curvedConnector3">
                <a:avLst>
                  <a:gd name="adj1" fmla="val -220000"/>
                </a:avLst>
              </a:prstGeom>
              <a:noFill/>
              <a:ln w="9525" cap="flat" algn="ctr">
                <a:solidFill>
                  <a:srgbClr val="000000"/>
                </a:solidFill>
                <a:prstDash val="dash"/>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298" name="Oval 41">
              <a:extLst>
                <a:ext uri="{FF2B5EF4-FFF2-40B4-BE49-F238E27FC236}">
                  <a16:creationId xmlns:a16="http://schemas.microsoft.com/office/drawing/2014/main" id="{98436AD7-EA58-E44B-A477-C3F683BAB078}"/>
                </a:ext>
              </a:extLst>
            </p:cNvPr>
            <p:cNvSpPr>
              <a:spLocks noChangeArrowheads="1"/>
            </p:cNvSpPr>
            <p:nvPr/>
          </p:nvSpPr>
          <p:spPr bwMode="auto">
            <a:xfrm>
              <a:off x="1872" y="1968"/>
              <a:ext cx="1248" cy="1296"/>
            </a:xfrm>
            <a:prstGeom prst="ellipse">
              <a:avLst/>
            </a:prstGeom>
            <a:noFill/>
            <a:ln w="57150" cap="flat" algn="ctr">
              <a:solidFill>
                <a:srgbClr val="0000FF"/>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99" name="Oval 42">
              <a:extLst>
                <a:ext uri="{FF2B5EF4-FFF2-40B4-BE49-F238E27FC236}">
                  <a16:creationId xmlns:a16="http://schemas.microsoft.com/office/drawing/2014/main" id="{6396DAA3-1814-9D43-8B9B-3ED77AB31D6C}"/>
                </a:ext>
              </a:extLst>
            </p:cNvPr>
            <p:cNvSpPr>
              <a:spLocks noChangeArrowheads="1"/>
            </p:cNvSpPr>
            <p:nvPr/>
          </p:nvSpPr>
          <p:spPr bwMode="auto">
            <a:xfrm>
              <a:off x="3456" y="3072"/>
              <a:ext cx="960" cy="912"/>
            </a:xfrm>
            <a:prstGeom prst="ellipse">
              <a:avLst/>
            </a:prstGeom>
            <a:noFill/>
            <a:ln w="76200" cap="flat" algn="ctr">
              <a:solidFill>
                <a:srgbClr val="FFCC00"/>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90067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childTnLst>
                                    <p:set>
                                      <p:cBhvr additive="base">
                                        <p:cTn id="6" dur="1" fill="hold">
                                          <p:stCondLst>
                                            <p:cond delay="0"/>
                                          </p:stCondLst>
                                        </p:cTn>
                                        <p:tgtEl>
                                          <p:spTgt spid="2270"/>
                                        </p:tgtEl>
                                        <p:attrNameLst>
                                          <p:attrName>style.visibility</p:attrName>
                                        </p:attrNameLst>
                                      </p:cBhvr>
                                      <p:to>
                                        <p:strVal val="visible"/>
                                      </p:to>
                                    </p:set>
                                    <p:animEffect transition="in" filter="blinds(horizontal)">
                                      <p:cBhvr additive="base">
                                        <p:cTn id="7" dur="500"/>
                                        <p:tgtEl>
                                          <p:spTgt spid="2270"/>
                                        </p:tgtEl>
                                      </p:cBhvr>
                                    </p:animEffect>
                                  </p:childTnLst>
                                </p:cTn>
                              </p:par>
                            </p:childTnLst>
                          </p:cTn>
                        </p:par>
                      </p:childTnLst>
                    </p:cTn>
                  </p:par>
                  <p:par>
                    <p:cTn id="8" fill="hold" nodeType="clickPar">
                      <p:stCondLst>
                        <p:cond delay="indefinite"/>
                      </p:stCondLst>
                      <p:childTnLst>
                        <p:par>
                          <p:cTn id="9" fill="hold" nodeType="withGroup">
                            <p:stCondLst>
                              <p:cond delay="indefinite"/>
                            </p:stCondLst>
                          </p:cTn>
                        </p:par>
                        <p:par>
                          <p:cTn id="10" fill="hold" nodeType="afterGroup">
                            <p:stCondLst>
                              <p:cond delay="0"/>
                            </p:stCondLst>
                            <p:childTnLst>
                              <p:par>
                                <p:cTn id="11" presetID="2" presetClass="entr" presetSubtype="4" fill="hold" nodeType="clickEffect">
                                  <p:childTnLst>
                                    <p:set>
                                      <p:cBhvr additive="base">
                                        <p:cTn id="12" dur="1" fill="hold">
                                          <p:stCondLst>
                                            <p:cond delay="0"/>
                                          </p:stCondLst>
                                        </p:cTn>
                                        <p:tgtEl>
                                          <p:spTgt spid="2271"/>
                                        </p:tgtEl>
                                        <p:attrNameLst>
                                          <p:attrName>style.visibility</p:attrName>
                                        </p:attrNameLst>
                                      </p:cBhvr>
                                      <p:to>
                                        <p:strVal val="visible"/>
                                      </p:to>
                                    </p:set>
                                    <p:anim calcmode="lin" valueType="num">
                                      <p:cBhvr additive="base">
                                        <p:cTn id="13" dur="500" fill="hold"/>
                                        <p:tgtEl>
                                          <p:spTgt spid="2271"/>
                                        </p:tgtEl>
                                        <p:attrNameLst>
                                          <p:attrName>ppt_x</p:attrName>
                                        </p:attrNameLst>
                                      </p:cBhvr>
                                      <p:tavLst>
                                        <p:tav tm="0">
                                          <p:val>
                                            <p:strVal val="#ppt_x"/>
                                          </p:val>
                                        </p:tav>
                                        <p:tav tm="100000">
                                          <p:val>
                                            <p:strVal val="#ppt_x"/>
                                          </p:val>
                                        </p:tav>
                                      </p:tavLst>
                                    </p:anim>
                                    <p:anim calcmode="lin" valueType="num">
                                      <p:cBhvr additive="base">
                                        <p:cTn id="14" dur="500" fill="hold"/>
                                        <p:tgtEl>
                                          <p:spTgt spid="22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2" name="Text Box 2">
            <a:extLst>
              <a:ext uri="{FF2B5EF4-FFF2-40B4-BE49-F238E27FC236}">
                <a16:creationId xmlns:a16="http://schemas.microsoft.com/office/drawing/2014/main" id="{B96480A8-F55B-1741-BC81-3FE4D7CEB7EC}"/>
              </a:ext>
            </a:extLst>
          </p:cNvPr>
          <p:cNvSpPr>
            <a:spLocks noChangeArrowheads="1"/>
          </p:cNvSpPr>
          <p:nvPr/>
        </p:nvSpPr>
        <p:spPr bwMode="auto">
          <a:xfrm>
            <a:off x="197224" y="153089"/>
            <a:ext cx="4711546" cy="796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solidFill>
                  <a:schemeClr val="tx2"/>
                </a:solidFill>
                <a:latin typeface="宋体" panose="02010600030101010101" pitchFamily="2" charset="-122"/>
              </a:rPr>
              <a:t>自定义异常处理类</a:t>
            </a:r>
          </a:p>
        </p:txBody>
      </p:sp>
      <p:sp>
        <p:nvSpPr>
          <p:cNvPr id="2303" name="Text Box 3">
            <a:extLst>
              <a:ext uri="{FF2B5EF4-FFF2-40B4-BE49-F238E27FC236}">
                <a16:creationId xmlns:a16="http://schemas.microsoft.com/office/drawing/2014/main" id="{D2CE92A2-59F8-7B46-A4D9-9F88D18A1C14}"/>
              </a:ext>
            </a:extLst>
          </p:cNvPr>
          <p:cNvSpPr>
            <a:spLocks noChangeArrowheads="1"/>
          </p:cNvSpPr>
          <p:nvPr/>
        </p:nvSpPr>
        <p:spPr bwMode="auto">
          <a:xfrm>
            <a:off x="2286000" y="1828800"/>
            <a:ext cx="7924800" cy="44776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2800" b="1"/>
              <a:t>    </a:t>
            </a:r>
            <a:r>
              <a:rPr lang="zh-CN" altLang="en-US" sz="2800" b="1"/>
              <a:t>当自定义异常是从</a:t>
            </a:r>
            <a:r>
              <a:rPr lang="en-US" altLang="zh-CN" sz="2800" b="1"/>
              <a:t>RuntimeException</a:t>
            </a:r>
            <a:r>
              <a:rPr lang="zh-CN" altLang="en-US" sz="2800" b="1"/>
              <a:t>及其子类继承而来时，该自定义异常是运行时异常，程序中可以不捕获并处理它。</a:t>
            </a:r>
          </a:p>
          <a:p>
            <a:pPr algn="just" eaLnBrk="1" hangingPunct="1">
              <a:lnSpc>
                <a:spcPct val="100000"/>
              </a:lnSpc>
              <a:spcBef>
                <a:spcPct val="0"/>
              </a:spcBef>
              <a:buClrTx/>
              <a:buFontTx/>
              <a:buNone/>
            </a:pPr>
            <a:endParaRPr lang="zh-CN" altLang="en-US" sz="1000" b="1"/>
          </a:p>
          <a:p>
            <a:pPr algn="just" eaLnBrk="1" hangingPunct="1">
              <a:lnSpc>
                <a:spcPct val="100000"/>
              </a:lnSpc>
              <a:spcBef>
                <a:spcPct val="0"/>
              </a:spcBef>
              <a:buClrTx/>
              <a:buFontTx/>
              <a:buNone/>
            </a:pPr>
            <a:r>
              <a:rPr lang="zh-CN" altLang="en-US" sz="2800" b="1"/>
              <a:t>    当自定义异常是从</a:t>
            </a:r>
            <a:r>
              <a:rPr lang="en-US" altLang="zh-CN" sz="2800" b="1"/>
              <a:t>Throwable</a:t>
            </a:r>
            <a:r>
              <a:rPr lang="zh-CN" altLang="en-US" sz="2800" b="1"/>
              <a:t>、</a:t>
            </a:r>
            <a:r>
              <a:rPr lang="en-US" altLang="zh-CN" sz="2800" b="1"/>
              <a:t>Exception</a:t>
            </a:r>
            <a:r>
              <a:rPr lang="zh-CN" altLang="en-US" sz="2800" b="1"/>
              <a:t>及其其他子类继承而来时，该自定义异常是编译时异常，也即程序中必须捕获并处理它。</a:t>
            </a:r>
          </a:p>
          <a:p>
            <a:pPr eaLnBrk="1" hangingPunct="1">
              <a:lnSpc>
                <a:spcPct val="100000"/>
              </a:lnSpc>
              <a:buSzPct val="70000"/>
              <a:buFont typeface="Wingdings" pitchFamily="2" charset="2"/>
              <a:buNone/>
            </a:pPr>
            <a:r>
              <a:rPr lang="zh-CN" altLang="en-US" sz="2800" b="1">
                <a:latin typeface="Arial" panose="020B0604020202020204" pitchFamily="34" charset="0"/>
              </a:rPr>
              <a:t>    自定义异常的形式</a:t>
            </a:r>
            <a:r>
              <a:rPr lang="en-US" altLang="zh-CN" sz="2800" b="1">
                <a:latin typeface="Arial" panose="020B0604020202020204" pitchFamily="34" charset="0"/>
              </a:rPr>
              <a:t>:</a:t>
            </a:r>
          </a:p>
          <a:p>
            <a:pPr lvl="2" eaLnBrk="1" hangingPunct="1">
              <a:lnSpc>
                <a:spcPct val="70000"/>
              </a:lnSpc>
              <a:buSzPct val="70000"/>
              <a:buFont typeface="Wingdings" pitchFamily="2" charset="2"/>
              <a:buNone/>
            </a:pPr>
            <a:r>
              <a:rPr lang="en-US" altLang="zh-CN" sz="2800" b="1">
                <a:solidFill>
                  <a:schemeClr val="tx2"/>
                </a:solidFill>
                <a:latin typeface="Times New Roman" panose="02020603050405020304" pitchFamily="18" charset="0"/>
              </a:rPr>
              <a:t>class MyException extends Exception</a:t>
            </a:r>
          </a:p>
          <a:p>
            <a:pPr lvl="2" eaLnBrk="1" hangingPunct="1">
              <a:lnSpc>
                <a:spcPct val="70000"/>
              </a:lnSpc>
              <a:buSzPct val="70000"/>
              <a:buFont typeface="Wingdings" pitchFamily="2" charset="2"/>
              <a:buNone/>
            </a:pPr>
            <a:r>
              <a:rPr lang="en-US" altLang="zh-CN" sz="2800" b="1">
                <a:solidFill>
                  <a:schemeClr val="tx2"/>
                </a:solidFill>
                <a:latin typeface="Times New Roman" panose="02020603050405020304" pitchFamily="18" charset="0"/>
              </a:rPr>
              <a:t>{</a:t>
            </a:r>
          </a:p>
          <a:p>
            <a:pPr lvl="2" eaLnBrk="1" hangingPunct="1">
              <a:lnSpc>
                <a:spcPct val="70000"/>
              </a:lnSpc>
              <a:buSzPct val="70000"/>
              <a:buFont typeface="Wingdings" pitchFamily="2" charset="2"/>
              <a:buNone/>
            </a:pPr>
            <a:r>
              <a:rPr lang="en-US" altLang="zh-CN" sz="2800" b="1">
                <a:solidFill>
                  <a:schemeClr val="tx2"/>
                </a:solidFill>
                <a:latin typeface="Times New Roman" panose="02020603050405020304" pitchFamily="18" charset="0"/>
              </a:rPr>
              <a:t>    …</a:t>
            </a:r>
          </a:p>
          <a:p>
            <a:pPr lvl="2" eaLnBrk="1" hangingPunct="1">
              <a:lnSpc>
                <a:spcPct val="70000"/>
              </a:lnSpc>
              <a:buSzPct val="70000"/>
              <a:buFont typeface="Wingdings" pitchFamily="2" charset="2"/>
              <a:buNone/>
            </a:pPr>
            <a:r>
              <a:rPr lang="en-US" altLang="zh-CN" sz="2800" b="1">
                <a:solidFill>
                  <a:schemeClr val="tx2"/>
                </a:solidFill>
                <a:latin typeface="Times New Roman" panose="02020603050405020304" pitchFamily="18" charset="0"/>
              </a:rPr>
              <a:t>} </a:t>
            </a:r>
          </a:p>
        </p:txBody>
      </p:sp>
    </p:spTree>
    <p:extLst>
      <p:ext uri="{BB962C8B-B14F-4D97-AF65-F5344CB8AC3E}">
        <p14:creationId xmlns:p14="http://schemas.microsoft.com/office/powerpoint/2010/main" val="542192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childTnLst>
                                    <p:set>
                                      <p:cBhvr additive="base">
                                        <p:cTn id="6" dur="1" fill="hold">
                                          <p:stCondLst>
                                            <p:cond delay="0"/>
                                          </p:stCondLst>
                                        </p:cTn>
                                        <p:tgtEl>
                                          <p:spTgt spid="2303"/>
                                        </p:tgtEl>
                                        <p:attrNameLst>
                                          <p:attrName>style.visibility</p:attrName>
                                        </p:attrNameLst>
                                      </p:cBhvr>
                                      <p:to>
                                        <p:strVal val="visible"/>
                                      </p:to>
                                    </p:set>
                                    <p:animEffect transition="in" filter="blinds(horizontal)">
                                      <p:cBhvr additive="base">
                                        <p:cTn id="7" dur="500"/>
                                        <p:tgtEl>
                                          <p:spTgt spid="2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6" name="Text Box 2">
            <a:extLst>
              <a:ext uri="{FF2B5EF4-FFF2-40B4-BE49-F238E27FC236}">
                <a16:creationId xmlns:a16="http://schemas.microsoft.com/office/drawing/2014/main" id="{4AEA16EC-5D9A-7E44-A63C-AFE2C3CCAB05}"/>
              </a:ext>
            </a:extLst>
          </p:cNvPr>
          <p:cNvSpPr>
            <a:spLocks noChangeArrowheads="1"/>
          </p:cNvSpPr>
          <p:nvPr/>
        </p:nvSpPr>
        <p:spPr bwMode="auto">
          <a:xfrm>
            <a:off x="551331" y="501189"/>
            <a:ext cx="4711546" cy="796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solidFill>
                  <a:schemeClr val="tx2"/>
                </a:solidFill>
                <a:latin typeface="宋体" panose="02010600030101010101" pitchFamily="2" charset="-122"/>
              </a:rPr>
              <a:t>自定义异常处理类</a:t>
            </a:r>
          </a:p>
        </p:txBody>
      </p:sp>
      <p:sp>
        <p:nvSpPr>
          <p:cNvPr id="2307" name="Rectangle 3">
            <a:extLst>
              <a:ext uri="{FF2B5EF4-FFF2-40B4-BE49-F238E27FC236}">
                <a16:creationId xmlns:a16="http://schemas.microsoft.com/office/drawing/2014/main" id="{62EB33F0-E87B-5649-9F05-7FEE1B4CE8A0}"/>
              </a:ext>
            </a:extLst>
          </p:cNvPr>
          <p:cNvSpPr>
            <a:spLocks noChangeArrowheads="1"/>
          </p:cNvSpPr>
          <p:nvPr/>
        </p:nvSpPr>
        <p:spPr bwMode="auto">
          <a:xfrm>
            <a:off x="1828800" y="1920876"/>
            <a:ext cx="8686800"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400" b="1">
                <a:latin typeface="Times New Roman" panose="02020603050405020304" pitchFamily="18" charset="0"/>
              </a:rPr>
              <a:t>      </a:t>
            </a:r>
            <a:r>
              <a:rPr lang="zh-CN" altLang="en-US" sz="2400" b="1">
                <a:latin typeface="Times New Roman" panose="02020603050405020304" pitchFamily="18" charset="0"/>
              </a:rPr>
              <a:t>例</a:t>
            </a:r>
            <a:r>
              <a:rPr lang="en-US" altLang="zh-CN" sz="2400" b="1">
                <a:latin typeface="Times New Roman" panose="02020603050405020304" pitchFamily="18" charset="0"/>
              </a:rPr>
              <a:t>1</a:t>
            </a:r>
            <a:r>
              <a:rPr lang="zh-CN" altLang="en-US" sz="2400" b="1">
                <a:latin typeface="Times New Roman" panose="02020603050405020304" pitchFamily="18" charset="0"/>
              </a:rPr>
              <a:t>：计算两个数之和，当任意一个数超出范围</a:t>
            </a:r>
            <a:r>
              <a:rPr lang="en-US" altLang="zh-CN" sz="2400" b="1"/>
              <a:t>(</a:t>
            </a:r>
            <a:r>
              <a:rPr lang="zh-CN" altLang="en-US" sz="2400" b="1"/>
              <a:t>本例为</a:t>
            </a:r>
            <a:r>
              <a:rPr lang="en-US" altLang="zh-CN" sz="2400" b="1"/>
              <a:t>10</a:t>
            </a:r>
            <a:r>
              <a:rPr lang="zh-CN" altLang="en-US" sz="2400" b="1"/>
              <a:t>～</a:t>
            </a:r>
            <a:r>
              <a:rPr lang="en-US" altLang="zh-CN" sz="2400" b="1"/>
              <a:t>20)</a:t>
            </a:r>
            <a:r>
              <a:rPr lang="zh-CN" altLang="en-US" sz="2400" b="1">
                <a:latin typeface="Times New Roman" panose="02020603050405020304" pitchFamily="18" charset="0"/>
              </a:rPr>
              <a:t>时，抛出自己的异常。</a:t>
            </a:r>
          </a:p>
        </p:txBody>
      </p:sp>
      <p:sp>
        <p:nvSpPr>
          <p:cNvPr id="2308" name="Text Box 4">
            <a:extLst>
              <a:ext uri="{FF2B5EF4-FFF2-40B4-BE49-F238E27FC236}">
                <a16:creationId xmlns:a16="http://schemas.microsoft.com/office/drawing/2014/main" id="{AAA23202-DF84-2140-8E7D-95B1666AC8B8}"/>
              </a:ext>
            </a:extLst>
          </p:cNvPr>
          <p:cNvSpPr>
            <a:spLocks noChangeArrowheads="1"/>
          </p:cNvSpPr>
          <p:nvPr/>
        </p:nvSpPr>
        <p:spPr bwMode="auto">
          <a:xfrm>
            <a:off x="1905000" y="3200400"/>
            <a:ext cx="8458200" cy="2677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400" b="1">
                <a:latin typeface="Times New Roman" panose="02020603050405020304" pitchFamily="18" charset="0"/>
              </a:rPr>
              <a:t>public class NumberRangeException </a:t>
            </a:r>
            <a:r>
              <a:rPr lang="en-US" altLang="zh-CN" sz="2400" b="1">
                <a:solidFill>
                  <a:srgbClr val="FF0000"/>
                </a:solidFill>
                <a:latin typeface="Times New Roman" panose="02020603050405020304" pitchFamily="18" charset="0"/>
              </a:rPr>
              <a:t>extends Exception</a:t>
            </a:r>
          </a:p>
          <a:p>
            <a:pPr eaLnBrk="1" hangingPunct="1">
              <a:lnSpc>
                <a:spcPct val="100000"/>
              </a:lnSpc>
              <a:spcBef>
                <a:spcPct val="0"/>
              </a:spcBef>
              <a:buClrTx/>
              <a:buFontTx/>
              <a:buNone/>
            </a:pPr>
            <a:r>
              <a:rPr lang="en-US" altLang="zh-CN" sz="2400" b="1">
                <a:latin typeface="Times New Roman" panose="02020603050405020304" pitchFamily="18" charset="0"/>
              </a:rPr>
              <a:t>{</a:t>
            </a:r>
          </a:p>
          <a:p>
            <a:pPr eaLnBrk="1" hangingPunct="1">
              <a:lnSpc>
                <a:spcPct val="100000"/>
              </a:lnSpc>
              <a:spcBef>
                <a:spcPct val="0"/>
              </a:spcBef>
              <a:buClrTx/>
              <a:buFontTx/>
              <a:buNone/>
            </a:pPr>
            <a:r>
              <a:rPr lang="en-US" altLang="zh-CN" sz="2400" b="1">
                <a:latin typeface="Times New Roman" panose="02020603050405020304" pitchFamily="18" charset="0"/>
              </a:rPr>
              <a:t>     public NumberRangeException(String msg)</a:t>
            </a:r>
          </a:p>
          <a:p>
            <a:pPr eaLnBrk="1" hangingPunct="1">
              <a:lnSpc>
                <a:spcPct val="100000"/>
              </a:lnSpc>
              <a:spcBef>
                <a:spcPct val="0"/>
              </a:spcBef>
              <a:buClrTx/>
              <a:buFontTx/>
              <a:buNone/>
            </a:pPr>
            <a:r>
              <a:rPr lang="en-US" altLang="zh-CN" sz="2400" b="1">
                <a:latin typeface="Times New Roman" panose="02020603050405020304" pitchFamily="18" charset="0"/>
              </a:rPr>
              <a:t>     {</a:t>
            </a:r>
          </a:p>
          <a:p>
            <a:pPr eaLnBrk="1" hangingPunct="1">
              <a:lnSpc>
                <a:spcPct val="100000"/>
              </a:lnSpc>
              <a:spcBef>
                <a:spcPct val="0"/>
              </a:spcBef>
              <a:buClrTx/>
              <a:buFontTx/>
              <a:buNone/>
            </a:pPr>
            <a:r>
              <a:rPr lang="en-US" altLang="zh-CN" sz="2400" b="1">
                <a:latin typeface="Times New Roman" panose="02020603050405020304" pitchFamily="18" charset="0"/>
              </a:rPr>
              <a:t>           super(msg);</a:t>
            </a:r>
          </a:p>
          <a:p>
            <a:pPr eaLnBrk="1" hangingPunct="1">
              <a:lnSpc>
                <a:spcPct val="100000"/>
              </a:lnSpc>
              <a:spcBef>
                <a:spcPct val="0"/>
              </a:spcBef>
              <a:buClrTx/>
              <a:buFontTx/>
              <a:buNone/>
            </a:pPr>
            <a:r>
              <a:rPr lang="en-US" altLang="zh-CN" sz="2400" b="1">
                <a:latin typeface="Times New Roman" panose="02020603050405020304" pitchFamily="18" charset="0"/>
              </a:rPr>
              <a:t>     }</a:t>
            </a:r>
          </a:p>
          <a:p>
            <a:pPr eaLnBrk="1" hangingPunct="1">
              <a:lnSpc>
                <a:spcPct val="100000"/>
              </a:lnSpc>
              <a:spcBef>
                <a:spcPct val="0"/>
              </a:spcBef>
              <a:buClrTx/>
              <a:buFontTx/>
              <a:buNone/>
            </a:pPr>
            <a:r>
              <a:rPr lang="en-US" altLang="zh-CN" sz="2400" b="1">
                <a:latin typeface="Times New Roman" panose="02020603050405020304" pitchFamily="18" charset="0"/>
              </a:rPr>
              <a:t>}</a:t>
            </a:r>
          </a:p>
        </p:txBody>
      </p:sp>
    </p:spTree>
    <p:extLst>
      <p:ext uri="{BB962C8B-B14F-4D97-AF65-F5344CB8AC3E}">
        <p14:creationId xmlns:p14="http://schemas.microsoft.com/office/powerpoint/2010/main" val="988858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childTnLst>
                                    <p:set>
                                      <p:cBhvr additive="base">
                                        <p:cTn id="6" dur="1" fill="hold">
                                          <p:stCondLst>
                                            <p:cond delay="0"/>
                                          </p:stCondLst>
                                        </p:cTn>
                                        <p:tgtEl>
                                          <p:spTgt spid="2307"/>
                                        </p:tgtEl>
                                        <p:attrNameLst>
                                          <p:attrName>style.visibility</p:attrName>
                                        </p:attrNameLst>
                                      </p:cBhvr>
                                      <p:to>
                                        <p:strVal val="visible"/>
                                      </p:to>
                                    </p:set>
                                    <p:anim calcmode="lin" valueType="num">
                                      <p:cBhvr additive="base">
                                        <p:cTn id="7" dur="500" fill="hold"/>
                                        <p:tgtEl>
                                          <p:spTgt spid="2307"/>
                                        </p:tgtEl>
                                        <p:attrNameLst>
                                          <p:attrName>ppt_x</p:attrName>
                                        </p:attrNameLst>
                                      </p:cBhvr>
                                      <p:tavLst>
                                        <p:tav tm="0">
                                          <p:val>
                                            <p:strVal val="#ppt_x"/>
                                          </p:val>
                                        </p:tav>
                                        <p:tav tm="100000">
                                          <p:val>
                                            <p:strVal val="#ppt_x"/>
                                          </p:val>
                                        </p:tav>
                                      </p:tavLst>
                                    </p:anim>
                                    <p:anim calcmode="lin" valueType="num">
                                      <p:cBhvr additive="base">
                                        <p:cTn id="8" dur="500" fill="hold"/>
                                        <p:tgtEl>
                                          <p:spTgt spid="230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indefinite"/>
                            </p:stCondLst>
                          </p:cTn>
                        </p:par>
                        <p:par>
                          <p:cTn id="11" fill="hold" nodeType="afterGroup">
                            <p:stCondLst>
                              <p:cond delay="0"/>
                            </p:stCondLst>
                            <p:childTnLst>
                              <p:par>
                                <p:cTn id="12" presetID="2" presetClass="entr" presetSubtype="4" fill="hold" grpId="0" nodeType="clickEffect">
                                  <p:childTnLst>
                                    <p:set>
                                      <p:cBhvr additive="base">
                                        <p:cTn id="13" dur="1" fill="hold">
                                          <p:stCondLst>
                                            <p:cond delay="0"/>
                                          </p:stCondLst>
                                        </p:cTn>
                                        <p:tgtEl>
                                          <p:spTgt spid="2308"/>
                                        </p:tgtEl>
                                        <p:attrNameLst>
                                          <p:attrName>style.visibility</p:attrName>
                                        </p:attrNameLst>
                                      </p:cBhvr>
                                      <p:to>
                                        <p:strVal val="visible"/>
                                      </p:to>
                                    </p:set>
                                    <p:anim calcmode="lin" valueType="num">
                                      <p:cBhvr additive="base">
                                        <p:cTn id="14" dur="500" fill="hold"/>
                                        <p:tgtEl>
                                          <p:spTgt spid="2308"/>
                                        </p:tgtEl>
                                        <p:attrNameLst>
                                          <p:attrName>ppt_x</p:attrName>
                                        </p:attrNameLst>
                                      </p:cBhvr>
                                      <p:tavLst>
                                        <p:tav tm="0">
                                          <p:val>
                                            <p:strVal val="#ppt_x"/>
                                          </p:val>
                                        </p:tav>
                                        <p:tav tm="100000">
                                          <p:val>
                                            <p:strVal val="#ppt_x"/>
                                          </p:val>
                                        </p:tav>
                                      </p:tavLst>
                                    </p:anim>
                                    <p:anim calcmode="lin" valueType="num">
                                      <p:cBhvr additive="base">
                                        <p:cTn id="15" dur="500" fill="hold"/>
                                        <p:tgtEl>
                                          <p:spTgt spid="23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7" grpId="0" animBg="1"/>
      <p:bldP spid="230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1" name="Rectangle 3">
            <a:extLst>
              <a:ext uri="{FF2B5EF4-FFF2-40B4-BE49-F238E27FC236}">
                <a16:creationId xmlns:a16="http://schemas.microsoft.com/office/drawing/2014/main" id="{EA8CAD59-4965-3F46-AE4D-61FD2283157F}"/>
              </a:ext>
            </a:extLst>
          </p:cNvPr>
          <p:cNvSpPr>
            <a:spLocks noChangeArrowheads="1"/>
          </p:cNvSpPr>
          <p:nvPr>
            <p:ph type="body" idx="4294967295"/>
          </p:nvPr>
        </p:nvSpPr>
        <p:spPr>
          <a:xfrm>
            <a:off x="2706688" y="549275"/>
            <a:ext cx="7772400" cy="5583238"/>
          </a:xfrm>
          <a:ln/>
        </p:spPr>
        <p:txBody>
          <a:bodyPr>
            <a:normAutofit fontScale="77500" lnSpcReduction="20000"/>
          </a:bodyPr>
          <a:lstStyle/>
          <a:p>
            <a:pPr eaLnBrk="1" hangingPunct="1">
              <a:lnSpc>
                <a:spcPct val="80000"/>
              </a:lnSpc>
            </a:pPr>
            <a:r>
              <a:rPr lang="en-US" altLang="zh-CN" sz="1600" b="1"/>
              <a:t>public</a:t>
            </a:r>
            <a:r>
              <a:rPr lang="en-US" altLang="zh-CN" sz="1600"/>
              <a:t> </a:t>
            </a:r>
            <a:r>
              <a:rPr lang="en-US" altLang="zh-CN" sz="1600" b="1"/>
              <a:t>class</a:t>
            </a:r>
            <a:r>
              <a:rPr lang="en-US" altLang="zh-CN" sz="1600"/>
              <a:t> AddTwoNumber {</a:t>
            </a:r>
          </a:p>
          <a:p>
            <a:pPr eaLnBrk="1" hangingPunct="1">
              <a:lnSpc>
                <a:spcPct val="80000"/>
              </a:lnSpc>
            </a:pPr>
            <a:endParaRPr lang="en-US" altLang="zh-CN" sz="1600"/>
          </a:p>
          <a:p>
            <a:pPr eaLnBrk="1" hangingPunct="1">
              <a:lnSpc>
                <a:spcPct val="80000"/>
              </a:lnSpc>
            </a:pPr>
            <a:r>
              <a:rPr lang="en-US" altLang="zh-CN" sz="1600" b="1"/>
              <a:t>public</a:t>
            </a:r>
            <a:r>
              <a:rPr lang="en-US" altLang="zh-CN" sz="1600"/>
              <a:t> </a:t>
            </a:r>
            <a:r>
              <a:rPr lang="en-US" altLang="zh-CN" sz="1600" b="1"/>
              <a:t>static</a:t>
            </a:r>
            <a:r>
              <a:rPr lang="en-US" altLang="zh-CN" sz="1600"/>
              <a:t> </a:t>
            </a:r>
            <a:r>
              <a:rPr lang="en-US" altLang="zh-CN" sz="1600" b="1"/>
              <a:t>int</a:t>
            </a:r>
            <a:r>
              <a:rPr lang="en-US" altLang="zh-CN" sz="1600"/>
              <a:t> CalcAnswer(String str1, String str2) </a:t>
            </a:r>
            <a:r>
              <a:rPr lang="en-US" altLang="zh-CN" sz="1600" b="1"/>
              <a:t>throws</a:t>
            </a:r>
            <a:r>
              <a:rPr lang="en-US" altLang="zh-CN" sz="1600"/>
              <a:t> NumberRangeException</a:t>
            </a:r>
          </a:p>
          <a:p>
            <a:pPr eaLnBrk="1" hangingPunct="1">
              <a:lnSpc>
                <a:spcPct val="80000"/>
              </a:lnSpc>
            </a:pPr>
            <a:r>
              <a:rPr lang="en-US" altLang="zh-CN" sz="1600"/>
              <a:t>{</a:t>
            </a:r>
          </a:p>
          <a:p>
            <a:pPr eaLnBrk="1" hangingPunct="1">
              <a:lnSpc>
                <a:spcPct val="80000"/>
              </a:lnSpc>
            </a:pPr>
            <a:r>
              <a:rPr lang="en-US" altLang="zh-CN" sz="1600"/>
              <a:t>     </a:t>
            </a:r>
            <a:r>
              <a:rPr lang="en-US" altLang="zh-CN" sz="1600" b="1"/>
              <a:t>int</a:t>
            </a:r>
            <a:r>
              <a:rPr lang="en-US" altLang="zh-CN" sz="1600"/>
              <a:t> int1, int2;</a:t>
            </a:r>
          </a:p>
          <a:p>
            <a:pPr eaLnBrk="1" hangingPunct="1">
              <a:lnSpc>
                <a:spcPct val="80000"/>
              </a:lnSpc>
            </a:pPr>
            <a:r>
              <a:rPr lang="en-US" altLang="zh-CN" sz="1600"/>
              <a:t>     </a:t>
            </a:r>
            <a:r>
              <a:rPr lang="en-US" altLang="zh-CN" sz="1600" b="1"/>
              <a:t>int</a:t>
            </a:r>
            <a:r>
              <a:rPr lang="en-US" altLang="zh-CN" sz="1600"/>
              <a:t> answer = -1;</a:t>
            </a:r>
          </a:p>
          <a:p>
            <a:pPr eaLnBrk="1" hangingPunct="1">
              <a:lnSpc>
                <a:spcPct val="80000"/>
              </a:lnSpc>
            </a:pPr>
            <a:r>
              <a:rPr lang="en-US" altLang="zh-CN" sz="1600"/>
              <a:t>     </a:t>
            </a:r>
            <a:r>
              <a:rPr lang="en-US" altLang="zh-CN" sz="1600" b="1"/>
              <a:t>try</a:t>
            </a:r>
            <a:endParaRPr lang="en-US" altLang="zh-CN" sz="1600"/>
          </a:p>
          <a:p>
            <a:pPr eaLnBrk="1" hangingPunct="1">
              <a:lnSpc>
                <a:spcPct val="80000"/>
              </a:lnSpc>
            </a:pPr>
            <a:r>
              <a:rPr lang="en-US" altLang="zh-CN" sz="1600"/>
              <a:t>     {</a:t>
            </a:r>
          </a:p>
          <a:p>
            <a:pPr eaLnBrk="1" hangingPunct="1">
              <a:lnSpc>
                <a:spcPct val="80000"/>
              </a:lnSpc>
            </a:pPr>
            <a:r>
              <a:rPr lang="en-US" altLang="zh-CN" sz="1600"/>
              <a:t>          int1 = Integer.</a:t>
            </a:r>
            <a:r>
              <a:rPr lang="en-US" altLang="zh-CN" sz="1600" i="1"/>
              <a:t>parseInt</a:t>
            </a:r>
            <a:r>
              <a:rPr lang="en-US" altLang="zh-CN" sz="1600"/>
              <a:t>(str1);</a:t>
            </a:r>
          </a:p>
          <a:p>
            <a:pPr eaLnBrk="1" hangingPunct="1">
              <a:lnSpc>
                <a:spcPct val="80000"/>
              </a:lnSpc>
            </a:pPr>
            <a:r>
              <a:rPr lang="en-US" altLang="zh-CN" sz="1600"/>
              <a:t>          int2 = Integer.</a:t>
            </a:r>
            <a:r>
              <a:rPr lang="en-US" altLang="zh-CN" sz="1600" i="1"/>
              <a:t>parseInt</a:t>
            </a:r>
            <a:r>
              <a:rPr lang="en-US" altLang="zh-CN" sz="1600"/>
              <a:t>(str2);</a:t>
            </a:r>
          </a:p>
          <a:p>
            <a:pPr eaLnBrk="1" hangingPunct="1">
              <a:lnSpc>
                <a:spcPct val="80000"/>
              </a:lnSpc>
            </a:pPr>
            <a:r>
              <a:rPr lang="en-US" altLang="zh-CN" sz="1600"/>
              <a:t>          </a:t>
            </a:r>
            <a:r>
              <a:rPr lang="en-US" altLang="zh-CN" sz="1600" b="1"/>
              <a:t>if</a:t>
            </a:r>
            <a:r>
              <a:rPr lang="en-US" altLang="zh-CN" sz="1600"/>
              <a:t>( (int1 &lt; 10) || (int1 &gt; 20) || (int2 &lt; 10) || (int2 &gt; 20) )</a:t>
            </a:r>
          </a:p>
          <a:p>
            <a:pPr eaLnBrk="1" hangingPunct="1">
              <a:lnSpc>
                <a:spcPct val="80000"/>
              </a:lnSpc>
            </a:pPr>
            <a:r>
              <a:rPr lang="en-US" altLang="zh-CN" sz="1600"/>
              <a:t>          {</a:t>
            </a:r>
          </a:p>
          <a:p>
            <a:pPr eaLnBrk="1" hangingPunct="1">
              <a:lnSpc>
                <a:spcPct val="80000"/>
              </a:lnSpc>
            </a:pPr>
            <a:r>
              <a:rPr lang="en-US" altLang="zh-CN" sz="1600"/>
              <a:t>                NumberRangeException e = </a:t>
            </a:r>
            <a:r>
              <a:rPr lang="en-US" altLang="zh-CN" sz="1600" b="1"/>
              <a:t>new</a:t>
            </a:r>
            <a:r>
              <a:rPr lang="en-US" altLang="zh-CN" sz="1600"/>
              <a:t> NumberRangeException</a:t>
            </a:r>
          </a:p>
          <a:p>
            <a:pPr eaLnBrk="1" hangingPunct="1">
              <a:lnSpc>
                <a:spcPct val="80000"/>
              </a:lnSpc>
            </a:pPr>
            <a:r>
              <a:rPr lang="en-US" altLang="zh-CN" sz="1600"/>
              <a:t>                    ("Numbers not within the specified range.");</a:t>
            </a:r>
          </a:p>
          <a:p>
            <a:pPr eaLnBrk="1" hangingPunct="1">
              <a:lnSpc>
                <a:spcPct val="80000"/>
              </a:lnSpc>
            </a:pPr>
            <a:r>
              <a:rPr lang="en-US" altLang="zh-CN" sz="1600"/>
              <a:t>                </a:t>
            </a:r>
            <a:r>
              <a:rPr lang="en-US" altLang="zh-CN" sz="1600" b="1"/>
              <a:t>throw</a:t>
            </a:r>
            <a:r>
              <a:rPr lang="en-US" altLang="zh-CN" sz="1600"/>
              <a:t> e;</a:t>
            </a:r>
          </a:p>
          <a:p>
            <a:pPr eaLnBrk="1" hangingPunct="1">
              <a:lnSpc>
                <a:spcPct val="80000"/>
              </a:lnSpc>
            </a:pPr>
            <a:r>
              <a:rPr lang="en-US" altLang="zh-CN" sz="1600"/>
              <a:t>          }</a:t>
            </a:r>
          </a:p>
          <a:p>
            <a:pPr eaLnBrk="1" hangingPunct="1">
              <a:lnSpc>
                <a:spcPct val="80000"/>
              </a:lnSpc>
            </a:pPr>
            <a:r>
              <a:rPr lang="en-US" altLang="zh-CN" sz="1600"/>
              <a:t>          answer = int1 + int2;</a:t>
            </a:r>
          </a:p>
          <a:p>
            <a:pPr eaLnBrk="1" hangingPunct="1">
              <a:lnSpc>
                <a:spcPct val="80000"/>
              </a:lnSpc>
            </a:pPr>
            <a:r>
              <a:rPr lang="en-US" altLang="zh-CN" sz="1600"/>
              <a:t>     }</a:t>
            </a:r>
            <a:r>
              <a:rPr lang="en-US" altLang="zh-CN" sz="1600" b="1"/>
              <a:t>catch</a:t>
            </a:r>
            <a:r>
              <a:rPr lang="en-US" altLang="zh-CN" sz="1600"/>
              <a:t> (NumberFormatException e){</a:t>
            </a:r>
          </a:p>
          <a:p>
            <a:pPr eaLnBrk="1" hangingPunct="1">
              <a:lnSpc>
                <a:spcPct val="80000"/>
              </a:lnSpc>
            </a:pPr>
            <a:r>
              <a:rPr lang="en-US" altLang="zh-CN" sz="1600"/>
              <a:t>          System.</a:t>
            </a:r>
            <a:r>
              <a:rPr lang="en-US" altLang="zh-CN" sz="1600" i="1"/>
              <a:t>out</a:t>
            </a:r>
            <a:r>
              <a:rPr lang="en-US" altLang="zh-CN" sz="1600"/>
              <a:t>.println( e.toString() );</a:t>
            </a:r>
          </a:p>
          <a:p>
            <a:pPr eaLnBrk="1" hangingPunct="1">
              <a:lnSpc>
                <a:spcPct val="80000"/>
              </a:lnSpc>
            </a:pPr>
            <a:r>
              <a:rPr lang="en-US" altLang="zh-CN" sz="1600"/>
              <a:t>     }</a:t>
            </a:r>
          </a:p>
          <a:p>
            <a:pPr eaLnBrk="1" hangingPunct="1">
              <a:lnSpc>
                <a:spcPct val="80000"/>
              </a:lnSpc>
            </a:pPr>
            <a:r>
              <a:rPr lang="en-US" altLang="zh-CN" sz="1600"/>
              <a:t>     </a:t>
            </a:r>
            <a:r>
              <a:rPr lang="en-US" altLang="zh-CN" sz="1600" b="1"/>
              <a:t>return</a:t>
            </a:r>
            <a:r>
              <a:rPr lang="en-US" altLang="zh-CN" sz="1600"/>
              <a:t> answer;</a:t>
            </a:r>
          </a:p>
          <a:p>
            <a:pPr eaLnBrk="1" hangingPunct="1">
              <a:lnSpc>
                <a:spcPct val="80000"/>
              </a:lnSpc>
            </a:pPr>
            <a:r>
              <a:rPr lang="en-US" altLang="zh-CN" sz="1600"/>
              <a:t>}//end of CalcAnswer()</a:t>
            </a:r>
          </a:p>
        </p:txBody>
      </p:sp>
    </p:spTree>
    <p:extLst>
      <p:ext uri="{BB962C8B-B14F-4D97-AF65-F5344CB8AC3E}">
        <p14:creationId xmlns:p14="http://schemas.microsoft.com/office/powerpoint/2010/main" val="891055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 name="Rectangle 3">
            <a:extLst>
              <a:ext uri="{FF2B5EF4-FFF2-40B4-BE49-F238E27FC236}">
                <a16:creationId xmlns:a16="http://schemas.microsoft.com/office/drawing/2014/main" id="{AB3AA4B8-EA9A-004A-AE99-FA7710F77AC5}"/>
              </a:ext>
            </a:extLst>
          </p:cNvPr>
          <p:cNvSpPr>
            <a:spLocks noChangeArrowheads="1"/>
          </p:cNvSpPr>
          <p:nvPr>
            <p:ph type="body" idx="4294967295"/>
          </p:nvPr>
        </p:nvSpPr>
        <p:spPr>
          <a:xfrm>
            <a:off x="2706688" y="476251"/>
            <a:ext cx="7772400" cy="5656263"/>
          </a:xfrm>
          <a:ln/>
        </p:spPr>
        <p:txBody>
          <a:bodyPr>
            <a:normAutofit fontScale="92500" lnSpcReduction="10000"/>
          </a:bodyPr>
          <a:lstStyle/>
          <a:p>
            <a:pPr eaLnBrk="1" hangingPunct="1">
              <a:lnSpc>
                <a:spcPct val="80000"/>
              </a:lnSpc>
            </a:pPr>
            <a:r>
              <a:rPr lang="en-US" altLang="zh-CN" sz="2000" b="1"/>
              <a:t>public</a:t>
            </a:r>
            <a:r>
              <a:rPr lang="en-US" altLang="zh-CN" sz="2000"/>
              <a:t> </a:t>
            </a:r>
            <a:r>
              <a:rPr lang="en-US" altLang="zh-CN" sz="2000" b="1"/>
              <a:t>static</a:t>
            </a:r>
            <a:r>
              <a:rPr lang="en-US" altLang="zh-CN" sz="2000"/>
              <a:t> </a:t>
            </a:r>
            <a:r>
              <a:rPr lang="en-US" altLang="zh-CN" sz="2000" b="1"/>
              <a:t>void</a:t>
            </a:r>
            <a:r>
              <a:rPr lang="en-US" altLang="zh-CN" sz="2000"/>
              <a:t> main(String[] args) {</a:t>
            </a:r>
          </a:p>
          <a:p>
            <a:pPr eaLnBrk="1" hangingPunct="1">
              <a:lnSpc>
                <a:spcPct val="80000"/>
              </a:lnSpc>
            </a:pPr>
            <a:r>
              <a:rPr lang="en-US" altLang="zh-CN" sz="2000"/>
              <a:t>String answerStr;</a:t>
            </a:r>
          </a:p>
          <a:p>
            <a:pPr eaLnBrk="1" hangingPunct="1">
              <a:lnSpc>
                <a:spcPct val="80000"/>
              </a:lnSpc>
            </a:pPr>
            <a:r>
              <a:rPr lang="en-US" altLang="zh-CN" sz="2000"/>
              <a:t>    </a:t>
            </a:r>
            <a:r>
              <a:rPr lang="en-US" altLang="zh-CN" sz="2000" b="1"/>
              <a:t>try</a:t>
            </a:r>
            <a:endParaRPr lang="en-US" altLang="zh-CN" sz="2000"/>
          </a:p>
          <a:p>
            <a:pPr eaLnBrk="1" hangingPunct="1">
              <a:lnSpc>
                <a:spcPct val="80000"/>
              </a:lnSpc>
            </a:pPr>
            <a:r>
              <a:rPr lang="en-US" altLang="zh-CN" sz="2000"/>
              <a:t>    {</a:t>
            </a:r>
          </a:p>
          <a:p>
            <a:pPr eaLnBrk="1" hangingPunct="1">
              <a:lnSpc>
                <a:spcPct val="80000"/>
              </a:lnSpc>
            </a:pPr>
            <a:r>
              <a:rPr lang="en-US" altLang="zh-CN" sz="2000"/>
              <a:t>         </a:t>
            </a:r>
            <a:r>
              <a:rPr lang="en-US" altLang="zh-CN" sz="2000" b="1"/>
              <a:t>int</a:t>
            </a:r>
            <a:r>
              <a:rPr lang="en-US" altLang="zh-CN" sz="2000"/>
              <a:t> answer = </a:t>
            </a:r>
            <a:r>
              <a:rPr lang="en-US" altLang="zh-CN" sz="2000" i="1"/>
              <a:t>CalcAnswer</a:t>
            </a:r>
            <a:r>
              <a:rPr lang="en-US" altLang="zh-CN" sz="2000"/>
              <a:t>("12", “9");</a:t>
            </a:r>
          </a:p>
          <a:p>
            <a:pPr eaLnBrk="1" hangingPunct="1">
              <a:lnSpc>
                <a:spcPct val="80000"/>
              </a:lnSpc>
            </a:pPr>
            <a:r>
              <a:rPr lang="en-US" altLang="zh-CN" sz="2000"/>
              <a:t>         </a:t>
            </a:r>
          </a:p>
          <a:p>
            <a:pPr eaLnBrk="1" hangingPunct="1">
              <a:lnSpc>
                <a:spcPct val="80000"/>
              </a:lnSpc>
            </a:pPr>
            <a:r>
              <a:rPr lang="en-US" altLang="zh-CN" sz="2000"/>
              <a:t>         answerStr = String.</a:t>
            </a:r>
            <a:r>
              <a:rPr lang="en-US" altLang="zh-CN" sz="2000" i="1"/>
              <a:t>valueOf</a:t>
            </a:r>
            <a:r>
              <a:rPr lang="en-US" altLang="zh-CN" sz="2000"/>
              <a:t>(answer);</a:t>
            </a:r>
          </a:p>
          <a:p>
            <a:pPr eaLnBrk="1" hangingPunct="1">
              <a:lnSpc>
                <a:spcPct val="80000"/>
              </a:lnSpc>
            </a:pPr>
            <a:r>
              <a:rPr lang="en-US" altLang="zh-CN" sz="2000"/>
              <a:t>    }</a:t>
            </a:r>
            <a:r>
              <a:rPr lang="en-US" altLang="zh-CN" sz="2000" b="1"/>
              <a:t>catch</a:t>
            </a:r>
            <a:r>
              <a:rPr lang="en-US" altLang="zh-CN" sz="2000"/>
              <a:t> (NumberRangeException e){</a:t>
            </a:r>
          </a:p>
          <a:p>
            <a:pPr eaLnBrk="1" hangingPunct="1">
              <a:lnSpc>
                <a:spcPct val="80000"/>
              </a:lnSpc>
            </a:pPr>
            <a:r>
              <a:rPr lang="en-US" altLang="zh-CN" sz="2000"/>
              <a:t>         answerStr = e.getMessage();</a:t>
            </a:r>
          </a:p>
          <a:p>
            <a:pPr eaLnBrk="1" hangingPunct="1">
              <a:lnSpc>
                <a:spcPct val="80000"/>
              </a:lnSpc>
            </a:pPr>
            <a:r>
              <a:rPr lang="en-US" altLang="zh-CN" sz="2000"/>
              <a:t>    }</a:t>
            </a:r>
          </a:p>
          <a:p>
            <a:pPr eaLnBrk="1" hangingPunct="1">
              <a:lnSpc>
                <a:spcPct val="80000"/>
              </a:lnSpc>
            </a:pPr>
            <a:r>
              <a:rPr lang="en-US" altLang="zh-CN" sz="2000"/>
              <a:t>    System.</a:t>
            </a:r>
            <a:r>
              <a:rPr lang="en-US" altLang="zh-CN" sz="2000" i="1"/>
              <a:t>out</a:t>
            </a:r>
            <a:r>
              <a:rPr lang="en-US" altLang="zh-CN" sz="2000"/>
              <a:t>.println(answerStr);</a:t>
            </a:r>
          </a:p>
          <a:p>
            <a:pPr eaLnBrk="1" hangingPunct="1">
              <a:lnSpc>
                <a:spcPct val="80000"/>
              </a:lnSpc>
            </a:pPr>
            <a:endParaRPr lang="en-US" altLang="zh-CN" sz="2000"/>
          </a:p>
          <a:p>
            <a:pPr eaLnBrk="1" hangingPunct="1">
              <a:lnSpc>
                <a:spcPct val="80000"/>
              </a:lnSpc>
            </a:pPr>
            <a:r>
              <a:rPr lang="en-US" altLang="zh-CN" sz="2000"/>
              <a:t>}//end of main()</a:t>
            </a:r>
          </a:p>
          <a:p>
            <a:pPr eaLnBrk="1" hangingPunct="1">
              <a:lnSpc>
                <a:spcPct val="80000"/>
              </a:lnSpc>
            </a:pPr>
            <a:endParaRPr lang="en-US" altLang="zh-CN" sz="2000"/>
          </a:p>
          <a:p>
            <a:pPr eaLnBrk="1" hangingPunct="1">
              <a:lnSpc>
                <a:spcPct val="80000"/>
              </a:lnSpc>
            </a:pPr>
            <a:endParaRPr lang="en-US" altLang="zh-CN" sz="2000"/>
          </a:p>
          <a:p>
            <a:pPr eaLnBrk="1" hangingPunct="1">
              <a:lnSpc>
                <a:spcPct val="80000"/>
              </a:lnSpc>
            </a:pPr>
            <a:endParaRPr lang="en-US" altLang="zh-CN" sz="2000"/>
          </a:p>
          <a:p>
            <a:pPr eaLnBrk="1" hangingPunct="1">
              <a:lnSpc>
                <a:spcPct val="80000"/>
              </a:lnSpc>
            </a:pPr>
            <a:r>
              <a:rPr lang="en-US" altLang="zh-CN" sz="2000"/>
              <a:t>}//end of class</a:t>
            </a:r>
          </a:p>
          <a:p>
            <a:pPr eaLnBrk="1" hangingPunct="1">
              <a:lnSpc>
                <a:spcPct val="80000"/>
              </a:lnSpc>
            </a:pPr>
            <a:endParaRPr lang="en-US" altLang="zh-CN" sz="2000"/>
          </a:p>
        </p:txBody>
      </p:sp>
    </p:spTree>
    <p:extLst>
      <p:ext uri="{BB962C8B-B14F-4D97-AF65-F5344CB8AC3E}">
        <p14:creationId xmlns:p14="http://schemas.microsoft.com/office/powerpoint/2010/main" val="28877943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1" name="Rectangle 2">
            <a:extLst>
              <a:ext uri="{FF2B5EF4-FFF2-40B4-BE49-F238E27FC236}">
                <a16:creationId xmlns:a16="http://schemas.microsoft.com/office/drawing/2014/main" id="{AC317F70-4D1C-1C49-A7BB-AE5D06F1A703}"/>
              </a:ext>
            </a:extLst>
          </p:cNvPr>
          <p:cNvSpPr>
            <a:spLocks noChangeArrowheads="1"/>
          </p:cNvSpPr>
          <p:nvPr>
            <p:ph type="title" idx="4294967295"/>
          </p:nvPr>
        </p:nvSpPr>
        <p:spPr>
          <a:xfrm>
            <a:off x="1524001" y="0"/>
            <a:ext cx="3419475" cy="1143000"/>
          </a:xfrm>
          <a:ln/>
        </p:spPr>
        <p:txBody>
          <a:bodyPr/>
          <a:lstStyle/>
          <a:p>
            <a:pPr eaLnBrk="1" hangingPunct="1"/>
            <a:r>
              <a:rPr lang="zh-CN" altLang="en-US" b="1" dirty="0">
                <a:latin typeface="宋体" panose="02010600030101010101" pitchFamily="2" charset="-122"/>
              </a:rPr>
              <a:t>应用举例</a:t>
            </a:r>
            <a:r>
              <a:rPr lang="zh-CN" altLang="en-US" sz="4800" b="1" dirty="0"/>
              <a:t> </a:t>
            </a:r>
          </a:p>
        </p:txBody>
      </p:sp>
      <p:sp>
        <p:nvSpPr>
          <p:cNvPr id="2322" name="Rectangle 3">
            <a:extLst>
              <a:ext uri="{FF2B5EF4-FFF2-40B4-BE49-F238E27FC236}">
                <a16:creationId xmlns:a16="http://schemas.microsoft.com/office/drawing/2014/main" id="{854F7F00-6109-6343-8E63-AA11079E771D}"/>
              </a:ext>
            </a:extLst>
          </p:cNvPr>
          <p:cNvSpPr>
            <a:spLocks noChangeArrowheads="1"/>
          </p:cNvSpPr>
          <p:nvPr>
            <p:ph type="body" idx="4294967295"/>
          </p:nvPr>
        </p:nvSpPr>
        <p:spPr>
          <a:xfrm>
            <a:off x="4800600" y="63500"/>
            <a:ext cx="5602288" cy="6669088"/>
          </a:xfrm>
          <a:ln/>
        </p:spPr>
        <p:txBody>
          <a:bodyPr>
            <a:normAutofit fontScale="70000" lnSpcReduction="20000"/>
          </a:bodyPr>
          <a:lstStyle/>
          <a:p>
            <a:pPr eaLnBrk="1" hangingPunct="1">
              <a:lnSpc>
                <a:spcPct val="80000"/>
              </a:lnSpc>
            </a:pPr>
            <a:r>
              <a:rPr lang="en-US" altLang="zh-CN" sz="1400" b="1" dirty="0"/>
              <a:t>public class </a:t>
            </a:r>
            <a:r>
              <a:rPr lang="en-US" altLang="zh-CN" sz="1400" b="1" dirty="0" err="1"/>
              <a:t>DivByZero</a:t>
            </a:r>
            <a:r>
              <a:rPr lang="en-US" altLang="zh-CN" sz="1400" b="1" dirty="0"/>
              <a:t> {</a:t>
            </a:r>
          </a:p>
          <a:p>
            <a:pPr eaLnBrk="1" hangingPunct="1">
              <a:lnSpc>
                <a:spcPct val="80000"/>
              </a:lnSpc>
            </a:pPr>
            <a:r>
              <a:rPr lang="en-US" altLang="zh-CN" sz="1400" b="1" dirty="0"/>
              <a:t>   int x;</a:t>
            </a:r>
          </a:p>
          <a:p>
            <a:pPr eaLnBrk="1" hangingPunct="1">
              <a:lnSpc>
                <a:spcPct val="80000"/>
              </a:lnSpc>
            </a:pPr>
            <a:r>
              <a:rPr lang="en-US" altLang="zh-CN" sz="1400" b="1" dirty="0"/>
              <a:t>   int y;</a:t>
            </a:r>
          </a:p>
          <a:p>
            <a:pPr eaLnBrk="1" hangingPunct="1">
              <a:lnSpc>
                <a:spcPct val="80000"/>
              </a:lnSpc>
            </a:pPr>
            <a:r>
              <a:rPr lang="en-US" altLang="zh-CN" sz="1400" b="1" dirty="0"/>
              <a:t>   </a:t>
            </a:r>
            <a:r>
              <a:rPr lang="en-US" altLang="zh-CN" sz="1400" b="1" dirty="0" err="1"/>
              <a:t>DivByZero</a:t>
            </a:r>
            <a:r>
              <a:rPr lang="en-US" altLang="zh-CN" sz="1400" b="1" dirty="0"/>
              <a:t>(int </a:t>
            </a:r>
            <a:r>
              <a:rPr lang="en-US" altLang="zh-CN" sz="1400" b="1" dirty="0" err="1"/>
              <a:t>a,int</a:t>
            </a:r>
            <a:r>
              <a:rPr lang="en-US" altLang="zh-CN" sz="1400" b="1" dirty="0"/>
              <a:t> b){</a:t>
            </a:r>
          </a:p>
          <a:p>
            <a:pPr eaLnBrk="1" hangingPunct="1">
              <a:lnSpc>
                <a:spcPct val="80000"/>
              </a:lnSpc>
            </a:pPr>
            <a:r>
              <a:rPr lang="en-US" altLang="zh-CN" sz="1400" b="1" dirty="0"/>
              <a:t>   x=a;  </a:t>
            </a:r>
          </a:p>
          <a:p>
            <a:pPr eaLnBrk="1" hangingPunct="1">
              <a:lnSpc>
                <a:spcPct val="80000"/>
              </a:lnSpc>
            </a:pPr>
            <a:r>
              <a:rPr lang="en-US" altLang="zh-CN" sz="1400" b="1" dirty="0"/>
              <a:t>   y=b; </a:t>
            </a:r>
          </a:p>
          <a:p>
            <a:pPr eaLnBrk="1" hangingPunct="1">
              <a:lnSpc>
                <a:spcPct val="80000"/>
              </a:lnSpc>
            </a:pPr>
            <a:r>
              <a:rPr lang="en-US" altLang="zh-CN" sz="1400" b="1" dirty="0"/>
              <a:t>}//end of  </a:t>
            </a:r>
            <a:r>
              <a:rPr lang="en-US" altLang="zh-CN" sz="1400" b="1" dirty="0" err="1"/>
              <a:t>DivByZero</a:t>
            </a:r>
            <a:r>
              <a:rPr lang="en-US" altLang="zh-CN" sz="1400" b="1" dirty="0"/>
              <a:t>()</a:t>
            </a:r>
          </a:p>
          <a:p>
            <a:pPr eaLnBrk="1" hangingPunct="1">
              <a:lnSpc>
                <a:spcPct val="80000"/>
              </a:lnSpc>
            </a:pPr>
            <a:endParaRPr lang="en-US" altLang="zh-CN" sz="1400" b="1" dirty="0"/>
          </a:p>
          <a:p>
            <a:pPr eaLnBrk="1" hangingPunct="1">
              <a:lnSpc>
                <a:spcPct val="80000"/>
              </a:lnSpc>
            </a:pPr>
            <a:r>
              <a:rPr lang="en-US" altLang="zh-CN" sz="1400" b="1" dirty="0"/>
              <a:t>public void test() throws </a:t>
            </a:r>
            <a:r>
              <a:rPr lang="en-US" altLang="zh-CN" sz="1400" b="1" dirty="0" err="1"/>
              <a:t>DivideByZeroException</a:t>
            </a:r>
            <a:r>
              <a:rPr lang="en-US" altLang="zh-CN" sz="1400" b="1" dirty="0"/>
              <a:t>{  </a:t>
            </a:r>
          </a:p>
          <a:p>
            <a:pPr eaLnBrk="1" hangingPunct="1">
              <a:lnSpc>
                <a:spcPct val="80000"/>
              </a:lnSpc>
            </a:pPr>
            <a:r>
              <a:rPr lang="en-US" altLang="zh-CN" sz="1400" b="1" dirty="0"/>
              <a:t>   if(y==0) </a:t>
            </a:r>
          </a:p>
          <a:p>
            <a:pPr eaLnBrk="1" hangingPunct="1">
              <a:lnSpc>
                <a:spcPct val="80000"/>
              </a:lnSpc>
            </a:pPr>
            <a:r>
              <a:rPr lang="en-US" altLang="zh-CN" sz="1400" b="1" dirty="0"/>
              <a:t>     throw new </a:t>
            </a:r>
            <a:r>
              <a:rPr lang="en-US" altLang="zh-CN" sz="1400" b="1" dirty="0" err="1"/>
              <a:t>DivideByZeroException</a:t>
            </a:r>
            <a:r>
              <a:rPr lang="en-US" altLang="zh-CN" sz="1400" b="1" dirty="0"/>
              <a:t>();  </a:t>
            </a:r>
          </a:p>
          <a:p>
            <a:pPr eaLnBrk="1" hangingPunct="1">
              <a:lnSpc>
                <a:spcPct val="80000"/>
              </a:lnSpc>
            </a:pPr>
            <a:r>
              <a:rPr lang="en-US" altLang="zh-CN" sz="1400" b="1" dirty="0"/>
              <a:t>   else   </a:t>
            </a:r>
          </a:p>
          <a:p>
            <a:pPr eaLnBrk="1" hangingPunct="1">
              <a:lnSpc>
                <a:spcPct val="80000"/>
              </a:lnSpc>
            </a:pPr>
            <a:r>
              <a:rPr lang="en-US" altLang="zh-CN" sz="1400" b="1" dirty="0"/>
              <a:t>     </a:t>
            </a:r>
            <a:r>
              <a:rPr lang="en-US" altLang="zh-CN" sz="1400" b="1" dirty="0" err="1"/>
              <a:t>System.</a:t>
            </a:r>
            <a:r>
              <a:rPr lang="en-US" altLang="zh-CN" sz="1400" b="1" i="1" dirty="0" err="1"/>
              <a:t>out</a:t>
            </a:r>
            <a:r>
              <a:rPr lang="en-US" altLang="zh-CN" sz="1400" b="1" dirty="0" err="1"/>
              <a:t>.println</a:t>
            </a:r>
            <a:r>
              <a:rPr lang="en-US" altLang="zh-CN" sz="1400" b="1" dirty="0"/>
              <a:t>(x/y);  </a:t>
            </a:r>
          </a:p>
          <a:p>
            <a:pPr eaLnBrk="1" hangingPunct="1">
              <a:lnSpc>
                <a:spcPct val="80000"/>
              </a:lnSpc>
            </a:pPr>
            <a:r>
              <a:rPr lang="en-US" altLang="zh-CN" sz="1400" b="1" dirty="0"/>
              <a:t>} </a:t>
            </a:r>
          </a:p>
          <a:p>
            <a:pPr eaLnBrk="1" hangingPunct="1">
              <a:lnSpc>
                <a:spcPct val="80000"/>
              </a:lnSpc>
            </a:pPr>
            <a:endParaRPr lang="en-US" altLang="zh-CN" sz="1400" b="1" dirty="0"/>
          </a:p>
          <a:p>
            <a:pPr eaLnBrk="1" hangingPunct="1">
              <a:lnSpc>
                <a:spcPct val="80000"/>
              </a:lnSpc>
            </a:pPr>
            <a:r>
              <a:rPr lang="en-US" altLang="zh-CN" sz="1400" b="1" dirty="0"/>
              <a:t>public static void main(String </a:t>
            </a:r>
            <a:r>
              <a:rPr lang="en-US" altLang="zh-CN" sz="1400" b="1" dirty="0" err="1"/>
              <a:t>args</a:t>
            </a:r>
            <a:r>
              <a:rPr lang="en-US" altLang="zh-CN" sz="1400" b="1" dirty="0"/>
              <a:t>[]){  </a:t>
            </a:r>
          </a:p>
          <a:p>
            <a:pPr eaLnBrk="1" hangingPunct="1">
              <a:lnSpc>
                <a:spcPct val="80000"/>
              </a:lnSpc>
            </a:pPr>
            <a:r>
              <a:rPr lang="en-US" altLang="zh-CN" sz="1400" b="1" dirty="0"/>
              <a:t>      </a:t>
            </a:r>
            <a:r>
              <a:rPr lang="en-US" altLang="zh-CN" sz="1400" b="1" dirty="0" err="1"/>
              <a:t>DivByZero</a:t>
            </a:r>
            <a:r>
              <a:rPr lang="en-US" altLang="zh-CN" sz="1400" b="1" dirty="0"/>
              <a:t> my=new </a:t>
            </a:r>
            <a:r>
              <a:rPr lang="en-US" altLang="zh-CN" sz="1400" b="1" dirty="0" err="1"/>
              <a:t>DivByZero</a:t>
            </a:r>
            <a:r>
              <a:rPr lang="en-US" altLang="zh-CN" sz="1400" b="1" dirty="0"/>
              <a:t>(5,0); //</a:t>
            </a:r>
            <a:r>
              <a:rPr lang="zh-CN" altLang="en-US" sz="1400" b="1" dirty="0"/>
              <a:t>对</a:t>
            </a:r>
            <a:r>
              <a:rPr lang="en-US" altLang="zh-CN" sz="1400" b="1" dirty="0"/>
              <a:t>5</a:t>
            </a:r>
            <a:r>
              <a:rPr lang="zh-CN" altLang="en-US" sz="1400" b="1" dirty="0"/>
              <a:t>除以</a:t>
            </a:r>
            <a:r>
              <a:rPr lang="en-US" altLang="zh-CN" sz="1400" b="1" dirty="0"/>
              <a:t>0</a:t>
            </a:r>
            <a:r>
              <a:rPr lang="zh-CN" altLang="en-US" sz="1400" b="1" dirty="0"/>
              <a:t>测试   </a:t>
            </a:r>
          </a:p>
          <a:p>
            <a:pPr eaLnBrk="1" hangingPunct="1">
              <a:lnSpc>
                <a:spcPct val="80000"/>
              </a:lnSpc>
            </a:pPr>
            <a:r>
              <a:rPr lang="zh-CN" altLang="en-US" sz="1400" b="1" dirty="0"/>
              <a:t>      </a:t>
            </a:r>
            <a:r>
              <a:rPr lang="en-US" altLang="zh-CN" sz="1400" b="1" dirty="0"/>
              <a:t>try{</a:t>
            </a:r>
          </a:p>
          <a:p>
            <a:pPr eaLnBrk="1" hangingPunct="1">
              <a:lnSpc>
                <a:spcPct val="80000"/>
              </a:lnSpc>
            </a:pPr>
            <a:r>
              <a:rPr lang="en-US" altLang="zh-CN" sz="1400" b="1" dirty="0"/>
              <a:t>      </a:t>
            </a:r>
            <a:r>
              <a:rPr lang="en-US" altLang="zh-CN" sz="1400" b="1" dirty="0" err="1"/>
              <a:t>my.test</a:t>
            </a:r>
            <a:r>
              <a:rPr lang="en-US" altLang="zh-CN" sz="1400" b="1" dirty="0"/>
              <a:t>();  </a:t>
            </a:r>
          </a:p>
          <a:p>
            <a:pPr eaLnBrk="1" hangingPunct="1">
              <a:lnSpc>
                <a:spcPct val="80000"/>
              </a:lnSpc>
            </a:pPr>
            <a:r>
              <a:rPr lang="en-US" altLang="zh-CN" sz="1400" b="1" dirty="0"/>
              <a:t>      }catch(</a:t>
            </a:r>
            <a:r>
              <a:rPr lang="en-US" altLang="zh-CN" sz="1400" b="1" dirty="0" err="1"/>
              <a:t>DivideByZeroException</a:t>
            </a:r>
            <a:r>
              <a:rPr lang="en-US" altLang="zh-CN" sz="1400" b="1" dirty="0"/>
              <a:t> e){   </a:t>
            </a:r>
          </a:p>
          <a:p>
            <a:pPr eaLnBrk="1" hangingPunct="1">
              <a:lnSpc>
                <a:spcPct val="80000"/>
              </a:lnSpc>
            </a:pPr>
            <a:r>
              <a:rPr lang="en-US" altLang="zh-CN" sz="1400" b="1" dirty="0"/>
              <a:t>         </a:t>
            </a:r>
            <a:r>
              <a:rPr lang="en-US" altLang="zh-CN" sz="1400" b="1" dirty="0" err="1"/>
              <a:t>System.</a:t>
            </a:r>
            <a:r>
              <a:rPr lang="en-US" altLang="zh-CN" sz="1400" b="1" i="1" dirty="0" err="1"/>
              <a:t>out</a:t>
            </a:r>
            <a:r>
              <a:rPr lang="en-US" altLang="zh-CN" sz="1400" b="1" dirty="0" err="1"/>
              <a:t>.println</a:t>
            </a:r>
            <a:r>
              <a:rPr lang="en-US" altLang="zh-CN" sz="1400" b="1" dirty="0"/>
              <a:t>("Divide By Zero.</a:t>
            </a:r>
            <a:r>
              <a:rPr lang="zh-CN" altLang="en-US" sz="1400" b="1" dirty="0"/>
              <a:t>零作除数。</a:t>
            </a:r>
            <a:r>
              <a:rPr lang="en-US" altLang="zh-CN" sz="1400" b="1" dirty="0"/>
              <a:t>");</a:t>
            </a:r>
          </a:p>
          <a:p>
            <a:pPr eaLnBrk="1" hangingPunct="1">
              <a:lnSpc>
                <a:spcPct val="80000"/>
              </a:lnSpc>
            </a:pPr>
            <a:r>
              <a:rPr lang="en-US" altLang="zh-CN" sz="1400" b="1" dirty="0"/>
              <a:t>      }</a:t>
            </a:r>
          </a:p>
          <a:p>
            <a:pPr eaLnBrk="1" hangingPunct="1">
              <a:lnSpc>
                <a:spcPct val="80000"/>
              </a:lnSpc>
            </a:pPr>
            <a:r>
              <a:rPr lang="en-US" altLang="zh-CN" sz="1400" b="1" dirty="0"/>
              <a:t>   } //end of main()</a:t>
            </a:r>
          </a:p>
          <a:p>
            <a:pPr eaLnBrk="1" hangingPunct="1">
              <a:lnSpc>
                <a:spcPct val="80000"/>
              </a:lnSpc>
            </a:pPr>
            <a:r>
              <a:rPr lang="en-US" altLang="zh-CN" sz="1400" b="1" dirty="0"/>
              <a:t>}//end of class</a:t>
            </a:r>
          </a:p>
          <a:p>
            <a:pPr eaLnBrk="1" hangingPunct="1">
              <a:lnSpc>
                <a:spcPct val="80000"/>
              </a:lnSpc>
            </a:pPr>
            <a:endParaRPr lang="en-US" altLang="zh-CN" sz="1400" b="1" dirty="0"/>
          </a:p>
          <a:p>
            <a:pPr eaLnBrk="1" hangingPunct="1">
              <a:lnSpc>
                <a:spcPct val="80000"/>
              </a:lnSpc>
            </a:pPr>
            <a:r>
              <a:rPr lang="en-US" altLang="zh-CN" sz="1400" b="1" dirty="0"/>
              <a:t>public class </a:t>
            </a:r>
            <a:r>
              <a:rPr lang="en-US" altLang="zh-CN" sz="1400" b="1" u="sng" dirty="0" err="1"/>
              <a:t>DivideByZeroException</a:t>
            </a:r>
            <a:r>
              <a:rPr lang="en-US" altLang="zh-CN" sz="1400" b="1" dirty="0"/>
              <a:t> extends Exception{</a:t>
            </a:r>
          </a:p>
          <a:p>
            <a:pPr eaLnBrk="1" hangingPunct="1">
              <a:lnSpc>
                <a:spcPct val="80000"/>
              </a:lnSpc>
            </a:pPr>
            <a:r>
              <a:rPr lang="en-US" altLang="zh-CN" sz="1400" b="1" dirty="0"/>
              <a:t>    public </a:t>
            </a:r>
            <a:r>
              <a:rPr lang="en-US" altLang="zh-CN" sz="1400" b="1" dirty="0" err="1"/>
              <a:t>DivideByZeroException</a:t>
            </a:r>
            <a:r>
              <a:rPr lang="en-US" altLang="zh-CN" sz="1400" b="1" dirty="0"/>
              <a:t>(){ </a:t>
            </a:r>
          </a:p>
          <a:p>
            <a:pPr eaLnBrk="1" hangingPunct="1">
              <a:lnSpc>
                <a:spcPct val="80000"/>
              </a:lnSpc>
            </a:pPr>
            <a:r>
              <a:rPr lang="en-US" altLang="zh-CN" sz="1400" b="1" dirty="0"/>
              <a:t>        </a:t>
            </a:r>
            <a:r>
              <a:rPr lang="en-US" altLang="zh-CN" sz="1400" b="1" dirty="0" err="1"/>
              <a:t>System.</a:t>
            </a:r>
            <a:r>
              <a:rPr lang="en-US" altLang="zh-CN" sz="1400" b="1" i="1" dirty="0" err="1"/>
              <a:t>out</a:t>
            </a:r>
            <a:r>
              <a:rPr lang="en-US" altLang="zh-CN" sz="1400" b="1" dirty="0" err="1"/>
              <a:t>.println</a:t>
            </a:r>
            <a:r>
              <a:rPr lang="en-US" altLang="zh-CN" sz="1400" b="1" dirty="0"/>
              <a:t>("Call </a:t>
            </a:r>
            <a:r>
              <a:rPr lang="en-US" altLang="zh-CN" sz="1400" b="1" dirty="0" err="1"/>
              <a:t>DivideByZeroException</a:t>
            </a:r>
            <a:r>
              <a:rPr lang="en-US" altLang="zh-CN" sz="1400" b="1" dirty="0"/>
              <a:t>()");</a:t>
            </a:r>
          </a:p>
          <a:p>
            <a:pPr eaLnBrk="1" hangingPunct="1">
              <a:lnSpc>
                <a:spcPct val="80000"/>
              </a:lnSpc>
            </a:pPr>
            <a:r>
              <a:rPr lang="en-US" altLang="zh-CN" sz="1400" b="1" dirty="0"/>
              <a:t>       }</a:t>
            </a:r>
          </a:p>
          <a:p>
            <a:pPr eaLnBrk="1" hangingPunct="1">
              <a:lnSpc>
                <a:spcPct val="80000"/>
              </a:lnSpc>
            </a:pPr>
            <a:r>
              <a:rPr lang="en-US" altLang="zh-CN" sz="1400" b="1" dirty="0"/>
              <a:t>}//end of class</a:t>
            </a:r>
          </a:p>
        </p:txBody>
      </p:sp>
      <p:sp>
        <p:nvSpPr>
          <p:cNvPr id="2323" name="Text Box 5">
            <a:extLst>
              <a:ext uri="{FF2B5EF4-FFF2-40B4-BE49-F238E27FC236}">
                <a16:creationId xmlns:a16="http://schemas.microsoft.com/office/drawing/2014/main" id="{4B6546ED-A80A-BA48-8987-03485C5AD3BE}"/>
              </a:ext>
            </a:extLst>
          </p:cNvPr>
          <p:cNvSpPr>
            <a:spLocks noChangeArrowheads="1"/>
          </p:cNvSpPr>
          <p:nvPr/>
        </p:nvSpPr>
        <p:spPr bwMode="auto">
          <a:xfrm>
            <a:off x="1703388" y="2060575"/>
            <a:ext cx="3097212" cy="2135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fontAlgn="b" hangingPunct="1">
              <a:lnSpc>
                <a:spcPct val="90000"/>
              </a:lnSpc>
              <a:buFont typeface="Wingdings" pitchFamily="2" charset="2"/>
              <a:buNone/>
            </a:pPr>
            <a:r>
              <a:rPr lang="zh-CN" altLang="en-US" sz="2000" b="1">
                <a:solidFill>
                  <a:srgbClr val="000000"/>
                </a:solidFill>
                <a:latin typeface="宋体" panose="02010600030101010101" pitchFamily="2" charset="-122"/>
              </a:rPr>
              <a:t>例</a:t>
            </a:r>
            <a:r>
              <a:rPr lang="en-US" altLang="zh-CN" sz="2000" b="1">
                <a:solidFill>
                  <a:srgbClr val="000000"/>
                </a:solidFill>
                <a:latin typeface="宋体" panose="02010600030101010101" pitchFamily="2" charset="-122"/>
                <a:cs typeface="Times New Roman" panose="02020603050405020304" pitchFamily="18" charset="0"/>
              </a:rPr>
              <a:t>2 </a:t>
            </a:r>
            <a:r>
              <a:rPr lang="zh-CN" altLang="en-US" sz="2000" b="1">
                <a:solidFill>
                  <a:srgbClr val="000000"/>
                </a:solidFill>
                <a:latin typeface="宋体" panose="02010600030101010101" pitchFamily="2" charset="-122"/>
              </a:rPr>
              <a:t>使用自定义</a:t>
            </a:r>
            <a:r>
              <a:rPr lang="en-US" altLang="zh-CN" sz="2000" b="1">
                <a:solidFill>
                  <a:srgbClr val="000000"/>
                </a:solidFill>
                <a:latin typeface="宋体" panose="02010600030101010101" pitchFamily="2" charset="-122"/>
                <a:cs typeface="Times New Roman" panose="02020603050405020304" pitchFamily="18" charset="0"/>
              </a:rPr>
              <a:t>DivideByZeroException</a:t>
            </a:r>
            <a:r>
              <a:rPr lang="zh-CN" altLang="en-US" sz="2000" b="1">
                <a:solidFill>
                  <a:srgbClr val="000000"/>
                </a:solidFill>
                <a:latin typeface="宋体" panose="02010600030101010101" pitchFamily="2" charset="-122"/>
              </a:rPr>
              <a:t>类，继承</a:t>
            </a:r>
            <a:r>
              <a:rPr lang="en-US" altLang="zh-CN" sz="2000" b="1">
                <a:solidFill>
                  <a:srgbClr val="000000"/>
                </a:solidFill>
                <a:latin typeface="宋体" panose="02010600030101010101" pitchFamily="2" charset="-122"/>
                <a:cs typeface="Times New Roman" panose="02020603050405020304" pitchFamily="18" charset="0"/>
              </a:rPr>
              <a:t>Exception</a:t>
            </a:r>
            <a:r>
              <a:rPr lang="zh-CN" altLang="en-US" sz="2000" b="1">
                <a:solidFill>
                  <a:srgbClr val="000000"/>
                </a:solidFill>
                <a:latin typeface="宋体" panose="02010600030101010101" pitchFamily="2" charset="-122"/>
              </a:rPr>
              <a:t>类，用于处理被</a:t>
            </a:r>
            <a:r>
              <a:rPr lang="en-US" altLang="zh-CN" sz="2000" b="1">
                <a:solidFill>
                  <a:srgbClr val="000000"/>
                </a:solidFill>
                <a:latin typeface="宋体" panose="02010600030101010101" pitchFamily="2" charset="-122"/>
                <a:cs typeface="Times New Roman" panose="02020603050405020304" pitchFamily="18" charset="0"/>
              </a:rPr>
              <a:t>0</a:t>
            </a:r>
            <a:r>
              <a:rPr lang="zh-CN" altLang="en-US" sz="2000" b="1">
                <a:solidFill>
                  <a:srgbClr val="000000"/>
                </a:solidFill>
                <a:latin typeface="宋体" panose="02010600030101010101" pitchFamily="2" charset="-122"/>
              </a:rPr>
              <a:t>除的异常。当异常出现时</a:t>
            </a:r>
            <a:r>
              <a:rPr lang="en-US" altLang="zh-CN" sz="2000" b="1">
                <a:solidFill>
                  <a:srgbClr val="000000"/>
                </a:solidFill>
                <a:latin typeface="宋体" panose="02010600030101010101" pitchFamily="2" charset="-122"/>
                <a:cs typeface="Times New Roman" panose="02020603050405020304" pitchFamily="18" charset="0"/>
              </a:rPr>
              <a:t>,</a:t>
            </a:r>
            <a:r>
              <a:rPr lang="zh-CN" altLang="en-US" sz="2000" b="1">
                <a:solidFill>
                  <a:srgbClr val="000000"/>
                </a:solidFill>
                <a:latin typeface="宋体" panose="02010600030101010101" pitchFamily="2" charset="-122"/>
              </a:rPr>
              <a:t>强制程序员处理它</a:t>
            </a:r>
            <a:r>
              <a:rPr lang="zh-CN" altLang="en-US" sz="2200" b="1">
                <a:solidFill>
                  <a:srgbClr val="000000"/>
                </a:solidFill>
                <a:latin typeface="宋体" panose="02010600030101010101" pitchFamily="2" charset="-122"/>
              </a:rPr>
              <a:t>。</a:t>
            </a:r>
          </a:p>
          <a:p>
            <a:pPr algn="just" eaLnBrk="1" fontAlgn="b" hangingPunct="1">
              <a:lnSpc>
                <a:spcPct val="90000"/>
              </a:lnSpc>
            </a:pPr>
            <a:r>
              <a:rPr lang="zh-CN" altLang="en-US" sz="2200" b="1">
                <a:solidFill>
                  <a:srgbClr val="000000"/>
                </a:solidFill>
                <a:latin typeface="宋体" panose="02010600030101010101" pitchFamily="2" charset="-122"/>
              </a:rPr>
              <a:t>程序源代码如下：</a:t>
            </a:r>
          </a:p>
        </p:txBody>
      </p:sp>
    </p:spTree>
    <p:extLst>
      <p:ext uri="{BB962C8B-B14F-4D97-AF65-F5344CB8AC3E}">
        <p14:creationId xmlns:p14="http://schemas.microsoft.com/office/powerpoint/2010/main" val="39682235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6" name="标题 1">
            <a:extLst>
              <a:ext uri="{FF2B5EF4-FFF2-40B4-BE49-F238E27FC236}">
                <a16:creationId xmlns:a16="http://schemas.microsoft.com/office/drawing/2014/main" id="{8F65EF75-3B8A-7041-AFFB-6555658AD69F}"/>
              </a:ext>
            </a:extLst>
          </p:cNvPr>
          <p:cNvSpPr>
            <a:spLocks noChangeArrowheads="1"/>
          </p:cNvSpPr>
          <p:nvPr>
            <p:ph type="title" idx="4294967295"/>
          </p:nvPr>
        </p:nvSpPr>
        <p:spPr>
          <a:ln/>
        </p:spPr>
        <p:txBody>
          <a:bodyPr/>
          <a:lstStyle/>
          <a:p>
            <a:pPr eaLnBrk="1" hangingPunct="1"/>
            <a:endParaRPr lang="zh-CN" altLang="en-US"/>
          </a:p>
        </p:txBody>
      </p:sp>
      <p:sp>
        <p:nvSpPr>
          <p:cNvPr id="2327" name="内容占位符 2">
            <a:extLst>
              <a:ext uri="{FF2B5EF4-FFF2-40B4-BE49-F238E27FC236}">
                <a16:creationId xmlns:a16="http://schemas.microsoft.com/office/drawing/2014/main" id="{336133C1-94C8-9B4F-BC59-95851DFC4CF3}"/>
              </a:ext>
            </a:extLst>
          </p:cNvPr>
          <p:cNvSpPr>
            <a:spLocks noChangeArrowheads="1"/>
          </p:cNvSpPr>
          <p:nvPr>
            <p:ph idx="4294967295"/>
          </p:nvPr>
        </p:nvSpPr>
        <p:spPr>
          <a:ln/>
        </p:spPr>
        <p:txBody>
          <a:bodyPr/>
          <a:lstStyle/>
          <a:p>
            <a:pPr eaLnBrk="1" hangingPunct="1"/>
            <a:r>
              <a:rPr lang="en-US" altLang="zh-CN"/>
              <a:t>Call DivideByZeroException()</a:t>
            </a:r>
          </a:p>
          <a:p>
            <a:pPr eaLnBrk="1" hangingPunct="1"/>
            <a:r>
              <a:rPr lang="en-US" altLang="zh-CN"/>
              <a:t>Divide By Zero.</a:t>
            </a:r>
            <a:r>
              <a:rPr lang="zh-CN" altLang="en-US"/>
              <a:t>零作除数。</a:t>
            </a:r>
          </a:p>
        </p:txBody>
      </p:sp>
    </p:spTree>
    <p:extLst>
      <p:ext uri="{BB962C8B-B14F-4D97-AF65-F5344CB8AC3E}">
        <p14:creationId xmlns:p14="http://schemas.microsoft.com/office/powerpoint/2010/main" val="36841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1" name="Rectangle 3">
            <a:extLst>
              <a:ext uri="{FF2B5EF4-FFF2-40B4-BE49-F238E27FC236}">
                <a16:creationId xmlns:a16="http://schemas.microsoft.com/office/drawing/2014/main" id="{34397E4C-AAE4-E248-A67F-9FFE0CA034CC}"/>
              </a:ext>
            </a:extLst>
          </p:cNvPr>
          <p:cNvSpPr>
            <a:spLocks noChangeArrowheads="1"/>
          </p:cNvSpPr>
          <p:nvPr/>
        </p:nvSpPr>
        <p:spPr bwMode="auto">
          <a:xfrm>
            <a:off x="2209800" y="1828800"/>
            <a:ext cx="7924800" cy="47859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SzPct val="70000"/>
            </a:pPr>
            <a:r>
              <a:rPr lang="en-US" altLang="zh-CN" sz="2400" b="1">
                <a:latin typeface="宋体" panose="02010600030101010101" pitchFamily="2" charset="-122"/>
              </a:rPr>
              <a:t> </a:t>
            </a:r>
            <a:r>
              <a:rPr lang="zh-CN" altLang="en-US" sz="2400" b="1">
                <a:latin typeface="宋体" panose="02010600030101010101" pitchFamily="2" charset="-122"/>
              </a:rPr>
              <a:t>异常处理的一般格式：</a:t>
            </a:r>
            <a:r>
              <a:rPr lang="en-US" altLang="zh-CN" sz="2400" b="1">
                <a:latin typeface="Times New Roman" panose="02020603050405020304" pitchFamily="18" charset="0"/>
              </a:rPr>
              <a:t>Java</a:t>
            </a:r>
            <a:r>
              <a:rPr lang="zh-CN" altLang="en-US" sz="2400" b="1">
                <a:latin typeface="Times New Roman" panose="02020603050405020304" pitchFamily="18" charset="0"/>
              </a:rPr>
              <a:t>的异常处理机制使得处理异常的代码和“常规”代码分开，减少了代码的数量，增强了程序的可读性</a:t>
            </a:r>
            <a:r>
              <a:rPr lang="en-US" altLang="zh-CN" sz="2400" b="1">
                <a:latin typeface="Times New Roman" panose="02020603050405020304" pitchFamily="18" charset="0"/>
              </a:rPr>
              <a:t>(</a:t>
            </a:r>
            <a:r>
              <a:rPr lang="zh-CN" altLang="en-US" sz="2400" b="1">
                <a:latin typeface="Times New Roman" panose="02020603050405020304" pitchFamily="18" charset="0"/>
              </a:rPr>
              <a:t>可以对比用</a:t>
            </a:r>
            <a:r>
              <a:rPr lang="en-US" altLang="zh-CN" sz="2400" b="1">
                <a:latin typeface="Times New Roman" panose="02020603050405020304" pitchFamily="18" charset="0"/>
              </a:rPr>
              <a:t>if</a:t>
            </a:r>
            <a:r>
              <a:rPr lang="zh-CN" altLang="en-US" sz="2400" b="1">
                <a:latin typeface="Times New Roman" panose="02020603050405020304" pitchFamily="18" charset="0"/>
              </a:rPr>
              <a:t>语句来处理异常的情形，这时需要进行一系列条件的判定</a:t>
            </a:r>
            <a:r>
              <a:rPr lang="en-US" altLang="zh-CN" sz="2400" b="1">
                <a:latin typeface="Times New Roman" panose="02020603050405020304" pitchFamily="18" charset="0"/>
              </a:rPr>
              <a:t>)</a:t>
            </a:r>
            <a:r>
              <a:rPr lang="zh-CN" altLang="en-US" sz="2400" b="1">
                <a:latin typeface="Times New Roman" panose="02020603050405020304" pitchFamily="18" charset="0"/>
              </a:rPr>
              <a:t>。</a:t>
            </a:r>
          </a:p>
          <a:p>
            <a:pPr eaLnBrk="1" hangingPunct="1">
              <a:lnSpc>
                <a:spcPct val="100000"/>
              </a:lnSpc>
              <a:spcBef>
                <a:spcPct val="0"/>
              </a:spcBef>
              <a:buSzPct val="70000"/>
              <a:buFont typeface="Wingdings" pitchFamily="2" charset="2"/>
              <a:buNone/>
            </a:pPr>
            <a:endParaRPr lang="zh-CN" altLang="en-US" sz="900" b="1">
              <a:latin typeface="宋体" panose="02010600030101010101" pitchFamily="2" charset="-122"/>
            </a:endParaRPr>
          </a:p>
          <a:p>
            <a:pPr lvl="1" eaLnBrk="1" hangingPunct="1">
              <a:lnSpc>
                <a:spcPct val="100000"/>
              </a:lnSpc>
              <a:spcBef>
                <a:spcPct val="0"/>
              </a:spcBef>
              <a:buSzPct val="70000"/>
              <a:buFont typeface="Wingdings" pitchFamily="2" charset="2"/>
              <a:buNone/>
            </a:pPr>
            <a:r>
              <a:rPr lang="en-US" altLang="zh-CN" sz="2000" b="1">
                <a:solidFill>
                  <a:srgbClr val="0000FF"/>
                </a:solidFill>
                <a:latin typeface="Times New Roman" panose="02020603050405020304" pitchFamily="18" charset="0"/>
              </a:rPr>
              <a:t>try</a:t>
            </a:r>
            <a:r>
              <a:rPr lang="en-US" altLang="zh-CN" sz="2000" b="1">
                <a:solidFill>
                  <a:schemeClr val="tx2"/>
                </a:solidFill>
                <a:latin typeface="Times New Roman" panose="02020603050405020304" pitchFamily="18" charset="0"/>
              </a:rPr>
              <a:t>{</a:t>
            </a:r>
          </a:p>
          <a:p>
            <a:pPr lvl="1" eaLnBrk="1" hangingPunct="1">
              <a:lnSpc>
                <a:spcPct val="100000"/>
              </a:lnSpc>
              <a:spcBef>
                <a:spcPct val="0"/>
              </a:spcBef>
              <a:buSzPct val="70000"/>
              <a:buFont typeface="Wingdings" pitchFamily="2" charset="2"/>
              <a:buNone/>
            </a:pPr>
            <a:r>
              <a:rPr lang="en-US" altLang="zh-CN" sz="2000" b="1">
                <a:solidFill>
                  <a:schemeClr val="tx2"/>
                </a:solidFill>
                <a:latin typeface="Times New Roman" panose="02020603050405020304" pitchFamily="18" charset="0"/>
              </a:rPr>
              <a:t>   </a:t>
            </a:r>
            <a:r>
              <a:rPr lang="en-US" altLang="zh-CN" sz="2000" b="1">
                <a:solidFill>
                  <a:srgbClr val="FF0000"/>
                </a:solidFill>
                <a:latin typeface="Times New Roman" panose="02020603050405020304" pitchFamily="18" charset="0"/>
              </a:rPr>
              <a:t>Java statement;</a:t>
            </a:r>
          </a:p>
          <a:p>
            <a:pPr lvl="1" eaLnBrk="1" hangingPunct="1">
              <a:lnSpc>
                <a:spcPct val="100000"/>
              </a:lnSpc>
              <a:spcBef>
                <a:spcPct val="0"/>
              </a:spcBef>
              <a:buSzPct val="70000"/>
              <a:buFont typeface="Wingdings" pitchFamily="2" charset="2"/>
              <a:buNone/>
            </a:pPr>
            <a:r>
              <a:rPr lang="en-US" altLang="zh-CN" sz="2000" b="1">
                <a:solidFill>
                  <a:schemeClr val="tx2"/>
                </a:solidFill>
                <a:latin typeface="Times New Roman" panose="02020603050405020304" pitchFamily="18" charset="0"/>
              </a:rPr>
              <a:t>}</a:t>
            </a:r>
            <a:r>
              <a:rPr lang="en-US" altLang="zh-CN" sz="2000" b="1">
                <a:solidFill>
                  <a:srgbClr val="0000FF"/>
                </a:solidFill>
                <a:latin typeface="Times New Roman" panose="02020603050405020304" pitchFamily="18" charset="0"/>
              </a:rPr>
              <a:t>catche</a:t>
            </a:r>
            <a:r>
              <a:rPr lang="en-US" altLang="zh-CN" sz="2000" b="1">
                <a:solidFill>
                  <a:schemeClr val="tx2"/>
                </a:solidFill>
                <a:latin typeface="Times New Roman" panose="02020603050405020304" pitchFamily="18" charset="0"/>
              </a:rPr>
              <a:t>(ExceptionType1 ExceptionObject1){</a:t>
            </a:r>
          </a:p>
          <a:p>
            <a:pPr lvl="1" eaLnBrk="1" hangingPunct="1">
              <a:lnSpc>
                <a:spcPct val="100000"/>
              </a:lnSpc>
              <a:spcBef>
                <a:spcPct val="0"/>
              </a:spcBef>
              <a:buSzPct val="70000"/>
              <a:buFont typeface="Wingdings" pitchFamily="2" charset="2"/>
              <a:buNone/>
            </a:pPr>
            <a:r>
              <a:rPr lang="en-US" altLang="zh-CN" sz="2000" b="1">
                <a:solidFill>
                  <a:schemeClr val="tx2"/>
                </a:solidFill>
                <a:latin typeface="Times New Roman" panose="02020603050405020304" pitchFamily="18" charset="0"/>
              </a:rPr>
              <a:t>    </a:t>
            </a:r>
            <a:r>
              <a:rPr lang="en-US" altLang="zh-CN" sz="2000" b="1">
                <a:solidFill>
                  <a:srgbClr val="008000"/>
                </a:solidFill>
                <a:latin typeface="Times New Roman" panose="02020603050405020304" pitchFamily="18" charset="0"/>
              </a:rPr>
              <a:t>ExceptionObject1  handling</a:t>
            </a:r>
            <a:r>
              <a:rPr lang="en-US" altLang="zh-CN" sz="2000" b="1">
                <a:solidFill>
                  <a:schemeClr val="tx2"/>
                </a:solidFill>
                <a:latin typeface="Times New Roman" panose="02020603050405020304" pitchFamily="18" charset="0"/>
              </a:rPr>
              <a:t>;</a:t>
            </a:r>
          </a:p>
          <a:p>
            <a:pPr lvl="1" eaLnBrk="1" hangingPunct="1">
              <a:lnSpc>
                <a:spcPct val="100000"/>
              </a:lnSpc>
              <a:spcBef>
                <a:spcPct val="0"/>
              </a:spcBef>
              <a:buSzPct val="70000"/>
              <a:buFont typeface="Wingdings" pitchFamily="2" charset="2"/>
              <a:buNone/>
            </a:pPr>
            <a:r>
              <a:rPr lang="en-US" altLang="zh-CN" sz="2000" b="1">
                <a:solidFill>
                  <a:schemeClr val="tx2"/>
                </a:solidFill>
                <a:latin typeface="Times New Roman" panose="02020603050405020304" pitchFamily="18" charset="0"/>
              </a:rPr>
              <a:t>}</a:t>
            </a:r>
            <a:r>
              <a:rPr lang="en-US" altLang="zh-CN" sz="2000" b="1">
                <a:solidFill>
                  <a:srgbClr val="0000FF"/>
                </a:solidFill>
                <a:latin typeface="Times New Roman" panose="02020603050405020304" pitchFamily="18" charset="0"/>
              </a:rPr>
              <a:t>catche</a:t>
            </a:r>
            <a:r>
              <a:rPr lang="en-US" altLang="zh-CN" sz="2000" b="1">
                <a:solidFill>
                  <a:schemeClr val="tx2"/>
                </a:solidFill>
                <a:latin typeface="Times New Roman" panose="02020603050405020304" pitchFamily="18" charset="0"/>
              </a:rPr>
              <a:t>(ExceptionType2 ExceptionObject2){</a:t>
            </a:r>
          </a:p>
          <a:p>
            <a:pPr lvl="1" eaLnBrk="1" hangingPunct="1">
              <a:lnSpc>
                <a:spcPct val="100000"/>
              </a:lnSpc>
              <a:spcBef>
                <a:spcPct val="0"/>
              </a:spcBef>
              <a:buSzPct val="70000"/>
              <a:buFont typeface="Wingdings" pitchFamily="2" charset="2"/>
              <a:buNone/>
            </a:pPr>
            <a:r>
              <a:rPr lang="en-US" altLang="zh-CN" sz="2000" b="1">
                <a:solidFill>
                  <a:schemeClr val="tx2"/>
                </a:solidFill>
                <a:latin typeface="Times New Roman" panose="02020603050405020304" pitchFamily="18" charset="0"/>
              </a:rPr>
              <a:t>    </a:t>
            </a:r>
            <a:r>
              <a:rPr lang="en-US" altLang="zh-CN" sz="2000" b="1">
                <a:solidFill>
                  <a:srgbClr val="008000"/>
                </a:solidFill>
                <a:latin typeface="Times New Roman" panose="02020603050405020304" pitchFamily="18" charset="0"/>
              </a:rPr>
              <a:t>ExceptionObject2  handling</a:t>
            </a:r>
            <a:r>
              <a:rPr lang="en-US" altLang="zh-CN" sz="2000" b="1">
                <a:solidFill>
                  <a:schemeClr val="tx2"/>
                </a:solidFill>
                <a:latin typeface="Times New Roman" panose="02020603050405020304" pitchFamily="18" charset="0"/>
              </a:rPr>
              <a:t>;</a:t>
            </a:r>
          </a:p>
          <a:p>
            <a:pPr lvl="1" eaLnBrk="1" hangingPunct="1">
              <a:lnSpc>
                <a:spcPct val="100000"/>
              </a:lnSpc>
              <a:spcBef>
                <a:spcPct val="0"/>
              </a:spcBef>
              <a:buSzPct val="70000"/>
              <a:buFont typeface="Wingdings" pitchFamily="2" charset="2"/>
              <a:buNone/>
            </a:pPr>
            <a:r>
              <a:rPr lang="en-US" altLang="zh-CN" sz="2000" b="1">
                <a:solidFill>
                  <a:schemeClr val="tx2"/>
                </a:solidFill>
                <a:latin typeface="Times New Roman" panose="02020603050405020304" pitchFamily="18" charset="0"/>
              </a:rPr>
              <a:t>} …</a:t>
            </a:r>
          </a:p>
          <a:p>
            <a:pPr lvl="1" eaLnBrk="1" hangingPunct="1">
              <a:lnSpc>
                <a:spcPct val="100000"/>
              </a:lnSpc>
              <a:spcBef>
                <a:spcPct val="0"/>
              </a:spcBef>
              <a:buSzPct val="70000"/>
              <a:buFont typeface="Wingdings" pitchFamily="2" charset="2"/>
              <a:buNone/>
            </a:pPr>
            <a:r>
              <a:rPr lang="en-US" altLang="zh-CN" sz="2000" b="1">
                <a:solidFill>
                  <a:srgbClr val="0000FF"/>
                </a:solidFill>
                <a:latin typeface="Times New Roman" panose="02020603050405020304" pitchFamily="18" charset="0"/>
              </a:rPr>
              <a:t>}finally</a:t>
            </a:r>
            <a:r>
              <a:rPr lang="en-US" altLang="zh-CN" sz="2000" b="1">
                <a:solidFill>
                  <a:schemeClr val="tx2"/>
                </a:solidFill>
                <a:latin typeface="Times New Roman" panose="02020603050405020304" pitchFamily="18" charset="0"/>
              </a:rPr>
              <a:t>{</a:t>
            </a:r>
          </a:p>
          <a:p>
            <a:pPr lvl="1" eaLnBrk="1" hangingPunct="1">
              <a:lnSpc>
                <a:spcPct val="100000"/>
              </a:lnSpc>
              <a:spcBef>
                <a:spcPct val="0"/>
              </a:spcBef>
              <a:buSzPct val="70000"/>
              <a:buFont typeface="Wingdings" pitchFamily="2" charset="2"/>
              <a:buNone/>
            </a:pPr>
            <a:r>
              <a:rPr lang="en-US" altLang="zh-CN" sz="2000" b="1">
                <a:solidFill>
                  <a:schemeClr val="tx2"/>
                </a:solidFill>
                <a:latin typeface="Times New Roman" panose="02020603050405020304" pitchFamily="18" charset="0"/>
              </a:rPr>
              <a:t>   </a:t>
            </a:r>
            <a:r>
              <a:rPr lang="en-US" altLang="zh-CN" sz="2000" b="1">
                <a:solidFill>
                  <a:srgbClr val="008000"/>
                </a:solidFill>
                <a:latin typeface="Times New Roman" panose="02020603050405020304" pitchFamily="18" charset="0"/>
              </a:rPr>
              <a:t> final handling; //</a:t>
            </a:r>
            <a:r>
              <a:rPr lang="zh-CN" altLang="en-US" sz="2000" b="1">
                <a:solidFill>
                  <a:schemeClr val="hlink"/>
                </a:solidFill>
                <a:latin typeface="Times New Roman" panose="02020603050405020304" pitchFamily="18" charset="0"/>
              </a:rPr>
              <a:t>统一的出口</a:t>
            </a:r>
            <a:r>
              <a:rPr lang="en-US" altLang="zh-CN" sz="2000" b="1">
                <a:solidFill>
                  <a:schemeClr val="hlink"/>
                </a:solidFill>
                <a:latin typeface="Times New Roman" panose="02020603050405020304" pitchFamily="18" charset="0"/>
              </a:rPr>
              <a:t>,</a:t>
            </a:r>
            <a:r>
              <a:rPr lang="zh-CN" altLang="en-US" sz="2000" b="1">
                <a:solidFill>
                  <a:schemeClr val="hlink"/>
                </a:solidFill>
                <a:latin typeface="Times New Roman" panose="02020603050405020304" pitchFamily="18" charset="0"/>
              </a:rPr>
              <a:t>最终必定要执行</a:t>
            </a:r>
          </a:p>
          <a:p>
            <a:pPr lvl="1" eaLnBrk="1" hangingPunct="1">
              <a:lnSpc>
                <a:spcPct val="100000"/>
              </a:lnSpc>
              <a:spcBef>
                <a:spcPct val="0"/>
              </a:spcBef>
              <a:buSzPct val="70000"/>
              <a:buFont typeface="Wingdings" pitchFamily="2" charset="2"/>
              <a:buNone/>
            </a:pPr>
            <a:r>
              <a:rPr lang="en-US" altLang="zh-CN" sz="2000" b="1">
                <a:solidFill>
                  <a:schemeClr val="tx2"/>
                </a:solidFill>
                <a:latin typeface="Times New Roman" panose="02020603050405020304" pitchFamily="18" charset="0"/>
              </a:rPr>
              <a:t>}</a:t>
            </a:r>
          </a:p>
        </p:txBody>
      </p:sp>
    </p:spTree>
    <p:extLst>
      <p:ext uri="{BB962C8B-B14F-4D97-AF65-F5344CB8AC3E}">
        <p14:creationId xmlns:p14="http://schemas.microsoft.com/office/powerpoint/2010/main" val="3100290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2" name="Rectangle 2">
            <a:extLst>
              <a:ext uri="{FF2B5EF4-FFF2-40B4-BE49-F238E27FC236}">
                <a16:creationId xmlns:a16="http://schemas.microsoft.com/office/drawing/2014/main" id="{E9181348-AE28-2A46-A96D-221FA7C25FA9}"/>
              </a:ext>
            </a:extLst>
          </p:cNvPr>
          <p:cNvSpPr>
            <a:spLocks noChangeArrowheads="1"/>
          </p:cNvSpPr>
          <p:nvPr/>
        </p:nvSpPr>
        <p:spPr bwMode="auto">
          <a:xfrm>
            <a:off x="533400" y="332909"/>
            <a:ext cx="5715000" cy="814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异常的概念</a:t>
            </a:r>
          </a:p>
        </p:txBody>
      </p:sp>
      <p:sp>
        <p:nvSpPr>
          <p:cNvPr id="2093" name="Text Box 3">
            <a:extLst>
              <a:ext uri="{FF2B5EF4-FFF2-40B4-BE49-F238E27FC236}">
                <a16:creationId xmlns:a16="http://schemas.microsoft.com/office/drawing/2014/main" id="{0719B81D-F1D0-CD4C-945F-B9DEDD339BF4}"/>
              </a:ext>
            </a:extLst>
          </p:cNvPr>
          <p:cNvSpPr>
            <a:spLocks noChangeArrowheads="1"/>
          </p:cNvSpPr>
          <p:nvPr/>
        </p:nvSpPr>
        <p:spPr bwMode="auto">
          <a:xfrm>
            <a:off x="2133600" y="1844676"/>
            <a:ext cx="8229600" cy="4035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lnSpc>
                <a:spcPct val="120000"/>
              </a:lnSpc>
              <a:spcBef>
                <a:spcPct val="0"/>
              </a:spcBef>
              <a:buClrTx/>
              <a:buFontTx/>
              <a:buNone/>
            </a:pPr>
            <a:r>
              <a:rPr lang="en-US" altLang="zh-CN" sz="2400" b="1"/>
              <a:t>    </a:t>
            </a:r>
            <a:r>
              <a:rPr lang="zh-CN" altLang="en-US" sz="2400" b="1">
                <a:solidFill>
                  <a:schemeClr val="hlink"/>
                </a:solidFill>
              </a:rPr>
              <a:t>在</a:t>
            </a:r>
            <a:r>
              <a:rPr lang="en-US" altLang="zh-CN" sz="2400" b="1">
                <a:solidFill>
                  <a:schemeClr val="hlink"/>
                </a:solidFill>
              </a:rPr>
              <a:t>C/C++</a:t>
            </a:r>
            <a:r>
              <a:rPr lang="zh-CN" altLang="en-US" sz="2400" b="1">
                <a:solidFill>
                  <a:schemeClr val="hlink"/>
                </a:solidFill>
              </a:rPr>
              <a:t>语言中，通过使用</a:t>
            </a:r>
            <a:r>
              <a:rPr lang="en-US" altLang="zh-CN" sz="2400" b="1">
                <a:solidFill>
                  <a:schemeClr val="hlink"/>
                </a:solidFill>
              </a:rPr>
              <a:t>if</a:t>
            </a:r>
            <a:r>
              <a:rPr lang="zh-CN" altLang="en-US" sz="2400" b="1">
                <a:solidFill>
                  <a:schemeClr val="hlink"/>
                </a:solidFill>
              </a:rPr>
              <a:t>语句来判断是否出现了错误，</a:t>
            </a:r>
            <a:r>
              <a:rPr lang="zh-CN" altLang="en-US" sz="2400" b="1"/>
              <a:t>同时，调用函数通过被调用函数的返回值感知在被调用函数中产生的错误事件并进行处理。但是，这种错误处理机制会导致不少问题，因为在很多情况下需要知道错误产生的内部细节。</a:t>
            </a:r>
          </a:p>
          <a:p>
            <a:pPr algn="just" eaLnBrk="1" hangingPunct="1">
              <a:lnSpc>
                <a:spcPct val="120000"/>
              </a:lnSpc>
              <a:spcBef>
                <a:spcPct val="0"/>
              </a:spcBef>
              <a:buClrTx/>
              <a:buFontTx/>
              <a:buNone/>
            </a:pPr>
            <a:r>
              <a:rPr lang="zh-CN" altLang="en-US" sz="2400" b="1"/>
              <a:t>    </a:t>
            </a:r>
            <a:r>
              <a:rPr lang="zh-CN" altLang="en-US" sz="2400" b="1">
                <a:solidFill>
                  <a:schemeClr val="hlink"/>
                </a:solidFill>
              </a:rPr>
              <a:t>通常，用某个全局变量来存储一个异常事件的类型</a:t>
            </a:r>
            <a:r>
              <a:rPr lang="zh-CN" altLang="en-US" sz="2400" b="1"/>
              <a:t>，这容易导致误用，因为该全局变量的值有可能在被处理前被另外的错误覆盖掉。此外，即使最优美的</a:t>
            </a:r>
            <a:r>
              <a:rPr lang="en-US" altLang="zh-CN" sz="2400" b="1"/>
              <a:t>C</a:t>
            </a:r>
            <a:r>
              <a:rPr lang="zh-CN" altLang="en-US" sz="2400" b="1"/>
              <a:t>语言程序，为了处理异常情况，也常常求助于</a:t>
            </a:r>
            <a:r>
              <a:rPr lang="en-US" altLang="zh-CN" sz="2400" b="1"/>
              <a:t>goto</a:t>
            </a:r>
            <a:r>
              <a:rPr lang="zh-CN" altLang="en-US" sz="2400" b="1"/>
              <a:t>语句。</a:t>
            </a:r>
            <a:r>
              <a:rPr lang="zh-CN" altLang="en-US" sz="2400"/>
              <a:t> </a:t>
            </a:r>
          </a:p>
        </p:txBody>
      </p:sp>
    </p:spTree>
    <p:extLst>
      <p:ext uri="{BB962C8B-B14F-4D97-AF65-F5344CB8AC3E}">
        <p14:creationId xmlns:p14="http://schemas.microsoft.com/office/powerpoint/2010/main" val="13376671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 name="Rectangle 1026">
            <a:extLst>
              <a:ext uri="{FF2B5EF4-FFF2-40B4-BE49-F238E27FC236}">
                <a16:creationId xmlns:a16="http://schemas.microsoft.com/office/drawing/2014/main" id="{836EA02F-F278-7C4E-A914-2A88DA6AAF6A}"/>
              </a:ext>
            </a:extLst>
          </p:cNvPr>
          <p:cNvSpPr>
            <a:spLocks noChangeArrowheads="1"/>
          </p:cNvSpPr>
          <p:nvPr/>
        </p:nvSpPr>
        <p:spPr bwMode="auto">
          <a:xfrm>
            <a:off x="2362200" y="1905001"/>
            <a:ext cx="8001000"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buSzPct val="70000"/>
            </a:pPr>
            <a:r>
              <a:rPr lang="en-US" altLang="zh-CN" sz="2400" b="1">
                <a:latin typeface="Arial" panose="020B0604020202020204" pitchFamily="34" charset="0"/>
              </a:rPr>
              <a:t> </a:t>
            </a:r>
            <a:r>
              <a:rPr lang="en-US" altLang="zh-CN" sz="2400" b="1">
                <a:latin typeface="Times New Roman" panose="02020603050405020304" pitchFamily="18" charset="0"/>
              </a:rPr>
              <a:t>Java</a:t>
            </a:r>
            <a:r>
              <a:rPr lang="zh-CN" altLang="en-US" sz="2400" b="1">
                <a:latin typeface="Times New Roman" panose="02020603050405020304" pitchFamily="18" charset="0"/>
              </a:rPr>
              <a:t>的异常处理机制使得异常事件可以沿调用</a:t>
            </a:r>
            <a:r>
              <a:rPr lang="zh-CN" altLang="en-US" sz="2400" b="1">
                <a:latin typeface="Arial" panose="020B0604020202020204" pitchFamily="34" charset="0"/>
              </a:rPr>
              <a:t>堆</a:t>
            </a:r>
            <a:r>
              <a:rPr lang="zh-CN" altLang="en-US" sz="2400" b="1">
                <a:latin typeface="Times New Roman" panose="02020603050405020304" pitchFamily="18" charset="0"/>
              </a:rPr>
              <a:t>栈自动向上传播，</a:t>
            </a:r>
            <a:r>
              <a:rPr lang="zh-CN" altLang="en-US" sz="2400" b="1">
                <a:latin typeface="Arial" panose="020B0604020202020204" pitchFamily="34" charset="0"/>
              </a:rPr>
              <a:t>沿着被调用的顺序往前寻找，只要找到符合该异常种类的异常处理程序，就交给这部分程序去处理。</a:t>
            </a:r>
          </a:p>
        </p:txBody>
      </p:sp>
      <p:sp>
        <p:nvSpPr>
          <p:cNvPr id="2335" name="Text Box 1027">
            <a:extLst>
              <a:ext uri="{FF2B5EF4-FFF2-40B4-BE49-F238E27FC236}">
                <a16:creationId xmlns:a16="http://schemas.microsoft.com/office/drawing/2014/main" id="{6F715F76-068B-754E-A843-D65B1805EF0A}"/>
              </a:ext>
            </a:extLst>
          </p:cNvPr>
          <p:cNvSpPr>
            <a:spLocks noChangeArrowheads="1"/>
          </p:cNvSpPr>
          <p:nvPr/>
        </p:nvSpPr>
        <p:spPr bwMode="auto">
          <a:xfrm>
            <a:off x="26894" y="300218"/>
            <a:ext cx="2971800" cy="617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3200" b="1" dirty="0">
                <a:solidFill>
                  <a:schemeClr val="tx2"/>
                </a:solidFill>
                <a:latin typeface="宋体" panose="02010600030101010101" pitchFamily="2" charset="-122"/>
              </a:rPr>
              <a:t>调用堆栈</a:t>
            </a:r>
            <a:endParaRPr lang="en-US" altLang="zh-CN" sz="2400" dirty="0"/>
          </a:p>
        </p:txBody>
      </p:sp>
      <p:grpSp>
        <p:nvGrpSpPr>
          <p:cNvPr id="2336" name="Group 288">
            <a:extLst>
              <a:ext uri="{FF2B5EF4-FFF2-40B4-BE49-F238E27FC236}">
                <a16:creationId xmlns:a16="http://schemas.microsoft.com/office/drawing/2014/main" id="{5B362FD0-E70D-4D45-8E43-963FF88445DE}"/>
              </a:ext>
            </a:extLst>
          </p:cNvPr>
          <p:cNvGrpSpPr>
            <a:grpSpLocks/>
          </p:cNvGrpSpPr>
          <p:nvPr/>
        </p:nvGrpSpPr>
        <p:grpSpPr bwMode="auto">
          <a:xfrm>
            <a:off x="1828800" y="4152900"/>
            <a:ext cx="8610600" cy="2400300"/>
            <a:chOff x="192" y="2172"/>
            <a:chExt cx="5424" cy="1512"/>
          </a:xfrm>
        </p:grpSpPr>
        <p:sp>
          <p:nvSpPr>
            <p:cNvPr id="2337" name="Text Box 1029">
              <a:extLst>
                <a:ext uri="{FF2B5EF4-FFF2-40B4-BE49-F238E27FC236}">
                  <a16:creationId xmlns:a16="http://schemas.microsoft.com/office/drawing/2014/main" id="{0F60D0D4-6B9D-6944-AC01-E43E5E004EC0}"/>
                </a:ext>
              </a:extLst>
            </p:cNvPr>
            <p:cNvSpPr>
              <a:spLocks noChangeArrowheads="1"/>
            </p:cNvSpPr>
            <p:nvPr/>
          </p:nvSpPr>
          <p:spPr bwMode="auto">
            <a:xfrm>
              <a:off x="336" y="2268"/>
              <a:ext cx="959" cy="372"/>
            </a:xfrm>
            <a:prstGeom prst="rect">
              <a:avLst/>
            </a:prstGeom>
            <a:solidFill>
              <a:srgbClr val="333399"/>
            </a:solidFill>
            <a:ln w="38100" cap="flat" algn="ctr">
              <a:solidFill>
                <a:srgbClr val="FF9900"/>
              </a:solidFill>
              <a:prstDash val="solid"/>
              <a:miter lim="800000"/>
              <a:headEnd type="none" w="med" len="med"/>
              <a:tailEnd type="none" w="sm" len="sm"/>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400" b="1">
                  <a:solidFill>
                    <a:srgbClr val="FFFFFF"/>
                  </a:solidFill>
                  <a:latin typeface="Times New Roman" panose="02020603050405020304" pitchFamily="18" charset="0"/>
                </a:rPr>
                <a:t>Method1</a:t>
              </a:r>
            </a:p>
            <a:p>
              <a:pPr algn="just" eaLnBrk="1" hangingPunct="1">
                <a:lnSpc>
                  <a:spcPct val="100000"/>
                </a:lnSpc>
                <a:spcBef>
                  <a:spcPct val="0"/>
                </a:spcBef>
                <a:buClrTx/>
                <a:buFontTx/>
                <a:buNone/>
              </a:pPr>
              <a:endParaRPr lang="en-US" altLang="zh-CN" sz="1000">
                <a:latin typeface="Times New Roman" panose="02020603050405020304" pitchFamily="18" charset="0"/>
              </a:endParaRPr>
            </a:p>
          </p:txBody>
        </p:sp>
        <p:sp>
          <p:nvSpPr>
            <p:cNvPr id="2338" name="Text Box 1030">
              <a:extLst>
                <a:ext uri="{FF2B5EF4-FFF2-40B4-BE49-F238E27FC236}">
                  <a16:creationId xmlns:a16="http://schemas.microsoft.com/office/drawing/2014/main" id="{0781E0E0-B926-E443-8610-D1DBDC4BBEB3}"/>
                </a:ext>
              </a:extLst>
            </p:cNvPr>
            <p:cNvSpPr>
              <a:spLocks noChangeArrowheads="1"/>
            </p:cNvSpPr>
            <p:nvPr/>
          </p:nvSpPr>
          <p:spPr bwMode="auto">
            <a:xfrm>
              <a:off x="1794" y="2273"/>
              <a:ext cx="894" cy="367"/>
            </a:xfrm>
            <a:prstGeom prst="rect">
              <a:avLst/>
            </a:prstGeom>
            <a:solidFill>
              <a:srgbClr val="333399"/>
            </a:solidFill>
            <a:ln w="38100" cap="flat" algn="ctr">
              <a:solidFill>
                <a:srgbClr val="FF9900"/>
              </a:solidFill>
              <a:prstDash val="solid"/>
              <a:miter lim="800000"/>
              <a:headEnd type="none" w="med" len="med"/>
              <a:tailEnd type="none" w="sm" len="sm"/>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400" b="1">
                  <a:solidFill>
                    <a:srgbClr val="FFFFFF"/>
                  </a:solidFill>
                  <a:latin typeface="Times New Roman" panose="02020603050405020304" pitchFamily="18" charset="0"/>
                </a:rPr>
                <a:t>Method2</a:t>
              </a:r>
            </a:p>
            <a:p>
              <a:pPr algn="just" eaLnBrk="1" hangingPunct="1">
                <a:lnSpc>
                  <a:spcPct val="100000"/>
                </a:lnSpc>
                <a:spcBef>
                  <a:spcPct val="0"/>
                </a:spcBef>
                <a:buClrTx/>
                <a:buFontTx/>
                <a:buNone/>
              </a:pPr>
              <a:endParaRPr lang="en-US" altLang="zh-CN" sz="1000">
                <a:latin typeface="Times New Roman" panose="02020603050405020304" pitchFamily="18" charset="0"/>
              </a:endParaRPr>
            </a:p>
          </p:txBody>
        </p:sp>
        <p:sp>
          <p:nvSpPr>
            <p:cNvPr id="2339" name="Text Box 1031">
              <a:extLst>
                <a:ext uri="{FF2B5EF4-FFF2-40B4-BE49-F238E27FC236}">
                  <a16:creationId xmlns:a16="http://schemas.microsoft.com/office/drawing/2014/main" id="{65F926EB-8A6A-AE4A-A916-397A4461C44D}"/>
                </a:ext>
              </a:extLst>
            </p:cNvPr>
            <p:cNvSpPr>
              <a:spLocks noChangeArrowheads="1"/>
            </p:cNvSpPr>
            <p:nvPr/>
          </p:nvSpPr>
          <p:spPr bwMode="auto">
            <a:xfrm>
              <a:off x="3145" y="2256"/>
              <a:ext cx="935" cy="384"/>
            </a:xfrm>
            <a:prstGeom prst="rect">
              <a:avLst/>
            </a:prstGeom>
            <a:solidFill>
              <a:srgbClr val="333399"/>
            </a:solidFill>
            <a:ln w="38100" cap="flat" algn="ctr">
              <a:solidFill>
                <a:srgbClr val="FF9900"/>
              </a:solidFill>
              <a:prstDash val="solid"/>
              <a:miter lim="800000"/>
              <a:headEnd type="none" w="med" len="med"/>
              <a:tailEnd type="none" w="sm" len="sm"/>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400" b="1">
                  <a:solidFill>
                    <a:srgbClr val="FFFFFF"/>
                  </a:solidFill>
                  <a:latin typeface="Times New Roman" panose="02020603050405020304" pitchFamily="18" charset="0"/>
                </a:rPr>
                <a:t>Method3</a:t>
              </a:r>
            </a:p>
            <a:p>
              <a:pPr algn="just" eaLnBrk="1" hangingPunct="1">
                <a:lnSpc>
                  <a:spcPct val="100000"/>
                </a:lnSpc>
                <a:spcBef>
                  <a:spcPct val="0"/>
                </a:spcBef>
                <a:buClrTx/>
                <a:buFontTx/>
                <a:buNone/>
              </a:pPr>
              <a:endParaRPr lang="en-US" altLang="zh-CN" sz="1000">
                <a:latin typeface="Times New Roman" panose="02020603050405020304" pitchFamily="18" charset="0"/>
              </a:endParaRPr>
            </a:p>
          </p:txBody>
        </p:sp>
        <p:sp>
          <p:nvSpPr>
            <p:cNvPr id="2340" name="Text Box 1032">
              <a:extLst>
                <a:ext uri="{FF2B5EF4-FFF2-40B4-BE49-F238E27FC236}">
                  <a16:creationId xmlns:a16="http://schemas.microsoft.com/office/drawing/2014/main" id="{0191E545-3615-6346-B029-66E8900DB4E9}"/>
                </a:ext>
              </a:extLst>
            </p:cNvPr>
            <p:cNvSpPr>
              <a:spLocks noChangeArrowheads="1"/>
            </p:cNvSpPr>
            <p:nvPr/>
          </p:nvSpPr>
          <p:spPr bwMode="auto">
            <a:xfrm>
              <a:off x="4544" y="2290"/>
              <a:ext cx="928" cy="350"/>
            </a:xfrm>
            <a:prstGeom prst="rect">
              <a:avLst/>
            </a:prstGeom>
            <a:solidFill>
              <a:srgbClr val="333399"/>
            </a:solidFill>
            <a:ln w="38100" cap="flat" algn="ctr">
              <a:solidFill>
                <a:srgbClr val="FF9900"/>
              </a:solidFill>
              <a:prstDash val="solid"/>
              <a:miter lim="800000"/>
              <a:headEnd type="none" w="med" len="med"/>
              <a:tailEnd type="none" w="sm" len="sm"/>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400" b="1">
                  <a:solidFill>
                    <a:srgbClr val="FFFFFF"/>
                  </a:solidFill>
                  <a:latin typeface="Times New Roman" panose="02020603050405020304" pitchFamily="18" charset="0"/>
                </a:rPr>
                <a:t>Read-file</a:t>
              </a:r>
            </a:p>
            <a:p>
              <a:pPr algn="just" eaLnBrk="1" hangingPunct="1">
                <a:lnSpc>
                  <a:spcPct val="100000"/>
                </a:lnSpc>
                <a:spcBef>
                  <a:spcPct val="0"/>
                </a:spcBef>
                <a:buClrTx/>
                <a:buFontTx/>
                <a:buNone/>
              </a:pPr>
              <a:endParaRPr lang="en-US" altLang="zh-CN" sz="1000">
                <a:latin typeface="Times New Roman" panose="02020603050405020304" pitchFamily="18" charset="0"/>
              </a:endParaRPr>
            </a:p>
          </p:txBody>
        </p:sp>
        <p:sp>
          <p:nvSpPr>
            <p:cNvPr id="2341" name="Line 1033">
              <a:extLst>
                <a:ext uri="{FF2B5EF4-FFF2-40B4-BE49-F238E27FC236}">
                  <a16:creationId xmlns:a16="http://schemas.microsoft.com/office/drawing/2014/main" id="{DB48C8E0-5BF1-1B4A-B7C3-A0FFF6CCFE55}"/>
                </a:ext>
              </a:extLst>
            </p:cNvPr>
            <p:cNvSpPr>
              <a:spLocks noChangeShapeType="1"/>
            </p:cNvSpPr>
            <p:nvPr/>
          </p:nvSpPr>
          <p:spPr bwMode="auto">
            <a:xfrm>
              <a:off x="1296" y="2448"/>
              <a:ext cx="480" cy="0"/>
            </a:xfrm>
            <a:prstGeom prst="line">
              <a:avLst/>
            </a:prstGeom>
            <a:noFill/>
            <a:ln w="38100" cap="flat" algn="ctr">
              <a:solidFill>
                <a:srgbClr val="FF99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342" name="Line 1034">
              <a:extLst>
                <a:ext uri="{FF2B5EF4-FFF2-40B4-BE49-F238E27FC236}">
                  <a16:creationId xmlns:a16="http://schemas.microsoft.com/office/drawing/2014/main" id="{69B84C96-2E01-0349-88AC-18F822F6F8C0}"/>
                </a:ext>
              </a:extLst>
            </p:cNvPr>
            <p:cNvSpPr>
              <a:spLocks noChangeShapeType="1"/>
            </p:cNvSpPr>
            <p:nvPr/>
          </p:nvSpPr>
          <p:spPr bwMode="auto">
            <a:xfrm>
              <a:off x="2688" y="2448"/>
              <a:ext cx="432" cy="0"/>
            </a:xfrm>
            <a:prstGeom prst="line">
              <a:avLst/>
            </a:prstGeom>
            <a:noFill/>
            <a:ln w="38100" cap="flat" algn="ctr">
              <a:solidFill>
                <a:srgbClr val="FF99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343" name="Line 1035">
              <a:extLst>
                <a:ext uri="{FF2B5EF4-FFF2-40B4-BE49-F238E27FC236}">
                  <a16:creationId xmlns:a16="http://schemas.microsoft.com/office/drawing/2014/main" id="{CD342B1F-2EB2-3647-A0C0-A7831109077F}"/>
                </a:ext>
              </a:extLst>
            </p:cNvPr>
            <p:cNvSpPr>
              <a:spLocks noChangeShapeType="1"/>
            </p:cNvSpPr>
            <p:nvPr/>
          </p:nvSpPr>
          <p:spPr bwMode="auto">
            <a:xfrm>
              <a:off x="4080" y="2496"/>
              <a:ext cx="471" cy="0"/>
            </a:xfrm>
            <a:prstGeom prst="line">
              <a:avLst/>
            </a:prstGeom>
            <a:noFill/>
            <a:ln w="38100" cap="flat" algn="ctr">
              <a:solidFill>
                <a:srgbClr val="FF99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344" name="Text Box 1036">
              <a:extLst>
                <a:ext uri="{FF2B5EF4-FFF2-40B4-BE49-F238E27FC236}">
                  <a16:creationId xmlns:a16="http://schemas.microsoft.com/office/drawing/2014/main" id="{E9A3DCC5-5E02-6B4A-88D3-38CCE1BC3BDB}"/>
                </a:ext>
              </a:extLst>
            </p:cNvPr>
            <p:cNvSpPr>
              <a:spLocks noChangeArrowheads="1"/>
            </p:cNvSpPr>
            <p:nvPr/>
          </p:nvSpPr>
          <p:spPr bwMode="auto">
            <a:xfrm>
              <a:off x="1344" y="2172"/>
              <a:ext cx="418"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2400" b="1">
                  <a:latin typeface="Times New Roman" panose="02020603050405020304" pitchFamily="18" charset="0"/>
                </a:rPr>
                <a:t>call</a:t>
              </a:r>
            </a:p>
          </p:txBody>
        </p:sp>
        <p:sp>
          <p:nvSpPr>
            <p:cNvPr id="2345" name="Text Box 1037">
              <a:extLst>
                <a:ext uri="{FF2B5EF4-FFF2-40B4-BE49-F238E27FC236}">
                  <a16:creationId xmlns:a16="http://schemas.microsoft.com/office/drawing/2014/main" id="{9C750038-FC19-5A44-A6CC-27E11BDBF938}"/>
                </a:ext>
              </a:extLst>
            </p:cNvPr>
            <p:cNvSpPr>
              <a:spLocks noChangeArrowheads="1"/>
            </p:cNvSpPr>
            <p:nvPr/>
          </p:nvSpPr>
          <p:spPr bwMode="auto">
            <a:xfrm>
              <a:off x="2695" y="2172"/>
              <a:ext cx="425"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2400" b="1">
                  <a:latin typeface="Times New Roman" panose="02020603050405020304" pitchFamily="18" charset="0"/>
                </a:rPr>
                <a:t>call</a:t>
              </a:r>
            </a:p>
          </p:txBody>
        </p:sp>
        <p:sp>
          <p:nvSpPr>
            <p:cNvPr id="2346" name="Text Box 1038">
              <a:extLst>
                <a:ext uri="{FF2B5EF4-FFF2-40B4-BE49-F238E27FC236}">
                  <a16:creationId xmlns:a16="http://schemas.microsoft.com/office/drawing/2014/main" id="{1C4E9D11-5A11-6C4E-A835-82FAE07C44B1}"/>
                </a:ext>
              </a:extLst>
            </p:cNvPr>
            <p:cNvSpPr>
              <a:spLocks noChangeArrowheads="1"/>
            </p:cNvSpPr>
            <p:nvPr/>
          </p:nvSpPr>
          <p:spPr bwMode="auto">
            <a:xfrm>
              <a:off x="4105" y="2206"/>
              <a:ext cx="455"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2400" b="1">
                  <a:latin typeface="Times New Roman" panose="02020603050405020304" pitchFamily="18" charset="0"/>
                </a:rPr>
                <a:t>call</a:t>
              </a:r>
            </a:p>
          </p:txBody>
        </p:sp>
        <p:sp>
          <p:nvSpPr>
            <p:cNvPr id="2347" name="Oval 1039">
              <a:extLst>
                <a:ext uri="{FF2B5EF4-FFF2-40B4-BE49-F238E27FC236}">
                  <a16:creationId xmlns:a16="http://schemas.microsoft.com/office/drawing/2014/main" id="{9E103DF6-159A-A444-900D-A2823BD50019}"/>
                </a:ext>
              </a:extLst>
            </p:cNvPr>
            <p:cNvSpPr>
              <a:spLocks noChangeArrowheads="1"/>
            </p:cNvSpPr>
            <p:nvPr/>
          </p:nvSpPr>
          <p:spPr bwMode="auto">
            <a:xfrm>
              <a:off x="192" y="2976"/>
              <a:ext cx="1392" cy="708"/>
            </a:xfrm>
            <a:prstGeom prst="ellipse">
              <a:avLst/>
            </a:prstGeom>
            <a:solidFill>
              <a:srgbClr val="33CCCC"/>
            </a:solidFill>
            <a:ln w="38100" cap="flat" algn="ctr">
              <a:solidFill>
                <a:srgbClr val="FF9900"/>
              </a:solidFill>
              <a:prstDash val="solid"/>
              <a:round/>
              <a:headEnd type="none" w="med" len="med"/>
              <a:tailEnd type="none" w="sm" len="sm"/>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30000"/>
                </a:lnSpc>
                <a:spcBef>
                  <a:spcPct val="0"/>
                </a:spcBef>
                <a:buClrTx/>
                <a:buFontTx/>
                <a:buNone/>
              </a:pPr>
              <a:r>
                <a:rPr lang="en-US" altLang="zh-CN" sz="2800" b="1">
                  <a:latin typeface="Times New Roman" panose="02020603050405020304" pitchFamily="18" charset="0"/>
                </a:rPr>
                <a:t>try-catch</a:t>
              </a:r>
            </a:p>
          </p:txBody>
        </p:sp>
        <p:sp>
          <p:nvSpPr>
            <p:cNvPr id="2348" name="Line 1041">
              <a:extLst>
                <a:ext uri="{FF2B5EF4-FFF2-40B4-BE49-F238E27FC236}">
                  <a16:creationId xmlns:a16="http://schemas.microsoft.com/office/drawing/2014/main" id="{27D6418E-8F88-A54F-99F4-CBE4B6AFACAD}"/>
                </a:ext>
              </a:extLst>
            </p:cNvPr>
            <p:cNvSpPr>
              <a:spLocks noChangeShapeType="1"/>
            </p:cNvSpPr>
            <p:nvPr/>
          </p:nvSpPr>
          <p:spPr bwMode="auto">
            <a:xfrm flipH="1">
              <a:off x="240" y="2640"/>
              <a:ext cx="384" cy="576"/>
            </a:xfrm>
            <a:prstGeom prst="line">
              <a:avLst/>
            </a:prstGeom>
            <a:noFill/>
            <a:ln w="38100" cap="flat" algn="ctr">
              <a:solidFill>
                <a:srgbClr val="FF9900"/>
              </a:solidFill>
              <a:prstDash val="solid"/>
              <a:round/>
              <a:headEnd type="none" w="med" len="me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49" name="Oval 1043">
              <a:extLst>
                <a:ext uri="{FF2B5EF4-FFF2-40B4-BE49-F238E27FC236}">
                  <a16:creationId xmlns:a16="http://schemas.microsoft.com/office/drawing/2014/main" id="{AA3FBB92-FE12-D641-AF41-18648ADDB0D6}"/>
                </a:ext>
              </a:extLst>
            </p:cNvPr>
            <p:cNvSpPr>
              <a:spLocks noChangeArrowheads="1"/>
            </p:cNvSpPr>
            <p:nvPr/>
          </p:nvSpPr>
          <p:spPr bwMode="auto">
            <a:xfrm>
              <a:off x="4176" y="2928"/>
              <a:ext cx="1440" cy="726"/>
            </a:xfrm>
            <a:prstGeom prst="ellipse">
              <a:avLst/>
            </a:prstGeom>
            <a:solidFill>
              <a:srgbClr val="33CCCC"/>
            </a:solidFill>
            <a:ln w="38100" cap="flat" algn="ctr">
              <a:solidFill>
                <a:srgbClr val="FF9900"/>
              </a:solidFill>
              <a:prstDash val="solid"/>
              <a:round/>
              <a:headEnd type="none" w="med" len="med"/>
              <a:tailEnd type="none" w="sm" len="sm"/>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50000"/>
                </a:lnSpc>
                <a:spcBef>
                  <a:spcPct val="0"/>
                </a:spcBef>
                <a:buClrTx/>
                <a:buFontTx/>
                <a:buNone/>
              </a:pPr>
              <a:r>
                <a:rPr lang="zh-CN" altLang="en-US" sz="2800" b="1">
                  <a:latin typeface="Times New Roman" panose="02020603050405020304" pitchFamily="18" charset="0"/>
                </a:rPr>
                <a:t>产生异常 </a:t>
              </a:r>
            </a:p>
          </p:txBody>
        </p:sp>
        <p:sp>
          <p:nvSpPr>
            <p:cNvPr id="2350" name="Line 1045">
              <a:extLst>
                <a:ext uri="{FF2B5EF4-FFF2-40B4-BE49-F238E27FC236}">
                  <a16:creationId xmlns:a16="http://schemas.microsoft.com/office/drawing/2014/main" id="{3EC0E31F-07AC-E04A-8A1D-E8CA010D7E7F}"/>
                </a:ext>
              </a:extLst>
            </p:cNvPr>
            <p:cNvSpPr>
              <a:spLocks noChangeShapeType="1"/>
            </p:cNvSpPr>
            <p:nvPr/>
          </p:nvSpPr>
          <p:spPr bwMode="auto">
            <a:xfrm>
              <a:off x="4786" y="2453"/>
              <a:ext cx="0" cy="0"/>
            </a:xfrm>
            <a:prstGeom prst="line">
              <a:avLst/>
            </a:prstGeom>
            <a:noFill/>
            <a:ln w="38100" cap="flat" algn="ctr">
              <a:solidFill>
                <a:srgbClr val="FF9900"/>
              </a:solidFill>
              <a:prstDash val="solid"/>
              <a:round/>
              <a:headEnd type="none" w="med" len="me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51" name="Line 1046">
              <a:extLst>
                <a:ext uri="{FF2B5EF4-FFF2-40B4-BE49-F238E27FC236}">
                  <a16:creationId xmlns:a16="http://schemas.microsoft.com/office/drawing/2014/main" id="{79847CA8-8C05-174B-95D9-B4A42BCCED82}"/>
                </a:ext>
              </a:extLst>
            </p:cNvPr>
            <p:cNvSpPr>
              <a:spLocks noChangeShapeType="1"/>
            </p:cNvSpPr>
            <p:nvPr/>
          </p:nvSpPr>
          <p:spPr bwMode="auto">
            <a:xfrm>
              <a:off x="5136" y="2640"/>
              <a:ext cx="432" cy="528"/>
            </a:xfrm>
            <a:prstGeom prst="line">
              <a:avLst/>
            </a:prstGeom>
            <a:noFill/>
            <a:ln w="38100" cap="flat" algn="ctr">
              <a:solidFill>
                <a:srgbClr val="FF9900"/>
              </a:solidFill>
              <a:prstDash val="solid"/>
              <a:round/>
              <a:headEnd type="none" w="med" len="me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52" name="Text Box 1047">
              <a:extLst>
                <a:ext uri="{FF2B5EF4-FFF2-40B4-BE49-F238E27FC236}">
                  <a16:creationId xmlns:a16="http://schemas.microsoft.com/office/drawing/2014/main" id="{5587F8E9-1008-9747-BE9C-8EDA636F0B40}"/>
                </a:ext>
              </a:extLst>
            </p:cNvPr>
            <p:cNvSpPr>
              <a:spLocks noChangeArrowheads="1"/>
            </p:cNvSpPr>
            <p:nvPr/>
          </p:nvSpPr>
          <p:spPr bwMode="auto">
            <a:xfrm>
              <a:off x="3744" y="2667"/>
              <a:ext cx="761"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2400" b="1">
                  <a:latin typeface="Times New Roman" panose="02020603050405020304" pitchFamily="18" charset="0"/>
                </a:rPr>
                <a:t>throws</a:t>
              </a:r>
            </a:p>
          </p:txBody>
        </p:sp>
        <p:sp>
          <p:nvSpPr>
            <p:cNvPr id="2353" name="Text Box 1048">
              <a:extLst>
                <a:ext uri="{FF2B5EF4-FFF2-40B4-BE49-F238E27FC236}">
                  <a16:creationId xmlns:a16="http://schemas.microsoft.com/office/drawing/2014/main" id="{7F9614E6-309B-6E4E-A558-3EDB2A570FD1}"/>
                </a:ext>
              </a:extLst>
            </p:cNvPr>
            <p:cNvSpPr>
              <a:spLocks noChangeArrowheads="1"/>
            </p:cNvSpPr>
            <p:nvPr/>
          </p:nvSpPr>
          <p:spPr bwMode="auto">
            <a:xfrm>
              <a:off x="2582" y="2688"/>
              <a:ext cx="730"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2400" b="1">
                  <a:latin typeface="Times New Roman" panose="02020603050405020304" pitchFamily="18" charset="0"/>
                </a:rPr>
                <a:t>throws</a:t>
              </a:r>
            </a:p>
          </p:txBody>
        </p:sp>
        <p:sp>
          <p:nvSpPr>
            <p:cNvPr id="2354" name="Freeform 1049">
              <a:extLst>
                <a:ext uri="{FF2B5EF4-FFF2-40B4-BE49-F238E27FC236}">
                  <a16:creationId xmlns:a16="http://schemas.microsoft.com/office/drawing/2014/main" id="{E5A5DA13-999B-F84C-B614-7C532F6BA83B}"/>
                </a:ext>
              </a:extLst>
            </p:cNvPr>
            <p:cNvSpPr>
              <a:spLocks/>
            </p:cNvSpPr>
            <p:nvPr/>
          </p:nvSpPr>
          <p:spPr bwMode="auto">
            <a:xfrm>
              <a:off x="2304" y="2640"/>
              <a:ext cx="1131" cy="382"/>
            </a:xfrm>
            <a:custGeom>
              <a:avLst/>
              <a:gdLst>
                <a:gd name="T0" fmla="*/ 2340 w 2340"/>
                <a:gd name="T1" fmla="*/ 0 h 1035"/>
                <a:gd name="T2" fmla="*/ 2250 w 2340"/>
                <a:gd name="T3" fmla="*/ 135 h 1035"/>
                <a:gd name="T4" fmla="*/ 2220 w 2340"/>
                <a:gd name="T5" fmla="*/ 225 h 1035"/>
                <a:gd name="T6" fmla="*/ 2130 w 2340"/>
                <a:gd name="T7" fmla="*/ 360 h 1035"/>
                <a:gd name="T8" fmla="*/ 2115 w 2340"/>
                <a:gd name="T9" fmla="*/ 405 h 1035"/>
                <a:gd name="T10" fmla="*/ 2040 w 2340"/>
                <a:gd name="T11" fmla="*/ 495 h 1035"/>
                <a:gd name="T12" fmla="*/ 1935 w 2340"/>
                <a:gd name="T13" fmla="*/ 675 h 1035"/>
                <a:gd name="T14" fmla="*/ 1605 w 2340"/>
                <a:gd name="T15" fmla="*/ 915 h 1035"/>
                <a:gd name="T16" fmla="*/ 1395 w 2340"/>
                <a:gd name="T17" fmla="*/ 975 h 1035"/>
                <a:gd name="T18" fmla="*/ 1125 w 2340"/>
                <a:gd name="T19" fmla="*/ 1035 h 1035"/>
                <a:gd name="T20" fmla="*/ 675 w 2340"/>
                <a:gd name="T21" fmla="*/ 930 h 1035"/>
                <a:gd name="T22" fmla="*/ 480 w 2340"/>
                <a:gd name="T23" fmla="*/ 795 h 1035"/>
                <a:gd name="T24" fmla="*/ 450 w 2340"/>
                <a:gd name="T25" fmla="*/ 735 h 1035"/>
                <a:gd name="T26" fmla="*/ 375 w 2340"/>
                <a:gd name="T27" fmla="*/ 645 h 1035"/>
                <a:gd name="T28" fmla="*/ 285 w 2340"/>
                <a:gd name="T29" fmla="*/ 510 h 1035"/>
                <a:gd name="T30" fmla="*/ 195 w 2340"/>
                <a:gd name="T31" fmla="*/ 375 h 1035"/>
                <a:gd name="T32" fmla="*/ 180 w 2340"/>
                <a:gd name="T33" fmla="*/ 330 h 1035"/>
                <a:gd name="T34" fmla="*/ 90 w 2340"/>
                <a:gd name="T35" fmla="*/ 195 h 1035"/>
                <a:gd name="T36" fmla="*/ 75 w 2340"/>
                <a:gd name="T37" fmla="*/ 150 h 1035"/>
                <a:gd name="T38" fmla="*/ 0 w 2340"/>
                <a:gd name="T39" fmla="*/ 60 h 1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0" h="1035">
                  <a:moveTo>
                    <a:pt x="2340" y="0"/>
                  </a:moveTo>
                  <a:cubicBezTo>
                    <a:pt x="2310" y="45"/>
                    <a:pt x="2267" y="84"/>
                    <a:pt x="2250" y="135"/>
                  </a:cubicBezTo>
                  <a:cubicBezTo>
                    <a:pt x="2240" y="165"/>
                    <a:pt x="2238" y="199"/>
                    <a:pt x="2220" y="225"/>
                  </a:cubicBezTo>
                  <a:cubicBezTo>
                    <a:pt x="2190" y="270"/>
                    <a:pt x="2147" y="309"/>
                    <a:pt x="2130" y="360"/>
                  </a:cubicBezTo>
                  <a:cubicBezTo>
                    <a:pt x="2125" y="375"/>
                    <a:pt x="2124" y="392"/>
                    <a:pt x="2115" y="405"/>
                  </a:cubicBezTo>
                  <a:cubicBezTo>
                    <a:pt x="2049" y="505"/>
                    <a:pt x="2089" y="397"/>
                    <a:pt x="2040" y="495"/>
                  </a:cubicBezTo>
                  <a:cubicBezTo>
                    <a:pt x="2010" y="555"/>
                    <a:pt x="1984" y="626"/>
                    <a:pt x="1935" y="675"/>
                  </a:cubicBezTo>
                  <a:cubicBezTo>
                    <a:pt x="1840" y="770"/>
                    <a:pt x="1728" y="860"/>
                    <a:pt x="1605" y="915"/>
                  </a:cubicBezTo>
                  <a:cubicBezTo>
                    <a:pt x="1534" y="947"/>
                    <a:pt x="1468" y="955"/>
                    <a:pt x="1395" y="975"/>
                  </a:cubicBezTo>
                  <a:cubicBezTo>
                    <a:pt x="1264" y="1011"/>
                    <a:pt x="1269" y="1019"/>
                    <a:pt x="1125" y="1035"/>
                  </a:cubicBezTo>
                  <a:cubicBezTo>
                    <a:pt x="920" y="1020"/>
                    <a:pt x="845" y="1015"/>
                    <a:pt x="675" y="930"/>
                  </a:cubicBezTo>
                  <a:cubicBezTo>
                    <a:pt x="605" y="895"/>
                    <a:pt x="528" y="863"/>
                    <a:pt x="480" y="795"/>
                  </a:cubicBezTo>
                  <a:cubicBezTo>
                    <a:pt x="467" y="777"/>
                    <a:pt x="463" y="753"/>
                    <a:pt x="450" y="735"/>
                  </a:cubicBezTo>
                  <a:cubicBezTo>
                    <a:pt x="395" y="658"/>
                    <a:pt x="415" y="724"/>
                    <a:pt x="375" y="645"/>
                  </a:cubicBezTo>
                  <a:cubicBezTo>
                    <a:pt x="347" y="588"/>
                    <a:pt x="332" y="557"/>
                    <a:pt x="285" y="510"/>
                  </a:cubicBezTo>
                  <a:cubicBezTo>
                    <a:pt x="264" y="446"/>
                    <a:pt x="224" y="432"/>
                    <a:pt x="195" y="375"/>
                  </a:cubicBezTo>
                  <a:cubicBezTo>
                    <a:pt x="188" y="361"/>
                    <a:pt x="188" y="344"/>
                    <a:pt x="180" y="330"/>
                  </a:cubicBezTo>
                  <a:cubicBezTo>
                    <a:pt x="180" y="330"/>
                    <a:pt x="105" y="218"/>
                    <a:pt x="90" y="195"/>
                  </a:cubicBezTo>
                  <a:cubicBezTo>
                    <a:pt x="81" y="182"/>
                    <a:pt x="83" y="164"/>
                    <a:pt x="75" y="150"/>
                  </a:cubicBezTo>
                  <a:cubicBezTo>
                    <a:pt x="23" y="56"/>
                    <a:pt x="50" y="60"/>
                    <a:pt x="0" y="60"/>
                  </a:cubicBezTo>
                </a:path>
              </a:pathLst>
            </a:custGeom>
            <a:noFill/>
            <a:ln w="38100" cap="flat" algn="ctr">
              <a:solidFill>
                <a:srgbClr val="FF9900"/>
              </a:solidFill>
              <a:prstDash val="solid"/>
              <a:round/>
              <a:headEnd type="none" w="med" len="med"/>
              <a:tailEnd type="triangl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355" name="Text Box 1050">
              <a:extLst>
                <a:ext uri="{FF2B5EF4-FFF2-40B4-BE49-F238E27FC236}">
                  <a16:creationId xmlns:a16="http://schemas.microsoft.com/office/drawing/2014/main" id="{325E35E2-A010-DB4C-8B68-495FE676BA6F}"/>
                </a:ext>
              </a:extLst>
            </p:cNvPr>
            <p:cNvSpPr>
              <a:spLocks noChangeArrowheads="1"/>
            </p:cNvSpPr>
            <p:nvPr/>
          </p:nvSpPr>
          <p:spPr bwMode="auto">
            <a:xfrm>
              <a:off x="1344" y="2832"/>
              <a:ext cx="768"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2400" b="1">
                  <a:latin typeface="Times New Roman" panose="02020603050405020304" pitchFamily="18" charset="0"/>
                </a:rPr>
                <a:t>throws</a:t>
              </a:r>
            </a:p>
          </p:txBody>
        </p:sp>
        <p:sp>
          <p:nvSpPr>
            <p:cNvPr id="2356" name="Freeform 1051">
              <a:extLst>
                <a:ext uri="{FF2B5EF4-FFF2-40B4-BE49-F238E27FC236}">
                  <a16:creationId xmlns:a16="http://schemas.microsoft.com/office/drawing/2014/main" id="{CB5A15FA-FF6F-DF48-A024-71BCD6EE7BA2}"/>
                </a:ext>
              </a:extLst>
            </p:cNvPr>
            <p:cNvSpPr>
              <a:spLocks/>
            </p:cNvSpPr>
            <p:nvPr/>
          </p:nvSpPr>
          <p:spPr bwMode="auto">
            <a:xfrm>
              <a:off x="1056" y="2640"/>
              <a:ext cx="1156" cy="258"/>
            </a:xfrm>
            <a:custGeom>
              <a:avLst/>
              <a:gdLst>
                <a:gd name="T0" fmla="*/ 0 w 2490"/>
                <a:gd name="T1" fmla="*/ 0 h 570"/>
                <a:gd name="T2" fmla="*/ 45 w 2490"/>
                <a:gd name="T3" fmla="*/ 150 h 570"/>
                <a:gd name="T4" fmla="*/ 150 w 2490"/>
                <a:gd name="T5" fmla="*/ 270 h 570"/>
                <a:gd name="T6" fmla="*/ 285 w 2490"/>
                <a:gd name="T7" fmla="*/ 360 h 570"/>
                <a:gd name="T8" fmla="*/ 330 w 2490"/>
                <a:gd name="T9" fmla="*/ 405 h 570"/>
                <a:gd name="T10" fmla="*/ 555 w 2490"/>
                <a:gd name="T11" fmla="*/ 480 h 570"/>
                <a:gd name="T12" fmla="*/ 645 w 2490"/>
                <a:gd name="T13" fmla="*/ 525 h 570"/>
                <a:gd name="T14" fmla="*/ 795 w 2490"/>
                <a:gd name="T15" fmla="*/ 555 h 570"/>
                <a:gd name="T16" fmla="*/ 870 w 2490"/>
                <a:gd name="T17" fmla="*/ 570 h 570"/>
                <a:gd name="T18" fmla="*/ 1350 w 2490"/>
                <a:gd name="T19" fmla="*/ 540 h 570"/>
                <a:gd name="T20" fmla="*/ 1815 w 2490"/>
                <a:gd name="T21" fmla="*/ 435 h 570"/>
                <a:gd name="T22" fmla="*/ 1995 w 2490"/>
                <a:gd name="T23" fmla="*/ 405 h 570"/>
                <a:gd name="T24" fmla="*/ 2280 w 2490"/>
                <a:gd name="T25" fmla="*/ 240 h 570"/>
                <a:gd name="T26" fmla="*/ 2460 w 2490"/>
                <a:gd name="T27" fmla="*/ 90 h 570"/>
                <a:gd name="T28" fmla="*/ 2490 w 2490"/>
                <a:gd name="T29" fmla="*/ 45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0" h="570">
                  <a:moveTo>
                    <a:pt x="0" y="0"/>
                  </a:moveTo>
                  <a:cubicBezTo>
                    <a:pt x="16" y="47"/>
                    <a:pt x="21" y="106"/>
                    <a:pt x="45" y="150"/>
                  </a:cubicBezTo>
                  <a:cubicBezTo>
                    <a:pt x="119" y="283"/>
                    <a:pt x="73" y="206"/>
                    <a:pt x="150" y="270"/>
                  </a:cubicBezTo>
                  <a:cubicBezTo>
                    <a:pt x="199" y="311"/>
                    <a:pt x="223" y="339"/>
                    <a:pt x="285" y="360"/>
                  </a:cubicBezTo>
                  <a:cubicBezTo>
                    <a:pt x="300" y="375"/>
                    <a:pt x="311" y="395"/>
                    <a:pt x="330" y="405"/>
                  </a:cubicBezTo>
                  <a:cubicBezTo>
                    <a:pt x="393" y="440"/>
                    <a:pt x="485" y="457"/>
                    <a:pt x="555" y="480"/>
                  </a:cubicBezTo>
                  <a:cubicBezTo>
                    <a:pt x="587" y="491"/>
                    <a:pt x="613" y="515"/>
                    <a:pt x="645" y="525"/>
                  </a:cubicBezTo>
                  <a:cubicBezTo>
                    <a:pt x="694" y="540"/>
                    <a:pt x="745" y="545"/>
                    <a:pt x="795" y="555"/>
                  </a:cubicBezTo>
                  <a:cubicBezTo>
                    <a:pt x="820" y="560"/>
                    <a:pt x="870" y="570"/>
                    <a:pt x="870" y="570"/>
                  </a:cubicBezTo>
                  <a:cubicBezTo>
                    <a:pt x="1071" y="561"/>
                    <a:pt x="1172" y="562"/>
                    <a:pt x="1350" y="540"/>
                  </a:cubicBezTo>
                  <a:cubicBezTo>
                    <a:pt x="1509" y="520"/>
                    <a:pt x="1659" y="463"/>
                    <a:pt x="1815" y="435"/>
                  </a:cubicBezTo>
                  <a:cubicBezTo>
                    <a:pt x="2073" y="388"/>
                    <a:pt x="1836" y="445"/>
                    <a:pt x="1995" y="405"/>
                  </a:cubicBezTo>
                  <a:cubicBezTo>
                    <a:pt x="2085" y="345"/>
                    <a:pt x="2202" y="318"/>
                    <a:pt x="2280" y="240"/>
                  </a:cubicBezTo>
                  <a:cubicBezTo>
                    <a:pt x="2334" y="186"/>
                    <a:pt x="2396" y="133"/>
                    <a:pt x="2460" y="90"/>
                  </a:cubicBezTo>
                  <a:cubicBezTo>
                    <a:pt x="2470" y="75"/>
                    <a:pt x="2490" y="45"/>
                    <a:pt x="2490" y="45"/>
                  </a:cubicBezTo>
                </a:path>
              </a:pathLst>
            </a:custGeom>
            <a:noFill/>
            <a:ln w="38100" cap="flat" algn="ctr">
              <a:solidFill>
                <a:srgbClr val="FF9900"/>
              </a:solidFill>
              <a:prstDash val="solid"/>
              <a:round/>
              <a:headEnd type="triangl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357" name="Freeform 1052">
              <a:extLst>
                <a:ext uri="{FF2B5EF4-FFF2-40B4-BE49-F238E27FC236}">
                  <a16:creationId xmlns:a16="http://schemas.microsoft.com/office/drawing/2014/main" id="{7910E7EB-C0F5-0143-91FA-EDC7DE04FD6C}"/>
                </a:ext>
              </a:extLst>
            </p:cNvPr>
            <p:cNvSpPr>
              <a:spLocks/>
            </p:cNvSpPr>
            <p:nvPr/>
          </p:nvSpPr>
          <p:spPr bwMode="auto">
            <a:xfrm>
              <a:off x="3504" y="2640"/>
              <a:ext cx="1234" cy="348"/>
            </a:xfrm>
            <a:custGeom>
              <a:avLst/>
              <a:gdLst>
                <a:gd name="T0" fmla="*/ 2340 w 2340"/>
                <a:gd name="T1" fmla="*/ 0 h 1035"/>
                <a:gd name="T2" fmla="*/ 2250 w 2340"/>
                <a:gd name="T3" fmla="*/ 135 h 1035"/>
                <a:gd name="T4" fmla="*/ 2220 w 2340"/>
                <a:gd name="T5" fmla="*/ 225 h 1035"/>
                <a:gd name="T6" fmla="*/ 2130 w 2340"/>
                <a:gd name="T7" fmla="*/ 360 h 1035"/>
                <a:gd name="T8" fmla="*/ 2115 w 2340"/>
                <a:gd name="T9" fmla="*/ 405 h 1035"/>
                <a:gd name="T10" fmla="*/ 2040 w 2340"/>
                <a:gd name="T11" fmla="*/ 495 h 1035"/>
                <a:gd name="T12" fmla="*/ 1935 w 2340"/>
                <a:gd name="T13" fmla="*/ 675 h 1035"/>
                <a:gd name="T14" fmla="*/ 1605 w 2340"/>
                <a:gd name="T15" fmla="*/ 915 h 1035"/>
                <a:gd name="T16" fmla="*/ 1395 w 2340"/>
                <a:gd name="T17" fmla="*/ 975 h 1035"/>
                <a:gd name="T18" fmla="*/ 1125 w 2340"/>
                <a:gd name="T19" fmla="*/ 1035 h 1035"/>
                <a:gd name="T20" fmla="*/ 675 w 2340"/>
                <a:gd name="T21" fmla="*/ 930 h 1035"/>
                <a:gd name="T22" fmla="*/ 480 w 2340"/>
                <a:gd name="T23" fmla="*/ 795 h 1035"/>
                <a:gd name="T24" fmla="*/ 450 w 2340"/>
                <a:gd name="T25" fmla="*/ 735 h 1035"/>
                <a:gd name="T26" fmla="*/ 375 w 2340"/>
                <a:gd name="T27" fmla="*/ 645 h 1035"/>
                <a:gd name="T28" fmla="*/ 285 w 2340"/>
                <a:gd name="T29" fmla="*/ 510 h 1035"/>
                <a:gd name="T30" fmla="*/ 195 w 2340"/>
                <a:gd name="T31" fmla="*/ 375 h 1035"/>
                <a:gd name="T32" fmla="*/ 180 w 2340"/>
                <a:gd name="T33" fmla="*/ 330 h 1035"/>
                <a:gd name="T34" fmla="*/ 90 w 2340"/>
                <a:gd name="T35" fmla="*/ 195 h 1035"/>
                <a:gd name="T36" fmla="*/ 75 w 2340"/>
                <a:gd name="T37" fmla="*/ 150 h 1035"/>
                <a:gd name="T38" fmla="*/ 0 w 2340"/>
                <a:gd name="T39" fmla="*/ 60 h 1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0" h="1035">
                  <a:moveTo>
                    <a:pt x="2340" y="0"/>
                  </a:moveTo>
                  <a:cubicBezTo>
                    <a:pt x="2310" y="45"/>
                    <a:pt x="2267" y="84"/>
                    <a:pt x="2250" y="135"/>
                  </a:cubicBezTo>
                  <a:cubicBezTo>
                    <a:pt x="2240" y="165"/>
                    <a:pt x="2238" y="199"/>
                    <a:pt x="2220" y="225"/>
                  </a:cubicBezTo>
                  <a:cubicBezTo>
                    <a:pt x="2190" y="270"/>
                    <a:pt x="2147" y="309"/>
                    <a:pt x="2130" y="360"/>
                  </a:cubicBezTo>
                  <a:cubicBezTo>
                    <a:pt x="2125" y="375"/>
                    <a:pt x="2124" y="392"/>
                    <a:pt x="2115" y="405"/>
                  </a:cubicBezTo>
                  <a:cubicBezTo>
                    <a:pt x="2049" y="505"/>
                    <a:pt x="2089" y="397"/>
                    <a:pt x="2040" y="495"/>
                  </a:cubicBezTo>
                  <a:cubicBezTo>
                    <a:pt x="2010" y="555"/>
                    <a:pt x="1984" y="626"/>
                    <a:pt x="1935" y="675"/>
                  </a:cubicBezTo>
                  <a:cubicBezTo>
                    <a:pt x="1840" y="770"/>
                    <a:pt x="1728" y="860"/>
                    <a:pt x="1605" y="915"/>
                  </a:cubicBezTo>
                  <a:cubicBezTo>
                    <a:pt x="1534" y="947"/>
                    <a:pt x="1468" y="955"/>
                    <a:pt x="1395" y="975"/>
                  </a:cubicBezTo>
                  <a:cubicBezTo>
                    <a:pt x="1264" y="1011"/>
                    <a:pt x="1269" y="1019"/>
                    <a:pt x="1125" y="1035"/>
                  </a:cubicBezTo>
                  <a:cubicBezTo>
                    <a:pt x="920" y="1020"/>
                    <a:pt x="845" y="1015"/>
                    <a:pt x="675" y="930"/>
                  </a:cubicBezTo>
                  <a:cubicBezTo>
                    <a:pt x="605" y="895"/>
                    <a:pt x="528" y="863"/>
                    <a:pt x="480" y="795"/>
                  </a:cubicBezTo>
                  <a:cubicBezTo>
                    <a:pt x="467" y="777"/>
                    <a:pt x="463" y="753"/>
                    <a:pt x="450" y="735"/>
                  </a:cubicBezTo>
                  <a:cubicBezTo>
                    <a:pt x="395" y="658"/>
                    <a:pt x="415" y="724"/>
                    <a:pt x="375" y="645"/>
                  </a:cubicBezTo>
                  <a:cubicBezTo>
                    <a:pt x="347" y="588"/>
                    <a:pt x="332" y="557"/>
                    <a:pt x="285" y="510"/>
                  </a:cubicBezTo>
                  <a:cubicBezTo>
                    <a:pt x="264" y="446"/>
                    <a:pt x="224" y="432"/>
                    <a:pt x="195" y="375"/>
                  </a:cubicBezTo>
                  <a:cubicBezTo>
                    <a:pt x="188" y="361"/>
                    <a:pt x="188" y="344"/>
                    <a:pt x="180" y="330"/>
                  </a:cubicBezTo>
                  <a:cubicBezTo>
                    <a:pt x="180" y="330"/>
                    <a:pt x="105" y="218"/>
                    <a:pt x="90" y="195"/>
                  </a:cubicBezTo>
                  <a:cubicBezTo>
                    <a:pt x="81" y="182"/>
                    <a:pt x="83" y="164"/>
                    <a:pt x="75" y="150"/>
                  </a:cubicBezTo>
                  <a:cubicBezTo>
                    <a:pt x="23" y="56"/>
                    <a:pt x="50" y="60"/>
                    <a:pt x="0" y="60"/>
                  </a:cubicBezTo>
                </a:path>
              </a:pathLst>
            </a:custGeom>
            <a:noFill/>
            <a:ln w="38100" cap="flat" algn="ctr">
              <a:solidFill>
                <a:srgbClr val="FF9900"/>
              </a:solidFill>
              <a:prstDash val="solid"/>
              <a:round/>
              <a:headEnd type="none" w="med" len="med"/>
              <a:tailEnd type="triangl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358" name="Line 1053">
              <a:extLst>
                <a:ext uri="{FF2B5EF4-FFF2-40B4-BE49-F238E27FC236}">
                  <a16:creationId xmlns:a16="http://schemas.microsoft.com/office/drawing/2014/main" id="{F3557AEA-7B52-8148-84A4-D6F870325ABA}"/>
                </a:ext>
              </a:extLst>
            </p:cNvPr>
            <p:cNvSpPr>
              <a:spLocks noChangeShapeType="1"/>
            </p:cNvSpPr>
            <p:nvPr/>
          </p:nvSpPr>
          <p:spPr bwMode="auto">
            <a:xfrm>
              <a:off x="912" y="2640"/>
              <a:ext cx="672" cy="624"/>
            </a:xfrm>
            <a:prstGeom prst="line">
              <a:avLst/>
            </a:prstGeom>
            <a:noFill/>
            <a:ln w="38100" cap="flat" algn="ctr">
              <a:solidFill>
                <a:srgbClr val="FF9900"/>
              </a:solidFill>
              <a:prstDash val="solid"/>
              <a:round/>
              <a:headEnd type="none" w="med" len="me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59" name="Line 1054">
              <a:extLst>
                <a:ext uri="{FF2B5EF4-FFF2-40B4-BE49-F238E27FC236}">
                  <a16:creationId xmlns:a16="http://schemas.microsoft.com/office/drawing/2014/main" id="{407DF51D-0B59-BC45-8ED1-CA2BA7C7419F}"/>
                </a:ext>
              </a:extLst>
            </p:cNvPr>
            <p:cNvSpPr>
              <a:spLocks noChangeShapeType="1"/>
            </p:cNvSpPr>
            <p:nvPr/>
          </p:nvSpPr>
          <p:spPr bwMode="auto">
            <a:xfrm flipH="1">
              <a:off x="4320" y="2640"/>
              <a:ext cx="624" cy="432"/>
            </a:xfrm>
            <a:prstGeom prst="line">
              <a:avLst/>
            </a:prstGeom>
            <a:noFill/>
            <a:ln w="38100" cap="flat" algn="ctr">
              <a:solidFill>
                <a:srgbClr val="FF9900"/>
              </a:solidFill>
              <a:prstDash val="solid"/>
              <a:round/>
              <a:headEnd type="none" w="med" len="med"/>
              <a:tailEnd type="none" w="sm" len="sm"/>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3099909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2" name="Text Box 4">
            <a:extLst>
              <a:ext uri="{FF2B5EF4-FFF2-40B4-BE49-F238E27FC236}">
                <a16:creationId xmlns:a16="http://schemas.microsoft.com/office/drawing/2014/main" id="{EE010520-7638-B640-8718-42F03932F66D}"/>
              </a:ext>
            </a:extLst>
          </p:cNvPr>
          <p:cNvSpPr>
            <a:spLocks noChangeArrowheads="1"/>
          </p:cNvSpPr>
          <p:nvPr/>
        </p:nvSpPr>
        <p:spPr bwMode="auto">
          <a:xfrm>
            <a:off x="784412" y="416860"/>
            <a:ext cx="2362200" cy="6047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3200" b="1" dirty="0">
                <a:solidFill>
                  <a:schemeClr val="tx2"/>
                </a:solidFill>
                <a:latin typeface="宋体" panose="02010600030101010101" pitchFamily="2" charset="-122"/>
              </a:rPr>
              <a:t>注意</a:t>
            </a:r>
          </a:p>
        </p:txBody>
      </p:sp>
      <p:sp>
        <p:nvSpPr>
          <p:cNvPr id="2363" name="Text Box 5">
            <a:extLst>
              <a:ext uri="{FF2B5EF4-FFF2-40B4-BE49-F238E27FC236}">
                <a16:creationId xmlns:a16="http://schemas.microsoft.com/office/drawing/2014/main" id="{0BB3F842-6DEE-2B47-BC32-CFA9ADD6664A}"/>
              </a:ext>
            </a:extLst>
          </p:cNvPr>
          <p:cNvSpPr>
            <a:spLocks noChangeArrowheads="1"/>
          </p:cNvSpPr>
          <p:nvPr/>
        </p:nvSpPr>
        <p:spPr bwMode="auto">
          <a:xfrm>
            <a:off x="2209800" y="1863725"/>
            <a:ext cx="8153400" cy="469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SzPct val="120000"/>
              <a:buFont typeface="Wingdings" pitchFamily="2" charset="2"/>
              <a:buChar char="§"/>
            </a:pPr>
            <a:r>
              <a:rPr lang="en-US" altLang="zh-CN" sz="2400">
                <a:latin typeface="Times New Roman" panose="02020603050405020304" pitchFamily="18" charset="0"/>
              </a:rPr>
              <a:t> Java</a:t>
            </a:r>
            <a:r>
              <a:rPr lang="zh-CN" altLang="en-US" sz="2400">
                <a:latin typeface="Times New Roman" panose="02020603050405020304" pitchFamily="18" charset="0"/>
              </a:rPr>
              <a:t>通过面向对象的方法进行异常处理，把各种不同的异常事件进行分类，体现了良好的层次性，提供了良好的接口，这种机制对于具有动态运行特性的复杂程序提供了强有力的控制。</a:t>
            </a:r>
          </a:p>
          <a:p>
            <a:pPr algn="just">
              <a:lnSpc>
                <a:spcPct val="100000"/>
              </a:lnSpc>
              <a:spcBef>
                <a:spcPct val="0"/>
              </a:spcBef>
              <a:buSzPct val="120000"/>
              <a:buFont typeface="Wingdings" pitchFamily="2" charset="2"/>
              <a:buChar char="§"/>
            </a:pPr>
            <a:r>
              <a:rPr lang="zh-CN" altLang="en-US" sz="2400">
                <a:latin typeface="Times New Roman" panose="02020603050405020304" pitchFamily="18" charset="0"/>
              </a:rPr>
              <a:t> 由于把异常事件当成对象来处理，利用类的层次性可以把多个具有相同父类的异常统一处理，也可以区分不同的异常分别处理，使用非常灵活。当然，从另一方面来看，</a:t>
            </a:r>
            <a:r>
              <a:rPr lang="zh-CN" altLang="en-US" sz="2400">
                <a:latin typeface="Arial" panose="020B0604020202020204" pitchFamily="34" charset="0"/>
              </a:rPr>
              <a:t>在捕获或声明异常时，要选取合适类型的异常类，注意异常的类层次，根据不同的情况使用一般或特殊的异常类。</a:t>
            </a:r>
          </a:p>
          <a:p>
            <a:pPr algn="just" eaLnBrk="1" hangingPunct="1">
              <a:lnSpc>
                <a:spcPct val="120000"/>
              </a:lnSpc>
              <a:spcBef>
                <a:spcPct val="0"/>
              </a:spcBef>
              <a:buSzPct val="70000"/>
            </a:pPr>
            <a:r>
              <a:rPr lang="zh-CN" altLang="en-US" sz="2400">
                <a:latin typeface="Arial" panose="020B0604020202020204" pitchFamily="34" charset="0"/>
              </a:rPr>
              <a:t> 应该根据具体的情况选择在何处处理异常。或者在方法内捕获并处理，或者用</a:t>
            </a:r>
            <a:r>
              <a:rPr lang="en-US" altLang="zh-CN" sz="2400">
                <a:latin typeface="Arial" panose="020B0604020202020204" pitchFamily="34" charset="0"/>
              </a:rPr>
              <a:t>throws</a:t>
            </a:r>
            <a:r>
              <a:rPr lang="zh-CN" altLang="en-US" sz="2400">
                <a:latin typeface="Arial" panose="020B0604020202020204" pitchFamily="34" charset="0"/>
              </a:rPr>
              <a:t>子句把它交给调用栈中上层的方法去处理。</a:t>
            </a:r>
          </a:p>
        </p:txBody>
      </p:sp>
    </p:spTree>
    <p:extLst>
      <p:ext uri="{BB962C8B-B14F-4D97-AF65-F5344CB8AC3E}">
        <p14:creationId xmlns:p14="http://schemas.microsoft.com/office/powerpoint/2010/main" val="1374196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 name="Rectangle 2">
            <a:extLst>
              <a:ext uri="{FF2B5EF4-FFF2-40B4-BE49-F238E27FC236}">
                <a16:creationId xmlns:a16="http://schemas.microsoft.com/office/drawing/2014/main" id="{53544225-0B10-8841-ACD4-37B89F99E9FD}"/>
              </a:ext>
            </a:extLst>
          </p:cNvPr>
          <p:cNvSpPr>
            <a:spLocks noChangeArrowheads="1"/>
          </p:cNvSpPr>
          <p:nvPr/>
        </p:nvSpPr>
        <p:spPr bwMode="auto">
          <a:xfrm>
            <a:off x="2209800" y="2057400"/>
            <a:ext cx="8077200" cy="427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50000"/>
              </a:spcBef>
              <a:buSzPct val="70000"/>
            </a:pPr>
            <a:r>
              <a:rPr lang="en-US" altLang="zh-CN" sz="3200" b="1">
                <a:solidFill>
                  <a:schemeClr val="folHlink"/>
                </a:solidFill>
                <a:latin typeface="Arial" panose="020B0604020202020204" pitchFamily="34" charset="0"/>
              </a:rPr>
              <a:t> </a:t>
            </a:r>
            <a:r>
              <a:rPr lang="zh-CN" altLang="en-US" sz="3200" b="1">
                <a:solidFill>
                  <a:schemeClr val="folHlink"/>
                </a:solidFill>
                <a:latin typeface="Arial" panose="020B0604020202020204" pitchFamily="34" charset="0"/>
              </a:rPr>
              <a:t>没有错误处理的程序</a:t>
            </a:r>
            <a:r>
              <a:rPr lang="en-US" altLang="zh-CN" sz="3200" b="1">
                <a:solidFill>
                  <a:schemeClr val="folHlink"/>
                </a:solidFill>
                <a:latin typeface="Arial" panose="020B0604020202020204" pitchFamily="34" charset="0"/>
              </a:rPr>
              <a:t>:</a:t>
            </a:r>
          </a:p>
          <a:p>
            <a:pPr eaLnBrk="1" hangingPunct="1">
              <a:lnSpc>
                <a:spcPct val="75000"/>
              </a:lnSpc>
              <a:spcBef>
                <a:spcPct val="50000"/>
              </a:spcBef>
              <a:buSzPct val="70000"/>
              <a:buFont typeface="Wingdings" pitchFamily="2" charset="2"/>
              <a:buNone/>
            </a:pPr>
            <a:r>
              <a:rPr lang="en-US" altLang="zh-CN" sz="2800" b="1">
                <a:latin typeface="宋体" panose="02010600030101010101" pitchFamily="2" charset="-122"/>
              </a:rPr>
              <a:t>{</a:t>
            </a:r>
          </a:p>
          <a:p>
            <a:pPr eaLnBrk="1" hangingPunct="1">
              <a:lnSpc>
                <a:spcPct val="75000"/>
              </a:lnSpc>
              <a:spcBef>
                <a:spcPct val="50000"/>
              </a:spcBef>
              <a:buSzPct val="70000"/>
              <a:buFont typeface="Wingdings" pitchFamily="2" charset="2"/>
              <a:buNone/>
            </a:pPr>
            <a:r>
              <a:rPr lang="en-US" altLang="zh-CN" sz="2800" b="1">
                <a:latin typeface="宋体" panose="02010600030101010101" pitchFamily="2" charset="-122"/>
              </a:rPr>
              <a:t>      openTheFile;</a:t>
            </a:r>
          </a:p>
          <a:p>
            <a:pPr eaLnBrk="1" hangingPunct="1">
              <a:lnSpc>
                <a:spcPct val="75000"/>
              </a:lnSpc>
              <a:spcBef>
                <a:spcPct val="50000"/>
              </a:spcBef>
              <a:buSzPct val="70000"/>
              <a:buFont typeface="Wingdings" pitchFamily="2" charset="2"/>
              <a:buNone/>
            </a:pPr>
            <a:r>
              <a:rPr lang="en-US" altLang="zh-CN" sz="2800" b="1">
                <a:latin typeface="宋体" panose="02010600030101010101" pitchFamily="2" charset="-122"/>
              </a:rPr>
              <a:t>      determine its size;</a:t>
            </a:r>
          </a:p>
          <a:p>
            <a:pPr eaLnBrk="1" hangingPunct="1">
              <a:lnSpc>
                <a:spcPct val="75000"/>
              </a:lnSpc>
              <a:spcBef>
                <a:spcPct val="50000"/>
              </a:spcBef>
              <a:buSzPct val="70000"/>
              <a:buFont typeface="Wingdings" pitchFamily="2" charset="2"/>
              <a:buNone/>
            </a:pPr>
            <a:r>
              <a:rPr lang="en-US" altLang="zh-CN" sz="2800" b="1">
                <a:latin typeface="宋体" panose="02010600030101010101" pitchFamily="2" charset="-122"/>
              </a:rPr>
              <a:t>      allocate that much memory;</a:t>
            </a:r>
          </a:p>
          <a:p>
            <a:pPr eaLnBrk="1" hangingPunct="1">
              <a:lnSpc>
                <a:spcPct val="75000"/>
              </a:lnSpc>
              <a:spcBef>
                <a:spcPct val="50000"/>
              </a:spcBef>
              <a:buSzPct val="70000"/>
              <a:buFont typeface="Wingdings" pitchFamily="2" charset="2"/>
              <a:buNone/>
            </a:pPr>
            <a:r>
              <a:rPr lang="en-US" altLang="zh-CN" sz="2800" b="1">
                <a:latin typeface="宋体" panose="02010600030101010101" pitchFamily="2" charset="-122"/>
              </a:rPr>
              <a:t>      read-file</a:t>
            </a:r>
          </a:p>
          <a:p>
            <a:pPr eaLnBrk="1" hangingPunct="1">
              <a:lnSpc>
                <a:spcPct val="75000"/>
              </a:lnSpc>
              <a:spcBef>
                <a:spcPct val="50000"/>
              </a:spcBef>
              <a:buSzPct val="70000"/>
              <a:buFont typeface="Wingdings" pitchFamily="2" charset="2"/>
              <a:buNone/>
            </a:pPr>
            <a:r>
              <a:rPr lang="en-US" altLang="zh-CN" sz="2800" b="1">
                <a:latin typeface="宋体" panose="02010600030101010101" pitchFamily="2" charset="-122"/>
              </a:rPr>
              <a:t>      closeTheFile;  </a:t>
            </a:r>
          </a:p>
          <a:p>
            <a:pPr eaLnBrk="1" hangingPunct="1">
              <a:lnSpc>
                <a:spcPct val="75000"/>
              </a:lnSpc>
              <a:spcBef>
                <a:spcPct val="50000"/>
              </a:spcBef>
              <a:buSzPct val="70000"/>
              <a:buFont typeface="Wingdings" pitchFamily="2" charset="2"/>
              <a:buNone/>
            </a:pPr>
            <a:r>
              <a:rPr lang="en-US" altLang="zh-CN" sz="2800" b="1">
                <a:latin typeface="宋体" panose="02010600030101010101" pitchFamily="2" charset="-122"/>
              </a:rPr>
              <a:t> }</a:t>
            </a:r>
          </a:p>
        </p:txBody>
      </p:sp>
      <p:sp>
        <p:nvSpPr>
          <p:cNvPr id="2089" name="Rectangle 3">
            <a:extLst>
              <a:ext uri="{FF2B5EF4-FFF2-40B4-BE49-F238E27FC236}">
                <a16:creationId xmlns:a16="http://schemas.microsoft.com/office/drawing/2014/main" id="{1C371D7D-B277-354D-BCED-43802EC6DC45}"/>
              </a:ext>
            </a:extLst>
          </p:cNvPr>
          <p:cNvSpPr>
            <a:spLocks noChangeArrowheads="1"/>
          </p:cNvSpPr>
          <p:nvPr/>
        </p:nvSpPr>
        <p:spPr bwMode="auto">
          <a:xfrm>
            <a:off x="560294" y="385484"/>
            <a:ext cx="6019800" cy="814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异常的概念</a:t>
            </a:r>
          </a:p>
        </p:txBody>
      </p:sp>
    </p:spTree>
    <p:extLst>
      <p:ext uri="{BB962C8B-B14F-4D97-AF65-F5344CB8AC3E}">
        <p14:creationId xmlns:p14="http://schemas.microsoft.com/office/powerpoint/2010/main" val="1775766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6" name="Rectangle 2">
            <a:extLst>
              <a:ext uri="{FF2B5EF4-FFF2-40B4-BE49-F238E27FC236}">
                <a16:creationId xmlns:a16="http://schemas.microsoft.com/office/drawing/2014/main" id="{0DEB5A53-D7F3-5B44-824B-46B5BC13FA19}"/>
              </a:ext>
            </a:extLst>
          </p:cNvPr>
          <p:cNvSpPr>
            <a:spLocks noChangeArrowheads="1"/>
          </p:cNvSpPr>
          <p:nvPr/>
        </p:nvSpPr>
        <p:spPr bwMode="auto">
          <a:xfrm>
            <a:off x="331695" y="340659"/>
            <a:ext cx="3013967" cy="796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异常的概念</a:t>
            </a:r>
          </a:p>
        </p:txBody>
      </p:sp>
      <p:sp>
        <p:nvSpPr>
          <p:cNvPr id="2097" name="Rectangle 3">
            <a:extLst>
              <a:ext uri="{FF2B5EF4-FFF2-40B4-BE49-F238E27FC236}">
                <a16:creationId xmlns:a16="http://schemas.microsoft.com/office/drawing/2014/main" id="{59E67CDE-22B4-934E-BCAD-3A97A2F96D31}"/>
              </a:ext>
            </a:extLst>
          </p:cNvPr>
          <p:cNvSpPr>
            <a:spLocks noChangeArrowheads="1"/>
          </p:cNvSpPr>
          <p:nvPr/>
        </p:nvSpPr>
        <p:spPr bwMode="auto">
          <a:xfrm>
            <a:off x="2590800" y="1700213"/>
            <a:ext cx="7391400" cy="52248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85000"/>
              </a:lnSpc>
              <a:spcBef>
                <a:spcPct val="50000"/>
              </a:spcBef>
              <a:buSzPct val="70000"/>
            </a:pPr>
            <a:r>
              <a:rPr lang="en-US" altLang="zh-CN" sz="2400" b="1">
                <a:solidFill>
                  <a:schemeClr val="folHlink"/>
                </a:solidFill>
                <a:latin typeface="宋体" panose="02010600030101010101" pitchFamily="2" charset="-122"/>
              </a:rPr>
              <a:t> </a:t>
            </a:r>
            <a:r>
              <a:rPr lang="zh-CN" altLang="en-US" sz="2400" b="1">
                <a:solidFill>
                  <a:schemeClr val="folHlink"/>
                </a:solidFill>
                <a:latin typeface="宋体" panose="02010600030101010101" pitchFamily="2" charset="-122"/>
              </a:rPr>
              <a:t>以常规方法处理错误：</a:t>
            </a:r>
          </a:p>
          <a:p>
            <a:pPr eaLnBrk="1" hangingPunct="1">
              <a:lnSpc>
                <a:spcPct val="85000"/>
              </a:lnSpc>
              <a:spcBef>
                <a:spcPct val="50000"/>
              </a:spcBef>
              <a:buSzPct val="70000"/>
              <a:buFont typeface="Wingdings" pitchFamily="2" charset="2"/>
              <a:buNone/>
            </a:pPr>
            <a:r>
              <a:rPr lang="en-US" altLang="zh-CN" sz="2200" b="1">
                <a:solidFill>
                  <a:srgbClr val="FF00FF"/>
                </a:solidFill>
                <a:latin typeface="Times New Roman" panose="02020603050405020304" pitchFamily="18" charset="0"/>
              </a:rPr>
              <a:t>openFiles;</a:t>
            </a:r>
          </a:p>
          <a:p>
            <a:pPr eaLnBrk="1" hangingPunct="1">
              <a:lnSpc>
                <a:spcPct val="25000"/>
              </a:lnSpc>
              <a:spcBef>
                <a:spcPct val="50000"/>
              </a:spcBef>
              <a:buSzPct val="70000"/>
              <a:buFont typeface="Wingdings" pitchFamily="2" charset="2"/>
              <a:buNone/>
            </a:pPr>
            <a:r>
              <a:rPr lang="en-US" altLang="zh-CN" sz="2200" b="1">
                <a:latin typeface="Times New Roman" panose="02020603050405020304" pitchFamily="18" charset="0"/>
              </a:rPr>
              <a:t>if (theFilesOpen)</a:t>
            </a:r>
          </a:p>
          <a:p>
            <a:pPr eaLnBrk="1" hangingPunct="1">
              <a:lnSpc>
                <a:spcPct val="25000"/>
              </a:lnSpc>
              <a:spcBef>
                <a:spcPct val="50000"/>
              </a:spcBef>
              <a:buSzPct val="70000"/>
              <a:buFont typeface="Wingdings" pitchFamily="2" charset="2"/>
              <a:buNone/>
            </a:pPr>
            <a:r>
              <a:rPr lang="en-US" altLang="zh-CN" sz="2200" b="1">
                <a:latin typeface="Times New Roman" panose="02020603050405020304" pitchFamily="18" charset="0"/>
              </a:rPr>
              <a:t>{</a:t>
            </a:r>
          </a:p>
          <a:p>
            <a:pPr eaLnBrk="1" hangingPunct="1">
              <a:lnSpc>
                <a:spcPct val="25000"/>
              </a:lnSpc>
              <a:spcBef>
                <a:spcPct val="50000"/>
              </a:spcBef>
              <a:buSzPct val="70000"/>
              <a:buFont typeface="Wingdings" pitchFamily="2" charset="2"/>
              <a:buNone/>
            </a:pPr>
            <a:r>
              <a:rPr lang="en-US" altLang="zh-CN" sz="2200" b="1">
                <a:solidFill>
                  <a:srgbClr val="FF00FF"/>
                </a:solidFill>
                <a:latin typeface="Times New Roman" panose="02020603050405020304" pitchFamily="18" charset="0"/>
              </a:rPr>
              <a:t>   determine the length of the file;</a:t>
            </a:r>
          </a:p>
          <a:p>
            <a:pPr eaLnBrk="1" hangingPunct="1">
              <a:lnSpc>
                <a:spcPct val="25000"/>
              </a:lnSpc>
              <a:spcBef>
                <a:spcPct val="50000"/>
              </a:spcBef>
              <a:buSzPct val="70000"/>
              <a:buFont typeface="Wingdings" pitchFamily="2" charset="2"/>
              <a:buNone/>
            </a:pPr>
            <a:r>
              <a:rPr lang="en-US" altLang="zh-CN" sz="2200" b="1">
                <a:latin typeface="Times New Roman" panose="02020603050405020304" pitchFamily="18" charset="0"/>
              </a:rPr>
              <a:t>   if (gotTheFileLength)</a:t>
            </a:r>
          </a:p>
          <a:p>
            <a:pPr eaLnBrk="1" hangingPunct="1">
              <a:lnSpc>
                <a:spcPct val="25000"/>
              </a:lnSpc>
              <a:spcBef>
                <a:spcPct val="50000"/>
              </a:spcBef>
              <a:buSzPct val="70000"/>
              <a:buFont typeface="Wingdings" pitchFamily="2" charset="2"/>
              <a:buNone/>
            </a:pPr>
            <a:r>
              <a:rPr lang="en-US" altLang="zh-CN" sz="2200" b="1">
                <a:latin typeface="Times New Roman" panose="02020603050405020304" pitchFamily="18" charset="0"/>
              </a:rPr>
              <a:t>   {</a:t>
            </a:r>
          </a:p>
          <a:p>
            <a:pPr eaLnBrk="1" hangingPunct="1">
              <a:lnSpc>
                <a:spcPct val="25000"/>
              </a:lnSpc>
              <a:spcBef>
                <a:spcPct val="50000"/>
              </a:spcBef>
              <a:buSzPct val="70000"/>
              <a:buFont typeface="Wingdings" pitchFamily="2" charset="2"/>
              <a:buNone/>
            </a:pPr>
            <a:r>
              <a:rPr lang="en-US" altLang="zh-CN" sz="2200" b="1">
                <a:solidFill>
                  <a:srgbClr val="FF00FF"/>
                </a:solidFill>
                <a:latin typeface="Times New Roman" panose="02020603050405020304" pitchFamily="18" charset="0"/>
              </a:rPr>
              <a:t>       allocate that much memory;</a:t>
            </a:r>
          </a:p>
          <a:p>
            <a:pPr eaLnBrk="1" hangingPunct="1">
              <a:lnSpc>
                <a:spcPct val="25000"/>
              </a:lnSpc>
              <a:spcBef>
                <a:spcPct val="50000"/>
              </a:spcBef>
              <a:buSzPct val="70000"/>
              <a:buFont typeface="Wingdings" pitchFamily="2" charset="2"/>
              <a:buNone/>
            </a:pPr>
            <a:r>
              <a:rPr lang="en-US" altLang="zh-CN" sz="2200" b="1">
                <a:latin typeface="Times New Roman" panose="02020603050405020304" pitchFamily="18" charset="0"/>
              </a:rPr>
              <a:t>       if (gotEnoughMemory)</a:t>
            </a:r>
          </a:p>
          <a:p>
            <a:pPr eaLnBrk="1" hangingPunct="1">
              <a:lnSpc>
                <a:spcPct val="25000"/>
              </a:lnSpc>
              <a:spcBef>
                <a:spcPct val="50000"/>
              </a:spcBef>
              <a:buSzPct val="70000"/>
              <a:buFont typeface="Wingdings" pitchFamily="2" charset="2"/>
              <a:buNone/>
            </a:pPr>
            <a:r>
              <a:rPr lang="en-US" altLang="zh-CN" sz="2200" b="1">
                <a:latin typeface="Times New Roman" panose="02020603050405020304" pitchFamily="18" charset="0"/>
              </a:rPr>
              <a:t>       {</a:t>
            </a:r>
          </a:p>
          <a:p>
            <a:pPr eaLnBrk="1" hangingPunct="1">
              <a:lnSpc>
                <a:spcPct val="25000"/>
              </a:lnSpc>
              <a:spcBef>
                <a:spcPct val="50000"/>
              </a:spcBef>
              <a:buSzPct val="70000"/>
              <a:buFont typeface="Wingdings" pitchFamily="2" charset="2"/>
              <a:buNone/>
            </a:pPr>
            <a:r>
              <a:rPr lang="en-US" altLang="zh-CN" sz="2200" b="1">
                <a:solidFill>
                  <a:srgbClr val="FF00FF"/>
                </a:solidFill>
                <a:latin typeface="Times New Roman" panose="02020603050405020304" pitchFamily="18" charset="0"/>
              </a:rPr>
              <a:t>            read the file into memory;</a:t>
            </a:r>
          </a:p>
          <a:p>
            <a:pPr eaLnBrk="1" hangingPunct="1">
              <a:lnSpc>
                <a:spcPct val="25000"/>
              </a:lnSpc>
              <a:spcBef>
                <a:spcPct val="50000"/>
              </a:spcBef>
              <a:buSzPct val="70000"/>
              <a:buFont typeface="Wingdings" pitchFamily="2" charset="2"/>
              <a:buNone/>
            </a:pPr>
            <a:r>
              <a:rPr lang="en-US" altLang="zh-CN" sz="2200" b="1">
                <a:latin typeface="Times New Roman" panose="02020603050405020304" pitchFamily="18" charset="0"/>
              </a:rPr>
              <a:t>            if (readFailed)  errorCode=-1;</a:t>
            </a:r>
          </a:p>
          <a:p>
            <a:pPr eaLnBrk="1" hangingPunct="1">
              <a:lnSpc>
                <a:spcPct val="25000"/>
              </a:lnSpc>
              <a:spcBef>
                <a:spcPct val="50000"/>
              </a:spcBef>
              <a:buSzPct val="70000"/>
              <a:buFont typeface="Wingdings" pitchFamily="2" charset="2"/>
              <a:buNone/>
            </a:pPr>
            <a:r>
              <a:rPr lang="en-US" altLang="zh-CN" sz="2200" b="1">
                <a:latin typeface="Times New Roman" panose="02020603050405020304" pitchFamily="18" charset="0"/>
              </a:rPr>
              <a:t>            else errorCode = -2;</a:t>
            </a:r>
          </a:p>
          <a:p>
            <a:pPr eaLnBrk="1" hangingPunct="1">
              <a:lnSpc>
                <a:spcPct val="25000"/>
              </a:lnSpc>
              <a:spcBef>
                <a:spcPct val="50000"/>
              </a:spcBef>
              <a:buSzPct val="70000"/>
              <a:buFont typeface="Wingdings" pitchFamily="2" charset="2"/>
              <a:buNone/>
            </a:pPr>
            <a:r>
              <a:rPr lang="en-US" altLang="zh-CN" sz="2200" b="1">
                <a:latin typeface="Times New Roman" panose="02020603050405020304" pitchFamily="18" charset="0"/>
              </a:rPr>
              <a:t>       }</a:t>
            </a:r>
          </a:p>
          <a:p>
            <a:pPr eaLnBrk="1" hangingPunct="1">
              <a:lnSpc>
                <a:spcPct val="25000"/>
              </a:lnSpc>
              <a:spcBef>
                <a:spcPct val="50000"/>
              </a:spcBef>
              <a:buSzPct val="70000"/>
              <a:buFont typeface="Wingdings" pitchFamily="2" charset="2"/>
              <a:buNone/>
            </a:pPr>
            <a:r>
              <a:rPr lang="en-US" altLang="zh-CN" sz="2200" b="1">
                <a:latin typeface="Times New Roman" panose="02020603050405020304" pitchFamily="18" charset="0"/>
              </a:rPr>
              <a:t>       else  errorCode=-3;</a:t>
            </a:r>
          </a:p>
          <a:p>
            <a:pPr eaLnBrk="1" hangingPunct="1">
              <a:lnSpc>
                <a:spcPct val="25000"/>
              </a:lnSpc>
              <a:spcBef>
                <a:spcPct val="50000"/>
              </a:spcBef>
              <a:buSzPct val="70000"/>
              <a:buFont typeface="Wingdings" pitchFamily="2" charset="2"/>
              <a:buNone/>
            </a:pPr>
            <a:r>
              <a:rPr lang="en-US" altLang="zh-CN" sz="2200" b="1">
                <a:latin typeface="Times New Roman" panose="02020603050405020304" pitchFamily="18" charset="0"/>
              </a:rPr>
              <a:t>   }</a:t>
            </a:r>
          </a:p>
          <a:p>
            <a:pPr eaLnBrk="1" hangingPunct="1">
              <a:lnSpc>
                <a:spcPct val="25000"/>
              </a:lnSpc>
              <a:spcBef>
                <a:spcPct val="50000"/>
              </a:spcBef>
              <a:buSzPct val="70000"/>
              <a:buFont typeface="Wingdings" pitchFamily="2" charset="2"/>
              <a:buNone/>
            </a:pPr>
            <a:r>
              <a:rPr lang="en-US" altLang="zh-CN" sz="2200" b="1">
                <a:latin typeface="Times New Roman" panose="02020603050405020304" pitchFamily="18" charset="0"/>
              </a:rPr>
              <a:t>   else errorCode=-4 ;</a:t>
            </a:r>
          </a:p>
          <a:p>
            <a:pPr eaLnBrk="1" hangingPunct="1">
              <a:lnSpc>
                <a:spcPct val="25000"/>
              </a:lnSpc>
              <a:spcBef>
                <a:spcPct val="50000"/>
              </a:spcBef>
              <a:buSzPct val="70000"/>
              <a:buFont typeface="Wingdings" pitchFamily="2" charset="2"/>
              <a:buNone/>
            </a:pPr>
            <a:r>
              <a:rPr lang="en-US" altLang="zh-CN" sz="2200" b="1">
                <a:latin typeface="Times New Roman" panose="02020603050405020304" pitchFamily="18" charset="0"/>
              </a:rPr>
              <a:t>}</a:t>
            </a:r>
          </a:p>
          <a:p>
            <a:pPr eaLnBrk="1" hangingPunct="1">
              <a:lnSpc>
                <a:spcPct val="25000"/>
              </a:lnSpc>
              <a:spcBef>
                <a:spcPct val="50000"/>
              </a:spcBef>
              <a:buSzPct val="70000"/>
              <a:buFont typeface="Wingdings" pitchFamily="2" charset="2"/>
              <a:buNone/>
            </a:pPr>
            <a:r>
              <a:rPr lang="en-US" altLang="zh-CN" sz="2200" b="1">
                <a:latin typeface="Times New Roman" panose="02020603050405020304" pitchFamily="18" charset="0"/>
              </a:rPr>
              <a:t>else errorCode=-5; </a:t>
            </a:r>
          </a:p>
        </p:txBody>
      </p:sp>
    </p:spTree>
    <p:extLst>
      <p:ext uri="{BB962C8B-B14F-4D97-AF65-F5344CB8AC3E}">
        <p14:creationId xmlns:p14="http://schemas.microsoft.com/office/powerpoint/2010/main" val="3150656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0" name="Rectangle 2">
            <a:extLst>
              <a:ext uri="{FF2B5EF4-FFF2-40B4-BE49-F238E27FC236}">
                <a16:creationId xmlns:a16="http://schemas.microsoft.com/office/drawing/2014/main" id="{6BD1024C-C4AC-6A49-8751-5BBEF38065F2}"/>
              </a:ext>
            </a:extLst>
          </p:cNvPr>
          <p:cNvSpPr>
            <a:spLocks noChangeArrowheads="1"/>
          </p:cNvSpPr>
          <p:nvPr/>
        </p:nvSpPr>
        <p:spPr bwMode="auto">
          <a:xfrm>
            <a:off x="2495550" y="1844676"/>
            <a:ext cx="7416800" cy="3837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10000"/>
              </a:lnSpc>
              <a:buSzPct val="70000"/>
              <a:buFont typeface="Wingdings" pitchFamily="2" charset="2"/>
              <a:buNone/>
            </a:pPr>
            <a:r>
              <a:rPr lang="en-US" altLang="zh-CN" sz="2400" b="1">
                <a:solidFill>
                  <a:schemeClr val="folHlink"/>
                </a:solidFill>
                <a:latin typeface="宋体" panose="02010600030101010101" pitchFamily="2" charset="-122"/>
              </a:rPr>
              <a:t> </a:t>
            </a:r>
            <a:r>
              <a:rPr lang="zh-CN" altLang="en-US" sz="2800" b="1">
                <a:solidFill>
                  <a:schemeClr val="folHlink"/>
                </a:solidFill>
                <a:latin typeface="宋体" panose="02010600030101010101" pitchFamily="2" charset="-122"/>
              </a:rPr>
              <a:t>用常规方法处理错误存在的主要问题有：</a:t>
            </a:r>
          </a:p>
          <a:p>
            <a:pPr eaLnBrk="1" hangingPunct="1">
              <a:lnSpc>
                <a:spcPct val="110000"/>
              </a:lnSpc>
              <a:buSzPct val="70000"/>
            </a:pPr>
            <a:r>
              <a:rPr lang="zh-CN" altLang="en-US" sz="2800" b="1"/>
              <a:t>部分精力花在错误处理上；</a:t>
            </a:r>
          </a:p>
          <a:p>
            <a:pPr eaLnBrk="1" hangingPunct="1">
              <a:lnSpc>
                <a:spcPct val="110000"/>
              </a:lnSpc>
              <a:buSzPct val="70000"/>
            </a:pPr>
            <a:r>
              <a:rPr lang="zh-CN" altLang="en-US" sz="2800" b="1"/>
              <a:t>只处理能够想到的错误，对未知的情况无法处理；</a:t>
            </a:r>
          </a:p>
          <a:p>
            <a:pPr eaLnBrk="1" hangingPunct="1">
              <a:lnSpc>
                <a:spcPct val="110000"/>
              </a:lnSpc>
              <a:buSzPct val="70000"/>
            </a:pPr>
            <a:r>
              <a:rPr lang="zh-CN" altLang="en-US" sz="2800" b="1"/>
              <a:t>程序可读性差，大量的错误处理代码混杂在程序中；</a:t>
            </a:r>
          </a:p>
          <a:p>
            <a:pPr eaLnBrk="1" hangingPunct="1">
              <a:lnSpc>
                <a:spcPct val="110000"/>
              </a:lnSpc>
              <a:buSzPct val="70000"/>
            </a:pPr>
            <a:r>
              <a:rPr lang="zh-CN" altLang="en-US" sz="2800" b="1"/>
              <a:t>出错返回信息量太少，无法更确切地了解错误状况或原因。</a:t>
            </a:r>
            <a:r>
              <a:rPr lang="zh-CN" altLang="en-US" sz="2800"/>
              <a:t> </a:t>
            </a:r>
          </a:p>
        </p:txBody>
      </p:sp>
      <p:sp>
        <p:nvSpPr>
          <p:cNvPr id="2101" name="Rectangle 3">
            <a:extLst>
              <a:ext uri="{FF2B5EF4-FFF2-40B4-BE49-F238E27FC236}">
                <a16:creationId xmlns:a16="http://schemas.microsoft.com/office/drawing/2014/main" id="{AE4D5985-DF83-B947-B5C3-4B2518BC2ED0}"/>
              </a:ext>
            </a:extLst>
          </p:cNvPr>
          <p:cNvSpPr>
            <a:spLocks noChangeArrowheads="1"/>
          </p:cNvSpPr>
          <p:nvPr/>
        </p:nvSpPr>
        <p:spPr bwMode="auto">
          <a:xfrm>
            <a:off x="282388" y="361986"/>
            <a:ext cx="5486400" cy="814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异常的概念</a:t>
            </a:r>
          </a:p>
        </p:txBody>
      </p:sp>
    </p:spTree>
    <p:extLst>
      <p:ext uri="{BB962C8B-B14F-4D97-AF65-F5344CB8AC3E}">
        <p14:creationId xmlns:p14="http://schemas.microsoft.com/office/powerpoint/2010/main" val="580095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4" name="Rectangle 2">
            <a:extLst>
              <a:ext uri="{FF2B5EF4-FFF2-40B4-BE49-F238E27FC236}">
                <a16:creationId xmlns:a16="http://schemas.microsoft.com/office/drawing/2014/main" id="{C4670BBF-A99F-3A4D-9D50-3119314C0595}"/>
              </a:ext>
            </a:extLst>
          </p:cNvPr>
          <p:cNvSpPr>
            <a:spLocks noChangeArrowheads="1"/>
          </p:cNvSpPr>
          <p:nvPr/>
        </p:nvSpPr>
        <p:spPr bwMode="auto">
          <a:xfrm>
            <a:off x="485329" y="394322"/>
            <a:ext cx="3013967" cy="796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异常的概念</a:t>
            </a:r>
          </a:p>
        </p:txBody>
      </p:sp>
      <p:sp>
        <p:nvSpPr>
          <p:cNvPr id="2105" name="Text Box 3">
            <a:extLst>
              <a:ext uri="{FF2B5EF4-FFF2-40B4-BE49-F238E27FC236}">
                <a16:creationId xmlns:a16="http://schemas.microsoft.com/office/drawing/2014/main" id="{94DCDC2A-789E-0B48-ADBD-7E0CFAE62702}"/>
              </a:ext>
            </a:extLst>
          </p:cNvPr>
          <p:cNvSpPr>
            <a:spLocks noChangeArrowheads="1"/>
          </p:cNvSpPr>
          <p:nvPr/>
        </p:nvSpPr>
        <p:spPr bwMode="auto">
          <a:xfrm>
            <a:off x="1992313" y="2125663"/>
            <a:ext cx="8382000" cy="3939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2400" b="1">
                <a:latin typeface="Arial" panose="020B0604020202020204" pitchFamily="34" charset="0"/>
              </a:rPr>
              <a:t>       Java</a:t>
            </a:r>
            <a:r>
              <a:rPr lang="zh-CN" altLang="en-US" sz="2400" b="1">
                <a:latin typeface="Arial" panose="020B0604020202020204" pitchFamily="34" charset="0"/>
              </a:rPr>
              <a:t>通过面向对象的方法来处理程序中的非严重错误，在</a:t>
            </a:r>
            <a:r>
              <a:rPr lang="en-US" altLang="zh-CN" sz="2400" b="1">
                <a:latin typeface="Arial" panose="020B0604020202020204" pitchFamily="34" charset="0"/>
              </a:rPr>
              <a:t>Java</a:t>
            </a:r>
            <a:r>
              <a:rPr lang="zh-CN" altLang="en-US" sz="2400" b="1">
                <a:latin typeface="Arial" panose="020B0604020202020204" pitchFamily="34" charset="0"/>
              </a:rPr>
              <a:t>中，</a:t>
            </a:r>
            <a:r>
              <a:rPr lang="zh-CN" altLang="en-US" sz="2400" b="1"/>
              <a:t>非严重</a:t>
            </a:r>
            <a:r>
              <a:rPr lang="zh-CN" altLang="en-US" sz="2400" b="1">
                <a:latin typeface="Arial" panose="020B0604020202020204" pitchFamily="34" charset="0"/>
              </a:rPr>
              <a:t>错误被称为异常（</a:t>
            </a:r>
            <a:r>
              <a:rPr lang="en-US" altLang="zh-CN" sz="2400" b="1">
                <a:latin typeface="Arial" panose="020B0604020202020204" pitchFamily="34" charset="0"/>
              </a:rPr>
              <a:t>Exception</a:t>
            </a:r>
            <a:r>
              <a:rPr lang="zh-CN" altLang="en-US" sz="2400" b="1">
                <a:latin typeface="Arial" panose="020B0604020202020204" pitchFamily="34" charset="0"/>
              </a:rPr>
              <a:t>）。</a:t>
            </a:r>
          </a:p>
          <a:p>
            <a:pPr algn="just" eaLnBrk="1" hangingPunct="1">
              <a:lnSpc>
                <a:spcPct val="100000"/>
              </a:lnSpc>
              <a:spcBef>
                <a:spcPct val="0"/>
              </a:spcBef>
              <a:buClrTx/>
              <a:buFontTx/>
              <a:buNone/>
            </a:pPr>
            <a:endParaRPr lang="zh-CN" altLang="en-US" sz="1000" b="1">
              <a:latin typeface="Arial" panose="020B0604020202020204" pitchFamily="34" charset="0"/>
            </a:endParaRPr>
          </a:p>
          <a:p>
            <a:pPr algn="just" eaLnBrk="1" hangingPunct="1">
              <a:lnSpc>
                <a:spcPct val="100000"/>
              </a:lnSpc>
              <a:spcBef>
                <a:spcPct val="0"/>
              </a:spcBef>
              <a:buClrTx/>
              <a:buFontTx/>
              <a:buNone/>
            </a:pPr>
            <a:r>
              <a:rPr lang="zh-CN" altLang="en-US" sz="2400" b="1">
                <a:latin typeface="Arial" panose="020B0604020202020204" pitchFamily="34" charset="0"/>
              </a:rPr>
              <a:t>       在一个方法的运行过程中，如果发生了异常，则这个方法（或者是</a:t>
            </a:r>
            <a:r>
              <a:rPr lang="en-US" altLang="zh-CN" sz="2400" b="1">
                <a:latin typeface="Arial" panose="020B0604020202020204" pitchFamily="34" charset="0"/>
              </a:rPr>
              <a:t>Java</a:t>
            </a:r>
            <a:r>
              <a:rPr lang="zh-CN" altLang="en-US" sz="2400" b="1">
                <a:latin typeface="Arial" panose="020B0604020202020204" pitchFamily="34" charset="0"/>
              </a:rPr>
              <a:t>虚拟机）生成一个代表该异常的对象（包含了该异常的详细信息），并把它交给运行时系统，运行时系统寻找相应的代码来处理这一异常。我们把生成异常对象并把它提交给运行时系统的过程称为抛弃</a:t>
            </a:r>
            <a:r>
              <a:rPr lang="en-US" altLang="zh-CN" sz="2400" b="1">
                <a:latin typeface="Arial" panose="020B0604020202020204" pitchFamily="34" charset="0"/>
              </a:rPr>
              <a:t>(throw)</a:t>
            </a:r>
            <a:r>
              <a:rPr lang="zh-CN" altLang="en-US" sz="2400" b="1">
                <a:latin typeface="Arial" panose="020B0604020202020204" pitchFamily="34" charset="0"/>
              </a:rPr>
              <a:t>一个异常。</a:t>
            </a:r>
          </a:p>
          <a:p>
            <a:pPr algn="just" eaLnBrk="1" hangingPunct="1">
              <a:lnSpc>
                <a:spcPct val="100000"/>
              </a:lnSpc>
              <a:spcBef>
                <a:spcPct val="0"/>
              </a:spcBef>
              <a:buClrTx/>
              <a:buFontTx/>
              <a:buNone/>
            </a:pPr>
            <a:r>
              <a:rPr lang="zh-CN" altLang="en-US" sz="2400" b="1">
                <a:latin typeface="Arial" panose="020B0604020202020204" pitchFamily="34" charset="0"/>
              </a:rPr>
              <a:t>       运行时系统在方法的调用栈中查找，从生成异常的方法开始进行回朔，直到找到包含相应异常处理的方法为止，这一个过程称为捕获</a:t>
            </a:r>
            <a:r>
              <a:rPr lang="en-US" altLang="zh-CN" sz="2400" b="1">
                <a:latin typeface="Arial" panose="020B0604020202020204" pitchFamily="34" charset="0"/>
              </a:rPr>
              <a:t>(catch)</a:t>
            </a:r>
            <a:r>
              <a:rPr lang="zh-CN" altLang="en-US" sz="2400" b="1">
                <a:latin typeface="Arial" panose="020B0604020202020204" pitchFamily="34" charset="0"/>
              </a:rPr>
              <a:t>一个异常。</a:t>
            </a:r>
          </a:p>
        </p:txBody>
      </p:sp>
    </p:spTree>
    <p:extLst>
      <p:ext uri="{BB962C8B-B14F-4D97-AF65-F5344CB8AC3E}">
        <p14:creationId xmlns:p14="http://schemas.microsoft.com/office/powerpoint/2010/main" val="3753444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8" name="Rectangle 2">
            <a:extLst>
              <a:ext uri="{FF2B5EF4-FFF2-40B4-BE49-F238E27FC236}">
                <a16:creationId xmlns:a16="http://schemas.microsoft.com/office/drawing/2014/main" id="{BEE3D313-4011-9146-B408-A4EEA6F3F4BF}"/>
              </a:ext>
            </a:extLst>
          </p:cNvPr>
          <p:cNvSpPr>
            <a:spLocks noChangeArrowheads="1"/>
          </p:cNvSpPr>
          <p:nvPr/>
        </p:nvSpPr>
        <p:spPr bwMode="auto">
          <a:xfrm>
            <a:off x="824753" y="600636"/>
            <a:ext cx="5486400" cy="814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异常的概念</a:t>
            </a:r>
          </a:p>
        </p:txBody>
      </p:sp>
      <p:sp>
        <p:nvSpPr>
          <p:cNvPr id="2109" name="Rectangle 3">
            <a:extLst>
              <a:ext uri="{FF2B5EF4-FFF2-40B4-BE49-F238E27FC236}">
                <a16:creationId xmlns:a16="http://schemas.microsoft.com/office/drawing/2014/main" id="{E416B9BB-70C9-C04E-B4E9-4E66693A0533}"/>
              </a:ext>
            </a:extLst>
          </p:cNvPr>
          <p:cNvSpPr>
            <a:spLocks noChangeArrowheads="1"/>
          </p:cNvSpPr>
          <p:nvPr/>
        </p:nvSpPr>
        <p:spPr bwMode="auto">
          <a:xfrm>
            <a:off x="2279650" y="1697039"/>
            <a:ext cx="7620000" cy="49677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SzPct val="70000"/>
            </a:pPr>
            <a:r>
              <a:rPr lang="en-US" altLang="zh-CN" sz="2800" b="1">
                <a:latin typeface="Arial" panose="020B0604020202020204" pitchFamily="34" charset="0"/>
              </a:rPr>
              <a:t> </a:t>
            </a:r>
            <a:r>
              <a:rPr lang="zh-CN" altLang="en-US" sz="2400" b="1">
                <a:latin typeface="Arial" panose="020B0604020202020204" pitchFamily="34" charset="0"/>
              </a:rPr>
              <a:t>用异常的形式处理错误：</a:t>
            </a:r>
          </a:p>
          <a:p>
            <a:pPr eaLnBrk="1" hangingPunct="1">
              <a:lnSpc>
                <a:spcPct val="40000"/>
              </a:lnSpc>
              <a:spcBef>
                <a:spcPct val="50000"/>
              </a:spcBef>
              <a:buSzPct val="70000"/>
              <a:buFont typeface="Wingdings" pitchFamily="2" charset="2"/>
              <a:buNone/>
            </a:pPr>
            <a:r>
              <a:rPr lang="en-US" altLang="zh-CN" sz="2000" b="1">
                <a:latin typeface="宋体" panose="02010600030101010101" pitchFamily="2" charset="-122"/>
              </a:rPr>
              <a:t>{</a:t>
            </a:r>
          </a:p>
          <a:p>
            <a:pPr eaLnBrk="1" hangingPunct="1">
              <a:lnSpc>
                <a:spcPct val="40000"/>
              </a:lnSpc>
              <a:spcBef>
                <a:spcPct val="50000"/>
              </a:spcBef>
              <a:buSzPct val="70000"/>
              <a:buFont typeface="Wingdings" pitchFamily="2" charset="2"/>
              <a:buNone/>
            </a:pPr>
            <a:r>
              <a:rPr lang="en-US" altLang="zh-CN" sz="2000" b="1">
                <a:latin typeface="宋体" panose="02010600030101010101" pitchFamily="2" charset="-122"/>
              </a:rPr>
              <a:t>  </a:t>
            </a:r>
            <a:r>
              <a:rPr lang="en-US" altLang="zh-CN" sz="2000" b="1">
                <a:solidFill>
                  <a:srgbClr val="FF00FF"/>
                </a:solidFill>
                <a:latin typeface="宋体" panose="02010600030101010101" pitchFamily="2" charset="-122"/>
              </a:rPr>
              <a:t>try</a:t>
            </a:r>
          </a:p>
          <a:p>
            <a:pPr eaLnBrk="1" hangingPunct="1">
              <a:lnSpc>
                <a:spcPct val="40000"/>
              </a:lnSpc>
              <a:spcBef>
                <a:spcPct val="50000"/>
              </a:spcBef>
              <a:buSzPct val="70000"/>
              <a:buFont typeface="Wingdings" pitchFamily="2" charset="2"/>
              <a:buNone/>
            </a:pPr>
            <a:r>
              <a:rPr lang="en-US" altLang="zh-CN" sz="2000" b="1">
                <a:latin typeface="宋体" panose="02010600030101010101" pitchFamily="2" charset="-122"/>
              </a:rPr>
              <a:t>  {</a:t>
            </a:r>
          </a:p>
          <a:p>
            <a:pPr eaLnBrk="1" hangingPunct="1">
              <a:lnSpc>
                <a:spcPct val="40000"/>
              </a:lnSpc>
              <a:spcBef>
                <a:spcPct val="50000"/>
              </a:spcBef>
              <a:buSzPct val="70000"/>
              <a:buFont typeface="Wingdings" pitchFamily="2" charset="2"/>
              <a:buNone/>
            </a:pPr>
            <a:r>
              <a:rPr lang="en-US" altLang="zh-CN" sz="2000">
                <a:latin typeface="宋体" panose="02010600030101010101" pitchFamily="2" charset="-122"/>
              </a:rPr>
              <a:t>     </a:t>
            </a:r>
            <a:r>
              <a:rPr lang="en-US" altLang="zh-CN" sz="2000" b="1">
                <a:latin typeface="宋体" panose="02010600030101010101" pitchFamily="2" charset="-122"/>
              </a:rPr>
              <a:t>openTheFile;</a:t>
            </a:r>
          </a:p>
          <a:p>
            <a:pPr eaLnBrk="1" hangingPunct="1">
              <a:lnSpc>
                <a:spcPct val="40000"/>
              </a:lnSpc>
              <a:spcBef>
                <a:spcPct val="50000"/>
              </a:spcBef>
              <a:buSzPct val="70000"/>
              <a:buFont typeface="Wingdings" pitchFamily="2" charset="2"/>
              <a:buNone/>
            </a:pPr>
            <a:r>
              <a:rPr lang="en-US" altLang="zh-CN" sz="2000" b="1">
                <a:latin typeface="宋体" panose="02010600030101010101" pitchFamily="2" charset="-122"/>
              </a:rPr>
              <a:t>     determine its size;</a:t>
            </a:r>
          </a:p>
          <a:p>
            <a:pPr eaLnBrk="1" hangingPunct="1">
              <a:lnSpc>
                <a:spcPct val="40000"/>
              </a:lnSpc>
              <a:spcBef>
                <a:spcPct val="50000"/>
              </a:spcBef>
              <a:buSzPct val="70000"/>
              <a:buFont typeface="Wingdings" pitchFamily="2" charset="2"/>
              <a:buNone/>
            </a:pPr>
            <a:r>
              <a:rPr lang="en-US" altLang="zh-CN" sz="2000" b="1">
                <a:latin typeface="宋体" panose="02010600030101010101" pitchFamily="2" charset="-122"/>
              </a:rPr>
              <a:t>     allocate that much memory;</a:t>
            </a:r>
          </a:p>
          <a:p>
            <a:pPr eaLnBrk="1" hangingPunct="1">
              <a:lnSpc>
                <a:spcPct val="40000"/>
              </a:lnSpc>
              <a:spcBef>
                <a:spcPct val="50000"/>
              </a:spcBef>
              <a:buSzPct val="70000"/>
              <a:buFont typeface="Wingdings" pitchFamily="2" charset="2"/>
              <a:buNone/>
            </a:pPr>
            <a:r>
              <a:rPr lang="en-US" altLang="zh-CN" sz="2000" b="1">
                <a:latin typeface="宋体" panose="02010600030101010101" pitchFamily="2" charset="-122"/>
              </a:rPr>
              <a:t>     read-File;</a:t>
            </a:r>
          </a:p>
          <a:p>
            <a:pPr eaLnBrk="1" hangingPunct="1">
              <a:lnSpc>
                <a:spcPct val="40000"/>
              </a:lnSpc>
              <a:spcBef>
                <a:spcPct val="50000"/>
              </a:spcBef>
              <a:buSzPct val="70000"/>
              <a:buFont typeface="Wingdings" pitchFamily="2" charset="2"/>
              <a:buNone/>
            </a:pPr>
            <a:r>
              <a:rPr lang="en-US" altLang="zh-CN" sz="2000" b="1">
                <a:latin typeface="宋体" panose="02010600030101010101" pitchFamily="2" charset="-122"/>
              </a:rPr>
              <a:t>     closeTheFile</a:t>
            </a:r>
            <a:r>
              <a:rPr lang="en-US" altLang="zh-CN" sz="2000">
                <a:latin typeface="宋体" panose="02010600030101010101" pitchFamily="2" charset="-122"/>
              </a:rPr>
              <a:t>;</a:t>
            </a:r>
          </a:p>
          <a:p>
            <a:pPr eaLnBrk="1" hangingPunct="1">
              <a:lnSpc>
                <a:spcPct val="40000"/>
              </a:lnSpc>
              <a:spcBef>
                <a:spcPct val="50000"/>
              </a:spcBef>
              <a:buSzPct val="70000"/>
              <a:buFont typeface="Wingdings" pitchFamily="2" charset="2"/>
              <a:buNone/>
            </a:pPr>
            <a:r>
              <a:rPr lang="en-US" altLang="zh-CN" sz="2000" b="1">
                <a:latin typeface="宋体" panose="02010600030101010101" pitchFamily="2" charset="-122"/>
              </a:rPr>
              <a:t>  }</a:t>
            </a:r>
          </a:p>
          <a:p>
            <a:pPr eaLnBrk="1" hangingPunct="1">
              <a:lnSpc>
                <a:spcPct val="40000"/>
              </a:lnSpc>
              <a:spcBef>
                <a:spcPct val="50000"/>
              </a:spcBef>
              <a:buSzPct val="70000"/>
              <a:buFont typeface="Wingdings" pitchFamily="2" charset="2"/>
              <a:buNone/>
            </a:pPr>
            <a:r>
              <a:rPr lang="en-US" altLang="zh-CN" sz="2000" b="1">
                <a:latin typeface="宋体" panose="02010600030101010101" pitchFamily="2" charset="-122"/>
              </a:rPr>
              <a:t>  </a:t>
            </a:r>
            <a:r>
              <a:rPr lang="en-US" altLang="zh-CN" sz="2000" b="1">
                <a:solidFill>
                  <a:srgbClr val="FF00FF"/>
                </a:solidFill>
                <a:latin typeface="宋体" panose="02010600030101010101" pitchFamily="2" charset="-122"/>
              </a:rPr>
              <a:t>catch</a:t>
            </a:r>
            <a:r>
              <a:rPr lang="en-US" altLang="zh-CN" sz="2000" b="1">
                <a:latin typeface="宋体" panose="02010600030101010101" pitchFamily="2" charset="-122"/>
              </a:rPr>
              <a:t>(fileopenFailed)		{ dosomething; }</a:t>
            </a:r>
          </a:p>
          <a:p>
            <a:pPr eaLnBrk="1" hangingPunct="1">
              <a:lnSpc>
                <a:spcPct val="40000"/>
              </a:lnSpc>
              <a:spcBef>
                <a:spcPct val="50000"/>
              </a:spcBef>
              <a:buSzPct val="70000"/>
              <a:buFont typeface="Wingdings" pitchFamily="2" charset="2"/>
              <a:buNone/>
            </a:pPr>
            <a:r>
              <a:rPr lang="en-US" altLang="zh-CN" sz="2000" b="1">
                <a:latin typeface="宋体" panose="02010600030101010101" pitchFamily="2" charset="-122"/>
              </a:rPr>
              <a:t>  </a:t>
            </a:r>
            <a:r>
              <a:rPr lang="en-US" altLang="zh-CN" sz="2000" b="1">
                <a:solidFill>
                  <a:srgbClr val="FF00FF"/>
                </a:solidFill>
                <a:latin typeface="宋体" panose="02010600030101010101" pitchFamily="2" charset="-122"/>
              </a:rPr>
              <a:t>catch</a:t>
            </a:r>
            <a:r>
              <a:rPr lang="en-US" altLang="zh-CN" sz="2000" b="1">
                <a:latin typeface="宋体" panose="02010600030101010101" pitchFamily="2" charset="-122"/>
              </a:rPr>
              <a:t>(sizeDetermineFailed)		{ dosomething; }</a:t>
            </a:r>
          </a:p>
          <a:p>
            <a:pPr eaLnBrk="1" hangingPunct="1">
              <a:lnSpc>
                <a:spcPct val="40000"/>
              </a:lnSpc>
              <a:spcBef>
                <a:spcPct val="50000"/>
              </a:spcBef>
              <a:buSzPct val="70000"/>
              <a:buFont typeface="Wingdings" pitchFamily="2" charset="2"/>
              <a:buNone/>
            </a:pPr>
            <a:r>
              <a:rPr lang="en-US" altLang="zh-CN" sz="2000" b="1">
                <a:latin typeface="宋体" panose="02010600030101010101" pitchFamily="2" charset="-122"/>
              </a:rPr>
              <a:t>  </a:t>
            </a:r>
            <a:r>
              <a:rPr lang="en-US" altLang="zh-CN" sz="2000" b="1">
                <a:solidFill>
                  <a:srgbClr val="FF00FF"/>
                </a:solidFill>
                <a:latin typeface="宋体" panose="02010600030101010101" pitchFamily="2" charset="-122"/>
              </a:rPr>
              <a:t>catch</a:t>
            </a:r>
            <a:r>
              <a:rPr lang="en-US" altLang="zh-CN" sz="2000" b="1">
                <a:latin typeface="宋体" panose="02010600030101010101" pitchFamily="2" charset="-122"/>
              </a:rPr>
              <a:t>(memoryAllocateFailed)	{ dosomething; }</a:t>
            </a:r>
          </a:p>
          <a:p>
            <a:pPr eaLnBrk="1" hangingPunct="1">
              <a:lnSpc>
                <a:spcPct val="40000"/>
              </a:lnSpc>
              <a:spcBef>
                <a:spcPct val="50000"/>
              </a:spcBef>
              <a:buSzPct val="70000"/>
              <a:buFont typeface="Wingdings" pitchFamily="2" charset="2"/>
              <a:buNone/>
            </a:pPr>
            <a:r>
              <a:rPr lang="en-US" altLang="zh-CN" sz="2000" b="1">
                <a:latin typeface="宋体" panose="02010600030101010101" pitchFamily="2" charset="-122"/>
              </a:rPr>
              <a:t>  </a:t>
            </a:r>
            <a:r>
              <a:rPr lang="en-US" altLang="zh-CN" sz="2000" b="1">
                <a:solidFill>
                  <a:srgbClr val="FF00FF"/>
                </a:solidFill>
                <a:latin typeface="宋体" panose="02010600030101010101" pitchFamily="2" charset="-122"/>
              </a:rPr>
              <a:t>catch</a:t>
            </a:r>
            <a:r>
              <a:rPr lang="en-US" altLang="zh-CN" sz="2000" b="1">
                <a:latin typeface="宋体" panose="02010600030101010101" pitchFamily="2" charset="-122"/>
              </a:rPr>
              <a:t>(readFailed)			{ dosomething; }</a:t>
            </a:r>
          </a:p>
          <a:p>
            <a:pPr eaLnBrk="1" hangingPunct="1">
              <a:lnSpc>
                <a:spcPct val="40000"/>
              </a:lnSpc>
              <a:spcBef>
                <a:spcPct val="50000"/>
              </a:spcBef>
              <a:buSzPct val="70000"/>
              <a:buFont typeface="Wingdings" pitchFamily="2" charset="2"/>
              <a:buNone/>
            </a:pPr>
            <a:r>
              <a:rPr lang="en-US" altLang="zh-CN" sz="2000" b="1">
                <a:latin typeface="宋体" panose="02010600030101010101" pitchFamily="2" charset="-122"/>
              </a:rPr>
              <a:t>  </a:t>
            </a:r>
            <a:r>
              <a:rPr lang="en-US" altLang="zh-CN" sz="2000" b="1">
                <a:solidFill>
                  <a:srgbClr val="FF00FF"/>
                </a:solidFill>
                <a:latin typeface="宋体" panose="02010600030101010101" pitchFamily="2" charset="-122"/>
              </a:rPr>
              <a:t>catch</a:t>
            </a:r>
            <a:r>
              <a:rPr lang="en-US" altLang="zh-CN" sz="2000" b="1">
                <a:latin typeface="宋体" panose="02010600030101010101" pitchFamily="2" charset="-122"/>
              </a:rPr>
              <a:t>(fileCloseFailed)		{ dosomething; }</a:t>
            </a:r>
          </a:p>
          <a:p>
            <a:pPr eaLnBrk="1" hangingPunct="1">
              <a:lnSpc>
                <a:spcPct val="40000"/>
              </a:lnSpc>
              <a:spcBef>
                <a:spcPct val="50000"/>
              </a:spcBef>
              <a:buSzPct val="70000"/>
              <a:buFont typeface="Wingdings" pitchFamily="2" charset="2"/>
              <a:buNone/>
            </a:pPr>
            <a:r>
              <a:rPr lang="en-US" altLang="zh-CN" sz="2000" b="1">
                <a:latin typeface="宋体" panose="02010600030101010101" pitchFamily="2" charset="-122"/>
              </a:rPr>
              <a:t>  </a:t>
            </a:r>
            <a:r>
              <a:rPr lang="en-US" altLang="zh-CN" sz="2000" b="1">
                <a:solidFill>
                  <a:srgbClr val="FF00FF"/>
                </a:solidFill>
                <a:latin typeface="宋体" panose="02010600030101010101" pitchFamily="2" charset="-122"/>
              </a:rPr>
              <a:t>finally</a:t>
            </a:r>
            <a:r>
              <a:rPr lang="en-US" altLang="zh-CN" sz="2000" b="1">
                <a:latin typeface="宋体" panose="02010600030101010101" pitchFamily="2" charset="-122"/>
              </a:rPr>
              <a:t>				{ dosomething; }</a:t>
            </a:r>
          </a:p>
          <a:p>
            <a:pPr eaLnBrk="1" hangingPunct="1">
              <a:lnSpc>
                <a:spcPct val="40000"/>
              </a:lnSpc>
              <a:spcBef>
                <a:spcPct val="50000"/>
              </a:spcBef>
              <a:buSzPct val="70000"/>
              <a:buFont typeface="Wingdings" pitchFamily="2" charset="2"/>
              <a:buNone/>
            </a:pPr>
            <a:r>
              <a:rPr lang="en-US" altLang="zh-CN" sz="2000" b="1">
                <a:latin typeface="宋体" panose="02010600030101010101" pitchFamily="2" charset="-122"/>
              </a:rPr>
              <a:t>}</a:t>
            </a:r>
          </a:p>
        </p:txBody>
      </p:sp>
    </p:spTree>
    <p:extLst>
      <p:ext uri="{BB962C8B-B14F-4D97-AF65-F5344CB8AC3E}">
        <p14:creationId xmlns:p14="http://schemas.microsoft.com/office/powerpoint/2010/main" val="23314683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3642</Words>
  <Application>Microsoft Macintosh PowerPoint</Application>
  <PresentationFormat>宽屏</PresentationFormat>
  <Paragraphs>429</Paragraphs>
  <Slides>41</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53" baseType="lpstr">
      <vt:lpstr>等线</vt:lpstr>
      <vt:lpstr>等线 Light</vt:lpstr>
      <vt:lpstr>STLiti</vt:lpstr>
      <vt:lpstr>宋体</vt:lpstr>
      <vt:lpstr>Apple Chancery</vt:lpstr>
      <vt:lpstr>Arial</vt:lpstr>
      <vt:lpstr>Courier New</vt:lpstr>
      <vt:lpstr>Tahoma</vt:lpstr>
      <vt:lpstr>Times New Roman</vt:lpstr>
      <vt:lpstr>Wingdings</vt:lpstr>
      <vt:lpstr>Office 主题​​</vt:lpstr>
      <vt:lpstr>SmartDraw Drawing</vt:lpstr>
      <vt:lpstr>面向对象程序设计  Object Oriented Programming </vt:lpstr>
      <vt:lpstr>第五章 高级类特性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应用举例 </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  Object Oriented Programming </dc:title>
  <dc:creator>黄 建伟</dc:creator>
  <cp:lastModifiedBy>黄 建伟</cp:lastModifiedBy>
  <cp:revision>3</cp:revision>
  <dcterms:created xsi:type="dcterms:W3CDTF">2020-04-21T23:39:24Z</dcterms:created>
  <dcterms:modified xsi:type="dcterms:W3CDTF">2020-04-21T23:52:41Z</dcterms:modified>
</cp:coreProperties>
</file>