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4" r:id="rId6"/>
    <p:sldId id="261" r:id="rId7"/>
    <p:sldId id="262" r:id="rId8"/>
    <p:sldId id="265" r:id="rId9"/>
    <p:sldId id="263" r:id="rId10"/>
    <p:sldId id="267" r:id="rId11"/>
    <p:sldId id="266" r:id="rId12"/>
    <p:sldId id="269" r:id="rId13"/>
    <p:sldId id="268" r:id="rId14"/>
    <p:sldId id="270" r:id="rId15"/>
    <p:sldId id="271" r:id="rId16"/>
    <p:sldId id="272" r:id="rId17"/>
    <p:sldId id="273"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302" r:id="rId32"/>
    <p:sldId id="303" r:id="rId33"/>
    <p:sldId id="304" r:id="rId34"/>
    <p:sldId id="289" r:id="rId35"/>
    <p:sldId id="290" r:id="rId36"/>
    <p:sldId id="291" r:id="rId37"/>
    <p:sldId id="292" r:id="rId38"/>
    <p:sldId id="293" r:id="rId39"/>
    <p:sldId id="294" r:id="rId40"/>
    <p:sldId id="298" r:id="rId41"/>
    <p:sldId id="295" r:id="rId42"/>
    <p:sldId id="296" r:id="rId43"/>
    <p:sldId id="297" r:id="rId44"/>
    <p:sldId id="299" r:id="rId45"/>
    <p:sldId id="300" r:id="rId46"/>
    <p:sldId id="301"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98B9818-9538-7345-81DD-D2BBC7691244}" type="datetimeFigureOut">
              <a:rPr kumimoji="1" lang="zh-CN" altLang="en-US" smtClean="0"/>
              <a:t>2020/3/23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16FB838-F899-0D42-8563-F22ADDACC0E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B9818-9538-7345-81DD-D2BBC7691244}" type="datetimeFigureOut">
              <a:rPr kumimoji="1" lang="zh-CN" altLang="en-US" smtClean="0"/>
              <a:t>2020/3/23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FB838-F899-0D42-8563-F22ADDACC0E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p>
        </p:txBody>
      </p:sp>
      <p:sp>
        <p:nvSpPr>
          <p:cNvPr id="3" name="内容占位符 2"/>
          <p:cNvSpPr>
            <a:spLocks noGrp="1"/>
          </p:cNvSpPr>
          <p:nvPr>
            <p:ph idx="1"/>
          </p:nvPr>
        </p:nvSpPr>
        <p:spPr/>
        <p:txBody>
          <a:bodyPr/>
          <a:lstStyle/>
          <a:p>
            <a:pPr marL="0" indent="0">
              <a:buNone/>
            </a:pPr>
            <a:endParaRPr kumimoji="1" lang="en-US" altLang="zh-CN" dirty="0"/>
          </a:p>
          <a:p>
            <a:pPr marL="0" indent="0">
              <a:buNone/>
            </a:pPr>
            <a:r>
              <a:rPr kumimoji="1" lang="zh-CN" altLang="en-US" dirty="0"/>
              <a:t>为什么要引进</a:t>
            </a:r>
            <a:r>
              <a:rPr kumimoji="1" lang="en-US" altLang="zh-CN" dirty="0"/>
              <a:t>Class?</a:t>
            </a: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关于类</a:t>
            </a:r>
          </a:p>
        </p:txBody>
      </p:sp>
      <p:sp>
        <p:nvSpPr>
          <p:cNvPr id="3" name="内容占位符 2"/>
          <p:cNvSpPr>
            <a:spLocks noGrp="1"/>
          </p:cNvSpPr>
          <p:nvPr>
            <p:ph idx="1"/>
          </p:nvPr>
        </p:nvSpPr>
        <p:spPr/>
        <p:txBody>
          <a:bodyPr/>
          <a:lstStyle/>
          <a:p>
            <a:pPr>
              <a:spcBef>
                <a:spcPct val="20000"/>
              </a:spcBef>
              <a:buClr>
                <a:schemeClr val="folHlink"/>
              </a:buClr>
              <a:buSzPct val="60000"/>
              <a:buFont typeface="Wingdings" panose="05000000000000000000" pitchFamily="2" charset="2"/>
              <a:buChar char="n"/>
            </a:pPr>
            <a:r>
              <a:rPr lang="zh-CN" altLang="en-US" dirty="0">
                <a:latin typeface="Tahoma" panose="020B0604030504040204" pitchFamily="34" charset="0"/>
              </a:rPr>
              <a:t>为什么要使用类？</a:t>
            </a:r>
          </a:p>
          <a:p>
            <a:pPr lvl="1">
              <a:spcBef>
                <a:spcPct val="20000"/>
              </a:spcBef>
              <a:buClr>
                <a:schemeClr val="hlink"/>
              </a:buClr>
              <a:buSzPct val="55000"/>
              <a:buFont typeface="Wingdings" panose="05000000000000000000" pitchFamily="2" charset="2"/>
              <a:buChar char="n"/>
            </a:pPr>
            <a:r>
              <a:rPr lang="zh-CN" altLang="en-US" b="0" dirty="0">
                <a:latin typeface="Tahoma" panose="020B0604030504040204" pitchFamily="34" charset="0"/>
              </a:rPr>
              <a:t>采用简单数据类型表示现实世界中概念的局存在很大的限性。例如：采用</a:t>
            </a:r>
            <a:r>
              <a:rPr lang="en-US" altLang="zh-CN" b="0" dirty="0">
                <a:latin typeface="Tahoma" panose="020B0604030504040204" pitchFamily="34" charset="0"/>
              </a:rPr>
              <a:t>int</a:t>
            </a:r>
            <a:r>
              <a:rPr lang="zh-CN" altLang="en-US" b="0" dirty="0">
                <a:latin typeface="Tahoma" panose="020B0604030504040204" pitchFamily="34" charset="0"/>
              </a:rPr>
              <a:t>型数据表示一个日期概念，需要使用</a:t>
            </a:r>
            <a:r>
              <a:rPr lang="en-US" altLang="zh-CN" b="0" dirty="0">
                <a:latin typeface="Tahoma" panose="020B0604030504040204" pitchFamily="34" charset="0"/>
              </a:rPr>
              <a:t>3</a:t>
            </a:r>
            <a:r>
              <a:rPr lang="zh-CN" altLang="en-US" b="0" dirty="0">
                <a:latin typeface="Tahoma" panose="020B0604030504040204" pitchFamily="34" charset="0"/>
              </a:rPr>
              <a:t>个变量：</a:t>
            </a:r>
          </a:p>
          <a:p>
            <a:pPr lvl="3">
              <a:spcBef>
                <a:spcPct val="20000"/>
              </a:spcBef>
              <a:buClr>
                <a:schemeClr val="hlink"/>
              </a:buClr>
              <a:buSzPct val="55000"/>
              <a:buFont typeface="Wingdings" panose="05000000000000000000" pitchFamily="2" charset="2"/>
              <a:buNone/>
            </a:pPr>
            <a:r>
              <a:rPr lang="zh-CN" altLang="en-US" sz="2400" b="0" dirty="0">
                <a:solidFill>
                  <a:srgbClr val="FF0000"/>
                </a:solidFill>
                <a:latin typeface="Tahoma" panose="020B0604030504040204" pitchFamily="34" charset="0"/>
              </a:rPr>
              <a:t>	</a:t>
            </a:r>
            <a:r>
              <a:rPr lang="en-US" altLang="zh-CN" sz="2400" b="0" dirty="0">
                <a:solidFill>
                  <a:srgbClr val="FF0000"/>
                </a:solidFill>
                <a:latin typeface="Tahoma" panose="020B0604030504040204" pitchFamily="34" charset="0"/>
              </a:rPr>
              <a:t>int day, month, year;</a:t>
            </a:r>
          </a:p>
          <a:p>
            <a:pPr lvl="1">
              <a:spcBef>
                <a:spcPct val="20000"/>
              </a:spcBef>
              <a:buClr>
                <a:schemeClr val="hlink"/>
              </a:buClr>
              <a:buSzPct val="55000"/>
              <a:buFont typeface="Wingdings" panose="05000000000000000000" pitchFamily="2" charset="2"/>
              <a:buChar char="n"/>
            </a:pPr>
            <a:r>
              <a:rPr lang="zh-CN" altLang="en-US" b="0" dirty="0"/>
              <a:t>如果要表示</a:t>
            </a:r>
            <a:r>
              <a:rPr lang="en-US" altLang="zh-CN" b="0" dirty="0"/>
              <a:t>2</a:t>
            </a:r>
            <a:r>
              <a:rPr lang="zh-CN" altLang="en-US" b="0" dirty="0"/>
              <a:t>个人的生日，就要使用</a:t>
            </a:r>
            <a:r>
              <a:rPr lang="en-US" altLang="zh-CN" b="0" dirty="0"/>
              <a:t>6</a:t>
            </a:r>
            <a:r>
              <a:rPr lang="zh-CN" altLang="en-US" b="0" dirty="0"/>
              <a:t>个变量</a:t>
            </a:r>
          </a:p>
          <a:p>
            <a:pPr lvl="1">
              <a:spcBef>
                <a:spcPct val="20000"/>
              </a:spcBef>
              <a:buClr>
                <a:schemeClr val="hlink"/>
              </a:buClr>
              <a:buSzPct val="55000"/>
              <a:buFont typeface="Wingdings" panose="05000000000000000000" pitchFamily="2" charset="2"/>
              <a:buChar char="n"/>
            </a:pPr>
            <a:r>
              <a:rPr lang="zh-CN" altLang="en-US" b="0" dirty="0">
                <a:latin typeface="Tahoma" panose="020B0604030504040204" pitchFamily="34" charset="0"/>
              </a:rPr>
              <a:t>并且在使用中必须时刻注意三者的联系和约束关系</a:t>
            </a:r>
          </a:p>
          <a:p>
            <a:pPr lvl="1">
              <a:spcBef>
                <a:spcPct val="20000"/>
              </a:spcBef>
              <a:buClr>
                <a:schemeClr val="hlink"/>
              </a:buClr>
              <a:buSzPct val="55000"/>
              <a:buFont typeface="Wingdings" panose="05000000000000000000" pitchFamily="2" charset="2"/>
              <a:buChar char="n"/>
            </a:pPr>
            <a:r>
              <a:rPr lang="zh-CN" altLang="en-US" b="0" dirty="0">
                <a:latin typeface="Tahoma" panose="020B0604030504040204" pitchFamily="34" charset="0"/>
              </a:rPr>
              <a:t>同时在使用日期概念时要同时对三个变量进行访问</a:t>
            </a:r>
            <a:endParaRPr lang="zh-CN" altLang="en-US" b="0" dirty="0"/>
          </a:p>
          <a:p>
            <a:pPr>
              <a:spcBef>
                <a:spcPct val="20000"/>
              </a:spcBef>
            </a:pPr>
            <a:r>
              <a:rPr lang="zh-CN" altLang="en-US" sz="2400" b="0" dirty="0"/>
              <a:t>	</a:t>
            </a:r>
            <a:endParaRPr lang="zh-CN" altLang="en-US" sz="2400" b="0" dirty="0">
              <a:latin typeface="Tahoma" panose="020B0604030504040204" pitchFamily="34" charset="0"/>
            </a:endParaRPr>
          </a:p>
          <a:p>
            <a:pPr>
              <a:spcBef>
                <a:spcPct val="20000"/>
              </a:spcBef>
              <a:buClr>
                <a:schemeClr val="folHlink"/>
              </a:buClr>
              <a:buSzPct val="60000"/>
              <a:buFont typeface="Wingdings" panose="05000000000000000000" pitchFamily="2" charset="2"/>
              <a:buChar char="n"/>
            </a:pPr>
            <a:r>
              <a:rPr lang="zh-CN" altLang="en-US" dirty="0">
                <a:latin typeface="Tahoma" panose="020B0604030504040204" pitchFamily="34" charset="0"/>
              </a:rPr>
              <a:t>使用类可以把现实问题中的对象映射为程序中的一个整体</a:t>
            </a:r>
            <a:r>
              <a:rPr lang="en-US" altLang="zh-CN" dirty="0"/>
              <a:t>——</a:t>
            </a:r>
            <a:r>
              <a:rPr lang="zh-CN" altLang="en-US" dirty="0">
                <a:latin typeface="Tahoma" panose="020B0604030504040204" pitchFamily="34" charset="0"/>
              </a:rPr>
              <a:t>类。</a:t>
            </a:r>
          </a:p>
          <a:p>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16467" y="1773768"/>
            <a:ext cx="5410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anose="02020503050405090304" pitchFamily="18" charset="0"/>
              </a:rPr>
              <a:t>类中不但有变量，还有与之相关的操作所定义的方法。将变量和方法封装在一个类中，可以</a:t>
            </a:r>
            <a:r>
              <a:rPr lang="zh-CN" altLang="en-US" sz="2400" u="sng" dirty="0">
                <a:solidFill>
                  <a:srgbClr val="FF0000"/>
                </a:solidFill>
                <a:latin typeface="Times New Roman" panose="02020503050405090304" pitchFamily="18" charset="0"/>
              </a:rPr>
              <a:t>对成员变量进行隐藏</a:t>
            </a:r>
            <a:r>
              <a:rPr lang="zh-CN" altLang="en-US" sz="2400" dirty="0">
                <a:latin typeface="Times New Roman" panose="02020503050405090304" pitchFamily="18" charset="0"/>
              </a:rPr>
              <a:t>，外部对类成员的访问都通过方法进行，能够</a:t>
            </a:r>
            <a:r>
              <a:rPr lang="zh-CN" altLang="en-US" sz="2400" u="sng" dirty="0">
                <a:solidFill>
                  <a:srgbClr val="FF0000"/>
                </a:solidFill>
                <a:latin typeface="Times New Roman" panose="02020503050405090304" pitchFamily="18" charset="0"/>
              </a:rPr>
              <a:t>保护类成员不被非法修改</a:t>
            </a:r>
            <a:r>
              <a:rPr lang="zh-CN" altLang="en-US" sz="2400" dirty="0">
                <a:solidFill>
                  <a:srgbClr val="FF0000"/>
                </a:solidFill>
                <a:latin typeface="Times New Roman" panose="02020503050405090304" pitchFamily="18" charset="0"/>
              </a:rPr>
              <a:t>。</a:t>
            </a:r>
          </a:p>
        </p:txBody>
      </p:sp>
      <p:sp>
        <p:nvSpPr>
          <p:cNvPr id="13315" name="Text Box 3"/>
          <p:cNvSpPr txBox="1">
            <a:spLocks noChangeArrowheads="1"/>
          </p:cNvSpPr>
          <p:nvPr/>
        </p:nvSpPr>
        <p:spPr bwMode="auto">
          <a:xfrm>
            <a:off x="7162801" y="1355725"/>
            <a:ext cx="3292475" cy="29569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CN">
                <a:latin typeface="Times New Roman" panose="02020503050405090304" pitchFamily="18" charset="0"/>
              </a:rPr>
              <a:t>class BirthDate</a:t>
            </a:r>
          </a:p>
          <a:p>
            <a:pPr>
              <a:lnSpc>
                <a:spcPct val="70000"/>
              </a:lnSpc>
              <a:spcBef>
                <a:spcPct val="50000"/>
              </a:spcBef>
            </a:pPr>
            <a:r>
              <a:rPr lang="en-US" altLang="zh-CN">
                <a:latin typeface="Times New Roman" panose="02020503050405090304" pitchFamily="18" charset="0"/>
              </a:rPr>
              <a:t>{</a:t>
            </a:r>
          </a:p>
          <a:p>
            <a:pPr>
              <a:lnSpc>
                <a:spcPct val="70000"/>
              </a:lnSpc>
              <a:spcBef>
                <a:spcPct val="50000"/>
              </a:spcBef>
            </a:pPr>
            <a:r>
              <a:rPr lang="en-US" altLang="zh-CN">
                <a:latin typeface="Times New Roman" panose="02020503050405090304" pitchFamily="18" charset="0"/>
              </a:rPr>
              <a:t>      public int day,month,year;</a:t>
            </a:r>
          </a:p>
          <a:p>
            <a:pPr>
              <a:lnSpc>
                <a:spcPct val="70000"/>
              </a:lnSpc>
              <a:spcBef>
                <a:spcPct val="50000"/>
              </a:spcBef>
            </a:pPr>
            <a:r>
              <a:rPr lang="en-US" altLang="zh-CN">
                <a:latin typeface="Times New Roman" panose="02020503050405090304" pitchFamily="18" charset="0"/>
              </a:rPr>
              <a:t>      public int tomorrow()</a:t>
            </a:r>
          </a:p>
          <a:p>
            <a:pPr>
              <a:lnSpc>
                <a:spcPct val="70000"/>
              </a:lnSpc>
              <a:spcBef>
                <a:spcPct val="50000"/>
              </a:spcBef>
            </a:pPr>
            <a:r>
              <a:rPr lang="en-US" altLang="zh-CN">
                <a:latin typeface="Times New Roman" panose="02020503050405090304" pitchFamily="18" charset="0"/>
              </a:rPr>
              <a:t>      {</a:t>
            </a:r>
          </a:p>
          <a:p>
            <a:pPr>
              <a:lnSpc>
                <a:spcPct val="70000"/>
              </a:lnSpc>
              <a:spcBef>
                <a:spcPct val="50000"/>
              </a:spcBef>
            </a:pPr>
            <a:r>
              <a:rPr lang="en-US" altLang="zh-CN">
                <a:latin typeface="Times New Roman" panose="02020503050405090304" pitchFamily="18" charset="0"/>
              </a:rPr>
              <a:t>           ……</a:t>
            </a:r>
          </a:p>
          <a:p>
            <a:pPr>
              <a:lnSpc>
                <a:spcPct val="70000"/>
              </a:lnSpc>
              <a:spcBef>
                <a:spcPct val="50000"/>
              </a:spcBef>
            </a:pPr>
            <a:r>
              <a:rPr lang="en-US" altLang="zh-CN">
                <a:latin typeface="Times New Roman" panose="02020503050405090304" pitchFamily="18" charset="0"/>
              </a:rPr>
              <a:t>      }</a:t>
            </a:r>
          </a:p>
          <a:p>
            <a:pPr>
              <a:lnSpc>
                <a:spcPct val="70000"/>
              </a:lnSpc>
              <a:spcBef>
                <a:spcPct val="50000"/>
              </a:spcBef>
            </a:pPr>
            <a:r>
              <a:rPr lang="en-US" altLang="zh-CN">
                <a:latin typeface="Times New Roman" panose="02020503050405090304" pitchFamily="18" charset="0"/>
              </a:rPr>
              <a:t>}</a:t>
            </a:r>
          </a:p>
          <a:p>
            <a:pPr>
              <a:lnSpc>
                <a:spcPct val="70000"/>
              </a:lnSpc>
              <a:spcBef>
                <a:spcPct val="50000"/>
              </a:spcBef>
            </a:pPr>
            <a:r>
              <a:rPr lang="en-US" altLang="zh-CN">
                <a:latin typeface="Times New Roman" panose="02020503050405090304" pitchFamily="18" charset="0"/>
              </a:rPr>
              <a:t>BirthDate mybirth, yourbirth;</a:t>
            </a:r>
            <a:endParaRPr lang="en-US" altLang="zh-CN"/>
          </a:p>
        </p:txBody>
      </p:sp>
      <p:sp>
        <p:nvSpPr>
          <p:cNvPr id="13316" name="Text Box 4"/>
          <p:cNvSpPr txBox="1">
            <a:spLocks noChangeArrowheads="1"/>
          </p:cNvSpPr>
          <p:nvPr/>
        </p:nvSpPr>
        <p:spPr bwMode="auto">
          <a:xfrm>
            <a:off x="516467" y="4549728"/>
            <a:ext cx="1042246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zh-CN" sz="2400" dirty="0" err="1">
                <a:solidFill>
                  <a:srgbClr val="FF0000"/>
                </a:solidFill>
                <a:latin typeface="Times New Roman" panose="02020503050405090304" pitchFamily="18" charset="0"/>
              </a:rPr>
              <a:t>BirthDate</a:t>
            </a:r>
            <a:r>
              <a:rPr lang="en-US" altLang="zh-CN" sz="2400" dirty="0">
                <a:solidFill>
                  <a:srgbClr val="FF0000"/>
                </a:solidFill>
                <a:latin typeface="Times New Roman" panose="02020503050405090304" pitchFamily="18" charset="0"/>
              </a:rPr>
              <a:t> date</a:t>
            </a:r>
            <a:r>
              <a:rPr lang="zh-CN" altLang="en-US" sz="2400" dirty="0">
                <a:solidFill>
                  <a:srgbClr val="FF0000"/>
                </a:solidFill>
                <a:latin typeface="Times New Roman" panose="02020503050405090304" pitchFamily="18" charset="0"/>
              </a:rPr>
              <a:t> </a:t>
            </a:r>
            <a:r>
              <a:rPr lang="en-US" altLang="zh-CN" sz="2400" dirty="0">
                <a:solidFill>
                  <a:srgbClr val="FF0000"/>
                </a:solidFill>
                <a:latin typeface="Times New Roman" panose="02020503050405090304" pitchFamily="18" charset="0"/>
              </a:rPr>
              <a:t>=</a:t>
            </a:r>
            <a:r>
              <a:rPr lang="zh-CN" altLang="en-US" sz="2400" dirty="0">
                <a:solidFill>
                  <a:srgbClr val="FF0000"/>
                </a:solidFill>
                <a:latin typeface="Times New Roman" panose="02020503050405090304" pitchFamily="18" charset="0"/>
              </a:rPr>
              <a:t> </a:t>
            </a:r>
            <a:r>
              <a:rPr lang="en-US" altLang="zh-CN" sz="2400" dirty="0">
                <a:solidFill>
                  <a:srgbClr val="FF0000"/>
                </a:solidFill>
                <a:latin typeface="Times New Roman" panose="02020503050405090304" pitchFamily="18" charset="0"/>
              </a:rPr>
              <a:t>new</a:t>
            </a:r>
            <a:r>
              <a:rPr lang="zh-CN" altLang="en-US" sz="2400" dirty="0">
                <a:solidFill>
                  <a:srgbClr val="FF0000"/>
                </a:solidFill>
                <a:latin typeface="Times New Roman" panose="02020503050405090304" pitchFamily="18" charset="0"/>
              </a:rPr>
              <a:t> </a:t>
            </a:r>
            <a:r>
              <a:rPr lang="en-US" altLang="zh-CN" sz="2400" dirty="0" err="1">
                <a:solidFill>
                  <a:srgbClr val="FF0000"/>
                </a:solidFill>
                <a:latin typeface="Times New Roman" panose="02020503050405090304" pitchFamily="18" charset="0"/>
              </a:rPr>
              <a:t>BirthDate</a:t>
            </a:r>
            <a:r>
              <a:rPr lang="en-US" altLang="zh-CN" sz="2400" dirty="0">
                <a:solidFill>
                  <a:srgbClr val="FF0000"/>
                </a:solidFill>
                <a:latin typeface="Times New Roman" panose="02020503050405090304" pitchFamily="18" charset="0"/>
              </a:rPr>
              <a:t>;</a:t>
            </a:r>
          </a:p>
          <a:p>
            <a:pPr>
              <a:spcBef>
                <a:spcPct val="20000"/>
              </a:spcBef>
            </a:pPr>
            <a:r>
              <a:rPr lang="zh-CN" altLang="en-US" sz="2400" dirty="0">
                <a:latin typeface="Times New Roman" panose="02020503050405090304" pitchFamily="18" charset="0"/>
              </a:rPr>
              <a:t>已知当前日期对象，求第</a:t>
            </a:r>
            <a:r>
              <a:rPr lang="en-US" altLang="zh-CN" sz="2400" dirty="0">
                <a:latin typeface="Times New Roman" panose="02020503050405090304" pitchFamily="18" charset="0"/>
              </a:rPr>
              <a:t>2</a:t>
            </a:r>
            <a:r>
              <a:rPr lang="zh-CN" altLang="en-US" sz="2400" dirty="0">
                <a:latin typeface="Times New Roman" panose="02020503050405090304" pitchFamily="18" charset="0"/>
              </a:rPr>
              <a:t>天的日期对象：</a:t>
            </a:r>
            <a:r>
              <a:rPr lang="en-US" altLang="zh-CN" sz="2400" dirty="0" err="1">
                <a:solidFill>
                  <a:srgbClr val="FF0000"/>
                </a:solidFill>
                <a:latin typeface="Times New Roman" panose="02020503050405090304" pitchFamily="18" charset="0"/>
              </a:rPr>
              <a:t>date.day</a:t>
            </a:r>
            <a:r>
              <a:rPr lang="en-US" altLang="zh-CN" sz="2400" dirty="0">
                <a:solidFill>
                  <a:srgbClr val="FF0000"/>
                </a:solidFill>
                <a:latin typeface="Times New Roman" panose="02020503050405090304" pitchFamily="18" charset="0"/>
              </a:rPr>
              <a:t> =date.day+1;</a:t>
            </a:r>
          </a:p>
          <a:p>
            <a:pPr>
              <a:spcBef>
                <a:spcPct val="20000"/>
              </a:spcBef>
            </a:pPr>
            <a:r>
              <a:rPr lang="zh-CN" altLang="zh-CN" sz="2400" dirty="0">
                <a:latin typeface="Times New Roman" panose="02020503050405090304" pitchFamily="18" charset="0"/>
              </a:rPr>
              <a:t>如果</a:t>
            </a:r>
            <a:r>
              <a:rPr lang="en-US" altLang="zh-CN" sz="2400" dirty="0" err="1">
                <a:latin typeface="Times New Roman" panose="02020503050405090304" pitchFamily="18" charset="0"/>
              </a:rPr>
              <a:t>date.day</a:t>
            </a:r>
            <a:r>
              <a:rPr lang="zh-CN" altLang="zh-CN" sz="2400" dirty="0">
                <a:latin typeface="Times New Roman" panose="02020503050405090304" pitchFamily="18" charset="0"/>
              </a:rPr>
              <a:t>已经为31，操作结果是非法状态</a:t>
            </a:r>
            <a:r>
              <a:rPr lang="zh-CN" altLang="en-US" sz="2400" dirty="0">
                <a:latin typeface="Times New Roman" panose="02020503050405090304" pitchFamily="18" charset="0"/>
              </a:rPr>
              <a:t>。可以</a:t>
            </a:r>
            <a:r>
              <a:rPr lang="zh-CN" altLang="zh-CN" sz="2400" dirty="0">
                <a:latin typeface="Times New Roman" panose="02020503050405090304" pitchFamily="18" charset="0"/>
              </a:rPr>
              <a:t>定义一个成员方法</a:t>
            </a:r>
            <a:r>
              <a:rPr lang="en-US" altLang="zh-CN" sz="2400" dirty="0">
                <a:latin typeface="Times New Roman" panose="02020503050405090304" pitchFamily="18" charset="0"/>
              </a:rPr>
              <a:t>tomorrow()</a:t>
            </a:r>
            <a:r>
              <a:rPr lang="zh-CN" altLang="en-US" sz="2400" dirty="0">
                <a:latin typeface="Times New Roman" panose="02020503050405090304" pitchFamily="18" charset="0"/>
              </a:rPr>
              <a:t>，</a:t>
            </a:r>
            <a:r>
              <a:rPr lang="zh-CN" altLang="zh-CN" sz="2400" dirty="0">
                <a:latin typeface="Times New Roman" panose="02020503050405090304" pitchFamily="18" charset="0"/>
              </a:rPr>
              <a:t>求第2天的日期对象</a:t>
            </a:r>
            <a:r>
              <a:rPr lang="zh-CN" altLang="en-US" sz="2400" dirty="0">
                <a:latin typeface="Times New Roman" panose="02020503050405090304" pitchFamily="18" charset="0"/>
              </a:rPr>
              <a:t>。</a:t>
            </a:r>
            <a:r>
              <a:rPr lang="zh-CN" altLang="zh-CN" sz="2400" dirty="0">
                <a:latin typeface="Times New Roman" panose="02020503050405090304" pitchFamily="18" charset="0"/>
              </a:rPr>
              <a:t>外部要获得当前日期的后一天时，只要调用：</a:t>
            </a:r>
            <a:r>
              <a:rPr lang="en-US" altLang="zh-CN" sz="2400" dirty="0" err="1">
                <a:solidFill>
                  <a:srgbClr val="FF0000"/>
                </a:solidFill>
                <a:latin typeface="Times New Roman" panose="02020503050405090304" pitchFamily="18" charset="0"/>
              </a:rPr>
              <a:t>date.tomorrow</a:t>
            </a:r>
            <a:r>
              <a:rPr lang="en-US" altLang="zh-CN" sz="2400" dirty="0">
                <a:solidFill>
                  <a:srgbClr val="FF0000"/>
                </a:solidFill>
                <a:latin typeface="Times New Roman" panose="02020503050405090304" pitchFamily="18" charset="0"/>
              </a:rPr>
              <a:t>();</a:t>
            </a:r>
            <a:endParaRPr lang="en-US" altLang="zh-CN" sz="2400" dirty="0">
              <a:solidFill>
                <a:srgbClr val="FF0000"/>
              </a:solidFill>
            </a:endParaRPr>
          </a:p>
        </p:txBody>
      </p:sp>
      <p:sp>
        <p:nvSpPr>
          <p:cNvPr id="13318" name="Rectangle 6"/>
          <p:cNvSpPr>
            <a:spLocks noChangeArrowheads="1"/>
          </p:cNvSpPr>
          <p:nvPr/>
        </p:nvSpPr>
        <p:spPr bwMode="auto">
          <a:xfrm>
            <a:off x="270933" y="381000"/>
            <a:ext cx="71204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3200" dirty="0">
                <a:latin typeface="Times New Roman" panose="02020503050405090304" pitchFamily="18" charset="0"/>
              </a:rPr>
              <a:t>关于类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好的软件设计</a:t>
            </a:r>
          </a:p>
        </p:txBody>
      </p:sp>
      <p:sp>
        <p:nvSpPr>
          <p:cNvPr id="3" name="内容占位符 2"/>
          <p:cNvSpPr>
            <a:spLocks noGrp="1"/>
          </p:cNvSpPr>
          <p:nvPr>
            <p:ph idx="1"/>
          </p:nvPr>
        </p:nvSpPr>
        <p:spPr/>
        <p:txBody>
          <a:bodyPr/>
          <a:lstStyle/>
          <a:p>
            <a:pPr marL="0" indent="0">
              <a:buNone/>
            </a:pPr>
            <a:endParaRPr kumimoji="1" lang="en-US" altLang="zh-CN" dirty="0"/>
          </a:p>
          <a:p>
            <a:pPr marL="0" indent="0">
              <a:buNone/>
            </a:pPr>
            <a:endParaRPr kumimoji="1" lang="en-US" altLang="zh-CN" sz="3600" dirty="0"/>
          </a:p>
          <a:p>
            <a:pPr marL="0" indent="0">
              <a:buNone/>
            </a:pPr>
            <a:r>
              <a:rPr kumimoji="1" lang="zh-CN" altLang="en-US" sz="3600" dirty="0"/>
              <a:t>高内聚，低耦合</a:t>
            </a:r>
            <a:r>
              <a:rPr kumimoji="1" lang="en-US" altLang="zh-CN" sz="3600" dirty="0"/>
              <a:t>--》</a:t>
            </a:r>
            <a:r>
              <a:rPr kumimoji="1" lang="zh-CN" altLang="en-US" sz="3600" dirty="0"/>
              <a:t> 封装。。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封装</a:t>
            </a:r>
          </a:p>
        </p:txBody>
      </p:sp>
      <p:sp>
        <p:nvSpPr>
          <p:cNvPr id="3" name="内容占位符 2"/>
          <p:cNvSpPr>
            <a:spLocks noGrp="1"/>
          </p:cNvSpPr>
          <p:nvPr>
            <p:ph idx="1"/>
          </p:nvPr>
        </p:nvSpPr>
        <p:spPr/>
        <p:txBody>
          <a:bodyPr/>
          <a:lstStyle/>
          <a:p>
            <a:pPr>
              <a:buSzPct val="60000"/>
              <a:buFont typeface="Wingdings" panose="05000000000000000000" pitchFamily="2" charset="2"/>
              <a:buChar char="n"/>
            </a:pPr>
            <a:r>
              <a:rPr lang="zh-CN" altLang="en-US" dirty="0">
                <a:latin typeface="Tahoma" panose="020B0604030504040204" pitchFamily="34" charset="0"/>
              </a:rPr>
              <a:t>封装把对象的所有组成部分组合在一起</a:t>
            </a:r>
            <a:endParaRPr lang="zh-CN" altLang="en-US" dirty="0"/>
          </a:p>
          <a:p>
            <a:pPr>
              <a:buSzPct val="60000"/>
              <a:buFont typeface="Wingdings" panose="05000000000000000000" pitchFamily="2" charset="2"/>
              <a:buChar char="n"/>
            </a:pPr>
            <a:r>
              <a:rPr lang="zh-CN" altLang="en-US" dirty="0"/>
              <a:t>封装定义程序如何引用对象的数据，封装实际</a:t>
            </a:r>
            <a:r>
              <a:rPr lang="zh-CN" altLang="en-US" dirty="0">
                <a:latin typeface="Times New Roman" panose="02020503050405090304" pitchFamily="18" charset="0"/>
              </a:rPr>
              <a:t>上使用方法将类的数据隐藏起来，控制用户对类的修改和访问数据的程度</a:t>
            </a:r>
            <a:endParaRPr lang="en-US" altLang="zh-CN" dirty="0">
              <a:latin typeface="Times New Roman" panose="02020503050405090304" pitchFamily="18" charset="0"/>
            </a:endParaRPr>
          </a:p>
          <a:p>
            <a:pPr>
              <a:buSzPct val="60000"/>
              <a:buFont typeface="Wingdings" panose="05000000000000000000" pitchFamily="2" charset="2"/>
              <a:buChar char="n"/>
            </a:pPr>
            <a:endParaRPr kumimoji="1" lang="en-US" altLang="zh-CN" dirty="0">
              <a:latin typeface="Times New Roman" panose="02020503050405090304" pitchFamily="18" charset="0"/>
            </a:endParaRPr>
          </a:p>
          <a:p>
            <a:pPr>
              <a:buSzPct val="60000"/>
              <a:buFont typeface="Wingdings" panose="05000000000000000000" pitchFamily="2" charset="2"/>
              <a:buChar char="n"/>
            </a:pPr>
            <a:endParaRPr kumimoji="1" lang="zh-CN" altLang="en-US" dirty="0"/>
          </a:p>
        </p:txBody>
      </p:sp>
      <p:grpSp>
        <p:nvGrpSpPr>
          <p:cNvPr id="4" name="Group 17"/>
          <p:cNvGrpSpPr/>
          <p:nvPr/>
        </p:nvGrpSpPr>
        <p:grpSpPr bwMode="auto">
          <a:xfrm>
            <a:off x="1913467" y="3581400"/>
            <a:ext cx="7001933" cy="3276600"/>
            <a:chOff x="240" y="2016"/>
            <a:chExt cx="3168" cy="2064"/>
          </a:xfrm>
        </p:grpSpPr>
        <p:sp>
          <p:nvSpPr>
            <p:cNvPr id="5" name="Rectangle 4"/>
            <p:cNvSpPr>
              <a:spLocks noChangeArrowheads="1"/>
            </p:cNvSpPr>
            <p:nvPr/>
          </p:nvSpPr>
          <p:spPr bwMode="auto">
            <a:xfrm>
              <a:off x="240" y="2016"/>
              <a:ext cx="1344" cy="1728"/>
            </a:xfrm>
            <a:prstGeom prst="rect">
              <a:avLst/>
            </a:prstGeom>
            <a:solidFill>
              <a:schemeClr val="accent1"/>
            </a:solidFill>
            <a:ln w="9525">
              <a:solidFill>
                <a:schemeClr val="tx1"/>
              </a:solidFill>
              <a:miter lim="800000"/>
            </a:ln>
          </p:spPr>
          <p:txBody>
            <a:bodyPr wrap="none" anchor="ctr"/>
            <a:lstStyle/>
            <a:p>
              <a:pPr algn="ctr"/>
              <a:endParaRPr lang="zh-CN" altLang="zh-CN">
                <a:latin typeface="Times New Roman" panose="02020503050405090304" pitchFamily="18" charset="0"/>
              </a:endParaRPr>
            </a:p>
          </p:txBody>
        </p:sp>
        <p:sp>
          <p:nvSpPr>
            <p:cNvPr id="6" name="Text Box 5"/>
            <p:cNvSpPr txBox="1">
              <a:spLocks noChangeArrowheads="1"/>
            </p:cNvSpPr>
            <p:nvPr/>
          </p:nvSpPr>
          <p:spPr bwMode="auto">
            <a:xfrm>
              <a:off x="480" y="2496"/>
              <a:ext cx="912"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dirty="0">
                  <a:latin typeface="Times New Roman" panose="02020503050405090304" pitchFamily="18" charset="0"/>
                </a:rPr>
                <a:t>私有数据</a:t>
              </a:r>
            </a:p>
          </p:txBody>
        </p:sp>
        <p:sp>
          <p:nvSpPr>
            <p:cNvPr id="7" name="Text Box 6"/>
            <p:cNvSpPr txBox="1">
              <a:spLocks noChangeArrowheads="1"/>
            </p:cNvSpPr>
            <p:nvPr/>
          </p:nvSpPr>
          <p:spPr bwMode="auto">
            <a:xfrm>
              <a:off x="480" y="2976"/>
              <a:ext cx="884" cy="74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ltLang="zh-CN">
                <a:latin typeface="Times New Roman" panose="02020503050405090304" pitchFamily="18" charset="0"/>
              </a:endParaRPr>
            </a:p>
            <a:p>
              <a:r>
                <a:rPr lang="en-US" altLang="zh-CN">
                  <a:latin typeface="Times New Roman" panose="02020503050405090304" pitchFamily="18" charset="0"/>
                </a:rPr>
                <a:t>   </a:t>
              </a:r>
              <a:r>
                <a:rPr lang="zh-CN" altLang="en-US">
                  <a:latin typeface="Times New Roman" panose="02020503050405090304" pitchFamily="18" charset="0"/>
                </a:rPr>
                <a:t>方法</a:t>
              </a:r>
            </a:p>
            <a:p>
              <a:endParaRPr lang="en-US" altLang="zh-CN">
                <a:latin typeface="Times New Roman" panose="02020503050405090304" pitchFamily="18" charset="0"/>
              </a:endParaRPr>
            </a:p>
          </p:txBody>
        </p:sp>
        <p:sp>
          <p:nvSpPr>
            <p:cNvPr id="8" name="Line 7"/>
            <p:cNvSpPr>
              <a:spLocks noChangeShapeType="1"/>
            </p:cNvSpPr>
            <p:nvPr/>
          </p:nvSpPr>
          <p:spPr bwMode="auto">
            <a:xfrm flipV="1">
              <a:off x="864" y="2784"/>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9"/>
            <p:cNvSpPr>
              <a:spLocks noChangeArrowheads="1"/>
            </p:cNvSpPr>
            <p:nvPr/>
          </p:nvSpPr>
          <p:spPr bwMode="auto">
            <a:xfrm>
              <a:off x="2112" y="2064"/>
              <a:ext cx="1296" cy="168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10" name="Text Box 10"/>
            <p:cNvSpPr txBox="1">
              <a:spLocks noChangeArrowheads="1"/>
            </p:cNvSpPr>
            <p:nvPr/>
          </p:nvSpPr>
          <p:spPr bwMode="auto">
            <a:xfrm>
              <a:off x="2304" y="2928"/>
              <a:ext cx="884" cy="74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ltLang="zh-CN">
                <a:latin typeface="Times New Roman" panose="02020503050405090304" pitchFamily="18" charset="0"/>
              </a:endParaRPr>
            </a:p>
            <a:p>
              <a:r>
                <a:rPr lang="en-US" altLang="zh-CN">
                  <a:latin typeface="Times New Roman" panose="02020503050405090304" pitchFamily="18" charset="0"/>
                </a:rPr>
                <a:t>   </a:t>
              </a:r>
              <a:r>
                <a:rPr lang="zh-CN" altLang="en-US">
                  <a:latin typeface="Times New Roman" panose="02020503050405090304" pitchFamily="18" charset="0"/>
                </a:rPr>
                <a:t>方法</a:t>
              </a:r>
            </a:p>
            <a:p>
              <a:endParaRPr lang="en-US" altLang="zh-CN">
                <a:latin typeface="Times New Roman" panose="02020503050405090304" pitchFamily="18" charset="0"/>
              </a:endParaRPr>
            </a:p>
          </p:txBody>
        </p:sp>
        <p:sp>
          <p:nvSpPr>
            <p:cNvPr id="11" name="Text Box 11"/>
            <p:cNvSpPr txBox="1">
              <a:spLocks noChangeArrowheads="1"/>
            </p:cNvSpPr>
            <p:nvPr/>
          </p:nvSpPr>
          <p:spPr bwMode="auto">
            <a:xfrm>
              <a:off x="2448" y="2304"/>
              <a:ext cx="548"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a:latin typeface="Times New Roman" panose="02020503050405090304" pitchFamily="18" charset="0"/>
                </a:rPr>
                <a:t>数据</a:t>
              </a:r>
            </a:p>
          </p:txBody>
        </p:sp>
        <p:sp>
          <p:nvSpPr>
            <p:cNvPr id="12" name="Line 12"/>
            <p:cNvSpPr>
              <a:spLocks noChangeShapeType="1"/>
            </p:cNvSpPr>
            <p:nvPr/>
          </p:nvSpPr>
          <p:spPr bwMode="auto">
            <a:xfrm flipH="1">
              <a:off x="1392" y="3312"/>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3"/>
            <p:cNvSpPr txBox="1">
              <a:spLocks noChangeArrowheads="1"/>
            </p:cNvSpPr>
            <p:nvPr/>
          </p:nvSpPr>
          <p:spPr bwMode="auto">
            <a:xfrm>
              <a:off x="624" y="3792"/>
              <a:ext cx="64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a:latin typeface="Times New Roman" panose="02020503050405090304" pitchFamily="18" charset="0"/>
                </a:rPr>
                <a:t>对象</a:t>
              </a:r>
              <a:r>
                <a:rPr lang="en-US" altLang="zh-CN">
                  <a:latin typeface="Times New Roman" panose="02020503050405090304" pitchFamily="18" charset="0"/>
                </a:rPr>
                <a:t>A</a:t>
              </a:r>
            </a:p>
          </p:txBody>
        </p:sp>
        <p:sp>
          <p:nvSpPr>
            <p:cNvPr id="14" name="Text Box 14"/>
            <p:cNvSpPr txBox="1">
              <a:spLocks noChangeArrowheads="1"/>
            </p:cNvSpPr>
            <p:nvPr/>
          </p:nvSpPr>
          <p:spPr bwMode="auto">
            <a:xfrm>
              <a:off x="2400" y="3792"/>
              <a:ext cx="63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a:latin typeface="Times New Roman" panose="02020503050405090304" pitchFamily="18" charset="0"/>
                </a:rPr>
                <a:t>对象</a:t>
              </a:r>
              <a:r>
                <a:rPr lang="en-US" altLang="zh-CN">
                  <a:latin typeface="Times New Roman" panose="02020503050405090304" pitchFamily="18" charset="0"/>
                </a:rPr>
                <a:t>B</a:t>
              </a:r>
            </a:p>
          </p:txBody>
        </p:sp>
        <p:sp>
          <p:nvSpPr>
            <p:cNvPr id="15" name="Text Box 15"/>
            <p:cNvSpPr txBox="1">
              <a:spLocks noChangeArrowheads="1"/>
            </p:cNvSpPr>
            <p:nvPr/>
          </p:nvSpPr>
          <p:spPr bwMode="auto">
            <a:xfrm>
              <a:off x="432" y="2112"/>
              <a:ext cx="888" cy="288"/>
            </a:xfrm>
            <a:prstGeom prst="rect">
              <a:avLst/>
            </a:prstGeom>
            <a:solidFill>
              <a:schemeClr val="hlink"/>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a:latin typeface="Times New Roman" panose="02020503050405090304" pitchFamily="18" charset="0"/>
                </a:rPr>
                <a:t>公有数据</a:t>
              </a:r>
            </a:p>
          </p:txBody>
        </p:sp>
        <p:sp>
          <p:nvSpPr>
            <p:cNvPr id="16" name="Line 16"/>
            <p:cNvSpPr>
              <a:spLocks noChangeShapeType="1"/>
            </p:cNvSpPr>
            <p:nvPr/>
          </p:nvSpPr>
          <p:spPr bwMode="auto">
            <a:xfrm flipH="1" flipV="1">
              <a:off x="1344" y="2256"/>
              <a:ext cx="960" cy="96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关于封装</a:t>
            </a:r>
          </a:p>
        </p:txBody>
      </p:sp>
      <p:sp>
        <p:nvSpPr>
          <p:cNvPr id="3" name="内容占位符 2"/>
          <p:cNvSpPr>
            <a:spLocks noGrp="1"/>
          </p:cNvSpPr>
          <p:nvPr>
            <p:ph idx="1"/>
          </p:nvPr>
        </p:nvSpPr>
        <p:spPr/>
        <p:txBody>
          <a:bodyPr/>
          <a:lstStyle/>
          <a:p>
            <a:r>
              <a:rPr kumimoji="1" lang="zh-CN" altLang="en-US" dirty="0"/>
              <a:t>不想让别看到你的内心</a:t>
            </a:r>
            <a:r>
              <a:rPr kumimoji="1" lang="en-US" altLang="zh-CN" dirty="0"/>
              <a:t>---》private/default</a:t>
            </a:r>
          </a:p>
          <a:p>
            <a:endParaRPr kumimoji="1" lang="en-US" altLang="zh-CN" dirty="0"/>
          </a:p>
          <a:p>
            <a:r>
              <a:rPr kumimoji="1" lang="zh-CN" altLang="en-US" dirty="0"/>
              <a:t>想让后代遗传你的功能</a:t>
            </a:r>
            <a:r>
              <a:rPr kumimoji="1" lang="en-US" altLang="zh-CN" dirty="0"/>
              <a:t>---》protect</a:t>
            </a:r>
          </a:p>
          <a:p>
            <a:endParaRPr kumimoji="1" lang="en-US" altLang="zh-CN" dirty="0"/>
          </a:p>
          <a:p>
            <a:r>
              <a:rPr kumimoji="1" lang="zh-CN" altLang="en-US" dirty="0"/>
              <a:t>让所有人都能用</a:t>
            </a:r>
            <a:r>
              <a:rPr kumimoji="1" lang="en-US" altLang="zh-CN" dirty="0"/>
              <a:t>---》</a:t>
            </a:r>
            <a:r>
              <a:rPr kumimoji="1" lang="zh-CN" altLang="en-US" dirty="0"/>
              <a:t> </a:t>
            </a:r>
            <a:r>
              <a:rPr kumimoji="1" lang="en-US" altLang="zh-CN" dirty="0"/>
              <a:t>public</a:t>
            </a:r>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封装中的访问修饰符</a:t>
            </a:r>
          </a:p>
        </p:txBody>
      </p:sp>
      <p:sp>
        <p:nvSpPr>
          <p:cNvPr id="3" name="内容占位符 2"/>
          <p:cNvSpPr>
            <a:spLocks noGrp="1"/>
          </p:cNvSpPr>
          <p:nvPr>
            <p:ph idx="1"/>
          </p:nvPr>
        </p:nvSpPr>
        <p:spPr/>
        <p:txBody>
          <a:bodyPr/>
          <a:lstStyle/>
          <a:p>
            <a:pPr marL="0" indent="0">
              <a:buNone/>
            </a:pPr>
            <a:endParaRPr kumimoji="1" lang="zh-CN" altLang="en-US" dirty="0"/>
          </a:p>
        </p:txBody>
      </p:sp>
      <p:pic>
        <p:nvPicPr>
          <p:cNvPr id="4" name="图片 3"/>
          <p:cNvPicPr>
            <a:picLocks noChangeAspect="1"/>
          </p:cNvPicPr>
          <p:nvPr/>
        </p:nvPicPr>
        <p:blipFill>
          <a:blip r:embed="rId2"/>
          <a:stretch>
            <a:fillRect/>
          </a:stretch>
        </p:blipFill>
        <p:spPr>
          <a:xfrm>
            <a:off x="865736" y="1690688"/>
            <a:ext cx="10488064" cy="35898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41699"/>
          </a:xfrm>
        </p:spPr>
        <p:txBody>
          <a:bodyPr>
            <a:normAutofit fontScale="90000"/>
          </a:bodyPr>
          <a:lstStyle/>
          <a:p>
            <a:r>
              <a:rPr kumimoji="1" lang="zh-CN" altLang="en-US" dirty="0"/>
              <a:t>修饰符种类</a:t>
            </a:r>
          </a:p>
        </p:txBody>
      </p:sp>
      <p:sp>
        <p:nvSpPr>
          <p:cNvPr id="3" name="内容占位符 2"/>
          <p:cNvSpPr>
            <a:spLocks noGrp="1"/>
          </p:cNvSpPr>
          <p:nvPr>
            <p:ph idx="1"/>
          </p:nvPr>
        </p:nvSpPr>
        <p:spPr>
          <a:xfrm>
            <a:off x="838200" y="1035424"/>
            <a:ext cx="10515600" cy="5141539"/>
          </a:xfrm>
        </p:spPr>
        <p:txBody>
          <a:bodyPr>
            <a:normAutofit fontScale="40000" lnSpcReduction="20000"/>
          </a:bodyPr>
          <a:lstStyle/>
          <a:p>
            <a:pPr marL="0" indent="0">
              <a:lnSpc>
                <a:spcPct val="170000"/>
              </a:lnSpc>
              <a:buNone/>
            </a:pPr>
            <a:r>
              <a:rPr lang="en-US" altLang="zh-CN" sz="5000" b="1" dirty="0"/>
              <a:t>public</a:t>
            </a:r>
            <a:r>
              <a:rPr lang="zh-CN" altLang="en-US" sz="5000" b="1" dirty="0"/>
              <a:t>： </a:t>
            </a:r>
            <a:r>
              <a:rPr lang="en-US" altLang="zh-CN" sz="5000" dirty="0"/>
              <a:t>Java</a:t>
            </a:r>
            <a:r>
              <a:rPr lang="zh-CN" altLang="en-US" sz="5000" dirty="0"/>
              <a:t>语言中访问限制最宽的修饰符，一般称之为“公共的”。被其修饰的类、属性以及方法不仅可以跨类访问，而且允许跨包（</a:t>
            </a:r>
            <a:r>
              <a:rPr lang="en-US" altLang="zh-CN" sz="5000" dirty="0"/>
              <a:t>package</a:t>
            </a:r>
            <a:r>
              <a:rPr lang="zh-CN" altLang="en-US" sz="5000" dirty="0"/>
              <a:t>）访问。</a:t>
            </a:r>
          </a:p>
          <a:p>
            <a:pPr marL="0" indent="0">
              <a:lnSpc>
                <a:spcPct val="170000"/>
              </a:lnSpc>
              <a:buNone/>
            </a:pPr>
            <a:r>
              <a:rPr lang="en-US" altLang="zh-CN" sz="5000" b="1" dirty="0"/>
              <a:t>private: </a:t>
            </a:r>
            <a:r>
              <a:rPr lang="en-US" altLang="zh-CN" sz="5000" dirty="0"/>
              <a:t>Java</a:t>
            </a:r>
            <a:r>
              <a:rPr lang="zh-CN" altLang="en-US" sz="5000" dirty="0"/>
              <a:t>语言中对访问权限限制的最窄的修饰符，一般称之为“私有的”。被其修饰的类、属性以及方法只能被该类的对象访问，其子类不能访问，更不能允许跨包访问。</a:t>
            </a:r>
            <a:endParaRPr lang="en-US" altLang="zh-CN" sz="5000" dirty="0"/>
          </a:p>
          <a:p>
            <a:pPr marL="0" indent="0">
              <a:lnSpc>
                <a:spcPct val="170000"/>
              </a:lnSpc>
              <a:buNone/>
            </a:pPr>
            <a:r>
              <a:rPr lang="en-US" altLang="zh-CN" sz="5000" b="1" dirty="0"/>
              <a:t>protect: </a:t>
            </a:r>
            <a:r>
              <a:rPr lang="zh-CN" altLang="en-US" sz="5000" dirty="0"/>
              <a:t>介于</a:t>
            </a:r>
            <a:r>
              <a:rPr lang="en-US" altLang="zh-CN" sz="5000" dirty="0"/>
              <a:t>public </a:t>
            </a:r>
            <a:r>
              <a:rPr lang="zh-CN" altLang="en-US" sz="5000" dirty="0"/>
              <a:t>和 </a:t>
            </a:r>
            <a:r>
              <a:rPr lang="en-US" altLang="zh-CN" sz="5000" dirty="0"/>
              <a:t>private </a:t>
            </a:r>
            <a:r>
              <a:rPr lang="zh-CN" altLang="en-US" sz="5000" dirty="0"/>
              <a:t>之间的一种访问修饰符，一般称之为“保护形”。被其修饰的类、属性以及方法只能被类本身的方法及子类访问，即使子类在不同的包中也可以访问。</a:t>
            </a:r>
          </a:p>
          <a:p>
            <a:pPr marL="0" indent="0">
              <a:lnSpc>
                <a:spcPct val="170000"/>
              </a:lnSpc>
              <a:buNone/>
            </a:pPr>
            <a:r>
              <a:rPr lang="en-US" altLang="zh-CN" sz="5000" b="1" dirty="0"/>
              <a:t>default</a:t>
            </a:r>
            <a:r>
              <a:rPr lang="zh-CN" altLang="en-US" sz="5000" b="1" dirty="0"/>
              <a:t>：</a:t>
            </a:r>
            <a:r>
              <a:rPr lang="zh-CN" altLang="en-US" sz="5000" dirty="0"/>
              <a:t>即不加任何访问修饰符，通常称为“默认访问模式“。该模式下，只允许在同一个包中进行访问。</a:t>
            </a:r>
            <a:br>
              <a:rPr lang="zh-CN" altLang="en-US" b="1" dirty="0"/>
            </a:br>
            <a:r>
              <a:rPr lang="zh-CN" altLang="en-US" b="1" dirty="0"/>
              <a:t>　　　　　</a:t>
            </a: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子类</a:t>
            </a:r>
            <a:endParaRPr kumimoji="1" lang="zh-CN" altLang="en-US" dirty="0"/>
          </a:p>
        </p:txBody>
      </p:sp>
      <p:sp>
        <p:nvSpPr>
          <p:cNvPr id="4" name="Rectangle 3"/>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sz="2400">
                <a:solidFill>
                  <a:schemeClr val="tx1"/>
                </a:solidFill>
                <a:latin typeface="Times New Roman" panose="02020503050405090304" pitchFamily="18" charset="0"/>
                <a:ea typeface="宋体" panose="02010600030101010101" pitchFamily="2" charset="-122"/>
              </a:defRPr>
            </a:lvl1pPr>
            <a:lvl2pPr marL="742950" indent="-285750">
              <a:defRPr kumimoji="1" sz="2400">
                <a:solidFill>
                  <a:schemeClr val="tx1"/>
                </a:solidFill>
                <a:latin typeface="Times New Roman" panose="02020503050405090304" pitchFamily="18" charset="0"/>
                <a:ea typeface="宋体" panose="02010600030101010101" pitchFamily="2" charset="-122"/>
              </a:defRPr>
            </a:lvl2pPr>
            <a:lvl3pPr marL="1143000" indent="-228600">
              <a:defRPr kumimoji="1" sz="2400">
                <a:solidFill>
                  <a:schemeClr val="tx1"/>
                </a:solidFill>
                <a:latin typeface="Times New Roman" panose="02020503050405090304" pitchFamily="18" charset="0"/>
                <a:ea typeface="宋体" panose="02010600030101010101" pitchFamily="2" charset="-122"/>
              </a:defRPr>
            </a:lvl3pPr>
            <a:lvl4pPr marL="1600200" indent="-228600">
              <a:defRPr kumimoji="1" sz="2400">
                <a:solidFill>
                  <a:schemeClr val="tx1"/>
                </a:solidFill>
                <a:latin typeface="Times New Roman" panose="02020503050405090304" pitchFamily="18" charset="0"/>
                <a:ea typeface="宋体" panose="02010600030101010101" pitchFamily="2" charset="-122"/>
              </a:defRPr>
            </a:lvl4pPr>
            <a:lvl5pPr marL="2057400" indent="-228600">
              <a:defRPr kumimoji="1" sz="2400">
                <a:solidFill>
                  <a:schemeClr val="tx1"/>
                </a:solidFill>
                <a:latin typeface="Times New Roman" panose="0202050305040509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spcBef>
                <a:spcPct val="20000"/>
              </a:spcBef>
              <a:buClr>
                <a:schemeClr val="folHlink"/>
              </a:buClr>
              <a:buSzPct val="60000"/>
              <a:buFont typeface="Wingdings" panose="05000000000000000000" pitchFamily="2" charset="2"/>
              <a:buNone/>
            </a:pPr>
            <a:r>
              <a:rPr lang="zh-CN" altLang="en-US" sz="2800" b="0" dirty="0">
                <a:latin typeface="Tahoma" panose="020B0604030504040204" pitchFamily="34" charset="0"/>
              </a:rPr>
              <a:t>子类是作为另一个类的扩充或修正而定义的一个类。</a:t>
            </a:r>
          </a:p>
        </p:txBody>
      </p:sp>
      <p:grpSp>
        <p:nvGrpSpPr>
          <p:cNvPr id="5" name="Group 58"/>
          <p:cNvGrpSpPr/>
          <p:nvPr/>
        </p:nvGrpSpPr>
        <p:grpSpPr bwMode="auto">
          <a:xfrm>
            <a:off x="1564341" y="2657475"/>
            <a:ext cx="7756525" cy="3835400"/>
            <a:chOff x="336" y="1584"/>
            <a:chExt cx="4934" cy="2561"/>
          </a:xfrm>
        </p:grpSpPr>
        <p:grpSp>
          <p:nvGrpSpPr>
            <p:cNvPr id="6" name="Group 4"/>
            <p:cNvGrpSpPr/>
            <p:nvPr/>
          </p:nvGrpSpPr>
          <p:grpSpPr bwMode="auto">
            <a:xfrm>
              <a:off x="4128" y="2784"/>
              <a:ext cx="1008" cy="960"/>
              <a:chOff x="960" y="1296"/>
              <a:chExt cx="1008" cy="960"/>
            </a:xfrm>
          </p:grpSpPr>
          <p:sp>
            <p:nvSpPr>
              <p:cNvPr id="50" name="Oval 5"/>
              <p:cNvSpPr>
                <a:spLocks noChangeArrowheads="1"/>
              </p:cNvSpPr>
              <p:nvPr/>
            </p:nvSpPr>
            <p:spPr bwMode="auto">
              <a:xfrm>
                <a:off x="960" y="1296"/>
                <a:ext cx="1008" cy="960"/>
              </a:xfrm>
              <a:prstGeom prst="ellipse">
                <a:avLst/>
              </a:prstGeom>
              <a:solidFill>
                <a:schemeClr val="accent1"/>
              </a:solidFill>
              <a:ln w="9525">
                <a:solidFill>
                  <a:schemeClr val="tx1"/>
                </a:solidFill>
                <a:round/>
              </a:ln>
            </p:spPr>
            <p:txBody>
              <a:bodyPr wrap="none" anchor="ctr"/>
              <a:lstStyle/>
              <a:p>
                <a:endParaRPr lang="zh-CN" altLang="en-US"/>
              </a:p>
            </p:txBody>
          </p:sp>
          <p:sp>
            <p:nvSpPr>
              <p:cNvPr id="51" name="Line 6"/>
              <p:cNvSpPr>
                <a:spLocks noChangeShapeType="1"/>
              </p:cNvSpPr>
              <p:nvPr/>
            </p:nvSpPr>
            <p:spPr bwMode="auto">
              <a:xfrm flipV="1">
                <a:off x="1056" y="1488"/>
                <a:ext cx="816" cy="576"/>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7"/>
              <p:cNvSpPr>
                <a:spLocks noChangeShapeType="1"/>
              </p:cNvSpPr>
              <p:nvPr/>
            </p:nvSpPr>
            <p:spPr bwMode="auto">
              <a:xfrm>
                <a:off x="1152" y="1392"/>
                <a:ext cx="576" cy="768"/>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3" name="Group 8"/>
              <p:cNvGrpSpPr/>
              <p:nvPr/>
            </p:nvGrpSpPr>
            <p:grpSpPr bwMode="auto">
              <a:xfrm>
                <a:off x="1200" y="1536"/>
                <a:ext cx="480" cy="480"/>
                <a:chOff x="1248" y="1536"/>
                <a:chExt cx="480" cy="480"/>
              </a:xfrm>
            </p:grpSpPr>
            <p:sp>
              <p:nvSpPr>
                <p:cNvPr id="54" name="Oval 9"/>
                <p:cNvSpPr>
                  <a:spLocks noChangeArrowheads="1"/>
                </p:cNvSpPr>
                <p:nvPr/>
              </p:nvSpPr>
              <p:spPr bwMode="auto">
                <a:xfrm>
                  <a:off x="1248" y="1536"/>
                  <a:ext cx="480" cy="480"/>
                </a:xfrm>
                <a:prstGeom prst="ellipse">
                  <a:avLst/>
                </a:prstGeom>
                <a:solidFill>
                  <a:srgbClr val="FFCC66"/>
                </a:solidFill>
                <a:ln w="9525">
                  <a:solidFill>
                    <a:schemeClr val="tx1"/>
                  </a:solidFill>
                  <a:round/>
                </a:ln>
              </p:spPr>
              <p:txBody>
                <a:bodyPr wrap="none" anchor="ctr"/>
                <a:lstStyle/>
                <a:p>
                  <a:endParaRPr lang="zh-CN" altLang="en-US"/>
                </a:p>
              </p:txBody>
            </p:sp>
            <p:sp>
              <p:nvSpPr>
                <p:cNvPr id="55" name="Rectangle 10"/>
                <p:cNvSpPr>
                  <a:spLocks noChangeArrowheads="1"/>
                </p:cNvSpPr>
                <p:nvPr/>
              </p:nvSpPr>
              <p:spPr bwMode="auto">
                <a:xfrm>
                  <a:off x="1344" y="1632"/>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56" name="AutoShape 11"/>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57" name="AutoShape 12"/>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58" name="Rectangle 13"/>
                <p:cNvSpPr>
                  <a:spLocks noChangeArrowheads="1"/>
                </p:cNvSpPr>
                <p:nvPr/>
              </p:nvSpPr>
              <p:spPr bwMode="auto">
                <a:xfrm>
                  <a:off x="1584" y="1776"/>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59" name="Oval 14"/>
                <p:cNvSpPr>
                  <a:spLocks noChangeArrowheads="1"/>
                </p:cNvSpPr>
                <p:nvPr/>
              </p:nvSpPr>
              <p:spPr bwMode="auto">
                <a:xfrm>
                  <a:off x="1296" y="1776"/>
                  <a:ext cx="96" cy="96"/>
                </a:xfrm>
                <a:prstGeom prst="ellipse">
                  <a:avLst/>
                </a:prstGeom>
                <a:solidFill>
                  <a:schemeClr val="bg1"/>
                </a:solidFill>
                <a:ln w="9525">
                  <a:solidFill>
                    <a:schemeClr val="tx1"/>
                  </a:solidFill>
                  <a:round/>
                </a:ln>
              </p:spPr>
              <p:txBody>
                <a:bodyPr wrap="none" anchor="ctr"/>
                <a:lstStyle/>
                <a:p>
                  <a:endParaRPr lang="zh-CN" altLang="en-US"/>
                </a:p>
              </p:txBody>
            </p:sp>
          </p:grpSp>
        </p:grpSp>
        <p:grpSp>
          <p:nvGrpSpPr>
            <p:cNvPr id="7" name="Group 15"/>
            <p:cNvGrpSpPr/>
            <p:nvPr/>
          </p:nvGrpSpPr>
          <p:grpSpPr bwMode="auto">
            <a:xfrm>
              <a:off x="2352" y="2832"/>
              <a:ext cx="1008" cy="960"/>
              <a:chOff x="960" y="1296"/>
              <a:chExt cx="1008" cy="960"/>
            </a:xfrm>
          </p:grpSpPr>
          <p:sp>
            <p:nvSpPr>
              <p:cNvPr id="40" name="Oval 16"/>
              <p:cNvSpPr>
                <a:spLocks noChangeArrowheads="1"/>
              </p:cNvSpPr>
              <p:nvPr/>
            </p:nvSpPr>
            <p:spPr bwMode="auto">
              <a:xfrm>
                <a:off x="960" y="1296"/>
                <a:ext cx="1008" cy="960"/>
              </a:xfrm>
              <a:prstGeom prst="ellipse">
                <a:avLst/>
              </a:prstGeom>
              <a:solidFill>
                <a:schemeClr val="accent1"/>
              </a:solidFill>
              <a:ln w="9525">
                <a:solidFill>
                  <a:schemeClr val="tx1"/>
                </a:solidFill>
                <a:round/>
              </a:ln>
            </p:spPr>
            <p:txBody>
              <a:bodyPr wrap="none" anchor="ctr"/>
              <a:lstStyle/>
              <a:p>
                <a:endParaRPr lang="zh-CN" altLang="en-US"/>
              </a:p>
            </p:txBody>
          </p:sp>
          <p:sp>
            <p:nvSpPr>
              <p:cNvPr id="41" name="Line 17"/>
              <p:cNvSpPr>
                <a:spLocks noChangeShapeType="1"/>
              </p:cNvSpPr>
              <p:nvPr/>
            </p:nvSpPr>
            <p:spPr bwMode="auto">
              <a:xfrm flipV="1">
                <a:off x="1056" y="1488"/>
                <a:ext cx="816" cy="576"/>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8"/>
              <p:cNvSpPr>
                <a:spLocks noChangeShapeType="1"/>
              </p:cNvSpPr>
              <p:nvPr/>
            </p:nvSpPr>
            <p:spPr bwMode="auto">
              <a:xfrm>
                <a:off x="1152" y="1392"/>
                <a:ext cx="576" cy="768"/>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3" name="Group 19"/>
              <p:cNvGrpSpPr/>
              <p:nvPr/>
            </p:nvGrpSpPr>
            <p:grpSpPr bwMode="auto">
              <a:xfrm>
                <a:off x="1200" y="1536"/>
                <a:ext cx="480" cy="480"/>
                <a:chOff x="1248" y="1536"/>
                <a:chExt cx="480" cy="480"/>
              </a:xfrm>
            </p:grpSpPr>
            <p:sp>
              <p:nvSpPr>
                <p:cNvPr id="44" name="Oval 20"/>
                <p:cNvSpPr>
                  <a:spLocks noChangeArrowheads="1"/>
                </p:cNvSpPr>
                <p:nvPr/>
              </p:nvSpPr>
              <p:spPr bwMode="auto">
                <a:xfrm>
                  <a:off x="1248" y="1536"/>
                  <a:ext cx="480" cy="480"/>
                </a:xfrm>
                <a:prstGeom prst="ellipse">
                  <a:avLst/>
                </a:prstGeom>
                <a:solidFill>
                  <a:srgbClr val="FFCC66"/>
                </a:solidFill>
                <a:ln w="9525">
                  <a:solidFill>
                    <a:schemeClr val="tx1"/>
                  </a:solidFill>
                  <a:round/>
                </a:ln>
              </p:spPr>
              <p:txBody>
                <a:bodyPr wrap="none" anchor="ctr"/>
                <a:lstStyle/>
                <a:p>
                  <a:endParaRPr lang="zh-CN" altLang="en-US"/>
                </a:p>
              </p:txBody>
            </p:sp>
            <p:sp>
              <p:nvSpPr>
                <p:cNvPr id="45" name="Rectangle 21"/>
                <p:cNvSpPr>
                  <a:spLocks noChangeArrowheads="1"/>
                </p:cNvSpPr>
                <p:nvPr/>
              </p:nvSpPr>
              <p:spPr bwMode="auto">
                <a:xfrm>
                  <a:off x="1344" y="1632"/>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46" name="AutoShape 2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47" name="AutoShape 2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48" name="Rectangle 24"/>
                <p:cNvSpPr>
                  <a:spLocks noChangeArrowheads="1"/>
                </p:cNvSpPr>
                <p:nvPr/>
              </p:nvSpPr>
              <p:spPr bwMode="auto">
                <a:xfrm>
                  <a:off x="1584" y="1776"/>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49" name="Oval 25"/>
                <p:cNvSpPr>
                  <a:spLocks noChangeArrowheads="1"/>
                </p:cNvSpPr>
                <p:nvPr/>
              </p:nvSpPr>
              <p:spPr bwMode="auto">
                <a:xfrm>
                  <a:off x="1296" y="1776"/>
                  <a:ext cx="96" cy="96"/>
                </a:xfrm>
                <a:prstGeom prst="ellipse">
                  <a:avLst/>
                </a:prstGeom>
                <a:solidFill>
                  <a:schemeClr val="bg1"/>
                </a:solidFill>
                <a:ln w="9525">
                  <a:solidFill>
                    <a:schemeClr val="tx1"/>
                  </a:solidFill>
                  <a:round/>
                </a:ln>
              </p:spPr>
              <p:txBody>
                <a:bodyPr wrap="none" anchor="ctr"/>
                <a:lstStyle/>
                <a:p>
                  <a:endParaRPr lang="zh-CN" altLang="en-US"/>
                </a:p>
              </p:txBody>
            </p:sp>
          </p:grpSp>
        </p:grpSp>
        <p:grpSp>
          <p:nvGrpSpPr>
            <p:cNvPr id="8" name="Group 26"/>
            <p:cNvGrpSpPr/>
            <p:nvPr/>
          </p:nvGrpSpPr>
          <p:grpSpPr bwMode="auto">
            <a:xfrm>
              <a:off x="816" y="2832"/>
              <a:ext cx="1008" cy="960"/>
              <a:chOff x="960" y="1296"/>
              <a:chExt cx="1008" cy="960"/>
            </a:xfrm>
          </p:grpSpPr>
          <p:sp>
            <p:nvSpPr>
              <p:cNvPr id="30" name="Oval 27"/>
              <p:cNvSpPr>
                <a:spLocks noChangeArrowheads="1"/>
              </p:cNvSpPr>
              <p:nvPr/>
            </p:nvSpPr>
            <p:spPr bwMode="auto">
              <a:xfrm>
                <a:off x="960" y="1296"/>
                <a:ext cx="1008" cy="960"/>
              </a:xfrm>
              <a:prstGeom prst="ellipse">
                <a:avLst/>
              </a:prstGeom>
              <a:solidFill>
                <a:schemeClr val="accent1"/>
              </a:solidFill>
              <a:ln w="9525">
                <a:solidFill>
                  <a:schemeClr val="tx1"/>
                </a:solidFill>
                <a:round/>
              </a:ln>
            </p:spPr>
            <p:txBody>
              <a:bodyPr wrap="none" anchor="ctr"/>
              <a:lstStyle/>
              <a:p>
                <a:endParaRPr lang="zh-CN" altLang="en-US"/>
              </a:p>
            </p:txBody>
          </p:sp>
          <p:sp>
            <p:nvSpPr>
              <p:cNvPr id="31" name="Line 28"/>
              <p:cNvSpPr>
                <a:spLocks noChangeShapeType="1"/>
              </p:cNvSpPr>
              <p:nvPr/>
            </p:nvSpPr>
            <p:spPr bwMode="auto">
              <a:xfrm flipV="1">
                <a:off x="1056" y="1488"/>
                <a:ext cx="816" cy="576"/>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9"/>
              <p:cNvSpPr>
                <a:spLocks noChangeShapeType="1"/>
              </p:cNvSpPr>
              <p:nvPr/>
            </p:nvSpPr>
            <p:spPr bwMode="auto">
              <a:xfrm>
                <a:off x="1152" y="1392"/>
                <a:ext cx="576" cy="768"/>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 name="Group 30"/>
              <p:cNvGrpSpPr/>
              <p:nvPr/>
            </p:nvGrpSpPr>
            <p:grpSpPr bwMode="auto">
              <a:xfrm>
                <a:off x="1200" y="1536"/>
                <a:ext cx="480" cy="480"/>
                <a:chOff x="1248" y="1536"/>
                <a:chExt cx="480" cy="480"/>
              </a:xfrm>
            </p:grpSpPr>
            <p:sp>
              <p:nvSpPr>
                <p:cNvPr id="34" name="Oval 31"/>
                <p:cNvSpPr>
                  <a:spLocks noChangeArrowheads="1"/>
                </p:cNvSpPr>
                <p:nvPr/>
              </p:nvSpPr>
              <p:spPr bwMode="auto">
                <a:xfrm>
                  <a:off x="1248" y="1536"/>
                  <a:ext cx="480" cy="480"/>
                </a:xfrm>
                <a:prstGeom prst="ellipse">
                  <a:avLst/>
                </a:prstGeom>
                <a:solidFill>
                  <a:srgbClr val="FFCC66"/>
                </a:solidFill>
                <a:ln w="9525">
                  <a:solidFill>
                    <a:schemeClr val="tx1"/>
                  </a:solidFill>
                  <a:round/>
                </a:ln>
              </p:spPr>
              <p:txBody>
                <a:bodyPr wrap="none" anchor="ctr"/>
                <a:lstStyle/>
                <a:p>
                  <a:endParaRPr lang="zh-CN" altLang="en-US"/>
                </a:p>
              </p:txBody>
            </p:sp>
            <p:sp>
              <p:nvSpPr>
                <p:cNvPr id="35" name="Rectangle 32"/>
                <p:cNvSpPr>
                  <a:spLocks noChangeArrowheads="1"/>
                </p:cNvSpPr>
                <p:nvPr/>
              </p:nvSpPr>
              <p:spPr bwMode="auto">
                <a:xfrm>
                  <a:off x="1344" y="1632"/>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36" name="AutoShape 33"/>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37" name="AutoShape 34"/>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38" name="Rectangle 35"/>
                <p:cNvSpPr>
                  <a:spLocks noChangeArrowheads="1"/>
                </p:cNvSpPr>
                <p:nvPr/>
              </p:nvSpPr>
              <p:spPr bwMode="auto">
                <a:xfrm>
                  <a:off x="1584" y="1776"/>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39" name="Oval 36"/>
                <p:cNvSpPr>
                  <a:spLocks noChangeArrowheads="1"/>
                </p:cNvSpPr>
                <p:nvPr/>
              </p:nvSpPr>
              <p:spPr bwMode="auto">
                <a:xfrm>
                  <a:off x="1296" y="1776"/>
                  <a:ext cx="96" cy="96"/>
                </a:xfrm>
                <a:prstGeom prst="ellipse">
                  <a:avLst/>
                </a:prstGeom>
                <a:solidFill>
                  <a:schemeClr val="bg1"/>
                </a:solidFill>
                <a:ln w="9525">
                  <a:solidFill>
                    <a:schemeClr val="tx1"/>
                  </a:solidFill>
                  <a:round/>
                </a:ln>
              </p:spPr>
              <p:txBody>
                <a:bodyPr wrap="none" anchor="ctr"/>
                <a:lstStyle/>
                <a:p>
                  <a:endParaRPr lang="zh-CN" altLang="en-US"/>
                </a:p>
              </p:txBody>
            </p:sp>
          </p:grpSp>
        </p:grpSp>
        <p:grpSp>
          <p:nvGrpSpPr>
            <p:cNvPr id="9" name="Group 37"/>
            <p:cNvGrpSpPr/>
            <p:nvPr/>
          </p:nvGrpSpPr>
          <p:grpSpPr bwMode="auto">
            <a:xfrm>
              <a:off x="2304" y="1584"/>
              <a:ext cx="1008" cy="960"/>
              <a:chOff x="960" y="1296"/>
              <a:chExt cx="1008" cy="960"/>
            </a:xfrm>
          </p:grpSpPr>
          <p:sp>
            <p:nvSpPr>
              <p:cNvPr id="20" name="Oval 38"/>
              <p:cNvSpPr>
                <a:spLocks noChangeArrowheads="1"/>
              </p:cNvSpPr>
              <p:nvPr/>
            </p:nvSpPr>
            <p:spPr bwMode="auto">
              <a:xfrm>
                <a:off x="960" y="1296"/>
                <a:ext cx="1008" cy="960"/>
              </a:xfrm>
              <a:prstGeom prst="ellipse">
                <a:avLst/>
              </a:prstGeom>
              <a:solidFill>
                <a:schemeClr val="accent1"/>
              </a:solidFill>
              <a:ln w="9525">
                <a:solidFill>
                  <a:schemeClr val="tx1"/>
                </a:solidFill>
                <a:round/>
              </a:ln>
            </p:spPr>
            <p:txBody>
              <a:bodyPr wrap="none" anchor="ctr"/>
              <a:lstStyle/>
              <a:p>
                <a:endParaRPr lang="zh-CN" altLang="en-US"/>
              </a:p>
            </p:txBody>
          </p:sp>
          <p:sp>
            <p:nvSpPr>
              <p:cNvPr id="21" name="Line 39"/>
              <p:cNvSpPr>
                <a:spLocks noChangeShapeType="1"/>
              </p:cNvSpPr>
              <p:nvPr/>
            </p:nvSpPr>
            <p:spPr bwMode="auto">
              <a:xfrm flipV="1">
                <a:off x="1056" y="1488"/>
                <a:ext cx="816" cy="576"/>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40"/>
              <p:cNvSpPr>
                <a:spLocks noChangeShapeType="1"/>
              </p:cNvSpPr>
              <p:nvPr/>
            </p:nvSpPr>
            <p:spPr bwMode="auto">
              <a:xfrm>
                <a:off x="1152" y="1392"/>
                <a:ext cx="576" cy="768"/>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3" name="Group 41"/>
              <p:cNvGrpSpPr/>
              <p:nvPr/>
            </p:nvGrpSpPr>
            <p:grpSpPr bwMode="auto">
              <a:xfrm>
                <a:off x="1200" y="1536"/>
                <a:ext cx="480" cy="480"/>
                <a:chOff x="1248" y="1536"/>
                <a:chExt cx="480" cy="480"/>
              </a:xfrm>
            </p:grpSpPr>
            <p:sp>
              <p:nvSpPr>
                <p:cNvPr id="24" name="Oval 42"/>
                <p:cNvSpPr>
                  <a:spLocks noChangeArrowheads="1"/>
                </p:cNvSpPr>
                <p:nvPr/>
              </p:nvSpPr>
              <p:spPr bwMode="auto">
                <a:xfrm>
                  <a:off x="1248" y="1536"/>
                  <a:ext cx="480" cy="480"/>
                </a:xfrm>
                <a:prstGeom prst="ellipse">
                  <a:avLst/>
                </a:prstGeom>
                <a:solidFill>
                  <a:srgbClr val="FFCC66"/>
                </a:solidFill>
                <a:ln w="9525">
                  <a:solidFill>
                    <a:schemeClr val="tx1"/>
                  </a:solidFill>
                  <a:round/>
                </a:ln>
              </p:spPr>
              <p:txBody>
                <a:bodyPr wrap="none" anchor="ctr"/>
                <a:lstStyle/>
                <a:p>
                  <a:endParaRPr lang="zh-CN" altLang="en-US"/>
                </a:p>
              </p:txBody>
            </p:sp>
            <p:sp>
              <p:nvSpPr>
                <p:cNvPr id="25" name="Rectangle 43"/>
                <p:cNvSpPr>
                  <a:spLocks noChangeArrowheads="1"/>
                </p:cNvSpPr>
                <p:nvPr/>
              </p:nvSpPr>
              <p:spPr bwMode="auto">
                <a:xfrm>
                  <a:off x="1344" y="1632"/>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26" name="AutoShape 4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27" name="AutoShape 4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28" name="Rectangle 46"/>
                <p:cNvSpPr>
                  <a:spLocks noChangeArrowheads="1"/>
                </p:cNvSpPr>
                <p:nvPr/>
              </p:nvSpPr>
              <p:spPr bwMode="auto">
                <a:xfrm>
                  <a:off x="1584" y="1776"/>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29" name="Oval 47"/>
                <p:cNvSpPr>
                  <a:spLocks noChangeArrowheads="1"/>
                </p:cNvSpPr>
                <p:nvPr/>
              </p:nvSpPr>
              <p:spPr bwMode="auto">
                <a:xfrm>
                  <a:off x="1296" y="1776"/>
                  <a:ext cx="96" cy="96"/>
                </a:xfrm>
                <a:prstGeom prst="ellipse">
                  <a:avLst/>
                </a:prstGeom>
                <a:solidFill>
                  <a:schemeClr val="bg1"/>
                </a:solidFill>
                <a:ln w="9525">
                  <a:solidFill>
                    <a:schemeClr val="tx1"/>
                  </a:solidFill>
                  <a:round/>
                </a:ln>
              </p:spPr>
              <p:txBody>
                <a:bodyPr wrap="none" anchor="ctr"/>
                <a:lstStyle/>
                <a:p>
                  <a:endParaRPr lang="zh-CN" altLang="en-US"/>
                </a:p>
              </p:txBody>
            </p:sp>
          </p:grpSp>
        </p:grpSp>
        <p:sp>
          <p:nvSpPr>
            <p:cNvPr id="10" name="Line 48"/>
            <p:cNvSpPr>
              <a:spLocks noChangeShapeType="1"/>
            </p:cNvSpPr>
            <p:nvPr/>
          </p:nvSpPr>
          <p:spPr bwMode="auto">
            <a:xfrm>
              <a:off x="1344" y="2640"/>
              <a:ext cx="33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49"/>
            <p:cNvSpPr>
              <a:spLocks noChangeShapeType="1"/>
            </p:cNvSpPr>
            <p:nvPr/>
          </p:nvSpPr>
          <p:spPr bwMode="auto">
            <a:xfrm>
              <a:off x="2832" y="2544"/>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50"/>
            <p:cNvSpPr>
              <a:spLocks noChangeShapeType="1"/>
            </p:cNvSpPr>
            <p:nvPr/>
          </p:nvSpPr>
          <p:spPr bwMode="auto">
            <a:xfrm>
              <a:off x="1344" y="2640"/>
              <a:ext cx="0" cy="19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51"/>
            <p:cNvSpPr>
              <a:spLocks noChangeShapeType="1"/>
            </p:cNvSpPr>
            <p:nvPr/>
          </p:nvSpPr>
          <p:spPr bwMode="auto">
            <a:xfrm>
              <a:off x="4656" y="2640"/>
              <a:ext cx="0"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52"/>
            <p:cNvSpPr txBox="1">
              <a:spLocks noChangeArrowheads="1"/>
            </p:cNvSpPr>
            <p:nvPr/>
          </p:nvSpPr>
          <p:spPr bwMode="auto">
            <a:xfrm>
              <a:off x="3312" y="1632"/>
              <a:ext cx="687" cy="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dirty="0">
                  <a:solidFill>
                    <a:srgbClr val="000066"/>
                  </a:solidFill>
                  <a:latin typeface="Times New Roman" panose="02020503050405090304" pitchFamily="18" charset="0"/>
                </a:rPr>
                <a:t>bicycle</a:t>
              </a:r>
              <a:endParaRPr lang="en-US" altLang="zh-CN" b="0" dirty="0">
                <a:solidFill>
                  <a:srgbClr val="000066"/>
                </a:solidFill>
                <a:latin typeface="Times New Roman" panose="02020503050405090304" pitchFamily="18" charset="0"/>
              </a:endParaRPr>
            </a:p>
          </p:txBody>
        </p:sp>
        <p:sp>
          <p:nvSpPr>
            <p:cNvPr id="15" name="Text Box 53"/>
            <p:cNvSpPr txBox="1">
              <a:spLocks noChangeArrowheads="1"/>
            </p:cNvSpPr>
            <p:nvPr/>
          </p:nvSpPr>
          <p:spPr bwMode="auto">
            <a:xfrm>
              <a:off x="3350" y="1898"/>
              <a:ext cx="1146" cy="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solidFill>
                    <a:srgbClr val="000066"/>
                  </a:solidFill>
                  <a:latin typeface="Times New Roman" panose="02020503050405090304" pitchFamily="18" charset="0"/>
                </a:rPr>
                <a:t>(super class)</a:t>
              </a:r>
              <a:endParaRPr lang="en-US" altLang="zh-CN" b="0">
                <a:solidFill>
                  <a:srgbClr val="000066"/>
                </a:solidFill>
                <a:latin typeface="Times New Roman" panose="02020503050405090304" pitchFamily="18" charset="0"/>
              </a:endParaRPr>
            </a:p>
          </p:txBody>
        </p:sp>
        <p:sp>
          <p:nvSpPr>
            <p:cNvPr id="16" name="Text Box 54"/>
            <p:cNvSpPr txBox="1">
              <a:spLocks noChangeArrowheads="1"/>
            </p:cNvSpPr>
            <p:nvPr/>
          </p:nvSpPr>
          <p:spPr bwMode="auto">
            <a:xfrm>
              <a:off x="710" y="3819"/>
              <a:ext cx="1415" cy="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solidFill>
                    <a:srgbClr val="000066"/>
                  </a:solidFill>
                  <a:latin typeface="Times New Roman" panose="02020503050405090304" pitchFamily="18" charset="0"/>
                </a:rPr>
                <a:t>Mountain bikes</a:t>
              </a:r>
              <a:endParaRPr lang="en-US" altLang="zh-CN" b="0">
                <a:solidFill>
                  <a:srgbClr val="000066"/>
                </a:solidFill>
                <a:latin typeface="Times New Roman" panose="02020503050405090304" pitchFamily="18" charset="0"/>
              </a:endParaRPr>
            </a:p>
          </p:txBody>
        </p:sp>
        <p:sp>
          <p:nvSpPr>
            <p:cNvPr id="17" name="Text Box 55"/>
            <p:cNvSpPr txBox="1">
              <a:spLocks noChangeArrowheads="1"/>
            </p:cNvSpPr>
            <p:nvPr/>
          </p:nvSpPr>
          <p:spPr bwMode="auto">
            <a:xfrm>
              <a:off x="2400" y="3840"/>
              <a:ext cx="1179" cy="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solidFill>
                    <a:srgbClr val="000066"/>
                  </a:solidFill>
                  <a:latin typeface="Times New Roman" panose="02020503050405090304" pitchFamily="18" charset="0"/>
                </a:rPr>
                <a:t>Racing bikes</a:t>
              </a:r>
              <a:endParaRPr lang="en-US" altLang="zh-CN" b="0">
                <a:solidFill>
                  <a:srgbClr val="000066"/>
                </a:solidFill>
                <a:latin typeface="Times New Roman" panose="02020503050405090304" pitchFamily="18" charset="0"/>
              </a:endParaRPr>
            </a:p>
          </p:txBody>
        </p:sp>
        <p:sp>
          <p:nvSpPr>
            <p:cNvPr id="18" name="Text Box 56"/>
            <p:cNvSpPr txBox="1">
              <a:spLocks noChangeArrowheads="1"/>
            </p:cNvSpPr>
            <p:nvPr/>
          </p:nvSpPr>
          <p:spPr bwMode="auto">
            <a:xfrm>
              <a:off x="3984" y="3792"/>
              <a:ext cx="1286" cy="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solidFill>
                    <a:srgbClr val="000066"/>
                  </a:solidFill>
                  <a:latin typeface="Times New Roman" panose="02020503050405090304" pitchFamily="18" charset="0"/>
                </a:rPr>
                <a:t>Tandem bikes</a:t>
              </a:r>
              <a:endParaRPr lang="en-US" altLang="zh-CN" b="0">
                <a:solidFill>
                  <a:srgbClr val="000066"/>
                </a:solidFill>
                <a:latin typeface="Times New Roman" panose="02020503050405090304" pitchFamily="18" charset="0"/>
              </a:endParaRPr>
            </a:p>
          </p:txBody>
        </p:sp>
        <p:sp>
          <p:nvSpPr>
            <p:cNvPr id="19" name="Text Box 57"/>
            <p:cNvSpPr txBox="1">
              <a:spLocks noChangeArrowheads="1"/>
            </p:cNvSpPr>
            <p:nvPr/>
          </p:nvSpPr>
          <p:spPr bwMode="auto">
            <a:xfrm>
              <a:off x="336" y="2544"/>
              <a:ext cx="845" cy="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solidFill>
                    <a:srgbClr val="000066"/>
                  </a:solidFill>
                  <a:latin typeface="Times New Roman" panose="02020503050405090304" pitchFamily="18" charset="0"/>
                </a:rPr>
                <a:t>sub class</a:t>
              </a:r>
              <a:endParaRPr lang="en-US" altLang="zh-CN" b="0">
                <a:solidFill>
                  <a:srgbClr val="000066"/>
                </a:solidFill>
                <a:latin typeface="Times New Roman" panose="02020503050405090304"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继承</a:t>
            </a:r>
            <a:endParaRPr kumimoji="1" lang="zh-CN" altLang="en-US" dirty="0"/>
          </a:p>
        </p:txBody>
      </p:sp>
      <p:sp>
        <p:nvSpPr>
          <p:cNvPr id="3" name="内容占位符 2"/>
          <p:cNvSpPr>
            <a:spLocks noGrp="1"/>
          </p:cNvSpPr>
          <p:nvPr>
            <p:ph idx="1"/>
          </p:nvPr>
        </p:nvSpPr>
        <p:spPr>
          <a:xfrm>
            <a:off x="838200" y="1825624"/>
            <a:ext cx="10515600" cy="4776881"/>
          </a:xfrm>
        </p:spPr>
        <p:txBody>
          <a:bodyPr/>
          <a:lstStyle/>
          <a:p>
            <a:pPr marL="0" indent="0">
              <a:buNone/>
            </a:pPr>
            <a:r>
              <a:rPr lang="zh-CN" altLang="en-US" dirty="0"/>
              <a:t>继承是子类利用父类中定义的方法和变量，就像它们属于子类本身一样。</a:t>
            </a:r>
          </a:p>
          <a:p>
            <a:endParaRPr kumimoji="1" lang="zh-CN" altLang="en-US" dirty="0"/>
          </a:p>
        </p:txBody>
      </p:sp>
      <p:sp>
        <p:nvSpPr>
          <p:cNvPr id="4" name="Text Box 5"/>
          <p:cNvSpPr txBox="1">
            <a:spLocks noChangeArrowheads="1"/>
          </p:cNvSpPr>
          <p:nvPr/>
        </p:nvSpPr>
        <p:spPr bwMode="auto">
          <a:xfrm>
            <a:off x="1376082" y="2893825"/>
            <a:ext cx="4038600" cy="3576638"/>
          </a:xfrm>
          <a:prstGeom prst="rect">
            <a:avLst/>
          </a:prstGeom>
          <a:solidFill>
            <a:srgbClr val="FFCC66"/>
          </a:solidFill>
          <a:ln w="9525">
            <a:solidFill>
              <a:schemeClr val="tx1"/>
            </a:solidFill>
            <a:miter lim="800000"/>
          </a:ln>
        </p:spPr>
        <p:txBody>
          <a:bodyPr>
            <a:spAutoFit/>
          </a:bodyPr>
          <a:lstStyle/>
          <a:p>
            <a:r>
              <a:rPr lang="en-US" altLang="zh-CN" sz="2000" dirty="0">
                <a:latin typeface="Times New Roman" panose="02020503050405090304" pitchFamily="18" charset="0"/>
              </a:rPr>
              <a:t>class Car </a:t>
            </a:r>
          </a:p>
          <a:p>
            <a:r>
              <a:rPr lang="en-US" altLang="zh-CN" sz="2000" dirty="0">
                <a:latin typeface="Times New Roman" panose="02020503050405090304" pitchFamily="18" charset="0"/>
              </a:rPr>
              <a:t>{</a:t>
            </a:r>
          </a:p>
          <a:p>
            <a:r>
              <a:rPr lang="en-US" altLang="zh-CN" sz="2000" dirty="0">
                <a:latin typeface="Times New Roman" panose="02020503050405090304" pitchFamily="18" charset="0"/>
              </a:rPr>
              <a:t>    int </a:t>
            </a:r>
            <a:r>
              <a:rPr lang="en-US" altLang="zh-CN" sz="2000" dirty="0" err="1">
                <a:latin typeface="Times New Roman" panose="02020503050405090304" pitchFamily="18" charset="0"/>
              </a:rPr>
              <a:t>color_number</a:t>
            </a:r>
            <a:r>
              <a:rPr lang="en-US" altLang="zh-CN" sz="2000" dirty="0">
                <a:latin typeface="Times New Roman" panose="02020503050405090304" pitchFamily="18" charset="0"/>
              </a:rPr>
              <a:t>;  </a:t>
            </a:r>
          </a:p>
          <a:p>
            <a:r>
              <a:rPr lang="en-US" altLang="zh-CN" sz="2000" dirty="0">
                <a:latin typeface="Times New Roman" panose="02020503050405090304" pitchFamily="18" charset="0"/>
              </a:rPr>
              <a:t>    int </a:t>
            </a:r>
            <a:r>
              <a:rPr lang="en-US" altLang="zh-CN" sz="2000" dirty="0" err="1">
                <a:latin typeface="Times New Roman" panose="02020503050405090304" pitchFamily="18" charset="0"/>
              </a:rPr>
              <a:t>door_number</a:t>
            </a:r>
            <a:r>
              <a:rPr lang="en-US" altLang="zh-CN" sz="2000" dirty="0">
                <a:latin typeface="Times New Roman" panose="02020503050405090304" pitchFamily="18" charset="0"/>
              </a:rPr>
              <a:t>;</a:t>
            </a:r>
          </a:p>
          <a:p>
            <a:r>
              <a:rPr lang="en-US" altLang="zh-CN" sz="2000" dirty="0">
                <a:latin typeface="Times New Roman" panose="02020503050405090304" pitchFamily="18" charset="0"/>
              </a:rPr>
              <a:t>    int speed;</a:t>
            </a:r>
          </a:p>
          <a:p>
            <a:endParaRPr lang="en-US" altLang="zh-CN" sz="800" dirty="0">
              <a:latin typeface="Times New Roman" panose="02020503050405090304" pitchFamily="18" charset="0"/>
            </a:endParaRPr>
          </a:p>
          <a:p>
            <a:r>
              <a:rPr lang="en-US" altLang="zh-CN" sz="2000" dirty="0">
                <a:latin typeface="Times New Roman" panose="02020503050405090304" pitchFamily="18" charset="0"/>
              </a:rPr>
              <a:t>    public void </a:t>
            </a:r>
            <a:r>
              <a:rPr lang="en-US" altLang="zh-CN" sz="2000" dirty="0" err="1">
                <a:latin typeface="Times New Roman" panose="02020503050405090304" pitchFamily="18" charset="0"/>
              </a:rPr>
              <a:t>push_break</a:t>
            </a:r>
            <a:r>
              <a:rPr lang="en-US" altLang="zh-CN" sz="2000" dirty="0">
                <a:latin typeface="Times New Roman" panose="02020503050405090304" pitchFamily="18" charset="0"/>
              </a:rPr>
              <a:t>()</a:t>
            </a:r>
          </a:p>
          <a:p>
            <a:r>
              <a:rPr lang="en-US" altLang="zh-CN" sz="2000" dirty="0">
                <a:latin typeface="Times New Roman" panose="02020503050405090304" pitchFamily="18" charset="0"/>
              </a:rPr>
              <a:t>    {</a:t>
            </a:r>
          </a:p>
          <a:p>
            <a:r>
              <a:rPr lang="en-US" altLang="zh-CN" sz="2000" dirty="0">
                <a:latin typeface="Times New Roman" panose="02020503050405090304" pitchFamily="18" charset="0"/>
              </a:rPr>
              <a:t>        …</a:t>
            </a:r>
          </a:p>
          <a:p>
            <a:r>
              <a:rPr lang="en-US" altLang="zh-CN" sz="2000" dirty="0">
                <a:latin typeface="Times New Roman" panose="02020503050405090304" pitchFamily="18" charset="0"/>
              </a:rPr>
              <a:t>     }</a:t>
            </a:r>
          </a:p>
          <a:p>
            <a:r>
              <a:rPr lang="en-US" altLang="zh-CN" sz="2000" dirty="0">
                <a:latin typeface="Times New Roman" panose="02020503050405090304" pitchFamily="18" charset="0"/>
              </a:rPr>
              <a:t>    public void </a:t>
            </a:r>
            <a:r>
              <a:rPr lang="en-US" altLang="zh-CN" sz="2000" dirty="0" err="1">
                <a:latin typeface="Times New Roman" panose="02020503050405090304" pitchFamily="18" charset="0"/>
              </a:rPr>
              <a:t>add_oil</a:t>
            </a:r>
            <a:r>
              <a:rPr lang="en-US" altLang="zh-CN" sz="2000" dirty="0">
                <a:latin typeface="Times New Roman" panose="02020503050405090304" pitchFamily="18" charset="0"/>
              </a:rPr>
              <a:t>() {  …   }</a:t>
            </a:r>
          </a:p>
          <a:p>
            <a:r>
              <a:rPr lang="en-US" altLang="zh-CN" sz="2000" dirty="0">
                <a:latin typeface="Times New Roman" panose="02020503050405090304" pitchFamily="18" charset="0"/>
              </a:rPr>
              <a:t>}</a:t>
            </a:r>
            <a:r>
              <a:rPr lang="en-US" altLang="zh-CN" sz="2000" b="0" dirty="0">
                <a:latin typeface="Times New Roman" panose="02020503050405090304" pitchFamily="18" charset="0"/>
              </a:rPr>
              <a:t>  </a:t>
            </a:r>
          </a:p>
        </p:txBody>
      </p:sp>
      <p:sp>
        <p:nvSpPr>
          <p:cNvPr id="5" name="Text Box 6"/>
          <p:cNvSpPr txBox="1">
            <a:spLocks noChangeArrowheads="1"/>
          </p:cNvSpPr>
          <p:nvPr/>
        </p:nvSpPr>
        <p:spPr bwMode="auto">
          <a:xfrm>
            <a:off x="6405283" y="3124200"/>
            <a:ext cx="4149725" cy="2665413"/>
          </a:xfrm>
          <a:prstGeom prst="rect">
            <a:avLst/>
          </a:prstGeom>
          <a:solidFill>
            <a:srgbClr val="FFCC66"/>
          </a:solidFill>
          <a:ln w="28575">
            <a:solidFill>
              <a:schemeClr val="tx1"/>
            </a:solidFill>
            <a:miter lim="800000"/>
          </a:ln>
        </p:spPr>
        <p:txBody>
          <a:bodyPr>
            <a:spAutoFit/>
          </a:bodyPr>
          <a:lstStyle/>
          <a:p>
            <a:r>
              <a:rPr lang="en-US" altLang="zh-CN" sz="2000" dirty="0">
                <a:latin typeface="Times New Roman" panose="02020503050405090304" pitchFamily="18" charset="0"/>
              </a:rPr>
              <a:t>class </a:t>
            </a:r>
            <a:r>
              <a:rPr lang="en-US" altLang="zh-CN" sz="2000" dirty="0" err="1">
                <a:latin typeface="Times New Roman" panose="02020503050405090304" pitchFamily="18" charset="0"/>
              </a:rPr>
              <a:t>Trash_Car</a:t>
            </a:r>
            <a:r>
              <a:rPr lang="en-US" altLang="zh-CN" sz="2000" dirty="0">
                <a:latin typeface="Times New Roman" panose="02020503050405090304" pitchFamily="18" charset="0"/>
              </a:rPr>
              <a:t> </a:t>
            </a:r>
            <a:r>
              <a:rPr lang="en-US" altLang="zh-CN" sz="2000" dirty="0">
                <a:solidFill>
                  <a:srgbClr val="FF3300"/>
                </a:solidFill>
                <a:latin typeface="Times New Roman" panose="02020503050405090304" pitchFamily="18" charset="0"/>
              </a:rPr>
              <a:t> extends  </a:t>
            </a:r>
            <a:r>
              <a:rPr lang="en-US" altLang="zh-CN" sz="2000" dirty="0">
                <a:latin typeface="Times New Roman" panose="02020503050405090304" pitchFamily="18" charset="0"/>
              </a:rPr>
              <a:t>Car</a:t>
            </a:r>
          </a:p>
          <a:p>
            <a:r>
              <a:rPr lang="en-US" altLang="zh-CN" sz="2000" dirty="0">
                <a:latin typeface="Times New Roman" panose="02020503050405090304" pitchFamily="18" charset="0"/>
              </a:rPr>
              <a:t>{</a:t>
            </a:r>
          </a:p>
          <a:p>
            <a:r>
              <a:rPr lang="en-US" altLang="zh-CN" sz="2000" dirty="0">
                <a:latin typeface="Times New Roman" panose="02020503050405090304" pitchFamily="18" charset="0"/>
              </a:rPr>
              <a:t>    double amount;</a:t>
            </a:r>
          </a:p>
          <a:p>
            <a:endParaRPr lang="en-US" altLang="zh-CN" sz="900" dirty="0">
              <a:latin typeface="Times New Roman" panose="02020503050405090304" pitchFamily="18" charset="0"/>
            </a:endParaRPr>
          </a:p>
          <a:p>
            <a:r>
              <a:rPr lang="en-US" altLang="zh-CN" sz="2000" dirty="0">
                <a:latin typeface="Times New Roman" panose="02020503050405090304" pitchFamily="18" charset="0"/>
              </a:rPr>
              <a:t>    public void </a:t>
            </a:r>
            <a:r>
              <a:rPr lang="en-US" altLang="zh-CN" sz="2000" dirty="0" err="1">
                <a:latin typeface="Times New Roman" panose="02020503050405090304" pitchFamily="18" charset="0"/>
              </a:rPr>
              <a:t>fill_trash</a:t>
            </a:r>
            <a:r>
              <a:rPr lang="en-US" altLang="zh-CN" sz="2000" dirty="0">
                <a:latin typeface="Times New Roman" panose="02020503050405090304" pitchFamily="18" charset="0"/>
              </a:rPr>
              <a:t>()</a:t>
            </a:r>
          </a:p>
          <a:p>
            <a:r>
              <a:rPr lang="en-US" altLang="zh-CN" sz="2000" dirty="0">
                <a:latin typeface="Times New Roman" panose="02020503050405090304" pitchFamily="18" charset="0"/>
              </a:rPr>
              <a:t>    { </a:t>
            </a:r>
          </a:p>
          <a:p>
            <a:r>
              <a:rPr lang="en-US" altLang="zh-CN" sz="2000" dirty="0">
                <a:latin typeface="Times New Roman" panose="02020503050405090304" pitchFamily="18" charset="0"/>
              </a:rPr>
              <a:t>        …</a:t>
            </a:r>
          </a:p>
          <a:p>
            <a:r>
              <a:rPr lang="en-US" altLang="zh-CN" sz="2000" dirty="0">
                <a:latin typeface="Times New Roman" panose="02020503050405090304" pitchFamily="18" charset="0"/>
              </a:rPr>
              <a:t>    }</a:t>
            </a:r>
          </a:p>
          <a:p>
            <a:r>
              <a:rPr lang="en-US" altLang="zh-CN" sz="1800" dirty="0">
                <a:latin typeface="Times New Roman" panose="0202050305040509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第三章 面向对象</a:t>
            </a:r>
          </a:p>
        </p:txBody>
      </p:sp>
      <p:sp>
        <p:nvSpPr>
          <p:cNvPr id="3" name="内容占位符 2"/>
          <p:cNvSpPr>
            <a:spLocks noGrp="1"/>
          </p:cNvSpPr>
          <p:nvPr>
            <p:ph idx="1"/>
          </p:nvPr>
        </p:nvSpPr>
        <p:spPr/>
        <p:txBody>
          <a:bodyPr/>
          <a:lstStyle/>
          <a:p>
            <a:pPr>
              <a:lnSpc>
                <a:spcPct val="130000"/>
              </a:lnSpc>
              <a:spcBef>
                <a:spcPct val="20000"/>
              </a:spcBef>
              <a:buFont typeface="Wingdings" panose="05000000000000000000" pitchFamily="2" charset="2"/>
              <a:buChar char="ü"/>
            </a:pPr>
            <a:r>
              <a:rPr lang="zh-CN" altLang="en-US" sz="3200" dirty="0">
                <a:latin typeface="Times New Roman" panose="02020503050405090304" pitchFamily="18" charset="0"/>
              </a:rPr>
              <a:t>面向对象的概念</a:t>
            </a:r>
          </a:p>
          <a:p>
            <a:pPr>
              <a:lnSpc>
                <a:spcPct val="130000"/>
              </a:lnSpc>
              <a:spcBef>
                <a:spcPct val="20000"/>
              </a:spcBef>
              <a:buFont typeface="Wingdings" panose="05000000000000000000" pitchFamily="2" charset="2"/>
              <a:buChar char="ü"/>
            </a:pPr>
            <a:r>
              <a:rPr lang="en-US" altLang="zh-CN" sz="3200" dirty="0">
                <a:latin typeface="Times New Roman" panose="02020503050405090304" pitchFamily="18" charset="0"/>
              </a:rPr>
              <a:t>Java</a:t>
            </a:r>
            <a:r>
              <a:rPr lang="zh-CN" altLang="en-US" sz="3200" dirty="0">
                <a:latin typeface="Times New Roman" panose="02020503050405090304" pitchFamily="18" charset="0"/>
              </a:rPr>
              <a:t>中的类、方法和变量</a:t>
            </a:r>
          </a:p>
          <a:p>
            <a:pPr>
              <a:lnSpc>
                <a:spcPct val="130000"/>
              </a:lnSpc>
              <a:spcBef>
                <a:spcPct val="20000"/>
              </a:spcBef>
              <a:buFont typeface="Wingdings" panose="05000000000000000000" pitchFamily="2" charset="2"/>
              <a:buChar char="ü"/>
            </a:pPr>
            <a:r>
              <a:rPr lang="en-US" altLang="zh-CN" sz="3200" dirty="0">
                <a:latin typeface="Times New Roman" panose="02020503050405090304" pitchFamily="18" charset="0"/>
              </a:rPr>
              <a:t>Java</a:t>
            </a:r>
            <a:r>
              <a:rPr lang="zh-CN" altLang="en-US" sz="3200" dirty="0">
                <a:latin typeface="Times New Roman" panose="02020503050405090304" pitchFamily="18" charset="0"/>
              </a:rPr>
              <a:t>名字空间及访问规则</a:t>
            </a:r>
          </a:p>
          <a:p>
            <a:pPr>
              <a:lnSpc>
                <a:spcPct val="130000"/>
              </a:lnSpc>
              <a:spcBef>
                <a:spcPct val="20000"/>
              </a:spcBef>
              <a:buFont typeface="Wingdings" panose="05000000000000000000" pitchFamily="2" charset="2"/>
              <a:buChar char="ü"/>
            </a:pPr>
            <a:r>
              <a:rPr lang="en-US" altLang="zh-CN" sz="3200" dirty="0">
                <a:latin typeface="Times New Roman" panose="02020503050405090304" pitchFamily="18" charset="0"/>
              </a:rPr>
              <a:t>Java</a:t>
            </a:r>
            <a:r>
              <a:rPr lang="zh-CN" altLang="en-US" sz="3200" dirty="0">
                <a:latin typeface="Times New Roman" panose="02020503050405090304" pitchFamily="18" charset="0"/>
              </a:rPr>
              <a:t>中的抽象类、接口和程序包</a:t>
            </a:r>
          </a:p>
          <a:p>
            <a:pPr marL="0" indent="0">
              <a:lnSpc>
                <a:spcPct val="130000"/>
              </a:lnSpc>
              <a:spcBef>
                <a:spcPct val="20000"/>
              </a:spcBef>
              <a:buFont typeface="Wingdings" panose="05000000000000000000" pitchFamily="2" charset="2"/>
              <a:buNone/>
            </a:pPr>
            <a:endParaRPr lang="zh-CN" altLang="en-US" sz="3200" dirty="0">
              <a:latin typeface="Times New Roman" panose="02020503050405090304" pitchFamily="18" charset="0"/>
            </a:endParaRPr>
          </a:p>
          <a:p>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方法的覆盖</a:t>
            </a:r>
            <a:endParaRPr kumimoji="1" lang="zh-CN" altLang="en-US" dirty="0"/>
          </a:p>
        </p:txBody>
      </p:sp>
      <p:sp>
        <p:nvSpPr>
          <p:cNvPr id="3" name="内容占位符 2"/>
          <p:cNvSpPr>
            <a:spLocks noGrp="1"/>
          </p:cNvSpPr>
          <p:nvPr>
            <p:ph idx="1"/>
          </p:nvPr>
        </p:nvSpPr>
        <p:spPr/>
        <p:txBody>
          <a:bodyPr/>
          <a:lstStyle/>
          <a:p>
            <a:r>
              <a:rPr lang="zh-CN" altLang="en-US" b="0" dirty="0">
                <a:latin typeface="Tahoma" panose="020B0604030504040204" pitchFamily="34" charset="0"/>
              </a:rPr>
              <a:t>覆盖使得在子类中可以重新定义父类中已有的方法，从而体现出子类自己的行为。</a:t>
            </a:r>
            <a:endParaRPr lang="zh-CN" altLang="en-US" sz="3200" b="0" dirty="0">
              <a:latin typeface="Tahoma" panose="020B0604030504040204" pitchFamily="34" charset="0"/>
            </a:endParaRPr>
          </a:p>
          <a:p>
            <a:endParaRPr kumimoji="1" lang="zh-CN" altLang="en-US" dirty="0"/>
          </a:p>
        </p:txBody>
      </p:sp>
      <p:sp>
        <p:nvSpPr>
          <p:cNvPr id="4" name="Text Box 6"/>
          <p:cNvSpPr txBox="1">
            <a:spLocks noChangeArrowheads="1"/>
          </p:cNvSpPr>
          <p:nvPr/>
        </p:nvSpPr>
        <p:spPr bwMode="auto">
          <a:xfrm>
            <a:off x="718111" y="2905126"/>
            <a:ext cx="4038600" cy="3271837"/>
          </a:xfrm>
          <a:prstGeom prst="rect">
            <a:avLst/>
          </a:prstGeom>
          <a:solidFill>
            <a:srgbClr val="FFCC66"/>
          </a:solidFill>
          <a:ln w="9525">
            <a:solidFill>
              <a:schemeClr val="tx1"/>
            </a:solidFill>
            <a:miter lim="800000"/>
          </a:ln>
        </p:spPr>
        <p:txBody>
          <a:bodyPr>
            <a:spAutoFit/>
          </a:bodyPr>
          <a:lstStyle/>
          <a:p>
            <a:r>
              <a:rPr lang="en-US" altLang="zh-CN" sz="2000" dirty="0">
                <a:latin typeface="Times New Roman" panose="02020503050405090304" pitchFamily="18" charset="0"/>
              </a:rPr>
              <a:t>class Car </a:t>
            </a:r>
          </a:p>
          <a:p>
            <a:r>
              <a:rPr lang="en-US" altLang="zh-CN" sz="2000" dirty="0">
                <a:latin typeface="Times New Roman" panose="02020503050405090304" pitchFamily="18" charset="0"/>
              </a:rPr>
              <a:t>{   int </a:t>
            </a:r>
            <a:r>
              <a:rPr lang="en-US" altLang="zh-CN" sz="2000" dirty="0" err="1">
                <a:latin typeface="Times New Roman" panose="02020503050405090304" pitchFamily="18" charset="0"/>
              </a:rPr>
              <a:t>color_number</a:t>
            </a:r>
            <a:r>
              <a:rPr lang="en-US" altLang="zh-CN" sz="2000" dirty="0">
                <a:latin typeface="Times New Roman" panose="02020503050405090304" pitchFamily="18" charset="0"/>
              </a:rPr>
              <a:t>;  </a:t>
            </a:r>
          </a:p>
          <a:p>
            <a:r>
              <a:rPr lang="en-US" altLang="zh-CN" sz="2000" dirty="0">
                <a:latin typeface="Times New Roman" panose="02020503050405090304" pitchFamily="18" charset="0"/>
              </a:rPr>
              <a:t>    int </a:t>
            </a:r>
            <a:r>
              <a:rPr lang="en-US" altLang="zh-CN" sz="2000" dirty="0" err="1">
                <a:latin typeface="Times New Roman" panose="02020503050405090304" pitchFamily="18" charset="0"/>
              </a:rPr>
              <a:t>door_number</a:t>
            </a:r>
            <a:r>
              <a:rPr lang="en-US" altLang="zh-CN" sz="2000" dirty="0">
                <a:latin typeface="Times New Roman" panose="02020503050405090304" pitchFamily="18" charset="0"/>
              </a:rPr>
              <a:t>;</a:t>
            </a:r>
          </a:p>
          <a:p>
            <a:r>
              <a:rPr lang="en-US" altLang="zh-CN" sz="2000" dirty="0">
                <a:latin typeface="Times New Roman" panose="02020503050405090304" pitchFamily="18" charset="0"/>
              </a:rPr>
              <a:t>    int speed;</a:t>
            </a:r>
          </a:p>
          <a:p>
            <a:endParaRPr lang="en-US" altLang="zh-CN" sz="800" dirty="0">
              <a:latin typeface="Times New Roman" panose="02020503050405090304" pitchFamily="18" charset="0"/>
            </a:endParaRPr>
          </a:p>
          <a:p>
            <a:r>
              <a:rPr lang="en-US" altLang="zh-CN" sz="2000" dirty="0">
                <a:latin typeface="Times New Roman" panose="02020503050405090304" pitchFamily="18" charset="0"/>
              </a:rPr>
              <a:t>    public void </a:t>
            </a:r>
            <a:r>
              <a:rPr lang="en-US" altLang="zh-CN" sz="2000" dirty="0" err="1">
                <a:latin typeface="Times New Roman" panose="02020503050405090304" pitchFamily="18" charset="0"/>
              </a:rPr>
              <a:t>push_break</a:t>
            </a:r>
            <a:r>
              <a:rPr lang="en-US" altLang="zh-CN" sz="2000" dirty="0">
                <a:latin typeface="Times New Roman" panose="02020503050405090304" pitchFamily="18" charset="0"/>
              </a:rPr>
              <a:t>()</a:t>
            </a:r>
          </a:p>
          <a:p>
            <a:r>
              <a:rPr lang="en-US" altLang="zh-CN" sz="2000" dirty="0">
                <a:latin typeface="Times New Roman" panose="02020503050405090304" pitchFamily="18" charset="0"/>
              </a:rPr>
              <a:t>    {</a:t>
            </a:r>
          </a:p>
          <a:p>
            <a:r>
              <a:rPr lang="en-US" altLang="zh-CN" sz="2000" dirty="0">
                <a:latin typeface="Times New Roman" panose="02020503050405090304" pitchFamily="18" charset="0"/>
              </a:rPr>
              <a:t>          speed = 0;</a:t>
            </a:r>
          </a:p>
          <a:p>
            <a:r>
              <a:rPr lang="en-US" altLang="zh-CN" sz="2000" dirty="0">
                <a:latin typeface="Times New Roman" panose="02020503050405090304" pitchFamily="18" charset="0"/>
              </a:rPr>
              <a:t>     }</a:t>
            </a:r>
          </a:p>
          <a:p>
            <a:r>
              <a:rPr lang="en-US" altLang="zh-CN" sz="2000" dirty="0">
                <a:latin typeface="Times New Roman" panose="02020503050405090304" pitchFamily="18" charset="0"/>
              </a:rPr>
              <a:t>    public void </a:t>
            </a:r>
            <a:r>
              <a:rPr lang="en-US" altLang="zh-CN" sz="2000" dirty="0" err="1">
                <a:latin typeface="Times New Roman" panose="02020503050405090304" pitchFamily="18" charset="0"/>
              </a:rPr>
              <a:t>add_oil</a:t>
            </a:r>
            <a:r>
              <a:rPr lang="en-US" altLang="zh-CN" sz="2000" dirty="0">
                <a:latin typeface="Times New Roman" panose="02020503050405090304" pitchFamily="18" charset="0"/>
              </a:rPr>
              <a:t>() {  …   }</a:t>
            </a:r>
          </a:p>
          <a:p>
            <a:r>
              <a:rPr lang="en-US" altLang="zh-CN" sz="2000" dirty="0">
                <a:latin typeface="Times New Roman" panose="02020503050405090304" pitchFamily="18" charset="0"/>
              </a:rPr>
              <a:t>}</a:t>
            </a:r>
            <a:r>
              <a:rPr lang="en-US" altLang="zh-CN" sz="2000" b="0" dirty="0">
                <a:latin typeface="Times New Roman" panose="02020503050405090304" pitchFamily="18" charset="0"/>
              </a:rPr>
              <a:t>  </a:t>
            </a:r>
          </a:p>
        </p:txBody>
      </p:sp>
      <p:sp>
        <p:nvSpPr>
          <p:cNvPr id="5" name="Text Box 7"/>
          <p:cNvSpPr txBox="1">
            <a:spLocks noChangeArrowheads="1"/>
          </p:cNvSpPr>
          <p:nvPr/>
        </p:nvSpPr>
        <p:spPr bwMode="auto">
          <a:xfrm>
            <a:off x="5061510" y="3206751"/>
            <a:ext cx="4149725" cy="2970212"/>
          </a:xfrm>
          <a:prstGeom prst="rect">
            <a:avLst/>
          </a:prstGeom>
          <a:solidFill>
            <a:srgbClr val="FFCC66"/>
          </a:solidFill>
          <a:ln w="28575">
            <a:solidFill>
              <a:schemeClr val="tx1"/>
            </a:solidFill>
            <a:miter lim="800000"/>
          </a:ln>
        </p:spPr>
        <p:txBody>
          <a:bodyPr>
            <a:spAutoFit/>
          </a:bodyPr>
          <a:lstStyle/>
          <a:p>
            <a:r>
              <a:rPr lang="en-US" altLang="zh-CN" sz="2000" dirty="0">
                <a:latin typeface="Times New Roman" panose="02020503050405090304" pitchFamily="18" charset="0"/>
              </a:rPr>
              <a:t>class </a:t>
            </a:r>
            <a:r>
              <a:rPr lang="en-US" altLang="zh-CN" sz="2000" dirty="0" err="1">
                <a:latin typeface="Times New Roman" panose="02020503050405090304" pitchFamily="18" charset="0"/>
              </a:rPr>
              <a:t>Trash_Car</a:t>
            </a:r>
            <a:r>
              <a:rPr lang="en-US" altLang="zh-CN" sz="2000" dirty="0">
                <a:latin typeface="Times New Roman" panose="02020503050405090304" pitchFamily="18" charset="0"/>
              </a:rPr>
              <a:t> </a:t>
            </a:r>
            <a:r>
              <a:rPr lang="en-US" altLang="zh-CN" sz="2000" dirty="0">
                <a:solidFill>
                  <a:srgbClr val="FF3300"/>
                </a:solidFill>
                <a:latin typeface="Times New Roman" panose="02020503050405090304" pitchFamily="18" charset="0"/>
              </a:rPr>
              <a:t> extends  </a:t>
            </a:r>
            <a:r>
              <a:rPr lang="en-US" altLang="zh-CN" sz="2000" dirty="0">
                <a:latin typeface="Times New Roman" panose="02020503050405090304" pitchFamily="18" charset="0"/>
              </a:rPr>
              <a:t>Car</a:t>
            </a:r>
          </a:p>
          <a:p>
            <a:r>
              <a:rPr lang="en-US" altLang="zh-CN" sz="2000" dirty="0">
                <a:latin typeface="Times New Roman" panose="02020503050405090304" pitchFamily="18" charset="0"/>
              </a:rPr>
              <a:t>{</a:t>
            </a:r>
          </a:p>
          <a:p>
            <a:r>
              <a:rPr lang="en-US" altLang="zh-CN" sz="2000" dirty="0">
                <a:latin typeface="Times New Roman" panose="02020503050405090304" pitchFamily="18" charset="0"/>
              </a:rPr>
              <a:t>    double amount;</a:t>
            </a:r>
          </a:p>
          <a:p>
            <a:endParaRPr lang="en-US" altLang="zh-CN" sz="900" dirty="0">
              <a:latin typeface="Times New Roman" panose="02020503050405090304" pitchFamily="18" charset="0"/>
            </a:endParaRPr>
          </a:p>
          <a:p>
            <a:r>
              <a:rPr lang="en-US" altLang="zh-CN" sz="2000" dirty="0">
                <a:latin typeface="Times New Roman" panose="02020503050405090304" pitchFamily="18" charset="0"/>
              </a:rPr>
              <a:t>    public void </a:t>
            </a:r>
            <a:r>
              <a:rPr lang="en-US" altLang="zh-CN" sz="2000" dirty="0" err="1">
                <a:latin typeface="Times New Roman" panose="02020503050405090304" pitchFamily="18" charset="0"/>
              </a:rPr>
              <a:t>fill_trash</a:t>
            </a:r>
            <a:r>
              <a:rPr lang="en-US" altLang="zh-CN" sz="2000" dirty="0">
                <a:latin typeface="Times New Roman" panose="02020503050405090304" pitchFamily="18" charset="0"/>
              </a:rPr>
              <a:t>() {  …  }</a:t>
            </a:r>
          </a:p>
          <a:p>
            <a:r>
              <a:rPr lang="en-US" altLang="zh-CN" sz="2000" dirty="0">
                <a:latin typeface="Times New Roman" panose="02020503050405090304" pitchFamily="18" charset="0"/>
              </a:rPr>
              <a:t>    </a:t>
            </a:r>
            <a:r>
              <a:rPr lang="en-US" altLang="zh-CN" sz="2000" dirty="0">
                <a:solidFill>
                  <a:schemeClr val="hlink"/>
                </a:solidFill>
                <a:latin typeface="Times New Roman" panose="02020503050405090304" pitchFamily="18" charset="0"/>
              </a:rPr>
              <a:t>public void </a:t>
            </a:r>
            <a:r>
              <a:rPr lang="en-US" altLang="zh-CN" sz="2000" dirty="0" err="1">
                <a:solidFill>
                  <a:schemeClr val="hlink"/>
                </a:solidFill>
                <a:latin typeface="Times New Roman" panose="02020503050405090304" pitchFamily="18" charset="0"/>
              </a:rPr>
              <a:t>push_break</a:t>
            </a:r>
            <a:r>
              <a:rPr lang="en-US" altLang="zh-CN" sz="2000" dirty="0">
                <a:solidFill>
                  <a:schemeClr val="hlink"/>
                </a:solidFill>
                <a:latin typeface="Times New Roman" panose="02020503050405090304" pitchFamily="18" charset="0"/>
              </a:rPr>
              <a:t>()</a:t>
            </a:r>
          </a:p>
          <a:p>
            <a:r>
              <a:rPr lang="en-US" altLang="zh-CN" sz="2000" dirty="0">
                <a:solidFill>
                  <a:schemeClr val="hlink"/>
                </a:solidFill>
                <a:latin typeface="Times New Roman" panose="02020503050405090304" pitchFamily="18" charset="0"/>
              </a:rPr>
              <a:t>    {</a:t>
            </a:r>
          </a:p>
          <a:p>
            <a:r>
              <a:rPr lang="en-US" altLang="zh-CN" sz="2000" dirty="0">
                <a:solidFill>
                  <a:schemeClr val="hlink"/>
                </a:solidFill>
                <a:latin typeface="Times New Roman" panose="02020503050405090304" pitchFamily="18" charset="0"/>
              </a:rPr>
              <a:t>           speed = speed – 10;</a:t>
            </a:r>
          </a:p>
          <a:p>
            <a:r>
              <a:rPr lang="en-US" altLang="zh-CN" sz="2000" dirty="0">
                <a:solidFill>
                  <a:schemeClr val="hlink"/>
                </a:solidFill>
                <a:latin typeface="Times New Roman" panose="02020503050405090304" pitchFamily="18" charset="0"/>
              </a:rPr>
              <a:t>     }</a:t>
            </a:r>
          </a:p>
          <a:p>
            <a:r>
              <a:rPr lang="en-US" altLang="zh-CN" sz="1800" dirty="0">
                <a:latin typeface="Times New Roman" panose="02020503050405090304" pitchFamily="18"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方法的重载（多态性）</a:t>
            </a:r>
            <a:endParaRPr kumimoji="1" lang="zh-CN" altLang="en-US" dirty="0"/>
          </a:p>
        </p:txBody>
      </p:sp>
      <p:sp>
        <p:nvSpPr>
          <p:cNvPr id="3" name="内容占位符 2"/>
          <p:cNvSpPr>
            <a:spLocks noGrp="1"/>
          </p:cNvSpPr>
          <p:nvPr>
            <p:ph idx="1"/>
          </p:nvPr>
        </p:nvSpPr>
        <p:spPr/>
        <p:txBody>
          <a:bodyPr/>
          <a:lstStyle/>
          <a:p>
            <a:r>
              <a:rPr lang="zh-CN" altLang="en-US" dirty="0">
                <a:latin typeface="Tahoma" panose="020B0604030504040204" pitchFamily="34" charset="0"/>
              </a:rPr>
              <a:t>重载指得是在同一个类中至少有两个方法用同一个名字，但有不同的参数。</a:t>
            </a:r>
          </a:p>
          <a:p>
            <a:endParaRPr kumimoji="1" lang="zh-CN" altLang="en-US" dirty="0"/>
          </a:p>
        </p:txBody>
      </p:sp>
      <p:grpSp>
        <p:nvGrpSpPr>
          <p:cNvPr id="4" name="Group 15"/>
          <p:cNvGrpSpPr/>
          <p:nvPr/>
        </p:nvGrpSpPr>
        <p:grpSpPr bwMode="auto">
          <a:xfrm>
            <a:off x="1586240" y="2819400"/>
            <a:ext cx="7100560" cy="1582738"/>
            <a:chOff x="495" y="2256"/>
            <a:chExt cx="4977" cy="1346"/>
          </a:xfrm>
        </p:grpSpPr>
        <p:sp>
          <p:nvSpPr>
            <p:cNvPr id="5" name="Oval 5"/>
            <p:cNvSpPr>
              <a:spLocks noChangeArrowheads="1"/>
            </p:cNvSpPr>
            <p:nvPr/>
          </p:nvSpPr>
          <p:spPr bwMode="auto">
            <a:xfrm>
              <a:off x="495" y="2736"/>
              <a:ext cx="705" cy="432"/>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p>
              <a:pPr algn="ctr"/>
              <a:r>
                <a:rPr lang="zh-CN" altLang="en-US" sz="2000" dirty="0">
                  <a:solidFill>
                    <a:schemeClr val="bg1"/>
                  </a:solidFill>
                  <a:latin typeface="Times New Roman" panose="02020503050405090304" pitchFamily="18" charset="0"/>
                </a:rPr>
                <a:t>类</a:t>
              </a:r>
              <a:endParaRPr lang="zh-CN" altLang="en-US" sz="2000" b="0" dirty="0">
                <a:solidFill>
                  <a:schemeClr val="bg1"/>
                </a:solidFill>
                <a:latin typeface="Times New Roman" panose="02020503050405090304" pitchFamily="18" charset="0"/>
              </a:endParaRPr>
            </a:p>
          </p:txBody>
        </p:sp>
        <p:sp>
          <p:nvSpPr>
            <p:cNvPr id="6" name="Text Box 6"/>
            <p:cNvSpPr txBox="1">
              <a:spLocks noChangeArrowheads="1"/>
            </p:cNvSpPr>
            <p:nvPr/>
          </p:nvSpPr>
          <p:spPr bwMode="auto">
            <a:xfrm>
              <a:off x="2208" y="2256"/>
              <a:ext cx="2112" cy="33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000" dirty="0">
                  <a:latin typeface="Times New Roman" panose="02020503050405090304" pitchFamily="18" charset="0"/>
                </a:rPr>
                <a:t>void  show(int </a:t>
              </a:r>
              <a:r>
                <a:rPr lang="en-US" altLang="zh-CN" sz="2000" dirty="0" err="1">
                  <a:latin typeface="Times New Roman" panose="02020503050405090304" pitchFamily="18" charset="0"/>
                </a:rPr>
                <a:t>int_num</a:t>
              </a:r>
              <a:r>
                <a:rPr lang="en-US" altLang="zh-CN" sz="2000" dirty="0">
                  <a:latin typeface="Times New Roman" panose="02020503050405090304" pitchFamily="18" charset="0"/>
                </a:rPr>
                <a:t>)</a:t>
              </a:r>
              <a:endParaRPr lang="en-US" altLang="zh-CN" sz="2000" b="0" dirty="0">
                <a:latin typeface="Times New Roman" panose="02020503050405090304" pitchFamily="18" charset="0"/>
              </a:endParaRPr>
            </a:p>
          </p:txBody>
        </p:sp>
        <p:sp>
          <p:nvSpPr>
            <p:cNvPr id="7" name="Text Box 7"/>
            <p:cNvSpPr txBox="1">
              <a:spLocks noChangeArrowheads="1"/>
            </p:cNvSpPr>
            <p:nvPr/>
          </p:nvSpPr>
          <p:spPr bwMode="auto">
            <a:xfrm>
              <a:off x="2208" y="2688"/>
              <a:ext cx="2880" cy="33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000" dirty="0">
                  <a:latin typeface="Times New Roman" panose="02020503050405090304" pitchFamily="18" charset="0"/>
                </a:rPr>
                <a:t>void  show(double  </a:t>
              </a:r>
              <a:r>
                <a:rPr lang="en-US" altLang="zh-CN" sz="2000" dirty="0" err="1">
                  <a:latin typeface="Times New Roman" panose="02020503050405090304" pitchFamily="18" charset="0"/>
                </a:rPr>
                <a:t>double_num</a:t>
              </a:r>
              <a:r>
                <a:rPr lang="en-US" altLang="zh-CN" sz="2000" dirty="0">
                  <a:latin typeface="Times New Roman" panose="02020503050405090304" pitchFamily="18" charset="0"/>
                </a:rPr>
                <a:t>)</a:t>
              </a:r>
              <a:endParaRPr lang="en-US" altLang="zh-CN" sz="2000" b="0" dirty="0">
                <a:latin typeface="Times New Roman" panose="02020503050405090304" pitchFamily="18" charset="0"/>
              </a:endParaRPr>
            </a:p>
          </p:txBody>
        </p:sp>
        <p:sp>
          <p:nvSpPr>
            <p:cNvPr id="8" name="Text Box 8"/>
            <p:cNvSpPr txBox="1">
              <a:spLocks noChangeArrowheads="1"/>
            </p:cNvSpPr>
            <p:nvPr/>
          </p:nvSpPr>
          <p:spPr bwMode="auto">
            <a:xfrm>
              <a:off x="2160" y="3265"/>
              <a:ext cx="3312" cy="337"/>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000" dirty="0">
                  <a:latin typeface="Times New Roman" panose="02020503050405090304" pitchFamily="18" charset="0"/>
                </a:rPr>
                <a:t>void  show(int </a:t>
              </a:r>
              <a:r>
                <a:rPr lang="en-US" altLang="zh-CN" sz="2000" dirty="0" err="1">
                  <a:latin typeface="Times New Roman" panose="02020503050405090304" pitchFamily="18" charset="0"/>
                </a:rPr>
                <a:t>int_num</a:t>
              </a:r>
              <a:r>
                <a:rPr lang="en-US" altLang="zh-CN" sz="2000" dirty="0">
                  <a:latin typeface="Times New Roman" panose="02020503050405090304" pitchFamily="18" charset="0"/>
                </a:rPr>
                <a:t>, float </a:t>
              </a:r>
              <a:r>
                <a:rPr lang="en-US" altLang="zh-CN" sz="2000" dirty="0" err="1">
                  <a:latin typeface="Times New Roman" panose="02020503050405090304" pitchFamily="18" charset="0"/>
                </a:rPr>
                <a:t>float_num</a:t>
              </a:r>
              <a:r>
                <a:rPr lang="en-US" altLang="zh-CN" sz="2000" dirty="0">
                  <a:latin typeface="Times New Roman" panose="02020503050405090304" pitchFamily="18" charset="0"/>
                </a:rPr>
                <a:t>)</a:t>
              </a:r>
              <a:endParaRPr lang="en-US" altLang="zh-CN" sz="2000" b="0" dirty="0">
                <a:latin typeface="Times New Roman" panose="02020503050405090304" pitchFamily="18" charset="0"/>
              </a:endParaRPr>
            </a:p>
          </p:txBody>
        </p:sp>
        <p:sp>
          <p:nvSpPr>
            <p:cNvPr id="9" name="Line 9"/>
            <p:cNvSpPr>
              <a:spLocks noChangeShapeType="1"/>
            </p:cNvSpPr>
            <p:nvPr/>
          </p:nvSpPr>
          <p:spPr bwMode="auto">
            <a:xfrm flipV="1">
              <a:off x="1104" y="2448"/>
              <a:ext cx="1056"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1056" y="3120"/>
              <a:ext cx="1104"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1200" y="2928"/>
              <a:ext cx="96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 name="Text Box 17"/>
          <p:cNvSpPr txBox="1">
            <a:spLocks noChangeArrowheads="1"/>
          </p:cNvSpPr>
          <p:nvPr/>
        </p:nvSpPr>
        <p:spPr bwMode="auto">
          <a:xfrm>
            <a:off x="1086784" y="4594723"/>
            <a:ext cx="9603628" cy="201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Clr>
                <a:schemeClr val="folHlink"/>
              </a:buClr>
              <a:buSzPct val="60000"/>
            </a:pPr>
            <a:r>
              <a:rPr lang="zh-CN" altLang="en-US" sz="2800" b="0" dirty="0"/>
              <a:t> </a:t>
            </a:r>
            <a:r>
              <a:rPr lang="en-US" altLang="zh-CN" sz="2800" b="0" dirty="0" err="1"/>
              <a:t>StringBuffer</a:t>
            </a:r>
            <a:r>
              <a:rPr lang="zh-CN" altLang="en-US" sz="2800" b="0" dirty="0"/>
              <a:t>类，它有方法，</a:t>
            </a:r>
          </a:p>
          <a:p>
            <a:pPr lvl="1">
              <a:lnSpc>
                <a:spcPct val="90000"/>
              </a:lnSpc>
              <a:spcBef>
                <a:spcPct val="20000"/>
              </a:spcBef>
              <a:buClr>
                <a:schemeClr val="hlink"/>
              </a:buClr>
              <a:buSzPct val="55000"/>
            </a:pPr>
            <a:r>
              <a:rPr lang="zh-CN" altLang="en-US" sz="1800" b="0" dirty="0">
                <a:latin typeface="Courier New" panose="02070409020205090404" pitchFamily="49" charset="0"/>
              </a:rPr>
              <a:t> </a:t>
            </a:r>
            <a:r>
              <a:rPr lang="en-US" altLang="zh-CN" sz="1800" b="0" dirty="0">
                <a:latin typeface="Courier New" panose="02070409020205090404" pitchFamily="49" charset="0"/>
              </a:rPr>
              <a:t>public </a:t>
            </a:r>
            <a:r>
              <a:rPr lang="en-US" altLang="zh-CN" sz="1800" b="0" dirty="0" err="1">
                <a:latin typeface="Courier New" panose="02070409020205090404" pitchFamily="49" charset="0"/>
              </a:rPr>
              <a:t>StringBuffer</a:t>
            </a:r>
            <a:r>
              <a:rPr lang="en-US" altLang="zh-CN" sz="1800" b="0" dirty="0">
                <a:latin typeface="Courier New" panose="02070409020205090404" pitchFamily="49" charset="0"/>
              </a:rPr>
              <a:t> </a:t>
            </a:r>
            <a:r>
              <a:rPr lang="en-US" altLang="zh-CN" sz="1800" dirty="0">
                <a:latin typeface="Courier New" panose="02070409020205090404" pitchFamily="49" charset="0"/>
              </a:rPr>
              <a:t>append(int </a:t>
            </a:r>
            <a:r>
              <a:rPr lang="en-US" altLang="zh-CN" sz="1800" dirty="0" err="1">
                <a:latin typeface="Courier New" panose="02070409020205090404" pitchFamily="49" charset="0"/>
              </a:rPr>
              <a:t>i</a:t>
            </a:r>
            <a:r>
              <a:rPr lang="en-US" altLang="zh-CN" sz="1800" dirty="0">
                <a:latin typeface="Courier New" panose="02070409020205090404" pitchFamily="49" charset="0"/>
              </a:rPr>
              <a:t>)</a:t>
            </a:r>
            <a:r>
              <a:rPr lang="en-US" altLang="zh-CN" sz="1800" b="0" dirty="0">
                <a:latin typeface="Courier New" panose="02070409020205090404" pitchFamily="49" charset="0"/>
              </a:rPr>
              <a:t>;</a:t>
            </a:r>
          </a:p>
          <a:p>
            <a:pPr lvl="1">
              <a:lnSpc>
                <a:spcPct val="90000"/>
              </a:lnSpc>
              <a:spcBef>
                <a:spcPct val="20000"/>
              </a:spcBef>
              <a:buClr>
                <a:schemeClr val="hlink"/>
              </a:buClr>
              <a:buSzPct val="55000"/>
            </a:pPr>
            <a:r>
              <a:rPr lang="en-US" altLang="zh-CN" sz="1800" b="0" dirty="0">
                <a:latin typeface="Courier New" panose="02070409020205090404" pitchFamily="49" charset="0"/>
              </a:rPr>
              <a:t> public </a:t>
            </a:r>
            <a:r>
              <a:rPr lang="en-US" altLang="zh-CN" sz="1800" b="0" dirty="0" err="1">
                <a:latin typeface="Courier New" panose="02070409020205090404" pitchFamily="49" charset="0"/>
              </a:rPr>
              <a:t>StringBuffer</a:t>
            </a:r>
            <a:r>
              <a:rPr lang="en-US" altLang="zh-CN" sz="1800" b="0" dirty="0">
                <a:latin typeface="Courier New" panose="02070409020205090404" pitchFamily="49" charset="0"/>
              </a:rPr>
              <a:t> </a:t>
            </a:r>
            <a:r>
              <a:rPr lang="en-US" altLang="zh-CN" sz="1800" dirty="0">
                <a:latin typeface="Courier New" panose="02070409020205090404" pitchFamily="49" charset="0"/>
              </a:rPr>
              <a:t>append(double d)</a:t>
            </a:r>
            <a:r>
              <a:rPr lang="en-US" altLang="zh-CN" sz="1800" b="0" dirty="0">
                <a:latin typeface="Courier New" panose="02070409020205090404" pitchFamily="49" charset="0"/>
              </a:rPr>
              <a:t>;</a:t>
            </a:r>
          </a:p>
          <a:p>
            <a:pPr lvl="1">
              <a:lnSpc>
                <a:spcPct val="90000"/>
              </a:lnSpc>
              <a:spcBef>
                <a:spcPct val="20000"/>
              </a:spcBef>
              <a:buClr>
                <a:schemeClr val="hlink"/>
              </a:buClr>
              <a:buSzPct val="55000"/>
            </a:pPr>
            <a:r>
              <a:rPr lang="en-US" altLang="zh-CN" sz="1800" b="0" dirty="0">
                <a:latin typeface="Courier New" panose="02070409020205090404" pitchFamily="49" charset="0"/>
              </a:rPr>
              <a:t> public </a:t>
            </a:r>
            <a:r>
              <a:rPr lang="en-US" altLang="zh-CN" sz="1800" b="0" dirty="0" err="1">
                <a:latin typeface="Courier New" panose="02070409020205090404" pitchFamily="49" charset="0"/>
              </a:rPr>
              <a:t>StringBuffer</a:t>
            </a:r>
            <a:r>
              <a:rPr lang="en-US" altLang="zh-CN" sz="1800" b="0" dirty="0">
                <a:latin typeface="Courier New" panose="02070409020205090404" pitchFamily="49" charset="0"/>
              </a:rPr>
              <a:t> </a:t>
            </a:r>
            <a:r>
              <a:rPr lang="en-US" altLang="zh-CN" sz="1800" dirty="0">
                <a:latin typeface="Courier New" panose="02070409020205090404" pitchFamily="49" charset="0"/>
              </a:rPr>
              <a:t>append(String s)</a:t>
            </a:r>
            <a:r>
              <a:rPr lang="en-US" altLang="zh-CN" sz="1800" b="0" dirty="0">
                <a:latin typeface="Courier New" panose="02070409020205090404" pitchFamily="49" charset="0"/>
              </a:rPr>
              <a:t>;</a:t>
            </a:r>
          </a:p>
          <a:p>
            <a:pPr lvl="1">
              <a:lnSpc>
                <a:spcPct val="90000"/>
              </a:lnSpc>
              <a:spcBef>
                <a:spcPct val="20000"/>
              </a:spcBef>
              <a:buClr>
                <a:schemeClr val="hlink"/>
              </a:buClr>
              <a:buSzPct val="55000"/>
            </a:pPr>
            <a:r>
              <a:rPr lang="en-US" altLang="zh-CN" sz="1800" b="0" dirty="0">
                <a:latin typeface="Courier New" panose="02070409020205090404" pitchFamily="49" charset="0"/>
              </a:rPr>
              <a:t> public </a:t>
            </a:r>
            <a:r>
              <a:rPr lang="en-US" altLang="zh-CN" sz="1800" b="0" dirty="0" err="1">
                <a:latin typeface="Courier New" panose="02070409020205090404" pitchFamily="49" charset="0"/>
              </a:rPr>
              <a:t>StringBuffer</a:t>
            </a:r>
            <a:r>
              <a:rPr lang="en-US" altLang="zh-CN" sz="1800" b="0" dirty="0">
                <a:latin typeface="Courier New" panose="02070409020205090404" pitchFamily="49" charset="0"/>
              </a:rPr>
              <a:t> </a:t>
            </a:r>
            <a:r>
              <a:rPr lang="en-US" altLang="zh-CN" sz="1800" dirty="0">
                <a:latin typeface="Courier New" panose="02070409020205090404" pitchFamily="49" charset="0"/>
              </a:rPr>
              <a:t>append(char[] </a:t>
            </a:r>
            <a:r>
              <a:rPr lang="en-US" altLang="zh-CN" sz="1800" dirty="0" err="1">
                <a:latin typeface="Courier New" panose="02070409020205090404" pitchFamily="49" charset="0"/>
              </a:rPr>
              <a:t>str</a:t>
            </a:r>
            <a:r>
              <a:rPr lang="en-US" altLang="zh-CN" sz="1800" b="0" dirty="0" err="1">
                <a:latin typeface="Courier New" panose="02070409020205090404" pitchFamily="49" charset="0"/>
              </a:rPr>
              <a:t>,</a:t>
            </a:r>
            <a:r>
              <a:rPr lang="en-US" altLang="zh-CN" sz="1800" dirty="0" err="1">
                <a:latin typeface="Courier New" panose="02070409020205090404" pitchFamily="49" charset="0"/>
              </a:rPr>
              <a:t>int</a:t>
            </a:r>
            <a:r>
              <a:rPr lang="en-US" altLang="zh-CN" sz="1800" dirty="0">
                <a:latin typeface="Courier New" panose="02070409020205090404" pitchFamily="49" charset="0"/>
              </a:rPr>
              <a:t> offset</a:t>
            </a:r>
            <a:r>
              <a:rPr lang="en-US" altLang="zh-CN" sz="1800" b="0" dirty="0">
                <a:latin typeface="Courier New" panose="02070409020205090404" pitchFamily="49" charset="0"/>
              </a:rPr>
              <a:t>,</a:t>
            </a:r>
            <a:r>
              <a:rPr lang="en-US" altLang="zh-CN" dirty="0">
                <a:latin typeface="Courier New" panose="02070409020205090404" pitchFamily="49" charset="0"/>
              </a:rPr>
              <a:t> int </a:t>
            </a:r>
            <a:r>
              <a:rPr lang="en-US" altLang="zh-CN" dirty="0" err="1">
                <a:latin typeface="Courier New" panose="02070409020205090404" pitchFamily="49" charset="0"/>
              </a:rPr>
              <a:t>len</a:t>
            </a:r>
            <a:r>
              <a:rPr lang="en-US" altLang="zh-CN" dirty="0">
                <a:latin typeface="Courier New" panose="02070409020205090404" pitchFamily="49" charset="0"/>
              </a:rPr>
              <a:t>);</a:t>
            </a:r>
            <a:endParaRPr lang="en-US" altLang="zh-CN" sz="1800" b="0" dirty="0">
              <a:latin typeface="Courier New" panose="02070409020205090404" pitchFamily="49" charset="0"/>
            </a:endParaRPr>
          </a:p>
          <a:p>
            <a:pPr lvl="1">
              <a:lnSpc>
                <a:spcPct val="90000"/>
              </a:lnSpc>
              <a:spcBef>
                <a:spcPct val="20000"/>
              </a:spcBef>
              <a:buClr>
                <a:schemeClr val="hlink"/>
              </a:buClr>
              <a:buSzPct val="55000"/>
            </a:pPr>
            <a:r>
              <a:rPr lang="en-US" altLang="zh-CN" sz="1800" b="0" dirty="0">
                <a:latin typeface="Courier New" panose="02070409020205090404" pitchFamily="49" charset="0"/>
              </a:rPr>
              <a:t>			</a:t>
            </a:r>
            <a:endParaRPr lang="en-US" altLang="zh-C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Times New Roman" panose="02020503050405090304" pitchFamily="18" charset="0"/>
              </a:rPr>
              <a:t>类声明的详细规范</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dirty="0">
                <a:latin typeface="Tahoma" panose="020B0604030504040204" pitchFamily="34" charset="0"/>
              </a:rPr>
              <a:t>类的严格定义及修饰字</a:t>
            </a:r>
          </a:p>
          <a:p>
            <a:pPr marL="0" indent="0" eaLnBrk="0" hangingPunct="0">
              <a:buNone/>
            </a:pPr>
            <a:r>
              <a:rPr lang="en-US" altLang="zh-CN" dirty="0">
                <a:latin typeface="Times New Roman" panose="02020503050405090304" pitchFamily="18" charset="0"/>
              </a:rPr>
              <a:t>[</a:t>
            </a:r>
            <a:r>
              <a:rPr lang="zh-CN" altLang="en-US" dirty="0">
                <a:latin typeface="Times New Roman" panose="02020503050405090304" pitchFamily="18" charset="0"/>
              </a:rPr>
              <a:t>类的修饰字</a:t>
            </a:r>
            <a:r>
              <a:rPr lang="en-US" altLang="zh-CN" dirty="0">
                <a:latin typeface="Times New Roman" panose="02020503050405090304" pitchFamily="18" charset="0"/>
              </a:rPr>
              <a:t>] class </a:t>
            </a:r>
            <a:r>
              <a:rPr lang="zh-CN" altLang="en-US" dirty="0">
                <a:latin typeface="Times New Roman" panose="02020503050405090304" pitchFamily="18" charset="0"/>
              </a:rPr>
              <a:t>类名称 </a:t>
            </a:r>
            <a:r>
              <a:rPr lang="en-US" altLang="zh-CN" dirty="0">
                <a:latin typeface="Times New Roman" panose="02020503050405090304" pitchFamily="18" charset="0"/>
              </a:rPr>
              <a:t>[extends </a:t>
            </a:r>
            <a:r>
              <a:rPr lang="zh-CN" altLang="en-US" dirty="0">
                <a:latin typeface="Times New Roman" panose="02020503050405090304" pitchFamily="18" charset="0"/>
              </a:rPr>
              <a:t>父类名称</a:t>
            </a:r>
            <a:r>
              <a:rPr lang="en-US" altLang="zh-CN" dirty="0">
                <a:latin typeface="Times New Roman" panose="02020503050405090304" pitchFamily="18" charset="0"/>
              </a:rPr>
              <a:t>][implements </a:t>
            </a:r>
            <a:r>
              <a:rPr lang="zh-CN" altLang="en-US" dirty="0">
                <a:latin typeface="Times New Roman" panose="02020503050405090304" pitchFamily="18" charset="0"/>
              </a:rPr>
              <a:t>接口名称列表</a:t>
            </a:r>
            <a:r>
              <a:rPr lang="en-US" altLang="zh-CN" dirty="0">
                <a:latin typeface="Times New Roman" panose="02020503050405090304" pitchFamily="18" charset="0"/>
              </a:rPr>
              <a:t>]</a:t>
            </a:r>
          </a:p>
          <a:p>
            <a:pPr marL="0" indent="0" eaLnBrk="0" hangingPunct="0">
              <a:buNone/>
            </a:pPr>
            <a:r>
              <a:rPr lang="en-US" altLang="zh-CN" dirty="0">
                <a:latin typeface="Times New Roman" panose="02020503050405090304" pitchFamily="18" charset="0"/>
              </a:rPr>
              <a:t>{  </a:t>
            </a:r>
            <a:endParaRPr lang="en-US" altLang="zh-CN" sz="2400" dirty="0">
              <a:latin typeface="Times New Roman" panose="02020503050405090304" pitchFamily="18" charset="0"/>
            </a:endParaRPr>
          </a:p>
          <a:p>
            <a:pPr marL="0" indent="0" eaLnBrk="0" hangingPunct="0">
              <a:buNone/>
            </a:pPr>
            <a:r>
              <a:rPr lang="en-US" altLang="zh-CN" dirty="0">
                <a:latin typeface="Times New Roman" panose="02020503050405090304" pitchFamily="18" charset="0"/>
              </a:rPr>
              <a:t>       </a:t>
            </a:r>
            <a:r>
              <a:rPr lang="zh-CN" altLang="en-US" dirty="0">
                <a:latin typeface="Times New Roman" panose="02020503050405090304" pitchFamily="18" charset="0"/>
              </a:rPr>
              <a:t>变量定义及初始化；</a:t>
            </a:r>
            <a:endParaRPr lang="zh-CN" altLang="en-US" sz="2400" dirty="0">
              <a:latin typeface="Times New Roman" panose="02020503050405090304" pitchFamily="18" charset="0"/>
            </a:endParaRPr>
          </a:p>
          <a:p>
            <a:pPr marL="0" indent="0" eaLnBrk="0" hangingPunct="0">
              <a:buNone/>
            </a:pPr>
            <a:r>
              <a:rPr lang="zh-CN" altLang="en-US" dirty="0">
                <a:latin typeface="Times New Roman" panose="02020503050405090304" pitchFamily="18" charset="0"/>
              </a:rPr>
              <a:t>       方法定义及方法体；</a:t>
            </a:r>
            <a:endParaRPr lang="zh-CN" altLang="en-US" sz="2400" dirty="0">
              <a:latin typeface="Times New Roman" panose="02020503050405090304" pitchFamily="18" charset="0"/>
            </a:endParaRPr>
          </a:p>
          <a:p>
            <a:pPr marL="0" indent="0" eaLnBrk="0" hangingPunct="0">
              <a:buNone/>
            </a:pPr>
            <a:r>
              <a:rPr lang="en-US" altLang="zh-CN" dirty="0">
                <a:latin typeface="Times New Roman" panose="02020503050405090304" pitchFamily="18" charset="0"/>
              </a:rPr>
              <a:t>}</a:t>
            </a:r>
          </a:p>
          <a:p>
            <a:pPr marL="0" indent="0">
              <a:buNone/>
            </a:pPr>
            <a:r>
              <a:rPr lang="zh-CN" altLang="en-US" dirty="0">
                <a:latin typeface="Times New Roman" panose="02020503050405090304" pitchFamily="18" charset="0"/>
              </a:rPr>
              <a:t>注意：</a:t>
            </a:r>
            <a:r>
              <a:rPr lang="zh-CN" altLang="en-US" i="1" dirty="0">
                <a:solidFill>
                  <a:srgbClr val="FF0000"/>
                </a:solidFill>
                <a:latin typeface="Times New Roman" panose="02020503050405090304" pitchFamily="18" charset="0"/>
              </a:rPr>
              <a:t>类的修饰字：  </a:t>
            </a:r>
            <a:r>
              <a:rPr lang="en-US" altLang="zh-CN" i="1" dirty="0">
                <a:solidFill>
                  <a:srgbClr val="FF0000"/>
                </a:solidFill>
                <a:latin typeface="Times New Roman" panose="02020503050405090304" pitchFamily="18" charset="0"/>
              </a:rPr>
              <a:t>[public] [abstract | final] </a:t>
            </a:r>
            <a:r>
              <a:rPr lang="zh-CN" altLang="en-US" i="1" dirty="0">
                <a:solidFill>
                  <a:srgbClr val="FF0000"/>
                </a:solidFill>
                <a:latin typeface="Times New Roman" panose="02020503050405090304" pitchFamily="18" charset="0"/>
              </a:rPr>
              <a:t>缺省方式为 </a:t>
            </a:r>
            <a:r>
              <a:rPr lang="en-US" altLang="zh-CN" i="1" dirty="0">
                <a:solidFill>
                  <a:srgbClr val="FF0000"/>
                </a:solidFill>
                <a:latin typeface="Times New Roman" panose="02020503050405090304" pitchFamily="18" charset="0"/>
              </a:rPr>
              <a:t>friendly</a:t>
            </a:r>
          </a:p>
          <a:p>
            <a:pPr marL="0" indent="0" eaLnBrk="0" hangingPunct="0">
              <a:buNone/>
            </a:pPr>
            <a:endParaRPr lang="en-US" altLang="zh-CN" dirty="0">
              <a:latin typeface="Times New Roman" panose="02020503050405090304" pitchFamily="18" charset="0"/>
            </a:endParaRPr>
          </a:p>
          <a:p>
            <a:pPr marL="0" indent="0">
              <a:buNone/>
            </a:pP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变量的定义及修饰字</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变量修饰字</a:t>
            </a:r>
            <a:r>
              <a:rPr lang="en-US" altLang="zh-CN" dirty="0">
                <a:solidFill>
                  <a:srgbClr val="FF0000"/>
                </a:solidFill>
                <a:latin typeface="Times New Roman" panose="02020503050405090304" pitchFamily="18" charset="0"/>
              </a:rPr>
              <a:t>] </a:t>
            </a:r>
            <a:r>
              <a:rPr lang="zh-CN" altLang="en-US" dirty="0">
                <a:latin typeface="Times New Roman" panose="02020503050405090304" pitchFamily="18" charset="0"/>
              </a:rPr>
              <a:t>变量数据类型 变量名</a:t>
            </a:r>
            <a:r>
              <a:rPr lang="en-US" altLang="zh-CN" dirty="0">
                <a:latin typeface="Times New Roman" panose="02020503050405090304" pitchFamily="18" charset="0"/>
              </a:rPr>
              <a:t>1,</a:t>
            </a:r>
            <a:r>
              <a:rPr lang="zh-CN" altLang="en-US" dirty="0">
                <a:latin typeface="Times New Roman" panose="02020503050405090304" pitchFamily="18" charset="0"/>
              </a:rPr>
              <a:t>变量名</a:t>
            </a:r>
            <a:r>
              <a:rPr lang="en-US" altLang="zh-CN" dirty="0">
                <a:latin typeface="Times New Roman" panose="02020503050405090304" pitchFamily="18" charset="0"/>
              </a:rPr>
              <a:t>2[=</a:t>
            </a:r>
            <a:r>
              <a:rPr lang="zh-CN" altLang="en-US" dirty="0">
                <a:latin typeface="Times New Roman" panose="02020503050405090304" pitchFamily="18" charset="0"/>
              </a:rPr>
              <a:t>变量初值</a:t>
            </a:r>
            <a:r>
              <a:rPr lang="en-US" altLang="zh-CN" dirty="0">
                <a:latin typeface="Times New Roman" panose="02020503050405090304" pitchFamily="18" charset="0"/>
              </a:rPr>
              <a:t>]…;</a:t>
            </a:r>
          </a:p>
          <a:p>
            <a:pPr marL="0" indent="0">
              <a:buNone/>
            </a:pPr>
            <a:r>
              <a:rPr lang="en-US" altLang="zh-CN" dirty="0">
                <a:solidFill>
                  <a:srgbClr val="FF0000"/>
                </a:solidFill>
                <a:latin typeface="Times New Roman" panose="02020503050405090304" pitchFamily="18" charset="0"/>
              </a:rPr>
              <a:t>[public | protected | private ] [static] [final ] [transient ][volatile]</a:t>
            </a:r>
          </a:p>
          <a:p>
            <a:pPr marL="0" indent="0">
              <a:buNone/>
            </a:pPr>
            <a:endParaRPr lang="en-US" altLang="zh-CN" dirty="0">
              <a:solidFill>
                <a:srgbClr val="FF0000"/>
              </a:solidFill>
              <a:latin typeface="Times New Roman" panose="02020503050405090304" pitchFamily="18" charset="0"/>
            </a:endParaRPr>
          </a:p>
          <a:p>
            <a:pPr marL="0" indent="0">
              <a:buNone/>
            </a:pPr>
            <a:r>
              <a:rPr lang="zh-CN" altLang="en-US" dirty="0">
                <a:latin typeface="Times New Roman" panose="02020503050405090304" pitchFamily="18" charset="0"/>
              </a:rPr>
              <a:t>成员变量的类型可以是</a:t>
            </a:r>
            <a:r>
              <a:rPr lang="en-US" altLang="zh-CN" dirty="0">
                <a:latin typeface="Times New Roman" panose="02020503050405090304" pitchFamily="18" charset="0"/>
              </a:rPr>
              <a:t>Java</a:t>
            </a:r>
            <a:r>
              <a:rPr lang="zh-CN" altLang="en-US" dirty="0">
                <a:latin typeface="Times New Roman" panose="02020503050405090304" pitchFamily="18" charset="0"/>
              </a:rPr>
              <a:t>中任意的数据类型，包括简单类型，类，接口，数组。在一个类中的成员变量应该是唯一的</a:t>
            </a:r>
            <a:endParaRPr lang="en-US" altLang="zh-CN" dirty="0">
              <a:solidFill>
                <a:srgbClr val="FF0000"/>
              </a:solidFill>
              <a:latin typeface="Times New Roman" panose="02020503050405090304" pitchFamily="18" charset="0"/>
            </a:endParaRPr>
          </a:p>
          <a:p>
            <a:pPr marL="0" indent="0">
              <a:buNone/>
            </a:pPr>
            <a:endParaRPr lang="en-US" altLang="zh-CN" dirty="0">
              <a:latin typeface="Times New Roman" panose="02020503050405090304" pitchFamily="18" charset="0"/>
            </a:endParaRPr>
          </a:p>
          <a:p>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关于修饰符</a:t>
            </a:r>
          </a:p>
        </p:txBody>
      </p:sp>
      <p:pic>
        <p:nvPicPr>
          <p:cNvPr id="4" name="内容占位符 3"/>
          <p:cNvPicPr>
            <a:picLocks noGrp="1" noChangeAspect="1"/>
          </p:cNvPicPr>
          <p:nvPr>
            <p:ph idx="1"/>
          </p:nvPr>
        </p:nvPicPr>
        <p:blipFill>
          <a:blip r:embed="rId2"/>
          <a:stretch>
            <a:fillRect/>
          </a:stretch>
        </p:blipFill>
        <p:spPr>
          <a:xfrm>
            <a:off x="1642533" y="1490133"/>
            <a:ext cx="7951813" cy="46868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注意：</a:t>
            </a:r>
          </a:p>
        </p:txBody>
      </p:sp>
      <p:pic>
        <p:nvPicPr>
          <p:cNvPr id="4" name="图片 3"/>
          <p:cNvPicPr>
            <a:picLocks noChangeAspect="1"/>
          </p:cNvPicPr>
          <p:nvPr/>
        </p:nvPicPr>
        <p:blipFill>
          <a:blip r:embed="rId2"/>
          <a:stretch>
            <a:fillRect/>
          </a:stretch>
        </p:blipFill>
        <p:spPr>
          <a:xfrm>
            <a:off x="169333" y="1690688"/>
            <a:ext cx="12012622" cy="286437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方法的定义及修饰字</a:t>
            </a:r>
            <a:endParaRPr kumimoji="1" lang="zh-CN" altLang="en-US" dirty="0"/>
          </a:p>
        </p:txBody>
      </p:sp>
      <p:sp>
        <p:nvSpPr>
          <p:cNvPr id="3" name="内容占位符 2"/>
          <p:cNvSpPr>
            <a:spLocks noGrp="1"/>
          </p:cNvSpPr>
          <p:nvPr>
            <p:ph idx="1"/>
          </p:nvPr>
        </p:nvSpPr>
        <p:spPr>
          <a:xfrm>
            <a:off x="685800" y="1825625"/>
            <a:ext cx="10668000" cy="4351338"/>
          </a:xfrm>
        </p:spPr>
        <p:txBody>
          <a:bodyPr/>
          <a:lstStyle/>
          <a:p>
            <a:pPr marL="0" indent="0">
              <a:buNone/>
            </a:pP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方法修饰字</a:t>
            </a:r>
            <a:r>
              <a:rPr lang="en-US" altLang="zh-CN" dirty="0">
                <a:solidFill>
                  <a:srgbClr val="FF0000"/>
                </a:solidFill>
                <a:latin typeface="Times New Roman" panose="02020503050405090304" pitchFamily="18" charset="0"/>
              </a:rPr>
              <a:t>] </a:t>
            </a:r>
            <a:r>
              <a:rPr lang="zh-CN" altLang="en-US" dirty="0">
                <a:latin typeface="Times New Roman" panose="02020503050405090304" pitchFamily="18" charset="0"/>
              </a:rPr>
              <a:t>返回类型  方法名称</a:t>
            </a:r>
            <a:r>
              <a:rPr lang="en-US" altLang="zh-CN" dirty="0">
                <a:latin typeface="Times New Roman" panose="02020503050405090304" pitchFamily="18" charset="0"/>
              </a:rPr>
              <a:t>(</a:t>
            </a:r>
            <a:r>
              <a:rPr lang="zh-CN" altLang="en-US" dirty="0">
                <a:latin typeface="Times New Roman" panose="02020503050405090304" pitchFamily="18" charset="0"/>
              </a:rPr>
              <a:t>参数</a:t>
            </a:r>
            <a:r>
              <a:rPr lang="en-US" altLang="zh-CN" dirty="0">
                <a:latin typeface="Times New Roman" panose="02020503050405090304" pitchFamily="18" charset="0"/>
              </a:rPr>
              <a:t>1,</a:t>
            </a:r>
            <a:r>
              <a:rPr lang="zh-CN" altLang="en-US" dirty="0">
                <a:latin typeface="Times New Roman" panose="02020503050405090304" pitchFamily="18" charset="0"/>
              </a:rPr>
              <a:t>参数</a:t>
            </a:r>
            <a:r>
              <a:rPr lang="en-US" altLang="zh-CN" dirty="0">
                <a:latin typeface="Times New Roman" panose="02020503050405090304" pitchFamily="18" charset="0"/>
              </a:rPr>
              <a:t>2,…) </a:t>
            </a:r>
            <a:r>
              <a:rPr lang="en-US" altLang="zh-CN" dirty="0">
                <a:solidFill>
                  <a:srgbClr val="FF0000"/>
                </a:solidFill>
                <a:latin typeface="Times New Roman" panose="02020503050405090304" pitchFamily="18" charset="0"/>
              </a:rPr>
              <a:t>[throws</a:t>
            </a:r>
            <a:r>
              <a:rPr lang="zh-CN" altLang="en-US" dirty="0">
                <a:solidFill>
                  <a:srgbClr val="FF0000"/>
                </a:solidFill>
                <a:latin typeface="Times New Roman" panose="02020503050405090304" pitchFamily="18" charset="0"/>
              </a:rPr>
              <a:t> </a:t>
            </a:r>
            <a:r>
              <a:rPr lang="en-US" altLang="zh-CN" dirty="0" err="1">
                <a:solidFill>
                  <a:srgbClr val="FF0000"/>
                </a:solidFill>
                <a:latin typeface="Times New Roman" panose="02020503050405090304" pitchFamily="18" charset="0"/>
              </a:rPr>
              <a:t>exceptionList</a:t>
            </a:r>
            <a:r>
              <a:rPr lang="en-US" altLang="zh-CN" dirty="0">
                <a:solidFill>
                  <a:srgbClr val="FF0000"/>
                </a:solidFill>
                <a:latin typeface="Times New Roman" panose="02020503050405090304" pitchFamily="18" charset="0"/>
              </a:rPr>
              <a:t>]</a:t>
            </a:r>
          </a:p>
          <a:p>
            <a:pPr marL="0" indent="0">
              <a:buNone/>
            </a:pPr>
            <a:endParaRPr lang="en-US" altLang="zh-CN" dirty="0">
              <a:latin typeface="Times New Roman" panose="02020503050405090304" pitchFamily="18" charset="0"/>
            </a:endParaRPr>
          </a:p>
          <a:p>
            <a:pPr marL="0" indent="0">
              <a:buNone/>
            </a:pPr>
            <a:r>
              <a:rPr lang="en-US" altLang="zh-CN" dirty="0">
                <a:latin typeface="Times New Roman" panose="02020503050405090304" pitchFamily="18" charset="0"/>
              </a:rPr>
              <a:t>{</a:t>
            </a:r>
          </a:p>
          <a:p>
            <a:pPr marL="0" indent="0">
              <a:buNone/>
            </a:pPr>
            <a:r>
              <a:rPr lang="en-US" altLang="zh-CN" dirty="0">
                <a:latin typeface="Times New Roman" panose="02020503050405090304" pitchFamily="18" charset="0"/>
              </a:rPr>
              <a:t>     …(statements;)    //</a:t>
            </a:r>
            <a:r>
              <a:rPr lang="zh-CN" altLang="en-US" dirty="0">
                <a:latin typeface="Times New Roman" panose="02020503050405090304" pitchFamily="18" charset="0"/>
              </a:rPr>
              <a:t>方法体：方法的内容</a:t>
            </a:r>
          </a:p>
          <a:p>
            <a:pPr marL="0" indent="0">
              <a:buNone/>
            </a:pPr>
            <a:r>
              <a:rPr lang="en-US" altLang="zh-CN" dirty="0">
                <a:latin typeface="Times New Roman" panose="02020503050405090304" pitchFamily="18" charset="0"/>
              </a:rPr>
              <a:t>}</a:t>
            </a:r>
          </a:p>
          <a:p>
            <a:pPr marL="0" indent="0">
              <a:buNone/>
            </a:pPr>
            <a:endParaRPr lang="en-US" altLang="zh-CN" dirty="0">
              <a:latin typeface="Times New Roman" panose="02020503050405090304" pitchFamily="18" charset="0"/>
            </a:endParaRPr>
          </a:p>
          <a:p>
            <a:pPr marL="0" indent="0">
              <a:buNone/>
            </a:pPr>
            <a:r>
              <a:rPr lang="en-US" altLang="zh-CN" dirty="0">
                <a:solidFill>
                  <a:srgbClr val="FF0000"/>
                </a:solidFill>
                <a:latin typeface="Times New Roman" panose="02020503050405090304" pitchFamily="18" charset="0"/>
              </a:rPr>
              <a:t>[public | protected | private ] [static] [final | abstract] [native] [synchronized]</a:t>
            </a:r>
          </a:p>
          <a:p>
            <a:pPr marL="0" indent="0">
              <a:buNone/>
            </a:pPr>
            <a:endParaRPr lang="en-US" altLang="zh-CN" dirty="0">
              <a:latin typeface="Times New Roman" panose="02020503050405090304" pitchFamily="18" charset="0"/>
            </a:endParaRPr>
          </a:p>
          <a:p>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993900" y="523875"/>
            <a:ext cx="8204200" cy="5969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Times New Roman" panose="02020503050405090304" pitchFamily="18" charset="0"/>
              </a:rPr>
              <a:t>对象的生成</a:t>
            </a:r>
            <a:endParaRPr kumimoji="1" lang="zh-CN" altLang="en-US" dirty="0"/>
          </a:p>
        </p:txBody>
      </p:sp>
      <p:sp>
        <p:nvSpPr>
          <p:cNvPr id="3" name="内容占位符 2"/>
          <p:cNvSpPr>
            <a:spLocks noGrp="1"/>
          </p:cNvSpPr>
          <p:nvPr>
            <p:ph idx="1"/>
          </p:nvPr>
        </p:nvSpPr>
        <p:spPr/>
        <p:txBody>
          <a:bodyPr/>
          <a:lstStyle/>
          <a:p>
            <a:pPr marL="0" indent="0">
              <a:spcBef>
                <a:spcPct val="50000"/>
              </a:spcBef>
              <a:buClr>
                <a:schemeClr val="folHlink"/>
              </a:buClr>
              <a:buNone/>
            </a:pPr>
            <a:r>
              <a:rPr lang="zh-CN" altLang="en-US" dirty="0">
                <a:latin typeface="Times New Roman" panose="02020503050405090304" pitchFamily="18" charset="0"/>
              </a:rPr>
              <a:t>（</a:t>
            </a:r>
            <a:r>
              <a:rPr lang="en-US" altLang="zh-CN" dirty="0">
                <a:latin typeface="Times New Roman" panose="02020503050405090304" pitchFamily="18" charset="0"/>
              </a:rPr>
              <a:t>1</a:t>
            </a:r>
            <a:r>
              <a:rPr lang="zh-CN" altLang="en-US" dirty="0">
                <a:latin typeface="Times New Roman" panose="02020503050405090304" pitchFamily="18" charset="0"/>
              </a:rPr>
              <a:t>）对象的生成</a:t>
            </a:r>
          </a:p>
          <a:p>
            <a:pPr marL="0" indent="0">
              <a:lnSpc>
                <a:spcPct val="40000"/>
              </a:lnSpc>
              <a:spcBef>
                <a:spcPct val="50000"/>
              </a:spcBef>
              <a:buNone/>
            </a:pPr>
            <a:r>
              <a:rPr lang="zh-CN" altLang="en-US" dirty="0">
                <a:latin typeface="Times New Roman" panose="02020503050405090304" pitchFamily="18" charset="0"/>
              </a:rPr>
              <a:t>   通过</a:t>
            </a:r>
            <a:r>
              <a:rPr lang="en-US" altLang="zh-CN" dirty="0">
                <a:latin typeface="Times New Roman" panose="02020503050405090304" pitchFamily="18" charset="0"/>
              </a:rPr>
              <a:t>new</a:t>
            </a:r>
            <a:r>
              <a:rPr lang="zh-CN" altLang="en-US" dirty="0">
                <a:latin typeface="Times New Roman" panose="02020503050405090304" pitchFamily="18" charset="0"/>
              </a:rPr>
              <a:t>操作符生成一个对象；例如：</a:t>
            </a:r>
          </a:p>
          <a:p>
            <a:pPr marL="0" indent="0">
              <a:lnSpc>
                <a:spcPct val="40000"/>
              </a:lnSpc>
              <a:spcBef>
                <a:spcPct val="50000"/>
              </a:spcBef>
              <a:buNone/>
            </a:pPr>
            <a:r>
              <a:rPr lang="zh-CN" altLang="en-US" dirty="0">
                <a:latin typeface="Times New Roman" panose="02020503050405090304" pitchFamily="18" charset="0"/>
              </a:rPr>
              <a:t>	</a:t>
            </a:r>
            <a:r>
              <a:rPr lang="en-US" altLang="zh-CN" dirty="0">
                <a:latin typeface="Times New Roman" panose="02020503050405090304" pitchFamily="18" charset="0"/>
              </a:rPr>
              <a:t>Car    </a:t>
            </a:r>
            <a:r>
              <a:rPr lang="en-US" altLang="zh-CN" dirty="0" err="1">
                <a:latin typeface="Times New Roman" panose="02020503050405090304" pitchFamily="18" charset="0"/>
              </a:rPr>
              <a:t>demoCar</a:t>
            </a:r>
            <a:r>
              <a:rPr lang="en-US" altLang="zh-CN" dirty="0">
                <a:latin typeface="Times New Roman" panose="02020503050405090304" pitchFamily="18" charset="0"/>
              </a:rPr>
              <a:t>;</a:t>
            </a:r>
            <a:r>
              <a:rPr lang="zh-CN" altLang="en-US" dirty="0">
                <a:latin typeface="Times New Roman" panose="02020503050405090304" pitchFamily="18" charset="0"/>
              </a:rPr>
              <a:t> </a:t>
            </a: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 默认为</a:t>
            </a:r>
            <a:r>
              <a:rPr lang="en-US" altLang="zh-CN" dirty="0">
                <a:solidFill>
                  <a:srgbClr val="FF0000"/>
                </a:solidFill>
                <a:latin typeface="Times New Roman" panose="02020503050405090304" pitchFamily="18" charset="0"/>
              </a:rPr>
              <a:t>null</a:t>
            </a:r>
          </a:p>
          <a:p>
            <a:pPr marL="0" indent="0">
              <a:lnSpc>
                <a:spcPct val="40000"/>
              </a:lnSpc>
              <a:spcBef>
                <a:spcPct val="50000"/>
              </a:spcBef>
              <a:buNone/>
            </a:pPr>
            <a:r>
              <a:rPr lang="en-US" altLang="zh-CN" dirty="0">
                <a:latin typeface="Times New Roman" panose="02020503050405090304" pitchFamily="18" charset="0"/>
              </a:rPr>
              <a:t>	</a:t>
            </a:r>
            <a:r>
              <a:rPr lang="en-US" altLang="zh-CN" dirty="0" err="1">
                <a:latin typeface="Times New Roman" panose="02020503050405090304" pitchFamily="18" charset="0"/>
              </a:rPr>
              <a:t>demoCar</a:t>
            </a:r>
            <a:r>
              <a:rPr lang="en-US" altLang="zh-CN" dirty="0">
                <a:latin typeface="Times New Roman" panose="02020503050405090304" pitchFamily="18" charset="0"/>
              </a:rPr>
              <a:t> = new Car();</a:t>
            </a:r>
          </a:p>
          <a:p>
            <a:pPr marL="0" indent="0">
              <a:spcBef>
                <a:spcPct val="20000"/>
              </a:spcBef>
              <a:buNone/>
            </a:pPr>
            <a:r>
              <a:rPr lang="zh-CN" altLang="en-US" dirty="0">
                <a:latin typeface="Times New Roman" panose="02020503050405090304" pitchFamily="18" charset="0"/>
              </a:rPr>
              <a:t>（</a:t>
            </a:r>
            <a:r>
              <a:rPr lang="en-US" altLang="zh-CN" dirty="0">
                <a:latin typeface="Times New Roman" panose="02020503050405090304" pitchFamily="18" charset="0"/>
              </a:rPr>
              <a:t>2</a:t>
            </a:r>
            <a:r>
              <a:rPr lang="zh-CN" altLang="en-US" dirty="0">
                <a:latin typeface="Times New Roman" panose="02020503050405090304" pitchFamily="18" charset="0"/>
              </a:rPr>
              <a:t>）对象的构造过程</a:t>
            </a:r>
          </a:p>
          <a:p>
            <a:pPr marL="457200" lvl="1" indent="0">
              <a:spcBef>
                <a:spcPct val="20000"/>
              </a:spcBef>
              <a:buClr>
                <a:schemeClr val="folHlink"/>
              </a:buClr>
              <a:buNone/>
            </a:pPr>
            <a:r>
              <a:rPr lang="zh-CN" altLang="en-US" sz="2800" b="0" dirty="0">
                <a:latin typeface="Times New Roman" panose="02020503050405090304" pitchFamily="18" charset="0"/>
              </a:rPr>
              <a:t> 为对象开辟空间，并对对象的成员变量进行缺省的初始化；</a:t>
            </a:r>
          </a:p>
          <a:p>
            <a:pPr marL="457200" lvl="1" indent="0">
              <a:spcBef>
                <a:spcPct val="20000"/>
              </a:spcBef>
              <a:buClr>
                <a:schemeClr val="folHlink"/>
              </a:buClr>
              <a:buNone/>
            </a:pPr>
            <a:r>
              <a:rPr lang="zh-CN" altLang="en-US" sz="2800" b="0" dirty="0">
                <a:latin typeface="Times New Roman" panose="02020503050405090304" pitchFamily="18" charset="0"/>
              </a:rPr>
              <a:t> 对成员变量进行指定的初始化；</a:t>
            </a:r>
          </a:p>
          <a:p>
            <a:pPr marL="457200" lvl="1" indent="0">
              <a:spcBef>
                <a:spcPct val="20000"/>
              </a:spcBef>
              <a:buClr>
                <a:schemeClr val="folHlink"/>
              </a:buClr>
              <a:buNone/>
            </a:pPr>
            <a:r>
              <a:rPr lang="zh-CN" altLang="en-US" sz="2800" b="0" dirty="0">
                <a:latin typeface="Times New Roman" panose="02020503050405090304" pitchFamily="18" charset="0"/>
              </a:rPr>
              <a:t> </a:t>
            </a:r>
            <a:r>
              <a:rPr lang="zh-CN" altLang="en-US" sz="2800" b="0" dirty="0">
                <a:solidFill>
                  <a:srgbClr val="FF0000"/>
                </a:solidFill>
                <a:latin typeface="Times New Roman" panose="02020503050405090304" pitchFamily="18" charset="0"/>
              </a:rPr>
              <a:t>调用构造方法</a:t>
            </a:r>
            <a:r>
              <a:rPr lang="zh-CN" altLang="en-US" sz="2800" b="0" dirty="0">
                <a:latin typeface="Times New Roman" panose="02020503050405090304" pitchFamily="18" charset="0"/>
              </a:rPr>
              <a:t>。</a:t>
            </a:r>
          </a:p>
          <a:p>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对象的使用</a:t>
            </a:r>
          </a:p>
        </p:txBody>
      </p:sp>
      <p:sp>
        <p:nvSpPr>
          <p:cNvPr id="3" name="内容占位符 2"/>
          <p:cNvSpPr>
            <a:spLocks noGrp="1"/>
          </p:cNvSpPr>
          <p:nvPr>
            <p:ph idx="1"/>
          </p:nvPr>
        </p:nvSpPr>
        <p:spPr/>
        <p:txBody>
          <a:bodyPr>
            <a:normAutofit lnSpcReduction="10000"/>
          </a:bodyPr>
          <a:lstStyle/>
          <a:p>
            <a:pPr marL="0" indent="0">
              <a:spcBef>
                <a:spcPct val="50000"/>
              </a:spcBef>
              <a:buClr>
                <a:schemeClr val="folHlink"/>
              </a:buClr>
              <a:buNone/>
            </a:pPr>
            <a:r>
              <a:rPr lang="zh-CN" altLang="en-US" sz="3200" b="0" dirty="0">
                <a:latin typeface="Times New Roman" panose="02020503050405090304" pitchFamily="18" charset="0"/>
              </a:rPr>
              <a:t>对象的使用</a:t>
            </a:r>
          </a:p>
          <a:p>
            <a:pPr marL="0" indent="0">
              <a:spcBef>
                <a:spcPct val="20000"/>
              </a:spcBef>
              <a:buNone/>
            </a:pPr>
            <a:r>
              <a:rPr lang="zh-CN" altLang="en-US" sz="3200" b="0" dirty="0">
                <a:latin typeface="Times New Roman" panose="02020503050405090304" pitchFamily="18" charset="0"/>
              </a:rPr>
              <a:t>      对象的使用是通过一个引用类型的变量来实现，包括引用对象的成员变量和方法，通过运算符</a:t>
            </a:r>
            <a:r>
              <a:rPr lang="zh-CN" altLang="en-US" sz="3200" b="0" u="sng" dirty="0">
                <a:solidFill>
                  <a:schemeClr val="hlink"/>
                </a:solidFill>
                <a:latin typeface="Times New Roman" panose="02020503050405090304" pitchFamily="18" charset="0"/>
              </a:rPr>
              <a:t> </a:t>
            </a:r>
            <a:r>
              <a:rPr lang="en-US" altLang="zh-CN" sz="3200" b="0" u="sng" dirty="0">
                <a:solidFill>
                  <a:schemeClr val="hlink"/>
                </a:solidFill>
                <a:latin typeface="Times New Roman" panose="02020503050405090304" pitchFamily="18" charset="0"/>
              </a:rPr>
              <a:t>· </a:t>
            </a:r>
            <a:r>
              <a:rPr lang="zh-CN" altLang="en-US" sz="3200" b="0" dirty="0">
                <a:latin typeface="Times New Roman" panose="02020503050405090304" pitchFamily="18" charset="0"/>
              </a:rPr>
              <a:t>可以实现对变量的访问和方法的调用。例如：</a:t>
            </a:r>
          </a:p>
          <a:p>
            <a:pPr marL="0" indent="0">
              <a:spcBef>
                <a:spcPct val="20000"/>
              </a:spcBef>
              <a:buNone/>
            </a:pPr>
            <a:r>
              <a:rPr lang="zh-CN" altLang="en-US" sz="3200" b="0" dirty="0">
                <a:latin typeface="Times New Roman" panose="02020503050405090304" pitchFamily="18" charset="0"/>
              </a:rPr>
              <a:t>	</a:t>
            </a:r>
            <a:r>
              <a:rPr lang="en-US" altLang="zh-CN" b="0" dirty="0" err="1">
                <a:latin typeface="Times New Roman" panose="02020503050405090304" pitchFamily="18" charset="0"/>
              </a:rPr>
              <a:t>BirthDate</a:t>
            </a:r>
            <a:r>
              <a:rPr lang="en-US" altLang="zh-CN" b="0" dirty="0">
                <a:latin typeface="Times New Roman" panose="02020503050405090304" pitchFamily="18" charset="0"/>
              </a:rPr>
              <a:t> date;</a:t>
            </a:r>
          </a:p>
          <a:p>
            <a:pPr marL="0" indent="0">
              <a:spcBef>
                <a:spcPct val="20000"/>
              </a:spcBef>
              <a:buNone/>
            </a:pPr>
            <a:r>
              <a:rPr lang="en-US" altLang="zh-CN" b="0" dirty="0">
                <a:latin typeface="Times New Roman" panose="02020503050405090304" pitchFamily="18" charset="0"/>
              </a:rPr>
              <a:t>	int day;</a:t>
            </a:r>
          </a:p>
          <a:p>
            <a:pPr marL="0" indent="0">
              <a:spcBef>
                <a:spcPct val="20000"/>
              </a:spcBef>
              <a:buNone/>
            </a:pPr>
            <a:r>
              <a:rPr lang="en-US" altLang="zh-CN" b="0" dirty="0">
                <a:latin typeface="Times New Roman" panose="02020503050405090304" pitchFamily="18" charset="0"/>
              </a:rPr>
              <a:t>	</a:t>
            </a:r>
            <a:r>
              <a:rPr lang="en-US" altLang="zh-CN" b="0" dirty="0">
                <a:solidFill>
                  <a:srgbClr val="FF0000"/>
                </a:solidFill>
                <a:latin typeface="Times New Roman" panose="02020503050405090304" pitchFamily="18" charset="0"/>
              </a:rPr>
              <a:t>day = </a:t>
            </a:r>
            <a:r>
              <a:rPr lang="en-US" altLang="zh-CN" b="0" dirty="0" err="1">
                <a:solidFill>
                  <a:srgbClr val="FF0000"/>
                </a:solidFill>
                <a:latin typeface="Times New Roman" panose="02020503050405090304" pitchFamily="18" charset="0"/>
              </a:rPr>
              <a:t>date.day</a:t>
            </a:r>
            <a:r>
              <a:rPr lang="en-US" altLang="zh-CN" b="0" dirty="0">
                <a:solidFill>
                  <a:srgbClr val="FF0000"/>
                </a:solidFill>
                <a:latin typeface="Times New Roman" panose="02020503050405090304" pitchFamily="18" charset="0"/>
              </a:rPr>
              <a:t>;	//</a:t>
            </a:r>
            <a:r>
              <a:rPr lang="zh-CN" altLang="en-US" b="0" dirty="0">
                <a:solidFill>
                  <a:srgbClr val="FF0000"/>
                </a:solidFill>
                <a:latin typeface="Times New Roman" panose="02020503050405090304" pitchFamily="18" charset="0"/>
              </a:rPr>
              <a:t>引用</a:t>
            </a:r>
            <a:r>
              <a:rPr lang="en-US" altLang="zh-CN" b="0" dirty="0">
                <a:solidFill>
                  <a:srgbClr val="FF0000"/>
                </a:solidFill>
                <a:latin typeface="Times New Roman" panose="02020503050405090304" pitchFamily="18" charset="0"/>
              </a:rPr>
              <a:t>date</a:t>
            </a:r>
            <a:r>
              <a:rPr lang="zh-CN" altLang="en-US" b="0" dirty="0">
                <a:solidFill>
                  <a:srgbClr val="FF0000"/>
                </a:solidFill>
                <a:latin typeface="Times New Roman" panose="02020503050405090304" pitchFamily="18" charset="0"/>
              </a:rPr>
              <a:t>的成员变量</a:t>
            </a:r>
            <a:r>
              <a:rPr lang="en-US" altLang="zh-CN" b="0" dirty="0">
                <a:solidFill>
                  <a:srgbClr val="FF0000"/>
                </a:solidFill>
                <a:latin typeface="Times New Roman" panose="02020503050405090304" pitchFamily="18" charset="0"/>
              </a:rPr>
              <a:t>day</a:t>
            </a:r>
          </a:p>
          <a:p>
            <a:pPr marL="0" indent="0">
              <a:spcBef>
                <a:spcPct val="20000"/>
              </a:spcBef>
              <a:buNone/>
            </a:pPr>
            <a:r>
              <a:rPr lang="en-US" altLang="zh-CN" b="0" dirty="0">
                <a:solidFill>
                  <a:srgbClr val="FF0000"/>
                </a:solidFill>
                <a:latin typeface="Times New Roman" panose="02020503050405090304" pitchFamily="18" charset="0"/>
              </a:rPr>
              <a:t>	</a:t>
            </a:r>
            <a:r>
              <a:rPr lang="en-US" altLang="zh-CN" b="0" dirty="0" err="1">
                <a:solidFill>
                  <a:srgbClr val="FF0000"/>
                </a:solidFill>
                <a:latin typeface="Times New Roman" panose="02020503050405090304" pitchFamily="18" charset="0"/>
              </a:rPr>
              <a:t>date.tomorrow</a:t>
            </a:r>
            <a:r>
              <a:rPr lang="en-US" altLang="zh-CN" b="0" dirty="0">
                <a:solidFill>
                  <a:srgbClr val="FF0000"/>
                </a:solidFill>
                <a:latin typeface="Times New Roman" panose="02020503050405090304" pitchFamily="18" charset="0"/>
              </a:rPr>
              <a:t>();	//</a:t>
            </a:r>
            <a:r>
              <a:rPr lang="zh-CN" altLang="en-US" b="0" dirty="0">
                <a:solidFill>
                  <a:srgbClr val="FF0000"/>
                </a:solidFill>
                <a:latin typeface="Times New Roman" panose="02020503050405090304" pitchFamily="18" charset="0"/>
              </a:rPr>
              <a:t>调用</a:t>
            </a:r>
            <a:r>
              <a:rPr lang="en-US" altLang="zh-CN" b="0" dirty="0">
                <a:solidFill>
                  <a:srgbClr val="FF0000"/>
                </a:solidFill>
                <a:latin typeface="Times New Roman" panose="02020503050405090304" pitchFamily="18" charset="0"/>
              </a:rPr>
              <a:t>date</a:t>
            </a:r>
            <a:r>
              <a:rPr lang="zh-CN" altLang="en-US" b="0" dirty="0">
                <a:solidFill>
                  <a:srgbClr val="FF0000"/>
                </a:solidFill>
                <a:latin typeface="Times New Roman" panose="02020503050405090304" pitchFamily="18" charset="0"/>
              </a:rPr>
              <a:t>的方法</a:t>
            </a:r>
            <a:r>
              <a:rPr lang="en-US" altLang="zh-CN" b="0" dirty="0">
                <a:solidFill>
                  <a:srgbClr val="FF0000"/>
                </a:solidFill>
                <a:latin typeface="Times New Roman" panose="02020503050405090304" pitchFamily="18" charset="0"/>
              </a:rPr>
              <a:t>tomorrow()</a:t>
            </a:r>
          </a:p>
          <a:p>
            <a:pPr marL="0" indent="0">
              <a:spcBef>
                <a:spcPct val="20000"/>
              </a:spcBef>
              <a:buNone/>
            </a:pPr>
            <a:r>
              <a:rPr lang="zh-CN" altLang="en-US" dirty="0">
                <a:solidFill>
                  <a:srgbClr val="FF0000"/>
                </a:solidFill>
                <a:latin typeface="Times New Roman" panose="02020503050405090304" pitchFamily="18" charset="0"/>
              </a:rPr>
              <a:t>        </a:t>
            </a:r>
            <a:r>
              <a:rPr lang="en-US" altLang="zh-CN" dirty="0">
                <a:solidFill>
                  <a:srgbClr val="FF0000"/>
                </a:solidFill>
                <a:latin typeface="Times New Roman" panose="02020503050405090304" pitchFamily="18" charset="0"/>
              </a:rPr>
              <a:t>-&gt;(c</a:t>
            </a:r>
            <a:r>
              <a:rPr lang="zh-CN" altLang="en-US" dirty="0">
                <a:solidFill>
                  <a:srgbClr val="FF0000"/>
                </a:solidFill>
                <a:latin typeface="Times New Roman" panose="02020503050405090304" pitchFamily="18" charset="0"/>
              </a:rPr>
              <a:t>当中前面是指针类型</a:t>
            </a:r>
            <a:r>
              <a:rPr lang="en-US" altLang="zh-CN" dirty="0">
                <a:solidFill>
                  <a:srgbClr val="FF0000"/>
                </a:solidFill>
                <a:latin typeface="Times New Roman" panose="02020503050405090304" pitchFamily="18" charset="0"/>
              </a:rPr>
              <a:t>)</a:t>
            </a:r>
            <a:endParaRPr lang="en-US" altLang="zh-CN" b="0" dirty="0">
              <a:solidFill>
                <a:srgbClr val="FF0000"/>
              </a:solidFill>
              <a:latin typeface="Times New Roman" panose="02020503050405090304" pitchFamily="18" charset="0"/>
            </a:endParaRPr>
          </a:p>
          <a:p>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面向对象的概念</a:t>
            </a:r>
            <a:endParaRPr kumimoji="1" lang="zh-CN" altLang="en-US" dirty="0"/>
          </a:p>
        </p:txBody>
      </p:sp>
      <p:sp>
        <p:nvSpPr>
          <p:cNvPr id="3" name="内容占位符 2"/>
          <p:cNvSpPr>
            <a:spLocks noGrp="1"/>
          </p:cNvSpPr>
          <p:nvPr>
            <p:ph idx="1"/>
          </p:nvPr>
        </p:nvSpPr>
        <p:spPr/>
        <p:txBody>
          <a:bodyPr>
            <a:normAutofit/>
          </a:bodyPr>
          <a:lstStyle/>
          <a:p>
            <a:pPr marL="0" indent="0">
              <a:spcBef>
                <a:spcPct val="50000"/>
              </a:spcBef>
              <a:buNone/>
            </a:pPr>
            <a:r>
              <a:rPr lang="zh-CN" altLang="en-US" dirty="0">
                <a:latin typeface="Times New Roman" panose="02020503050405090304" pitchFamily="18" charset="0"/>
              </a:rPr>
              <a:t>所谓面向对象的方法学，就是使我们分析、设计和实现一个系统的方法尽可能地接近我们认识一个系统的方法。包括：</a:t>
            </a:r>
          </a:p>
          <a:p>
            <a:pPr lvl="1">
              <a:lnSpc>
                <a:spcPct val="60000"/>
              </a:lnSpc>
              <a:spcBef>
                <a:spcPct val="50000"/>
              </a:spcBef>
              <a:buSzPct val="40000"/>
              <a:buFont typeface="Wingdings" panose="05000000000000000000" pitchFamily="2" charset="2"/>
              <a:buChar char="n"/>
            </a:pPr>
            <a:r>
              <a:rPr lang="zh-CN" altLang="en-US" sz="2800" b="0" dirty="0">
                <a:latin typeface="Times New Roman" panose="02020503050405090304" pitchFamily="18" charset="0"/>
              </a:rPr>
              <a:t>面向对象的分析</a:t>
            </a:r>
            <a:r>
              <a:rPr lang="zh-CN" altLang="en-US" b="0" dirty="0">
                <a:latin typeface="Times New Roman" panose="02020503050405090304" pitchFamily="18" charset="0"/>
              </a:rPr>
              <a:t>（</a:t>
            </a:r>
            <a:r>
              <a:rPr lang="en-US" altLang="zh-CN" b="0" dirty="0">
                <a:latin typeface="Times New Roman" panose="02020503050405090304" pitchFamily="18" charset="0"/>
              </a:rPr>
              <a:t>OOA, Object-Oriented Analysis</a:t>
            </a:r>
            <a:r>
              <a:rPr lang="zh-CN" altLang="en-US" b="0" dirty="0">
                <a:latin typeface="Times New Roman" panose="02020503050405090304" pitchFamily="18" charset="0"/>
              </a:rPr>
              <a:t>）</a:t>
            </a:r>
          </a:p>
          <a:p>
            <a:pPr lvl="1">
              <a:lnSpc>
                <a:spcPct val="60000"/>
              </a:lnSpc>
              <a:spcBef>
                <a:spcPct val="50000"/>
              </a:spcBef>
              <a:buSzPct val="40000"/>
              <a:buFont typeface="Wingdings" panose="05000000000000000000" pitchFamily="2" charset="2"/>
              <a:buChar char="n"/>
            </a:pPr>
            <a:r>
              <a:rPr lang="zh-CN" altLang="en-US" sz="2800" b="0" dirty="0">
                <a:latin typeface="Times New Roman" panose="02020503050405090304" pitchFamily="18" charset="0"/>
              </a:rPr>
              <a:t>面向对象的设计</a:t>
            </a:r>
            <a:r>
              <a:rPr lang="zh-CN" altLang="en-US" b="0" dirty="0">
                <a:latin typeface="Times New Roman" panose="02020503050405090304" pitchFamily="18" charset="0"/>
              </a:rPr>
              <a:t>（</a:t>
            </a:r>
            <a:r>
              <a:rPr lang="en-US" altLang="zh-CN" b="0" dirty="0">
                <a:latin typeface="Times New Roman" panose="02020503050405090304" pitchFamily="18" charset="0"/>
              </a:rPr>
              <a:t>OOD, Object-Oriented Design</a:t>
            </a:r>
            <a:r>
              <a:rPr lang="zh-CN" altLang="en-US" b="0" dirty="0">
                <a:latin typeface="Times New Roman" panose="02020503050405090304" pitchFamily="18" charset="0"/>
              </a:rPr>
              <a:t>）</a:t>
            </a:r>
          </a:p>
          <a:p>
            <a:pPr lvl="1">
              <a:lnSpc>
                <a:spcPct val="70000"/>
              </a:lnSpc>
              <a:spcBef>
                <a:spcPct val="50000"/>
              </a:spcBef>
              <a:buSzPct val="40000"/>
              <a:buFont typeface="Wingdings" panose="05000000000000000000" pitchFamily="2" charset="2"/>
              <a:buChar char="n"/>
            </a:pPr>
            <a:r>
              <a:rPr lang="zh-CN" altLang="en-US" sz="2800" b="0" dirty="0">
                <a:latin typeface="Times New Roman" panose="02020503050405090304" pitchFamily="18" charset="0"/>
              </a:rPr>
              <a:t>面向对象的程序设计</a:t>
            </a:r>
            <a:r>
              <a:rPr lang="en-US" altLang="zh-CN" b="0" dirty="0">
                <a:latin typeface="Times New Roman" panose="02020503050405090304" pitchFamily="18" charset="0"/>
              </a:rPr>
              <a:t>(OOPL, Object-Oriented Program)</a:t>
            </a:r>
          </a:p>
          <a:p>
            <a:pPr marL="0" indent="0" fontAlgn="t">
              <a:spcBef>
                <a:spcPct val="50000"/>
              </a:spcBef>
              <a:buNone/>
            </a:pPr>
            <a:r>
              <a:rPr lang="zh-CN" altLang="en-US" dirty="0">
                <a:latin typeface="Times New Roman" panose="02020503050405090304" pitchFamily="18" charset="0"/>
              </a:rPr>
              <a:t>面向对象技术主要围绕以下几个概念</a:t>
            </a:r>
            <a:r>
              <a:rPr lang="en-US" altLang="zh-CN" dirty="0">
                <a:latin typeface="Times New Roman" panose="02020503050405090304" pitchFamily="18" charset="0"/>
              </a:rPr>
              <a:t>:</a:t>
            </a:r>
          </a:p>
          <a:p>
            <a:pPr marL="683895" fontAlgn="t">
              <a:spcBef>
                <a:spcPct val="50000"/>
              </a:spcBef>
              <a:buSzPct val="40000"/>
              <a:buFont typeface="Wingdings" panose="05000000000000000000" pitchFamily="2" charset="2"/>
              <a:buChar char="n"/>
            </a:pPr>
            <a:r>
              <a:rPr lang="zh-CN" altLang="en-US" dirty="0">
                <a:latin typeface="Times New Roman" panose="02020503050405090304" pitchFamily="18" charset="0"/>
              </a:rPr>
              <a:t> 对象、抽象数据类型、类、类型层次（子类）、继承性、多态性</a:t>
            </a:r>
          </a:p>
          <a:p>
            <a:endParaRPr kumimoji="1"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关于对象的生成</a:t>
            </a:r>
          </a:p>
        </p:txBody>
      </p:sp>
      <p:sp>
        <p:nvSpPr>
          <p:cNvPr id="3" name="内容占位符 2"/>
          <p:cNvSpPr>
            <a:spLocks noGrp="1"/>
          </p:cNvSpPr>
          <p:nvPr>
            <p:ph idx="1"/>
          </p:nvPr>
        </p:nvSpPr>
        <p:spPr/>
        <p:txBody>
          <a:bodyPr/>
          <a:lstStyle/>
          <a:p>
            <a:pPr marL="0" indent="0">
              <a:buNone/>
            </a:pPr>
            <a:r>
              <a:rPr kumimoji="1" lang="zh-CN" altLang="en-US" dirty="0"/>
              <a:t>注意：</a:t>
            </a:r>
            <a:endParaRPr kumimoji="1" lang="en-US" altLang="zh-CN" dirty="0"/>
          </a:p>
          <a:p>
            <a:pPr marL="0" indent="0">
              <a:buNone/>
            </a:pPr>
            <a:endParaRPr kumimoji="1" lang="en-US" altLang="zh-CN" dirty="0"/>
          </a:p>
          <a:p>
            <a:pPr marL="514350" indent="-514350">
              <a:buAutoNum type="arabicPeriod"/>
            </a:pPr>
            <a:r>
              <a:rPr kumimoji="1" lang="en-US" altLang="zh-CN" dirty="0"/>
              <a:t>new</a:t>
            </a:r>
            <a:r>
              <a:rPr kumimoji="1" lang="zh-CN" altLang="en-US" dirty="0"/>
              <a:t> 的含义与</a:t>
            </a:r>
            <a:r>
              <a:rPr kumimoji="1" lang="en-US" altLang="zh-CN" dirty="0"/>
              <a:t>C++</a:t>
            </a:r>
            <a:r>
              <a:rPr kumimoji="1" lang="zh-CN" altLang="en-US" dirty="0"/>
              <a:t>是不一样的</a:t>
            </a:r>
            <a:endParaRPr kumimoji="1" lang="en-US" altLang="zh-CN" dirty="0"/>
          </a:p>
          <a:p>
            <a:pPr marL="514350" indent="-514350">
              <a:buAutoNum type="arabicPeriod"/>
            </a:pPr>
            <a:r>
              <a:rPr kumimoji="1" lang="zh-CN" altLang="en-US" dirty="0"/>
              <a:t>构造函数是一个特殊方法，函数名称与类名称一样</a:t>
            </a:r>
            <a:endParaRPr kumimoji="1" lang="en-US" altLang="zh-CN" dirty="0"/>
          </a:p>
          <a:p>
            <a:pPr marL="514350" indent="-514350">
              <a:buAutoNum type="arabicPeriod"/>
            </a:pPr>
            <a:r>
              <a:rPr kumimoji="1" lang="en-US" altLang="zh-CN" dirty="0"/>
              <a:t>new</a:t>
            </a:r>
            <a:r>
              <a:rPr kumimoji="1" lang="zh-CN" altLang="en-US" dirty="0"/>
              <a:t>的过程可以为调用构造函数完成准备工作状态</a:t>
            </a:r>
            <a:endParaRPr kumimoji="1" lang="en-US" altLang="zh-CN" dirty="0"/>
          </a:p>
          <a:p>
            <a:pPr marL="514350" indent="-514350">
              <a:buAutoNum type="arabicPeriod"/>
            </a:pPr>
            <a:r>
              <a:rPr kumimoji="1" lang="zh-CN" altLang="en-US" dirty="0"/>
              <a:t>构造函数可以不写，不写的时候由编译器默认生成</a:t>
            </a:r>
            <a:endParaRPr kumimoji="1" lang="en-US" altLang="zh-CN" dirty="0"/>
          </a:p>
          <a:p>
            <a:pPr marL="514350" indent="-514350">
              <a:buAutoNum type="arabicPeriod"/>
            </a:pPr>
            <a:r>
              <a:rPr kumimoji="1" lang="zh-CN" altLang="en-US" dirty="0"/>
              <a:t>深层的生成机制，</a:t>
            </a:r>
            <a:r>
              <a:rPr kumimoji="1" lang="en-US" altLang="zh-CN" dirty="0"/>
              <a:t>Class&lt;T&gt;</a:t>
            </a:r>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对象的构造方法</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latin typeface="Times New Roman" panose="02020503050405090304" pitchFamily="18" charset="0"/>
              </a:rPr>
              <a:t>构造方法</a:t>
            </a:r>
            <a:r>
              <a:rPr lang="en-US" altLang="zh-CN" dirty="0">
                <a:latin typeface="Times New Roman" panose="02020503050405090304" pitchFamily="18" charset="0"/>
              </a:rPr>
              <a:t>(Constructor)</a:t>
            </a:r>
            <a:r>
              <a:rPr lang="zh-CN" altLang="en-US" dirty="0">
                <a:latin typeface="Times New Roman" panose="02020503050405090304" pitchFamily="18" charset="0"/>
              </a:rPr>
              <a:t>是一种特殊的方法。</a:t>
            </a:r>
            <a:r>
              <a:rPr lang="en-US" altLang="zh-CN" dirty="0">
                <a:latin typeface="Times New Roman" panose="02020503050405090304" pitchFamily="18" charset="0"/>
              </a:rPr>
              <a:t>Java</a:t>
            </a:r>
            <a:r>
              <a:rPr lang="zh-CN" altLang="en-US" dirty="0">
                <a:latin typeface="Times New Roman" panose="02020503050405090304" pitchFamily="18" charset="0"/>
              </a:rPr>
              <a:t>中的每个类都有构造方法，用来初始化该类的一个新的对象。构造方法具有和类名相同的名称，而且不返回任何数据类型。系统在产生对象时会自动执行。</a:t>
            </a:r>
          </a:p>
          <a:p>
            <a:pPr marL="0" indent="0">
              <a:buNone/>
            </a:pPr>
            <a:r>
              <a:rPr lang="zh-CN" altLang="en-US" dirty="0">
                <a:latin typeface="Times New Roman" panose="02020503050405090304" pitchFamily="18" charset="0"/>
              </a:rPr>
              <a:t>     构造方法应包含的内容：</a:t>
            </a:r>
          </a:p>
          <a:p>
            <a:pPr lvl="1">
              <a:lnSpc>
                <a:spcPct val="110000"/>
              </a:lnSpc>
              <a:buSzPct val="40000"/>
              <a:buFont typeface="Wingdings" panose="05000000000000000000" pitchFamily="2" charset="2"/>
              <a:buChar char="n"/>
            </a:pPr>
            <a:r>
              <a:rPr lang="zh-CN" altLang="en-US" b="0" dirty="0">
                <a:latin typeface="Times New Roman" panose="02020503050405090304" pitchFamily="18" charset="0"/>
              </a:rPr>
              <a:t> </a:t>
            </a:r>
            <a:r>
              <a:rPr lang="zh-CN" altLang="en-US" sz="2800" dirty="0">
                <a:latin typeface="Times New Roman" panose="02020503050405090304" pitchFamily="18" charset="0"/>
              </a:rPr>
              <a:t>定义一些初值或内存配置工作；</a:t>
            </a:r>
          </a:p>
          <a:p>
            <a:pPr lvl="1">
              <a:lnSpc>
                <a:spcPct val="110000"/>
              </a:lnSpc>
              <a:buSzPct val="40000"/>
              <a:buFont typeface="Wingdings" panose="05000000000000000000" pitchFamily="2" charset="2"/>
              <a:buChar char="n"/>
            </a:pPr>
            <a:r>
              <a:rPr lang="zh-CN" altLang="en-US" sz="2800" b="0" dirty="0">
                <a:latin typeface="Times New Roman" panose="02020503050405090304" pitchFamily="18" charset="0"/>
              </a:rPr>
              <a:t> 一个类可以有多个构造方法</a:t>
            </a:r>
            <a:r>
              <a:rPr lang="en-US" altLang="zh-CN" sz="2800" b="0" dirty="0">
                <a:latin typeface="Times New Roman" panose="02020503050405090304" pitchFamily="18" charset="0"/>
              </a:rPr>
              <a:t>(</a:t>
            </a:r>
            <a:r>
              <a:rPr lang="zh-CN" altLang="en-US" sz="2800" b="0" dirty="0">
                <a:latin typeface="Times New Roman" panose="02020503050405090304" pitchFamily="18" charset="0"/>
              </a:rPr>
              <a:t>重载</a:t>
            </a:r>
            <a:r>
              <a:rPr lang="en-US" altLang="zh-CN" sz="2800" b="0" dirty="0">
                <a:latin typeface="Times New Roman" panose="02020503050405090304" pitchFamily="18" charset="0"/>
              </a:rPr>
              <a:t>)</a:t>
            </a:r>
            <a:r>
              <a:rPr lang="zh-CN" altLang="en-US" sz="2800" b="0" dirty="0">
                <a:latin typeface="Times New Roman" panose="02020503050405090304" pitchFamily="18" charset="0"/>
              </a:rPr>
              <a:t>，根据参数的不同决定执行哪一个；</a:t>
            </a:r>
          </a:p>
          <a:p>
            <a:pPr lvl="1">
              <a:lnSpc>
                <a:spcPct val="110000"/>
              </a:lnSpc>
              <a:buSzPct val="40000"/>
              <a:buFont typeface="Wingdings" panose="05000000000000000000" pitchFamily="2" charset="2"/>
              <a:buChar char="n"/>
            </a:pPr>
            <a:r>
              <a:rPr lang="zh-CN" altLang="en-US" sz="2800" b="0" dirty="0">
                <a:latin typeface="Times New Roman" panose="02020503050405090304" pitchFamily="18" charset="0"/>
              </a:rPr>
              <a:t> 如果程序中没有定义构造方法，则创建实例时使用的是缺省构造方法，它是一个无内容的空方法。</a:t>
            </a:r>
          </a:p>
          <a:p>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对象的构造方法</a:t>
            </a:r>
            <a:endParaRPr kumimoji="1" lang="zh-CN" altLang="en-US" dirty="0"/>
          </a:p>
        </p:txBody>
      </p:sp>
      <p:sp>
        <p:nvSpPr>
          <p:cNvPr id="4" name="Rectangle 3"/>
          <p:cNvSpPr>
            <a:spLocks noGrp="1" noChangeArrowheads="1"/>
          </p:cNvSpPr>
          <p:nvPr>
            <p:ph idx="1"/>
          </p:nvPr>
        </p:nvSpPr>
        <p:spPr bwMode="auto">
          <a:xfrm>
            <a:off x="838200" y="1502896"/>
            <a:ext cx="10515600" cy="509222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914400" lvl="2" indent="0">
              <a:lnSpc>
                <a:spcPct val="60000"/>
              </a:lnSpc>
              <a:spcBef>
                <a:spcPct val="50000"/>
              </a:spcBef>
              <a:buNone/>
            </a:pPr>
            <a:r>
              <a:rPr lang="en-US" altLang="zh-CN" sz="2000" b="0" dirty="0">
                <a:latin typeface="Times New Roman" panose="02020503050405090304" pitchFamily="18" charset="0"/>
              </a:rPr>
              <a:t>public class Employee{</a:t>
            </a:r>
          </a:p>
          <a:p>
            <a:pPr marL="914400" lvl="2" indent="0">
              <a:lnSpc>
                <a:spcPct val="60000"/>
              </a:lnSpc>
              <a:spcBef>
                <a:spcPct val="50000"/>
              </a:spcBef>
              <a:buNone/>
            </a:pPr>
            <a:r>
              <a:rPr lang="en-US" altLang="zh-CN" sz="2000" b="0" dirty="0">
                <a:latin typeface="Times New Roman" panose="02020503050405090304" pitchFamily="18" charset="0"/>
              </a:rPr>
              <a:t>      private String name;</a:t>
            </a:r>
          </a:p>
          <a:p>
            <a:pPr marL="914400" lvl="2" indent="0">
              <a:lnSpc>
                <a:spcPct val="60000"/>
              </a:lnSpc>
              <a:spcBef>
                <a:spcPct val="50000"/>
              </a:spcBef>
              <a:buNone/>
            </a:pPr>
            <a:r>
              <a:rPr lang="en-US" altLang="zh-CN" sz="2000" b="0" dirty="0">
                <a:latin typeface="Times New Roman" panose="02020503050405090304" pitchFamily="18" charset="0"/>
              </a:rPr>
              <a:t>      private int salary;</a:t>
            </a:r>
          </a:p>
          <a:p>
            <a:pPr marL="914400" lvl="2" indent="0">
              <a:lnSpc>
                <a:spcPct val="60000"/>
              </a:lnSpc>
              <a:spcBef>
                <a:spcPct val="50000"/>
              </a:spcBef>
              <a:buNone/>
            </a:pPr>
            <a:r>
              <a:rPr lang="en-US" altLang="zh-CN" sz="2000" b="0" dirty="0">
                <a:latin typeface="Times New Roman" panose="02020503050405090304" pitchFamily="18" charset="0"/>
              </a:rPr>
              <a:t>      public Employee(String </a:t>
            </a:r>
            <a:r>
              <a:rPr lang="en-US" altLang="zh-CN" sz="2000" b="0" dirty="0" err="1">
                <a:latin typeface="Times New Roman" panose="02020503050405090304" pitchFamily="18" charset="0"/>
              </a:rPr>
              <a:t>n,int</a:t>
            </a:r>
            <a:r>
              <a:rPr lang="en-US" altLang="zh-CN" sz="2000" b="0" dirty="0">
                <a:latin typeface="Times New Roman" panose="02020503050405090304" pitchFamily="18" charset="0"/>
              </a:rPr>
              <a:t> s)</a:t>
            </a:r>
          </a:p>
          <a:p>
            <a:pPr marL="914400" lvl="2" indent="0">
              <a:lnSpc>
                <a:spcPct val="60000"/>
              </a:lnSpc>
              <a:spcBef>
                <a:spcPct val="50000"/>
              </a:spcBef>
              <a:buNone/>
            </a:pPr>
            <a:r>
              <a:rPr lang="en-US" altLang="zh-CN" sz="2000" b="0" dirty="0">
                <a:latin typeface="Times New Roman" panose="02020503050405090304" pitchFamily="18" charset="0"/>
              </a:rPr>
              <a:t>      {</a:t>
            </a:r>
          </a:p>
          <a:p>
            <a:pPr marL="914400" lvl="2" indent="0">
              <a:lnSpc>
                <a:spcPct val="60000"/>
              </a:lnSpc>
              <a:spcBef>
                <a:spcPct val="50000"/>
              </a:spcBef>
              <a:buNone/>
            </a:pPr>
            <a:r>
              <a:rPr lang="en-US" altLang="zh-CN" sz="2000" b="0" dirty="0">
                <a:latin typeface="Times New Roman" panose="02020503050405090304" pitchFamily="18" charset="0"/>
              </a:rPr>
              <a:t>	name = n;</a:t>
            </a:r>
          </a:p>
          <a:p>
            <a:pPr marL="914400" lvl="2" indent="0">
              <a:lnSpc>
                <a:spcPct val="60000"/>
              </a:lnSpc>
              <a:spcBef>
                <a:spcPct val="50000"/>
              </a:spcBef>
              <a:buNone/>
            </a:pPr>
            <a:r>
              <a:rPr lang="en-US" altLang="zh-CN" sz="2000" b="0" dirty="0">
                <a:latin typeface="Times New Roman" panose="02020503050405090304" pitchFamily="18" charset="0"/>
              </a:rPr>
              <a:t>	salary = s;</a:t>
            </a:r>
          </a:p>
          <a:p>
            <a:pPr marL="914400" lvl="2" indent="0">
              <a:lnSpc>
                <a:spcPct val="60000"/>
              </a:lnSpc>
              <a:spcBef>
                <a:spcPct val="50000"/>
              </a:spcBef>
              <a:buNone/>
            </a:pPr>
            <a:r>
              <a:rPr lang="en-US" altLang="zh-CN" sz="2000" b="0" dirty="0">
                <a:latin typeface="Times New Roman" panose="02020503050405090304" pitchFamily="18" charset="0"/>
              </a:rPr>
              <a:t>      }</a:t>
            </a:r>
          </a:p>
          <a:p>
            <a:pPr marL="914400" lvl="2" indent="0">
              <a:lnSpc>
                <a:spcPct val="60000"/>
              </a:lnSpc>
              <a:spcBef>
                <a:spcPct val="50000"/>
              </a:spcBef>
              <a:buNone/>
            </a:pPr>
            <a:r>
              <a:rPr lang="en-US" altLang="zh-CN" sz="2000" b="0" dirty="0">
                <a:latin typeface="Times New Roman" panose="02020503050405090304" pitchFamily="18" charset="0"/>
              </a:rPr>
              <a:t>      public Employee(String n){</a:t>
            </a:r>
          </a:p>
          <a:p>
            <a:pPr marL="914400" lvl="2" indent="0">
              <a:lnSpc>
                <a:spcPct val="60000"/>
              </a:lnSpc>
              <a:spcBef>
                <a:spcPct val="50000"/>
              </a:spcBef>
              <a:buNone/>
            </a:pPr>
            <a:r>
              <a:rPr lang="en-US" altLang="zh-CN" sz="2000" b="0" dirty="0">
                <a:latin typeface="Times New Roman" panose="02020503050405090304" pitchFamily="18" charset="0"/>
              </a:rPr>
              <a:t>	</a:t>
            </a:r>
            <a:r>
              <a:rPr lang="en-US" altLang="zh-CN" sz="2000" b="0" dirty="0">
                <a:solidFill>
                  <a:schemeClr val="hlink"/>
                </a:solidFill>
                <a:latin typeface="Times New Roman" panose="02020503050405090304" pitchFamily="18" charset="0"/>
              </a:rPr>
              <a:t>this</a:t>
            </a:r>
            <a:r>
              <a:rPr lang="en-US" altLang="zh-CN" sz="2000" b="0" dirty="0">
                <a:latin typeface="Times New Roman" panose="02020503050405090304" pitchFamily="18" charset="0"/>
              </a:rPr>
              <a:t>(n,0);</a:t>
            </a:r>
          </a:p>
          <a:p>
            <a:pPr marL="914400" lvl="2" indent="0">
              <a:lnSpc>
                <a:spcPct val="60000"/>
              </a:lnSpc>
              <a:spcBef>
                <a:spcPct val="50000"/>
              </a:spcBef>
              <a:buNone/>
            </a:pPr>
            <a:r>
              <a:rPr lang="en-US" altLang="zh-CN" sz="2000" b="0" dirty="0">
                <a:latin typeface="Times New Roman" panose="02020503050405090304" pitchFamily="18" charset="0"/>
              </a:rPr>
              <a:t>       }</a:t>
            </a:r>
          </a:p>
          <a:p>
            <a:pPr marL="914400" lvl="2" indent="0">
              <a:lnSpc>
                <a:spcPct val="60000"/>
              </a:lnSpc>
              <a:spcBef>
                <a:spcPct val="50000"/>
              </a:spcBef>
              <a:buNone/>
            </a:pPr>
            <a:r>
              <a:rPr lang="en-US" altLang="zh-CN" sz="2000" b="0" dirty="0">
                <a:latin typeface="Times New Roman" panose="02020503050405090304" pitchFamily="18" charset="0"/>
              </a:rPr>
              <a:t>       public Employee()</a:t>
            </a:r>
          </a:p>
          <a:p>
            <a:pPr marL="914400" lvl="2" indent="0">
              <a:lnSpc>
                <a:spcPct val="60000"/>
              </a:lnSpc>
              <a:spcBef>
                <a:spcPct val="50000"/>
              </a:spcBef>
              <a:buNone/>
            </a:pPr>
            <a:r>
              <a:rPr lang="en-US" altLang="zh-CN" sz="2000" b="0" dirty="0">
                <a:latin typeface="Times New Roman" panose="02020503050405090304" pitchFamily="18" charset="0"/>
              </a:rPr>
              <a:t>      {</a:t>
            </a:r>
          </a:p>
          <a:p>
            <a:pPr marL="914400" lvl="2" indent="0">
              <a:lnSpc>
                <a:spcPct val="60000"/>
              </a:lnSpc>
              <a:spcBef>
                <a:spcPct val="20000"/>
              </a:spcBef>
              <a:buNone/>
            </a:pPr>
            <a:r>
              <a:rPr lang="en-US" altLang="zh-CN" sz="2000" b="0" dirty="0">
                <a:latin typeface="Times New Roman" panose="02020503050405090304" pitchFamily="18" charset="0"/>
              </a:rPr>
              <a:t>	</a:t>
            </a:r>
            <a:r>
              <a:rPr lang="en-US" altLang="zh-CN" sz="2000" b="0" dirty="0">
                <a:solidFill>
                  <a:schemeClr val="hlink"/>
                </a:solidFill>
                <a:latin typeface="Times New Roman" panose="02020503050405090304" pitchFamily="18" charset="0"/>
              </a:rPr>
              <a:t>this</a:t>
            </a:r>
            <a:r>
              <a:rPr lang="en-US" altLang="zh-CN" sz="2000" b="0" dirty="0">
                <a:latin typeface="Times New Roman" panose="02020503050405090304" pitchFamily="18" charset="0"/>
              </a:rPr>
              <a:t>(“Unknown”);</a:t>
            </a:r>
          </a:p>
          <a:p>
            <a:pPr marL="914400" lvl="2" indent="0">
              <a:lnSpc>
                <a:spcPct val="60000"/>
              </a:lnSpc>
              <a:spcBef>
                <a:spcPct val="20000"/>
              </a:spcBef>
              <a:buNone/>
            </a:pPr>
            <a:r>
              <a:rPr lang="en-US" altLang="zh-CN" sz="2000" b="0" dirty="0">
                <a:latin typeface="Times New Roman" panose="02020503050405090304" pitchFamily="18" charset="0"/>
              </a:rPr>
              <a:t>      }</a:t>
            </a:r>
          </a:p>
          <a:p>
            <a:pPr marL="914400" lvl="2" indent="0">
              <a:lnSpc>
                <a:spcPct val="60000"/>
              </a:lnSpc>
              <a:spcBef>
                <a:spcPct val="20000"/>
              </a:spcBef>
              <a:buNone/>
            </a:pPr>
            <a:r>
              <a:rPr lang="en-US" altLang="zh-CN" sz="2000" b="0" dirty="0">
                <a:latin typeface="Times New Roman" panose="0202050305040509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对象的析构方法</a:t>
            </a:r>
            <a:endParaRPr kumimoji="1" lang="zh-CN" altLang="en-US" dirty="0"/>
          </a:p>
        </p:txBody>
      </p:sp>
      <p:sp>
        <p:nvSpPr>
          <p:cNvPr id="3" name="内容占位符 2"/>
          <p:cNvSpPr>
            <a:spLocks noGrp="1"/>
          </p:cNvSpPr>
          <p:nvPr>
            <p:ph idx="1"/>
          </p:nvPr>
        </p:nvSpPr>
        <p:spPr/>
        <p:txBody>
          <a:bodyPr/>
          <a:lstStyle/>
          <a:p>
            <a:pPr marL="457200" lvl="1" indent="0">
              <a:lnSpc>
                <a:spcPct val="85000"/>
              </a:lnSpc>
              <a:buClr>
                <a:schemeClr val="folHlink"/>
              </a:buClr>
              <a:buNone/>
            </a:pPr>
            <a:endParaRPr lang="zh-CN" altLang="en-US" dirty="0">
              <a:solidFill>
                <a:schemeClr val="hlink"/>
              </a:solidFill>
            </a:endParaRPr>
          </a:p>
          <a:p>
            <a:pPr marL="0" indent="0">
              <a:lnSpc>
                <a:spcPct val="85000"/>
              </a:lnSpc>
              <a:buNone/>
            </a:pPr>
            <a:r>
              <a:rPr lang="zh-CN" altLang="en-US" sz="2400" b="0" dirty="0"/>
              <a:t>在对对象进行垃圾收集前，</a:t>
            </a:r>
            <a:r>
              <a:rPr lang="en-US" altLang="zh-CN" sz="2400" b="0" dirty="0"/>
              <a:t>Java</a:t>
            </a:r>
            <a:r>
              <a:rPr lang="zh-CN" altLang="en-US" sz="2400" b="0" dirty="0"/>
              <a:t>运行时系统会自动调用对象的</a:t>
            </a:r>
            <a:r>
              <a:rPr lang="en-US" altLang="zh-CN" sz="2400" b="0" dirty="0"/>
              <a:t>finalize() </a:t>
            </a:r>
            <a:r>
              <a:rPr lang="zh-CN" altLang="en-US" sz="2400" b="0" dirty="0"/>
              <a:t>方法来释放系统资源。该方法必须按如下方式声明：</a:t>
            </a:r>
            <a:endParaRPr lang="en-US" altLang="zh-CN" sz="2400" b="0" dirty="0"/>
          </a:p>
          <a:p>
            <a:pPr marL="0" indent="0">
              <a:lnSpc>
                <a:spcPct val="85000"/>
              </a:lnSpc>
              <a:buNone/>
            </a:pPr>
            <a:r>
              <a:rPr lang="zh-CN" altLang="en-US" sz="1600" b="0" dirty="0"/>
              <a:t>                </a:t>
            </a:r>
            <a:r>
              <a:rPr lang="en-US" altLang="zh-CN" sz="1600" b="0" dirty="0">
                <a:solidFill>
                  <a:srgbClr val="FF0000"/>
                </a:solidFill>
              </a:rPr>
              <a:t>protected void finalize() throws throwable</a:t>
            </a:r>
            <a:r>
              <a:rPr lang="zh-CN" altLang="en-US" sz="1600" b="0" dirty="0">
                <a:solidFill>
                  <a:srgbClr val="FF0000"/>
                </a:solidFill>
              </a:rPr>
              <a:t>  </a:t>
            </a:r>
            <a:r>
              <a:rPr lang="en-US" altLang="zh-CN" sz="1600" b="0" dirty="0">
                <a:solidFill>
                  <a:srgbClr val="FF0000"/>
                </a:solidFill>
              </a:rPr>
              <a:t>{</a:t>
            </a:r>
          </a:p>
          <a:p>
            <a:pPr marL="0" indent="0">
              <a:lnSpc>
                <a:spcPct val="85000"/>
              </a:lnSpc>
              <a:buNone/>
            </a:pPr>
            <a:r>
              <a:rPr lang="zh-CN" altLang="en-US" sz="1600" b="0" dirty="0">
                <a:solidFill>
                  <a:srgbClr val="FF0000"/>
                </a:solidFill>
                <a:latin typeface="Times New Roman" panose="02020503050405090304" pitchFamily="18" charset="0"/>
              </a:rPr>
              <a:t>                  </a:t>
            </a:r>
            <a:r>
              <a:rPr lang="en-US" altLang="zh-CN" sz="1600" b="0" dirty="0">
                <a:solidFill>
                  <a:srgbClr val="FF0000"/>
                </a:solidFill>
                <a:latin typeface="Times New Roman" panose="02020503050405090304" pitchFamily="18" charset="0"/>
              </a:rPr>
              <a:t>……</a:t>
            </a:r>
            <a:r>
              <a:rPr lang="en-US" altLang="zh-CN" sz="1600" b="0" dirty="0">
                <a:solidFill>
                  <a:srgbClr val="FF0000"/>
                </a:solidFill>
              </a:rPr>
              <a:t>}</a:t>
            </a:r>
          </a:p>
          <a:p>
            <a:pPr marL="0" indent="0">
              <a:lnSpc>
                <a:spcPct val="85000"/>
              </a:lnSpc>
              <a:buNone/>
            </a:pPr>
            <a:endParaRPr lang="en-US" altLang="zh-CN" sz="1600" b="0" dirty="0">
              <a:solidFill>
                <a:srgbClr val="FF0000"/>
              </a:solidFill>
            </a:endParaRPr>
          </a:p>
          <a:p>
            <a:pPr marL="0" indent="0">
              <a:lnSpc>
                <a:spcPct val="85000"/>
              </a:lnSpc>
              <a:buNone/>
            </a:pPr>
            <a:r>
              <a:rPr lang="en-US" altLang="zh-CN" sz="2400" b="0" dirty="0"/>
              <a:t>finalize()</a:t>
            </a:r>
            <a:r>
              <a:rPr lang="zh-CN" altLang="en-US" sz="2400" b="0" dirty="0"/>
              <a:t>方法是在</a:t>
            </a:r>
            <a:r>
              <a:rPr lang="en-US" altLang="zh-CN" sz="2400" b="0" dirty="0" err="1"/>
              <a:t>java.lang.Object</a:t>
            </a:r>
            <a:r>
              <a:rPr lang="zh-CN" altLang="en-US" sz="2400" b="0" dirty="0"/>
              <a:t>中实现的，</a:t>
            </a:r>
            <a:endParaRPr lang="en-US" altLang="zh-CN" sz="2400" b="0" dirty="0"/>
          </a:p>
          <a:p>
            <a:pPr marL="0" indent="0">
              <a:lnSpc>
                <a:spcPct val="85000"/>
              </a:lnSpc>
              <a:buNone/>
            </a:pPr>
            <a:r>
              <a:rPr lang="zh-CN" altLang="en-US" sz="2400" b="0" dirty="0"/>
              <a:t>在用户自定义的类中，它可以被覆盖，但一般在最后要调用父类的</a:t>
            </a:r>
            <a:r>
              <a:rPr lang="en-US" altLang="zh-CN" sz="2400" b="0" dirty="0"/>
              <a:t>finalize()</a:t>
            </a:r>
            <a:r>
              <a:rPr lang="zh-CN" altLang="en-US" sz="2400" b="0" dirty="0"/>
              <a:t>方法来清除对象所使用的所有资源</a:t>
            </a:r>
          </a:p>
          <a:p>
            <a:pPr marL="914400" lvl="2" indent="0">
              <a:lnSpc>
                <a:spcPct val="65000"/>
              </a:lnSpc>
              <a:buNone/>
            </a:pPr>
            <a:r>
              <a:rPr lang="en-US" altLang="zh-CN" sz="1600" b="0" dirty="0">
                <a:solidFill>
                  <a:srgbClr val="FF0000"/>
                </a:solidFill>
              </a:rPr>
              <a:t>protected void finalize() throws throwable</a:t>
            </a:r>
            <a:r>
              <a:rPr lang="zh-CN" altLang="en-US" sz="1600" b="0" dirty="0">
                <a:solidFill>
                  <a:srgbClr val="FF0000"/>
                </a:solidFill>
              </a:rPr>
              <a:t> </a:t>
            </a:r>
            <a:r>
              <a:rPr lang="en-US" altLang="zh-CN" sz="1600" b="0" dirty="0">
                <a:solidFill>
                  <a:srgbClr val="FF0000"/>
                </a:solidFill>
              </a:rPr>
              <a:t>{</a:t>
            </a:r>
          </a:p>
          <a:p>
            <a:pPr marL="914400" lvl="2" indent="0">
              <a:lnSpc>
                <a:spcPct val="65000"/>
              </a:lnSpc>
              <a:buNone/>
            </a:pPr>
            <a:r>
              <a:rPr lang="en-US" altLang="zh-CN" sz="1600" b="0" dirty="0">
                <a:solidFill>
                  <a:srgbClr val="FF0000"/>
                </a:solidFill>
              </a:rPr>
              <a:t>    </a:t>
            </a:r>
            <a:r>
              <a:rPr lang="en-US" altLang="zh-CN" sz="1600" b="0" dirty="0">
                <a:solidFill>
                  <a:srgbClr val="FF0000"/>
                </a:solidFill>
                <a:latin typeface="Times New Roman" panose="02020503050405090304" pitchFamily="18" charset="0"/>
              </a:rPr>
              <a:t>……</a:t>
            </a:r>
            <a:r>
              <a:rPr lang="en-US" altLang="zh-CN" sz="1600" b="0" dirty="0">
                <a:solidFill>
                  <a:srgbClr val="FF0000"/>
                </a:solidFill>
              </a:rPr>
              <a:t>  //</a:t>
            </a:r>
            <a:r>
              <a:rPr lang="zh-CN" altLang="en-US" sz="1600" b="0" dirty="0">
                <a:solidFill>
                  <a:srgbClr val="FF0000"/>
                </a:solidFill>
              </a:rPr>
              <a:t>释放本类中使用的资源</a:t>
            </a:r>
          </a:p>
          <a:p>
            <a:pPr marL="914400" lvl="2" indent="0">
              <a:lnSpc>
                <a:spcPct val="65000"/>
              </a:lnSpc>
              <a:buNone/>
            </a:pPr>
            <a:r>
              <a:rPr lang="zh-CN" altLang="en-US" sz="1600" b="0" dirty="0">
                <a:solidFill>
                  <a:srgbClr val="FF0000"/>
                </a:solidFill>
              </a:rPr>
              <a:t>    </a:t>
            </a:r>
            <a:r>
              <a:rPr lang="en-US" altLang="zh-CN" sz="1600" b="0" dirty="0">
                <a:solidFill>
                  <a:srgbClr val="FF0000"/>
                </a:solidFill>
              </a:rPr>
              <a:t>super.</a:t>
            </a:r>
            <a:r>
              <a:rPr lang="zh-CN" altLang="en-US" sz="1600" b="0">
                <a:solidFill>
                  <a:srgbClr val="FF0000"/>
                </a:solidFill>
              </a:rPr>
              <a:t> </a:t>
            </a:r>
            <a:r>
              <a:rPr lang="en-US" altLang="zh-CN" sz="1600" b="0">
                <a:solidFill>
                  <a:srgbClr val="FF0000"/>
                </a:solidFill>
              </a:rPr>
              <a:t>finalize</a:t>
            </a:r>
            <a:r>
              <a:rPr lang="en-US" altLang="zh-CN" sz="1600" b="0" dirty="0">
                <a:solidFill>
                  <a:srgbClr val="FF0000"/>
                </a:solidFill>
              </a:rPr>
              <a:t>();</a:t>
            </a:r>
          </a:p>
          <a:p>
            <a:pPr marL="914400" lvl="2" indent="0">
              <a:lnSpc>
                <a:spcPct val="65000"/>
              </a:lnSpc>
              <a:buNone/>
            </a:pPr>
            <a:r>
              <a:rPr lang="en-US" altLang="zh-CN" sz="1600" b="0" dirty="0">
                <a:solidFill>
                  <a:srgbClr val="FF0000"/>
                </a:solidFill>
              </a:rPr>
              <a:t>}</a:t>
            </a:r>
          </a:p>
          <a:p>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继承</a:t>
            </a:r>
            <a:endParaRPr kumimoji="1" lang="zh-CN" altLang="en-US" dirty="0"/>
          </a:p>
        </p:txBody>
      </p:sp>
      <p:sp>
        <p:nvSpPr>
          <p:cNvPr id="3" name="内容占位符 2"/>
          <p:cNvSpPr>
            <a:spLocks noGrp="1"/>
          </p:cNvSpPr>
          <p:nvPr>
            <p:ph idx="1"/>
          </p:nvPr>
        </p:nvSpPr>
        <p:spPr/>
        <p:txBody>
          <a:bodyPr/>
          <a:lstStyle/>
          <a:p>
            <a:pPr marL="0" indent="0">
              <a:buClr>
                <a:schemeClr val="folHlink"/>
              </a:buClr>
              <a:buNone/>
            </a:pPr>
            <a:r>
              <a:rPr lang="zh-CN" altLang="en-US" b="0" dirty="0">
                <a:latin typeface="Times New Roman" panose="02020503050405090304" pitchFamily="18" charset="0"/>
              </a:rPr>
              <a:t>继承性是面向对象程序设计语言的另一基本特征</a:t>
            </a:r>
            <a:r>
              <a:rPr lang="en-US" altLang="zh-CN" dirty="0">
                <a:latin typeface="Times New Roman" panose="02020503050405090304" pitchFamily="18" charset="0"/>
              </a:rPr>
              <a:t>,</a:t>
            </a:r>
            <a:r>
              <a:rPr lang="zh-CN" altLang="en-US" b="0" dirty="0">
                <a:latin typeface="Times New Roman" panose="02020503050405090304" pitchFamily="18" charset="0"/>
              </a:rPr>
              <a:t>通过继承可以实现代码的复用</a:t>
            </a:r>
            <a:endParaRPr lang="en-US" altLang="zh-CN" b="0" dirty="0">
              <a:latin typeface="Times New Roman" panose="02020503050405090304" pitchFamily="18" charset="0"/>
            </a:endParaRPr>
          </a:p>
          <a:p>
            <a:pPr marL="0" indent="0">
              <a:buClr>
                <a:schemeClr val="folHlink"/>
              </a:buClr>
              <a:buNone/>
            </a:pPr>
            <a:r>
              <a:rPr lang="zh-CN" altLang="en-US" b="0" dirty="0">
                <a:solidFill>
                  <a:srgbClr val="FF0000"/>
                </a:solidFill>
                <a:latin typeface="Times New Roman" panose="02020503050405090304" pitchFamily="18" charset="0"/>
              </a:rPr>
              <a:t>继承而得到的类为</a:t>
            </a:r>
            <a:r>
              <a:rPr lang="zh-CN" altLang="en-US" b="0" u="sng" dirty="0">
                <a:solidFill>
                  <a:srgbClr val="FF0000"/>
                </a:solidFill>
                <a:latin typeface="Times New Roman" panose="02020503050405090304" pitchFamily="18" charset="0"/>
              </a:rPr>
              <a:t>子类</a:t>
            </a:r>
            <a:r>
              <a:rPr lang="zh-CN" altLang="en-US" b="0" dirty="0">
                <a:solidFill>
                  <a:srgbClr val="FF0000"/>
                </a:solidFill>
                <a:latin typeface="Times New Roman" panose="02020503050405090304" pitchFamily="18" charset="0"/>
              </a:rPr>
              <a:t>，被继承的类为</a:t>
            </a:r>
            <a:r>
              <a:rPr lang="zh-CN" altLang="en-US" b="0" u="sng" dirty="0">
                <a:solidFill>
                  <a:srgbClr val="FF0000"/>
                </a:solidFill>
                <a:latin typeface="Times New Roman" panose="02020503050405090304" pitchFamily="18" charset="0"/>
              </a:rPr>
              <a:t>父类</a:t>
            </a:r>
            <a:endParaRPr lang="en-US" altLang="zh-CN" b="0" u="sng" dirty="0">
              <a:solidFill>
                <a:srgbClr val="FF0000"/>
              </a:solidFill>
              <a:latin typeface="Times New Roman" panose="02020503050405090304" pitchFamily="18" charset="0"/>
            </a:endParaRPr>
          </a:p>
          <a:p>
            <a:pPr marL="0" indent="0">
              <a:buClr>
                <a:schemeClr val="folHlink"/>
              </a:buClr>
              <a:buNone/>
            </a:pPr>
            <a:r>
              <a:rPr lang="zh-CN" altLang="en-US" b="0" dirty="0">
                <a:solidFill>
                  <a:srgbClr val="FF0000"/>
                </a:solidFill>
                <a:latin typeface="Times New Roman" panose="02020503050405090304" pitchFamily="18" charset="0"/>
              </a:rPr>
              <a:t>父类包括所有直接或间接被继承的类</a:t>
            </a:r>
            <a:r>
              <a:rPr lang="en-US" altLang="zh-CN" b="0" dirty="0">
                <a:solidFill>
                  <a:srgbClr val="FF0000"/>
                </a:solidFill>
                <a:latin typeface="Times New Roman" panose="02020503050405090304" pitchFamily="18" charset="0"/>
              </a:rPr>
              <a:t>(</a:t>
            </a:r>
            <a:r>
              <a:rPr lang="zh-CN" altLang="en-US" b="0" dirty="0">
                <a:solidFill>
                  <a:srgbClr val="FF0000"/>
                </a:solidFill>
                <a:latin typeface="Times New Roman" panose="02020503050405090304" pitchFamily="18" charset="0"/>
              </a:rPr>
              <a:t>儿子可继承爷爷的基因</a:t>
            </a:r>
            <a:r>
              <a:rPr lang="en-US" altLang="zh-CN" b="0" dirty="0">
                <a:solidFill>
                  <a:srgbClr val="FF0000"/>
                </a:solidFill>
                <a:latin typeface="Times New Roman" panose="02020503050405090304" pitchFamily="18" charset="0"/>
              </a:rPr>
              <a:t>)</a:t>
            </a:r>
          </a:p>
          <a:p>
            <a:pPr marL="0" indent="0">
              <a:buClr>
                <a:schemeClr val="folHlink"/>
              </a:buClr>
              <a:buNone/>
            </a:pPr>
            <a:r>
              <a:rPr lang="en-US" altLang="zh-CN" b="0" dirty="0">
                <a:latin typeface="Times New Roman" panose="02020503050405090304" pitchFamily="18" charset="0"/>
              </a:rPr>
              <a:t>Java</a:t>
            </a:r>
            <a:r>
              <a:rPr lang="zh-CN" altLang="en-US" b="0" dirty="0">
                <a:latin typeface="Times New Roman" panose="02020503050405090304" pitchFamily="18" charset="0"/>
              </a:rPr>
              <a:t>中</a:t>
            </a:r>
            <a:r>
              <a:rPr lang="zh-CN" altLang="en-US" b="0" dirty="0">
                <a:solidFill>
                  <a:srgbClr val="FF0000"/>
                </a:solidFill>
                <a:latin typeface="Times New Roman" panose="02020503050405090304" pitchFamily="18" charset="0"/>
              </a:rPr>
              <a:t>不支持多重继承</a:t>
            </a:r>
            <a:r>
              <a:rPr lang="zh-CN" altLang="en-US" b="0" dirty="0">
                <a:latin typeface="Times New Roman" panose="02020503050405090304" pitchFamily="18" charset="0"/>
              </a:rPr>
              <a:t>。通过在类的声明中加入</a:t>
            </a:r>
            <a:r>
              <a:rPr lang="en-US" altLang="zh-CN" b="0" dirty="0">
                <a:solidFill>
                  <a:srgbClr val="FF0000"/>
                </a:solidFill>
                <a:latin typeface="Times New Roman" panose="02020503050405090304" pitchFamily="18" charset="0"/>
              </a:rPr>
              <a:t>extends</a:t>
            </a:r>
            <a:r>
              <a:rPr lang="zh-CN" altLang="en-US" b="0" dirty="0">
                <a:latin typeface="Times New Roman" panose="02020503050405090304" pitchFamily="18" charset="0"/>
              </a:rPr>
              <a:t>子句来创建一个类的子类：</a:t>
            </a:r>
          </a:p>
          <a:p>
            <a:pPr lvl="1">
              <a:buClr>
                <a:schemeClr val="folHlink"/>
              </a:buClr>
              <a:buFont typeface="Wingdings" panose="05000000000000000000" pitchFamily="2" charset="2"/>
              <a:buNone/>
            </a:pPr>
            <a:r>
              <a:rPr lang="en-US" altLang="zh-CN" sz="2000" dirty="0">
                <a:latin typeface="Times New Roman" panose="02020503050405090304" pitchFamily="18" charset="0"/>
              </a:rPr>
              <a:t>class </a:t>
            </a:r>
            <a:r>
              <a:rPr lang="en-US" altLang="zh-CN" sz="2000" dirty="0" err="1">
                <a:latin typeface="Times New Roman" panose="02020503050405090304" pitchFamily="18" charset="0"/>
              </a:rPr>
              <a:t>SubClass</a:t>
            </a:r>
            <a:r>
              <a:rPr lang="en-US" altLang="zh-CN" sz="2000" dirty="0">
                <a:latin typeface="Times New Roman" panose="02020503050405090304" pitchFamily="18" charset="0"/>
              </a:rPr>
              <a:t> </a:t>
            </a:r>
            <a:r>
              <a:rPr lang="en-US" altLang="zh-CN" sz="2000" dirty="0">
                <a:solidFill>
                  <a:schemeClr val="hlink"/>
                </a:solidFill>
                <a:latin typeface="Times New Roman" panose="02020503050405090304" pitchFamily="18" charset="0"/>
              </a:rPr>
              <a:t>extends</a:t>
            </a:r>
            <a:r>
              <a:rPr lang="en-US" altLang="zh-CN" sz="2000" dirty="0">
                <a:latin typeface="Times New Roman" panose="02020503050405090304" pitchFamily="18" charset="0"/>
              </a:rPr>
              <a:t> </a:t>
            </a:r>
            <a:r>
              <a:rPr lang="en-US" altLang="zh-CN" sz="2000" dirty="0" err="1">
                <a:latin typeface="Times New Roman" panose="02020503050405090304" pitchFamily="18" charset="0"/>
              </a:rPr>
              <a:t>SuperClass</a:t>
            </a:r>
            <a:endParaRPr lang="en-US" altLang="zh-CN" sz="2000" dirty="0">
              <a:latin typeface="Times New Roman" panose="02020503050405090304" pitchFamily="18" charset="0"/>
            </a:endParaRPr>
          </a:p>
          <a:p>
            <a:pPr lvl="1">
              <a:buClr>
                <a:schemeClr val="folHlink"/>
              </a:buClr>
              <a:buFont typeface="Wingdings" panose="05000000000000000000" pitchFamily="2" charset="2"/>
              <a:buNone/>
            </a:pPr>
            <a:r>
              <a:rPr lang="en-US" altLang="zh-CN" sz="2000" dirty="0">
                <a:latin typeface="Times New Roman" panose="02020503050405090304" pitchFamily="18" charset="0"/>
              </a:rPr>
              <a:t>{</a:t>
            </a:r>
          </a:p>
          <a:p>
            <a:pPr lvl="1">
              <a:buClr>
                <a:schemeClr val="folHlink"/>
              </a:buClr>
              <a:buFont typeface="Wingdings" panose="05000000000000000000" pitchFamily="2" charset="2"/>
              <a:buNone/>
            </a:pPr>
            <a:r>
              <a:rPr lang="en-US" altLang="zh-CN" sz="2000" dirty="0">
                <a:latin typeface="Times New Roman" panose="02020503050405090304" pitchFamily="18" charset="0"/>
              </a:rPr>
              <a:t>……</a:t>
            </a:r>
          </a:p>
          <a:p>
            <a:pPr lvl="1">
              <a:buClr>
                <a:schemeClr val="folHlink"/>
              </a:buClr>
              <a:buFont typeface="Wingdings" panose="05000000000000000000" pitchFamily="2" charset="2"/>
              <a:buNone/>
            </a:pPr>
            <a:r>
              <a:rPr lang="en-US" altLang="zh-CN" sz="2000" dirty="0">
                <a:latin typeface="Times New Roman" panose="02020503050405090304" pitchFamily="18" charset="0"/>
              </a:rPr>
              <a:t>}</a:t>
            </a:r>
          </a:p>
          <a:p>
            <a:endParaRPr kumimoji="1"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继承</a:t>
            </a:r>
          </a:p>
        </p:txBody>
      </p:sp>
      <p:sp>
        <p:nvSpPr>
          <p:cNvPr id="3" name="内容占位符 2"/>
          <p:cNvSpPr>
            <a:spLocks noGrp="1"/>
          </p:cNvSpPr>
          <p:nvPr>
            <p:ph idx="1"/>
          </p:nvPr>
        </p:nvSpPr>
        <p:spPr/>
        <p:txBody>
          <a:bodyPr/>
          <a:lstStyle/>
          <a:p>
            <a:pPr marL="0" indent="0">
              <a:buNone/>
            </a:pPr>
            <a:r>
              <a:rPr lang="zh-CN" altLang="en-US" b="0" dirty="0">
                <a:latin typeface="Times New Roman" panose="02020503050405090304" pitchFamily="18" charset="0"/>
              </a:rPr>
              <a:t>注意：</a:t>
            </a:r>
            <a:endParaRPr lang="en-US" altLang="zh-CN" b="0" dirty="0">
              <a:latin typeface="Times New Roman" panose="02020503050405090304" pitchFamily="18" charset="0"/>
            </a:endParaRPr>
          </a:p>
          <a:p>
            <a:endParaRPr lang="en-US" altLang="zh-CN" b="0" dirty="0">
              <a:latin typeface="Times New Roman" panose="02020503050405090304" pitchFamily="18" charset="0"/>
            </a:endParaRPr>
          </a:p>
          <a:p>
            <a:pPr marL="514350" indent="-514350">
              <a:buFont typeface="+mj-lt"/>
              <a:buAutoNum type="arabicPeriod"/>
            </a:pPr>
            <a:r>
              <a:rPr lang="zh-CN" altLang="en-US" b="0" dirty="0">
                <a:latin typeface="Times New Roman" panose="02020503050405090304" pitchFamily="18" charset="0"/>
              </a:rPr>
              <a:t>如果缺省</a:t>
            </a:r>
            <a:r>
              <a:rPr lang="en-US" altLang="zh-CN" b="0" dirty="0">
                <a:latin typeface="Times New Roman" panose="02020503050405090304" pitchFamily="18" charset="0"/>
              </a:rPr>
              <a:t>extends</a:t>
            </a:r>
            <a:r>
              <a:rPr lang="zh-CN" altLang="en-US" b="0" dirty="0">
                <a:latin typeface="Times New Roman" panose="02020503050405090304" pitchFamily="18" charset="0"/>
              </a:rPr>
              <a:t>子句，则该类为</a:t>
            </a:r>
            <a:r>
              <a:rPr lang="en-US" altLang="zh-CN" b="0" dirty="0" err="1">
                <a:latin typeface="Times New Roman" panose="02020503050405090304" pitchFamily="18" charset="0"/>
              </a:rPr>
              <a:t>java.lang.Object</a:t>
            </a:r>
            <a:r>
              <a:rPr lang="zh-CN" altLang="en-US" b="0" dirty="0">
                <a:latin typeface="Times New Roman" panose="02020503050405090304" pitchFamily="18" charset="0"/>
              </a:rPr>
              <a:t>的子类。换言之，</a:t>
            </a:r>
            <a:r>
              <a:rPr lang="en-US" altLang="zh-CN" b="0" dirty="0">
                <a:latin typeface="Times New Roman" panose="02020503050405090304" pitchFamily="18" charset="0"/>
              </a:rPr>
              <a:t>Java</a:t>
            </a:r>
            <a:r>
              <a:rPr lang="zh-CN" altLang="en-US" b="0" dirty="0">
                <a:latin typeface="Times New Roman" panose="02020503050405090304" pitchFamily="18" charset="0"/>
              </a:rPr>
              <a:t>的类都是</a:t>
            </a:r>
            <a:r>
              <a:rPr lang="en-US" altLang="zh-CN" b="0" dirty="0">
                <a:latin typeface="Times New Roman" panose="02020503050405090304" pitchFamily="18" charset="0"/>
              </a:rPr>
              <a:t>Object</a:t>
            </a:r>
            <a:r>
              <a:rPr lang="zh-CN" altLang="en-US" b="0" dirty="0">
                <a:latin typeface="Times New Roman" panose="02020503050405090304" pitchFamily="18" charset="0"/>
              </a:rPr>
              <a:t>的</a:t>
            </a:r>
            <a:endParaRPr kumimoji="1" lang="en-US" altLang="zh-CN" dirty="0">
              <a:latin typeface="Times New Roman" panose="02020503050405090304" pitchFamily="18" charset="0"/>
            </a:endParaRPr>
          </a:p>
          <a:p>
            <a:pPr marL="514350" indent="-514350">
              <a:buFont typeface="+mj-lt"/>
              <a:buAutoNum type="arabicPeriod"/>
            </a:pPr>
            <a:r>
              <a:rPr lang="zh-CN" altLang="en-US" b="0" dirty="0">
                <a:latin typeface="Times New Roman" panose="02020503050405090304" pitchFamily="18" charset="0"/>
              </a:rPr>
              <a:t>子类可以继承父类中访问权限设定为</a:t>
            </a:r>
            <a:r>
              <a:rPr lang="en-US" altLang="zh-CN" b="0" dirty="0">
                <a:latin typeface="Times New Roman" panose="02020503050405090304" pitchFamily="18" charset="0"/>
              </a:rPr>
              <a:t>public</a:t>
            </a:r>
            <a:r>
              <a:rPr lang="zh-CN" altLang="en-US" b="0" dirty="0">
                <a:latin typeface="Times New Roman" panose="02020503050405090304" pitchFamily="18" charset="0"/>
              </a:rPr>
              <a:t>、 </a:t>
            </a:r>
            <a:r>
              <a:rPr lang="en-US" altLang="zh-CN" b="0" dirty="0">
                <a:latin typeface="Times New Roman" panose="02020503050405090304" pitchFamily="18" charset="0"/>
              </a:rPr>
              <a:t>protected</a:t>
            </a:r>
            <a:r>
              <a:rPr lang="zh-CN" altLang="en-US" b="0" dirty="0">
                <a:latin typeface="Times New Roman" panose="02020503050405090304" pitchFamily="18" charset="0"/>
              </a:rPr>
              <a:t>、 </a:t>
            </a:r>
            <a:r>
              <a:rPr lang="en-US" altLang="zh-CN" b="0" dirty="0">
                <a:latin typeface="Times New Roman" panose="02020503050405090304" pitchFamily="18" charset="0"/>
              </a:rPr>
              <a:t>default</a:t>
            </a:r>
            <a:r>
              <a:rPr lang="zh-CN" altLang="en-US" b="0" dirty="0">
                <a:latin typeface="Times New Roman" panose="02020503050405090304" pitchFamily="18" charset="0"/>
              </a:rPr>
              <a:t>的成员变量和方法，但是不能继承访问权限为</a:t>
            </a:r>
            <a:r>
              <a:rPr lang="en-US" altLang="zh-CN" b="0" dirty="0">
                <a:latin typeface="Times New Roman" panose="02020503050405090304" pitchFamily="18" charset="0"/>
              </a:rPr>
              <a:t>private</a:t>
            </a:r>
            <a:r>
              <a:rPr lang="zh-CN" altLang="en-US" b="0" dirty="0">
                <a:latin typeface="Times New Roman" panose="02020503050405090304" pitchFamily="18" charset="0"/>
              </a:rPr>
              <a:t>的成员变量和方法。</a:t>
            </a:r>
            <a:endParaRPr lang="en-US" altLang="zh-CN" b="0" dirty="0">
              <a:latin typeface="Times New Roman" panose="02020503050405090304" pitchFamily="18" charset="0"/>
            </a:endParaRPr>
          </a:p>
          <a:p>
            <a:pPr marL="514350" indent="-514350">
              <a:buFont typeface="+mj-lt"/>
              <a:buAutoNum type="arabicPeriod"/>
            </a:pPr>
            <a:r>
              <a:rPr lang="zh-CN" altLang="en-US" b="0" dirty="0"/>
              <a:t>在更多的时候，</a:t>
            </a:r>
            <a:r>
              <a:rPr lang="zh-CN" altLang="en-US" u="sng" dirty="0">
                <a:solidFill>
                  <a:srgbClr val="FF0000"/>
                </a:solidFill>
              </a:rPr>
              <a:t>组合（聚集）</a:t>
            </a:r>
            <a:r>
              <a:rPr lang="zh-CN" altLang="en-US" b="0" dirty="0"/>
              <a:t>关系比继承更能使系统具有高度的灵活性，可维护行，并且提高系统的可重用性。</a:t>
            </a:r>
          </a:p>
          <a:p>
            <a:pPr marL="514350" indent="-514350">
              <a:buFont typeface="+mj-lt"/>
              <a:buAutoNum type="arabicPeriod"/>
            </a:pPr>
            <a:endParaRPr kumimoji="1"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覆盖</a:t>
            </a:r>
            <a:endParaRPr kumimoji="1" lang="zh-CN" altLang="en-US" dirty="0"/>
          </a:p>
        </p:txBody>
      </p:sp>
      <p:sp>
        <p:nvSpPr>
          <p:cNvPr id="3" name="内容占位符 2"/>
          <p:cNvSpPr>
            <a:spLocks noGrp="1"/>
          </p:cNvSpPr>
          <p:nvPr>
            <p:ph idx="1"/>
          </p:nvPr>
        </p:nvSpPr>
        <p:spPr/>
        <p:txBody>
          <a:bodyPr/>
          <a:lstStyle/>
          <a:p>
            <a:pPr marL="457200" lvl="1" indent="0">
              <a:buClr>
                <a:schemeClr val="folHlink"/>
              </a:buClr>
              <a:buNone/>
            </a:pPr>
            <a:endParaRPr lang="zh-CN" altLang="en-US" sz="2800" b="0" dirty="0">
              <a:latin typeface="Times New Roman" panose="02020503050405090304" pitchFamily="18" charset="0"/>
            </a:endParaRPr>
          </a:p>
          <a:p>
            <a:pPr marL="0" indent="0">
              <a:buNone/>
            </a:pPr>
            <a:r>
              <a:rPr lang="zh-CN" altLang="en-US" dirty="0">
                <a:latin typeface="Times New Roman" panose="02020503050405090304" pitchFamily="18" charset="0"/>
              </a:rPr>
              <a:t>方法覆盖即指</a:t>
            </a:r>
            <a:r>
              <a:rPr lang="zh-CN" altLang="en-US" dirty="0"/>
              <a:t>在子类中重新定义父类中已有的方法。</a:t>
            </a:r>
            <a:endParaRPr lang="en-US" altLang="zh-CN" dirty="0"/>
          </a:p>
          <a:p>
            <a:pPr marL="0" indent="0">
              <a:buNone/>
            </a:pPr>
            <a:endParaRPr lang="zh-CN" altLang="en-US" dirty="0">
              <a:latin typeface="Times New Roman" panose="02020503050405090304" pitchFamily="18" charset="0"/>
            </a:endParaRPr>
          </a:p>
          <a:p>
            <a:endParaRPr kumimoji="1" lang="zh-CN" altLang="en-US" dirty="0"/>
          </a:p>
        </p:txBody>
      </p:sp>
      <p:sp>
        <p:nvSpPr>
          <p:cNvPr id="4" name="Text Box 4"/>
          <p:cNvSpPr txBox="1">
            <a:spLocks noChangeArrowheads="1"/>
          </p:cNvSpPr>
          <p:nvPr/>
        </p:nvSpPr>
        <p:spPr bwMode="auto">
          <a:xfrm>
            <a:off x="422275" y="3205163"/>
            <a:ext cx="4038600" cy="3271837"/>
          </a:xfrm>
          <a:prstGeom prst="rect">
            <a:avLst/>
          </a:prstGeom>
          <a:solidFill>
            <a:srgbClr val="FFCC66"/>
          </a:solidFill>
          <a:ln w="9525">
            <a:solidFill>
              <a:schemeClr val="tx1"/>
            </a:solidFill>
            <a:miter lim="800000"/>
          </a:ln>
        </p:spPr>
        <p:txBody>
          <a:bodyPr>
            <a:spAutoFit/>
          </a:bodyPr>
          <a:lstStyle/>
          <a:p>
            <a:r>
              <a:rPr lang="en-US" altLang="zh-CN" sz="2000" dirty="0">
                <a:latin typeface="Times New Roman" panose="02020503050405090304" pitchFamily="18" charset="0"/>
              </a:rPr>
              <a:t>class Car </a:t>
            </a:r>
          </a:p>
          <a:p>
            <a:r>
              <a:rPr lang="en-US" altLang="zh-CN" sz="2000" dirty="0">
                <a:latin typeface="Times New Roman" panose="02020503050405090304" pitchFamily="18" charset="0"/>
              </a:rPr>
              <a:t>{   int </a:t>
            </a:r>
            <a:r>
              <a:rPr lang="en-US" altLang="zh-CN" sz="2000" dirty="0" err="1">
                <a:latin typeface="Times New Roman" panose="02020503050405090304" pitchFamily="18" charset="0"/>
              </a:rPr>
              <a:t>color_number</a:t>
            </a:r>
            <a:r>
              <a:rPr lang="en-US" altLang="zh-CN" sz="2000" dirty="0">
                <a:latin typeface="Times New Roman" panose="02020503050405090304" pitchFamily="18" charset="0"/>
              </a:rPr>
              <a:t>;  </a:t>
            </a:r>
          </a:p>
          <a:p>
            <a:r>
              <a:rPr lang="en-US" altLang="zh-CN" sz="2000" dirty="0">
                <a:latin typeface="Times New Roman" panose="02020503050405090304" pitchFamily="18" charset="0"/>
              </a:rPr>
              <a:t>    int </a:t>
            </a:r>
            <a:r>
              <a:rPr lang="en-US" altLang="zh-CN" sz="2000" dirty="0" err="1">
                <a:latin typeface="Times New Roman" panose="02020503050405090304" pitchFamily="18" charset="0"/>
              </a:rPr>
              <a:t>door_number</a:t>
            </a:r>
            <a:r>
              <a:rPr lang="en-US" altLang="zh-CN" sz="2000" dirty="0">
                <a:latin typeface="Times New Roman" panose="02020503050405090304" pitchFamily="18" charset="0"/>
              </a:rPr>
              <a:t>;</a:t>
            </a:r>
          </a:p>
          <a:p>
            <a:r>
              <a:rPr lang="en-US" altLang="zh-CN" sz="2000" dirty="0">
                <a:latin typeface="Times New Roman" panose="02020503050405090304" pitchFamily="18" charset="0"/>
              </a:rPr>
              <a:t>    int speed;</a:t>
            </a:r>
          </a:p>
          <a:p>
            <a:endParaRPr lang="en-US" altLang="zh-CN" sz="800" dirty="0">
              <a:latin typeface="Times New Roman" panose="02020503050405090304" pitchFamily="18" charset="0"/>
            </a:endParaRPr>
          </a:p>
          <a:p>
            <a:r>
              <a:rPr lang="en-US" altLang="zh-CN" sz="2000" dirty="0">
                <a:latin typeface="Times New Roman" panose="02020503050405090304" pitchFamily="18" charset="0"/>
              </a:rPr>
              <a:t>    public void </a:t>
            </a:r>
            <a:r>
              <a:rPr lang="en-US" altLang="zh-CN" sz="2000" dirty="0" err="1">
                <a:latin typeface="Times New Roman" panose="02020503050405090304" pitchFamily="18" charset="0"/>
              </a:rPr>
              <a:t>push_break</a:t>
            </a:r>
            <a:r>
              <a:rPr lang="en-US" altLang="zh-CN" sz="2000" dirty="0">
                <a:latin typeface="Times New Roman" panose="02020503050405090304" pitchFamily="18" charset="0"/>
              </a:rPr>
              <a:t>()</a:t>
            </a:r>
          </a:p>
          <a:p>
            <a:r>
              <a:rPr lang="en-US" altLang="zh-CN" sz="2000" dirty="0">
                <a:latin typeface="Times New Roman" panose="02020503050405090304" pitchFamily="18" charset="0"/>
              </a:rPr>
              <a:t>    {</a:t>
            </a:r>
          </a:p>
          <a:p>
            <a:r>
              <a:rPr lang="en-US" altLang="zh-CN" sz="2000" dirty="0">
                <a:latin typeface="Times New Roman" panose="02020503050405090304" pitchFamily="18" charset="0"/>
              </a:rPr>
              <a:t>          speed = 0;</a:t>
            </a:r>
          </a:p>
          <a:p>
            <a:r>
              <a:rPr lang="en-US" altLang="zh-CN" sz="2000" dirty="0">
                <a:latin typeface="Times New Roman" panose="02020503050405090304" pitchFamily="18" charset="0"/>
              </a:rPr>
              <a:t>     }</a:t>
            </a:r>
          </a:p>
          <a:p>
            <a:r>
              <a:rPr lang="en-US" altLang="zh-CN" sz="2000" dirty="0">
                <a:latin typeface="Times New Roman" panose="02020503050405090304" pitchFamily="18" charset="0"/>
              </a:rPr>
              <a:t>    public void </a:t>
            </a:r>
            <a:r>
              <a:rPr lang="en-US" altLang="zh-CN" sz="2000" dirty="0" err="1">
                <a:latin typeface="Times New Roman" panose="02020503050405090304" pitchFamily="18" charset="0"/>
              </a:rPr>
              <a:t>add_oil</a:t>
            </a:r>
            <a:r>
              <a:rPr lang="en-US" altLang="zh-CN" sz="2000" dirty="0">
                <a:latin typeface="Times New Roman" panose="02020503050405090304" pitchFamily="18" charset="0"/>
              </a:rPr>
              <a:t>() {  …   }</a:t>
            </a:r>
          </a:p>
          <a:p>
            <a:r>
              <a:rPr lang="en-US" altLang="zh-CN" sz="2000" dirty="0">
                <a:latin typeface="Times New Roman" panose="02020503050405090304" pitchFamily="18" charset="0"/>
              </a:rPr>
              <a:t>}</a:t>
            </a:r>
            <a:r>
              <a:rPr lang="en-US" altLang="zh-CN" sz="2000" b="0" dirty="0">
                <a:latin typeface="Times New Roman" panose="02020503050405090304" pitchFamily="18" charset="0"/>
              </a:rPr>
              <a:t>  </a:t>
            </a:r>
          </a:p>
        </p:txBody>
      </p:sp>
      <p:sp>
        <p:nvSpPr>
          <p:cNvPr id="5" name="Text Box 5"/>
          <p:cNvSpPr txBox="1">
            <a:spLocks noChangeArrowheads="1"/>
          </p:cNvSpPr>
          <p:nvPr/>
        </p:nvSpPr>
        <p:spPr bwMode="auto">
          <a:xfrm>
            <a:off x="4537075" y="3205163"/>
            <a:ext cx="4149725" cy="2970212"/>
          </a:xfrm>
          <a:prstGeom prst="rect">
            <a:avLst/>
          </a:prstGeom>
          <a:solidFill>
            <a:srgbClr val="FFCC66"/>
          </a:solidFill>
          <a:ln w="28575">
            <a:solidFill>
              <a:schemeClr val="tx1"/>
            </a:solidFill>
            <a:miter lim="800000"/>
          </a:ln>
        </p:spPr>
        <p:txBody>
          <a:bodyPr>
            <a:spAutoFit/>
          </a:bodyPr>
          <a:lstStyle/>
          <a:p>
            <a:r>
              <a:rPr lang="en-US" altLang="zh-CN" sz="2000">
                <a:latin typeface="Times New Roman" panose="02020503050405090304" pitchFamily="18" charset="0"/>
              </a:rPr>
              <a:t>class Trash_Car </a:t>
            </a:r>
            <a:r>
              <a:rPr lang="en-US" altLang="zh-CN" sz="2000">
                <a:solidFill>
                  <a:srgbClr val="FF3300"/>
                </a:solidFill>
                <a:latin typeface="Times New Roman" panose="02020503050405090304" pitchFamily="18" charset="0"/>
              </a:rPr>
              <a:t> extends  </a:t>
            </a:r>
            <a:r>
              <a:rPr lang="en-US" altLang="zh-CN" sz="2000">
                <a:latin typeface="Times New Roman" panose="02020503050405090304" pitchFamily="18" charset="0"/>
              </a:rPr>
              <a:t>Car</a:t>
            </a:r>
          </a:p>
          <a:p>
            <a:r>
              <a:rPr lang="en-US" altLang="zh-CN" sz="2000">
                <a:latin typeface="Times New Roman" panose="02020503050405090304" pitchFamily="18" charset="0"/>
              </a:rPr>
              <a:t>{</a:t>
            </a:r>
          </a:p>
          <a:p>
            <a:r>
              <a:rPr lang="en-US" altLang="zh-CN" sz="2000">
                <a:latin typeface="Times New Roman" panose="02020503050405090304" pitchFamily="18" charset="0"/>
              </a:rPr>
              <a:t>    double amount;</a:t>
            </a:r>
          </a:p>
          <a:p>
            <a:endParaRPr lang="en-US" altLang="zh-CN" sz="900">
              <a:latin typeface="Times New Roman" panose="02020503050405090304" pitchFamily="18" charset="0"/>
            </a:endParaRPr>
          </a:p>
          <a:p>
            <a:r>
              <a:rPr lang="en-US" altLang="zh-CN" sz="2000">
                <a:latin typeface="Times New Roman" panose="02020503050405090304" pitchFamily="18" charset="0"/>
              </a:rPr>
              <a:t>    public void fill_trash() {  …  }</a:t>
            </a:r>
          </a:p>
          <a:p>
            <a:r>
              <a:rPr lang="en-US" altLang="zh-CN" sz="2000">
                <a:latin typeface="Times New Roman" panose="02020503050405090304" pitchFamily="18" charset="0"/>
              </a:rPr>
              <a:t>    </a:t>
            </a:r>
            <a:r>
              <a:rPr lang="en-US" altLang="zh-CN" sz="2000">
                <a:solidFill>
                  <a:schemeClr val="hlink"/>
                </a:solidFill>
                <a:latin typeface="Times New Roman" panose="02020503050405090304" pitchFamily="18" charset="0"/>
              </a:rPr>
              <a:t>public void push_break()</a:t>
            </a:r>
          </a:p>
          <a:p>
            <a:r>
              <a:rPr lang="en-US" altLang="zh-CN" sz="2000">
                <a:solidFill>
                  <a:schemeClr val="hlink"/>
                </a:solidFill>
                <a:latin typeface="Times New Roman" panose="02020503050405090304" pitchFamily="18" charset="0"/>
              </a:rPr>
              <a:t>    {</a:t>
            </a:r>
          </a:p>
          <a:p>
            <a:r>
              <a:rPr lang="en-US" altLang="zh-CN" sz="2000">
                <a:solidFill>
                  <a:schemeClr val="hlink"/>
                </a:solidFill>
                <a:latin typeface="Times New Roman" panose="02020503050405090304" pitchFamily="18" charset="0"/>
              </a:rPr>
              <a:t>           speed = speed – 10;</a:t>
            </a:r>
          </a:p>
          <a:p>
            <a:r>
              <a:rPr lang="en-US" altLang="zh-CN" sz="2000">
                <a:solidFill>
                  <a:schemeClr val="hlink"/>
                </a:solidFill>
                <a:latin typeface="Times New Roman" panose="02020503050405090304" pitchFamily="18" charset="0"/>
              </a:rPr>
              <a:t>     }</a:t>
            </a:r>
          </a:p>
          <a:p>
            <a:r>
              <a:rPr lang="en-US" altLang="zh-CN" sz="1800">
                <a:latin typeface="Times New Roman" panose="02020503050405090304"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覆盖时应遵循的原则</a:t>
            </a:r>
            <a:endParaRPr kumimoji="1" lang="zh-CN" altLang="en-US" dirty="0"/>
          </a:p>
        </p:txBody>
      </p:sp>
      <p:sp>
        <p:nvSpPr>
          <p:cNvPr id="3" name="内容占位符 2"/>
          <p:cNvSpPr>
            <a:spLocks noGrp="1"/>
          </p:cNvSpPr>
          <p:nvPr>
            <p:ph idx="1"/>
          </p:nvPr>
        </p:nvSpPr>
        <p:spPr/>
        <p:txBody>
          <a:bodyPr/>
          <a:lstStyle/>
          <a:p>
            <a:pPr marL="457200" lvl="1" indent="0">
              <a:buClr>
                <a:schemeClr val="folHlink"/>
              </a:buClr>
              <a:buNone/>
            </a:pPr>
            <a:endParaRPr lang="en-US" altLang="zh-CN" dirty="0">
              <a:latin typeface="Times New Roman" panose="02020503050405090304" pitchFamily="18" charset="0"/>
            </a:endParaRPr>
          </a:p>
          <a:p>
            <a:pPr marL="457200" lvl="1" indent="0">
              <a:buClr>
                <a:schemeClr val="folHlink"/>
              </a:buClr>
              <a:buNone/>
            </a:pPr>
            <a:endParaRPr lang="en-US" altLang="zh-CN" dirty="0">
              <a:latin typeface="Times New Roman" panose="02020503050405090304" pitchFamily="18" charset="0"/>
            </a:endParaRPr>
          </a:p>
          <a:p>
            <a:pPr marL="514350" lvl="1" indent="-514350">
              <a:lnSpc>
                <a:spcPct val="150000"/>
              </a:lnSpc>
              <a:buFont typeface="Wingdings" panose="05000000000000000000" pitchFamily="2" charset="2"/>
              <a:buChar char="ü"/>
            </a:pPr>
            <a:r>
              <a:rPr lang="zh-CN" altLang="en-US" sz="2800" dirty="0">
                <a:latin typeface="Times New Roman" panose="02020503050405090304" pitchFamily="18" charset="0"/>
              </a:rPr>
              <a:t>覆盖后的方法不能比被覆盖的方法有更严格的访问权限。</a:t>
            </a:r>
          </a:p>
          <a:p>
            <a:pPr>
              <a:lnSpc>
                <a:spcPct val="150000"/>
              </a:lnSpc>
              <a:spcBef>
                <a:spcPct val="50000"/>
              </a:spcBef>
              <a:buFont typeface="Wingdings" panose="05000000000000000000" pitchFamily="2" charset="2"/>
              <a:buChar char="ü"/>
            </a:pPr>
            <a:r>
              <a:rPr lang="zh-CN" altLang="en-US" dirty="0">
                <a:latin typeface="Times New Roman" panose="02020503050405090304" pitchFamily="18" charset="0"/>
              </a:rPr>
              <a:t>   覆盖后的方法不能比被覆盖的方法产生更多的例外（异常）。</a:t>
            </a:r>
          </a:p>
          <a:p>
            <a:endParaRPr kumimoji="1"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重载</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latin typeface="Times New Roman" panose="02020503050405090304" pitchFamily="18" charset="0"/>
              </a:rPr>
              <a:t>方法重载即指多个方法可以享有相同的名字。</a:t>
            </a:r>
            <a:endParaRPr lang="en-US" altLang="zh-CN" dirty="0">
              <a:latin typeface="Times New Roman" panose="02020503050405090304" pitchFamily="18" charset="0"/>
            </a:endParaRPr>
          </a:p>
          <a:p>
            <a:pPr marL="0" indent="0">
              <a:buNone/>
            </a:pPr>
            <a:r>
              <a:rPr lang="zh-CN" altLang="en-US" dirty="0">
                <a:latin typeface="Times New Roman" panose="02020503050405090304" pitchFamily="18" charset="0"/>
              </a:rPr>
              <a:t>但是这些方法的参数必须不同，或者是参数个数不同，或者是参数类型不同。</a:t>
            </a:r>
          </a:p>
          <a:p>
            <a:pPr marL="457200" lvl="1" indent="0">
              <a:spcBef>
                <a:spcPct val="20000"/>
              </a:spcBef>
              <a:buClr>
                <a:schemeClr val="hlink"/>
              </a:buClr>
              <a:buSzPct val="65000"/>
              <a:buNone/>
            </a:pPr>
            <a:r>
              <a:rPr lang="zh-CN" altLang="en-US" b="0" dirty="0">
                <a:latin typeface="Times New Roman" panose="02020503050405090304" pitchFamily="18" charset="0"/>
              </a:rPr>
              <a:t> 例如，要打印不同类型的数据，</a:t>
            </a:r>
            <a:r>
              <a:rPr lang="en-US" altLang="zh-CN" b="0" dirty="0">
                <a:latin typeface="Times New Roman" panose="02020503050405090304" pitchFamily="18" charset="0"/>
              </a:rPr>
              <a:t>int, float, String,</a:t>
            </a:r>
            <a:r>
              <a:rPr lang="zh-CN" altLang="en-US" b="0" dirty="0">
                <a:latin typeface="Times New Roman" panose="02020503050405090304" pitchFamily="18" charset="0"/>
              </a:rPr>
              <a:t>不需要定义不同名的方法：</a:t>
            </a:r>
          </a:p>
          <a:p>
            <a:pPr marL="457200" lvl="1" indent="0">
              <a:spcBef>
                <a:spcPct val="20000"/>
              </a:spcBef>
              <a:buClr>
                <a:schemeClr val="hlink"/>
              </a:buClr>
              <a:buSzPct val="65000"/>
              <a:buNone/>
            </a:pPr>
            <a:r>
              <a:rPr lang="zh-CN" altLang="en-US" b="0" dirty="0">
                <a:latin typeface="Times New Roman" panose="02020503050405090304" pitchFamily="18" charset="0"/>
              </a:rPr>
              <a:t>       </a:t>
            </a:r>
            <a:r>
              <a:rPr lang="en-US" altLang="zh-CN" b="0" dirty="0" err="1">
                <a:latin typeface="Times New Roman" panose="02020503050405090304" pitchFamily="18" charset="0"/>
              </a:rPr>
              <a:t>printInt</a:t>
            </a:r>
            <a:r>
              <a:rPr lang="en-US" altLang="zh-CN" b="0" dirty="0">
                <a:latin typeface="Times New Roman" panose="02020503050405090304" pitchFamily="18" charset="0"/>
              </a:rPr>
              <a:t>(int);    </a:t>
            </a:r>
            <a:r>
              <a:rPr lang="en-US" altLang="zh-CN" b="0" dirty="0" err="1">
                <a:latin typeface="Times New Roman" panose="02020503050405090304" pitchFamily="18" charset="0"/>
              </a:rPr>
              <a:t>printFloat</a:t>
            </a:r>
            <a:r>
              <a:rPr lang="en-US" altLang="zh-CN" b="0" dirty="0">
                <a:latin typeface="Times New Roman" panose="02020503050405090304" pitchFamily="18" charset="0"/>
              </a:rPr>
              <a:t>(float);    </a:t>
            </a:r>
            <a:r>
              <a:rPr lang="en-US" altLang="zh-CN" b="0" dirty="0" err="1">
                <a:latin typeface="Times New Roman" panose="02020503050405090304" pitchFamily="18" charset="0"/>
              </a:rPr>
              <a:t>printString</a:t>
            </a:r>
            <a:r>
              <a:rPr lang="en-US" altLang="zh-CN" b="0" dirty="0">
                <a:latin typeface="Times New Roman" panose="02020503050405090304" pitchFamily="18" charset="0"/>
              </a:rPr>
              <a:t>(String)</a:t>
            </a:r>
            <a:r>
              <a:rPr lang="zh-CN" altLang="en-US" b="0" dirty="0">
                <a:latin typeface="Times New Roman" panose="02020503050405090304" pitchFamily="18" charset="0"/>
              </a:rPr>
              <a:t>。</a:t>
            </a:r>
          </a:p>
          <a:p>
            <a:pPr marL="457200" lvl="1" indent="0">
              <a:spcBef>
                <a:spcPct val="20000"/>
              </a:spcBef>
              <a:buClr>
                <a:schemeClr val="hlink"/>
              </a:buClr>
              <a:buSzPct val="65000"/>
              <a:buNone/>
            </a:pPr>
            <a:r>
              <a:rPr lang="zh-CN" altLang="en-US" b="0" dirty="0">
                <a:latin typeface="Times New Roman" panose="02020503050405090304" pitchFamily="18" charset="0"/>
              </a:rPr>
              <a:t> 利用方法重载，只需要定义一个方法名：</a:t>
            </a:r>
            <a:r>
              <a:rPr lang="en-US" altLang="zh-CN" b="0" dirty="0" err="1">
                <a:latin typeface="Times New Roman" panose="02020503050405090304" pitchFamily="18" charset="0"/>
              </a:rPr>
              <a:t>println</a:t>
            </a:r>
            <a:r>
              <a:rPr lang="en-US" altLang="zh-CN" b="0" dirty="0">
                <a:latin typeface="Times New Roman" panose="02020503050405090304" pitchFamily="18" charset="0"/>
              </a:rPr>
              <a:t>()</a:t>
            </a:r>
            <a:r>
              <a:rPr lang="zh-CN" altLang="en-US" b="0" dirty="0">
                <a:latin typeface="Times New Roman" panose="02020503050405090304" pitchFamily="18" charset="0"/>
              </a:rPr>
              <a:t>，接收</a:t>
            </a:r>
            <a:r>
              <a:rPr lang="zh-CN" altLang="en-US" b="0" dirty="0">
                <a:solidFill>
                  <a:srgbClr val="FF0000"/>
                </a:solidFill>
                <a:latin typeface="Times New Roman" panose="02020503050405090304" pitchFamily="18" charset="0"/>
              </a:rPr>
              <a:t>不同的参数</a:t>
            </a:r>
            <a:r>
              <a:rPr lang="zh-CN" altLang="en-US" b="0" dirty="0">
                <a:latin typeface="Times New Roman" panose="02020503050405090304" pitchFamily="18" charset="0"/>
              </a:rPr>
              <a:t>：</a:t>
            </a:r>
          </a:p>
          <a:p>
            <a:pPr marL="457200" lvl="1" indent="0">
              <a:spcBef>
                <a:spcPct val="20000"/>
              </a:spcBef>
              <a:buClr>
                <a:schemeClr val="hlink"/>
              </a:buClr>
              <a:buSzPct val="65000"/>
              <a:buNone/>
            </a:pPr>
            <a:r>
              <a:rPr lang="zh-CN" altLang="en-US" b="0" dirty="0">
                <a:latin typeface="Times New Roman" panose="02020503050405090304" pitchFamily="18" charset="0"/>
              </a:rPr>
              <a:t>         </a:t>
            </a:r>
            <a:r>
              <a:rPr lang="en-US" altLang="zh-CN" b="0" dirty="0" err="1">
                <a:latin typeface="Times New Roman" panose="02020503050405090304" pitchFamily="18" charset="0"/>
              </a:rPr>
              <a:t>println</a:t>
            </a:r>
            <a:r>
              <a:rPr lang="en-US" altLang="zh-CN" b="0" dirty="0">
                <a:latin typeface="Times New Roman" panose="02020503050405090304" pitchFamily="18" charset="0"/>
              </a:rPr>
              <a:t>(int</a:t>
            </a:r>
            <a:r>
              <a:rPr lang="zh-CN" altLang="en-US" b="0" dirty="0">
                <a:latin typeface="Times New Roman" panose="02020503050405090304" pitchFamily="18" charset="0"/>
              </a:rPr>
              <a:t> </a:t>
            </a:r>
            <a:r>
              <a:rPr lang="en-US" altLang="zh-CN" dirty="0">
                <a:latin typeface="Times New Roman" panose="02020503050405090304" pitchFamily="18" charset="0"/>
              </a:rPr>
              <a:t>a</a:t>
            </a:r>
            <a:r>
              <a:rPr lang="en-US" altLang="zh-CN" b="0" dirty="0">
                <a:latin typeface="Times New Roman" panose="02020503050405090304" pitchFamily="18" charset="0"/>
              </a:rPr>
              <a:t>);  </a:t>
            </a:r>
            <a:r>
              <a:rPr lang="en-US" altLang="zh-CN" b="0" dirty="0" err="1">
                <a:latin typeface="Times New Roman" panose="02020503050405090304" pitchFamily="18" charset="0"/>
              </a:rPr>
              <a:t>println</a:t>
            </a:r>
            <a:r>
              <a:rPr lang="en-US" altLang="zh-CN" b="0" dirty="0">
                <a:latin typeface="Times New Roman" panose="02020503050405090304" pitchFamily="18" charset="0"/>
              </a:rPr>
              <a:t>(float</a:t>
            </a:r>
            <a:r>
              <a:rPr lang="zh-CN" altLang="en-US" b="0" dirty="0">
                <a:latin typeface="Times New Roman" panose="02020503050405090304" pitchFamily="18" charset="0"/>
              </a:rPr>
              <a:t> </a:t>
            </a:r>
            <a:r>
              <a:rPr lang="en-US" altLang="zh-CN" b="0" dirty="0">
                <a:latin typeface="Times New Roman" panose="02020503050405090304" pitchFamily="18" charset="0"/>
              </a:rPr>
              <a:t>a);   </a:t>
            </a:r>
            <a:r>
              <a:rPr lang="en-US" altLang="zh-CN" b="0" dirty="0" err="1">
                <a:latin typeface="Times New Roman" panose="02020503050405090304" pitchFamily="18" charset="0"/>
              </a:rPr>
              <a:t>println</a:t>
            </a:r>
            <a:r>
              <a:rPr lang="en-US" altLang="zh-CN" b="0" dirty="0">
                <a:latin typeface="Times New Roman" panose="02020503050405090304" pitchFamily="18" charset="0"/>
              </a:rPr>
              <a:t>(String</a:t>
            </a:r>
            <a:r>
              <a:rPr lang="zh-CN" altLang="en-US" b="0" dirty="0">
                <a:latin typeface="Times New Roman" panose="02020503050405090304" pitchFamily="18" charset="0"/>
              </a:rPr>
              <a:t> </a:t>
            </a:r>
            <a:r>
              <a:rPr lang="en-US" altLang="zh-CN" b="0" dirty="0">
                <a:latin typeface="Times New Roman" panose="02020503050405090304" pitchFamily="18" charset="0"/>
              </a:rPr>
              <a:t>a);</a:t>
            </a:r>
          </a:p>
          <a:p>
            <a:pPr>
              <a:spcBef>
                <a:spcPct val="20000"/>
              </a:spcBef>
              <a:buClr>
                <a:schemeClr val="folHlink"/>
              </a:buClr>
              <a:buSzPct val="60000"/>
              <a:buFont typeface="Wingdings" panose="05000000000000000000" pitchFamily="2" charset="2"/>
              <a:buChar char="n"/>
            </a:pPr>
            <a:endParaRPr lang="en-US" altLang="zh-CN" dirty="0">
              <a:solidFill>
                <a:schemeClr val="folHlink"/>
              </a:solidFill>
              <a:latin typeface="Times New Roman" panose="02020503050405090304" pitchFamily="18" charset="0"/>
            </a:endParaRPr>
          </a:p>
          <a:p>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关于多态性</a:t>
            </a:r>
            <a:r>
              <a:rPr lang="en-US" altLang="zh-CN" dirty="0">
                <a:latin typeface="Times New Roman" panose="02020503050405090304" pitchFamily="18" charset="0"/>
              </a:rPr>
              <a:t>,</a:t>
            </a:r>
            <a:r>
              <a:rPr lang="zh-CN" altLang="en-US" dirty="0">
                <a:latin typeface="Times New Roman" panose="02020503050405090304" pitchFamily="18" charset="0"/>
              </a:rPr>
              <a:t>除了重载还有继承！</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spcBef>
                <a:spcPct val="50000"/>
              </a:spcBef>
              <a:buNone/>
            </a:pPr>
            <a:r>
              <a:rPr lang="zh-CN" altLang="en-US" b="0" dirty="0">
                <a:latin typeface="Times New Roman" panose="02020503050405090304" pitchFamily="18" charset="0"/>
              </a:rPr>
              <a:t>类方法的重载是一种多态性。</a:t>
            </a:r>
            <a:endParaRPr lang="en-US" altLang="zh-CN" b="0" dirty="0">
              <a:latin typeface="Times New Roman" panose="02020503050405090304" pitchFamily="18" charset="0"/>
            </a:endParaRPr>
          </a:p>
          <a:p>
            <a:pPr marL="0" indent="0">
              <a:spcBef>
                <a:spcPct val="50000"/>
              </a:spcBef>
              <a:buNone/>
            </a:pPr>
            <a:r>
              <a:rPr lang="zh-CN" altLang="en-US" b="0" dirty="0">
                <a:latin typeface="Times New Roman" panose="02020503050405090304" pitchFamily="18" charset="0"/>
              </a:rPr>
              <a:t>除此之外，多态性还可以通过继承体现，例如：</a:t>
            </a:r>
          </a:p>
          <a:p>
            <a:pPr marL="457200" lvl="1" indent="0">
              <a:lnSpc>
                <a:spcPct val="50000"/>
              </a:lnSpc>
              <a:spcBef>
                <a:spcPct val="50000"/>
              </a:spcBef>
              <a:buNone/>
            </a:pPr>
            <a:r>
              <a:rPr lang="en-US" altLang="zh-CN" b="0" dirty="0">
                <a:latin typeface="Times New Roman" panose="02020503050405090304" pitchFamily="18" charset="0"/>
              </a:rPr>
              <a:t>public class Bird extends Object</a:t>
            </a:r>
          </a:p>
          <a:p>
            <a:pPr marL="457200" lvl="1" indent="0">
              <a:lnSpc>
                <a:spcPct val="50000"/>
              </a:lnSpc>
              <a:spcBef>
                <a:spcPct val="50000"/>
              </a:spcBef>
              <a:buNone/>
            </a:pPr>
            <a:r>
              <a:rPr lang="en-US" altLang="zh-CN" b="0" dirty="0">
                <a:latin typeface="Times New Roman" panose="02020503050405090304" pitchFamily="18" charset="0"/>
              </a:rPr>
              <a:t>{……}</a:t>
            </a:r>
          </a:p>
          <a:p>
            <a:pPr marL="457200" lvl="1" indent="0">
              <a:lnSpc>
                <a:spcPct val="50000"/>
              </a:lnSpc>
              <a:spcBef>
                <a:spcPct val="50000"/>
              </a:spcBef>
              <a:buNone/>
            </a:pPr>
            <a:r>
              <a:rPr lang="en-US" altLang="zh-CN" b="0" dirty="0">
                <a:latin typeface="Times New Roman" panose="02020503050405090304" pitchFamily="18" charset="0"/>
              </a:rPr>
              <a:t>public class </a:t>
            </a:r>
            <a:r>
              <a:rPr lang="en-US" altLang="zh-CN" dirty="0"/>
              <a:t>Sparrows</a:t>
            </a:r>
            <a:r>
              <a:rPr lang="en-US" altLang="zh-CN" b="0" dirty="0">
                <a:latin typeface="Times New Roman" panose="02020503050405090304" pitchFamily="18" charset="0"/>
              </a:rPr>
              <a:t> extends Bird</a:t>
            </a:r>
          </a:p>
          <a:p>
            <a:pPr marL="457200" lvl="1" indent="0">
              <a:lnSpc>
                <a:spcPct val="50000"/>
              </a:lnSpc>
              <a:spcBef>
                <a:spcPct val="50000"/>
              </a:spcBef>
              <a:buNone/>
            </a:pPr>
            <a:r>
              <a:rPr lang="en-US" altLang="zh-CN" b="0" dirty="0">
                <a:latin typeface="Times New Roman" panose="02020503050405090304" pitchFamily="18" charset="0"/>
              </a:rPr>
              <a:t>{……}</a:t>
            </a:r>
          </a:p>
          <a:p>
            <a:pPr marL="457200" lvl="1" indent="0">
              <a:lnSpc>
                <a:spcPct val="50000"/>
              </a:lnSpc>
              <a:spcBef>
                <a:spcPct val="50000"/>
              </a:spcBef>
              <a:buNone/>
            </a:pPr>
            <a:r>
              <a:rPr lang="zh-CN" altLang="en-US" b="0" dirty="0">
                <a:latin typeface="Times New Roman" panose="02020503050405090304" pitchFamily="18" charset="0"/>
              </a:rPr>
              <a:t>则：</a:t>
            </a:r>
          </a:p>
          <a:p>
            <a:pPr marL="457200" lvl="1" indent="0">
              <a:lnSpc>
                <a:spcPct val="50000"/>
              </a:lnSpc>
              <a:spcBef>
                <a:spcPct val="50000"/>
              </a:spcBef>
              <a:buNone/>
            </a:pPr>
            <a:endParaRPr lang="en-US" altLang="zh-CN" dirty="0">
              <a:solidFill>
                <a:srgbClr val="FF0000"/>
              </a:solidFill>
              <a:latin typeface="Times New Roman" panose="02020503050405090304" pitchFamily="18" charset="0"/>
            </a:endParaRPr>
          </a:p>
          <a:p>
            <a:pPr marL="457200" lvl="1" indent="0">
              <a:lnSpc>
                <a:spcPct val="50000"/>
              </a:lnSpc>
              <a:spcBef>
                <a:spcPct val="50000"/>
              </a:spcBef>
              <a:buNone/>
            </a:pPr>
            <a:r>
              <a:rPr lang="en-US" altLang="zh-CN" dirty="0">
                <a:solidFill>
                  <a:srgbClr val="FF0000"/>
                </a:solidFill>
                <a:latin typeface="Times New Roman" panose="02020503050405090304" pitchFamily="18" charset="0"/>
              </a:rPr>
              <a:t>//</a:t>
            </a:r>
            <a:r>
              <a:rPr lang="zh-CN" altLang="en-US" b="0" dirty="0">
                <a:solidFill>
                  <a:srgbClr val="FF0000"/>
                </a:solidFill>
                <a:latin typeface="Times New Roman" panose="02020503050405090304" pitchFamily="18" charset="0"/>
              </a:rPr>
              <a:t>定义一个鸟类型，给他一个麻雀的实例</a:t>
            </a:r>
            <a:endParaRPr lang="en-US" altLang="zh-CN" b="0" dirty="0">
              <a:solidFill>
                <a:srgbClr val="FF0000"/>
              </a:solidFill>
              <a:latin typeface="Times New Roman" panose="02020503050405090304" pitchFamily="18" charset="0"/>
            </a:endParaRPr>
          </a:p>
          <a:p>
            <a:pPr marL="457200" lvl="1" indent="0">
              <a:lnSpc>
                <a:spcPct val="50000"/>
              </a:lnSpc>
              <a:spcBef>
                <a:spcPct val="50000"/>
              </a:spcBef>
              <a:buNone/>
            </a:pPr>
            <a:r>
              <a:rPr lang="en-US" altLang="zh-CN" b="0" dirty="0">
                <a:solidFill>
                  <a:srgbClr val="FF0000"/>
                </a:solidFill>
                <a:latin typeface="Times New Roman" panose="02020503050405090304" pitchFamily="18" charset="0"/>
              </a:rPr>
              <a:t>Bird e = new </a:t>
            </a:r>
            <a:r>
              <a:rPr lang="en-US" altLang="zh-CN" dirty="0">
                <a:solidFill>
                  <a:srgbClr val="FF0000"/>
                </a:solidFill>
              </a:rPr>
              <a:t>Sparrows</a:t>
            </a:r>
            <a:r>
              <a:rPr lang="en-US" altLang="zh-CN" b="0" dirty="0">
                <a:solidFill>
                  <a:srgbClr val="FF0000"/>
                </a:solidFill>
                <a:latin typeface="Times New Roman" panose="02020503050405090304" pitchFamily="18" charset="0"/>
              </a:rPr>
              <a:t>();   //</a:t>
            </a:r>
            <a:r>
              <a:rPr lang="zh-CN" altLang="en-US" b="0" dirty="0">
                <a:solidFill>
                  <a:srgbClr val="FF0000"/>
                </a:solidFill>
                <a:latin typeface="Times New Roman" panose="02020503050405090304" pitchFamily="18" charset="0"/>
              </a:rPr>
              <a:t>合法语句</a:t>
            </a:r>
            <a:endParaRPr lang="en-US" altLang="zh-CN" b="0" dirty="0">
              <a:solidFill>
                <a:srgbClr val="FF0000"/>
              </a:solidFill>
              <a:latin typeface="Times New Roman" panose="02020503050405090304" pitchFamily="18" charset="0"/>
            </a:endParaRPr>
          </a:p>
          <a:p>
            <a:pPr marL="457200" lvl="1" indent="0">
              <a:lnSpc>
                <a:spcPct val="50000"/>
              </a:lnSpc>
              <a:spcBef>
                <a:spcPct val="50000"/>
              </a:spcBef>
              <a:buNone/>
            </a:pPr>
            <a:endParaRPr lang="en-US" altLang="zh-CN" b="0" dirty="0"/>
          </a:p>
          <a:p>
            <a:pPr marL="457200" lvl="1" indent="0">
              <a:lnSpc>
                <a:spcPct val="50000"/>
              </a:lnSpc>
              <a:spcBef>
                <a:spcPct val="50000"/>
              </a:spcBef>
              <a:buNone/>
            </a:pPr>
            <a:r>
              <a:rPr lang="zh-CN" altLang="en-US" b="0" i="1" dirty="0"/>
              <a:t>通过 </a:t>
            </a:r>
            <a:r>
              <a:rPr lang="en-US" altLang="zh-CN" b="0" i="1" dirty="0" err="1"/>
              <a:t>instanceof</a:t>
            </a:r>
            <a:r>
              <a:rPr lang="en-US" altLang="zh-CN" b="0" i="1" dirty="0"/>
              <a:t> </a:t>
            </a:r>
            <a:r>
              <a:rPr lang="zh-CN" altLang="en-US" b="0" i="1" dirty="0"/>
              <a:t>可以判断父类引用所引用的对象实例的</a:t>
            </a:r>
            <a:r>
              <a:rPr lang="zh-CN" altLang="en-US" b="0" i="1" u="sng" dirty="0"/>
              <a:t>实际类型</a:t>
            </a:r>
            <a:r>
              <a:rPr lang="zh-CN" altLang="en-US" i="1" dirty="0"/>
              <a:t>，知道是什么鸟！</a:t>
            </a:r>
            <a:endParaRPr lang="zh-CN" altLang="en-US" b="0" i="1" dirty="0">
              <a:latin typeface="Times New Roman" panose="02020503050405090304" pitchFamily="18" charset="0"/>
            </a:endParaRPr>
          </a:p>
          <a:p>
            <a:pPr marL="0" indent="0">
              <a:spcBef>
                <a:spcPct val="20000"/>
              </a:spcBef>
              <a:buClr>
                <a:schemeClr val="folHlink"/>
              </a:buClr>
              <a:buSzPct val="60000"/>
              <a:buNone/>
            </a:pPr>
            <a:endParaRPr lang="zh-CN" altLang="en-US" b="0" dirty="0">
              <a:latin typeface="Times New Roman" panose="02020503050405090304" pitchFamily="18" charset="0"/>
            </a:endParaRPr>
          </a:p>
          <a:p>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面向对象的概念</a:t>
            </a:r>
          </a:p>
        </p:txBody>
      </p:sp>
      <p:sp>
        <p:nvSpPr>
          <p:cNvPr id="3" name="内容占位符 2"/>
          <p:cNvSpPr>
            <a:spLocks noGrp="1"/>
          </p:cNvSpPr>
          <p:nvPr>
            <p:ph idx="1"/>
          </p:nvPr>
        </p:nvSpPr>
        <p:spPr/>
        <p:txBody>
          <a:bodyPr/>
          <a:lstStyle/>
          <a:p>
            <a:pPr>
              <a:spcBef>
                <a:spcPct val="50000"/>
              </a:spcBef>
              <a:buClr>
                <a:schemeClr val="tx1"/>
              </a:buClr>
              <a:buFont typeface="Wingdings" panose="05000000000000000000" pitchFamily="2" charset="2"/>
              <a:buChar char="§"/>
            </a:pPr>
            <a:r>
              <a:rPr lang="zh-CN" altLang="en-US" dirty="0">
                <a:latin typeface="Times New Roman" panose="02020503050405090304" pitchFamily="18" charset="0"/>
              </a:rPr>
              <a:t>对象有两个层次的概念：</a:t>
            </a:r>
          </a:p>
          <a:p>
            <a:pPr lvl="1">
              <a:spcBef>
                <a:spcPct val="50000"/>
              </a:spcBef>
              <a:buClr>
                <a:schemeClr val="tx1"/>
              </a:buClr>
              <a:buSzPct val="70000"/>
              <a:buFont typeface="Wingdings" panose="05000000000000000000" pitchFamily="2" charset="2"/>
              <a:buChar char="§"/>
            </a:pPr>
            <a:r>
              <a:rPr lang="zh-CN" altLang="en-US" b="0" dirty="0">
                <a:latin typeface="Times New Roman" panose="02020503050405090304" pitchFamily="18" charset="0"/>
              </a:rPr>
              <a:t> 现实生活中对象指的是客观世界的实体；</a:t>
            </a:r>
          </a:p>
          <a:p>
            <a:pPr lvl="1">
              <a:spcBef>
                <a:spcPct val="50000"/>
              </a:spcBef>
              <a:buClr>
                <a:schemeClr val="tx1"/>
              </a:buClr>
              <a:buSzPct val="70000"/>
              <a:buFont typeface="Wingdings" panose="05000000000000000000" pitchFamily="2" charset="2"/>
              <a:buChar char="§"/>
            </a:pPr>
            <a:r>
              <a:rPr lang="zh-CN" altLang="en-US" b="0" dirty="0">
                <a:latin typeface="Times New Roman" panose="02020503050405090304" pitchFamily="18" charset="0"/>
              </a:rPr>
              <a:t> 程序中对象就是一组变量和相关方法的集合，</a:t>
            </a:r>
            <a:endParaRPr lang="en-US" altLang="zh-CN" b="0" dirty="0">
              <a:latin typeface="Times New Roman" panose="02020503050405090304" pitchFamily="18" charset="0"/>
            </a:endParaRPr>
          </a:p>
          <a:p>
            <a:pPr lvl="1">
              <a:spcBef>
                <a:spcPct val="50000"/>
              </a:spcBef>
              <a:buClr>
                <a:schemeClr val="tx1"/>
              </a:buClr>
              <a:buSzPct val="70000"/>
              <a:buFont typeface="Wingdings" panose="05000000000000000000" pitchFamily="2" charset="2"/>
              <a:buChar char="§"/>
            </a:pPr>
            <a:r>
              <a:rPr lang="zh-CN" altLang="en-US" b="0" dirty="0">
                <a:latin typeface="Times New Roman" panose="02020503050405090304" pitchFamily="18" charset="0"/>
              </a:rPr>
              <a:t>其中变量表明对象的状态，方法表明对象所具有的行为。</a:t>
            </a:r>
          </a:p>
          <a:p>
            <a:endParaRPr kumimoji="1" lang="zh-CN" altLang="en-US" dirty="0"/>
          </a:p>
        </p:txBody>
      </p:sp>
      <p:grpSp>
        <p:nvGrpSpPr>
          <p:cNvPr id="4" name="Group 33"/>
          <p:cNvGrpSpPr/>
          <p:nvPr/>
        </p:nvGrpSpPr>
        <p:grpSpPr bwMode="auto">
          <a:xfrm>
            <a:off x="5858933" y="3873500"/>
            <a:ext cx="4495800" cy="2438400"/>
            <a:chOff x="1488" y="2400"/>
            <a:chExt cx="3312" cy="1776"/>
          </a:xfrm>
        </p:grpSpPr>
        <p:sp>
          <p:nvSpPr>
            <p:cNvPr id="5" name="Oval 14"/>
            <p:cNvSpPr>
              <a:spLocks noChangeArrowheads="1"/>
            </p:cNvSpPr>
            <p:nvPr/>
          </p:nvSpPr>
          <p:spPr bwMode="auto">
            <a:xfrm>
              <a:off x="2976" y="2400"/>
              <a:ext cx="1824" cy="1776"/>
            </a:xfrm>
            <a:prstGeom prst="ellipse">
              <a:avLst/>
            </a:prstGeom>
            <a:solidFill>
              <a:srgbClr val="C0C0C0"/>
            </a:solidFill>
            <a:ln w="9525">
              <a:solidFill>
                <a:schemeClr val="tx1"/>
              </a:solidFill>
              <a:round/>
            </a:ln>
          </p:spPr>
          <p:txBody>
            <a:bodyPr wrap="none" anchor="ctr"/>
            <a:lstStyle/>
            <a:p>
              <a:endParaRPr lang="zh-CN" altLang="en-US"/>
            </a:p>
          </p:txBody>
        </p:sp>
        <p:sp>
          <p:nvSpPr>
            <p:cNvPr id="6" name="Line 15"/>
            <p:cNvSpPr>
              <a:spLocks noChangeShapeType="1"/>
            </p:cNvSpPr>
            <p:nvPr/>
          </p:nvSpPr>
          <p:spPr bwMode="auto">
            <a:xfrm>
              <a:off x="3408" y="2544"/>
              <a:ext cx="912" cy="14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6"/>
            <p:cNvSpPr>
              <a:spLocks noChangeShapeType="1"/>
            </p:cNvSpPr>
            <p:nvPr/>
          </p:nvSpPr>
          <p:spPr bwMode="auto">
            <a:xfrm flipH="1">
              <a:off x="3504" y="2448"/>
              <a:ext cx="672" cy="16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7"/>
            <p:cNvSpPr>
              <a:spLocks noChangeShapeType="1"/>
            </p:cNvSpPr>
            <p:nvPr/>
          </p:nvSpPr>
          <p:spPr bwMode="auto">
            <a:xfrm>
              <a:off x="2976" y="3264"/>
              <a:ext cx="182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Oval 18"/>
            <p:cNvSpPr>
              <a:spLocks noChangeArrowheads="1"/>
            </p:cNvSpPr>
            <p:nvPr/>
          </p:nvSpPr>
          <p:spPr bwMode="auto">
            <a:xfrm>
              <a:off x="3408" y="2832"/>
              <a:ext cx="912" cy="864"/>
            </a:xfrm>
            <a:prstGeom prst="ellipse">
              <a:avLst/>
            </a:prstGeom>
            <a:solidFill>
              <a:srgbClr val="FFCC66"/>
            </a:solidFill>
            <a:ln w="9525">
              <a:solidFill>
                <a:schemeClr val="tx1"/>
              </a:solidFill>
              <a:round/>
            </a:ln>
          </p:spPr>
          <p:txBody>
            <a:bodyPr wrap="none" anchor="ctr"/>
            <a:lstStyle/>
            <a:p>
              <a:endParaRPr lang="zh-CN" altLang="en-US"/>
            </a:p>
          </p:txBody>
        </p:sp>
        <p:sp>
          <p:nvSpPr>
            <p:cNvPr id="10" name="Rectangle 19"/>
            <p:cNvSpPr>
              <a:spLocks noChangeArrowheads="1"/>
            </p:cNvSpPr>
            <p:nvPr/>
          </p:nvSpPr>
          <p:spPr bwMode="auto">
            <a:xfrm>
              <a:off x="3744" y="2976"/>
              <a:ext cx="144" cy="144"/>
            </a:xfrm>
            <a:prstGeom prst="rect">
              <a:avLst/>
            </a:prstGeom>
            <a:solidFill>
              <a:srgbClr val="FF0066"/>
            </a:solidFill>
            <a:ln w="9525">
              <a:solidFill>
                <a:schemeClr val="tx1"/>
              </a:solidFill>
              <a:miter lim="800000"/>
            </a:ln>
          </p:spPr>
          <p:txBody>
            <a:bodyPr wrap="none" anchor="ctr"/>
            <a:lstStyle/>
            <a:p>
              <a:endParaRPr lang="zh-CN" altLang="en-US"/>
            </a:p>
          </p:txBody>
        </p:sp>
        <p:sp>
          <p:nvSpPr>
            <p:cNvPr id="11" name="Oval 20"/>
            <p:cNvSpPr>
              <a:spLocks noChangeArrowheads="1"/>
            </p:cNvSpPr>
            <p:nvPr/>
          </p:nvSpPr>
          <p:spPr bwMode="auto">
            <a:xfrm>
              <a:off x="3552" y="3312"/>
              <a:ext cx="144" cy="192"/>
            </a:xfrm>
            <a:prstGeom prst="ellipse">
              <a:avLst/>
            </a:prstGeom>
            <a:solidFill>
              <a:schemeClr val="accent2"/>
            </a:solidFill>
            <a:ln w="9525">
              <a:solidFill>
                <a:schemeClr val="tx1"/>
              </a:solidFill>
              <a:round/>
            </a:ln>
          </p:spPr>
          <p:txBody>
            <a:bodyPr wrap="none" anchor="ctr"/>
            <a:lstStyle/>
            <a:p>
              <a:endParaRPr lang="zh-CN" altLang="en-US"/>
            </a:p>
          </p:txBody>
        </p:sp>
        <p:sp>
          <p:nvSpPr>
            <p:cNvPr id="12" name="AutoShape 21"/>
            <p:cNvSpPr>
              <a:spLocks noChangeArrowheads="1"/>
            </p:cNvSpPr>
            <p:nvPr/>
          </p:nvSpPr>
          <p:spPr bwMode="auto">
            <a:xfrm>
              <a:off x="3600" y="3072"/>
              <a:ext cx="144" cy="144"/>
            </a:xfrm>
            <a:prstGeom prst="triangle">
              <a:avLst>
                <a:gd name="adj" fmla="val 50000"/>
              </a:avLst>
            </a:prstGeom>
            <a:solidFill>
              <a:schemeClr val="accent1"/>
            </a:solidFill>
            <a:ln w="9525">
              <a:solidFill>
                <a:schemeClr val="tx1"/>
              </a:solidFill>
              <a:miter lim="800000"/>
            </a:ln>
          </p:spPr>
          <p:txBody>
            <a:bodyPr wrap="none" anchor="ctr"/>
            <a:lstStyle/>
            <a:p>
              <a:endParaRPr lang="zh-CN" altLang="en-US"/>
            </a:p>
          </p:txBody>
        </p:sp>
        <p:sp>
          <p:nvSpPr>
            <p:cNvPr id="13" name="Rectangle 22"/>
            <p:cNvSpPr>
              <a:spLocks noChangeArrowheads="1"/>
            </p:cNvSpPr>
            <p:nvPr/>
          </p:nvSpPr>
          <p:spPr bwMode="auto">
            <a:xfrm>
              <a:off x="3840" y="3264"/>
              <a:ext cx="144" cy="144"/>
            </a:xfrm>
            <a:prstGeom prst="rect">
              <a:avLst/>
            </a:prstGeom>
            <a:solidFill>
              <a:srgbClr val="FF0066"/>
            </a:solidFill>
            <a:ln w="9525">
              <a:solidFill>
                <a:schemeClr val="tx1"/>
              </a:solidFill>
              <a:miter lim="800000"/>
            </a:ln>
          </p:spPr>
          <p:txBody>
            <a:bodyPr wrap="none" anchor="ctr"/>
            <a:lstStyle/>
            <a:p>
              <a:endParaRPr lang="zh-CN" altLang="en-US"/>
            </a:p>
          </p:txBody>
        </p:sp>
        <p:sp>
          <p:nvSpPr>
            <p:cNvPr id="14" name="Oval 23"/>
            <p:cNvSpPr>
              <a:spLocks noChangeArrowheads="1"/>
            </p:cNvSpPr>
            <p:nvPr/>
          </p:nvSpPr>
          <p:spPr bwMode="auto">
            <a:xfrm>
              <a:off x="3984" y="3024"/>
              <a:ext cx="144" cy="192"/>
            </a:xfrm>
            <a:prstGeom prst="ellipse">
              <a:avLst/>
            </a:prstGeom>
            <a:solidFill>
              <a:schemeClr val="accent2"/>
            </a:solidFill>
            <a:ln w="9525">
              <a:solidFill>
                <a:schemeClr val="tx1"/>
              </a:solidFill>
              <a:round/>
            </a:ln>
          </p:spPr>
          <p:txBody>
            <a:bodyPr wrap="none" anchor="ctr"/>
            <a:lstStyle/>
            <a:p>
              <a:endParaRPr lang="zh-CN" altLang="en-US"/>
            </a:p>
          </p:txBody>
        </p:sp>
        <p:sp>
          <p:nvSpPr>
            <p:cNvPr id="15" name="AutoShape 24"/>
            <p:cNvSpPr>
              <a:spLocks noChangeArrowheads="1"/>
            </p:cNvSpPr>
            <p:nvPr/>
          </p:nvSpPr>
          <p:spPr bwMode="auto">
            <a:xfrm>
              <a:off x="3744" y="3456"/>
              <a:ext cx="144" cy="144"/>
            </a:xfrm>
            <a:prstGeom prst="triangle">
              <a:avLst>
                <a:gd name="adj" fmla="val 50000"/>
              </a:avLst>
            </a:prstGeom>
            <a:solidFill>
              <a:schemeClr val="accent1"/>
            </a:solidFill>
            <a:ln w="9525">
              <a:solidFill>
                <a:schemeClr val="tx1"/>
              </a:solidFill>
              <a:miter lim="800000"/>
            </a:ln>
          </p:spPr>
          <p:txBody>
            <a:bodyPr wrap="none" anchor="ctr"/>
            <a:lstStyle/>
            <a:p>
              <a:endParaRPr lang="zh-CN" altLang="en-US"/>
            </a:p>
          </p:txBody>
        </p:sp>
        <p:sp>
          <p:nvSpPr>
            <p:cNvPr id="16" name="Text Box 25"/>
            <p:cNvSpPr txBox="1">
              <a:spLocks noChangeArrowheads="1"/>
            </p:cNvSpPr>
            <p:nvPr/>
          </p:nvSpPr>
          <p:spPr bwMode="auto">
            <a:xfrm>
              <a:off x="1488" y="2530"/>
              <a:ext cx="58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a:solidFill>
                    <a:srgbClr val="000066"/>
                  </a:solidFill>
                  <a:latin typeface="Times New Roman" panose="02020503050405090304" pitchFamily="18" charset="0"/>
                </a:rPr>
                <a:t>变量</a:t>
              </a:r>
              <a:endParaRPr lang="zh-CN" altLang="en-US">
                <a:solidFill>
                  <a:srgbClr val="990000"/>
                </a:solidFill>
                <a:latin typeface="Times New Roman" panose="02020503050405090304" pitchFamily="18" charset="0"/>
              </a:endParaRPr>
            </a:p>
          </p:txBody>
        </p:sp>
        <p:sp>
          <p:nvSpPr>
            <p:cNvPr id="17" name="Line 26"/>
            <p:cNvSpPr>
              <a:spLocks noChangeShapeType="1"/>
            </p:cNvSpPr>
            <p:nvPr/>
          </p:nvSpPr>
          <p:spPr bwMode="auto">
            <a:xfrm>
              <a:off x="2304" y="2736"/>
              <a:ext cx="1488"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7"/>
            <p:cNvSpPr>
              <a:spLocks noChangeShapeType="1"/>
            </p:cNvSpPr>
            <p:nvPr/>
          </p:nvSpPr>
          <p:spPr bwMode="auto">
            <a:xfrm>
              <a:off x="2304" y="2736"/>
              <a:ext cx="139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8"/>
            <p:cNvSpPr>
              <a:spLocks noChangeShapeType="1"/>
            </p:cNvSpPr>
            <p:nvPr/>
          </p:nvSpPr>
          <p:spPr bwMode="auto">
            <a:xfrm>
              <a:off x="2352" y="2736"/>
              <a:ext cx="1248"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29"/>
            <p:cNvSpPr txBox="1">
              <a:spLocks noChangeArrowheads="1"/>
            </p:cNvSpPr>
            <p:nvPr/>
          </p:nvSpPr>
          <p:spPr bwMode="auto">
            <a:xfrm>
              <a:off x="1537" y="3823"/>
              <a:ext cx="58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a:solidFill>
                    <a:srgbClr val="000066"/>
                  </a:solidFill>
                  <a:latin typeface="Times New Roman" panose="02020503050405090304" pitchFamily="18" charset="0"/>
                </a:rPr>
                <a:t>方法</a:t>
              </a:r>
              <a:endParaRPr lang="zh-CN" altLang="en-US">
                <a:solidFill>
                  <a:srgbClr val="990000"/>
                </a:solidFill>
                <a:latin typeface="Times New Roman" panose="02020503050405090304" pitchFamily="18" charset="0"/>
              </a:endParaRPr>
            </a:p>
          </p:txBody>
        </p:sp>
        <p:sp>
          <p:nvSpPr>
            <p:cNvPr id="21" name="Line 30"/>
            <p:cNvSpPr>
              <a:spLocks noChangeShapeType="1"/>
            </p:cNvSpPr>
            <p:nvPr/>
          </p:nvSpPr>
          <p:spPr bwMode="auto">
            <a:xfrm flipV="1">
              <a:off x="2352" y="3120"/>
              <a:ext cx="720" cy="8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1"/>
            <p:cNvSpPr>
              <a:spLocks noChangeShapeType="1"/>
            </p:cNvSpPr>
            <p:nvPr/>
          </p:nvSpPr>
          <p:spPr bwMode="auto">
            <a:xfrm flipV="1">
              <a:off x="2352" y="3840"/>
              <a:ext cx="2112"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2"/>
            <p:cNvSpPr>
              <a:spLocks noChangeShapeType="1"/>
            </p:cNvSpPr>
            <p:nvPr/>
          </p:nvSpPr>
          <p:spPr bwMode="auto">
            <a:xfrm flipV="1">
              <a:off x="2352" y="3600"/>
              <a:ext cx="960"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4" name="Object 34"/>
          <p:cNvGraphicFramePr>
            <a:graphicFrameLocks noChangeAspect="1"/>
          </p:cNvGraphicFramePr>
          <p:nvPr/>
        </p:nvGraphicFramePr>
        <p:xfrm>
          <a:off x="1625601" y="4483100"/>
          <a:ext cx="3620558" cy="1233488"/>
        </p:xfrm>
        <a:graphic>
          <a:graphicData uri="http://schemas.openxmlformats.org/presentationml/2006/ole">
            <mc:AlternateContent xmlns:mc="http://schemas.openxmlformats.org/markup-compatibility/2006">
              <mc:Choice xmlns:v="urn:schemas-microsoft-com:vml" Requires="v">
                <p:oleObj spid="_x0000_s1081" name="剪辑" r:id="rId3" imgW="39271575" imgH="10239375" progId="MS_ClipArt_Gallery.2">
                  <p:embed/>
                </p:oleObj>
              </mc:Choice>
              <mc:Fallback>
                <p:oleObj name="剪辑" r:id="rId3" imgW="39271575" imgH="10239375" progId="MS_ClipArt_Gallery.2">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1" y="4483100"/>
                        <a:ext cx="3620558" cy="1233488"/>
                      </a:xfrm>
                      <a:prstGeom prst="rect">
                        <a:avLst/>
                      </a:prstGeom>
                      <a:noFill/>
                      <a:ln>
                        <a:noFill/>
                      </a:ln>
                      <a:effec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503050405090304" pitchFamily="18" charset="0"/>
              </a:rPr>
              <a:t>instanceof</a:t>
            </a:r>
            <a:endParaRPr kumimoji="1" lang="zh-CN" altLang="en-US" dirty="0"/>
          </a:p>
        </p:txBody>
      </p:sp>
      <p:sp>
        <p:nvSpPr>
          <p:cNvPr id="3" name="内容占位符 2"/>
          <p:cNvSpPr>
            <a:spLocks noGrp="1"/>
          </p:cNvSpPr>
          <p:nvPr>
            <p:ph idx="1"/>
          </p:nvPr>
        </p:nvSpPr>
        <p:spPr>
          <a:xfrm>
            <a:off x="838200" y="1825624"/>
            <a:ext cx="10515600" cy="4776881"/>
          </a:xfrm>
        </p:spPr>
        <p:txBody>
          <a:bodyPr/>
          <a:lstStyle/>
          <a:p>
            <a:r>
              <a:rPr lang="zh-CN" altLang="en-US" dirty="0">
                <a:latin typeface="Times New Roman" panose="02020503050405090304" pitchFamily="18" charset="0"/>
              </a:rPr>
              <a:t>在</a:t>
            </a:r>
            <a:r>
              <a:rPr lang="en-US" altLang="zh-CN" dirty="0">
                <a:latin typeface="Times New Roman" panose="02020503050405090304" pitchFamily="18" charset="0"/>
              </a:rPr>
              <a:t>Java</a:t>
            </a:r>
            <a:r>
              <a:rPr lang="zh-CN" altLang="en-US" dirty="0">
                <a:latin typeface="Times New Roman" panose="02020503050405090304" pitchFamily="18" charset="0"/>
              </a:rPr>
              <a:t>语言中，提供了操作符</a:t>
            </a:r>
            <a:r>
              <a:rPr lang="en-US" altLang="zh-CN" dirty="0" err="1">
                <a:latin typeface="Times New Roman" panose="02020503050405090304" pitchFamily="18" charset="0"/>
              </a:rPr>
              <a:t>instanceof</a:t>
            </a:r>
            <a:r>
              <a:rPr lang="zh-CN" altLang="en-US" dirty="0">
                <a:latin typeface="Times New Roman" panose="02020503050405090304" pitchFamily="18" charset="0"/>
              </a:rPr>
              <a:t>用来判断对象是否属于某个类的实例。</a:t>
            </a:r>
          </a:p>
          <a:p>
            <a:endParaRPr kumimoji="1" lang="zh-CN" altLang="en-US" dirty="0"/>
          </a:p>
        </p:txBody>
      </p:sp>
      <p:sp>
        <p:nvSpPr>
          <p:cNvPr id="4" name="Text Box 4"/>
          <p:cNvSpPr txBox="1">
            <a:spLocks noChangeArrowheads="1"/>
          </p:cNvSpPr>
          <p:nvPr/>
        </p:nvSpPr>
        <p:spPr bwMode="auto">
          <a:xfrm>
            <a:off x="838199" y="3146425"/>
            <a:ext cx="5257800" cy="33464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60000"/>
              </a:lnSpc>
              <a:spcBef>
                <a:spcPct val="20000"/>
              </a:spcBef>
            </a:pPr>
            <a:r>
              <a:rPr lang="en-US" altLang="zh-CN" sz="1800" dirty="0">
                <a:latin typeface="Times New Roman" panose="02020503050405090304" pitchFamily="18" charset="0"/>
              </a:rPr>
              <a:t>public  void  method (Employee  e)</a:t>
            </a:r>
          </a:p>
          <a:p>
            <a:pPr lvl="1">
              <a:lnSpc>
                <a:spcPct val="60000"/>
              </a:lnSpc>
              <a:spcBef>
                <a:spcPct val="20000"/>
              </a:spcBef>
            </a:pPr>
            <a:r>
              <a:rPr lang="en-US" altLang="zh-CN" sz="1800" dirty="0">
                <a:latin typeface="Times New Roman" panose="02020503050405090304" pitchFamily="18" charset="0"/>
              </a:rPr>
              <a:t>{</a:t>
            </a:r>
          </a:p>
          <a:p>
            <a:pPr lvl="1">
              <a:lnSpc>
                <a:spcPct val="60000"/>
              </a:lnSpc>
              <a:spcBef>
                <a:spcPct val="20000"/>
              </a:spcBef>
            </a:pPr>
            <a:r>
              <a:rPr lang="en-US" altLang="zh-CN" sz="1800" dirty="0">
                <a:latin typeface="Times New Roman" panose="02020503050405090304" pitchFamily="18" charset="0"/>
              </a:rPr>
              <a:t>         if  ( e  </a:t>
            </a:r>
            <a:r>
              <a:rPr lang="en-US" altLang="zh-CN" sz="1800" dirty="0" err="1">
                <a:solidFill>
                  <a:schemeClr val="folHlink"/>
                </a:solidFill>
                <a:latin typeface="Times New Roman" panose="02020503050405090304" pitchFamily="18" charset="0"/>
              </a:rPr>
              <a:t>instanceof</a:t>
            </a:r>
            <a:r>
              <a:rPr lang="en-US" altLang="zh-CN" sz="1800" dirty="0">
                <a:latin typeface="Times New Roman" panose="02020503050405090304" pitchFamily="18" charset="0"/>
              </a:rPr>
              <a:t>  Manager ) </a:t>
            </a:r>
          </a:p>
          <a:p>
            <a:pPr lvl="1">
              <a:lnSpc>
                <a:spcPct val="60000"/>
              </a:lnSpc>
              <a:spcBef>
                <a:spcPct val="20000"/>
              </a:spcBef>
            </a:pPr>
            <a:r>
              <a:rPr lang="en-US" altLang="zh-CN" sz="1800" dirty="0">
                <a:latin typeface="Times New Roman" panose="02020503050405090304" pitchFamily="18" charset="0"/>
              </a:rPr>
              <a:t>         { </a:t>
            </a:r>
          </a:p>
          <a:p>
            <a:pPr lvl="1">
              <a:lnSpc>
                <a:spcPct val="60000"/>
              </a:lnSpc>
              <a:spcBef>
                <a:spcPct val="20000"/>
              </a:spcBef>
            </a:pPr>
            <a:r>
              <a:rPr lang="en-US" altLang="zh-CN" sz="1800" dirty="0">
                <a:latin typeface="Times New Roman" panose="02020503050405090304" pitchFamily="18" charset="0"/>
              </a:rPr>
              <a:t>               …//do something as a Manager</a:t>
            </a:r>
          </a:p>
          <a:p>
            <a:pPr lvl="1">
              <a:lnSpc>
                <a:spcPct val="60000"/>
              </a:lnSpc>
              <a:spcBef>
                <a:spcPct val="20000"/>
              </a:spcBef>
            </a:pPr>
            <a:r>
              <a:rPr lang="en-US" altLang="zh-CN" sz="1800" dirty="0">
                <a:latin typeface="Times New Roman" panose="02020503050405090304" pitchFamily="18" charset="0"/>
              </a:rPr>
              <a:t>          }</a:t>
            </a:r>
          </a:p>
          <a:p>
            <a:pPr lvl="1">
              <a:lnSpc>
                <a:spcPct val="60000"/>
              </a:lnSpc>
              <a:spcBef>
                <a:spcPct val="20000"/>
              </a:spcBef>
            </a:pPr>
            <a:r>
              <a:rPr lang="en-US" altLang="zh-CN" sz="1800" dirty="0">
                <a:latin typeface="Times New Roman" panose="02020503050405090304" pitchFamily="18" charset="0"/>
              </a:rPr>
              <a:t>         else  if  ( e  </a:t>
            </a:r>
            <a:r>
              <a:rPr lang="en-US" altLang="zh-CN" sz="1800" dirty="0" err="1">
                <a:solidFill>
                  <a:schemeClr val="folHlink"/>
                </a:solidFill>
                <a:latin typeface="Times New Roman" panose="02020503050405090304" pitchFamily="18" charset="0"/>
              </a:rPr>
              <a:t>instanceof</a:t>
            </a:r>
            <a:r>
              <a:rPr lang="en-US" altLang="zh-CN" sz="1800" dirty="0">
                <a:latin typeface="Times New Roman" panose="02020503050405090304" pitchFamily="18" charset="0"/>
              </a:rPr>
              <a:t>  Contractor )</a:t>
            </a:r>
          </a:p>
          <a:p>
            <a:pPr lvl="1">
              <a:lnSpc>
                <a:spcPct val="60000"/>
              </a:lnSpc>
              <a:spcBef>
                <a:spcPct val="20000"/>
              </a:spcBef>
            </a:pPr>
            <a:r>
              <a:rPr lang="en-US" altLang="zh-CN" sz="1800" dirty="0">
                <a:latin typeface="Times New Roman" panose="02020503050405090304" pitchFamily="18" charset="0"/>
              </a:rPr>
              <a:t>         {</a:t>
            </a:r>
          </a:p>
          <a:p>
            <a:pPr lvl="1">
              <a:lnSpc>
                <a:spcPct val="60000"/>
              </a:lnSpc>
              <a:spcBef>
                <a:spcPct val="20000"/>
              </a:spcBef>
            </a:pPr>
            <a:r>
              <a:rPr lang="en-US" altLang="zh-CN" sz="1800" dirty="0">
                <a:latin typeface="Times New Roman" panose="02020503050405090304" pitchFamily="18" charset="0"/>
              </a:rPr>
              <a:t>       	      …//do something as a Contractor</a:t>
            </a:r>
          </a:p>
          <a:p>
            <a:pPr lvl="1">
              <a:lnSpc>
                <a:spcPct val="60000"/>
              </a:lnSpc>
              <a:spcBef>
                <a:spcPct val="20000"/>
              </a:spcBef>
            </a:pPr>
            <a:r>
              <a:rPr lang="en-US" altLang="zh-CN" sz="1800" dirty="0">
                <a:latin typeface="Times New Roman" panose="02020503050405090304" pitchFamily="18" charset="0"/>
              </a:rPr>
              <a:t>         }</a:t>
            </a:r>
          </a:p>
          <a:p>
            <a:pPr lvl="1">
              <a:lnSpc>
                <a:spcPct val="60000"/>
              </a:lnSpc>
              <a:spcBef>
                <a:spcPct val="20000"/>
              </a:spcBef>
            </a:pPr>
            <a:r>
              <a:rPr lang="en-US" altLang="zh-CN" sz="1800" dirty="0">
                <a:latin typeface="Times New Roman" panose="02020503050405090304" pitchFamily="18" charset="0"/>
              </a:rPr>
              <a:t>         else</a:t>
            </a:r>
          </a:p>
          <a:p>
            <a:pPr lvl="1">
              <a:lnSpc>
                <a:spcPct val="60000"/>
              </a:lnSpc>
              <a:spcBef>
                <a:spcPct val="20000"/>
              </a:spcBef>
            </a:pPr>
            <a:r>
              <a:rPr lang="en-US" altLang="zh-CN" sz="1800" dirty="0">
                <a:latin typeface="Times New Roman" panose="02020503050405090304" pitchFamily="18" charset="0"/>
              </a:rPr>
              <a:t>         {</a:t>
            </a:r>
          </a:p>
          <a:p>
            <a:pPr lvl="1">
              <a:lnSpc>
                <a:spcPct val="60000"/>
              </a:lnSpc>
              <a:spcBef>
                <a:spcPct val="20000"/>
              </a:spcBef>
            </a:pPr>
            <a:r>
              <a:rPr lang="en-US" altLang="zh-CN" sz="1800" dirty="0">
                <a:latin typeface="Times New Roman" panose="02020503050405090304" pitchFamily="18" charset="0"/>
              </a:rPr>
              <a:t>	     … //do something else</a:t>
            </a:r>
          </a:p>
          <a:p>
            <a:pPr lvl="1">
              <a:lnSpc>
                <a:spcPct val="60000"/>
              </a:lnSpc>
              <a:spcBef>
                <a:spcPct val="20000"/>
              </a:spcBef>
            </a:pPr>
            <a:r>
              <a:rPr lang="en-US" altLang="zh-CN" sz="1800" dirty="0">
                <a:latin typeface="Times New Roman" panose="02020503050405090304" pitchFamily="18" charset="0"/>
              </a:rPr>
              <a:t>        }</a:t>
            </a:r>
          </a:p>
          <a:p>
            <a:pPr lvl="1">
              <a:lnSpc>
                <a:spcPct val="60000"/>
              </a:lnSpc>
              <a:spcBef>
                <a:spcPct val="20000"/>
              </a:spcBef>
            </a:pPr>
            <a:r>
              <a:rPr lang="en-US" altLang="zh-CN" sz="1800" dirty="0">
                <a:latin typeface="Times New Roman" panose="02020503050405090304" pitchFamily="18" charset="0"/>
              </a:rPr>
              <a:t>}</a:t>
            </a:r>
          </a:p>
        </p:txBody>
      </p:sp>
      <p:grpSp>
        <p:nvGrpSpPr>
          <p:cNvPr id="5" name="Group 15"/>
          <p:cNvGrpSpPr/>
          <p:nvPr/>
        </p:nvGrpSpPr>
        <p:grpSpPr bwMode="auto">
          <a:xfrm>
            <a:off x="6515380" y="3374838"/>
            <a:ext cx="4038039" cy="2761597"/>
            <a:chOff x="3744" y="2304"/>
            <a:chExt cx="1866" cy="957"/>
          </a:xfrm>
        </p:grpSpPr>
        <p:sp>
          <p:nvSpPr>
            <p:cNvPr id="6" name="Text Box 7"/>
            <p:cNvSpPr txBox="1">
              <a:spLocks noChangeArrowheads="1"/>
            </p:cNvSpPr>
            <p:nvPr/>
          </p:nvSpPr>
          <p:spPr bwMode="auto">
            <a:xfrm>
              <a:off x="4272" y="2304"/>
              <a:ext cx="730" cy="237"/>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imes New Roman" panose="02020503050405090304" pitchFamily="18" charset="0"/>
                </a:rPr>
                <a:t>Employee</a:t>
              </a:r>
            </a:p>
          </p:txBody>
        </p:sp>
        <p:sp>
          <p:nvSpPr>
            <p:cNvPr id="7" name="Text Box 8"/>
            <p:cNvSpPr txBox="1">
              <a:spLocks noChangeArrowheads="1"/>
            </p:cNvSpPr>
            <p:nvPr/>
          </p:nvSpPr>
          <p:spPr bwMode="auto">
            <a:xfrm>
              <a:off x="3744" y="3024"/>
              <a:ext cx="682" cy="237"/>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imes New Roman" panose="02020503050405090304" pitchFamily="18" charset="0"/>
                </a:rPr>
                <a:t>Manager</a:t>
              </a:r>
            </a:p>
          </p:txBody>
        </p:sp>
        <p:sp>
          <p:nvSpPr>
            <p:cNvPr id="8" name="Text Box 10"/>
            <p:cNvSpPr txBox="1">
              <a:spLocks noChangeArrowheads="1"/>
            </p:cNvSpPr>
            <p:nvPr/>
          </p:nvSpPr>
          <p:spPr bwMode="auto">
            <a:xfrm>
              <a:off x="4800" y="3024"/>
              <a:ext cx="810" cy="237"/>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imes New Roman" panose="02020503050405090304" pitchFamily="18" charset="0"/>
                </a:rPr>
                <a:t>Contractor</a:t>
              </a:r>
            </a:p>
          </p:txBody>
        </p:sp>
        <p:sp>
          <p:nvSpPr>
            <p:cNvPr id="9" name="Line 11"/>
            <p:cNvSpPr>
              <a:spLocks noChangeShapeType="1"/>
            </p:cNvSpPr>
            <p:nvPr/>
          </p:nvSpPr>
          <p:spPr bwMode="auto">
            <a:xfrm flipV="1">
              <a:off x="4656" y="2544"/>
              <a:ext cx="0" cy="24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2"/>
            <p:cNvSpPr>
              <a:spLocks noChangeShapeType="1"/>
            </p:cNvSpPr>
            <p:nvPr/>
          </p:nvSpPr>
          <p:spPr bwMode="auto">
            <a:xfrm>
              <a:off x="4080" y="2784"/>
              <a:ext cx="1104"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3"/>
            <p:cNvSpPr>
              <a:spLocks noChangeShapeType="1"/>
            </p:cNvSpPr>
            <p:nvPr/>
          </p:nvSpPr>
          <p:spPr bwMode="auto">
            <a:xfrm>
              <a:off x="4080" y="2784"/>
              <a:ext cx="0" cy="24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4"/>
            <p:cNvSpPr>
              <a:spLocks noChangeShapeType="1"/>
            </p:cNvSpPr>
            <p:nvPr/>
          </p:nvSpPr>
          <p:spPr bwMode="auto">
            <a:xfrm>
              <a:off x="5184" y="2784"/>
              <a:ext cx="0" cy="24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成员变量的隐藏</a:t>
            </a:r>
            <a:endParaRPr kumimoji="1" lang="zh-CN" altLang="en-US" dirty="0"/>
          </a:p>
        </p:txBody>
      </p:sp>
      <p:sp>
        <p:nvSpPr>
          <p:cNvPr id="3" name="内容占位符 2"/>
          <p:cNvSpPr>
            <a:spLocks noGrp="1"/>
          </p:cNvSpPr>
          <p:nvPr>
            <p:ph idx="1"/>
          </p:nvPr>
        </p:nvSpPr>
        <p:spPr/>
        <p:txBody>
          <a:bodyPr/>
          <a:lstStyle/>
          <a:p>
            <a:pPr marL="457200" lvl="1" indent="0">
              <a:buClr>
                <a:schemeClr val="folHlink"/>
              </a:buClr>
              <a:buNone/>
            </a:pPr>
            <a:r>
              <a:rPr lang="zh-CN" altLang="en-US" sz="2800" b="0" dirty="0">
                <a:latin typeface="Times New Roman" panose="02020503050405090304" pitchFamily="18" charset="0"/>
              </a:rPr>
              <a:t>可以用方法来实现对成员变量的隐藏：</a:t>
            </a:r>
          </a:p>
          <a:p>
            <a:pPr marL="914400" lvl="2" indent="0">
              <a:buClr>
                <a:schemeClr val="hlink"/>
              </a:buClr>
              <a:buSzPct val="70000"/>
              <a:buNone/>
            </a:pPr>
            <a:r>
              <a:rPr lang="zh-CN" altLang="en-US" sz="2800" b="0" dirty="0">
                <a:latin typeface="Times New Roman" panose="02020503050405090304" pitchFamily="18" charset="0"/>
              </a:rPr>
              <a:t> </a:t>
            </a:r>
            <a:r>
              <a:rPr lang="zh-CN" altLang="en-US" b="0" dirty="0">
                <a:latin typeface="Times New Roman" panose="02020503050405090304" pitchFamily="18" charset="0"/>
              </a:rPr>
              <a:t>设置变量方法：</a:t>
            </a:r>
            <a:r>
              <a:rPr lang="en-US" altLang="zh-CN" b="0" dirty="0" err="1">
                <a:latin typeface="Times New Roman" panose="02020503050405090304" pitchFamily="18" charset="0"/>
              </a:rPr>
              <a:t>setVariable</a:t>
            </a:r>
            <a:r>
              <a:rPr lang="en-US" altLang="zh-CN" b="0" dirty="0">
                <a:latin typeface="Times New Roman" panose="02020503050405090304" pitchFamily="18" charset="0"/>
              </a:rPr>
              <a:t>()</a:t>
            </a:r>
          </a:p>
          <a:p>
            <a:pPr marL="914400" lvl="2" indent="0">
              <a:buClr>
                <a:schemeClr val="hlink"/>
              </a:buClr>
              <a:buSzPct val="70000"/>
              <a:buNone/>
            </a:pPr>
            <a:r>
              <a:rPr lang="en-US" altLang="zh-CN" b="0" dirty="0">
                <a:latin typeface="Times New Roman" panose="02020503050405090304" pitchFamily="18" charset="0"/>
              </a:rPr>
              <a:t> </a:t>
            </a:r>
            <a:r>
              <a:rPr lang="zh-CN" altLang="en-US" b="0" dirty="0">
                <a:latin typeface="Times New Roman" panose="02020503050405090304" pitchFamily="18" charset="0"/>
              </a:rPr>
              <a:t> 获取变量方法：</a:t>
            </a:r>
            <a:r>
              <a:rPr lang="en-US" altLang="zh-CN" b="0" dirty="0" err="1">
                <a:latin typeface="Times New Roman" panose="02020503050405090304" pitchFamily="18" charset="0"/>
              </a:rPr>
              <a:t>getVariable</a:t>
            </a:r>
            <a:r>
              <a:rPr lang="en-US" altLang="zh-CN" b="0" dirty="0">
                <a:latin typeface="Times New Roman" panose="02020503050405090304" pitchFamily="18" charset="0"/>
              </a:rPr>
              <a:t>()</a:t>
            </a:r>
          </a:p>
          <a:p>
            <a:pPr marL="914400" lvl="2" indent="0">
              <a:buClr>
                <a:schemeClr val="hlink"/>
              </a:buClr>
              <a:buSzPct val="70000"/>
              <a:buNone/>
            </a:pPr>
            <a:endParaRPr lang="en-US" altLang="zh-CN" dirty="0">
              <a:latin typeface="Times New Roman" panose="02020503050405090304" pitchFamily="18" charset="0"/>
            </a:endParaRPr>
          </a:p>
          <a:p>
            <a:pPr marL="914400" lvl="2" indent="0">
              <a:buClr>
                <a:schemeClr val="hlink"/>
              </a:buClr>
              <a:buSzPct val="70000"/>
              <a:buNone/>
            </a:pPr>
            <a:endParaRPr lang="en-US" altLang="zh-CN" b="0" dirty="0">
              <a:latin typeface="Times New Roman" panose="02020503050405090304" pitchFamily="18" charset="0"/>
            </a:endParaRPr>
          </a:p>
          <a:p>
            <a:endParaRPr kumimoji="1" lang="zh-CN" altLang="en-US" dirty="0"/>
          </a:p>
        </p:txBody>
      </p:sp>
      <p:sp>
        <p:nvSpPr>
          <p:cNvPr id="4" name="Text Box 4"/>
          <p:cNvSpPr txBox="1">
            <a:spLocks noChangeArrowheads="1"/>
          </p:cNvSpPr>
          <p:nvPr/>
        </p:nvSpPr>
        <p:spPr bwMode="auto">
          <a:xfrm>
            <a:off x="1600200" y="3276600"/>
            <a:ext cx="5045075" cy="3503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70000"/>
              </a:lnSpc>
              <a:spcBef>
                <a:spcPct val="20000"/>
              </a:spcBef>
            </a:pPr>
            <a:r>
              <a:rPr lang="en-US" altLang="zh-CN" sz="1800" dirty="0">
                <a:latin typeface="Times New Roman" panose="02020503050405090304" pitchFamily="18" charset="0"/>
              </a:rPr>
              <a:t>class Sample</a:t>
            </a:r>
          </a:p>
          <a:p>
            <a:pPr lvl="2">
              <a:lnSpc>
                <a:spcPct val="70000"/>
              </a:lnSpc>
              <a:spcBef>
                <a:spcPct val="20000"/>
              </a:spcBef>
            </a:pPr>
            <a:r>
              <a:rPr lang="en-US" altLang="zh-CN" sz="1800" dirty="0">
                <a:latin typeface="Times New Roman" panose="02020503050405090304" pitchFamily="18" charset="0"/>
              </a:rPr>
              <a:t>{</a:t>
            </a:r>
          </a:p>
          <a:p>
            <a:pPr lvl="2">
              <a:lnSpc>
                <a:spcPct val="70000"/>
              </a:lnSpc>
              <a:spcBef>
                <a:spcPct val="20000"/>
              </a:spcBef>
            </a:pPr>
            <a:r>
              <a:rPr lang="en-US" altLang="zh-CN" sz="1800" dirty="0">
                <a:latin typeface="Times New Roman" panose="02020503050405090304" pitchFamily="18" charset="0"/>
              </a:rPr>
              <a:t>	protected int x;</a:t>
            </a:r>
          </a:p>
          <a:p>
            <a:pPr lvl="2">
              <a:lnSpc>
                <a:spcPct val="70000"/>
              </a:lnSpc>
              <a:spcBef>
                <a:spcPct val="20000"/>
              </a:spcBef>
            </a:pPr>
            <a:r>
              <a:rPr lang="en-US" altLang="zh-CN" sz="1800" dirty="0">
                <a:latin typeface="Times New Roman" panose="02020503050405090304" pitchFamily="18" charset="0"/>
              </a:rPr>
              <a:t>	……</a:t>
            </a:r>
            <a:endParaRPr lang="en-US" altLang="zh-CN" sz="1800" dirty="0">
              <a:latin typeface="宋体" panose="02010600030101010101" pitchFamily="2" charset="-122"/>
            </a:endParaRPr>
          </a:p>
          <a:p>
            <a:pPr lvl="2">
              <a:lnSpc>
                <a:spcPct val="70000"/>
              </a:lnSpc>
              <a:spcBef>
                <a:spcPct val="20000"/>
              </a:spcBef>
            </a:pPr>
            <a:r>
              <a:rPr lang="en-US" altLang="zh-CN" sz="1800" dirty="0">
                <a:latin typeface="宋体" panose="02010600030101010101" pitchFamily="2" charset="-122"/>
              </a:rPr>
              <a:t>	</a:t>
            </a:r>
            <a:r>
              <a:rPr lang="en-US" altLang="zh-CN" sz="1800" dirty="0">
                <a:latin typeface="Times New Roman" panose="02020503050405090304" pitchFamily="18" charset="0"/>
              </a:rPr>
              <a:t>void </a:t>
            </a:r>
            <a:r>
              <a:rPr lang="en-US" altLang="zh-CN" sz="1800" dirty="0" err="1">
                <a:latin typeface="Times New Roman" panose="02020503050405090304" pitchFamily="18" charset="0"/>
              </a:rPr>
              <a:t>setX</a:t>
            </a:r>
            <a:r>
              <a:rPr lang="en-US" altLang="zh-CN" sz="1800" dirty="0">
                <a:latin typeface="Times New Roman" panose="02020503050405090304" pitchFamily="18" charset="0"/>
              </a:rPr>
              <a:t>(int var )</a:t>
            </a:r>
          </a:p>
          <a:p>
            <a:pPr lvl="2">
              <a:lnSpc>
                <a:spcPct val="70000"/>
              </a:lnSpc>
              <a:spcBef>
                <a:spcPct val="20000"/>
              </a:spcBef>
            </a:pPr>
            <a:r>
              <a:rPr lang="en-US" altLang="zh-CN" sz="1800" dirty="0">
                <a:latin typeface="Times New Roman" panose="02020503050405090304" pitchFamily="18" charset="0"/>
              </a:rPr>
              <a:t>	{</a:t>
            </a:r>
          </a:p>
          <a:p>
            <a:pPr lvl="2">
              <a:lnSpc>
                <a:spcPct val="70000"/>
              </a:lnSpc>
              <a:spcBef>
                <a:spcPct val="20000"/>
              </a:spcBef>
            </a:pPr>
            <a:r>
              <a:rPr lang="en-US" altLang="zh-CN" sz="1800" dirty="0">
                <a:latin typeface="Times New Roman" panose="02020503050405090304" pitchFamily="18" charset="0"/>
              </a:rPr>
              <a:t>	      x = var;</a:t>
            </a:r>
          </a:p>
          <a:p>
            <a:pPr lvl="2">
              <a:lnSpc>
                <a:spcPct val="70000"/>
              </a:lnSpc>
              <a:spcBef>
                <a:spcPct val="20000"/>
              </a:spcBef>
            </a:pPr>
            <a:r>
              <a:rPr lang="en-US" altLang="zh-CN" sz="1800" dirty="0">
                <a:latin typeface="Times New Roman" panose="02020503050405090304" pitchFamily="18" charset="0"/>
              </a:rPr>
              <a:t>	}</a:t>
            </a:r>
          </a:p>
          <a:p>
            <a:pPr lvl="2">
              <a:lnSpc>
                <a:spcPct val="70000"/>
              </a:lnSpc>
              <a:spcBef>
                <a:spcPct val="20000"/>
              </a:spcBef>
            </a:pPr>
            <a:r>
              <a:rPr lang="en-US" altLang="zh-CN" sz="1800" dirty="0">
                <a:latin typeface="Times New Roman" panose="02020503050405090304" pitchFamily="18" charset="0"/>
              </a:rPr>
              <a:t>	int </a:t>
            </a:r>
            <a:r>
              <a:rPr lang="en-US" altLang="zh-CN" sz="1800" dirty="0" err="1">
                <a:latin typeface="Times New Roman" panose="02020503050405090304" pitchFamily="18" charset="0"/>
              </a:rPr>
              <a:t>getX</a:t>
            </a:r>
            <a:r>
              <a:rPr lang="en-US" altLang="zh-CN" sz="1800" dirty="0">
                <a:latin typeface="Times New Roman" panose="02020503050405090304" pitchFamily="18" charset="0"/>
              </a:rPr>
              <a:t>()</a:t>
            </a:r>
          </a:p>
          <a:p>
            <a:pPr lvl="2">
              <a:lnSpc>
                <a:spcPct val="70000"/>
              </a:lnSpc>
              <a:spcBef>
                <a:spcPct val="20000"/>
              </a:spcBef>
            </a:pPr>
            <a:r>
              <a:rPr lang="en-US" altLang="zh-CN" sz="1800" dirty="0">
                <a:latin typeface="Times New Roman" panose="02020503050405090304" pitchFamily="18" charset="0"/>
              </a:rPr>
              <a:t>	{</a:t>
            </a:r>
          </a:p>
          <a:p>
            <a:pPr lvl="2">
              <a:lnSpc>
                <a:spcPct val="70000"/>
              </a:lnSpc>
              <a:spcBef>
                <a:spcPct val="20000"/>
              </a:spcBef>
            </a:pPr>
            <a:r>
              <a:rPr lang="en-US" altLang="zh-CN" sz="1800" dirty="0">
                <a:latin typeface="Times New Roman" panose="02020503050405090304" pitchFamily="18" charset="0"/>
              </a:rPr>
              <a:t>	        return x;</a:t>
            </a:r>
          </a:p>
          <a:p>
            <a:pPr lvl="2">
              <a:lnSpc>
                <a:spcPct val="70000"/>
              </a:lnSpc>
              <a:spcBef>
                <a:spcPct val="20000"/>
              </a:spcBef>
            </a:pPr>
            <a:r>
              <a:rPr lang="en-US" altLang="zh-CN" sz="1800" dirty="0">
                <a:latin typeface="Times New Roman" panose="02020503050405090304" pitchFamily="18" charset="0"/>
              </a:rPr>
              <a:t>	}</a:t>
            </a:r>
          </a:p>
          <a:p>
            <a:pPr lvl="2">
              <a:lnSpc>
                <a:spcPct val="70000"/>
              </a:lnSpc>
              <a:spcBef>
                <a:spcPct val="20000"/>
              </a:spcBef>
            </a:pPr>
            <a:r>
              <a:rPr lang="en-US" altLang="zh-CN" sz="1800" dirty="0">
                <a:latin typeface="Times New Roman" panose="02020503050405090304" pitchFamily="18" charset="0"/>
              </a:rPr>
              <a:t>	……</a:t>
            </a:r>
            <a:endParaRPr lang="en-US" altLang="zh-CN" sz="1800" dirty="0">
              <a:latin typeface="宋体" panose="02010600030101010101" pitchFamily="2" charset="-122"/>
            </a:endParaRPr>
          </a:p>
          <a:p>
            <a:pPr lvl="2">
              <a:lnSpc>
                <a:spcPct val="70000"/>
              </a:lnSpc>
              <a:spcBef>
                <a:spcPct val="20000"/>
              </a:spcBef>
            </a:pPr>
            <a:r>
              <a:rPr lang="en-US" altLang="zh-CN" sz="1800" dirty="0">
                <a:latin typeface="宋体" panose="02010600030101010101" pitchFamily="2" charset="-122"/>
              </a:rPr>
              <a:t>}</a:t>
            </a:r>
            <a:endParaRPr lang="en-US" altLang="zh-CN" sz="1800" b="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关于成员变量的访问</a:t>
            </a:r>
          </a:p>
        </p:txBody>
      </p:sp>
      <p:sp>
        <p:nvSpPr>
          <p:cNvPr id="3" name="内容占位符 2"/>
          <p:cNvSpPr>
            <a:spLocks noGrp="1"/>
          </p:cNvSpPr>
          <p:nvPr>
            <p:ph idx="1"/>
          </p:nvPr>
        </p:nvSpPr>
        <p:spPr/>
        <p:txBody>
          <a:bodyPr>
            <a:normAutofit/>
          </a:bodyPr>
          <a:lstStyle/>
          <a:p>
            <a:pPr marL="514350" indent="-514350">
              <a:buFont typeface="+mj-lt"/>
              <a:buAutoNum type="arabicPeriod"/>
            </a:pPr>
            <a:r>
              <a:rPr kumimoji="1" lang="en-US" altLang="zh-CN" sz="3200" dirty="0"/>
              <a:t>Java</a:t>
            </a:r>
            <a:r>
              <a:rPr kumimoji="1" lang="zh-CN" altLang="en-US" sz="3200" dirty="0"/>
              <a:t>中不喜欢或者说不建议把成员变量赤裸裸暴露出来，访问要用</a:t>
            </a:r>
            <a:r>
              <a:rPr kumimoji="1" lang="en-US" altLang="zh-CN" sz="3200" dirty="0"/>
              <a:t>get/set</a:t>
            </a:r>
            <a:r>
              <a:rPr kumimoji="1" lang="zh-CN" altLang="en-US" sz="3200" dirty="0"/>
              <a:t>方法，</a:t>
            </a:r>
            <a:r>
              <a:rPr kumimoji="1" lang="en-US" altLang="zh-CN" sz="3200" dirty="0"/>
              <a:t>C#</a:t>
            </a:r>
            <a:r>
              <a:rPr kumimoji="1" lang="zh-CN" altLang="en-US" sz="3200" dirty="0"/>
              <a:t>也一样；</a:t>
            </a:r>
            <a:endParaRPr kumimoji="1" lang="en-US" altLang="zh-CN" sz="3200" dirty="0"/>
          </a:p>
          <a:p>
            <a:pPr marL="514350" indent="-514350">
              <a:buFont typeface="+mj-lt"/>
              <a:buAutoNum type="arabicPeriod"/>
            </a:pPr>
            <a:r>
              <a:rPr kumimoji="1" lang="zh-CN" altLang="en-US" sz="3200" dirty="0"/>
              <a:t>成员变量</a:t>
            </a:r>
            <a:r>
              <a:rPr kumimoji="1" lang="en-US" altLang="zh-CN" sz="3200" dirty="0"/>
              <a:t>Java</a:t>
            </a:r>
            <a:r>
              <a:rPr kumimoji="1" lang="zh-CN" altLang="en-US" sz="3200" dirty="0"/>
              <a:t>中叫作</a:t>
            </a:r>
            <a:r>
              <a:rPr kumimoji="1" lang="en-US" altLang="zh-CN" sz="3200" dirty="0"/>
              <a:t>attribute</a:t>
            </a:r>
            <a:r>
              <a:rPr kumimoji="1" lang="zh-CN" altLang="en-US" sz="3200" dirty="0"/>
              <a:t>属性（</a:t>
            </a:r>
            <a:r>
              <a:rPr kumimoji="1" lang="en-US" altLang="zh-CN" sz="3200" dirty="0"/>
              <a:t>C#</a:t>
            </a:r>
            <a:r>
              <a:rPr kumimoji="1" lang="zh-CN" altLang="en-US" sz="3200" dirty="0"/>
              <a:t>叫作字段）</a:t>
            </a:r>
            <a:endParaRPr kumimoji="1" lang="en-US" altLang="zh-CN" sz="3200" dirty="0"/>
          </a:p>
          <a:p>
            <a:pPr marL="514350" indent="-514350">
              <a:buFont typeface="+mj-lt"/>
              <a:buAutoNum type="arabicPeriod"/>
            </a:pPr>
            <a:r>
              <a:rPr kumimoji="1" lang="en-US" altLang="zh-CN" sz="3200" dirty="0"/>
              <a:t>get/set</a:t>
            </a:r>
            <a:r>
              <a:rPr kumimoji="1" lang="zh-CN" altLang="en-US" sz="3200" dirty="0"/>
              <a:t>方法叫作</a:t>
            </a:r>
            <a:r>
              <a:rPr kumimoji="1" lang="en-US" altLang="zh-CN" sz="3200" dirty="0"/>
              <a:t>property</a:t>
            </a:r>
            <a:r>
              <a:rPr kumimoji="1" lang="zh-CN" altLang="en-US" sz="3200" dirty="0"/>
              <a:t>属性（</a:t>
            </a:r>
            <a:r>
              <a:rPr kumimoji="1" lang="en-US" altLang="zh-CN" sz="3200" dirty="0"/>
              <a:t>C#</a:t>
            </a:r>
            <a:r>
              <a:rPr kumimoji="1" lang="zh-CN" altLang="en-US" sz="3200" dirty="0"/>
              <a:t>叫作托管属性）</a:t>
            </a:r>
            <a:endParaRPr kumimoji="1" lang="en-US" altLang="zh-CN" sz="3200" dirty="0"/>
          </a:p>
          <a:p>
            <a:pPr marL="514350" indent="-514350">
              <a:buFont typeface="+mj-lt"/>
              <a:buAutoNum type="arabicPeriod"/>
            </a:pPr>
            <a:r>
              <a:rPr kumimoji="1" lang="en-US" altLang="zh-CN" sz="3200" dirty="0"/>
              <a:t>get</a:t>
            </a:r>
            <a:r>
              <a:rPr kumimoji="1" lang="zh-CN" altLang="en-US" sz="3200" dirty="0"/>
              <a:t>、</a:t>
            </a:r>
            <a:r>
              <a:rPr kumimoji="1" lang="en-US" altLang="zh-CN" sz="3200" dirty="0"/>
              <a:t>set</a:t>
            </a:r>
            <a:r>
              <a:rPr kumimoji="1" lang="zh-CN" altLang="en-US" sz="3200" dirty="0"/>
              <a:t>方法可以提供数据过滤、转换表达等功能</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内嵌类</a:t>
            </a:r>
          </a:p>
        </p:txBody>
      </p:sp>
      <p:sp>
        <p:nvSpPr>
          <p:cNvPr id="3" name="内容占位符 2"/>
          <p:cNvSpPr>
            <a:spLocks noGrp="1"/>
          </p:cNvSpPr>
          <p:nvPr>
            <p:ph idx="1"/>
          </p:nvPr>
        </p:nvSpPr>
        <p:spPr/>
        <p:txBody>
          <a:bodyPr/>
          <a:lstStyle/>
          <a:p>
            <a:pPr marL="0" indent="0">
              <a:buNone/>
            </a:pPr>
            <a:endParaRPr lang="en-US" altLang="zh-CN" b="0" dirty="0">
              <a:solidFill>
                <a:srgbClr val="FF0000"/>
              </a:solidFill>
            </a:endParaRPr>
          </a:p>
          <a:p>
            <a:pPr marL="0" indent="0">
              <a:buNone/>
            </a:pPr>
            <a:r>
              <a:rPr lang="zh-CN" altLang="en-US" b="0" dirty="0">
                <a:solidFill>
                  <a:srgbClr val="FF0000"/>
                </a:solidFill>
              </a:rPr>
              <a:t>在一个类的内部声明的类，称为内嵌类</a:t>
            </a:r>
            <a:endParaRPr kumimoji="1" lang="zh-CN" altLang="en-US" dirty="0">
              <a:solidFill>
                <a:srgbClr val="FF0000"/>
              </a:solidFill>
            </a:endParaRPr>
          </a:p>
          <a:p>
            <a:pPr marL="514350" indent="-514350">
              <a:buFont typeface="+mj-lt"/>
              <a:buAutoNum type="arabicPeriod"/>
            </a:pPr>
            <a:endParaRPr lang="en-US" altLang="zh-CN" b="0" dirty="0">
              <a:latin typeface="Times New Roman" panose="02020503050405090304" pitchFamily="18" charset="0"/>
            </a:endParaRPr>
          </a:p>
          <a:p>
            <a:pPr marL="514350" indent="-514350">
              <a:buFont typeface="+mj-lt"/>
              <a:buAutoNum type="arabicPeriod"/>
            </a:pPr>
            <a:r>
              <a:rPr lang="zh-CN" altLang="en-US" b="0" dirty="0">
                <a:latin typeface="Times New Roman" panose="02020503050405090304" pitchFamily="18" charset="0"/>
              </a:rPr>
              <a:t>内嵌类只能在包含它的类中使用，同时它可以看作是该包含类的一段特殊代码，可以直接使用该包含类的变量和方法。</a:t>
            </a:r>
          </a:p>
          <a:p>
            <a:pPr marL="514350" indent="-514350">
              <a:buFont typeface="+mj-lt"/>
              <a:buAutoNum type="arabicPeriod"/>
            </a:pPr>
            <a:r>
              <a:rPr lang="zh-CN" altLang="en-US" b="0" dirty="0">
                <a:latin typeface="Times New Roman" panose="02020503050405090304" pitchFamily="18" charset="0"/>
              </a:rPr>
              <a:t>内嵌类编译后也会形成一个单独的</a:t>
            </a:r>
            <a:r>
              <a:rPr lang="en-US" altLang="zh-CN" b="0" dirty="0">
                <a:latin typeface="Times New Roman" panose="02020503050405090304" pitchFamily="18" charset="0"/>
              </a:rPr>
              <a:t>class</a:t>
            </a:r>
            <a:r>
              <a:rPr lang="zh-CN" altLang="en-US" b="0" dirty="0">
                <a:latin typeface="Times New Roman" panose="02020503050405090304" pitchFamily="18" charset="0"/>
              </a:rPr>
              <a:t>，但它附属于其包含类</a:t>
            </a:r>
            <a:endParaRPr lang="en-US" altLang="zh-CN" b="0" dirty="0">
              <a:latin typeface="Times New Roman" panose="02020503050405090304" pitchFamily="18" charset="0"/>
            </a:endParaRPr>
          </a:p>
          <a:p>
            <a:pPr marL="514350" indent="-514350">
              <a:buFont typeface="+mj-lt"/>
              <a:buAutoNum type="arabicPeriod"/>
            </a:pPr>
            <a:endParaRPr kumimoji="1" lang="en-US" altLang="zh-CN" dirty="0">
              <a:latin typeface="Times New Roman" panose="0202050305040509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503050405090304" pitchFamily="18" charset="0"/>
              </a:rPr>
              <a:t>名字空间及访问规则</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latin typeface="Times New Roman" panose="02020503050405090304" pitchFamily="18" charset="0"/>
              </a:rPr>
              <a:t>由于</a:t>
            </a:r>
            <a:r>
              <a:rPr lang="en-US" altLang="zh-CN" dirty="0">
                <a:latin typeface="Times New Roman" panose="02020503050405090304" pitchFamily="18" charset="0"/>
              </a:rPr>
              <a:t>Java</a:t>
            </a:r>
            <a:r>
              <a:rPr lang="zh-CN" altLang="en-US" dirty="0">
                <a:latin typeface="Times New Roman" panose="02020503050405090304" pitchFamily="18" charset="0"/>
              </a:rPr>
              <a:t>编译器为每个类生成一个字节码文件，且文件名与类名相同，</a:t>
            </a:r>
            <a:r>
              <a:rPr lang="zh-CN" altLang="en-US" dirty="0">
                <a:solidFill>
                  <a:srgbClr val="FF0000"/>
                </a:solidFill>
                <a:latin typeface="Times New Roman" panose="02020503050405090304" pitchFamily="18" charset="0"/>
              </a:rPr>
              <a:t>因此同名的类有可能发生冲突</a:t>
            </a:r>
            <a:r>
              <a:rPr lang="zh-CN" altLang="en-US" dirty="0">
                <a:latin typeface="Times New Roman" panose="02020503050405090304" pitchFamily="18" charset="0"/>
              </a:rPr>
              <a:t>。</a:t>
            </a:r>
            <a:endParaRPr lang="en-US" altLang="zh-CN" dirty="0">
              <a:latin typeface="Times New Roman" panose="02020503050405090304" pitchFamily="18" charset="0"/>
            </a:endParaRPr>
          </a:p>
          <a:p>
            <a:pPr marL="0" indent="0">
              <a:buNone/>
            </a:pPr>
            <a:r>
              <a:rPr lang="zh-CN" altLang="en-US" dirty="0">
                <a:latin typeface="Times New Roman" panose="02020503050405090304" pitchFamily="18" charset="0"/>
              </a:rPr>
              <a:t>为了解决这一问题，</a:t>
            </a:r>
            <a:r>
              <a:rPr lang="en-US" altLang="zh-CN" dirty="0">
                <a:latin typeface="Times New Roman" panose="02020503050405090304" pitchFamily="18" charset="0"/>
              </a:rPr>
              <a:t>Java</a:t>
            </a:r>
            <a:r>
              <a:rPr lang="zh-CN" altLang="en-US" dirty="0">
                <a:latin typeface="Times New Roman" panose="02020503050405090304" pitchFamily="18" charset="0"/>
              </a:rPr>
              <a:t>提供包</a:t>
            </a:r>
            <a:r>
              <a:rPr lang="en-US" altLang="zh-CN" dirty="0">
                <a:latin typeface="Times New Roman" panose="02020503050405090304" pitchFamily="18" charset="0"/>
              </a:rPr>
              <a:t>(package)</a:t>
            </a:r>
            <a:r>
              <a:rPr lang="zh-CN" altLang="en-US" dirty="0">
                <a:latin typeface="Times New Roman" panose="02020503050405090304" pitchFamily="18" charset="0"/>
              </a:rPr>
              <a:t>来管理类名空间。</a:t>
            </a:r>
            <a:endParaRPr lang="en-US" altLang="zh-CN" dirty="0">
              <a:latin typeface="Times New Roman" panose="02020503050405090304" pitchFamily="18" charset="0"/>
            </a:endParaRPr>
          </a:p>
          <a:p>
            <a:pPr marL="0" indent="0">
              <a:buNone/>
            </a:pPr>
            <a:endParaRPr kumimoji="1" lang="en-US" altLang="zh-CN" dirty="0">
              <a:latin typeface="Times New Roman" panose="02020503050405090304" pitchFamily="18" charset="0"/>
            </a:endParaRPr>
          </a:p>
          <a:p>
            <a:pPr marL="0" indent="0">
              <a:buNone/>
            </a:pPr>
            <a:endParaRPr kumimoji="1" lang="en-US" altLang="zh-CN" dirty="0">
              <a:latin typeface="Times New Roman" panose="02020503050405090304" pitchFamily="18" charset="0"/>
            </a:endParaRPr>
          </a:p>
          <a:p>
            <a:pPr marL="0" indent="0">
              <a:buNone/>
            </a:pPr>
            <a:r>
              <a:rPr lang="zh-CN" altLang="en-US" dirty="0">
                <a:latin typeface="Times New Roman" panose="02020503050405090304" pitchFamily="18" charset="0"/>
              </a:rPr>
              <a:t>程序包相当于其它语言中的库函数</a:t>
            </a:r>
            <a:endParaRPr lang="en-US" altLang="zh-CN" dirty="0">
              <a:latin typeface="Times New Roman" panose="02020503050405090304" pitchFamily="18" charset="0"/>
            </a:endParaRPr>
          </a:p>
          <a:p>
            <a:pPr marL="0" indent="0">
              <a:buNone/>
            </a:pPr>
            <a:r>
              <a:rPr kumimoji="1" lang="zh-CN" altLang="en-US" dirty="0">
                <a:latin typeface="Times New Roman" panose="02020503050405090304" pitchFamily="18" charset="0"/>
              </a:rPr>
              <a:t>源码层面，</a:t>
            </a:r>
            <a:r>
              <a:rPr lang="zh-CN" altLang="en-US" dirty="0">
                <a:latin typeface="Times New Roman" panose="02020503050405090304" pitchFamily="18" charset="0"/>
              </a:rPr>
              <a:t>包</a:t>
            </a:r>
            <a:r>
              <a:rPr lang="en-US" altLang="zh-CN" dirty="0">
                <a:latin typeface="Times New Roman" panose="02020503050405090304" pitchFamily="18" charset="0"/>
              </a:rPr>
              <a:t>(package)</a:t>
            </a:r>
            <a:r>
              <a:rPr lang="zh-CN" altLang="en-US" dirty="0">
                <a:latin typeface="Times New Roman" panose="02020503050405090304" pitchFamily="18" charset="0"/>
              </a:rPr>
              <a:t>就是一个目录结构</a:t>
            </a:r>
            <a:endParaRPr kumimoji="1"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Package</a:t>
            </a:r>
            <a:endParaRPr kumimoji="1" lang="zh-CN" altLang="en-US" dirty="0"/>
          </a:p>
        </p:txBody>
      </p:sp>
      <p:sp>
        <p:nvSpPr>
          <p:cNvPr id="3" name="内容占位符 2"/>
          <p:cNvSpPr>
            <a:spLocks noGrp="1"/>
          </p:cNvSpPr>
          <p:nvPr>
            <p:ph idx="1"/>
          </p:nvPr>
        </p:nvSpPr>
        <p:spPr/>
        <p:txBody>
          <a:bodyPr/>
          <a:lstStyle/>
          <a:p>
            <a:pPr marL="457200" lvl="1" indent="0">
              <a:buClr>
                <a:schemeClr val="folHlink"/>
              </a:buClr>
              <a:buNone/>
            </a:pPr>
            <a:r>
              <a:rPr lang="zh-CN" altLang="en-US" sz="2800" b="0" dirty="0">
                <a:latin typeface="Times New Roman" panose="02020503050405090304" pitchFamily="18" charset="0"/>
              </a:rPr>
              <a:t>打包</a:t>
            </a:r>
          </a:p>
          <a:p>
            <a:pPr lvl="1">
              <a:buClr>
                <a:schemeClr val="folHlink"/>
              </a:buClr>
              <a:buFont typeface="Wingdings" panose="05000000000000000000" pitchFamily="2" charset="2"/>
              <a:buNone/>
            </a:pPr>
            <a:endParaRPr lang="zh-CN" altLang="en-US" sz="1800" b="0" dirty="0">
              <a:latin typeface="Times New Roman" panose="02020503050405090304" pitchFamily="18" charset="0"/>
            </a:endParaRPr>
          </a:p>
          <a:p>
            <a:pPr marL="0" indent="0">
              <a:buNone/>
            </a:pPr>
            <a:r>
              <a:rPr lang="en-US" altLang="zh-CN" dirty="0">
                <a:latin typeface="Times New Roman" panose="02020503050405090304" pitchFamily="18" charset="0"/>
              </a:rPr>
              <a:t>Java</a:t>
            </a:r>
            <a:r>
              <a:rPr lang="zh-CN" altLang="en-US" dirty="0">
                <a:latin typeface="Times New Roman" panose="02020503050405090304" pitchFamily="18" charset="0"/>
              </a:rPr>
              <a:t>中用</a:t>
            </a:r>
            <a:r>
              <a:rPr lang="en-US" altLang="zh-CN" dirty="0">
                <a:latin typeface="Times New Roman" panose="02020503050405090304" pitchFamily="18" charset="0"/>
              </a:rPr>
              <a:t>package</a:t>
            </a:r>
            <a:r>
              <a:rPr lang="zh-CN" altLang="en-US" dirty="0">
                <a:latin typeface="Times New Roman" panose="02020503050405090304" pitchFamily="18" charset="0"/>
              </a:rPr>
              <a:t>语句来将一个</a:t>
            </a:r>
            <a:r>
              <a:rPr lang="en-US" altLang="zh-CN" dirty="0">
                <a:latin typeface="Times New Roman" panose="02020503050405090304" pitchFamily="18" charset="0"/>
              </a:rPr>
              <a:t>Java</a:t>
            </a:r>
            <a:r>
              <a:rPr lang="zh-CN" altLang="en-US" dirty="0">
                <a:latin typeface="Times New Roman" panose="02020503050405090304" pitchFamily="18" charset="0"/>
              </a:rPr>
              <a:t>源文件中的类打成一个包。</a:t>
            </a:r>
            <a:r>
              <a:rPr lang="en-US" altLang="zh-CN" dirty="0">
                <a:latin typeface="Times New Roman" panose="02020503050405090304" pitchFamily="18" charset="0"/>
              </a:rPr>
              <a:t>package</a:t>
            </a:r>
            <a:r>
              <a:rPr lang="zh-CN" altLang="en-US" dirty="0">
                <a:latin typeface="Times New Roman" panose="02020503050405090304" pitchFamily="18" charset="0"/>
              </a:rPr>
              <a:t>语句作为</a:t>
            </a:r>
            <a:r>
              <a:rPr lang="en-US" altLang="zh-CN" dirty="0">
                <a:latin typeface="Times New Roman" panose="02020503050405090304" pitchFamily="18" charset="0"/>
              </a:rPr>
              <a:t>Java</a:t>
            </a:r>
            <a:r>
              <a:rPr lang="zh-CN" altLang="en-US" dirty="0">
                <a:latin typeface="Times New Roman" panose="02020503050405090304" pitchFamily="18" charset="0"/>
              </a:rPr>
              <a:t>源文件的第一条语句，指明该文件中定义的类所在的包。</a:t>
            </a:r>
            <a:r>
              <a:rPr lang="en-US" altLang="zh-CN" dirty="0">
                <a:latin typeface="Times New Roman" panose="02020503050405090304" pitchFamily="18" charset="0"/>
              </a:rPr>
              <a:t>(</a:t>
            </a:r>
            <a:r>
              <a:rPr lang="zh-CN" altLang="en-US" dirty="0">
                <a:latin typeface="Times New Roman" panose="02020503050405090304" pitchFamily="18" charset="0"/>
              </a:rPr>
              <a:t>若缺省该语句，则指定为无名包</a:t>
            </a:r>
            <a:r>
              <a:rPr lang="en-US" altLang="zh-CN" dirty="0">
                <a:latin typeface="Times New Roman" panose="02020503050405090304" pitchFamily="18" charset="0"/>
              </a:rPr>
              <a:t>)</a:t>
            </a:r>
            <a:r>
              <a:rPr lang="zh-CN" altLang="en-US" dirty="0">
                <a:latin typeface="Times New Roman" panose="02020503050405090304" pitchFamily="18" charset="0"/>
              </a:rPr>
              <a:t>。它的格式为</a:t>
            </a:r>
            <a:endParaRPr lang="en-US" altLang="zh-CN" dirty="0">
              <a:latin typeface="Times New Roman" panose="02020503050405090304" pitchFamily="18" charset="0"/>
            </a:endParaRPr>
          </a:p>
          <a:p>
            <a:pPr marL="0" indent="0">
              <a:buNone/>
            </a:pPr>
            <a:r>
              <a:rPr lang="en-US" altLang="zh-CN" dirty="0">
                <a:solidFill>
                  <a:srgbClr val="FF0000"/>
                </a:solidFill>
                <a:latin typeface="Times New Roman" panose="02020503050405090304" pitchFamily="18" charset="0"/>
              </a:rPr>
              <a:t>package pkg1[.pkg2[.pkg3…]];</a:t>
            </a:r>
          </a:p>
          <a:p>
            <a:pPr marL="0" indent="0" algn="ctr">
              <a:buNone/>
            </a:pPr>
            <a:endParaRPr lang="en-US" altLang="zh-CN" sz="1000" b="0" dirty="0">
              <a:latin typeface="Times New Roman" panose="02020503050405090304" pitchFamily="18" charset="0"/>
            </a:endParaRPr>
          </a:p>
          <a:p>
            <a:pPr marL="0" indent="0">
              <a:buNone/>
            </a:pPr>
            <a:r>
              <a:rPr lang="en-US" altLang="zh-CN" dirty="0">
                <a:latin typeface="Times New Roman" panose="02020503050405090304" pitchFamily="18" charset="0"/>
              </a:rPr>
              <a:t>Java</a:t>
            </a:r>
            <a:r>
              <a:rPr lang="zh-CN" altLang="en-US" dirty="0">
                <a:latin typeface="Times New Roman" panose="02020503050405090304" pitchFamily="18" charset="0"/>
              </a:rPr>
              <a:t>编译器把包对应于文件系统的目录管理，</a:t>
            </a:r>
            <a:r>
              <a:rPr lang="en-US" altLang="zh-CN" dirty="0">
                <a:latin typeface="Times New Roman" panose="02020503050405090304" pitchFamily="18" charset="0"/>
              </a:rPr>
              <a:t>package</a:t>
            </a:r>
            <a:r>
              <a:rPr lang="zh-CN" altLang="en-US" dirty="0">
                <a:latin typeface="Times New Roman" panose="02020503050405090304" pitchFamily="18" charset="0"/>
              </a:rPr>
              <a:t>语句中，用 </a:t>
            </a:r>
            <a:r>
              <a:rPr lang="en-US" altLang="zh-CN" dirty="0">
                <a:latin typeface="Times New Roman" panose="02020503050405090304" pitchFamily="18" charset="0"/>
              </a:rPr>
              <a:t>. </a:t>
            </a:r>
            <a:r>
              <a:rPr lang="zh-CN" altLang="en-US" dirty="0">
                <a:latin typeface="Times New Roman" panose="02020503050405090304" pitchFamily="18" charset="0"/>
              </a:rPr>
              <a:t>来指明目录的层次。</a:t>
            </a:r>
          </a:p>
          <a:p>
            <a:endParaRPr kumimoji="1"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Package</a:t>
            </a:r>
            <a:r>
              <a:rPr kumimoji="1" lang="zh-CN" altLang="en-US" dirty="0"/>
              <a:t>的引用</a:t>
            </a:r>
          </a:p>
        </p:txBody>
      </p:sp>
      <p:sp>
        <p:nvSpPr>
          <p:cNvPr id="3" name="内容占位符 2"/>
          <p:cNvSpPr>
            <a:spLocks noGrp="1"/>
          </p:cNvSpPr>
          <p:nvPr>
            <p:ph idx="1"/>
          </p:nvPr>
        </p:nvSpPr>
        <p:spPr>
          <a:xfrm>
            <a:off x="838200" y="1825624"/>
            <a:ext cx="10515600" cy="4776881"/>
          </a:xfrm>
        </p:spPr>
        <p:txBody>
          <a:bodyPr/>
          <a:lstStyle/>
          <a:p>
            <a:pPr marL="0" indent="0">
              <a:spcBef>
                <a:spcPct val="20000"/>
              </a:spcBef>
              <a:buNone/>
            </a:pPr>
            <a:r>
              <a:rPr lang="zh-CN" altLang="en-US" dirty="0">
                <a:latin typeface="Times New Roman" panose="02020503050405090304" pitchFamily="18" charset="0"/>
              </a:rPr>
              <a:t>为了能使用</a:t>
            </a:r>
            <a:r>
              <a:rPr lang="en-US" altLang="zh-CN" dirty="0">
                <a:latin typeface="Times New Roman" panose="02020503050405090304" pitchFamily="18" charset="0"/>
              </a:rPr>
              <a:t>Java</a:t>
            </a:r>
            <a:r>
              <a:rPr lang="zh-CN" altLang="en-US" dirty="0">
                <a:latin typeface="Times New Roman" panose="02020503050405090304" pitchFamily="18" charset="0"/>
              </a:rPr>
              <a:t>中已提供的类，我们需要用</a:t>
            </a:r>
            <a:r>
              <a:rPr lang="en-US" altLang="zh-CN" dirty="0">
                <a:solidFill>
                  <a:srgbClr val="FF0000"/>
                </a:solidFill>
                <a:latin typeface="Times New Roman" panose="02020503050405090304" pitchFamily="18" charset="0"/>
              </a:rPr>
              <a:t>import</a:t>
            </a:r>
            <a:r>
              <a:rPr lang="zh-CN" altLang="en-US" dirty="0">
                <a:latin typeface="Times New Roman" panose="02020503050405090304" pitchFamily="18" charset="0"/>
              </a:rPr>
              <a:t>语句来引入所需要的类。</a:t>
            </a:r>
            <a:endParaRPr lang="en-US" altLang="zh-CN" dirty="0">
              <a:latin typeface="Times New Roman" panose="02020503050405090304" pitchFamily="18" charset="0"/>
            </a:endParaRPr>
          </a:p>
          <a:p>
            <a:pPr marL="0" indent="0">
              <a:spcBef>
                <a:spcPct val="20000"/>
              </a:spcBef>
              <a:buNone/>
            </a:pPr>
            <a:endParaRPr lang="en-US" altLang="zh-CN" dirty="0">
              <a:latin typeface="Times New Roman" panose="02020503050405090304" pitchFamily="18" charset="0"/>
            </a:endParaRPr>
          </a:p>
          <a:p>
            <a:pPr marL="0" indent="0">
              <a:spcBef>
                <a:spcPct val="20000"/>
              </a:spcBef>
              <a:buNone/>
            </a:pPr>
            <a:r>
              <a:rPr lang="en-US" altLang="zh-CN" dirty="0">
                <a:solidFill>
                  <a:srgbClr val="FF0000"/>
                </a:solidFill>
                <a:latin typeface="Times New Roman" panose="02020503050405090304" pitchFamily="18" charset="0"/>
              </a:rPr>
              <a:t>import package1[.package2…].(</a:t>
            </a:r>
            <a:r>
              <a:rPr lang="en-US" altLang="zh-CN" dirty="0" err="1">
                <a:solidFill>
                  <a:srgbClr val="FF0000"/>
                </a:solidFill>
                <a:latin typeface="Times New Roman" panose="02020503050405090304" pitchFamily="18" charset="0"/>
              </a:rPr>
              <a:t>classname</a:t>
            </a:r>
            <a:r>
              <a:rPr lang="en-US" altLang="zh-CN" dirty="0">
                <a:solidFill>
                  <a:srgbClr val="FF0000"/>
                </a:solidFill>
                <a:latin typeface="Times New Roman" panose="02020503050405090304" pitchFamily="18" charset="0"/>
              </a:rPr>
              <a:t> |*);</a:t>
            </a:r>
          </a:p>
          <a:p>
            <a:pPr marL="0" indent="0">
              <a:spcBef>
                <a:spcPct val="20000"/>
              </a:spcBef>
              <a:buNone/>
            </a:pPr>
            <a:endParaRPr lang="en-US" altLang="zh-CN" dirty="0">
              <a:latin typeface="Times New Roman" panose="02020503050405090304" pitchFamily="18" charset="0"/>
            </a:endParaRPr>
          </a:p>
          <a:p>
            <a:pPr marL="0" indent="0">
              <a:spcBef>
                <a:spcPct val="20000"/>
              </a:spcBef>
              <a:buNone/>
            </a:pPr>
            <a:r>
              <a:rPr lang="zh-CN" altLang="en-US" dirty="0">
                <a:latin typeface="Times New Roman" panose="02020503050405090304" pitchFamily="18" charset="0"/>
              </a:rPr>
              <a:t>例如：</a:t>
            </a:r>
          </a:p>
          <a:p>
            <a:pPr marL="0" indent="0">
              <a:spcBef>
                <a:spcPct val="20000"/>
              </a:spcBef>
              <a:buNone/>
            </a:pPr>
            <a:r>
              <a:rPr lang="en-US" altLang="zh-CN" dirty="0">
                <a:solidFill>
                  <a:srgbClr val="FF0000"/>
                </a:solidFill>
                <a:latin typeface="Times New Roman" panose="02020503050405090304" pitchFamily="18" charset="0"/>
              </a:rPr>
              <a:t>import   </a:t>
            </a:r>
            <a:r>
              <a:rPr lang="en-US" altLang="zh-CN" dirty="0" err="1">
                <a:solidFill>
                  <a:srgbClr val="FF0000"/>
                </a:solidFill>
                <a:latin typeface="Times New Roman" panose="02020503050405090304" pitchFamily="18" charset="0"/>
              </a:rPr>
              <a:t>myclass.graphics</a:t>
            </a: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a:t>
            </a:r>
          </a:p>
          <a:p>
            <a:pPr marL="0" indent="0">
              <a:spcBef>
                <a:spcPct val="20000"/>
              </a:spcBef>
              <a:buNone/>
            </a:pPr>
            <a:r>
              <a:rPr lang="en-US" altLang="zh-CN" dirty="0">
                <a:solidFill>
                  <a:srgbClr val="FF0000"/>
                </a:solidFill>
                <a:latin typeface="Times New Roman" panose="02020503050405090304" pitchFamily="18" charset="0"/>
              </a:rPr>
              <a:t>import   </a:t>
            </a:r>
            <a:r>
              <a:rPr lang="en-US" altLang="zh-CN" dirty="0" err="1">
                <a:solidFill>
                  <a:srgbClr val="FF0000"/>
                </a:solidFill>
                <a:latin typeface="Times New Roman" panose="02020503050405090304" pitchFamily="18" charset="0"/>
              </a:rPr>
              <a:t>java.io</a:t>
            </a:r>
            <a:r>
              <a:rPr lang="en-US" altLang="zh-CN" dirty="0">
                <a:solidFill>
                  <a:srgbClr val="FF0000"/>
                </a:solidFill>
                <a:latin typeface="Times New Roman" panose="02020503050405090304" pitchFamily="18" charset="0"/>
              </a:rPr>
              <a:t>.*</a:t>
            </a:r>
            <a:r>
              <a:rPr lang="zh-CN" altLang="en-US" dirty="0">
                <a:solidFill>
                  <a:srgbClr val="FF0000"/>
                </a:solidFill>
                <a:latin typeface="Times New Roman" panose="02020503050405090304" pitchFamily="18" charset="0"/>
              </a:rPr>
              <a:t>；</a:t>
            </a:r>
          </a:p>
          <a:p>
            <a:endParaRPr kumimoji="1" lang="zh-CN" altLang="en-US" dirty="0"/>
          </a:p>
        </p:txBody>
      </p:sp>
      <p:grpSp>
        <p:nvGrpSpPr>
          <p:cNvPr id="4" name="Group 25"/>
          <p:cNvGrpSpPr/>
          <p:nvPr/>
        </p:nvGrpSpPr>
        <p:grpSpPr bwMode="auto">
          <a:xfrm>
            <a:off x="7512423" y="3521075"/>
            <a:ext cx="3276600" cy="2971800"/>
            <a:chOff x="3504" y="2400"/>
            <a:chExt cx="2064" cy="1872"/>
          </a:xfrm>
        </p:grpSpPr>
        <p:sp>
          <p:nvSpPr>
            <p:cNvPr id="5" name="Rectangle 4"/>
            <p:cNvSpPr>
              <a:spLocks noChangeArrowheads="1"/>
            </p:cNvSpPr>
            <p:nvPr/>
          </p:nvSpPr>
          <p:spPr bwMode="auto">
            <a:xfrm>
              <a:off x="3504" y="2400"/>
              <a:ext cx="2064" cy="1872"/>
            </a:xfrm>
            <a:prstGeom prst="rect">
              <a:avLst/>
            </a:prstGeom>
            <a:solidFill>
              <a:schemeClr val="accent1"/>
            </a:solidFill>
            <a:ln w="9525">
              <a:solidFill>
                <a:schemeClr val="tx1"/>
              </a:solidFill>
              <a:miter lim="800000"/>
            </a:ln>
          </p:spPr>
          <p:txBody>
            <a:bodyPr wrap="none" anchor="ctr"/>
            <a:lstStyle/>
            <a:p>
              <a:pPr algn="ctr"/>
              <a:endParaRPr lang="zh-CN" altLang="zh-CN">
                <a:latin typeface="Times New Roman" panose="02020503050405090304" pitchFamily="18" charset="0"/>
              </a:endParaRPr>
            </a:p>
          </p:txBody>
        </p:sp>
        <p:sp>
          <p:nvSpPr>
            <p:cNvPr id="6" name="Text Box 5"/>
            <p:cNvSpPr txBox="1">
              <a:spLocks noChangeArrowheads="1"/>
            </p:cNvSpPr>
            <p:nvPr/>
          </p:nvSpPr>
          <p:spPr bwMode="auto">
            <a:xfrm>
              <a:off x="4176" y="3132"/>
              <a:ext cx="448"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dirty="0">
                  <a:latin typeface="Times New Roman" panose="02020503050405090304" pitchFamily="18" charset="0"/>
                </a:rPr>
                <a:t>shape</a:t>
              </a:r>
            </a:p>
          </p:txBody>
        </p:sp>
        <p:sp>
          <p:nvSpPr>
            <p:cNvPr id="7" name="Text Box 6"/>
            <p:cNvSpPr txBox="1">
              <a:spLocks noChangeArrowheads="1"/>
            </p:cNvSpPr>
            <p:nvPr/>
          </p:nvSpPr>
          <p:spPr bwMode="auto">
            <a:xfrm>
              <a:off x="4284" y="2400"/>
              <a:ext cx="367"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dirty="0">
                  <a:latin typeface="Times New Roman" panose="02020503050405090304" pitchFamily="18" charset="0"/>
                </a:rPr>
                <a:t>path</a:t>
              </a:r>
            </a:p>
          </p:txBody>
        </p:sp>
        <p:sp>
          <p:nvSpPr>
            <p:cNvPr id="8" name="Line 7"/>
            <p:cNvSpPr>
              <a:spLocks noChangeShapeType="1"/>
            </p:cNvSpPr>
            <p:nvPr/>
          </p:nvSpPr>
          <p:spPr bwMode="auto">
            <a:xfrm flipH="1">
              <a:off x="3840" y="2688"/>
              <a:ext cx="62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auto">
            <a:xfrm>
              <a:off x="4512" y="2688"/>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p:cNvSpPr>
              <a:spLocks noChangeShapeType="1"/>
            </p:cNvSpPr>
            <p:nvPr/>
          </p:nvSpPr>
          <p:spPr bwMode="auto">
            <a:xfrm>
              <a:off x="4512" y="2688"/>
              <a:ext cx="57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p:cNvSpPr>
              <a:spLocks noChangeShapeType="1"/>
            </p:cNvSpPr>
            <p:nvPr/>
          </p:nvSpPr>
          <p:spPr bwMode="auto">
            <a:xfrm flipH="1">
              <a:off x="3984" y="3408"/>
              <a:ext cx="52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Oval 11"/>
            <p:cNvSpPr>
              <a:spLocks noChangeArrowheads="1"/>
            </p:cNvSpPr>
            <p:nvPr/>
          </p:nvSpPr>
          <p:spPr bwMode="auto">
            <a:xfrm>
              <a:off x="3936" y="360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13" name="Line 12"/>
            <p:cNvSpPr>
              <a:spLocks noChangeShapeType="1"/>
            </p:cNvSpPr>
            <p:nvPr/>
          </p:nvSpPr>
          <p:spPr bwMode="auto">
            <a:xfrm flipH="1">
              <a:off x="4320" y="3408"/>
              <a:ext cx="192"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13"/>
            <p:cNvSpPr>
              <a:spLocks noChangeArrowheads="1"/>
            </p:cNvSpPr>
            <p:nvPr/>
          </p:nvSpPr>
          <p:spPr bwMode="auto">
            <a:xfrm>
              <a:off x="4272" y="360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15" name="Line 14"/>
            <p:cNvSpPr>
              <a:spLocks noChangeShapeType="1"/>
            </p:cNvSpPr>
            <p:nvPr/>
          </p:nvSpPr>
          <p:spPr bwMode="auto">
            <a:xfrm>
              <a:off x="4512" y="3408"/>
              <a:ext cx="4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Oval 15"/>
            <p:cNvSpPr>
              <a:spLocks noChangeArrowheads="1"/>
            </p:cNvSpPr>
            <p:nvPr/>
          </p:nvSpPr>
          <p:spPr bwMode="auto">
            <a:xfrm>
              <a:off x="4512" y="3600"/>
              <a:ext cx="96" cy="96"/>
            </a:xfrm>
            <a:prstGeom prst="ellipse">
              <a:avLst/>
            </a:prstGeom>
            <a:solidFill>
              <a:schemeClr val="bg1"/>
            </a:solidFill>
            <a:ln w="9525">
              <a:solidFill>
                <a:schemeClr val="tx1"/>
              </a:solidFill>
              <a:round/>
            </a:ln>
          </p:spPr>
          <p:txBody>
            <a:bodyPr wrap="none" anchor="ctr"/>
            <a:lstStyle/>
            <a:p>
              <a:endParaRPr lang="zh-CN" altLang="en-US"/>
            </a:p>
          </p:txBody>
        </p:sp>
        <p:sp>
          <p:nvSpPr>
            <p:cNvPr id="17" name="Line 16"/>
            <p:cNvSpPr>
              <a:spLocks noChangeShapeType="1"/>
            </p:cNvSpPr>
            <p:nvPr/>
          </p:nvSpPr>
          <p:spPr bwMode="auto">
            <a:xfrm>
              <a:off x="4512" y="3408"/>
              <a:ext cx="432"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Oval 17"/>
            <p:cNvSpPr>
              <a:spLocks noChangeArrowheads="1"/>
            </p:cNvSpPr>
            <p:nvPr/>
          </p:nvSpPr>
          <p:spPr bwMode="auto">
            <a:xfrm>
              <a:off x="4848" y="360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19" name="Text Box 18"/>
            <p:cNvSpPr txBox="1">
              <a:spLocks noChangeArrowheads="1"/>
            </p:cNvSpPr>
            <p:nvPr/>
          </p:nvSpPr>
          <p:spPr bwMode="auto">
            <a:xfrm>
              <a:off x="4224" y="3696"/>
              <a:ext cx="70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latin typeface="Times New Roman" panose="02020503050405090304" pitchFamily="18" charset="0"/>
                </a:rPr>
                <a:t>Square</a:t>
              </a:r>
            </a:p>
          </p:txBody>
        </p:sp>
        <p:sp>
          <p:nvSpPr>
            <p:cNvPr id="21" name="Text Box 23"/>
            <p:cNvSpPr txBox="1">
              <a:spLocks noChangeArrowheads="1"/>
            </p:cNvSpPr>
            <p:nvPr/>
          </p:nvSpPr>
          <p:spPr bwMode="auto">
            <a:xfrm>
              <a:off x="4128" y="2784"/>
              <a:ext cx="82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latin typeface="Times New Roman" panose="02020503050405090304" pitchFamily="18" charset="0"/>
                </a:rPr>
                <a:t>graphics</a:t>
              </a:r>
            </a:p>
          </p:txBody>
        </p:sp>
        <p:sp>
          <p:nvSpPr>
            <p:cNvPr id="22" name="Line 24"/>
            <p:cNvSpPr>
              <a:spLocks noChangeShapeType="1"/>
            </p:cNvSpPr>
            <p:nvPr/>
          </p:nvSpPr>
          <p:spPr bwMode="auto">
            <a:xfrm>
              <a:off x="4538" y="307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8" name="Group 10"/>
          <p:cNvGrpSpPr/>
          <p:nvPr/>
        </p:nvGrpSpPr>
        <p:grpSpPr bwMode="auto">
          <a:xfrm>
            <a:off x="930277" y="1752601"/>
            <a:ext cx="4171949" cy="2362199"/>
            <a:chOff x="192" y="1296"/>
            <a:chExt cx="2062" cy="1296"/>
          </a:xfrm>
        </p:grpSpPr>
        <p:graphicFrame>
          <p:nvGraphicFramePr>
            <p:cNvPr id="7170" name="Object 2"/>
            <p:cNvGraphicFramePr>
              <a:graphicFrameLocks noChangeAspect="1"/>
            </p:cNvGraphicFramePr>
            <p:nvPr/>
          </p:nvGraphicFramePr>
          <p:xfrm>
            <a:off x="288" y="1296"/>
            <a:ext cx="1966" cy="777"/>
          </p:xfrm>
          <a:graphic>
            <a:graphicData uri="http://schemas.openxmlformats.org/presentationml/2006/ole">
              <mc:AlternateContent xmlns:mc="http://schemas.openxmlformats.org/markup-compatibility/2006">
                <mc:Choice xmlns:v="urn:schemas-microsoft-com:vml" Requires="v">
                  <p:oleObj spid="_x0000_s2102" name="剪辑" r:id="rId3" imgW="39271575" imgH="10239375" progId="MS_ClipArt_Gallery.2">
                    <p:embed/>
                  </p:oleObj>
                </mc:Choice>
                <mc:Fallback>
                  <p:oleObj name="剪辑" r:id="rId3" imgW="39271575" imgH="10239375"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296"/>
                          <a:ext cx="1966" cy="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Text Box 4"/>
            <p:cNvSpPr txBox="1">
              <a:spLocks noChangeArrowheads="1"/>
            </p:cNvSpPr>
            <p:nvPr/>
          </p:nvSpPr>
          <p:spPr bwMode="auto">
            <a:xfrm>
              <a:off x="192" y="2256"/>
              <a:ext cx="1920" cy="336"/>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sz="2800" dirty="0"/>
                <a:t>现实生活中的对象</a:t>
              </a:r>
            </a:p>
          </p:txBody>
        </p:sp>
        <p:sp>
          <p:nvSpPr>
            <p:cNvPr id="7173" name="Line 5"/>
            <p:cNvSpPr>
              <a:spLocks noChangeShapeType="1"/>
            </p:cNvSpPr>
            <p:nvPr/>
          </p:nvSpPr>
          <p:spPr bwMode="auto">
            <a:xfrm flipH="1" flipV="1">
              <a:off x="1152" y="2064"/>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74" name="Text Box 6"/>
          <p:cNvSpPr txBox="1">
            <a:spLocks noChangeArrowheads="1"/>
          </p:cNvSpPr>
          <p:nvPr/>
        </p:nvSpPr>
        <p:spPr bwMode="auto">
          <a:xfrm>
            <a:off x="930277" y="4495800"/>
            <a:ext cx="457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可以将现实生活中的对象经过</a:t>
            </a:r>
            <a:r>
              <a:rPr lang="zh-CN" altLang="en-US" dirty="0">
                <a:solidFill>
                  <a:srgbClr val="FF0000"/>
                </a:solidFill>
              </a:rPr>
              <a:t>抽象</a:t>
            </a:r>
            <a:r>
              <a:rPr lang="zh-CN" altLang="en-US" dirty="0"/>
              <a:t>，映射为程序中的对象。对象在程序中是通过一种抽象数据类型来描述的，这种</a:t>
            </a:r>
            <a:r>
              <a:rPr lang="zh-CN" altLang="en-US" dirty="0">
                <a:solidFill>
                  <a:srgbClr val="FF0000"/>
                </a:solidFill>
              </a:rPr>
              <a:t>抽象数据类型称为类（</a:t>
            </a:r>
            <a:r>
              <a:rPr lang="en-US" altLang="zh-CN" dirty="0">
                <a:solidFill>
                  <a:srgbClr val="FF0000"/>
                </a:solidFill>
              </a:rPr>
              <a:t>Class</a:t>
            </a:r>
            <a:r>
              <a:rPr lang="zh-CN" altLang="en-US" dirty="0">
                <a:solidFill>
                  <a:srgbClr val="FF0000"/>
                </a:solidFill>
              </a:rPr>
              <a:t>）</a:t>
            </a:r>
            <a:r>
              <a:rPr lang="zh-CN" altLang="en-US" dirty="0"/>
              <a:t>。</a:t>
            </a:r>
          </a:p>
        </p:txBody>
      </p:sp>
      <p:grpSp>
        <p:nvGrpSpPr>
          <p:cNvPr id="7179" name="Group 11"/>
          <p:cNvGrpSpPr/>
          <p:nvPr/>
        </p:nvGrpSpPr>
        <p:grpSpPr bwMode="auto">
          <a:xfrm>
            <a:off x="6850317" y="983283"/>
            <a:ext cx="4572000" cy="5329237"/>
            <a:chOff x="2736" y="783"/>
            <a:chExt cx="2880" cy="3357"/>
          </a:xfrm>
        </p:grpSpPr>
        <p:sp>
          <p:nvSpPr>
            <p:cNvPr id="7171" name="Text Box 3"/>
            <p:cNvSpPr txBox="1">
              <a:spLocks noChangeArrowheads="1"/>
            </p:cNvSpPr>
            <p:nvPr/>
          </p:nvSpPr>
          <p:spPr bwMode="auto">
            <a:xfrm>
              <a:off x="2736" y="1392"/>
              <a:ext cx="2880" cy="2748"/>
            </a:xfrm>
            <a:prstGeom prst="rect">
              <a:avLst/>
            </a:prstGeom>
            <a:solidFill>
              <a:srgbClr val="FFCC66"/>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dirty="0">
                  <a:latin typeface="Times New Roman" panose="02020503050405090304" pitchFamily="18" charset="0"/>
                </a:rPr>
                <a:t>Class Car</a:t>
              </a:r>
            </a:p>
            <a:p>
              <a:r>
                <a:rPr lang="en-US" altLang="zh-CN" sz="2800" dirty="0">
                  <a:latin typeface="Times New Roman" panose="02020503050405090304" pitchFamily="18" charset="0"/>
                </a:rPr>
                <a:t>{</a:t>
              </a:r>
            </a:p>
            <a:p>
              <a:r>
                <a:rPr lang="en-US" altLang="zh-CN" sz="2800" dirty="0">
                  <a:latin typeface="Times New Roman" panose="02020503050405090304" pitchFamily="18" charset="0"/>
                </a:rPr>
                <a:t>    int </a:t>
              </a:r>
              <a:r>
                <a:rPr lang="en-US" altLang="zh-CN" sz="2800" dirty="0" err="1">
                  <a:latin typeface="Times New Roman" panose="02020503050405090304" pitchFamily="18" charset="0"/>
                </a:rPr>
                <a:t>color_number</a:t>
              </a:r>
              <a:r>
                <a:rPr lang="en-US" altLang="zh-CN" sz="2800" dirty="0">
                  <a:latin typeface="Times New Roman" panose="02020503050405090304" pitchFamily="18" charset="0"/>
                </a:rPr>
                <a:t>;  </a:t>
              </a:r>
            </a:p>
            <a:p>
              <a:r>
                <a:rPr lang="en-US" altLang="zh-CN" sz="2800" dirty="0">
                  <a:latin typeface="Times New Roman" panose="02020503050405090304" pitchFamily="18" charset="0"/>
                </a:rPr>
                <a:t>    int </a:t>
              </a:r>
              <a:r>
                <a:rPr lang="en-US" altLang="zh-CN" sz="2800" dirty="0" err="1">
                  <a:latin typeface="Times New Roman" panose="02020503050405090304" pitchFamily="18" charset="0"/>
                </a:rPr>
                <a:t>door_number</a:t>
              </a:r>
              <a:r>
                <a:rPr lang="en-US" altLang="zh-CN" sz="2800" dirty="0">
                  <a:latin typeface="Times New Roman" panose="02020503050405090304" pitchFamily="18" charset="0"/>
                </a:rPr>
                <a:t>;</a:t>
              </a:r>
            </a:p>
            <a:p>
              <a:r>
                <a:rPr lang="en-US" altLang="zh-CN" sz="2800" dirty="0">
                  <a:latin typeface="Times New Roman" panose="02020503050405090304" pitchFamily="18" charset="0"/>
                </a:rPr>
                <a:t>    </a:t>
              </a:r>
              <a:r>
                <a:rPr lang="en-US" altLang="zh-CN" sz="2800" dirty="0">
                  <a:solidFill>
                    <a:srgbClr val="000066"/>
                  </a:solidFill>
                  <a:latin typeface="Times New Roman" panose="02020503050405090304" pitchFamily="18" charset="0"/>
                </a:rPr>
                <a:t>int speed;</a:t>
              </a:r>
            </a:p>
            <a:p>
              <a:r>
                <a:rPr lang="en-US" altLang="zh-CN" sz="2800" dirty="0">
                  <a:solidFill>
                    <a:srgbClr val="000066"/>
                  </a:solidFill>
                  <a:latin typeface="Times New Roman" panose="02020503050405090304" pitchFamily="18" charset="0"/>
                </a:rPr>
                <a:t>   </a:t>
              </a:r>
            </a:p>
            <a:p>
              <a:r>
                <a:rPr lang="en-US" altLang="zh-CN" sz="2800" dirty="0">
                  <a:solidFill>
                    <a:srgbClr val="000066"/>
                  </a:solidFill>
                  <a:latin typeface="Times New Roman" panose="02020503050405090304" pitchFamily="18" charset="0"/>
                </a:rPr>
                <a:t>    void brake() { … }</a:t>
              </a:r>
            </a:p>
            <a:p>
              <a:r>
                <a:rPr lang="en-US" altLang="zh-CN" sz="2800" dirty="0">
                  <a:solidFill>
                    <a:srgbClr val="000066"/>
                  </a:solidFill>
                  <a:latin typeface="Times New Roman" panose="02020503050405090304" pitchFamily="18" charset="0"/>
                </a:rPr>
                <a:t>    void </a:t>
              </a:r>
              <a:r>
                <a:rPr lang="en-US" altLang="zh-CN" sz="2800" dirty="0" err="1">
                  <a:solidFill>
                    <a:srgbClr val="000066"/>
                  </a:solidFill>
                  <a:latin typeface="Times New Roman" panose="02020503050405090304" pitchFamily="18" charset="0"/>
                </a:rPr>
                <a:t>speedUp</a:t>
              </a:r>
              <a:r>
                <a:rPr lang="en-US" altLang="zh-CN" sz="2800" dirty="0">
                  <a:solidFill>
                    <a:srgbClr val="000066"/>
                  </a:solidFill>
                  <a:latin typeface="Times New Roman" panose="02020503050405090304" pitchFamily="18" charset="0"/>
                </a:rPr>
                <a:t>() {…}</a:t>
              </a:r>
            </a:p>
            <a:p>
              <a:r>
                <a:rPr lang="en-US" altLang="zh-CN" sz="2800" dirty="0">
                  <a:solidFill>
                    <a:srgbClr val="000066"/>
                  </a:solidFill>
                  <a:latin typeface="Times New Roman" panose="02020503050405090304" pitchFamily="18" charset="0"/>
                </a:rPr>
                <a:t>    void </a:t>
              </a:r>
              <a:r>
                <a:rPr lang="en-US" altLang="zh-CN" sz="2800" dirty="0" err="1">
                  <a:solidFill>
                    <a:srgbClr val="000066"/>
                  </a:solidFill>
                  <a:latin typeface="Times New Roman" panose="02020503050405090304" pitchFamily="18" charset="0"/>
                </a:rPr>
                <a:t>slowDown</a:t>
              </a:r>
              <a:r>
                <a:rPr lang="en-US" altLang="zh-CN" sz="2800" dirty="0">
                  <a:solidFill>
                    <a:srgbClr val="000066"/>
                  </a:solidFill>
                  <a:latin typeface="Times New Roman" panose="02020503050405090304" pitchFamily="18" charset="0"/>
                </a:rPr>
                <a:t>() { …  }</a:t>
              </a:r>
            </a:p>
            <a:p>
              <a:r>
                <a:rPr lang="en-US" altLang="zh-CN" sz="2800" dirty="0">
                  <a:solidFill>
                    <a:srgbClr val="000066"/>
                  </a:solidFill>
                  <a:latin typeface="Times New Roman" panose="02020503050405090304" pitchFamily="18" charset="0"/>
                </a:rPr>
                <a:t>}</a:t>
              </a:r>
              <a:r>
                <a:rPr lang="en-US" altLang="zh-CN" dirty="0">
                  <a:solidFill>
                    <a:srgbClr val="000066"/>
                  </a:solidFill>
                  <a:latin typeface="Times New Roman" panose="02020503050405090304" pitchFamily="18" charset="0"/>
                </a:rPr>
                <a:t>  </a:t>
              </a:r>
            </a:p>
          </p:txBody>
        </p:sp>
        <p:sp>
          <p:nvSpPr>
            <p:cNvPr id="7175" name="Text Box 7"/>
            <p:cNvSpPr txBox="1">
              <a:spLocks noChangeArrowheads="1"/>
            </p:cNvSpPr>
            <p:nvPr/>
          </p:nvSpPr>
          <p:spPr bwMode="auto">
            <a:xfrm>
              <a:off x="3984" y="783"/>
              <a:ext cx="1466"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抽象数据类型</a:t>
              </a:r>
            </a:p>
          </p:txBody>
        </p:sp>
        <p:sp>
          <p:nvSpPr>
            <p:cNvPr id="7176" name="Line 8"/>
            <p:cNvSpPr>
              <a:spLocks noChangeShapeType="1"/>
            </p:cNvSpPr>
            <p:nvPr/>
          </p:nvSpPr>
          <p:spPr bwMode="auto">
            <a:xfrm flipH="1">
              <a:off x="4368" y="1104"/>
              <a:ext cx="336" cy="288"/>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80" name="Rectangle 12"/>
          <p:cNvSpPr>
            <a:spLocks noChangeArrowheads="1"/>
          </p:cNvSpPr>
          <p:nvPr/>
        </p:nvSpPr>
        <p:spPr bwMode="auto">
          <a:xfrm>
            <a:off x="152400" y="381000"/>
            <a:ext cx="723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3600" dirty="0">
                <a:latin typeface="Times New Roman" panose="02020503050405090304" pitchFamily="18" charset="0"/>
              </a:rPr>
              <a:t>关于对象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面向对象的概念</a:t>
            </a:r>
            <a:r>
              <a:rPr kumimoji="1" lang="en-US" altLang="zh-CN" dirty="0"/>
              <a:t>—</a:t>
            </a:r>
            <a:r>
              <a:rPr kumimoji="1" lang="zh-CN" altLang="en-US" dirty="0"/>
              <a:t>类</a:t>
            </a:r>
          </a:p>
        </p:txBody>
      </p:sp>
      <p:sp>
        <p:nvSpPr>
          <p:cNvPr id="3" name="内容占位符 2"/>
          <p:cNvSpPr>
            <a:spLocks noGrp="1"/>
          </p:cNvSpPr>
          <p:nvPr>
            <p:ph idx="1"/>
          </p:nvPr>
        </p:nvSpPr>
        <p:spPr/>
        <p:txBody>
          <a:bodyPr/>
          <a:lstStyle/>
          <a:p>
            <a:pPr marL="0" indent="0">
              <a:buNone/>
            </a:pPr>
            <a:endParaRPr kumimoji="1" lang="en-US" altLang="zh-CN" dirty="0"/>
          </a:p>
          <a:p>
            <a:pPr>
              <a:spcBef>
                <a:spcPct val="50000"/>
              </a:spcBef>
              <a:buSzPct val="60000"/>
              <a:buFont typeface="Wingdings" panose="05000000000000000000" pitchFamily="2" charset="2"/>
              <a:buChar char="u"/>
            </a:pPr>
            <a:r>
              <a:rPr lang="zh-CN" altLang="en-US" dirty="0">
                <a:latin typeface="Times New Roman" panose="02020503050405090304" pitchFamily="18" charset="0"/>
              </a:rPr>
              <a:t>类是描述对象的“基本原型”，它定义一类对象所能拥有的数据和能完成的操作。在面向对象的程序设计中，</a:t>
            </a:r>
            <a:r>
              <a:rPr lang="zh-CN" altLang="en-US" dirty="0">
                <a:solidFill>
                  <a:srgbClr val="FF0000"/>
                </a:solidFill>
                <a:latin typeface="Times New Roman" panose="02020503050405090304" pitchFamily="18" charset="0"/>
              </a:rPr>
              <a:t>类是程序的基本单元</a:t>
            </a:r>
            <a:r>
              <a:rPr lang="zh-CN" altLang="en-US" dirty="0">
                <a:latin typeface="Times New Roman" panose="02020503050405090304" pitchFamily="18" charset="0"/>
              </a:rPr>
              <a:t>。</a:t>
            </a:r>
          </a:p>
          <a:p>
            <a:pPr>
              <a:spcBef>
                <a:spcPct val="50000"/>
              </a:spcBef>
              <a:buSzPct val="60000"/>
              <a:buFont typeface="Wingdings" panose="05000000000000000000" pitchFamily="2" charset="2"/>
              <a:buChar char="u"/>
            </a:pPr>
            <a:r>
              <a:rPr lang="zh-CN" altLang="en-US" dirty="0">
                <a:latin typeface="Times New Roman" panose="02020503050405090304" pitchFamily="18" charset="0"/>
              </a:rPr>
              <a:t> 相似的对象可以归并到同一个类中去，就像传统语言中的变量与类型关系一样。</a:t>
            </a:r>
          </a:p>
          <a:p>
            <a:pPr>
              <a:spcBef>
                <a:spcPct val="50000"/>
              </a:spcBef>
              <a:buSzPct val="60000"/>
              <a:buFont typeface="Wingdings" panose="05000000000000000000" pitchFamily="2" charset="2"/>
              <a:buChar char="u"/>
            </a:pPr>
            <a:r>
              <a:rPr lang="zh-CN" altLang="en-US" dirty="0">
                <a:latin typeface="Times New Roman" panose="02020503050405090304" pitchFamily="18" charset="0"/>
              </a:rPr>
              <a:t> 程序中的</a:t>
            </a:r>
            <a:r>
              <a:rPr lang="zh-CN" altLang="en-US" dirty="0">
                <a:solidFill>
                  <a:srgbClr val="FF0000"/>
                </a:solidFill>
                <a:latin typeface="Times New Roman" panose="02020503050405090304" pitchFamily="18" charset="0"/>
              </a:rPr>
              <a:t>对象是类的一个实例</a:t>
            </a:r>
            <a:r>
              <a:rPr lang="zh-CN" altLang="en-US" dirty="0">
                <a:latin typeface="Times New Roman" panose="02020503050405090304" pitchFamily="18" charset="0"/>
              </a:rPr>
              <a:t>，是一个软件单元，它由一组结构化的数据和在其上的一组操作构成。</a:t>
            </a:r>
          </a:p>
          <a:p>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25"/>
          <p:cNvGrpSpPr/>
          <p:nvPr/>
        </p:nvGrpSpPr>
        <p:grpSpPr bwMode="auto">
          <a:xfrm>
            <a:off x="898525" y="1984375"/>
            <a:ext cx="9684808" cy="4645025"/>
            <a:chOff x="288" y="1248"/>
            <a:chExt cx="4714" cy="2926"/>
          </a:xfrm>
        </p:grpSpPr>
        <p:graphicFrame>
          <p:nvGraphicFramePr>
            <p:cNvPr id="6" name="Object 3"/>
            <p:cNvGraphicFramePr>
              <a:graphicFrameLocks noChangeAspect="1"/>
            </p:cNvGraphicFramePr>
            <p:nvPr/>
          </p:nvGraphicFramePr>
          <p:xfrm>
            <a:off x="288" y="1248"/>
            <a:ext cx="1966" cy="777"/>
          </p:xfrm>
          <a:graphic>
            <a:graphicData uri="http://schemas.openxmlformats.org/presentationml/2006/ole">
              <mc:AlternateContent xmlns:mc="http://schemas.openxmlformats.org/markup-compatibility/2006">
                <mc:Choice xmlns:v="urn:schemas-microsoft-com:vml" Requires="v">
                  <p:oleObj spid="_x0000_s3126" name="剪辑" r:id="rId3" imgW="39271575" imgH="10239375" progId="MS_ClipArt_Gallery.2">
                    <p:embed/>
                  </p:oleObj>
                </mc:Choice>
                <mc:Fallback>
                  <p:oleObj name="剪辑" r:id="rId3" imgW="39271575" imgH="102393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248"/>
                          <a:ext cx="1966" cy="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62"/>
            <p:cNvGrpSpPr/>
            <p:nvPr/>
          </p:nvGrpSpPr>
          <p:grpSpPr bwMode="auto">
            <a:xfrm>
              <a:off x="288" y="2064"/>
              <a:ext cx="1955" cy="766"/>
              <a:chOff x="242" y="2166"/>
              <a:chExt cx="1955" cy="766"/>
            </a:xfrm>
          </p:grpSpPr>
          <p:grpSp>
            <p:nvGrpSpPr>
              <p:cNvPr id="70" name="Group 40"/>
              <p:cNvGrpSpPr/>
              <p:nvPr/>
            </p:nvGrpSpPr>
            <p:grpSpPr bwMode="auto">
              <a:xfrm>
                <a:off x="242" y="2166"/>
                <a:ext cx="1955" cy="690"/>
                <a:chOff x="242" y="2166"/>
                <a:chExt cx="1955" cy="690"/>
              </a:xfrm>
            </p:grpSpPr>
            <p:grpSp>
              <p:nvGrpSpPr>
                <p:cNvPr id="92" name="Group 12"/>
                <p:cNvGrpSpPr/>
                <p:nvPr/>
              </p:nvGrpSpPr>
              <p:grpSpPr bwMode="auto">
                <a:xfrm>
                  <a:off x="345" y="2166"/>
                  <a:ext cx="1341" cy="269"/>
                  <a:chOff x="345" y="2166"/>
                  <a:chExt cx="1341" cy="269"/>
                </a:xfrm>
              </p:grpSpPr>
              <p:grpSp>
                <p:nvGrpSpPr>
                  <p:cNvPr id="120" name="Group 10"/>
                  <p:cNvGrpSpPr/>
                  <p:nvPr/>
                </p:nvGrpSpPr>
                <p:grpSpPr bwMode="auto">
                  <a:xfrm>
                    <a:off x="816" y="2195"/>
                    <a:ext cx="716" cy="237"/>
                    <a:chOff x="816" y="2195"/>
                    <a:chExt cx="716" cy="237"/>
                  </a:xfrm>
                </p:grpSpPr>
                <p:grpSp>
                  <p:nvGrpSpPr>
                    <p:cNvPr id="122" name="Group 8"/>
                    <p:cNvGrpSpPr/>
                    <p:nvPr/>
                  </p:nvGrpSpPr>
                  <p:grpSpPr bwMode="auto">
                    <a:xfrm>
                      <a:off x="974" y="2203"/>
                      <a:ext cx="457" cy="206"/>
                      <a:chOff x="974" y="2203"/>
                      <a:chExt cx="457" cy="206"/>
                    </a:xfrm>
                  </p:grpSpPr>
                  <p:sp>
                    <p:nvSpPr>
                      <p:cNvPr id="124" name="Freeform 6"/>
                      <p:cNvSpPr/>
                      <p:nvPr/>
                    </p:nvSpPr>
                    <p:spPr bwMode="auto">
                      <a:xfrm>
                        <a:off x="974" y="2203"/>
                        <a:ext cx="79" cy="168"/>
                      </a:xfrm>
                      <a:custGeom>
                        <a:avLst/>
                        <a:gdLst>
                          <a:gd name="T0" fmla="*/ 6 w 235"/>
                          <a:gd name="T1" fmla="*/ 4 h 335"/>
                          <a:gd name="T2" fmla="*/ 0 w 235"/>
                          <a:gd name="T3" fmla="*/ 0 h 335"/>
                          <a:gd name="T4" fmla="*/ 154 w 235"/>
                          <a:gd name="T5" fmla="*/ 335 h 335"/>
                          <a:gd name="T6" fmla="*/ 235 w 235"/>
                          <a:gd name="T7" fmla="*/ 335 h 335"/>
                          <a:gd name="T8" fmla="*/ 64 w 235"/>
                          <a:gd name="T9" fmla="*/ 0 h 335"/>
                          <a:gd name="T10" fmla="*/ 6 w 235"/>
                          <a:gd name="T11" fmla="*/ 4 h 335"/>
                        </a:gdLst>
                        <a:ahLst/>
                        <a:cxnLst>
                          <a:cxn ang="0">
                            <a:pos x="T0" y="T1"/>
                          </a:cxn>
                          <a:cxn ang="0">
                            <a:pos x="T2" y="T3"/>
                          </a:cxn>
                          <a:cxn ang="0">
                            <a:pos x="T4" y="T5"/>
                          </a:cxn>
                          <a:cxn ang="0">
                            <a:pos x="T6" y="T7"/>
                          </a:cxn>
                          <a:cxn ang="0">
                            <a:pos x="T8" y="T9"/>
                          </a:cxn>
                          <a:cxn ang="0">
                            <a:pos x="T10" y="T11"/>
                          </a:cxn>
                        </a:cxnLst>
                        <a:rect l="0" t="0" r="r" b="b"/>
                        <a:pathLst>
                          <a:path w="235" h="335">
                            <a:moveTo>
                              <a:pt x="6" y="4"/>
                            </a:moveTo>
                            <a:lnTo>
                              <a:pt x="0" y="0"/>
                            </a:lnTo>
                            <a:lnTo>
                              <a:pt x="154" y="335"/>
                            </a:lnTo>
                            <a:lnTo>
                              <a:pt x="235" y="335"/>
                            </a:lnTo>
                            <a:lnTo>
                              <a:pt x="64" y="0"/>
                            </a:lnTo>
                            <a:lnTo>
                              <a:pt x="6" y="4"/>
                            </a:lnTo>
                            <a:close/>
                          </a:path>
                        </a:pathLst>
                      </a:custGeom>
                      <a:solidFill>
                        <a:schemeClr val="folHlink"/>
                      </a:solidFill>
                      <a:ln w="6350">
                        <a:solidFill>
                          <a:srgbClr val="000000"/>
                        </a:solidFill>
                        <a:prstDash val="solid"/>
                        <a:round/>
                      </a:ln>
                    </p:spPr>
                    <p:txBody>
                      <a:bodyPr/>
                      <a:lstStyle/>
                      <a:p>
                        <a:endParaRPr lang="zh-CN" altLang="en-US"/>
                      </a:p>
                    </p:txBody>
                  </p:sp>
                  <p:sp>
                    <p:nvSpPr>
                      <p:cNvPr id="125" name="Freeform 7"/>
                      <p:cNvSpPr/>
                      <p:nvPr/>
                    </p:nvSpPr>
                    <p:spPr bwMode="auto">
                      <a:xfrm>
                        <a:off x="1359" y="2297"/>
                        <a:ext cx="72" cy="112"/>
                      </a:xfrm>
                      <a:custGeom>
                        <a:avLst/>
                        <a:gdLst>
                          <a:gd name="T0" fmla="*/ 57 w 216"/>
                          <a:gd name="T1" fmla="*/ 26 h 224"/>
                          <a:gd name="T2" fmla="*/ 63 w 216"/>
                          <a:gd name="T3" fmla="*/ 22 h 224"/>
                          <a:gd name="T4" fmla="*/ 216 w 216"/>
                          <a:gd name="T5" fmla="*/ 224 h 224"/>
                          <a:gd name="T6" fmla="*/ 142 w 216"/>
                          <a:gd name="T7" fmla="*/ 213 h 224"/>
                          <a:gd name="T8" fmla="*/ 0 w 216"/>
                          <a:gd name="T9" fmla="*/ 0 h 224"/>
                          <a:gd name="T10" fmla="*/ 57 w 216"/>
                          <a:gd name="T11" fmla="*/ 26 h 224"/>
                        </a:gdLst>
                        <a:ahLst/>
                        <a:cxnLst>
                          <a:cxn ang="0">
                            <a:pos x="T0" y="T1"/>
                          </a:cxn>
                          <a:cxn ang="0">
                            <a:pos x="T2" y="T3"/>
                          </a:cxn>
                          <a:cxn ang="0">
                            <a:pos x="T4" y="T5"/>
                          </a:cxn>
                          <a:cxn ang="0">
                            <a:pos x="T6" y="T7"/>
                          </a:cxn>
                          <a:cxn ang="0">
                            <a:pos x="T8" y="T9"/>
                          </a:cxn>
                          <a:cxn ang="0">
                            <a:pos x="T10" y="T11"/>
                          </a:cxn>
                        </a:cxnLst>
                        <a:rect l="0" t="0" r="r" b="b"/>
                        <a:pathLst>
                          <a:path w="216" h="224">
                            <a:moveTo>
                              <a:pt x="57" y="26"/>
                            </a:moveTo>
                            <a:lnTo>
                              <a:pt x="63" y="22"/>
                            </a:lnTo>
                            <a:lnTo>
                              <a:pt x="216" y="224"/>
                            </a:lnTo>
                            <a:lnTo>
                              <a:pt x="142" y="213"/>
                            </a:lnTo>
                            <a:lnTo>
                              <a:pt x="0" y="0"/>
                            </a:lnTo>
                            <a:lnTo>
                              <a:pt x="57" y="26"/>
                            </a:lnTo>
                            <a:close/>
                          </a:path>
                        </a:pathLst>
                      </a:custGeom>
                      <a:solidFill>
                        <a:schemeClr val="folHlink"/>
                      </a:solidFill>
                      <a:ln w="6350">
                        <a:solidFill>
                          <a:srgbClr val="000000"/>
                        </a:solidFill>
                        <a:prstDash val="solid"/>
                        <a:round/>
                      </a:ln>
                    </p:spPr>
                    <p:txBody>
                      <a:bodyPr/>
                      <a:lstStyle/>
                      <a:p>
                        <a:endParaRPr lang="zh-CN" altLang="en-US"/>
                      </a:p>
                    </p:txBody>
                  </p:sp>
                </p:grpSp>
                <p:sp>
                  <p:nvSpPr>
                    <p:cNvPr id="123" name="Freeform 9"/>
                    <p:cNvSpPr/>
                    <p:nvPr/>
                  </p:nvSpPr>
                  <p:spPr bwMode="auto">
                    <a:xfrm>
                      <a:off x="816" y="2195"/>
                      <a:ext cx="716" cy="237"/>
                    </a:xfrm>
                    <a:custGeom>
                      <a:avLst/>
                      <a:gdLst>
                        <a:gd name="T0" fmla="*/ 15 w 2148"/>
                        <a:gd name="T1" fmla="*/ 64 h 476"/>
                        <a:gd name="T2" fmla="*/ 217 w 2148"/>
                        <a:gd name="T3" fmla="*/ 55 h 476"/>
                        <a:gd name="T4" fmla="*/ 372 w 2148"/>
                        <a:gd name="T5" fmla="*/ 55 h 476"/>
                        <a:gd name="T6" fmla="*/ 579 w 2148"/>
                        <a:gd name="T7" fmla="*/ 44 h 476"/>
                        <a:gd name="T8" fmla="*/ 771 w 2148"/>
                        <a:gd name="T9" fmla="*/ 44 h 476"/>
                        <a:gd name="T10" fmla="*/ 987 w 2148"/>
                        <a:gd name="T11" fmla="*/ 44 h 476"/>
                        <a:gd name="T12" fmla="*/ 1180 w 2148"/>
                        <a:gd name="T13" fmla="*/ 50 h 476"/>
                        <a:gd name="T14" fmla="*/ 1271 w 2148"/>
                        <a:gd name="T15" fmla="*/ 63 h 476"/>
                        <a:gd name="T16" fmla="*/ 1350 w 2148"/>
                        <a:gd name="T17" fmla="*/ 80 h 476"/>
                        <a:gd name="T18" fmla="*/ 1437 w 2148"/>
                        <a:gd name="T19" fmla="*/ 112 h 476"/>
                        <a:gd name="T20" fmla="*/ 1520 w 2148"/>
                        <a:gd name="T21" fmla="*/ 146 h 476"/>
                        <a:gd name="T22" fmla="*/ 1824 w 2148"/>
                        <a:gd name="T23" fmla="*/ 305 h 476"/>
                        <a:gd name="T24" fmla="*/ 1985 w 2148"/>
                        <a:gd name="T25" fmla="*/ 379 h 476"/>
                        <a:gd name="T26" fmla="*/ 2078 w 2148"/>
                        <a:gd name="T27" fmla="*/ 440 h 476"/>
                        <a:gd name="T28" fmla="*/ 1994 w 2148"/>
                        <a:gd name="T29" fmla="*/ 438 h 476"/>
                        <a:gd name="T30" fmla="*/ 0 w 2148"/>
                        <a:gd name="T31" fmla="*/ 284 h 476"/>
                        <a:gd name="T32" fmla="*/ 2 w 2148"/>
                        <a:gd name="T33" fmla="*/ 331 h 476"/>
                        <a:gd name="T34" fmla="*/ 2084 w 2148"/>
                        <a:gd name="T35" fmla="*/ 476 h 476"/>
                        <a:gd name="T36" fmla="*/ 2148 w 2148"/>
                        <a:gd name="T37" fmla="*/ 464 h 476"/>
                        <a:gd name="T38" fmla="*/ 2115 w 2148"/>
                        <a:gd name="T39" fmla="*/ 422 h 476"/>
                        <a:gd name="T40" fmla="*/ 2058 w 2148"/>
                        <a:gd name="T41" fmla="*/ 379 h 476"/>
                        <a:gd name="T42" fmla="*/ 1918 w 2148"/>
                        <a:gd name="T43" fmla="*/ 305 h 476"/>
                        <a:gd name="T44" fmla="*/ 1809 w 2148"/>
                        <a:gd name="T45" fmla="*/ 246 h 476"/>
                        <a:gd name="T46" fmla="*/ 1533 w 2148"/>
                        <a:gd name="T47" fmla="*/ 109 h 476"/>
                        <a:gd name="T48" fmla="*/ 1409 w 2148"/>
                        <a:gd name="T49" fmla="*/ 60 h 476"/>
                        <a:gd name="T50" fmla="*/ 1286 w 2148"/>
                        <a:gd name="T51" fmla="*/ 28 h 476"/>
                        <a:gd name="T52" fmla="*/ 1010 w 2148"/>
                        <a:gd name="T53" fmla="*/ 0 h 476"/>
                        <a:gd name="T54" fmla="*/ 632 w 2148"/>
                        <a:gd name="T55" fmla="*/ 0 h 476"/>
                        <a:gd name="T56" fmla="*/ 15 w 2148"/>
                        <a:gd name="T57" fmla="*/ 34 h 476"/>
                        <a:gd name="T58" fmla="*/ 15 w 2148"/>
                        <a:gd name="T59" fmla="*/ 64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48" h="476">
                          <a:moveTo>
                            <a:pt x="15" y="64"/>
                          </a:moveTo>
                          <a:lnTo>
                            <a:pt x="217" y="55"/>
                          </a:lnTo>
                          <a:lnTo>
                            <a:pt x="372" y="55"/>
                          </a:lnTo>
                          <a:lnTo>
                            <a:pt x="579" y="44"/>
                          </a:lnTo>
                          <a:lnTo>
                            <a:pt x="771" y="44"/>
                          </a:lnTo>
                          <a:lnTo>
                            <a:pt x="987" y="44"/>
                          </a:lnTo>
                          <a:lnTo>
                            <a:pt x="1180" y="50"/>
                          </a:lnTo>
                          <a:lnTo>
                            <a:pt x="1271" y="63"/>
                          </a:lnTo>
                          <a:lnTo>
                            <a:pt x="1350" y="80"/>
                          </a:lnTo>
                          <a:lnTo>
                            <a:pt x="1437" y="112"/>
                          </a:lnTo>
                          <a:lnTo>
                            <a:pt x="1520" y="146"/>
                          </a:lnTo>
                          <a:lnTo>
                            <a:pt x="1824" y="305"/>
                          </a:lnTo>
                          <a:lnTo>
                            <a:pt x="1985" y="379"/>
                          </a:lnTo>
                          <a:lnTo>
                            <a:pt x="2078" y="440"/>
                          </a:lnTo>
                          <a:lnTo>
                            <a:pt x="1994" y="438"/>
                          </a:lnTo>
                          <a:lnTo>
                            <a:pt x="0" y="284"/>
                          </a:lnTo>
                          <a:lnTo>
                            <a:pt x="2" y="331"/>
                          </a:lnTo>
                          <a:lnTo>
                            <a:pt x="2084" y="476"/>
                          </a:lnTo>
                          <a:lnTo>
                            <a:pt x="2148" y="464"/>
                          </a:lnTo>
                          <a:lnTo>
                            <a:pt x="2115" y="422"/>
                          </a:lnTo>
                          <a:lnTo>
                            <a:pt x="2058" y="379"/>
                          </a:lnTo>
                          <a:lnTo>
                            <a:pt x="1918" y="305"/>
                          </a:lnTo>
                          <a:lnTo>
                            <a:pt x="1809" y="246"/>
                          </a:lnTo>
                          <a:lnTo>
                            <a:pt x="1533" y="109"/>
                          </a:lnTo>
                          <a:lnTo>
                            <a:pt x="1409" y="60"/>
                          </a:lnTo>
                          <a:lnTo>
                            <a:pt x="1286" y="28"/>
                          </a:lnTo>
                          <a:lnTo>
                            <a:pt x="1010" y="0"/>
                          </a:lnTo>
                          <a:lnTo>
                            <a:pt x="632" y="0"/>
                          </a:lnTo>
                          <a:lnTo>
                            <a:pt x="15" y="34"/>
                          </a:lnTo>
                          <a:lnTo>
                            <a:pt x="15" y="64"/>
                          </a:lnTo>
                          <a:close/>
                        </a:path>
                      </a:pathLst>
                    </a:custGeom>
                    <a:solidFill>
                      <a:schemeClr val="folHlink"/>
                    </a:solidFill>
                    <a:ln w="6350">
                      <a:solidFill>
                        <a:srgbClr val="000000"/>
                      </a:solidFill>
                      <a:prstDash val="solid"/>
                      <a:round/>
                    </a:ln>
                  </p:spPr>
                  <p:txBody>
                    <a:bodyPr/>
                    <a:lstStyle/>
                    <a:p>
                      <a:endParaRPr lang="zh-CN" altLang="en-US"/>
                    </a:p>
                  </p:txBody>
                </p:sp>
              </p:grpSp>
              <p:sp>
                <p:nvSpPr>
                  <p:cNvPr id="121" name="Freeform 11"/>
                  <p:cNvSpPr/>
                  <p:nvPr/>
                </p:nvSpPr>
                <p:spPr bwMode="auto">
                  <a:xfrm>
                    <a:off x="345" y="2166"/>
                    <a:ext cx="1341" cy="269"/>
                  </a:xfrm>
                  <a:custGeom>
                    <a:avLst/>
                    <a:gdLst>
                      <a:gd name="T0" fmla="*/ 154 w 4022"/>
                      <a:gd name="T1" fmla="*/ 338 h 539"/>
                      <a:gd name="T2" fmla="*/ 353 w 4022"/>
                      <a:gd name="T3" fmla="*/ 287 h 539"/>
                      <a:gd name="T4" fmla="*/ 505 w 4022"/>
                      <a:gd name="T5" fmla="*/ 247 h 539"/>
                      <a:gd name="T6" fmla="*/ 661 w 4022"/>
                      <a:gd name="T7" fmla="*/ 203 h 539"/>
                      <a:gd name="T8" fmla="*/ 819 w 4022"/>
                      <a:gd name="T9" fmla="*/ 174 h 539"/>
                      <a:gd name="T10" fmla="*/ 947 w 4022"/>
                      <a:gd name="T11" fmla="*/ 153 h 539"/>
                      <a:gd name="T12" fmla="*/ 1108 w 4022"/>
                      <a:gd name="T13" fmla="*/ 127 h 539"/>
                      <a:gd name="T14" fmla="*/ 1251 w 4022"/>
                      <a:gd name="T15" fmla="*/ 95 h 539"/>
                      <a:gd name="T16" fmla="*/ 1354 w 4022"/>
                      <a:gd name="T17" fmla="*/ 30 h 539"/>
                      <a:gd name="T18" fmla="*/ 1568 w 4022"/>
                      <a:gd name="T19" fmla="*/ 23 h 539"/>
                      <a:gd name="T20" fmla="*/ 1822 w 4022"/>
                      <a:gd name="T21" fmla="*/ 5 h 539"/>
                      <a:gd name="T22" fmla="*/ 2145 w 4022"/>
                      <a:gd name="T23" fmla="*/ 1 h 539"/>
                      <a:gd name="T24" fmla="*/ 2413 w 4022"/>
                      <a:gd name="T25" fmla="*/ 0 h 539"/>
                      <a:gd name="T26" fmla="*/ 2668 w 4022"/>
                      <a:gd name="T27" fmla="*/ 30 h 539"/>
                      <a:gd name="T28" fmla="*/ 2849 w 4022"/>
                      <a:gd name="T29" fmla="*/ 78 h 539"/>
                      <a:gd name="T30" fmla="*/ 3044 w 4022"/>
                      <a:gd name="T31" fmla="*/ 138 h 539"/>
                      <a:gd name="T32" fmla="*/ 3257 w 4022"/>
                      <a:gd name="T33" fmla="*/ 212 h 539"/>
                      <a:gd name="T34" fmla="*/ 3477 w 4022"/>
                      <a:gd name="T35" fmla="*/ 286 h 539"/>
                      <a:gd name="T36" fmla="*/ 3640 w 4022"/>
                      <a:gd name="T37" fmla="*/ 336 h 539"/>
                      <a:gd name="T38" fmla="*/ 3815 w 4022"/>
                      <a:gd name="T39" fmla="*/ 396 h 539"/>
                      <a:gd name="T40" fmla="*/ 4022 w 4022"/>
                      <a:gd name="T41" fmla="*/ 469 h 539"/>
                      <a:gd name="T42" fmla="*/ 3924 w 4022"/>
                      <a:gd name="T43" fmla="*/ 511 h 539"/>
                      <a:gd name="T44" fmla="*/ 3779 w 4022"/>
                      <a:gd name="T45" fmla="*/ 537 h 539"/>
                      <a:gd name="T46" fmla="*/ 3567 w 4022"/>
                      <a:gd name="T47" fmla="*/ 536 h 539"/>
                      <a:gd name="T48" fmla="*/ 3514 w 4022"/>
                      <a:gd name="T49" fmla="*/ 469 h 539"/>
                      <a:gd name="T50" fmla="*/ 3356 w 4022"/>
                      <a:gd name="T51" fmla="*/ 374 h 539"/>
                      <a:gd name="T52" fmla="*/ 3101 w 4022"/>
                      <a:gd name="T53" fmla="*/ 242 h 539"/>
                      <a:gd name="T54" fmla="*/ 2834 w 4022"/>
                      <a:gd name="T55" fmla="*/ 121 h 539"/>
                      <a:gd name="T56" fmla="*/ 2623 w 4022"/>
                      <a:gd name="T57" fmla="*/ 75 h 539"/>
                      <a:gd name="T58" fmla="*/ 2221 w 4022"/>
                      <a:gd name="T59" fmla="*/ 56 h 539"/>
                      <a:gd name="T60" fmla="*/ 1752 w 4022"/>
                      <a:gd name="T61" fmla="*/ 70 h 539"/>
                      <a:gd name="T62" fmla="*/ 1409 w 4022"/>
                      <a:gd name="T63" fmla="*/ 40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22" h="539">
                        <a:moveTo>
                          <a:pt x="0" y="360"/>
                        </a:moveTo>
                        <a:lnTo>
                          <a:pt x="154" y="338"/>
                        </a:lnTo>
                        <a:lnTo>
                          <a:pt x="273" y="310"/>
                        </a:lnTo>
                        <a:lnTo>
                          <a:pt x="353" y="287"/>
                        </a:lnTo>
                        <a:lnTo>
                          <a:pt x="419" y="268"/>
                        </a:lnTo>
                        <a:lnTo>
                          <a:pt x="505" y="247"/>
                        </a:lnTo>
                        <a:lnTo>
                          <a:pt x="578" y="225"/>
                        </a:lnTo>
                        <a:lnTo>
                          <a:pt x="661" y="203"/>
                        </a:lnTo>
                        <a:lnTo>
                          <a:pt x="735" y="187"/>
                        </a:lnTo>
                        <a:lnTo>
                          <a:pt x="819" y="174"/>
                        </a:lnTo>
                        <a:lnTo>
                          <a:pt x="888" y="163"/>
                        </a:lnTo>
                        <a:lnTo>
                          <a:pt x="947" y="153"/>
                        </a:lnTo>
                        <a:lnTo>
                          <a:pt x="1034" y="138"/>
                        </a:lnTo>
                        <a:lnTo>
                          <a:pt x="1108" y="127"/>
                        </a:lnTo>
                        <a:lnTo>
                          <a:pt x="1178" y="115"/>
                        </a:lnTo>
                        <a:lnTo>
                          <a:pt x="1251" y="95"/>
                        </a:lnTo>
                        <a:lnTo>
                          <a:pt x="1311" y="65"/>
                        </a:lnTo>
                        <a:lnTo>
                          <a:pt x="1354" y="30"/>
                        </a:lnTo>
                        <a:lnTo>
                          <a:pt x="1442" y="26"/>
                        </a:lnTo>
                        <a:lnTo>
                          <a:pt x="1568" y="23"/>
                        </a:lnTo>
                        <a:lnTo>
                          <a:pt x="1711" y="11"/>
                        </a:lnTo>
                        <a:lnTo>
                          <a:pt x="1822" y="5"/>
                        </a:lnTo>
                        <a:lnTo>
                          <a:pt x="1987" y="2"/>
                        </a:lnTo>
                        <a:lnTo>
                          <a:pt x="2145" y="1"/>
                        </a:lnTo>
                        <a:lnTo>
                          <a:pt x="2297" y="0"/>
                        </a:lnTo>
                        <a:lnTo>
                          <a:pt x="2413" y="0"/>
                        </a:lnTo>
                        <a:lnTo>
                          <a:pt x="2539" y="10"/>
                        </a:lnTo>
                        <a:lnTo>
                          <a:pt x="2668" y="30"/>
                        </a:lnTo>
                        <a:lnTo>
                          <a:pt x="2763" y="54"/>
                        </a:lnTo>
                        <a:lnTo>
                          <a:pt x="2849" y="78"/>
                        </a:lnTo>
                        <a:lnTo>
                          <a:pt x="2942" y="107"/>
                        </a:lnTo>
                        <a:lnTo>
                          <a:pt x="3044" y="138"/>
                        </a:lnTo>
                        <a:lnTo>
                          <a:pt x="3147" y="174"/>
                        </a:lnTo>
                        <a:lnTo>
                          <a:pt x="3257" y="212"/>
                        </a:lnTo>
                        <a:lnTo>
                          <a:pt x="3364" y="250"/>
                        </a:lnTo>
                        <a:lnTo>
                          <a:pt x="3477" y="286"/>
                        </a:lnTo>
                        <a:lnTo>
                          <a:pt x="3562" y="315"/>
                        </a:lnTo>
                        <a:lnTo>
                          <a:pt x="3640" y="336"/>
                        </a:lnTo>
                        <a:lnTo>
                          <a:pt x="3726" y="368"/>
                        </a:lnTo>
                        <a:lnTo>
                          <a:pt x="3815" y="396"/>
                        </a:lnTo>
                        <a:lnTo>
                          <a:pt x="3924" y="432"/>
                        </a:lnTo>
                        <a:lnTo>
                          <a:pt x="4022" y="469"/>
                        </a:lnTo>
                        <a:lnTo>
                          <a:pt x="3982" y="495"/>
                        </a:lnTo>
                        <a:lnTo>
                          <a:pt x="3924" y="511"/>
                        </a:lnTo>
                        <a:lnTo>
                          <a:pt x="3859" y="529"/>
                        </a:lnTo>
                        <a:lnTo>
                          <a:pt x="3779" y="537"/>
                        </a:lnTo>
                        <a:lnTo>
                          <a:pt x="3673" y="539"/>
                        </a:lnTo>
                        <a:lnTo>
                          <a:pt x="3567" y="536"/>
                        </a:lnTo>
                        <a:lnTo>
                          <a:pt x="3540" y="495"/>
                        </a:lnTo>
                        <a:lnTo>
                          <a:pt x="3514" y="469"/>
                        </a:lnTo>
                        <a:lnTo>
                          <a:pt x="3464" y="433"/>
                        </a:lnTo>
                        <a:lnTo>
                          <a:pt x="3356" y="374"/>
                        </a:lnTo>
                        <a:lnTo>
                          <a:pt x="3221" y="303"/>
                        </a:lnTo>
                        <a:lnTo>
                          <a:pt x="3101" y="242"/>
                        </a:lnTo>
                        <a:lnTo>
                          <a:pt x="2955" y="169"/>
                        </a:lnTo>
                        <a:lnTo>
                          <a:pt x="2834" y="121"/>
                        </a:lnTo>
                        <a:lnTo>
                          <a:pt x="2718" y="88"/>
                        </a:lnTo>
                        <a:lnTo>
                          <a:pt x="2623" y="75"/>
                        </a:lnTo>
                        <a:lnTo>
                          <a:pt x="2449" y="57"/>
                        </a:lnTo>
                        <a:lnTo>
                          <a:pt x="2221" y="56"/>
                        </a:lnTo>
                        <a:lnTo>
                          <a:pt x="1955" y="63"/>
                        </a:lnTo>
                        <a:lnTo>
                          <a:pt x="1752" y="70"/>
                        </a:lnTo>
                        <a:lnTo>
                          <a:pt x="1427" y="88"/>
                        </a:lnTo>
                        <a:lnTo>
                          <a:pt x="1409" y="409"/>
                        </a:lnTo>
                        <a:lnTo>
                          <a:pt x="0" y="360"/>
                        </a:lnTo>
                        <a:close/>
                      </a:path>
                    </a:pathLst>
                  </a:custGeom>
                  <a:solidFill>
                    <a:schemeClr val="folHlink"/>
                  </a:solidFill>
                  <a:ln w="6350">
                    <a:solidFill>
                      <a:srgbClr val="000000"/>
                    </a:solidFill>
                    <a:prstDash val="solid"/>
                    <a:round/>
                  </a:ln>
                </p:spPr>
                <p:txBody>
                  <a:bodyPr/>
                  <a:lstStyle/>
                  <a:p>
                    <a:endParaRPr lang="zh-CN" altLang="en-US"/>
                  </a:p>
                </p:txBody>
              </p:sp>
            </p:grpSp>
            <p:sp>
              <p:nvSpPr>
                <p:cNvPr id="93" name="Freeform 13"/>
                <p:cNvSpPr/>
                <p:nvPr/>
              </p:nvSpPr>
              <p:spPr bwMode="auto">
                <a:xfrm>
                  <a:off x="383" y="2430"/>
                  <a:ext cx="1813" cy="426"/>
                </a:xfrm>
                <a:custGeom>
                  <a:avLst/>
                  <a:gdLst>
                    <a:gd name="T0" fmla="*/ 4590 w 5440"/>
                    <a:gd name="T1" fmla="*/ 403 h 851"/>
                    <a:gd name="T2" fmla="*/ 4632 w 5440"/>
                    <a:gd name="T3" fmla="*/ 532 h 851"/>
                    <a:gd name="T4" fmla="*/ 4632 w 5440"/>
                    <a:gd name="T5" fmla="*/ 630 h 851"/>
                    <a:gd name="T6" fmla="*/ 5440 w 5440"/>
                    <a:gd name="T7" fmla="*/ 630 h 851"/>
                    <a:gd name="T8" fmla="*/ 5384 w 5440"/>
                    <a:gd name="T9" fmla="*/ 696 h 851"/>
                    <a:gd name="T10" fmla="*/ 5421 w 5440"/>
                    <a:gd name="T11" fmla="*/ 772 h 851"/>
                    <a:gd name="T12" fmla="*/ 5421 w 5440"/>
                    <a:gd name="T13" fmla="*/ 806 h 851"/>
                    <a:gd name="T14" fmla="*/ 5397 w 5440"/>
                    <a:gd name="T15" fmla="*/ 831 h 851"/>
                    <a:gd name="T16" fmla="*/ 4932 w 5440"/>
                    <a:gd name="T17" fmla="*/ 831 h 851"/>
                    <a:gd name="T18" fmla="*/ 4895 w 5440"/>
                    <a:gd name="T19" fmla="*/ 851 h 851"/>
                    <a:gd name="T20" fmla="*/ 4657 w 5440"/>
                    <a:gd name="T21" fmla="*/ 851 h 851"/>
                    <a:gd name="T22" fmla="*/ 4626 w 5440"/>
                    <a:gd name="T23" fmla="*/ 828 h 851"/>
                    <a:gd name="T24" fmla="*/ 322 w 5440"/>
                    <a:gd name="T25" fmla="*/ 828 h 851"/>
                    <a:gd name="T26" fmla="*/ 151 w 5440"/>
                    <a:gd name="T27" fmla="*/ 672 h 851"/>
                    <a:gd name="T28" fmla="*/ 17 w 5440"/>
                    <a:gd name="T29" fmla="*/ 724 h 851"/>
                    <a:gd name="T30" fmla="*/ 0 w 5440"/>
                    <a:gd name="T31" fmla="*/ 310 h 851"/>
                    <a:gd name="T32" fmla="*/ 327 w 5440"/>
                    <a:gd name="T33" fmla="*/ 0 h 851"/>
                    <a:gd name="T34" fmla="*/ 839 w 5440"/>
                    <a:gd name="T35" fmla="*/ 11 h 851"/>
                    <a:gd name="T36" fmla="*/ 3507 w 5440"/>
                    <a:gd name="T37" fmla="*/ 696 h 851"/>
                    <a:gd name="T38" fmla="*/ 3583 w 5440"/>
                    <a:gd name="T39" fmla="*/ 614 h 851"/>
                    <a:gd name="T40" fmla="*/ 3649 w 5440"/>
                    <a:gd name="T41" fmla="*/ 402 h 851"/>
                    <a:gd name="T42" fmla="*/ 3743 w 5440"/>
                    <a:gd name="T43" fmla="*/ 227 h 851"/>
                    <a:gd name="T44" fmla="*/ 4024 w 5440"/>
                    <a:gd name="T45" fmla="*/ 86 h 851"/>
                    <a:gd name="T46" fmla="*/ 4284 w 5440"/>
                    <a:gd name="T47" fmla="*/ 94 h 851"/>
                    <a:gd name="T48" fmla="*/ 4479 w 5440"/>
                    <a:gd name="T49" fmla="*/ 196 h 851"/>
                    <a:gd name="T50" fmla="*/ 4590 w 5440"/>
                    <a:gd name="T51" fmla="*/ 403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40" h="851">
                      <a:moveTo>
                        <a:pt x="4590" y="403"/>
                      </a:moveTo>
                      <a:lnTo>
                        <a:pt x="4632" y="532"/>
                      </a:lnTo>
                      <a:lnTo>
                        <a:pt x="4632" y="630"/>
                      </a:lnTo>
                      <a:lnTo>
                        <a:pt x="5440" y="630"/>
                      </a:lnTo>
                      <a:lnTo>
                        <a:pt x="5384" y="696"/>
                      </a:lnTo>
                      <a:lnTo>
                        <a:pt x="5421" y="772"/>
                      </a:lnTo>
                      <a:lnTo>
                        <a:pt x="5421" y="806"/>
                      </a:lnTo>
                      <a:lnTo>
                        <a:pt x="5397" y="831"/>
                      </a:lnTo>
                      <a:lnTo>
                        <a:pt x="4932" y="831"/>
                      </a:lnTo>
                      <a:lnTo>
                        <a:pt x="4895" y="851"/>
                      </a:lnTo>
                      <a:lnTo>
                        <a:pt x="4657" y="851"/>
                      </a:lnTo>
                      <a:lnTo>
                        <a:pt x="4626" y="828"/>
                      </a:lnTo>
                      <a:lnTo>
                        <a:pt x="322" y="828"/>
                      </a:lnTo>
                      <a:lnTo>
                        <a:pt x="151" y="672"/>
                      </a:lnTo>
                      <a:lnTo>
                        <a:pt x="17" y="724"/>
                      </a:lnTo>
                      <a:lnTo>
                        <a:pt x="0" y="310"/>
                      </a:lnTo>
                      <a:lnTo>
                        <a:pt x="327" y="0"/>
                      </a:lnTo>
                      <a:lnTo>
                        <a:pt x="839" y="11"/>
                      </a:lnTo>
                      <a:lnTo>
                        <a:pt x="3507" y="696"/>
                      </a:lnTo>
                      <a:lnTo>
                        <a:pt x="3583" y="614"/>
                      </a:lnTo>
                      <a:lnTo>
                        <a:pt x="3649" y="402"/>
                      </a:lnTo>
                      <a:lnTo>
                        <a:pt x="3743" y="227"/>
                      </a:lnTo>
                      <a:lnTo>
                        <a:pt x="4024" y="86"/>
                      </a:lnTo>
                      <a:lnTo>
                        <a:pt x="4284" y="94"/>
                      </a:lnTo>
                      <a:lnTo>
                        <a:pt x="4479" y="196"/>
                      </a:lnTo>
                      <a:lnTo>
                        <a:pt x="4590" y="403"/>
                      </a:lnTo>
                      <a:close/>
                    </a:path>
                  </a:pathLst>
                </a:custGeom>
                <a:solidFill>
                  <a:schemeClr val="folHlink"/>
                </a:solidFill>
                <a:ln w="6350">
                  <a:solidFill>
                    <a:srgbClr val="000000"/>
                  </a:solidFill>
                  <a:prstDash val="solid"/>
                  <a:round/>
                </a:ln>
              </p:spPr>
              <p:txBody>
                <a:bodyPr/>
                <a:lstStyle/>
                <a:p>
                  <a:endParaRPr lang="zh-CN" altLang="en-US"/>
                </a:p>
              </p:txBody>
            </p:sp>
            <p:grpSp>
              <p:nvGrpSpPr>
                <p:cNvPr id="94" name="Group 39"/>
                <p:cNvGrpSpPr/>
                <p:nvPr/>
              </p:nvGrpSpPr>
              <p:grpSpPr bwMode="auto">
                <a:xfrm>
                  <a:off x="242" y="2252"/>
                  <a:ext cx="1955" cy="542"/>
                  <a:chOff x="242" y="2252"/>
                  <a:chExt cx="1955" cy="542"/>
                </a:xfrm>
              </p:grpSpPr>
              <p:grpSp>
                <p:nvGrpSpPr>
                  <p:cNvPr id="95" name="Group 27"/>
                  <p:cNvGrpSpPr/>
                  <p:nvPr/>
                </p:nvGrpSpPr>
                <p:grpSpPr bwMode="auto">
                  <a:xfrm>
                    <a:off x="242" y="2427"/>
                    <a:ext cx="119" cy="313"/>
                    <a:chOff x="242" y="2427"/>
                    <a:chExt cx="119" cy="313"/>
                  </a:xfrm>
                </p:grpSpPr>
                <p:sp>
                  <p:nvSpPr>
                    <p:cNvPr id="107" name="Rectangle 14"/>
                    <p:cNvSpPr>
                      <a:spLocks noChangeArrowheads="1"/>
                    </p:cNvSpPr>
                    <p:nvPr/>
                  </p:nvSpPr>
                  <p:spPr bwMode="auto">
                    <a:xfrm>
                      <a:off x="252" y="2492"/>
                      <a:ext cx="46" cy="14"/>
                    </a:xfrm>
                    <a:prstGeom prst="rect">
                      <a:avLst/>
                    </a:prstGeom>
                    <a:solidFill>
                      <a:schemeClr val="folHlink"/>
                    </a:solidFill>
                    <a:ln w="6350">
                      <a:solidFill>
                        <a:srgbClr val="C0C0C0"/>
                      </a:solidFill>
                      <a:miter lim="800000"/>
                    </a:ln>
                  </p:spPr>
                  <p:txBody>
                    <a:bodyPr/>
                    <a:lstStyle/>
                    <a:p>
                      <a:endParaRPr lang="zh-CN" altLang="en-US"/>
                    </a:p>
                  </p:txBody>
                </p:sp>
                <p:sp>
                  <p:nvSpPr>
                    <p:cNvPr id="108" name="Rectangle 15"/>
                    <p:cNvSpPr>
                      <a:spLocks noChangeArrowheads="1"/>
                    </p:cNvSpPr>
                    <p:nvPr/>
                  </p:nvSpPr>
                  <p:spPr bwMode="auto">
                    <a:xfrm>
                      <a:off x="252" y="2427"/>
                      <a:ext cx="46" cy="30"/>
                    </a:xfrm>
                    <a:prstGeom prst="rect">
                      <a:avLst/>
                    </a:prstGeom>
                    <a:solidFill>
                      <a:schemeClr val="folHlink"/>
                    </a:solidFill>
                    <a:ln w="6350">
                      <a:solidFill>
                        <a:srgbClr val="C0C0C0"/>
                      </a:solidFill>
                      <a:miter lim="800000"/>
                    </a:ln>
                  </p:spPr>
                  <p:txBody>
                    <a:bodyPr/>
                    <a:lstStyle/>
                    <a:p>
                      <a:endParaRPr lang="zh-CN" altLang="en-US"/>
                    </a:p>
                  </p:txBody>
                </p:sp>
                <p:sp>
                  <p:nvSpPr>
                    <p:cNvPr id="109" name="Rectangle 16"/>
                    <p:cNvSpPr>
                      <a:spLocks noChangeArrowheads="1"/>
                    </p:cNvSpPr>
                    <p:nvPr/>
                  </p:nvSpPr>
                  <p:spPr bwMode="auto">
                    <a:xfrm>
                      <a:off x="252" y="2468"/>
                      <a:ext cx="46" cy="13"/>
                    </a:xfrm>
                    <a:prstGeom prst="rect">
                      <a:avLst/>
                    </a:prstGeom>
                    <a:solidFill>
                      <a:schemeClr val="folHlink"/>
                    </a:solidFill>
                    <a:ln w="6350">
                      <a:solidFill>
                        <a:srgbClr val="C0C0C0"/>
                      </a:solidFill>
                      <a:miter lim="800000"/>
                    </a:ln>
                  </p:spPr>
                  <p:txBody>
                    <a:bodyPr/>
                    <a:lstStyle/>
                    <a:p>
                      <a:endParaRPr lang="zh-CN" altLang="en-US"/>
                    </a:p>
                  </p:txBody>
                </p:sp>
                <p:sp>
                  <p:nvSpPr>
                    <p:cNvPr id="110" name="Arc 17"/>
                    <p:cNvSpPr/>
                    <p:nvPr/>
                  </p:nvSpPr>
                  <p:spPr bwMode="auto">
                    <a:xfrm>
                      <a:off x="252" y="2521"/>
                      <a:ext cx="44" cy="71"/>
                    </a:xfrm>
                    <a:custGeom>
                      <a:avLst/>
                      <a:gdLst>
                        <a:gd name="G0" fmla="+- 21600 0 0"/>
                        <a:gd name="G1" fmla="+- 0 0 0"/>
                        <a:gd name="G2" fmla="+- 21600 0 0"/>
                        <a:gd name="T0" fmla="*/ 21116 w 21600"/>
                        <a:gd name="T1" fmla="*/ 21595 h 21595"/>
                        <a:gd name="T2" fmla="*/ 0 w 21600"/>
                        <a:gd name="T3" fmla="*/ 0 h 21595"/>
                        <a:gd name="T4" fmla="*/ 21600 w 21600"/>
                        <a:gd name="T5" fmla="*/ 0 h 21595"/>
                      </a:gdLst>
                      <a:ahLst/>
                      <a:cxnLst>
                        <a:cxn ang="0">
                          <a:pos x="T0" y="T1"/>
                        </a:cxn>
                        <a:cxn ang="0">
                          <a:pos x="T2" y="T3"/>
                        </a:cxn>
                        <a:cxn ang="0">
                          <a:pos x="T4" y="T5"/>
                        </a:cxn>
                      </a:cxnLst>
                      <a:rect l="0" t="0" r="r" b="b"/>
                      <a:pathLst>
                        <a:path w="21600" h="21595" fill="none" extrusionOk="0">
                          <a:moveTo>
                            <a:pt x="21116" y="21594"/>
                          </a:moveTo>
                          <a:cubicBezTo>
                            <a:pt x="9378" y="21331"/>
                            <a:pt x="0" y="11740"/>
                            <a:pt x="0" y="0"/>
                          </a:cubicBezTo>
                        </a:path>
                        <a:path w="21600" h="21595" stroke="0" extrusionOk="0">
                          <a:moveTo>
                            <a:pt x="21116" y="21594"/>
                          </a:moveTo>
                          <a:cubicBezTo>
                            <a:pt x="9378" y="21331"/>
                            <a:pt x="0" y="11740"/>
                            <a:pt x="0" y="0"/>
                          </a:cubicBezTo>
                          <a:lnTo>
                            <a:pt x="21600" y="0"/>
                          </a:lnTo>
                          <a:close/>
                        </a:path>
                      </a:pathLst>
                    </a:custGeom>
                    <a:solidFill>
                      <a:schemeClr val="folHlink"/>
                    </a:solidFill>
                    <a:ln w="6350">
                      <a:solidFill>
                        <a:srgbClr val="C0C0C0"/>
                      </a:solidFill>
                      <a:round/>
                    </a:ln>
                  </p:spPr>
                  <p:txBody>
                    <a:bodyPr/>
                    <a:lstStyle/>
                    <a:p>
                      <a:endParaRPr lang="zh-CN" altLang="en-US"/>
                    </a:p>
                  </p:txBody>
                </p:sp>
                <p:grpSp>
                  <p:nvGrpSpPr>
                    <p:cNvPr id="111" name="Group 20"/>
                    <p:cNvGrpSpPr/>
                    <p:nvPr/>
                  </p:nvGrpSpPr>
                  <p:grpSpPr bwMode="auto">
                    <a:xfrm>
                      <a:off x="242" y="2703"/>
                      <a:ext cx="119" cy="12"/>
                      <a:chOff x="242" y="2703"/>
                      <a:chExt cx="119" cy="12"/>
                    </a:xfrm>
                  </p:grpSpPr>
                  <p:sp>
                    <p:nvSpPr>
                      <p:cNvPr id="118" name="Rectangle 18"/>
                      <p:cNvSpPr>
                        <a:spLocks noChangeArrowheads="1"/>
                      </p:cNvSpPr>
                      <p:nvPr/>
                    </p:nvSpPr>
                    <p:spPr bwMode="auto">
                      <a:xfrm>
                        <a:off x="248" y="2703"/>
                        <a:ext cx="113" cy="12"/>
                      </a:xfrm>
                      <a:prstGeom prst="rect">
                        <a:avLst/>
                      </a:prstGeom>
                      <a:solidFill>
                        <a:schemeClr val="folHlink"/>
                      </a:solidFill>
                      <a:ln w="6350">
                        <a:solidFill>
                          <a:srgbClr val="C0C0C0"/>
                        </a:solidFill>
                        <a:miter lim="800000"/>
                      </a:ln>
                    </p:spPr>
                    <p:txBody>
                      <a:bodyPr/>
                      <a:lstStyle/>
                      <a:p>
                        <a:endParaRPr lang="zh-CN" altLang="en-US"/>
                      </a:p>
                    </p:txBody>
                  </p:sp>
                  <p:sp>
                    <p:nvSpPr>
                      <p:cNvPr id="119" name="Oval 19"/>
                      <p:cNvSpPr>
                        <a:spLocks noChangeArrowheads="1"/>
                      </p:cNvSpPr>
                      <p:nvPr/>
                    </p:nvSpPr>
                    <p:spPr bwMode="auto">
                      <a:xfrm>
                        <a:off x="242" y="2703"/>
                        <a:ext cx="14" cy="12"/>
                      </a:xfrm>
                      <a:prstGeom prst="ellipse">
                        <a:avLst/>
                      </a:prstGeom>
                      <a:solidFill>
                        <a:schemeClr val="folHlink"/>
                      </a:solidFill>
                      <a:ln w="6350">
                        <a:solidFill>
                          <a:srgbClr val="C0C0C0"/>
                        </a:solidFill>
                        <a:round/>
                      </a:ln>
                    </p:spPr>
                    <p:txBody>
                      <a:bodyPr/>
                      <a:lstStyle/>
                      <a:p>
                        <a:endParaRPr lang="zh-CN" altLang="en-US"/>
                      </a:p>
                    </p:txBody>
                  </p:sp>
                </p:grpSp>
                <p:grpSp>
                  <p:nvGrpSpPr>
                    <p:cNvPr id="112" name="Group 23"/>
                    <p:cNvGrpSpPr/>
                    <p:nvPr/>
                  </p:nvGrpSpPr>
                  <p:grpSpPr bwMode="auto">
                    <a:xfrm>
                      <a:off x="242" y="2726"/>
                      <a:ext cx="119" cy="14"/>
                      <a:chOff x="242" y="2726"/>
                      <a:chExt cx="119" cy="14"/>
                    </a:xfrm>
                  </p:grpSpPr>
                  <p:sp>
                    <p:nvSpPr>
                      <p:cNvPr id="116" name="Rectangle 21"/>
                      <p:cNvSpPr>
                        <a:spLocks noChangeArrowheads="1"/>
                      </p:cNvSpPr>
                      <p:nvPr/>
                    </p:nvSpPr>
                    <p:spPr bwMode="auto">
                      <a:xfrm>
                        <a:off x="248" y="2726"/>
                        <a:ext cx="113" cy="14"/>
                      </a:xfrm>
                      <a:prstGeom prst="rect">
                        <a:avLst/>
                      </a:prstGeom>
                      <a:solidFill>
                        <a:schemeClr val="folHlink"/>
                      </a:solidFill>
                      <a:ln w="6350">
                        <a:solidFill>
                          <a:srgbClr val="C0C0C0"/>
                        </a:solidFill>
                        <a:miter lim="800000"/>
                      </a:ln>
                    </p:spPr>
                    <p:txBody>
                      <a:bodyPr/>
                      <a:lstStyle/>
                      <a:p>
                        <a:endParaRPr lang="zh-CN" altLang="en-US"/>
                      </a:p>
                    </p:txBody>
                  </p:sp>
                  <p:sp>
                    <p:nvSpPr>
                      <p:cNvPr id="117" name="Oval 22"/>
                      <p:cNvSpPr>
                        <a:spLocks noChangeArrowheads="1"/>
                      </p:cNvSpPr>
                      <p:nvPr/>
                    </p:nvSpPr>
                    <p:spPr bwMode="auto">
                      <a:xfrm>
                        <a:off x="242" y="2726"/>
                        <a:ext cx="14" cy="14"/>
                      </a:xfrm>
                      <a:prstGeom prst="ellipse">
                        <a:avLst/>
                      </a:prstGeom>
                      <a:solidFill>
                        <a:schemeClr val="folHlink"/>
                      </a:solidFill>
                      <a:ln w="6350">
                        <a:solidFill>
                          <a:srgbClr val="C0C0C0"/>
                        </a:solidFill>
                        <a:round/>
                      </a:ln>
                    </p:spPr>
                    <p:txBody>
                      <a:bodyPr/>
                      <a:lstStyle/>
                      <a:p>
                        <a:endParaRPr lang="zh-CN" altLang="en-US"/>
                      </a:p>
                    </p:txBody>
                  </p:sp>
                </p:grpSp>
                <p:grpSp>
                  <p:nvGrpSpPr>
                    <p:cNvPr id="113" name="Group 26"/>
                    <p:cNvGrpSpPr/>
                    <p:nvPr/>
                  </p:nvGrpSpPr>
                  <p:grpSpPr bwMode="auto">
                    <a:xfrm>
                      <a:off x="242" y="2677"/>
                      <a:ext cx="119" cy="14"/>
                      <a:chOff x="242" y="2677"/>
                      <a:chExt cx="119" cy="14"/>
                    </a:xfrm>
                  </p:grpSpPr>
                  <p:sp>
                    <p:nvSpPr>
                      <p:cNvPr id="114" name="Rectangle 24"/>
                      <p:cNvSpPr>
                        <a:spLocks noChangeArrowheads="1"/>
                      </p:cNvSpPr>
                      <p:nvPr/>
                    </p:nvSpPr>
                    <p:spPr bwMode="auto">
                      <a:xfrm>
                        <a:off x="248" y="2677"/>
                        <a:ext cx="113" cy="14"/>
                      </a:xfrm>
                      <a:prstGeom prst="rect">
                        <a:avLst/>
                      </a:prstGeom>
                      <a:solidFill>
                        <a:schemeClr val="folHlink"/>
                      </a:solidFill>
                      <a:ln w="6350">
                        <a:solidFill>
                          <a:srgbClr val="C0C0C0"/>
                        </a:solidFill>
                        <a:miter lim="800000"/>
                      </a:ln>
                    </p:spPr>
                    <p:txBody>
                      <a:bodyPr/>
                      <a:lstStyle/>
                      <a:p>
                        <a:endParaRPr lang="zh-CN" altLang="en-US"/>
                      </a:p>
                    </p:txBody>
                  </p:sp>
                  <p:sp>
                    <p:nvSpPr>
                      <p:cNvPr id="115" name="Oval 25"/>
                      <p:cNvSpPr>
                        <a:spLocks noChangeArrowheads="1"/>
                      </p:cNvSpPr>
                      <p:nvPr/>
                    </p:nvSpPr>
                    <p:spPr bwMode="auto">
                      <a:xfrm>
                        <a:off x="242" y="2677"/>
                        <a:ext cx="14" cy="14"/>
                      </a:xfrm>
                      <a:prstGeom prst="ellipse">
                        <a:avLst/>
                      </a:prstGeom>
                      <a:solidFill>
                        <a:schemeClr val="folHlink"/>
                      </a:solidFill>
                      <a:ln w="6350">
                        <a:solidFill>
                          <a:srgbClr val="C0C0C0"/>
                        </a:solidFill>
                        <a:round/>
                      </a:ln>
                    </p:spPr>
                    <p:txBody>
                      <a:bodyPr/>
                      <a:lstStyle/>
                      <a:p>
                        <a:endParaRPr lang="zh-CN" altLang="en-US"/>
                      </a:p>
                    </p:txBody>
                  </p:sp>
                </p:grpSp>
              </p:grpSp>
              <p:sp>
                <p:nvSpPr>
                  <p:cNvPr id="96" name="Freeform 28"/>
                  <p:cNvSpPr/>
                  <p:nvPr/>
                </p:nvSpPr>
                <p:spPr bwMode="auto">
                  <a:xfrm>
                    <a:off x="252" y="2345"/>
                    <a:ext cx="1945" cy="449"/>
                  </a:xfrm>
                  <a:custGeom>
                    <a:avLst/>
                    <a:gdLst>
                      <a:gd name="T0" fmla="*/ 292 w 5835"/>
                      <a:gd name="T1" fmla="*/ 0 h 898"/>
                      <a:gd name="T2" fmla="*/ 35 w 5835"/>
                      <a:gd name="T3" fmla="*/ 0 h 898"/>
                      <a:gd name="T4" fmla="*/ 0 w 5835"/>
                      <a:gd name="T5" fmla="*/ 139 h 898"/>
                      <a:gd name="T6" fmla="*/ 115 w 5835"/>
                      <a:gd name="T7" fmla="*/ 139 h 898"/>
                      <a:gd name="T8" fmla="*/ 115 w 5835"/>
                      <a:gd name="T9" fmla="*/ 640 h 898"/>
                      <a:gd name="T10" fmla="*/ 339 w 5835"/>
                      <a:gd name="T11" fmla="*/ 867 h 898"/>
                      <a:gd name="T12" fmla="*/ 389 w 5835"/>
                      <a:gd name="T13" fmla="*/ 891 h 898"/>
                      <a:gd name="T14" fmla="*/ 432 w 5835"/>
                      <a:gd name="T15" fmla="*/ 898 h 898"/>
                      <a:gd name="T16" fmla="*/ 425 w 5835"/>
                      <a:gd name="T17" fmla="*/ 784 h 898"/>
                      <a:gd name="T18" fmla="*/ 419 w 5835"/>
                      <a:gd name="T19" fmla="*/ 648 h 898"/>
                      <a:gd name="T20" fmla="*/ 449 w 5835"/>
                      <a:gd name="T21" fmla="*/ 532 h 898"/>
                      <a:gd name="T22" fmla="*/ 491 w 5835"/>
                      <a:gd name="T23" fmla="*/ 447 h 898"/>
                      <a:gd name="T24" fmla="*/ 545 w 5835"/>
                      <a:gd name="T25" fmla="*/ 372 h 898"/>
                      <a:gd name="T26" fmla="*/ 624 w 5835"/>
                      <a:gd name="T27" fmla="*/ 298 h 898"/>
                      <a:gd name="T28" fmla="*/ 715 w 5835"/>
                      <a:gd name="T29" fmla="*/ 243 h 898"/>
                      <a:gd name="T30" fmla="*/ 844 w 5835"/>
                      <a:gd name="T31" fmla="*/ 208 h 898"/>
                      <a:gd name="T32" fmla="*/ 1013 w 5835"/>
                      <a:gd name="T33" fmla="*/ 195 h 898"/>
                      <a:gd name="T34" fmla="*/ 1130 w 5835"/>
                      <a:gd name="T35" fmla="*/ 226 h 898"/>
                      <a:gd name="T36" fmla="*/ 1216 w 5835"/>
                      <a:gd name="T37" fmla="*/ 273 h 898"/>
                      <a:gd name="T38" fmla="*/ 1288 w 5835"/>
                      <a:gd name="T39" fmla="*/ 328 h 898"/>
                      <a:gd name="T40" fmla="*/ 1373 w 5835"/>
                      <a:gd name="T41" fmla="*/ 414 h 898"/>
                      <a:gd name="T42" fmla="*/ 1428 w 5835"/>
                      <a:gd name="T43" fmla="*/ 507 h 898"/>
                      <a:gd name="T44" fmla="*/ 1464 w 5835"/>
                      <a:gd name="T45" fmla="*/ 591 h 898"/>
                      <a:gd name="T46" fmla="*/ 1475 w 5835"/>
                      <a:gd name="T47" fmla="*/ 672 h 898"/>
                      <a:gd name="T48" fmla="*/ 1475 w 5835"/>
                      <a:gd name="T49" fmla="*/ 849 h 898"/>
                      <a:gd name="T50" fmla="*/ 4024 w 5835"/>
                      <a:gd name="T51" fmla="*/ 898 h 898"/>
                      <a:gd name="T52" fmla="*/ 4024 w 5835"/>
                      <a:gd name="T53" fmla="*/ 727 h 898"/>
                      <a:gd name="T54" fmla="*/ 4060 w 5835"/>
                      <a:gd name="T55" fmla="*/ 610 h 898"/>
                      <a:gd name="T56" fmla="*/ 4101 w 5835"/>
                      <a:gd name="T57" fmla="*/ 519 h 898"/>
                      <a:gd name="T58" fmla="*/ 4164 w 5835"/>
                      <a:gd name="T59" fmla="*/ 434 h 898"/>
                      <a:gd name="T60" fmla="*/ 4255 w 5835"/>
                      <a:gd name="T61" fmla="*/ 359 h 898"/>
                      <a:gd name="T62" fmla="*/ 4346 w 5835"/>
                      <a:gd name="T63" fmla="*/ 309 h 898"/>
                      <a:gd name="T64" fmla="*/ 4436 w 5835"/>
                      <a:gd name="T65" fmla="*/ 281 h 898"/>
                      <a:gd name="T66" fmla="*/ 4595 w 5835"/>
                      <a:gd name="T67" fmla="*/ 281 h 898"/>
                      <a:gd name="T68" fmla="*/ 4679 w 5835"/>
                      <a:gd name="T69" fmla="*/ 298 h 898"/>
                      <a:gd name="T70" fmla="*/ 4765 w 5835"/>
                      <a:gd name="T71" fmla="*/ 335 h 898"/>
                      <a:gd name="T72" fmla="*/ 4842 w 5835"/>
                      <a:gd name="T73" fmla="*/ 402 h 898"/>
                      <a:gd name="T74" fmla="*/ 4917 w 5835"/>
                      <a:gd name="T75" fmla="*/ 489 h 898"/>
                      <a:gd name="T76" fmla="*/ 4965 w 5835"/>
                      <a:gd name="T77" fmla="*/ 591 h 898"/>
                      <a:gd name="T78" fmla="*/ 4996 w 5835"/>
                      <a:gd name="T79" fmla="*/ 703 h 898"/>
                      <a:gd name="T80" fmla="*/ 4996 w 5835"/>
                      <a:gd name="T81" fmla="*/ 818 h 898"/>
                      <a:gd name="T82" fmla="*/ 5835 w 5835"/>
                      <a:gd name="T83" fmla="*/ 815 h 898"/>
                      <a:gd name="T84" fmla="*/ 5835 w 5835"/>
                      <a:gd name="T85" fmla="*/ 778 h 898"/>
                      <a:gd name="T86" fmla="*/ 5808 w 5835"/>
                      <a:gd name="T87" fmla="*/ 778 h 898"/>
                      <a:gd name="T88" fmla="*/ 5808 w 5835"/>
                      <a:gd name="T89" fmla="*/ 723 h 898"/>
                      <a:gd name="T90" fmla="*/ 5834 w 5835"/>
                      <a:gd name="T91" fmla="*/ 720 h 898"/>
                      <a:gd name="T92" fmla="*/ 5834 w 5835"/>
                      <a:gd name="T93" fmla="*/ 554 h 898"/>
                      <a:gd name="T94" fmla="*/ 5811 w 5835"/>
                      <a:gd name="T95" fmla="*/ 519 h 898"/>
                      <a:gd name="T96" fmla="*/ 5616 w 5835"/>
                      <a:gd name="T97" fmla="*/ 421 h 898"/>
                      <a:gd name="T98" fmla="*/ 5402 w 5835"/>
                      <a:gd name="T99" fmla="*/ 335 h 898"/>
                      <a:gd name="T100" fmla="*/ 5143 w 5835"/>
                      <a:gd name="T101" fmla="*/ 256 h 898"/>
                      <a:gd name="T102" fmla="*/ 4863 w 5835"/>
                      <a:gd name="T103" fmla="*/ 188 h 898"/>
                      <a:gd name="T104" fmla="*/ 4605 w 5835"/>
                      <a:gd name="T105" fmla="*/ 133 h 898"/>
                      <a:gd name="T106" fmla="*/ 4359 w 5835"/>
                      <a:gd name="T107" fmla="*/ 90 h 898"/>
                      <a:gd name="T108" fmla="*/ 4275 w 5835"/>
                      <a:gd name="T109" fmla="*/ 90 h 898"/>
                      <a:gd name="T110" fmla="*/ 4219 w 5835"/>
                      <a:gd name="T111" fmla="*/ 114 h 898"/>
                      <a:gd name="T112" fmla="*/ 3957 w 5835"/>
                      <a:gd name="T113" fmla="*/ 152 h 898"/>
                      <a:gd name="T114" fmla="*/ 3750 w 5835"/>
                      <a:gd name="T115" fmla="*/ 171 h 898"/>
                      <a:gd name="T116" fmla="*/ 2661 w 5835"/>
                      <a:gd name="T117" fmla="*/ 101 h 898"/>
                      <a:gd name="T118" fmla="*/ 2139 w 5835"/>
                      <a:gd name="T119" fmla="*/ 59 h 898"/>
                      <a:gd name="T120" fmla="*/ 1647 w 5835"/>
                      <a:gd name="T121" fmla="*/ 22 h 898"/>
                      <a:gd name="T122" fmla="*/ 1398 w 5835"/>
                      <a:gd name="T123" fmla="*/ 4 h 898"/>
                      <a:gd name="T124" fmla="*/ 292 w 5835"/>
                      <a:gd name="T125"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35" h="898">
                        <a:moveTo>
                          <a:pt x="292" y="0"/>
                        </a:moveTo>
                        <a:lnTo>
                          <a:pt x="35" y="0"/>
                        </a:lnTo>
                        <a:lnTo>
                          <a:pt x="0" y="139"/>
                        </a:lnTo>
                        <a:lnTo>
                          <a:pt x="115" y="139"/>
                        </a:lnTo>
                        <a:lnTo>
                          <a:pt x="115" y="640"/>
                        </a:lnTo>
                        <a:lnTo>
                          <a:pt x="339" y="867"/>
                        </a:lnTo>
                        <a:lnTo>
                          <a:pt x="389" y="891"/>
                        </a:lnTo>
                        <a:lnTo>
                          <a:pt x="432" y="898"/>
                        </a:lnTo>
                        <a:lnTo>
                          <a:pt x="425" y="784"/>
                        </a:lnTo>
                        <a:lnTo>
                          <a:pt x="419" y="648"/>
                        </a:lnTo>
                        <a:lnTo>
                          <a:pt x="449" y="532"/>
                        </a:lnTo>
                        <a:lnTo>
                          <a:pt x="491" y="447"/>
                        </a:lnTo>
                        <a:lnTo>
                          <a:pt x="545" y="372"/>
                        </a:lnTo>
                        <a:lnTo>
                          <a:pt x="624" y="298"/>
                        </a:lnTo>
                        <a:lnTo>
                          <a:pt x="715" y="243"/>
                        </a:lnTo>
                        <a:lnTo>
                          <a:pt x="844" y="208"/>
                        </a:lnTo>
                        <a:lnTo>
                          <a:pt x="1013" y="195"/>
                        </a:lnTo>
                        <a:lnTo>
                          <a:pt x="1130" y="226"/>
                        </a:lnTo>
                        <a:lnTo>
                          <a:pt x="1216" y="273"/>
                        </a:lnTo>
                        <a:lnTo>
                          <a:pt x="1288" y="328"/>
                        </a:lnTo>
                        <a:lnTo>
                          <a:pt x="1373" y="414"/>
                        </a:lnTo>
                        <a:lnTo>
                          <a:pt x="1428" y="507"/>
                        </a:lnTo>
                        <a:lnTo>
                          <a:pt x="1464" y="591"/>
                        </a:lnTo>
                        <a:lnTo>
                          <a:pt x="1475" y="672"/>
                        </a:lnTo>
                        <a:lnTo>
                          <a:pt x="1475" y="849"/>
                        </a:lnTo>
                        <a:lnTo>
                          <a:pt x="4024" y="898"/>
                        </a:lnTo>
                        <a:lnTo>
                          <a:pt x="4024" y="727"/>
                        </a:lnTo>
                        <a:lnTo>
                          <a:pt x="4060" y="610"/>
                        </a:lnTo>
                        <a:lnTo>
                          <a:pt x="4101" y="519"/>
                        </a:lnTo>
                        <a:lnTo>
                          <a:pt x="4164" y="434"/>
                        </a:lnTo>
                        <a:lnTo>
                          <a:pt x="4255" y="359"/>
                        </a:lnTo>
                        <a:lnTo>
                          <a:pt x="4346" y="309"/>
                        </a:lnTo>
                        <a:lnTo>
                          <a:pt x="4436" y="281"/>
                        </a:lnTo>
                        <a:lnTo>
                          <a:pt x="4595" y="281"/>
                        </a:lnTo>
                        <a:lnTo>
                          <a:pt x="4679" y="298"/>
                        </a:lnTo>
                        <a:lnTo>
                          <a:pt x="4765" y="335"/>
                        </a:lnTo>
                        <a:lnTo>
                          <a:pt x="4842" y="402"/>
                        </a:lnTo>
                        <a:lnTo>
                          <a:pt x="4917" y="489"/>
                        </a:lnTo>
                        <a:lnTo>
                          <a:pt x="4965" y="591"/>
                        </a:lnTo>
                        <a:lnTo>
                          <a:pt x="4996" y="703"/>
                        </a:lnTo>
                        <a:lnTo>
                          <a:pt x="4996" y="818"/>
                        </a:lnTo>
                        <a:lnTo>
                          <a:pt x="5835" y="815"/>
                        </a:lnTo>
                        <a:lnTo>
                          <a:pt x="5835" y="778"/>
                        </a:lnTo>
                        <a:lnTo>
                          <a:pt x="5808" y="778"/>
                        </a:lnTo>
                        <a:lnTo>
                          <a:pt x="5808" y="723"/>
                        </a:lnTo>
                        <a:lnTo>
                          <a:pt x="5834" y="720"/>
                        </a:lnTo>
                        <a:lnTo>
                          <a:pt x="5834" y="554"/>
                        </a:lnTo>
                        <a:lnTo>
                          <a:pt x="5811" y="519"/>
                        </a:lnTo>
                        <a:lnTo>
                          <a:pt x="5616" y="421"/>
                        </a:lnTo>
                        <a:lnTo>
                          <a:pt x="5402" y="335"/>
                        </a:lnTo>
                        <a:lnTo>
                          <a:pt x="5143" y="256"/>
                        </a:lnTo>
                        <a:lnTo>
                          <a:pt x="4863" y="188"/>
                        </a:lnTo>
                        <a:lnTo>
                          <a:pt x="4605" y="133"/>
                        </a:lnTo>
                        <a:lnTo>
                          <a:pt x="4359" y="90"/>
                        </a:lnTo>
                        <a:lnTo>
                          <a:pt x="4275" y="90"/>
                        </a:lnTo>
                        <a:lnTo>
                          <a:pt x="4219" y="114"/>
                        </a:lnTo>
                        <a:lnTo>
                          <a:pt x="3957" y="152"/>
                        </a:lnTo>
                        <a:lnTo>
                          <a:pt x="3750" y="171"/>
                        </a:lnTo>
                        <a:lnTo>
                          <a:pt x="2661" y="101"/>
                        </a:lnTo>
                        <a:lnTo>
                          <a:pt x="2139" y="59"/>
                        </a:lnTo>
                        <a:lnTo>
                          <a:pt x="1647" y="22"/>
                        </a:lnTo>
                        <a:lnTo>
                          <a:pt x="1398" y="4"/>
                        </a:lnTo>
                        <a:lnTo>
                          <a:pt x="292" y="0"/>
                        </a:lnTo>
                        <a:close/>
                      </a:path>
                    </a:pathLst>
                  </a:custGeom>
                  <a:solidFill>
                    <a:schemeClr val="folHlink"/>
                  </a:solidFill>
                  <a:ln w="6350">
                    <a:solidFill>
                      <a:srgbClr val="000000"/>
                    </a:solidFill>
                    <a:prstDash val="solid"/>
                    <a:round/>
                  </a:ln>
                </p:spPr>
                <p:txBody>
                  <a:bodyPr/>
                  <a:lstStyle/>
                  <a:p>
                    <a:endParaRPr lang="zh-CN" altLang="en-US"/>
                  </a:p>
                </p:txBody>
              </p:sp>
              <p:sp>
                <p:nvSpPr>
                  <p:cNvPr id="97" name="Freeform 29"/>
                  <p:cNvSpPr/>
                  <p:nvPr/>
                </p:nvSpPr>
                <p:spPr bwMode="auto">
                  <a:xfrm>
                    <a:off x="1034" y="2382"/>
                    <a:ext cx="393" cy="404"/>
                  </a:xfrm>
                  <a:custGeom>
                    <a:avLst/>
                    <a:gdLst>
                      <a:gd name="T0" fmla="*/ 0 w 1178"/>
                      <a:gd name="T1" fmla="*/ 0 h 808"/>
                      <a:gd name="T2" fmla="*/ 0 w 1178"/>
                      <a:gd name="T3" fmla="*/ 789 h 808"/>
                      <a:gd name="T4" fmla="*/ 1178 w 1178"/>
                      <a:gd name="T5" fmla="*/ 808 h 808"/>
                      <a:gd name="T6" fmla="*/ 1178 w 1178"/>
                      <a:gd name="T7" fmla="*/ 85 h 808"/>
                      <a:gd name="T8" fmla="*/ 1022 w 1178"/>
                      <a:gd name="T9" fmla="*/ 69 h 808"/>
                      <a:gd name="T10" fmla="*/ 807 w 1178"/>
                      <a:gd name="T11" fmla="*/ 55 h 808"/>
                      <a:gd name="T12" fmla="*/ 591 w 1178"/>
                      <a:gd name="T13" fmla="*/ 45 h 808"/>
                      <a:gd name="T14" fmla="*/ 451 w 1178"/>
                      <a:gd name="T15" fmla="*/ 32 h 808"/>
                      <a:gd name="T16" fmla="*/ 314 w 1178"/>
                      <a:gd name="T17" fmla="*/ 23 h 808"/>
                      <a:gd name="T18" fmla="*/ 128 w 1178"/>
                      <a:gd name="T19" fmla="*/ 7 h 808"/>
                      <a:gd name="T20" fmla="*/ 0 w 1178"/>
                      <a:gd name="T21" fmla="*/ 0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8" h="808">
                        <a:moveTo>
                          <a:pt x="0" y="0"/>
                        </a:moveTo>
                        <a:lnTo>
                          <a:pt x="0" y="789"/>
                        </a:lnTo>
                        <a:lnTo>
                          <a:pt x="1178" y="808"/>
                        </a:lnTo>
                        <a:lnTo>
                          <a:pt x="1178" y="85"/>
                        </a:lnTo>
                        <a:lnTo>
                          <a:pt x="1022" y="69"/>
                        </a:lnTo>
                        <a:lnTo>
                          <a:pt x="807" y="55"/>
                        </a:lnTo>
                        <a:lnTo>
                          <a:pt x="591" y="45"/>
                        </a:lnTo>
                        <a:lnTo>
                          <a:pt x="451" y="32"/>
                        </a:lnTo>
                        <a:lnTo>
                          <a:pt x="314" y="23"/>
                        </a:lnTo>
                        <a:lnTo>
                          <a:pt x="128" y="7"/>
                        </a:lnTo>
                        <a:lnTo>
                          <a:pt x="0" y="0"/>
                        </a:lnTo>
                        <a:close/>
                      </a:path>
                    </a:pathLst>
                  </a:custGeom>
                  <a:solidFill>
                    <a:schemeClr val="folHlink"/>
                  </a:solidFill>
                  <a:ln w="6350">
                    <a:solidFill>
                      <a:srgbClr val="000000"/>
                    </a:solidFill>
                    <a:prstDash val="solid"/>
                    <a:round/>
                  </a:ln>
                </p:spPr>
                <p:txBody>
                  <a:bodyPr/>
                  <a:lstStyle/>
                  <a:p>
                    <a:endParaRPr lang="zh-CN" altLang="en-US"/>
                  </a:p>
                </p:txBody>
              </p:sp>
              <p:grpSp>
                <p:nvGrpSpPr>
                  <p:cNvPr id="98" name="Group 38"/>
                  <p:cNvGrpSpPr/>
                  <p:nvPr/>
                </p:nvGrpSpPr>
                <p:grpSpPr bwMode="auto">
                  <a:xfrm>
                    <a:off x="718" y="2252"/>
                    <a:ext cx="659" cy="460"/>
                    <a:chOff x="718" y="2252"/>
                    <a:chExt cx="659" cy="460"/>
                  </a:xfrm>
                </p:grpSpPr>
                <p:sp>
                  <p:nvSpPr>
                    <p:cNvPr id="99" name="Oval 30"/>
                    <p:cNvSpPr>
                      <a:spLocks noChangeArrowheads="1"/>
                    </p:cNvSpPr>
                    <p:nvPr/>
                  </p:nvSpPr>
                  <p:spPr bwMode="auto">
                    <a:xfrm>
                      <a:off x="718" y="2252"/>
                      <a:ext cx="75" cy="65"/>
                    </a:xfrm>
                    <a:prstGeom prst="ellipse">
                      <a:avLst/>
                    </a:prstGeom>
                    <a:solidFill>
                      <a:schemeClr val="folHlink"/>
                    </a:solidFill>
                    <a:ln w="6350">
                      <a:solidFill>
                        <a:srgbClr val="800000"/>
                      </a:solidFill>
                      <a:round/>
                    </a:ln>
                  </p:spPr>
                  <p:txBody>
                    <a:bodyPr/>
                    <a:lstStyle/>
                    <a:p>
                      <a:endParaRPr lang="zh-CN" altLang="en-US"/>
                    </a:p>
                  </p:txBody>
                </p:sp>
                <p:sp>
                  <p:nvSpPr>
                    <p:cNvPr id="100" name="Oval 31"/>
                    <p:cNvSpPr>
                      <a:spLocks noChangeArrowheads="1"/>
                    </p:cNvSpPr>
                    <p:nvPr/>
                  </p:nvSpPr>
                  <p:spPr bwMode="auto">
                    <a:xfrm>
                      <a:off x="732" y="2274"/>
                      <a:ext cx="10" cy="18"/>
                    </a:xfrm>
                    <a:prstGeom prst="ellipse">
                      <a:avLst/>
                    </a:prstGeom>
                    <a:solidFill>
                      <a:schemeClr val="folHlink"/>
                    </a:solidFill>
                    <a:ln w="6350">
                      <a:solidFill>
                        <a:srgbClr val="000000"/>
                      </a:solidFill>
                      <a:round/>
                    </a:ln>
                  </p:spPr>
                  <p:txBody>
                    <a:bodyPr/>
                    <a:lstStyle/>
                    <a:p>
                      <a:endParaRPr lang="zh-CN" altLang="en-US"/>
                    </a:p>
                  </p:txBody>
                </p:sp>
                <p:grpSp>
                  <p:nvGrpSpPr>
                    <p:cNvPr id="101" name="Group 37"/>
                    <p:cNvGrpSpPr/>
                    <p:nvPr/>
                  </p:nvGrpSpPr>
                  <p:grpSpPr bwMode="auto">
                    <a:xfrm>
                      <a:off x="961" y="2437"/>
                      <a:ext cx="416" cy="275"/>
                      <a:chOff x="961" y="2437"/>
                      <a:chExt cx="416" cy="275"/>
                    </a:xfrm>
                  </p:grpSpPr>
                  <p:sp>
                    <p:nvSpPr>
                      <p:cNvPr id="102" name="Freeform 32"/>
                      <p:cNvSpPr/>
                      <p:nvPr/>
                    </p:nvSpPr>
                    <p:spPr bwMode="auto">
                      <a:xfrm>
                        <a:off x="961" y="2624"/>
                        <a:ext cx="416" cy="88"/>
                      </a:xfrm>
                      <a:custGeom>
                        <a:avLst/>
                        <a:gdLst>
                          <a:gd name="T0" fmla="*/ 0 w 1246"/>
                          <a:gd name="T1" fmla="*/ 98 h 176"/>
                          <a:gd name="T2" fmla="*/ 0 w 1246"/>
                          <a:gd name="T3" fmla="*/ 176 h 176"/>
                          <a:gd name="T4" fmla="*/ 1246 w 1246"/>
                          <a:gd name="T5" fmla="*/ 0 h 176"/>
                          <a:gd name="T6" fmla="*/ 0 w 1246"/>
                          <a:gd name="T7" fmla="*/ 98 h 176"/>
                        </a:gdLst>
                        <a:ahLst/>
                        <a:cxnLst>
                          <a:cxn ang="0">
                            <a:pos x="T0" y="T1"/>
                          </a:cxn>
                          <a:cxn ang="0">
                            <a:pos x="T2" y="T3"/>
                          </a:cxn>
                          <a:cxn ang="0">
                            <a:pos x="T4" y="T5"/>
                          </a:cxn>
                          <a:cxn ang="0">
                            <a:pos x="T6" y="T7"/>
                          </a:cxn>
                        </a:cxnLst>
                        <a:rect l="0" t="0" r="r" b="b"/>
                        <a:pathLst>
                          <a:path w="1246" h="176">
                            <a:moveTo>
                              <a:pt x="0" y="98"/>
                            </a:moveTo>
                            <a:lnTo>
                              <a:pt x="0" y="176"/>
                            </a:lnTo>
                            <a:lnTo>
                              <a:pt x="1246" y="0"/>
                            </a:lnTo>
                            <a:lnTo>
                              <a:pt x="0" y="98"/>
                            </a:lnTo>
                            <a:close/>
                          </a:path>
                        </a:pathLst>
                      </a:custGeom>
                      <a:solidFill>
                        <a:schemeClr val="folHlink"/>
                      </a:solidFill>
                      <a:ln w="6350">
                        <a:solidFill>
                          <a:srgbClr val="800000"/>
                        </a:solidFill>
                        <a:prstDash val="solid"/>
                        <a:round/>
                      </a:ln>
                    </p:spPr>
                    <p:txBody>
                      <a:bodyPr/>
                      <a:lstStyle/>
                      <a:p>
                        <a:endParaRPr lang="zh-CN" altLang="en-US"/>
                      </a:p>
                    </p:txBody>
                  </p:sp>
                  <p:sp>
                    <p:nvSpPr>
                      <p:cNvPr id="103" name="Freeform 33"/>
                      <p:cNvSpPr/>
                      <p:nvPr/>
                    </p:nvSpPr>
                    <p:spPr bwMode="auto">
                      <a:xfrm>
                        <a:off x="961" y="2437"/>
                        <a:ext cx="411" cy="104"/>
                      </a:xfrm>
                      <a:custGeom>
                        <a:avLst/>
                        <a:gdLst>
                          <a:gd name="T0" fmla="*/ 0 w 1233"/>
                          <a:gd name="T1" fmla="*/ 0 h 208"/>
                          <a:gd name="T2" fmla="*/ 0 w 1233"/>
                          <a:gd name="T3" fmla="*/ 81 h 208"/>
                          <a:gd name="T4" fmla="*/ 1233 w 1233"/>
                          <a:gd name="T5" fmla="*/ 208 h 208"/>
                          <a:gd name="T6" fmla="*/ 0 w 1233"/>
                          <a:gd name="T7" fmla="*/ 0 h 208"/>
                        </a:gdLst>
                        <a:ahLst/>
                        <a:cxnLst>
                          <a:cxn ang="0">
                            <a:pos x="T0" y="T1"/>
                          </a:cxn>
                          <a:cxn ang="0">
                            <a:pos x="T2" y="T3"/>
                          </a:cxn>
                          <a:cxn ang="0">
                            <a:pos x="T4" y="T5"/>
                          </a:cxn>
                          <a:cxn ang="0">
                            <a:pos x="T6" y="T7"/>
                          </a:cxn>
                        </a:cxnLst>
                        <a:rect l="0" t="0" r="r" b="b"/>
                        <a:pathLst>
                          <a:path w="1233" h="208">
                            <a:moveTo>
                              <a:pt x="0" y="0"/>
                            </a:moveTo>
                            <a:lnTo>
                              <a:pt x="0" y="81"/>
                            </a:lnTo>
                            <a:lnTo>
                              <a:pt x="1233" y="208"/>
                            </a:lnTo>
                            <a:lnTo>
                              <a:pt x="0" y="0"/>
                            </a:lnTo>
                            <a:close/>
                          </a:path>
                        </a:pathLst>
                      </a:custGeom>
                      <a:solidFill>
                        <a:schemeClr val="folHlink"/>
                      </a:solidFill>
                      <a:ln w="6350">
                        <a:solidFill>
                          <a:srgbClr val="800000"/>
                        </a:solidFill>
                        <a:prstDash val="solid"/>
                        <a:round/>
                      </a:ln>
                    </p:spPr>
                    <p:txBody>
                      <a:bodyPr/>
                      <a:lstStyle/>
                      <a:p>
                        <a:endParaRPr lang="zh-CN" altLang="en-US"/>
                      </a:p>
                    </p:txBody>
                  </p:sp>
                  <p:sp>
                    <p:nvSpPr>
                      <p:cNvPr id="104" name="Freeform 34"/>
                      <p:cNvSpPr/>
                      <p:nvPr/>
                    </p:nvSpPr>
                    <p:spPr bwMode="auto">
                      <a:xfrm>
                        <a:off x="961" y="2498"/>
                        <a:ext cx="411" cy="65"/>
                      </a:xfrm>
                      <a:custGeom>
                        <a:avLst/>
                        <a:gdLst>
                          <a:gd name="T0" fmla="*/ 0 w 1233"/>
                          <a:gd name="T1" fmla="*/ 0 h 128"/>
                          <a:gd name="T2" fmla="*/ 0 w 1233"/>
                          <a:gd name="T3" fmla="*/ 79 h 128"/>
                          <a:gd name="T4" fmla="*/ 1233 w 1233"/>
                          <a:gd name="T5" fmla="*/ 128 h 128"/>
                          <a:gd name="T6" fmla="*/ 0 w 1233"/>
                          <a:gd name="T7" fmla="*/ 0 h 128"/>
                        </a:gdLst>
                        <a:ahLst/>
                        <a:cxnLst>
                          <a:cxn ang="0">
                            <a:pos x="T0" y="T1"/>
                          </a:cxn>
                          <a:cxn ang="0">
                            <a:pos x="T2" y="T3"/>
                          </a:cxn>
                          <a:cxn ang="0">
                            <a:pos x="T4" y="T5"/>
                          </a:cxn>
                          <a:cxn ang="0">
                            <a:pos x="T6" y="T7"/>
                          </a:cxn>
                        </a:cxnLst>
                        <a:rect l="0" t="0" r="r" b="b"/>
                        <a:pathLst>
                          <a:path w="1233" h="128">
                            <a:moveTo>
                              <a:pt x="0" y="0"/>
                            </a:moveTo>
                            <a:lnTo>
                              <a:pt x="0" y="79"/>
                            </a:lnTo>
                            <a:lnTo>
                              <a:pt x="1233" y="128"/>
                            </a:lnTo>
                            <a:lnTo>
                              <a:pt x="0" y="0"/>
                            </a:lnTo>
                            <a:close/>
                          </a:path>
                        </a:pathLst>
                      </a:custGeom>
                      <a:solidFill>
                        <a:schemeClr val="folHlink"/>
                      </a:solidFill>
                      <a:ln w="6350">
                        <a:solidFill>
                          <a:srgbClr val="800000"/>
                        </a:solidFill>
                        <a:prstDash val="solid"/>
                        <a:round/>
                      </a:ln>
                    </p:spPr>
                    <p:txBody>
                      <a:bodyPr/>
                      <a:lstStyle/>
                      <a:p>
                        <a:endParaRPr lang="zh-CN" altLang="en-US"/>
                      </a:p>
                    </p:txBody>
                  </p:sp>
                  <p:sp>
                    <p:nvSpPr>
                      <p:cNvPr id="105" name="Freeform 35"/>
                      <p:cNvSpPr/>
                      <p:nvPr/>
                    </p:nvSpPr>
                    <p:spPr bwMode="auto">
                      <a:xfrm>
                        <a:off x="961" y="2557"/>
                        <a:ext cx="416" cy="40"/>
                      </a:xfrm>
                      <a:custGeom>
                        <a:avLst/>
                        <a:gdLst>
                          <a:gd name="T0" fmla="*/ 0 w 1246"/>
                          <a:gd name="T1" fmla="*/ 0 h 79"/>
                          <a:gd name="T2" fmla="*/ 0 w 1246"/>
                          <a:gd name="T3" fmla="*/ 79 h 79"/>
                          <a:gd name="T4" fmla="*/ 1246 w 1246"/>
                          <a:gd name="T5" fmla="*/ 47 h 79"/>
                          <a:gd name="T6" fmla="*/ 0 w 1246"/>
                          <a:gd name="T7" fmla="*/ 0 h 79"/>
                        </a:gdLst>
                        <a:ahLst/>
                        <a:cxnLst>
                          <a:cxn ang="0">
                            <a:pos x="T0" y="T1"/>
                          </a:cxn>
                          <a:cxn ang="0">
                            <a:pos x="T2" y="T3"/>
                          </a:cxn>
                          <a:cxn ang="0">
                            <a:pos x="T4" y="T5"/>
                          </a:cxn>
                          <a:cxn ang="0">
                            <a:pos x="T6" y="T7"/>
                          </a:cxn>
                        </a:cxnLst>
                        <a:rect l="0" t="0" r="r" b="b"/>
                        <a:pathLst>
                          <a:path w="1246" h="79">
                            <a:moveTo>
                              <a:pt x="0" y="0"/>
                            </a:moveTo>
                            <a:lnTo>
                              <a:pt x="0" y="79"/>
                            </a:lnTo>
                            <a:lnTo>
                              <a:pt x="1246" y="47"/>
                            </a:lnTo>
                            <a:lnTo>
                              <a:pt x="0" y="0"/>
                            </a:lnTo>
                            <a:close/>
                          </a:path>
                        </a:pathLst>
                      </a:custGeom>
                      <a:solidFill>
                        <a:schemeClr val="folHlink"/>
                      </a:solidFill>
                      <a:ln w="6350">
                        <a:solidFill>
                          <a:srgbClr val="800000"/>
                        </a:solidFill>
                        <a:prstDash val="solid"/>
                        <a:round/>
                      </a:ln>
                    </p:spPr>
                    <p:txBody>
                      <a:bodyPr/>
                      <a:lstStyle/>
                      <a:p>
                        <a:endParaRPr lang="zh-CN" altLang="en-US"/>
                      </a:p>
                    </p:txBody>
                  </p:sp>
                  <p:sp>
                    <p:nvSpPr>
                      <p:cNvPr id="106" name="Freeform 36"/>
                      <p:cNvSpPr/>
                      <p:nvPr/>
                    </p:nvSpPr>
                    <p:spPr bwMode="auto">
                      <a:xfrm>
                        <a:off x="961" y="2602"/>
                        <a:ext cx="416" cy="52"/>
                      </a:xfrm>
                      <a:custGeom>
                        <a:avLst/>
                        <a:gdLst>
                          <a:gd name="T0" fmla="*/ 0 w 1246"/>
                          <a:gd name="T1" fmla="*/ 24 h 104"/>
                          <a:gd name="T2" fmla="*/ 0 w 1246"/>
                          <a:gd name="T3" fmla="*/ 104 h 104"/>
                          <a:gd name="T4" fmla="*/ 1246 w 1246"/>
                          <a:gd name="T5" fmla="*/ 0 h 104"/>
                          <a:gd name="T6" fmla="*/ 0 w 1246"/>
                          <a:gd name="T7" fmla="*/ 24 h 104"/>
                        </a:gdLst>
                        <a:ahLst/>
                        <a:cxnLst>
                          <a:cxn ang="0">
                            <a:pos x="T0" y="T1"/>
                          </a:cxn>
                          <a:cxn ang="0">
                            <a:pos x="T2" y="T3"/>
                          </a:cxn>
                          <a:cxn ang="0">
                            <a:pos x="T4" y="T5"/>
                          </a:cxn>
                          <a:cxn ang="0">
                            <a:pos x="T6" y="T7"/>
                          </a:cxn>
                        </a:cxnLst>
                        <a:rect l="0" t="0" r="r" b="b"/>
                        <a:pathLst>
                          <a:path w="1246" h="104">
                            <a:moveTo>
                              <a:pt x="0" y="24"/>
                            </a:moveTo>
                            <a:lnTo>
                              <a:pt x="0" y="104"/>
                            </a:lnTo>
                            <a:lnTo>
                              <a:pt x="1246" y="0"/>
                            </a:lnTo>
                            <a:lnTo>
                              <a:pt x="0" y="24"/>
                            </a:lnTo>
                            <a:close/>
                          </a:path>
                        </a:pathLst>
                      </a:custGeom>
                      <a:solidFill>
                        <a:schemeClr val="folHlink"/>
                      </a:solidFill>
                      <a:ln w="6350">
                        <a:solidFill>
                          <a:srgbClr val="800000"/>
                        </a:solidFill>
                        <a:prstDash val="solid"/>
                        <a:round/>
                      </a:ln>
                    </p:spPr>
                    <p:txBody>
                      <a:bodyPr/>
                      <a:lstStyle/>
                      <a:p>
                        <a:endParaRPr lang="zh-CN" altLang="en-US"/>
                      </a:p>
                    </p:txBody>
                  </p:sp>
                </p:grpSp>
              </p:grpSp>
            </p:grpSp>
          </p:grpSp>
          <p:grpSp>
            <p:nvGrpSpPr>
              <p:cNvPr id="71" name="Group 61"/>
              <p:cNvGrpSpPr/>
              <p:nvPr/>
            </p:nvGrpSpPr>
            <p:grpSpPr bwMode="auto">
              <a:xfrm>
                <a:off x="412" y="2460"/>
                <a:ext cx="1499" cy="472"/>
                <a:chOff x="412" y="2460"/>
                <a:chExt cx="1499" cy="472"/>
              </a:xfrm>
            </p:grpSpPr>
            <p:grpSp>
              <p:nvGrpSpPr>
                <p:cNvPr id="72" name="Group 50"/>
                <p:cNvGrpSpPr/>
                <p:nvPr/>
              </p:nvGrpSpPr>
              <p:grpSpPr bwMode="auto">
                <a:xfrm>
                  <a:off x="1604" y="2460"/>
                  <a:ext cx="307" cy="472"/>
                  <a:chOff x="1604" y="2460"/>
                  <a:chExt cx="307" cy="472"/>
                </a:xfrm>
              </p:grpSpPr>
              <p:sp>
                <p:nvSpPr>
                  <p:cNvPr id="83" name="Oval 41"/>
                  <p:cNvSpPr>
                    <a:spLocks noChangeArrowheads="1"/>
                  </p:cNvSpPr>
                  <p:nvPr/>
                </p:nvSpPr>
                <p:spPr bwMode="auto">
                  <a:xfrm>
                    <a:off x="1604" y="2460"/>
                    <a:ext cx="307" cy="472"/>
                  </a:xfrm>
                  <a:prstGeom prst="ellipse">
                    <a:avLst/>
                  </a:prstGeom>
                  <a:solidFill>
                    <a:srgbClr val="000000"/>
                  </a:solidFill>
                  <a:ln w="6350">
                    <a:solidFill>
                      <a:srgbClr val="000000"/>
                    </a:solidFill>
                    <a:round/>
                  </a:ln>
                </p:spPr>
                <p:txBody>
                  <a:bodyPr/>
                  <a:lstStyle/>
                  <a:p>
                    <a:endParaRPr lang="zh-CN" altLang="en-US"/>
                  </a:p>
                </p:txBody>
              </p:sp>
              <p:sp>
                <p:nvSpPr>
                  <p:cNvPr id="84" name="Freeform 42"/>
                  <p:cNvSpPr/>
                  <p:nvPr/>
                </p:nvSpPr>
                <p:spPr bwMode="auto">
                  <a:xfrm>
                    <a:off x="1733" y="2766"/>
                    <a:ext cx="53" cy="101"/>
                  </a:xfrm>
                  <a:custGeom>
                    <a:avLst/>
                    <a:gdLst>
                      <a:gd name="T0" fmla="*/ 0 w 161"/>
                      <a:gd name="T1" fmla="*/ 186 h 201"/>
                      <a:gd name="T2" fmla="*/ 62 w 161"/>
                      <a:gd name="T3" fmla="*/ 0 h 201"/>
                      <a:gd name="T4" fmla="*/ 101 w 161"/>
                      <a:gd name="T5" fmla="*/ 0 h 201"/>
                      <a:gd name="T6" fmla="*/ 161 w 161"/>
                      <a:gd name="T7" fmla="*/ 194 h 201"/>
                      <a:gd name="T8" fmla="*/ 82 w 161"/>
                      <a:gd name="T9" fmla="*/ 201 h 201"/>
                      <a:gd name="T10" fmla="*/ 0 w 161"/>
                      <a:gd name="T11" fmla="*/ 186 h 201"/>
                    </a:gdLst>
                    <a:ahLst/>
                    <a:cxnLst>
                      <a:cxn ang="0">
                        <a:pos x="T0" y="T1"/>
                      </a:cxn>
                      <a:cxn ang="0">
                        <a:pos x="T2" y="T3"/>
                      </a:cxn>
                      <a:cxn ang="0">
                        <a:pos x="T4" y="T5"/>
                      </a:cxn>
                      <a:cxn ang="0">
                        <a:pos x="T6" y="T7"/>
                      </a:cxn>
                      <a:cxn ang="0">
                        <a:pos x="T8" y="T9"/>
                      </a:cxn>
                      <a:cxn ang="0">
                        <a:pos x="T10" y="T11"/>
                      </a:cxn>
                    </a:cxnLst>
                    <a:rect l="0" t="0" r="r" b="b"/>
                    <a:pathLst>
                      <a:path w="161" h="201">
                        <a:moveTo>
                          <a:pt x="0" y="186"/>
                        </a:moveTo>
                        <a:lnTo>
                          <a:pt x="62" y="0"/>
                        </a:lnTo>
                        <a:lnTo>
                          <a:pt x="101" y="0"/>
                        </a:lnTo>
                        <a:lnTo>
                          <a:pt x="161" y="194"/>
                        </a:lnTo>
                        <a:lnTo>
                          <a:pt x="82" y="201"/>
                        </a:lnTo>
                        <a:lnTo>
                          <a:pt x="0" y="186"/>
                        </a:lnTo>
                        <a:close/>
                      </a:path>
                    </a:pathLst>
                  </a:custGeom>
                  <a:solidFill>
                    <a:srgbClr val="FF0000"/>
                  </a:solidFill>
                  <a:ln w="6350">
                    <a:solidFill>
                      <a:srgbClr val="000000"/>
                    </a:solidFill>
                    <a:prstDash val="solid"/>
                    <a:round/>
                  </a:ln>
                </p:spPr>
                <p:txBody>
                  <a:bodyPr/>
                  <a:lstStyle/>
                  <a:p>
                    <a:endParaRPr lang="zh-CN" altLang="en-US"/>
                  </a:p>
                </p:txBody>
              </p:sp>
              <p:sp>
                <p:nvSpPr>
                  <p:cNvPr id="85" name="Freeform 43"/>
                  <p:cNvSpPr/>
                  <p:nvPr/>
                </p:nvSpPr>
                <p:spPr bwMode="auto">
                  <a:xfrm>
                    <a:off x="1730" y="2524"/>
                    <a:ext cx="54" cy="100"/>
                  </a:xfrm>
                  <a:custGeom>
                    <a:avLst/>
                    <a:gdLst>
                      <a:gd name="T0" fmla="*/ 0 w 164"/>
                      <a:gd name="T1" fmla="*/ 15 h 201"/>
                      <a:gd name="T2" fmla="*/ 66 w 164"/>
                      <a:gd name="T3" fmla="*/ 201 h 201"/>
                      <a:gd name="T4" fmla="*/ 103 w 164"/>
                      <a:gd name="T5" fmla="*/ 201 h 201"/>
                      <a:gd name="T6" fmla="*/ 164 w 164"/>
                      <a:gd name="T7" fmla="*/ 9 h 201"/>
                      <a:gd name="T8" fmla="*/ 84 w 164"/>
                      <a:gd name="T9" fmla="*/ 0 h 201"/>
                      <a:gd name="T10" fmla="*/ 0 w 164"/>
                      <a:gd name="T11" fmla="*/ 15 h 201"/>
                    </a:gdLst>
                    <a:ahLst/>
                    <a:cxnLst>
                      <a:cxn ang="0">
                        <a:pos x="T0" y="T1"/>
                      </a:cxn>
                      <a:cxn ang="0">
                        <a:pos x="T2" y="T3"/>
                      </a:cxn>
                      <a:cxn ang="0">
                        <a:pos x="T4" y="T5"/>
                      </a:cxn>
                      <a:cxn ang="0">
                        <a:pos x="T6" y="T7"/>
                      </a:cxn>
                      <a:cxn ang="0">
                        <a:pos x="T8" y="T9"/>
                      </a:cxn>
                      <a:cxn ang="0">
                        <a:pos x="T10" y="T11"/>
                      </a:cxn>
                    </a:cxnLst>
                    <a:rect l="0" t="0" r="r" b="b"/>
                    <a:pathLst>
                      <a:path w="164" h="201">
                        <a:moveTo>
                          <a:pt x="0" y="15"/>
                        </a:moveTo>
                        <a:lnTo>
                          <a:pt x="66" y="201"/>
                        </a:lnTo>
                        <a:lnTo>
                          <a:pt x="103" y="201"/>
                        </a:lnTo>
                        <a:lnTo>
                          <a:pt x="164" y="9"/>
                        </a:lnTo>
                        <a:lnTo>
                          <a:pt x="84" y="0"/>
                        </a:lnTo>
                        <a:lnTo>
                          <a:pt x="0" y="15"/>
                        </a:lnTo>
                        <a:close/>
                      </a:path>
                    </a:pathLst>
                  </a:custGeom>
                  <a:solidFill>
                    <a:srgbClr val="FF0000"/>
                  </a:solidFill>
                  <a:ln w="6350">
                    <a:solidFill>
                      <a:srgbClr val="000000"/>
                    </a:solidFill>
                    <a:prstDash val="solid"/>
                    <a:round/>
                  </a:ln>
                </p:spPr>
                <p:txBody>
                  <a:bodyPr/>
                  <a:lstStyle/>
                  <a:p>
                    <a:endParaRPr lang="zh-CN" altLang="en-US"/>
                  </a:p>
                </p:txBody>
              </p:sp>
              <p:sp>
                <p:nvSpPr>
                  <p:cNvPr id="86" name="Freeform 44"/>
                  <p:cNvSpPr/>
                  <p:nvPr/>
                </p:nvSpPr>
                <p:spPr bwMode="auto">
                  <a:xfrm>
                    <a:off x="1803" y="2652"/>
                    <a:ext cx="66" cy="82"/>
                  </a:xfrm>
                  <a:custGeom>
                    <a:avLst/>
                    <a:gdLst>
                      <a:gd name="T0" fmla="*/ 183 w 198"/>
                      <a:gd name="T1" fmla="*/ 0 h 164"/>
                      <a:gd name="T2" fmla="*/ 0 w 198"/>
                      <a:gd name="T3" fmla="*/ 65 h 164"/>
                      <a:gd name="T4" fmla="*/ 0 w 198"/>
                      <a:gd name="T5" fmla="*/ 105 h 164"/>
                      <a:gd name="T6" fmla="*/ 189 w 198"/>
                      <a:gd name="T7" fmla="*/ 164 h 164"/>
                      <a:gd name="T8" fmla="*/ 198 w 198"/>
                      <a:gd name="T9" fmla="*/ 86 h 164"/>
                      <a:gd name="T10" fmla="*/ 183 w 198"/>
                      <a:gd name="T11" fmla="*/ 0 h 164"/>
                    </a:gdLst>
                    <a:ahLst/>
                    <a:cxnLst>
                      <a:cxn ang="0">
                        <a:pos x="T0" y="T1"/>
                      </a:cxn>
                      <a:cxn ang="0">
                        <a:pos x="T2" y="T3"/>
                      </a:cxn>
                      <a:cxn ang="0">
                        <a:pos x="T4" y="T5"/>
                      </a:cxn>
                      <a:cxn ang="0">
                        <a:pos x="T6" y="T7"/>
                      </a:cxn>
                      <a:cxn ang="0">
                        <a:pos x="T8" y="T9"/>
                      </a:cxn>
                      <a:cxn ang="0">
                        <a:pos x="T10" y="T11"/>
                      </a:cxn>
                    </a:cxnLst>
                    <a:rect l="0" t="0" r="r" b="b"/>
                    <a:pathLst>
                      <a:path w="198" h="164">
                        <a:moveTo>
                          <a:pt x="183" y="0"/>
                        </a:moveTo>
                        <a:lnTo>
                          <a:pt x="0" y="65"/>
                        </a:lnTo>
                        <a:lnTo>
                          <a:pt x="0" y="105"/>
                        </a:lnTo>
                        <a:lnTo>
                          <a:pt x="189" y="164"/>
                        </a:lnTo>
                        <a:lnTo>
                          <a:pt x="198" y="86"/>
                        </a:lnTo>
                        <a:lnTo>
                          <a:pt x="183" y="0"/>
                        </a:lnTo>
                        <a:close/>
                      </a:path>
                    </a:pathLst>
                  </a:custGeom>
                  <a:solidFill>
                    <a:srgbClr val="FF0000"/>
                  </a:solidFill>
                  <a:ln w="6350">
                    <a:solidFill>
                      <a:srgbClr val="000000"/>
                    </a:solidFill>
                    <a:prstDash val="solid"/>
                    <a:round/>
                  </a:ln>
                </p:spPr>
                <p:txBody>
                  <a:bodyPr/>
                  <a:lstStyle/>
                  <a:p>
                    <a:endParaRPr lang="zh-CN" altLang="en-US"/>
                  </a:p>
                </p:txBody>
              </p:sp>
              <p:sp>
                <p:nvSpPr>
                  <p:cNvPr id="87" name="Freeform 45"/>
                  <p:cNvSpPr/>
                  <p:nvPr/>
                </p:nvSpPr>
                <p:spPr bwMode="auto">
                  <a:xfrm>
                    <a:off x="1646" y="2652"/>
                    <a:ext cx="66" cy="82"/>
                  </a:xfrm>
                  <a:custGeom>
                    <a:avLst/>
                    <a:gdLst>
                      <a:gd name="T0" fmla="*/ 14 w 198"/>
                      <a:gd name="T1" fmla="*/ 0 h 164"/>
                      <a:gd name="T2" fmla="*/ 198 w 198"/>
                      <a:gd name="T3" fmla="*/ 65 h 164"/>
                      <a:gd name="T4" fmla="*/ 198 w 198"/>
                      <a:gd name="T5" fmla="*/ 105 h 164"/>
                      <a:gd name="T6" fmla="*/ 7 w 198"/>
                      <a:gd name="T7" fmla="*/ 164 h 164"/>
                      <a:gd name="T8" fmla="*/ 0 w 198"/>
                      <a:gd name="T9" fmla="*/ 86 h 164"/>
                      <a:gd name="T10" fmla="*/ 14 w 198"/>
                      <a:gd name="T11" fmla="*/ 0 h 164"/>
                    </a:gdLst>
                    <a:ahLst/>
                    <a:cxnLst>
                      <a:cxn ang="0">
                        <a:pos x="T0" y="T1"/>
                      </a:cxn>
                      <a:cxn ang="0">
                        <a:pos x="T2" y="T3"/>
                      </a:cxn>
                      <a:cxn ang="0">
                        <a:pos x="T4" y="T5"/>
                      </a:cxn>
                      <a:cxn ang="0">
                        <a:pos x="T6" y="T7"/>
                      </a:cxn>
                      <a:cxn ang="0">
                        <a:pos x="T8" y="T9"/>
                      </a:cxn>
                      <a:cxn ang="0">
                        <a:pos x="T10" y="T11"/>
                      </a:cxn>
                    </a:cxnLst>
                    <a:rect l="0" t="0" r="r" b="b"/>
                    <a:pathLst>
                      <a:path w="198" h="164">
                        <a:moveTo>
                          <a:pt x="14" y="0"/>
                        </a:moveTo>
                        <a:lnTo>
                          <a:pt x="198" y="65"/>
                        </a:lnTo>
                        <a:lnTo>
                          <a:pt x="198" y="105"/>
                        </a:lnTo>
                        <a:lnTo>
                          <a:pt x="7" y="164"/>
                        </a:lnTo>
                        <a:lnTo>
                          <a:pt x="0" y="86"/>
                        </a:lnTo>
                        <a:lnTo>
                          <a:pt x="14" y="0"/>
                        </a:lnTo>
                        <a:close/>
                      </a:path>
                    </a:pathLst>
                  </a:custGeom>
                  <a:solidFill>
                    <a:srgbClr val="FF0000"/>
                  </a:solidFill>
                  <a:ln w="6350">
                    <a:solidFill>
                      <a:srgbClr val="000000"/>
                    </a:solidFill>
                    <a:prstDash val="solid"/>
                    <a:round/>
                  </a:ln>
                </p:spPr>
                <p:txBody>
                  <a:bodyPr/>
                  <a:lstStyle/>
                  <a:p>
                    <a:endParaRPr lang="zh-CN" altLang="en-US"/>
                  </a:p>
                </p:txBody>
              </p:sp>
              <p:sp>
                <p:nvSpPr>
                  <p:cNvPr id="88" name="Oval 46"/>
                  <p:cNvSpPr>
                    <a:spLocks noChangeArrowheads="1"/>
                  </p:cNvSpPr>
                  <p:nvPr/>
                </p:nvSpPr>
                <p:spPr bwMode="auto">
                  <a:xfrm>
                    <a:off x="1645" y="2520"/>
                    <a:ext cx="222" cy="345"/>
                  </a:xfrm>
                  <a:prstGeom prst="ellipse">
                    <a:avLst/>
                  </a:pr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9" name="Group 49"/>
                  <p:cNvGrpSpPr/>
                  <p:nvPr/>
                </p:nvGrpSpPr>
                <p:grpSpPr bwMode="auto">
                  <a:xfrm>
                    <a:off x="1715" y="2626"/>
                    <a:ext cx="83" cy="134"/>
                    <a:chOff x="1715" y="2626"/>
                    <a:chExt cx="83" cy="134"/>
                  </a:xfrm>
                </p:grpSpPr>
                <p:sp>
                  <p:nvSpPr>
                    <p:cNvPr id="90" name="Oval 47"/>
                    <p:cNvSpPr>
                      <a:spLocks noChangeArrowheads="1"/>
                    </p:cNvSpPr>
                    <p:nvPr/>
                  </p:nvSpPr>
                  <p:spPr bwMode="auto">
                    <a:xfrm>
                      <a:off x="1715" y="2626"/>
                      <a:ext cx="83" cy="134"/>
                    </a:xfrm>
                    <a:prstGeom prst="ellipse">
                      <a:avLst/>
                    </a:prstGeom>
                    <a:solidFill>
                      <a:srgbClr val="000000"/>
                    </a:solidFill>
                    <a:ln w="12700">
                      <a:solidFill>
                        <a:srgbClr val="FFFFFF"/>
                      </a:solidFill>
                      <a:round/>
                    </a:ln>
                  </p:spPr>
                  <p:txBody>
                    <a:bodyPr/>
                    <a:lstStyle/>
                    <a:p>
                      <a:endParaRPr lang="zh-CN" altLang="en-US"/>
                    </a:p>
                  </p:txBody>
                </p:sp>
                <p:sp>
                  <p:nvSpPr>
                    <p:cNvPr id="91" name="Oval 48"/>
                    <p:cNvSpPr>
                      <a:spLocks noChangeArrowheads="1"/>
                    </p:cNvSpPr>
                    <p:nvPr/>
                  </p:nvSpPr>
                  <p:spPr bwMode="auto">
                    <a:xfrm>
                      <a:off x="1732" y="2653"/>
                      <a:ext cx="48" cy="80"/>
                    </a:xfrm>
                    <a:prstGeom prst="ellipse">
                      <a:avLst/>
                    </a:prstGeom>
                    <a:solidFill>
                      <a:srgbClr val="000000"/>
                    </a:solidFill>
                    <a:ln w="12700">
                      <a:solidFill>
                        <a:srgbClr val="FFFFFF"/>
                      </a:solidFill>
                      <a:round/>
                    </a:ln>
                  </p:spPr>
                  <p:txBody>
                    <a:bodyPr/>
                    <a:lstStyle/>
                    <a:p>
                      <a:endParaRPr lang="zh-CN" altLang="en-US"/>
                    </a:p>
                  </p:txBody>
                </p:sp>
              </p:grpSp>
            </p:grpSp>
            <p:grpSp>
              <p:nvGrpSpPr>
                <p:cNvPr id="73" name="Group 60"/>
                <p:cNvGrpSpPr/>
                <p:nvPr/>
              </p:nvGrpSpPr>
              <p:grpSpPr bwMode="auto">
                <a:xfrm>
                  <a:off x="412" y="2460"/>
                  <a:ext cx="307" cy="472"/>
                  <a:chOff x="412" y="2460"/>
                  <a:chExt cx="307" cy="472"/>
                </a:xfrm>
              </p:grpSpPr>
              <p:sp>
                <p:nvSpPr>
                  <p:cNvPr id="74" name="Oval 51"/>
                  <p:cNvSpPr>
                    <a:spLocks noChangeArrowheads="1"/>
                  </p:cNvSpPr>
                  <p:nvPr/>
                </p:nvSpPr>
                <p:spPr bwMode="auto">
                  <a:xfrm>
                    <a:off x="412" y="2460"/>
                    <a:ext cx="307" cy="472"/>
                  </a:xfrm>
                  <a:prstGeom prst="ellipse">
                    <a:avLst/>
                  </a:prstGeom>
                  <a:solidFill>
                    <a:srgbClr val="000000"/>
                  </a:solidFill>
                  <a:ln w="6350">
                    <a:solidFill>
                      <a:srgbClr val="000000"/>
                    </a:solidFill>
                    <a:round/>
                  </a:ln>
                </p:spPr>
                <p:txBody>
                  <a:bodyPr/>
                  <a:lstStyle/>
                  <a:p>
                    <a:endParaRPr lang="zh-CN" altLang="en-US"/>
                  </a:p>
                </p:txBody>
              </p:sp>
              <p:sp>
                <p:nvSpPr>
                  <p:cNvPr id="75" name="Freeform 52"/>
                  <p:cNvSpPr/>
                  <p:nvPr/>
                </p:nvSpPr>
                <p:spPr bwMode="auto">
                  <a:xfrm>
                    <a:off x="541" y="2766"/>
                    <a:ext cx="54" cy="101"/>
                  </a:xfrm>
                  <a:custGeom>
                    <a:avLst/>
                    <a:gdLst>
                      <a:gd name="T0" fmla="*/ 0 w 160"/>
                      <a:gd name="T1" fmla="*/ 186 h 201"/>
                      <a:gd name="T2" fmla="*/ 62 w 160"/>
                      <a:gd name="T3" fmla="*/ 0 h 201"/>
                      <a:gd name="T4" fmla="*/ 100 w 160"/>
                      <a:gd name="T5" fmla="*/ 0 h 201"/>
                      <a:gd name="T6" fmla="*/ 160 w 160"/>
                      <a:gd name="T7" fmla="*/ 194 h 201"/>
                      <a:gd name="T8" fmla="*/ 83 w 160"/>
                      <a:gd name="T9" fmla="*/ 201 h 201"/>
                      <a:gd name="T10" fmla="*/ 0 w 160"/>
                      <a:gd name="T11" fmla="*/ 186 h 201"/>
                    </a:gdLst>
                    <a:ahLst/>
                    <a:cxnLst>
                      <a:cxn ang="0">
                        <a:pos x="T0" y="T1"/>
                      </a:cxn>
                      <a:cxn ang="0">
                        <a:pos x="T2" y="T3"/>
                      </a:cxn>
                      <a:cxn ang="0">
                        <a:pos x="T4" y="T5"/>
                      </a:cxn>
                      <a:cxn ang="0">
                        <a:pos x="T6" y="T7"/>
                      </a:cxn>
                      <a:cxn ang="0">
                        <a:pos x="T8" y="T9"/>
                      </a:cxn>
                      <a:cxn ang="0">
                        <a:pos x="T10" y="T11"/>
                      </a:cxn>
                    </a:cxnLst>
                    <a:rect l="0" t="0" r="r" b="b"/>
                    <a:pathLst>
                      <a:path w="160" h="201">
                        <a:moveTo>
                          <a:pt x="0" y="186"/>
                        </a:moveTo>
                        <a:lnTo>
                          <a:pt x="62" y="0"/>
                        </a:lnTo>
                        <a:lnTo>
                          <a:pt x="100" y="0"/>
                        </a:lnTo>
                        <a:lnTo>
                          <a:pt x="160" y="194"/>
                        </a:lnTo>
                        <a:lnTo>
                          <a:pt x="83" y="201"/>
                        </a:lnTo>
                        <a:lnTo>
                          <a:pt x="0" y="186"/>
                        </a:lnTo>
                        <a:close/>
                      </a:path>
                    </a:pathLst>
                  </a:custGeom>
                  <a:solidFill>
                    <a:srgbClr val="FF0000"/>
                  </a:solidFill>
                  <a:ln w="6350">
                    <a:solidFill>
                      <a:srgbClr val="000000"/>
                    </a:solidFill>
                    <a:prstDash val="solid"/>
                    <a:round/>
                  </a:ln>
                </p:spPr>
                <p:txBody>
                  <a:bodyPr/>
                  <a:lstStyle/>
                  <a:p>
                    <a:endParaRPr lang="zh-CN" altLang="en-US"/>
                  </a:p>
                </p:txBody>
              </p:sp>
              <p:sp>
                <p:nvSpPr>
                  <p:cNvPr id="76" name="Freeform 53"/>
                  <p:cNvSpPr/>
                  <p:nvPr/>
                </p:nvSpPr>
                <p:spPr bwMode="auto">
                  <a:xfrm>
                    <a:off x="538" y="2524"/>
                    <a:ext cx="55" cy="100"/>
                  </a:xfrm>
                  <a:custGeom>
                    <a:avLst/>
                    <a:gdLst>
                      <a:gd name="T0" fmla="*/ 0 w 166"/>
                      <a:gd name="T1" fmla="*/ 15 h 201"/>
                      <a:gd name="T2" fmla="*/ 66 w 166"/>
                      <a:gd name="T3" fmla="*/ 201 h 201"/>
                      <a:gd name="T4" fmla="*/ 106 w 166"/>
                      <a:gd name="T5" fmla="*/ 201 h 201"/>
                      <a:gd name="T6" fmla="*/ 166 w 166"/>
                      <a:gd name="T7" fmla="*/ 9 h 201"/>
                      <a:gd name="T8" fmla="*/ 86 w 166"/>
                      <a:gd name="T9" fmla="*/ 0 h 201"/>
                      <a:gd name="T10" fmla="*/ 0 w 166"/>
                      <a:gd name="T11" fmla="*/ 15 h 201"/>
                    </a:gdLst>
                    <a:ahLst/>
                    <a:cxnLst>
                      <a:cxn ang="0">
                        <a:pos x="T0" y="T1"/>
                      </a:cxn>
                      <a:cxn ang="0">
                        <a:pos x="T2" y="T3"/>
                      </a:cxn>
                      <a:cxn ang="0">
                        <a:pos x="T4" y="T5"/>
                      </a:cxn>
                      <a:cxn ang="0">
                        <a:pos x="T6" y="T7"/>
                      </a:cxn>
                      <a:cxn ang="0">
                        <a:pos x="T8" y="T9"/>
                      </a:cxn>
                      <a:cxn ang="0">
                        <a:pos x="T10" y="T11"/>
                      </a:cxn>
                    </a:cxnLst>
                    <a:rect l="0" t="0" r="r" b="b"/>
                    <a:pathLst>
                      <a:path w="166" h="201">
                        <a:moveTo>
                          <a:pt x="0" y="15"/>
                        </a:moveTo>
                        <a:lnTo>
                          <a:pt x="66" y="201"/>
                        </a:lnTo>
                        <a:lnTo>
                          <a:pt x="106" y="201"/>
                        </a:lnTo>
                        <a:lnTo>
                          <a:pt x="166" y="9"/>
                        </a:lnTo>
                        <a:lnTo>
                          <a:pt x="86" y="0"/>
                        </a:lnTo>
                        <a:lnTo>
                          <a:pt x="0" y="15"/>
                        </a:lnTo>
                        <a:close/>
                      </a:path>
                    </a:pathLst>
                  </a:custGeom>
                  <a:solidFill>
                    <a:srgbClr val="FF0000"/>
                  </a:solidFill>
                  <a:ln w="6350">
                    <a:solidFill>
                      <a:srgbClr val="000000"/>
                    </a:solidFill>
                    <a:prstDash val="solid"/>
                    <a:round/>
                  </a:ln>
                </p:spPr>
                <p:txBody>
                  <a:bodyPr/>
                  <a:lstStyle/>
                  <a:p>
                    <a:endParaRPr lang="zh-CN" altLang="en-US"/>
                  </a:p>
                </p:txBody>
              </p:sp>
              <p:sp>
                <p:nvSpPr>
                  <p:cNvPr id="77" name="Freeform 54"/>
                  <p:cNvSpPr/>
                  <p:nvPr/>
                </p:nvSpPr>
                <p:spPr bwMode="auto">
                  <a:xfrm>
                    <a:off x="611" y="2652"/>
                    <a:ext cx="67" cy="82"/>
                  </a:xfrm>
                  <a:custGeom>
                    <a:avLst/>
                    <a:gdLst>
                      <a:gd name="T0" fmla="*/ 185 w 199"/>
                      <a:gd name="T1" fmla="*/ 0 h 164"/>
                      <a:gd name="T2" fmla="*/ 0 w 199"/>
                      <a:gd name="T3" fmla="*/ 65 h 164"/>
                      <a:gd name="T4" fmla="*/ 0 w 199"/>
                      <a:gd name="T5" fmla="*/ 105 h 164"/>
                      <a:gd name="T6" fmla="*/ 191 w 199"/>
                      <a:gd name="T7" fmla="*/ 164 h 164"/>
                      <a:gd name="T8" fmla="*/ 199 w 199"/>
                      <a:gd name="T9" fmla="*/ 86 h 164"/>
                      <a:gd name="T10" fmla="*/ 185 w 199"/>
                      <a:gd name="T11" fmla="*/ 0 h 164"/>
                    </a:gdLst>
                    <a:ahLst/>
                    <a:cxnLst>
                      <a:cxn ang="0">
                        <a:pos x="T0" y="T1"/>
                      </a:cxn>
                      <a:cxn ang="0">
                        <a:pos x="T2" y="T3"/>
                      </a:cxn>
                      <a:cxn ang="0">
                        <a:pos x="T4" y="T5"/>
                      </a:cxn>
                      <a:cxn ang="0">
                        <a:pos x="T6" y="T7"/>
                      </a:cxn>
                      <a:cxn ang="0">
                        <a:pos x="T8" y="T9"/>
                      </a:cxn>
                      <a:cxn ang="0">
                        <a:pos x="T10" y="T11"/>
                      </a:cxn>
                    </a:cxnLst>
                    <a:rect l="0" t="0" r="r" b="b"/>
                    <a:pathLst>
                      <a:path w="199" h="164">
                        <a:moveTo>
                          <a:pt x="185" y="0"/>
                        </a:moveTo>
                        <a:lnTo>
                          <a:pt x="0" y="65"/>
                        </a:lnTo>
                        <a:lnTo>
                          <a:pt x="0" y="105"/>
                        </a:lnTo>
                        <a:lnTo>
                          <a:pt x="191" y="164"/>
                        </a:lnTo>
                        <a:lnTo>
                          <a:pt x="199" y="86"/>
                        </a:lnTo>
                        <a:lnTo>
                          <a:pt x="185" y="0"/>
                        </a:lnTo>
                        <a:close/>
                      </a:path>
                    </a:pathLst>
                  </a:custGeom>
                  <a:solidFill>
                    <a:srgbClr val="FF0000"/>
                  </a:solidFill>
                  <a:ln w="6350">
                    <a:solidFill>
                      <a:srgbClr val="000000"/>
                    </a:solidFill>
                    <a:prstDash val="solid"/>
                    <a:round/>
                  </a:ln>
                </p:spPr>
                <p:txBody>
                  <a:bodyPr/>
                  <a:lstStyle/>
                  <a:p>
                    <a:endParaRPr lang="zh-CN" altLang="en-US"/>
                  </a:p>
                </p:txBody>
              </p:sp>
              <p:sp>
                <p:nvSpPr>
                  <p:cNvPr id="78" name="Freeform 55"/>
                  <p:cNvSpPr/>
                  <p:nvPr/>
                </p:nvSpPr>
                <p:spPr bwMode="auto">
                  <a:xfrm>
                    <a:off x="454" y="2652"/>
                    <a:ext cx="66" cy="82"/>
                  </a:xfrm>
                  <a:custGeom>
                    <a:avLst/>
                    <a:gdLst>
                      <a:gd name="T0" fmla="*/ 14 w 199"/>
                      <a:gd name="T1" fmla="*/ 0 h 164"/>
                      <a:gd name="T2" fmla="*/ 199 w 199"/>
                      <a:gd name="T3" fmla="*/ 65 h 164"/>
                      <a:gd name="T4" fmla="*/ 199 w 199"/>
                      <a:gd name="T5" fmla="*/ 105 h 164"/>
                      <a:gd name="T6" fmla="*/ 8 w 199"/>
                      <a:gd name="T7" fmla="*/ 164 h 164"/>
                      <a:gd name="T8" fmla="*/ 0 w 199"/>
                      <a:gd name="T9" fmla="*/ 86 h 164"/>
                      <a:gd name="T10" fmla="*/ 14 w 199"/>
                      <a:gd name="T11" fmla="*/ 0 h 164"/>
                    </a:gdLst>
                    <a:ahLst/>
                    <a:cxnLst>
                      <a:cxn ang="0">
                        <a:pos x="T0" y="T1"/>
                      </a:cxn>
                      <a:cxn ang="0">
                        <a:pos x="T2" y="T3"/>
                      </a:cxn>
                      <a:cxn ang="0">
                        <a:pos x="T4" y="T5"/>
                      </a:cxn>
                      <a:cxn ang="0">
                        <a:pos x="T6" y="T7"/>
                      </a:cxn>
                      <a:cxn ang="0">
                        <a:pos x="T8" y="T9"/>
                      </a:cxn>
                      <a:cxn ang="0">
                        <a:pos x="T10" y="T11"/>
                      </a:cxn>
                    </a:cxnLst>
                    <a:rect l="0" t="0" r="r" b="b"/>
                    <a:pathLst>
                      <a:path w="199" h="164">
                        <a:moveTo>
                          <a:pt x="14" y="0"/>
                        </a:moveTo>
                        <a:lnTo>
                          <a:pt x="199" y="65"/>
                        </a:lnTo>
                        <a:lnTo>
                          <a:pt x="199" y="105"/>
                        </a:lnTo>
                        <a:lnTo>
                          <a:pt x="8" y="164"/>
                        </a:lnTo>
                        <a:lnTo>
                          <a:pt x="0" y="86"/>
                        </a:lnTo>
                        <a:lnTo>
                          <a:pt x="14" y="0"/>
                        </a:lnTo>
                        <a:close/>
                      </a:path>
                    </a:pathLst>
                  </a:custGeom>
                  <a:solidFill>
                    <a:srgbClr val="FF0000"/>
                  </a:solidFill>
                  <a:ln w="6350">
                    <a:solidFill>
                      <a:srgbClr val="000000"/>
                    </a:solidFill>
                    <a:prstDash val="solid"/>
                    <a:round/>
                  </a:ln>
                </p:spPr>
                <p:txBody>
                  <a:bodyPr/>
                  <a:lstStyle/>
                  <a:p>
                    <a:endParaRPr lang="zh-CN" altLang="en-US"/>
                  </a:p>
                </p:txBody>
              </p:sp>
              <p:sp>
                <p:nvSpPr>
                  <p:cNvPr id="79" name="Oval 56"/>
                  <p:cNvSpPr>
                    <a:spLocks noChangeArrowheads="1"/>
                  </p:cNvSpPr>
                  <p:nvPr/>
                </p:nvSpPr>
                <p:spPr bwMode="auto">
                  <a:xfrm>
                    <a:off x="453" y="2520"/>
                    <a:ext cx="222" cy="345"/>
                  </a:xfrm>
                  <a:prstGeom prst="ellipse">
                    <a:avLst/>
                  </a:pr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0" name="Group 59"/>
                  <p:cNvGrpSpPr/>
                  <p:nvPr/>
                </p:nvGrpSpPr>
                <p:grpSpPr bwMode="auto">
                  <a:xfrm>
                    <a:off x="523" y="2626"/>
                    <a:ext cx="84" cy="134"/>
                    <a:chOff x="523" y="2626"/>
                    <a:chExt cx="84" cy="134"/>
                  </a:xfrm>
                </p:grpSpPr>
                <p:sp>
                  <p:nvSpPr>
                    <p:cNvPr id="81" name="Oval 57"/>
                    <p:cNvSpPr>
                      <a:spLocks noChangeArrowheads="1"/>
                    </p:cNvSpPr>
                    <p:nvPr/>
                  </p:nvSpPr>
                  <p:spPr bwMode="auto">
                    <a:xfrm>
                      <a:off x="523" y="2626"/>
                      <a:ext cx="84" cy="134"/>
                    </a:xfrm>
                    <a:prstGeom prst="ellipse">
                      <a:avLst/>
                    </a:prstGeom>
                    <a:solidFill>
                      <a:srgbClr val="000000"/>
                    </a:solidFill>
                    <a:ln w="12700">
                      <a:solidFill>
                        <a:srgbClr val="FFFFFF"/>
                      </a:solidFill>
                      <a:round/>
                    </a:ln>
                  </p:spPr>
                  <p:txBody>
                    <a:bodyPr/>
                    <a:lstStyle/>
                    <a:p>
                      <a:endParaRPr lang="zh-CN" altLang="en-US"/>
                    </a:p>
                  </p:txBody>
                </p:sp>
                <p:sp>
                  <p:nvSpPr>
                    <p:cNvPr id="82" name="Oval 58"/>
                    <p:cNvSpPr>
                      <a:spLocks noChangeArrowheads="1"/>
                    </p:cNvSpPr>
                    <p:nvPr/>
                  </p:nvSpPr>
                  <p:spPr bwMode="auto">
                    <a:xfrm>
                      <a:off x="541" y="2653"/>
                      <a:ext cx="47" cy="80"/>
                    </a:xfrm>
                    <a:prstGeom prst="ellipse">
                      <a:avLst/>
                    </a:prstGeom>
                    <a:solidFill>
                      <a:srgbClr val="000000"/>
                    </a:solidFill>
                    <a:ln w="12700">
                      <a:solidFill>
                        <a:srgbClr val="FFFFFF"/>
                      </a:solidFill>
                      <a:round/>
                    </a:ln>
                  </p:spPr>
                  <p:txBody>
                    <a:bodyPr/>
                    <a:lstStyle/>
                    <a:p>
                      <a:endParaRPr lang="zh-CN" altLang="en-US"/>
                    </a:p>
                  </p:txBody>
                </p:sp>
              </p:grpSp>
            </p:grpSp>
          </p:grpSp>
        </p:grpSp>
        <p:grpSp>
          <p:nvGrpSpPr>
            <p:cNvPr id="8" name="Group 119"/>
            <p:cNvGrpSpPr/>
            <p:nvPr/>
          </p:nvGrpSpPr>
          <p:grpSpPr bwMode="auto">
            <a:xfrm>
              <a:off x="288" y="3408"/>
              <a:ext cx="1955" cy="766"/>
              <a:chOff x="386" y="3414"/>
              <a:chExt cx="1955" cy="766"/>
            </a:xfrm>
          </p:grpSpPr>
          <p:grpSp>
            <p:nvGrpSpPr>
              <p:cNvPr id="14" name="Group 97"/>
              <p:cNvGrpSpPr/>
              <p:nvPr/>
            </p:nvGrpSpPr>
            <p:grpSpPr bwMode="auto">
              <a:xfrm>
                <a:off x="386" y="3414"/>
                <a:ext cx="1955" cy="690"/>
                <a:chOff x="386" y="3414"/>
                <a:chExt cx="1955" cy="690"/>
              </a:xfrm>
            </p:grpSpPr>
            <p:grpSp>
              <p:nvGrpSpPr>
                <p:cNvPr id="36" name="Group 69"/>
                <p:cNvGrpSpPr/>
                <p:nvPr/>
              </p:nvGrpSpPr>
              <p:grpSpPr bwMode="auto">
                <a:xfrm>
                  <a:off x="489" y="3414"/>
                  <a:ext cx="1341" cy="269"/>
                  <a:chOff x="489" y="3414"/>
                  <a:chExt cx="1341" cy="269"/>
                </a:xfrm>
              </p:grpSpPr>
              <p:grpSp>
                <p:nvGrpSpPr>
                  <p:cNvPr id="64" name="Group 67"/>
                  <p:cNvGrpSpPr/>
                  <p:nvPr/>
                </p:nvGrpSpPr>
                <p:grpSpPr bwMode="auto">
                  <a:xfrm>
                    <a:off x="960" y="3443"/>
                    <a:ext cx="716" cy="237"/>
                    <a:chOff x="960" y="3443"/>
                    <a:chExt cx="716" cy="237"/>
                  </a:xfrm>
                </p:grpSpPr>
                <p:grpSp>
                  <p:nvGrpSpPr>
                    <p:cNvPr id="66" name="Group 65"/>
                    <p:cNvGrpSpPr/>
                    <p:nvPr/>
                  </p:nvGrpSpPr>
                  <p:grpSpPr bwMode="auto">
                    <a:xfrm>
                      <a:off x="1118" y="3451"/>
                      <a:ext cx="457" cy="206"/>
                      <a:chOff x="1118" y="3451"/>
                      <a:chExt cx="457" cy="206"/>
                    </a:xfrm>
                  </p:grpSpPr>
                  <p:sp>
                    <p:nvSpPr>
                      <p:cNvPr id="68" name="Freeform 63"/>
                      <p:cNvSpPr/>
                      <p:nvPr/>
                    </p:nvSpPr>
                    <p:spPr bwMode="auto">
                      <a:xfrm>
                        <a:off x="1118" y="3451"/>
                        <a:ext cx="79" cy="168"/>
                      </a:xfrm>
                      <a:custGeom>
                        <a:avLst/>
                        <a:gdLst>
                          <a:gd name="T0" fmla="*/ 6 w 235"/>
                          <a:gd name="T1" fmla="*/ 4 h 335"/>
                          <a:gd name="T2" fmla="*/ 0 w 235"/>
                          <a:gd name="T3" fmla="*/ 0 h 335"/>
                          <a:gd name="T4" fmla="*/ 154 w 235"/>
                          <a:gd name="T5" fmla="*/ 335 h 335"/>
                          <a:gd name="T6" fmla="*/ 235 w 235"/>
                          <a:gd name="T7" fmla="*/ 335 h 335"/>
                          <a:gd name="T8" fmla="*/ 64 w 235"/>
                          <a:gd name="T9" fmla="*/ 0 h 335"/>
                          <a:gd name="T10" fmla="*/ 6 w 235"/>
                          <a:gd name="T11" fmla="*/ 4 h 335"/>
                        </a:gdLst>
                        <a:ahLst/>
                        <a:cxnLst>
                          <a:cxn ang="0">
                            <a:pos x="T0" y="T1"/>
                          </a:cxn>
                          <a:cxn ang="0">
                            <a:pos x="T2" y="T3"/>
                          </a:cxn>
                          <a:cxn ang="0">
                            <a:pos x="T4" y="T5"/>
                          </a:cxn>
                          <a:cxn ang="0">
                            <a:pos x="T6" y="T7"/>
                          </a:cxn>
                          <a:cxn ang="0">
                            <a:pos x="T8" y="T9"/>
                          </a:cxn>
                          <a:cxn ang="0">
                            <a:pos x="T10" y="T11"/>
                          </a:cxn>
                        </a:cxnLst>
                        <a:rect l="0" t="0" r="r" b="b"/>
                        <a:pathLst>
                          <a:path w="235" h="335">
                            <a:moveTo>
                              <a:pt x="6" y="4"/>
                            </a:moveTo>
                            <a:lnTo>
                              <a:pt x="0" y="0"/>
                            </a:lnTo>
                            <a:lnTo>
                              <a:pt x="154" y="335"/>
                            </a:lnTo>
                            <a:lnTo>
                              <a:pt x="235" y="335"/>
                            </a:lnTo>
                            <a:lnTo>
                              <a:pt x="64" y="0"/>
                            </a:lnTo>
                            <a:lnTo>
                              <a:pt x="6" y="4"/>
                            </a:lnTo>
                            <a:close/>
                          </a:path>
                        </a:pathLst>
                      </a:custGeom>
                      <a:solidFill>
                        <a:srgbClr val="00FF00"/>
                      </a:solidFill>
                      <a:ln w="6350">
                        <a:solidFill>
                          <a:srgbClr val="000000"/>
                        </a:solidFill>
                        <a:prstDash val="solid"/>
                        <a:round/>
                      </a:ln>
                    </p:spPr>
                    <p:txBody>
                      <a:bodyPr/>
                      <a:lstStyle/>
                      <a:p>
                        <a:endParaRPr lang="zh-CN" altLang="en-US"/>
                      </a:p>
                    </p:txBody>
                  </p:sp>
                  <p:sp>
                    <p:nvSpPr>
                      <p:cNvPr id="69" name="Freeform 64"/>
                      <p:cNvSpPr/>
                      <p:nvPr/>
                    </p:nvSpPr>
                    <p:spPr bwMode="auto">
                      <a:xfrm>
                        <a:off x="1503" y="3545"/>
                        <a:ext cx="72" cy="112"/>
                      </a:xfrm>
                      <a:custGeom>
                        <a:avLst/>
                        <a:gdLst>
                          <a:gd name="T0" fmla="*/ 57 w 216"/>
                          <a:gd name="T1" fmla="*/ 26 h 224"/>
                          <a:gd name="T2" fmla="*/ 63 w 216"/>
                          <a:gd name="T3" fmla="*/ 22 h 224"/>
                          <a:gd name="T4" fmla="*/ 216 w 216"/>
                          <a:gd name="T5" fmla="*/ 224 h 224"/>
                          <a:gd name="T6" fmla="*/ 142 w 216"/>
                          <a:gd name="T7" fmla="*/ 213 h 224"/>
                          <a:gd name="T8" fmla="*/ 0 w 216"/>
                          <a:gd name="T9" fmla="*/ 0 h 224"/>
                          <a:gd name="T10" fmla="*/ 57 w 216"/>
                          <a:gd name="T11" fmla="*/ 26 h 224"/>
                        </a:gdLst>
                        <a:ahLst/>
                        <a:cxnLst>
                          <a:cxn ang="0">
                            <a:pos x="T0" y="T1"/>
                          </a:cxn>
                          <a:cxn ang="0">
                            <a:pos x="T2" y="T3"/>
                          </a:cxn>
                          <a:cxn ang="0">
                            <a:pos x="T4" y="T5"/>
                          </a:cxn>
                          <a:cxn ang="0">
                            <a:pos x="T6" y="T7"/>
                          </a:cxn>
                          <a:cxn ang="0">
                            <a:pos x="T8" y="T9"/>
                          </a:cxn>
                          <a:cxn ang="0">
                            <a:pos x="T10" y="T11"/>
                          </a:cxn>
                        </a:cxnLst>
                        <a:rect l="0" t="0" r="r" b="b"/>
                        <a:pathLst>
                          <a:path w="216" h="224">
                            <a:moveTo>
                              <a:pt x="57" y="26"/>
                            </a:moveTo>
                            <a:lnTo>
                              <a:pt x="63" y="22"/>
                            </a:lnTo>
                            <a:lnTo>
                              <a:pt x="216" y="224"/>
                            </a:lnTo>
                            <a:lnTo>
                              <a:pt x="142" y="213"/>
                            </a:lnTo>
                            <a:lnTo>
                              <a:pt x="0" y="0"/>
                            </a:lnTo>
                            <a:lnTo>
                              <a:pt x="57" y="26"/>
                            </a:lnTo>
                            <a:close/>
                          </a:path>
                        </a:pathLst>
                      </a:custGeom>
                      <a:solidFill>
                        <a:srgbClr val="00FF00"/>
                      </a:solidFill>
                      <a:ln w="6350">
                        <a:solidFill>
                          <a:srgbClr val="000000"/>
                        </a:solidFill>
                        <a:prstDash val="solid"/>
                        <a:round/>
                      </a:ln>
                    </p:spPr>
                    <p:txBody>
                      <a:bodyPr/>
                      <a:lstStyle/>
                      <a:p>
                        <a:endParaRPr lang="zh-CN" altLang="en-US"/>
                      </a:p>
                    </p:txBody>
                  </p:sp>
                </p:grpSp>
                <p:sp>
                  <p:nvSpPr>
                    <p:cNvPr id="67" name="Freeform 66"/>
                    <p:cNvSpPr/>
                    <p:nvPr/>
                  </p:nvSpPr>
                  <p:spPr bwMode="auto">
                    <a:xfrm>
                      <a:off x="960" y="3443"/>
                      <a:ext cx="716" cy="237"/>
                    </a:xfrm>
                    <a:custGeom>
                      <a:avLst/>
                      <a:gdLst>
                        <a:gd name="T0" fmla="*/ 15 w 2148"/>
                        <a:gd name="T1" fmla="*/ 64 h 476"/>
                        <a:gd name="T2" fmla="*/ 217 w 2148"/>
                        <a:gd name="T3" fmla="*/ 55 h 476"/>
                        <a:gd name="T4" fmla="*/ 372 w 2148"/>
                        <a:gd name="T5" fmla="*/ 55 h 476"/>
                        <a:gd name="T6" fmla="*/ 579 w 2148"/>
                        <a:gd name="T7" fmla="*/ 44 h 476"/>
                        <a:gd name="T8" fmla="*/ 771 w 2148"/>
                        <a:gd name="T9" fmla="*/ 44 h 476"/>
                        <a:gd name="T10" fmla="*/ 987 w 2148"/>
                        <a:gd name="T11" fmla="*/ 44 h 476"/>
                        <a:gd name="T12" fmla="*/ 1180 w 2148"/>
                        <a:gd name="T13" fmla="*/ 50 h 476"/>
                        <a:gd name="T14" fmla="*/ 1271 w 2148"/>
                        <a:gd name="T15" fmla="*/ 63 h 476"/>
                        <a:gd name="T16" fmla="*/ 1350 w 2148"/>
                        <a:gd name="T17" fmla="*/ 80 h 476"/>
                        <a:gd name="T18" fmla="*/ 1437 w 2148"/>
                        <a:gd name="T19" fmla="*/ 112 h 476"/>
                        <a:gd name="T20" fmla="*/ 1520 w 2148"/>
                        <a:gd name="T21" fmla="*/ 146 h 476"/>
                        <a:gd name="T22" fmla="*/ 1824 w 2148"/>
                        <a:gd name="T23" fmla="*/ 305 h 476"/>
                        <a:gd name="T24" fmla="*/ 1985 w 2148"/>
                        <a:gd name="T25" fmla="*/ 379 h 476"/>
                        <a:gd name="T26" fmla="*/ 2078 w 2148"/>
                        <a:gd name="T27" fmla="*/ 440 h 476"/>
                        <a:gd name="T28" fmla="*/ 1994 w 2148"/>
                        <a:gd name="T29" fmla="*/ 438 h 476"/>
                        <a:gd name="T30" fmla="*/ 0 w 2148"/>
                        <a:gd name="T31" fmla="*/ 284 h 476"/>
                        <a:gd name="T32" fmla="*/ 2 w 2148"/>
                        <a:gd name="T33" fmla="*/ 331 h 476"/>
                        <a:gd name="T34" fmla="*/ 2084 w 2148"/>
                        <a:gd name="T35" fmla="*/ 476 h 476"/>
                        <a:gd name="T36" fmla="*/ 2148 w 2148"/>
                        <a:gd name="T37" fmla="*/ 464 h 476"/>
                        <a:gd name="T38" fmla="*/ 2115 w 2148"/>
                        <a:gd name="T39" fmla="*/ 422 h 476"/>
                        <a:gd name="T40" fmla="*/ 2058 w 2148"/>
                        <a:gd name="T41" fmla="*/ 379 h 476"/>
                        <a:gd name="T42" fmla="*/ 1918 w 2148"/>
                        <a:gd name="T43" fmla="*/ 305 h 476"/>
                        <a:gd name="T44" fmla="*/ 1809 w 2148"/>
                        <a:gd name="T45" fmla="*/ 246 h 476"/>
                        <a:gd name="T46" fmla="*/ 1533 w 2148"/>
                        <a:gd name="T47" fmla="*/ 109 h 476"/>
                        <a:gd name="T48" fmla="*/ 1409 w 2148"/>
                        <a:gd name="T49" fmla="*/ 60 h 476"/>
                        <a:gd name="T50" fmla="*/ 1286 w 2148"/>
                        <a:gd name="T51" fmla="*/ 28 h 476"/>
                        <a:gd name="T52" fmla="*/ 1010 w 2148"/>
                        <a:gd name="T53" fmla="*/ 0 h 476"/>
                        <a:gd name="T54" fmla="*/ 632 w 2148"/>
                        <a:gd name="T55" fmla="*/ 0 h 476"/>
                        <a:gd name="T56" fmla="*/ 15 w 2148"/>
                        <a:gd name="T57" fmla="*/ 34 h 476"/>
                        <a:gd name="T58" fmla="*/ 15 w 2148"/>
                        <a:gd name="T59" fmla="*/ 64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48" h="476">
                          <a:moveTo>
                            <a:pt x="15" y="64"/>
                          </a:moveTo>
                          <a:lnTo>
                            <a:pt x="217" y="55"/>
                          </a:lnTo>
                          <a:lnTo>
                            <a:pt x="372" y="55"/>
                          </a:lnTo>
                          <a:lnTo>
                            <a:pt x="579" y="44"/>
                          </a:lnTo>
                          <a:lnTo>
                            <a:pt x="771" y="44"/>
                          </a:lnTo>
                          <a:lnTo>
                            <a:pt x="987" y="44"/>
                          </a:lnTo>
                          <a:lnTo>
                            <a:pt x="1180" y="50"/>
                          </a:lnTo>
                          <a:lnTo>
                            <a:pt x="1271" y="63"/>
                          </a:lnTo>
                          <a:lnTo>
                            <a:pt x="1350" y="80"/>
                          </a:lnTo>
                          <a:lnTo>
                            <a:pt x="1437" y="112"/>
                          </a:lnTo>
                          <a:lnTo>
                            <a:pt x="1520" y="146"/>
                          </a:lnTo>
                          <a:lnTo>
                            <a:pt x="1824" y="305"/>
                          </a:lnTo>
                          <a:lnTo>
                            <a:pt x="1985" y="379"/>
                          </a:lnTo>
                          <a:lnTo>
                            <a:pt x="2078" y="440"/>
                          </a:lnTo>
                          <a:lnTo>
                            <a:pt x="1994" y="438"/>
                          </a:lnTo>
                          <a:lnTo>
                            <a:pt x="0" y="284"/>
                          </a:lnTo>
                          <a:lnTo>
                            <a:pt x="2" y="331"/>
                          </a:lnTo>
                          <a:lnTo>
                            <a:pt x="2084" y="476"/>
                          </a:lnTo>
                          <a:lnTo>
                            <a:pt x="2148" y="464"/>
                          </a:lnTo>
                          <a:lnTo>
                            <a:pt x="2115" y="422"/>
                          </a:lnTo>
                          <a:lnTo>
                            <a:pt x="2058" y="379"/>
                          </a:lnTo>
                          <a:lnTo>
                            <a:pt x="1918" y="305"/>
                          </a:lnTo>
                          <a:lnTo>
                            <a:pt x="1809" y="246"/>
                          </a:lnTo>
                          <a:lnTo>
                            <a:pt x="1533" y="109"/>
                          </a:lnTo>
                          <a:lnTo>
                            <a:pt x="1409" y="60"/>
                          </a:lnTo>
                          <a:lnTo>
                            <a:pt x="1286" y="28"/>
                          </a:lnTo>
                          <a:lnTo>
                            <a:pt x="1010" y="0"/>
                          </a:lnTo>
                          <a:lnTo>
                            <a:pt x="632" y="0"/>
                          </a:lnTo>
                          <a:lnTo>
                            <a:pt x="15" y="34"/>
                          </a:lnTo>
                          <a:lnTo>
                            <a:pt x="15" y="64"/>
                          </a:lnTo>
                          <a:close/>
                        </a:path>
                      </a:pathLst>
                    </a:custGeom>
                    <a:solidFill>
                      <a:srgbClr val="00FF00"/>
                    </a:solidFill>
                    <a:ln w="6350">
                      <a:solidFill>
                        <a:srgbClr val="000000"/>
                      </a:solidFill>
                      <a:prstDash val="solid"/>
                      <a:round/>
                    </a:ln>
                  </p:spPr>
                  <p:txBody>
                    <a:bodyPr/>
                    <a:lstStyle/>
                    <a:p>
                      <a:endParaRPr lang="zh-CN" altLang="en-US"/>
                    </a:p>
                  </p:txBody>
                </p:sp>
              </p:grpSp>
              <p:sp>
                <p:nvSpPr>
                  <p:cNvPr id="65" name="Freeform 68"/>
                  <p:cNvSpPr/>
                  <p:nvPr/>
                </p:nvSpPr>
                <p:spPr bwMode="auto">
                  <a:xfrm>
                    <a:off x="489" y="3414"/>
                    <a:ext cx="1341" cy="269"/>
                  </a:xfrm>
                  <a:custGeom>
                    <a:avLst/>
                    <a:gdLst>
                      <a:gd name="T0" fmla="*/ 154 w 4022"/>
                      <a:gd name="T1" fmla="*/ 338 h 539"/>
                      <a:gd name="T2" fmla="*/ 353 w 4022"/>
                      <a:gd name="T3" fmla="*/ 287 h 539"/>
                      <a:gd name="T4" fmla="*/ 505 w 4022"/>
                      <a:gd name="T5" fmla="*/ 247 h 539"/>
                      <a:gd name="T6" fmla="*/ 661 w 4022"/>
                      <a:gd name="T7" fmla="*/ 203 h 539"/>
                      <a:gd name="T8" fmla="*/ 819 w 4022"/>
                      <a:gd name="T9" fmla="*/ 174 h 539"/>
                      <a:gd name="T10" fmla="*/ 947 w 4022"/>
                      <a:gd name="T11" fmla="*/ 153 h 539"/>
                      <a:gd name="T12" fmla="*/ 1108 w 4022"/>
                      <a:gd name="T13" fmla="*/ 127 h 539"/>
                      <a:gd name="T14" fmla="*/ 1251 w 4022"/>
                      <a:gd name="T15" fmla="*/ 95 h 539"/>
                      <a:gd name="T16" fmla="*/ 1354 w 4022"/>
                      <a:gd name="T17" fmla="*/ 30 h 539"/>
                      <a:gd name="T18" fmla="*/ 1568 w 4022"/>
                      <a:gd name="T19" fmla="*/ 23 h 539"/>
                      <a:gd name="T20" fmla="*/ 1822 w 4022"/>
                      <a:gd name="T21" fmla="*/ 5 h 539"/>
                      <a:gd name="T22" fmla="*/ 2145 w 4022"/>
                      <a:gd name="T23" fmla="*/ 1 h 539"/>
                      <a:gd name="T24" fmla="*/ 2413 w 4022"/>
                      <a:gd name="T25" fmla="*/ 0 h 539"/>
                      <a:gd name="T26" fmla="*/ 2668 w 4022"/>
                      <a:gd name="T27" fmla="*/ 30 h 539"/>
                      <a:gd name="T28" fmla="*/ 2849 w 4022"/>
                      <a:gd name="T29" fmla="*/ 78 h 539"/>
                      <a:gd name="T30" fmla="*/ 3044 w 4022"/>
                      <a:gd name="T31" fmla="*/ 138 h 539"/>
                      <a:gd name="T32" fmla="*/ 3257 w 4022"/>
                      <a:gd name="T33" fmla="*/ 212 h 539"/>
                      <a:gd name="T34" fmla="*/ 3477 w 4022"/>
                      <a:gd name="T35" fmla="*/ 286 h 539"/>
                      <a:gd name="T36" fmla="*/ 3640 w 4022"/>
                      <a:gd name="T37" fmla="*/ 336 h 539"/>
                      <a:gd name="T38" fmla="*/ 3815 w 4022"/>
                      <a:gd name="T39" fmla="*/ 396 h 539"/>
                      <a:gd name="T40" fmla="*/ 4022 w 4022"/>
                      <a:gd name="T41" fmla="*/ 469 h 539"/>
                      <a:gd name="T42" fmla="*/ 3924 w 4022"/>
                      <a:gd name="T43" fmla="*/ 511 h 539"/>
                      <a:gd name="T44" fmla="*/ 3779 w 4022"/>
                      <a:gd name="T45" fmla="*/ 537 h 539"/>
                      <a:gd name="T46" fmla="*/ 3567 w 4022"/>
                      <a:gd name="T47" fmla="*/ 536 h 539"/>
                      <a:gd name="T48" fmla="*/ 3514 w 4022"/>
                      <a:gd name="T49" fmla="*/ 469 h 539"/>
                      <a:gd name="T50" fmla="*/ 3356 w 4022"/>
                      <a:gd name="T51" fmla="*/ 374 h 539"/>
                      <a:gd name="T52" fmla="*/ 3101 w 4022"/>
                      <a:gd name="T53" fmla="*/ 242 h 539"/>
                      <a:gd name="T54" fmla="*/ 2834 w 4022"/>
                      <a:gd name="T55" fmla="*/ 121 h 539"/>
                      <a:gd name="T56" fmla="*/ 2623 w 4022"/>
                      <a:gd name="T57" fmla="*/ 75 h 539"/>
                      <a:gd name="T58" fmla="*/ 2221 w 4022"/>
                      <a:gd name="T59" fmla="*/ 56 h 539"/>
                      <a:gd name="T60" fmla="*/ 1752 w 4022"/>
                      <a:gd name="T61" fmla="*/ 70 h 539"/>
                      <a:gd name="T62" fmla="*/ 1409 w 4022"/>
                      <a:gd name="T63" fmla="*/ 40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22" h="539">
                        <a:moveTo>
                          <a:pt x="0" y="360"/>
                        </a:moveTo>
                        <a:lnTo>
                          <a:pt x="154" y="338"/>
                        </a:lnTo>
                        <a:lnTo>
                          <a:pt x="273" y="310"/>
                        </a:lnTo>
                        <a:lnTo>
                          <a:pt x="353" y="287"/>
                        </a:lnTo>
                        <a:lnTo>
                          <a:pt x="419" y="268"/>
                        </a:lnTo>
                        <a:lnTo>
                          <a:pt x="505" y="247"/>
                        </a:lnTo>
                        <a:lnTo>
                          <a:pt x="578" y="225"/>
                        </a:lnTo>
                        <a:lnTo>
                          <a:pt x="661" y="203"/>
                        </a:lnTo>
                        <a:lnTo>
                          <a:pt x="735" y="187"/>
                        </a:lnTo>
                        <a:lnTo>
                          <a:pt x="819" y="174"/>
                        </a:lnTo>
                        <a:lnTo>
                          <a:pt x="888" y="163"/>
                        </a:lnTo>
                        <a:lnTo>
                          <a:pt x="947" y="153"/>
                        </a:lnTo>
                        <a:lnTo>
                          <a:pt x="1034" y="138"/>
                        </a:lnTo>
                        <a:lnTo>
                          <a:pt x="1108" y="127"/>
                        </a:lnTo>
                        <a:lnTo>
                          <a:pt x="1178" y="115"/>
                        </a:lnTo>
                        <a:lnTo>
                          <a:pt x="1251" y="95"/>
                        </a:lnTo>
                        <a:lnTo>
                          <a:pt x="1311" y="65"/>
                        </a:lnTo>
                        <a:lnTo>
                          <a:pt x="1354" y="30"/>
                        </a:lnTo>
                        <a:lnTo>
                          <a:pt x="1442" y="26"/>
                        </a:lnTo>
                        <a:lnTo>
                          <a:pt x="1568" y="23"/>
                        </a:lnTo>
                        <a:lnTo>
                          <a:pt x="1711" y="11"/>
                        </a:lnTo>
                        <a:lnTo>
                          <a:pt x="1822" y="5"/>
                        </a:lnTo>
                        <a:lnTo>
                          <a:pt x="1987" y="2"/>
                        </a:lnTo>
                        <a:lnTo>
                          <a:pt x="2145" y="1"/>
                        </a:lnTo>
                        <a:lnTo>
                          <a:pt x="2297" y="0"/>
                        </a:lnTo>
                        <a:lnTo>
                          <a:pt x="2413" y="0"/>
                        </a:lnTo>
                        <a:lnTo>
                          <a:pt x="2539" y="10"/>
                        </a:lnTo>
                        <a:lnTo>
                          <a:pt x="2668" y="30"/>
                        </a:lnTo>
                        <a:lnTo>
                          <a:pt x="2763" y="54"/>
                        </a:lnTo>
                        <a:lnTo>
                          <a:pt x="2849" y="78"/>
                        </a:lnTo>
                        <a:lnTo>
                          <a:pt x="2942" y="107"/>
                        </a:lnTo>
                        <a:lnTo>
                          <a:pt x="3044" y="138"/>
                        </a:lnTo>
                        <a:lnTo>
                          <a:pt x="3147" y="174"/>
                        </a:lnTo>
                        <a:lnTo>
                          <a:pt x="3257" y="212"/>
                        </a:lnTo>
                        <a:lnTo>
                          <a:pt x="3364" y="250"/>
                        </a:lnTo>
                        <a:lnTo>
                          <a:pt x="3477" y="286"/>
                        </a:lnTo>
                        <a:lnTo>
                          <a:pt x="3562" y="315"/>
                        </a:lnTo>
                        <a:lnTo>
                          <a:pt x="3640" y="336"/>
                        </a:lnTo>
                        <a:lnTo>
                          <a:pt x="3726" y="368"/>
                        </a:lnTo>
                        <a:lnTo>
                          <a:pt x="3815" y="396"/>
                        </a:lnTo>
                        <a:lnTo>
                          <a:pt x="3924" y="432"/>
                        </a:lnTo>
                        <a:lnTo>
                          <a:pt x="4022" y="469"/>
                        </a:lnTo>
                        <a:lnTo>
                          <a:pt x="3982" y="495"/>
                        </a:lnTo>
                        <a:lnTo>
                          <a:pt x="3924" y="511"/>
                        </a:lnTo>
                        <a:lnTo>
                          <a:pt x="3859" y="529"/>
                        </a:lnTo>
                        <a:lnTo>
                          <a:pt x="3779" y="537"/>
                        </a:lnTo>
                        <a:lnTo>
                          <a:pt x="3673" y="539"/>
                        </a:lnTo>
                        <a:lnTo>
                          <a:pt x="3567" y="536"/>
                        </a:lnTo>
                        <a:lnTo>
                          <a:pt x="3540" y="495"/>
                        </a:lnTo>
                        <a:lnTo>
                          <a:pt x="3514" y="469"/>
                        </a:lnTo>
                        <a:lnTo>
                          <a:pt x="3464" y="433"/>
                        </a:lnTo>
                        <a:lnTo>
                          <a:pt x="3356" y="374"/>
                        </a:lnTo>
                        <a:lnTo>
                          <a:pt x="3221" y="303"/>
                        </a:lnTo>
                        <a:lnTo>
                          <a:pt x="3101" y="242"/>
                        </a:lnTo>
                        <a:lnTo>
                          <a:pt x="2955" y="169"/>
                        </a:lnTo>
                        <a:lnTo>
                          <a:pt x="2834" y="121"/>
                        </a:lnTo>
                        <a:lnTo>
                          <a:pt x="2718" y="88"/>
                        </a:lnTo>
                        <a:lnTo>
                          <a:pt x="2623" y="75"/>
                        </a:lnTo>
                        <a:lnTo>
                          <a:pt x="2449" y="57"/>
                        </a:lnTo>
                        <a:lnTo>
                          <a:pt x="2221" y="56"/>
                        </a:lnTo>
                        <a:lnTo>
                          <a:pt x="1955" y="63"/>
                        </a:lnTo>
                        <a:lnTo>
                          <a:pt x="1752" y="70"/>
                        </a:lnTo>
                        <a:lnTo>
                          <a:pt x="1427" y="88"/>
                        </a:lnTo>
                        <a:lnTo>
                          <a:pt x="1409" y="409"/>
                        </a:lnTo>
                        <a:lnTo>
                          <a:pt x="0" y="360"/>
                        </a:lnTo>
                        <a:close/>
                      </a:path>
                    </a:pathLst>
                  </a:custGeom>
                  <a:solidFill>
                    <a:srgbClr val="00FF00"/>
                  </a:solidFill>
                  <a:ln w="6350">
                    <a:solidFill>
                      <a:srgbClr val="000000"/>
                    </a:solidFill>
                    <a:prstDash val="solid"/>
                    <a:round/>
                  </a:ln>
                </p:spPr>
                <p:txBody>
                  <a:bodyPr/>
                  <a:lstStyle/>
                  <a:p>
                    <a:endParaRPr lang="zh-CN" altLang="en-US"/>
                  </a:p>
                </p:txBody>
              </p:sp>
            </p:grpSp>
            <p:sp>
              <p:nvSpPr>
                <p:cNvPr id="37" name="Freeform 70"/>
                <p:cNvSpPr/>
                <p:nvPr/>
              </p:nvSpPr>
              <p:spPr bwMode="auto">
                <a:xfrm>
                  <a:off x="527" y="3678"/>
                  <a:ext cx="1813" cy="426"/>
                </a:xfrm>
                <a:custGeom>
                  <a:avLst/>
                  <a:gdLst>
                    <a:gd name="T0" fmla="*/ 4590 w 5440"/>
                    <a:gd name="T1" fmla="*/ 403 h 851"/>
                    <a:gd name="T2" fmla="*/ 4632 w 5440"/>
                    <a:gd name="T3" fmla="*/ 532 h 851"/>
                    <a:gd name="T4" fmla="*/ 4632 w 5440"/>
                    <a:gd name="T5" fmla="*/ 630 h 851"/>
                    <a:gd name="T6" fmla="*/ 5440 w 5440"/>
                    <a:gd name="T7" fmla="*/ 630 h 851"/>
                    <a:gd name="T8" fmla="*/ 5384 w 5440"/>
                    <a:gd name="T9" fmla="*/ 696 h 851"/>
                    <a:gd name="T10" fmla="*/ 5421 w 5440"/>
                    <a:gd name="T11" fmla="*/ 772 h 851"/>
                    <a:gd name="T12" fmla="*/ 5421 w 5440"/>
                    <a:gd name="T13" fmla="*/ 806 h 851"/>
                    <a:gd name="T14" fmla="*/ 5397 w 5440"/>
                    <a:gd name="T15" fmla="*/ 831 h 851"/>
                    <a:gd name="T16" fmla="*/ 4932 w 5440"/>
                    <a:gd name="T17" fmla="*/ 831 h 851"/>
                    <a:gd name="T18" fmla="*/ 4895 w 5440"/>
                    <a:gd name="T19" fmla="*/ 851 h 851"/>
                    <a:gd name="T20" fmla="*/ 4657 w 5440"/>
                    <a:gd name="T21" fmla="*/ 851 h 851"/>
                    <a:gd name="T22" fmla="*/ 4626 w 5440"/>
                    <a:gd name="T23" fmla="*/ 828 h 851"/>
                    <a:gd name="T24" fmla="*/ 322 w 5440"/>
                    <a:gd name="T25" fmla="*/ 828 h 851"/>
                    <a:gd name="T26" fmla="*/ 151 w 5440"/>
                    <a:gd name="T27" fmla="*/ 672 h 851"/>
                    <a:gd name="T28" fmla="*/ 17 w 5440"/>
                    <a:gd name="T29" fmla="*/ 724 h 851"/>
                    <a:gd name="T30" fmla="*/ 0 w 5440"/>
                    <a:gd name="T31" fmla="*/ 310 h 851"/>
                    <a:gd name="T32" fmla="*/ 327 w 5440"/>
                    <a:gd name="T33" fmla="*/ 0 h 851"/>
                    <a:gd name="T34" fmla="*/ 839 w 5440"/>
                    <a:gd name="T35" fmla="*/ 11 h 851"/>
                    <a:gd name="T36" fmla="*/ 3507 w 5440"/>
                    <a:gd name="T37" fmla="*/ 696 h 851"/>
                    <a:gd name="T38" fmla="*/ 3583 w 5440"/>
                    <a:gd name="T39" fmla="*/ 614 h 851"/>
                    <a:gd name="T40" fmla="*/ 3649 w 5440"/>
                    <a:gd name="T41" fmla="*/ 402 h 851"/>
                    <a:gd name="T42" fmla="*/ 3743 w 5440"/>
                    <a:gd name="T43" fmla="*/ 227 h 851"/>
                    <a:gd name="T44" fmla="*/ 4024 w 5440"/>
                    <a:gd name="T45" fmla="*/ 86 h 851"/>
                    <a:gd name="T46" fmla="*/ 4284 w 5440"/>
                    <a:gd name="T47" fmla="*/ 94 h 851"/>
                    <a:gd name="T48" fmla="*/ 4479 w 5440"/>
                    <a:gd name="T49" fmla="*/ 196 h 851"/>
                    <a:gd name="T50" fmla="*/ 4590 w 5440"/>
                    <a:gd name="T51" fmla="*/ 403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40" h="851">
                      <a:moveTo>
                        <a:pt x="4590" y="403"/>
                      </a:moveTo>
                      <a:lnTo>
                        <a:pt x="4632" y="532"/>
                      </a:lnTo>
                      <a:lnTo>
                        <a:pt x="4632" y="630"/>
                      </a:lnTo>
                      <a:lnTo>
                        <a:pt x="5440" y="630"/>
                      </a:lnTo>
                      <a:lnTo>
                        <a:pt x="5384" y="696"/>
                      </a:lnTo>
                      <a:lnTo>
                        <a:pt x="5421" y="772"/>
                      </a:lnTo>
                      <a:lnTo>
                        <a:pt x="5421" y="806"/>
                      </a:lnTo>
                      <a:lnTo>
                        <a:pt x="5397" y="831"/>
                      </a:lnTo>
                      <a:lnTo>
                        <a:pt x="4932" y="831"/>
                      </a:lnTo>
                      <a:lnTo>
                        <a:pt x="4895" y="851"/>
                      </a:lnTo>
                      <a:lnTo>
                        <a:pt x="4657" y="851"/>
                      </a:lnTo>
                      <a:lnTo>
                        <a:pt x="4626" y="828"/>
                      </a:lnTo>
                      <a:lnTo>
                        <a:pt x="322" y="828"/>
                      </a:lnTo>
                      <a:lnTo>
                        <a:pt x="151" y="672"/>
                      </a:lnTo>
                      <a:lnTo>
                        <a:pt x="17" y="724"/>
                      </a:lnTo>
                      <a:lnTo>
                        <a:pt x="0" y="310"/>
                      </a:lnTo>
                      <a:lnTo>
                        <a:pt x="327" y="0"/>
                      </a:lnTo>
                      <a:lnTo>
                        <a:pt x="839" y="11"/>
                      </a:lnTo>
                      <a:lnTo>
                        <a:pt x="3507" y="696"/>
                      </a:lnTo>
                      <a:lnTo>
                        <a:pt x="3583" y="614"/>
                      </a:lnTo>
                      <a:lnTo>
                        <a:pt x="3649" y="402"/>
                      </a:lnTo>
                      <a:lnTo>
                        <a:pt x="3743" y="227"/>
                      </a:lnTo>
                      <a:lnTo>
                        <a:pt x="4024" y="86"/>
                      </a:lnTo>
                      <a:lnTo>
                        <a:pt x="4284" y="94"/>
                      </a:lnTo>
                      <a:lnTo>
                        <a:pt x="4479" y="196"/>
                      </a:lnTo>
                      <a:lnTo>
                        <a:pt x="4590" y="403"/>
                      </a:lnTo>
                      <a:close/>
                    </a:path>
                  </a:pathLst>
                </a:custGeom>
                <a:solidFill>
                  <a:srgbClr val="00FF00"/>
                </a:solidFill>
                <a:ln w="6350">
                  <a:solidFill>
                    <a:srgbClr val="000000"/>
                  </a:solidFill>
                  <a:prstDash val="solid"/>
                  <a:round/>
                </a:ln>
              </p:spPr>
              <p:txBody>
                <a:bodyPr/>
                <a:lstStyle/>
                <a:p>
                  <a:endParaRPr lang="zh-CN" altLang="en-US"/>
                </a:p>
              </p:txBody>
            </p:sp>
            <p:grpSp>
              <p:nvGrpSpPr>
                <p:cNvPr id="38" name="Group 96"/>
                <p:cNvGrpSpPr/>
                <p:nvPr/>
              </p:nvGrpSpPr>
              <p:grpSpPr bwMode="auto">
                <a:xfrm>
                  <a:off x="386" y="3500"/>
                  <a:ext cx="1955" cy="542"/>
                  <a:chOff x="386" y="3500"/>
                  <a:chExt cx="1955" cy="542"/>
                </a:xfrm>
              </p:grpSpPr>
              <p:grpSp>
                <p:nvGrpSpPr>
                  <p:cNvPr id="39" name="Group 84"/>
                  <p:cNvGrpSpPr/>
                  <p:nvPr/>
                </p:nvGrpSpPr>
                <p:grpSpPr bwMode="auto">
                  <a:xfrm>
                    <a:off x="386" y="3675"/>
                    <a:ext cx="119" cy="313"/>
                    <a:chOff x="386" y="3675"/>
                    <a:chExt cx="119" cy="313"/>
                  </a:xfrm>
                </p:grpSpPr>
                <p:sp>
                  <p:nvSpPr>
                    <p:cNvPr id="51" name="Rectangle 71"/>
                    <p:cNvSpPr>
                      <a:spLocks noChangeArrowheads="1"/>
                    </p:cNvSpPr>
                    <p:nvPr/>
                  </p:nvSpPr>
                  <p:spPr bwMode="auto">
                    <a:xfrm>
                      <a:off x="396" y="3740"/>
                      <a:ext cx="46" cy="14"/>
                    </a:xfrm>
                    <a:prstGeom prst="rect">
                      <a:avLst/>
                    </a:prstGeom>
                    <a:solidFill>
                      <a:srgbClr val="00FF00"/>
                    </a:solidFill>
                    <a:ln w="6350">
                      <a:solidFill>
                        <a:srgbClr val="C0C0C0"/>
                      </a:solidFill>
                      <a:miter lim="800000"/>
                    </a:ln>
                  </p:spPr>
                  <p:txBody>
                    <a:bodyPr/>
                    <a:lstStyle/>
                    <a:p>
                      <a:endParaRPr lang="zh-CN" altLang="en-US"/>
                    </a:p>
                  </p:txBody>
                </p:sp>
                <p:sp>
                  <p:nvSpPr>
                    <p:cNvPr id="52" name="Rectangle 72"/>
                    <p:cNvSpPr>
                      <a:spLocks noChangeArrowheads="1"/>
                    </p:cNvSpPr>
                    <p:nvPr/>
                  </p:nvSpPr>
                  <p:spPr bwMode="auto">
                    <a:xfrm>
                      <a:off x="396" y="3675"/>
                      <a:ext cx="46" cy="30"/>
                    </a:xfrm>
                    <a:prstGeom prst="rect">
                      <a:avLst/>
                    </a:prstGeom>
                    <a:solidFill>
                      <a:srgbClr val="00FF00"/>
                    </a:solidFill>
                    <a:ln w="6350">
                      <a:solidFill>
                        <a:srgbClr val="C0C0C0"/>
                      </a:solidFill>
                      <a:miter lim="800000"/>
                    </a:ln>
                  </p:spPr>
                  <p:txBody>
                    <a:bodyPr/>
                    <a:lstStyle/>
                    <a:p>
                      <a:endParaRPr lang="zh-CN" altLang="en-US"/>
                    </a:p>
                  </p:txBody>
                </p:sp>
                <p:sp>
                  <p:nvSpPr>
                    <p:cNvPr id="53" name="Rectangle 73"/>
                    <p:cNvSpPr>
                      <a:spLocks noChangeArrowheads="1"/>
                    </p:cNvSpPr>
                    <p:nvPr/>
                  </p:nvSpPr>
                  <p:spPr bwMode="auto">
                    <a:xfrm>
                      <a:off x="396" y="3716"/>
                      <a:ext cx="46" cy="13"/>
                    </a:xfrm>
                    <a:prstGeom prst="rect">
                      <a:avLst/>
                    </a:prstGeom>
                    <a:solidFill>
                      <a:srgbClr val="00FF00"/>
                    </a:solidFill>
                    <a:ln w="6350">
                      <a:solidFill>
                        <a:srgbClr val="C0C0C0"/>
                      </a:solidFill>
                      <a:miter lim="800000"/>
                    </a:ln>
                  </p:spPr>
                  <p:txBody>
                    <a:bodyPr/>
                    <a:lstStyle/>
                    <a:p>
                      <a:endParaRPr lang="zh-CN" altLang="en-US"/>
                    </a:p>
                  </p:txBody>
                </p:sp>
                <p:sp>
                  <p:nvSpPr>
                    <p:cNvPr id="54" name="Arc 74"/>
                    <p:cNvSpPr/>
                    <p:nvPr/>
                  </p:nvSpPr>
                  <p:spPr bwMode="auto">
                    <a:xfrm>
                      <a:off x="396" y="3769"/>
                      <a:ext cx="44" cy="71"/>
                    </a:xfrm>
                    <a:custGeom>
                      <a:avLst/>
                      <a:gdLst>
                        <a:gd name="G0" fmla="+- 21600 0 0"/>
                        <a:gd name="G1" fmla="+- 0 0 0"/>
                        <a:gd name="G2" fmla="+- 21600 0 0"/>
                        <a:gd name="T0" fmla="*/ 21116 w 21600"/>
                        <a:gd name="T1" fmla="*/ 21595 h 21595"/>
                        <a:gd name="T2" fmla="*/ 0 w 21600"/>
                        <a:gd name="T3" fmla="*/ 0 h 21595"/>
                        <a:gd name="T4" fmla="*/ 21600 w 21600"/>
                        <a:gd name="T5" fmla="*/ 0 h 21595"/>
                      </a:gdLst>
                      <a:ahLst/>
                      <a:cxnLst>
                        <a:cxn ang="0">
                          <a:pos x="T0" y="T1"/>
                        </a:cxn>
                        <a:cxn ang="0">
                          <a:pos x="T2" y="T3"/>
                        </a:cxn>
                        <a:cxn ang="0">
                          <a:pos x="T4" y="T5"/>
                        </a:cxn>
                      </a:cxnLst>
                      <a:rect l="0" t="0" r="r" b="b"/>
                      <a:pathLst>
                        <a:path w="21600" h="21595" fill="none" extrusionOk="0">
                          <a:moveTo>
                            <a:pt x="21116" y="21594"/>
                          </a:moveTo>
                          <a:cubicBezTo>
                            <a:pt x="9378" y="21331"/>
                            <a:pt x="0" y="11740"/>
                            <a:pt x="0" y="0"/>
                          </a:cubicBezTo>
                        </a:path>
                        <a:path w="21600" h="21595" stroke="0" extrusionOk="0">
                          <a:moveTo>
                            <a:pt x="21116" y="21594"/>
                          </a:moveTo>
                          <a:cubicBezTo>
                            <a:pt x="9378" y="21331"/>
                            <a:pt x="0" y="11740"/>
                            <a:pt x="0" y="0"/>
                          </a:cubicBezTo>
                          <a:lnTo>
                            <a:pt x="21600" y="0"/>
                          </a:lnTo>
                          <a:close/>
                        </a:path>
                      </a:pathLst>
                    </a:custGeom>
                    <a:solidFill>
                      <a:srgbClr val="00FF00"/>
                    </a:solidFill>
                    <a:ln w="6350">
                      <a:solidFill>
                        <a:srgbClr val="C0C0C0"/>
                      </a:solidFill>
                      <a:round/>
                    </a:ln>
                  </p:spPr>
                  <p:txBody>
                    <a:bodyPr/>
                    <a:lstStyle/>
                    <a:p>
                      <a:endParaRPr lang="zh-CN" altLang="en-US"/>
                    </a:p>
                  </p:txBody>
                </p:sp>
                <p:grpSp>
                  <p:nvGrpSpPr>
                    <p:cNvPr id="55" name="Group 77"/>
                    <p:cNvGrpSpPr/>
                    <p:nvPr/>
                  </p:nvGrpSpPr>
                  <p:grpSpPr bwMode="auto">
                    <a:xfrm>
                      <a:off x="386" y="3951"/>
                      <a:ext cx="119" cy="12"/>
                      <a:chOff x="386" y="3951"/>
                      <a:chExt cx="119" cy="12"/>
                    </a:xfrm>
                  </p:grpSpPr>
                  <p:sp>
                    <p:nvSpPr>
                      <p:cNvPr id="62" name="Rectangle 75"/>
                      <p:cNvSpPr>
                        <a:spLocks noChangeArrowheads="1"/>
                      </p:cNvSpPr>
                      <p:nvPr/>
                    </p:nvSpPr>
                    <p:spPr bwMode="auto">
                      <a:xfrm>
                        <a:off x="392" y="3951"/>
                        <a:ext cx="113" cy="12"/>
                      </a:xfrm>
                      <a:prstGeom prst="rect">
                        <a:avLst/>
                      </a:prstGeom>
                      <a:solidFill>
                        <a:srgbClr val="00FF00"/>
                      </a:solidFill>
                      <a:ln w="6350">
                        <a:solidFill>
                          <a:srgbClr val="C0C0C0"/>
                        </a:solidFill>
                        <a:miter lim="800000"/>
                      </a:ln>
                    </p:spPr>
                    <p:txBody>
                      <a:bodyPr/>
                      <a:lstStyle/>
                      <a:p>
                        <a:endParaRPr lang="zh-CN" altLang="en-US"/>
                      </a:p>
                    </p:txBody>
                  </p:sp>
                  <p:sp>
                    <p:nvSpPr>
                      <p:cNvPr id="63" name="Oval 76"/>
                      <p:cNvSpPr>
                        <a:spLocks noChangeArrowheads="1"/>
                      </p:cNvSpPr>
                      <p:nvPr/>
                    </p:nvSpPr>
                    <p:spPr bwMode="auto">
                      <a:xfrm>
                        <a:off x="386" y="3951"/>
                        <a:ext cx="14" cy="12"/>
                      </a:xfrm>
                      <a:prstGeom prst="ellipse">
                        <a:avLst/>
                      </a:prstGeom>
                      <a:solidFill>
                        <a:srgbClr val="00FF00"/>
                      </a:solidFill>
                      <a:ln w="6350">
                        <a:solidFill>
                          <a:srgbClr val="C0C0C0"/>
                        </a:solidFill>
                        <a:round/>
                      </a:ln>
                    </p:spPr>
                    <p:txBody>
                      <a:bodyPr/>
                      <a:lstStyle/>
                      <a:p>
                        <a:endParaRPr lang="zh-CN" altLang="en-US"/>
                      </a:p>
                    </p:txBody>
                  </p:sp>
                </p:grpSp>
                <p:grpSp>
                  <p:nvGrpSpPr>
                    <p:cNvPr id="56" name="Group 80"/>
                    <p:cNvGrpSpPr/>
                    <p:nvPr/>
                  </p:nvGrpSpPr>
                  <p:grpSpPr bwMode="auto">
                    <a:xfrm>
                      <a:off x="386" y="3974"/>
                      <a:ext cx="119" cy="14"/>
                      <a:chOff x="386" y="3974"/>
                      <a:chExt cx="119" cy="14"/>
                    </a:xfrm>
                  </p:grpSpPr>
                  <p:sp>
                    <p:nvSpPr>
                      <p:cNvPr id="60" name="Rectangle 78"/>
                      <p:cNvSpPr>
                        <a:spLocks noChangeArrowheads="1"/>
                      </p:cNvSpPr>
                      <p:nvPr/>
                    </p:nvSpPr>
                    <p:spPr bwMode="auto">
                      <a:xfrm>
                        <a:off x="392" y="3974"/>
                        <a:ext cx="113" cy="14"/>
                      </a:xfrm>
                      <a:prstGeom prst="rect">
                        <a:avLst/>
                      </a:prstGeom>
                      <a:solidFill>
                        <a:srgbClr val="00FF00"/>
                      </a:solidFill>
                      <a:ln w="6350">
                        <a:solidFill>
                          <a:srgbClr val="C0C0C0"/>
                        </a:solidFill>
                        <a:miter lim="800000"/>
                      </a:ln>
                    </p:spPr>
                    <p:txBody>
                      <a:bodyPr/>
                      <a:lstStyle/>
                      <a:p>
                        <a:endParaRPr lang="zh-CN" altLang="en-US"/>
                      </a:p>
                    </p:txBody>
                  </p:sp>
                  <p:sp>
                    <p:nvSpPr>
                      <p:cNvPr id="61" name="Oval 79"/>
                      <p:cNvSpPr>
                        <a:spLocks noChangeArrowheads="1"/>
                      </p:cNvSpPr>
                      <p:nvPr/>
                    </p:nvSpPr>
                    <p:spPr bwMode="auto">
                      <a:xfrm>
                        <a:off x="386" y="3974"/>
                        <a:ext cx="14" cy="14"/>
                      </a:xfrm>
                      <a:prstGeom prst="ellipse">
                        <a:avLst/>
                      </a:prstGeom>
                      <a:solidFill>
                        <a:srgbClr val="00FF00"/>
                      </a:solidFill>
                      <a:ln w="6350">
                        <a:solidFill>
                          <a:srgbClr val="C0C0C0"/>
                        </a:solidFill>
                        <a:round/>
                      </a:ln>
                    </p:spPr>
                    <p:txBody>
                      <a:bodyPr/>
                      <a:lstStyle/>
                      <a:p>
                        <a:endParaRPr lang="zh-CN" altLang="en-US"/>
                      </a:p>
                    </p:txBody>
                  </p:sp>
                </p:grpSp>
                <p:grpSp>
                  <p:nvGrpSpPr>
                    <p:cNvPr id="57" name="Group 83"/>
                    <p:cNvGrpSpPr/>
                    <p:nvPr/>
                  </p:nvGrpSpPr>
                  <p:grpSpPr bwMode="auto">
                    <a:xfrm>
                      <a:off x="386" y="3925"/>
                      <a:ext cx="119" cy="14"/>
                      <a:chOff x="386" y="3925"/>
                      <a:chExt cx="119" cy="14"/>
                    </a:xfrm>
                  </p:grpSpPr>
                  <p:sp>
                    <p:nvSpPr>
                      <p:cNvPr id="58" name="Rectangle 81"/>
                      <p:cNvSpPr>
                        <a:spLocks noChangeArrowheads="1"/>
                      </p:cNvSpPr>
                      <p:nvPr/>
                    </p:nvSpPr>
                    <p:spPr bwMode="auto">
                      <a:xfrm>
                        <a:off x="392" y="3925"/>
                        <a:ext cx="113" cy="14"/>
                      </a:xfrm>
                      <a:prstGeom prst="rect">
                        <a:avLst/>
                      </a:prstGeom>
                      <a:solidFill>
                        <a:srgbClr val="00FF00"/>
                      </a:solidFill>
                      <a:ln w="6350">
                        <a:solidFill>
                          <a:srgbClr val="C0C0C0"/>
                        </a:solidFill>
                        <a:miter lim="800000"/>
                      </a:ln>
                    </p:spPr>
                    <p:txBody>
                      <a:bodyPr/>
                      <a:lstStyle/>
                      <a:p>
                        <a:endParaRPr lang="zh-CN" altLang="en-US"/>
                      </a:p>
                    </p:txBody>
                  </p:sp>
                  <p:sp>
                    <p:nvSpPr>
                      <p:cNvPr id="59" name="Oval 82"/>
                      <p:cNvSpPr>
                        <a:spLocks noChangeArrowheads="1"/>
                      </p:cNvSpPr>
                      <p:nvPr/>
                    </p:nvSpPr>
                    <p:spPr bwMode="auto">
                      <a:xfrm>
                        <a:off x="386" y="3925"/>
                        <a:ext cx="14" cy="14"/>
                      </a:xfrm>
                      <a:prstGeom prst="ellipse">
                        <a:avLst/>
                      </a:prstGeom>
                      <a:solidFill>
                        <a:srgbClr val="00FF00"/>
                      </a:solidFill>
                      <a:ln w="6350">
                        <a:solidFill>
                          <a:srgbClr val="C0C0C0"/>
                        </a:solidFill>
                        <a:round/>
                      </a:ln>
                    </p:spPr>
                    <p:txBody>
                      <a:bodyPr/>
                      <a:lstStyle/>
                      <a:p>
                        <a:endParaRPr lang="zh-CN" altLang="en-US"/>
                      </a:p>
                    </p:txBody>
                  </p:sp>
                </p:grpSp>
              </p:grpSp>
              <p:sp>
                <p:nvSpPr>
                  <p:cNvPr id="40" name="Freeform 85"/>
                  <p:cNvSpPr/>
                  <p:nvPr/>
                </p:nvSpPr>
                <p:spPr bwMode="auto">
                  <a:xfrm>
                    <a:off x="396" y="3593"/>
                    <a:ext cx="1945" cy="449"/>
                  </a:xfrm>
                  <a:custGeom>
                    <a:avLst/>
                    <a:gdLst>
                      <a:gd name="T0" fmla="*/ 292 w 5835"/>
                      <a:gd name="T1" fmla="*/ 0 h 898"/>
                      <a:gd name="T2" fmla="*/ 35 w 5835"/>
                      <a:gd name="T3" fmla="*/ 0 h 898"/>
                      <a:gd name="T4" fmla="*/ 0 w 5835"/>
                      <a:gd name="T5" fmla="*/ 139 h 898"/>
                      <a:gd name="T6" fmla="*/ 115 w 5835"/>
                      <a:gd name="T7" fmla="*/ 139 h 898"/>
                      <a:gd name="T8" fmla="*/ 115 w 5835"/>
                      <a:gd name="T9" fmla="*/ 640 h 898"/>
                      <a:gd name="T10" fmla="*/ 339 w 5835"/>
                      <a:gd name="T11" fmla="*/ 867 h 898"/>
                      <a:gd name="T12" fmla="*/ 389 w 5835"/>
                      <a:gd name="T13" fmla="*/ 891 h 898"/>
                      <a:gd name="T14" fmla="*/ 432 w 5835"/>
                      <a:gd name="T15" fmla="*/ 898 h 898"/>
                      <a:gd name="T16" fmla="*/ 425 w 5835"/>
                      <a:gd name="T17" fmla="*/ 784 h 898"/>
                      <a:gd name="T18" fmla="*/ 419 w 5835"/>
                      <a:gd name="T19" fmla="*/ 648 h 898"/>
                      <a:gd name="T20" fmla="*/ 449 w 5835"/>
                      <a:gd name="T21" fmla="*/ 532 h 898"/>
                      <a:gd name="T22" fmla="*/ 491 w 5835"/>
                      <a:gd name="T23" fmla="*/ 447 h 898"/>
                      <a:gd name="T24" fmla="*/ 545 w 5835"/>
                      <a:gd name="T25" fmla="*/ 372 h 898"/>
                      <a:gd name="T26" fmla="*/ 624 w 5835"/>
                      <a:gd name="T27" fmla="*/ 298 h 898"/>
                      <a:gd name="T28" fmla="*/ 715 w 5835"/>
                      <a:gd name="T29" fmla="*/ 243 h 898"/>
                      <a:gd name="T30" fmla="*/ 844 w 5835"/>
                      <a:gd name="T31" fmla="*/ 208 h 898"/>
                      <a:gd name="T32" fmla="*/ 1013 w 5835"/>
                      <a:gd name="T33" fmla="*/ 195 h 898"/>
                      <a:gd name="T34" fmla="*/ 1130 w 5835"/>
                      <a:gd name="T35" fmla="*/ 226 h 898"/>
                      <a:gd name="T36" fmla="*/ 1216 w 5835"/>
                      <a:gd name="T37" fmla="*/ 273 h 898"/>
                      <a:gd name="T38" fmla="*/ 1288 w 5835"/>
                      <a:gd name="T39" fmla="*/ 328 h 898"/>
                      <a:gd name="T40" fmla="*/ 1373 w 5835"/>
                      <a:gd name="T41" fmla="*/ 414 h 898"/>
                      <a:gd name="T42" fmla="*/ 1428 w 5835"/>
                      <a:gd name="T43" fmla="*/ 507 h 898"/>
                      <a:gd name="T44" fmla="*/ 1464 w 5835"/>
                      <a:gd name="T45" fmla="*/ 591 h 898"/>
                      <a:gd name="T46" fmla="*/ 1475 w 5835"/>
                      <a:gd name="T47" fmla="*/ 672 h 898"/>
                      <a:gd name="T48" fmla="*/ 1475 w 5835"/>
                      <a:gd name="T49" fmla="*/ 849 h 898"/>
                      <a:gd name="T50" fmla="*/ 4024 w 5835"/>
                      <a:gd name="T51" fmla="*/ 898 h 898"/>
                      <a:gd name="T52" fmla="*/ 4024 w 5835"/>
                      <a:gd name="T53" fmla="*/ 727 h 898"/>
                      <a:gd name="T54" fmla="*/ 4060 w 5835"/>
                      <a:gd name="T55" fmla="*/ 610 h 898"/>
                      <a:gd name="T56" fmla="*/ 4101 w 5835"/>
                      <a:gd name="T57" fmla="*/ 519 h 898"/>
                      <a:gd name="T58" fmla="*/ 4164 w 5835"/>
                      <a:gd name="T59" fmla="*/ 434 h 898"/>
                      <a:gd name="T60" fmla="*/ 4255 w 5835"/>
                      <a:gd name="T61" fmla="*/ 359 h 898"/>
                      <a:gd name="T62" fmla="*/ 4346 w 5835"/>
                      <a:gd name="T63" fmla="*/ 309 h 898"/>
                      <a:gd name="T64" fmla="*/ 4436 w 5835"/>
                      <a:gd name="T65" fmla="*/ 281 h 898"/>
                      <a:gd name="T66" fmla="*/ 4595 w 5835"/>
                      <a:gd name="T67" fmla="*/ 281 h 898"/>
                      <a:gd name="T68" fmla="*/ 4679 w 5835"/>
                      <a:gd name="T69" fmla="*/ 298 h 898"/>
                      <a:gd name="T70" fmla="*/ 4765 w 5835"/>
                      <a:gd name="T71" fmla="*/ 335 h 898"/>
                      <a:gd name="T72" fmla="*/ 4842 w 5835"/>
                      <a:gd name="T73" fmla="*/ 402 h 898"/>
                      <a:gd name="T74" fmla="*/ 4917 w 5835"/>
                      <a:gd name="T75" fmla="*/ 489 h 898"/>
                      <a:gd name="T76" fmla="*/ 4965 w 5835"/>
                      <a:gd name="T77" fmla="*/ 591 h 898"/>
                      <a:gd name="T78" fmla="*/ 4996 w 5835"/>
                      <a:gd name="T79" fmla="*/ 703 h 898"/>
                      <a:gd name="T80" fmla="*/ 4996 w 5835"/>
                      <a:gd name="T81" fmla="*/ 818 h 898"/>
                      <a:gd name="T82" fmla="*/ 5835 w 5835"/>
                      <a:gd name="T83" fmla="*/ 815 h 898"/>
                      <a:gd name="T84" fmla="*/ 5835 w 5835"/>
                      <a:gd name="T85" fmla="*/ 778 h 898"/>
                      <a:gd name="T86" fmla="*/ 5808 w 5835"/>
                      <a:gd name="T87" fmla="*/ 778 h 898"/>
                      <a:gd name="T88" fmla="*/ 5808 w 5835"/>
                      <a:gd name="T89" fmla="*/ 723 h 898"/>
                      <a:gd name="T90" fmla="*/ 5834 w 5835"/>
                      <a:gd name="T91" fmla="*/ 720 h 898"/>
                      <a:gd name="T92" fmla="*/ 5834 w 5835"/>
                      <a:gd name="T93" fmla="*/ 554 h 898"/>
                      <a:gd name="T94" fmla="*/ 5811 w 5835"/>
                      <a:gd name="T95" fmla="*/ 519 h 898"/>
                      <a:gd name="T96" fmla="*/ 5616 w 5835"/>
                      <a:gd name="T97" fmla="*/ 421 h 898"/>
                      <a:gd name="T98" fmla="*/ 5402 w 5835"/>
                      <a:gd name="T99" fmla="*/ 335 h 898"/>
                      <a:gd name="T100" fmla="*/ 5143 w 5835"/>
                      <a:gd name="T101" fmla="*/ 256 h 898"/>
                      <a:gd name="T102" fmla="*/ 4863 w 5835"/>
                      <a:gd name="T103" fmla="*/ 188 h 898"/>
                      <a:gd name="T104" fmla="*/ 4605 w 5835"/>
                      <a:gd name="T105" fmla="*/ 133 h 898"/>
                      <a:gd name="T106" fmla="*/ 4359 w 5835"/>
                      <a:gd name="T107" fmla="*/ 90 h 898"/>
                      <a:gd name="T108" fmla="*/ 4275 w 5835"/>
                      <a:gd name="T109" fmla="*/ 90 h 898"/>
                      <a:gd name="T110" fmla="*/ 4219 w 5835"/>
                      <a:gd name="T111" fmla="*/ 114 h 898"/>
                      <a:gd name="T112" fmla="*/ 3957 w 5835"/>
                      <a:gd name="T113" fmla="*/ 152 h 898"/>
                      <a:gd name="T114" fmla="*/ 3750 w 5835"/>
                      <a:gd name="T115" fmla="*/ 171 h 898"/>
                      <a:gd name="T116" fmla="*/ 2661 w 5835"/>
                      <a:gd name="T117" fmla="*/ 101 h 898"/>
                      <a:gd name="T118" fmla="*/ 2139 w 5835"/>
                      <a:gd name="T119" fmla="*/ 59 h 898"/>
                      <a:gd name="T120" fmla="*/ 1647 w 5835"/>
                      <a:gd name="T121" fmla="*/ 22 h 898"/>
                      <a:gd name="T122" fmla="*/ 1398 w 5835"/>
                      <a:gd name="T123" fmla="*/ 4 h 898"/>
                      <a:gd name="T124" fmla="*/ 292 w 5835"/>
                      <a:gd name="T125"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35" h="898">
                        <a:moveTo>
                          <a:pt x="292" y="0"/>
                        </a:moveTo>
                        <a:lnTo>
                          <a:pt x="35" y="0"/>
                        </a:lnTo>
                        <a:lnTo>
                          <a:pt x="0" y="139"/>
                        </a:lnTo>
                        <a:lnTo>
                          <a:pt x="115" y="139"/>
                        </a:lnTo>
                        <a:lnTo>
                          <a:pt x="115" y="640"/>
                        </a:lnTo>
                        <a:lnTo>
                          <a:pt x="339" y="867"/>
                        </a:lnTo>
                        <a:lnTo>
                          <a:pt x="389" y="891"/>
                        </a:lnTo>
                        <a:lnTo>
                          <a:pt x="432" y="898"/>
                        </a:lnTo>
                        <a:lnTo>
                          <a:pt x="425" y="784"/>
                        </a:lnTo>
                        <a:lnTo>
                          <a:pt x="419" y="648"/>
                        </a:lnTo>
                        <a:lnTo>
                          <a:pt x="449" y="532"/>
                        </a:lnTo>
                        <a:lnTo>
                          <a:pt x="491" y="447"/>
                        </a:lnTo>
                        <a:lnTo>
                          <a:pt x="545" y="372"/>
                        </a:lnTo>
                        <a:lnTo>
                          <a:pt x="624" y="298"/>
                        </a:lnTo>
                        <a:lnTo>
                          <a:pt x="715" y="243"/>
                        </a:lnTo>
                        <a:lnTo>
                          <a:pt x="844" y="208"/>
                        </a:lnTo>
                        <a:lnTo>
                          <a:pt x="1013" y="195"/>
                        </a:lnTo>
                        <a:lnTo>
                          <a:pt x="1130" y="226"/>
                        </a:lnTo>
                        <a:lnTo>
                          <a:pt x="1216" y="273"/>
                        </a:lnTo>
                        <a:lnTo>
                          <a:pt x="1288" y="328"/>
                        </a:lnTo>
                        <a:lnTo>
                          <a:pt x="1373" y="414"/>
                        </a:lnTo>
                        <a:lnTo>
                          <a:pt x="1428" y="507"/>
                        </a:lnTo>
                        <a:lnTo>
                          <a:pt x="1464" y="591"/>
                        </a:lnTo>
                        <a:lnTo>
                          <a:pt x="1475" y="672"/>
                        </a:lnTo>
                        <a:lnTo>
                          <a:pt x="1475" y="849"/>
                        </a:lnTo>
                        <a:lnTo>
                          <a:pt x="4024" y="898"/>
                        </a:lnTo>
                        <a:lnTo>
                          <a:pt x="4024" y="727"/>
                        </a:lnTo>
                        <a:lnTo>
                          <a:pt x="4060" y="610"/>
                        </a:lnTo>
                        <a:lnTo>
                          <a:pt x="4101" y="519"/>
                        </a:lnTo>
                        <a:lnTo>
                          <a:pt x="4164" y="434"/>
                        </a:lnTo>
                        <a:lnTo>
                          <a:pt x="4255" y="359"/>
                        </a:lnTo>
                        <a:lnTo>
                          <a:pt x="4346" y="309"/>
                        </a:lnTo>
                        <a:lnTo>
                          <a:pt x="4436" y="281"/>
                        </a:lnTo>
                        <a:lnTo>
                          <a:pt x="4595" y="281"/>
                        </a:lnTo>
                        <a:lnTo>
                          <a:pt x="4679" y="298"/>
                        </a:lnTo>
                        <a:lnTo>
                          <a:pt x="4765" y="335"/>
                        </a:lnTo>
                        <a:lnTo>
                          <a:pt x="4842" y="402"/>
                        </a:lnTo>
                        <a:lnTo>
                          <a:pt x="4917" y="489"/>
                        </a:lnTo>
                        <a:lnTo>
                          <a:pt x="4965" y="591"/>
                        </a:lnTo>
                        <a:lnTo>
                          <a:pt x="4996" y="703"/>
                        </a:lnTo>
                        <a:lnTo>
                          <a:pt x="4996" y="818"/>
                        </a:lnTo>
                        <a:lnTo>
                          <a:pt x="5835" y="815"/>
                        </a:lnTo>
                        <a:lnTo>
                          <a:pt x="5835" y="778"/>
                        </a:lnTo>
                        <a:lnTo>
                          <a:pt x="5808" y="778"/>
                        </a:lnTo>
                        <a:lnTo>
                          <a:pt x="5808" y="723"/>
                        </a:lnTo>
                        <a:lnTo>
                          <a:pt x="5834" y="720"/>
                        </a:lnTo>
                        <a:lnTo>
                          <a:pt x="5834" y="554"/>
                        </a:lnTo>
                        <a:lnTo>
                          <a:pt x="5811" y="519"/>
                        </a:lnTo>
                        <a:lnTo>
                          <a:pt x="5616" y="421"/>
                        </a:lnTo>
                        <a:lnTo>
                          <a:pt x="5402" y="335"/>
                        </a:lnTo>
                        <a:lnTo>
                          <a:pt x="5143" y="256"/>
                        </a:lnTo>
                        <a:lnTo>
                          <a:pt x="4863" y="188"/>
                        </a:lnTo>
                        <a:lnTo>
                          <a:pt x="4605" y="133"/>
                        </a:lnTo>
                        <a:lnTo>
                          <a:pt x="4359" y="90"/>
                        </a:lnTo>
                        <a:lnTo>
                          <a:pt x="4275" y="90"/>
                        </a:lnTo>
                        <a:lnTo>
                          <a:pt x="4219" y="114"/>
                        </a:lnTo>
                        <a:lnTo>
                          <a:pt x="3957" y="152"/>
                        </a:lnTo>
                        <a:lnTo>
                          <a:pt x="3750" y="171"/>
                        </a:lnTo>
                        <a:lnTo>
                          <a:pt x="2661" y="101"/>
                        </a:lnTo>
                        <a:lnTo>
                          <a:pt x="2139" y="59"/>
                        </a:lnTo>
                        <a:lnTo>
                          <a:pt x="1647" y="22"/>
                        </a:lnTo>
                        <a:lnTo>
                          <a:pt x="1398" y="4"/>
                        </a:lnTo>
                        <a:lnTo>
                          <a:pt x="292" y="0"/>
                        </a:lnTo>
                        <a:close/>
                      </a:path>
                    </a:pathLst>
                  </a:custGeom>
                  <a:solidFill>
                    <a:srgbClr val="00FF00"/>
                  </a:solidFill>
                  <a:ln w="6350">
                    <a:solidFill>
                      <a:srgbClr val="000000"/>
                    </a:solidFill>
                    <a:prstDash val="solid"/>
                    <a:round/>
                  </a:ln>
                </p:spPr>
                <p:txBody>
                  <a:bodyPr/>
                  <a:lstStyle/>
                  <a:p>
                    <a:endParaRPr lang="zh-CN" altLang="en-US"/>
                  </a:p>
                </p:txBody>
              </p:sp>
              <p:sp>
                <p:nvSpPr>
                  <p:cNvPr id="41" name="Freeform 86"/>
                  <p:cNvSpPr/>
                  <p:nvPr/>
                </p:nvSpPr>
                <p:spPr bwMode="auto">
                  <a:xfrm>
                    <a:off x="1178" y="3630"/>
                    <a:ext cx="393" cy="404"/>
                  </a:xfrm>
                  <a:custGeom>
                    <a:avLst/>
                    <a:gdLst>
                      <a:gd name="T0" fmla="*/ 0 w 1178"/>
                      <a:gd name="T1" fmla="*/ 0 h 808"/>
                      <a:gd name="T2" fmla="*/ 0 w 1178"/>
                      <a:gd name="T3" fmla="*/ 789 h 808"/>
                      <a:gd name="T4" fmla="*/ 1178 w 1178"/>
                      <a:gd name="T5" fmla="*/ 808 h 808"/>
                      <a:gd name="T6" fmla="*/ 1178 w 1178"/>
                      <a:gd name="T7" fmla="*/ 85 h 808"/>
                      <a:gd name="T8" fmla="*/ 1022 w 1178"/>
                      <a:gd name="T9" fmla="*/ 69 h 808"/>
                      <a:gd name="T10" fmla="*/ 807 w 1178"/>
                      <a:gd name="T11" fmla="*/ 55 h 808"/>
                      <a:gd name="T12" fmla="*/ 591 w 1178"/>
                      <a:gd name="T13" fmla="*/ 45 h 808"/>
                      <a:gd name="T14" fmla="*/ 451 w 1178"/>
                      <a:gd name="T15" fmla="*/ 32 h 808"/>
                      <a:gd name="T16" fmla="*/ 314 w 1178"/>
                      <a:gd name="T17" fmla="*/ 23 h 808"/>
                      <a:gd name="T18" fmla="*/ 128 w 1178"/>
                      <a:gd name="T19" fmla="*/ 7 h 808"/>
                      <a:gd name="T20" fmla="*/ 0 w 1178"/>
                      <a:gd name="T21" fmla="*/ 0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8" h="808">
                        <a:moveTo>
                          <a:pt x="0" y="0"/>
                        </a:moveTo>
                        <a:lnTo>
                          <a:pt x="0" y="789"/>
                        </a:lnTo>
                        <a:lnTo>
                          <a:pt x="1178" y="808"/>
                        </a:lnTo>
                        <a:lnTo>
                          <a:pt x="1178" y="85"/>
                        </a:lnTo>
                        <a:lnTo>
                          <a:pt x="1022" y="69"/>
                        </a:lnTo>
                        <a:lnTo>
                          <a:pt x="807" y="55"/>
                        </a:lnTo>
                        <a:lnTo>
                          <a:pt x="591" y="45"/>
                        </a:lnTo>
                        <a:lnTo>
                          <a:pt x="451" y="32"/>
                        </a:lnTo>
                        <a:lnTo>
                          <a:pt x="314" y="23"/>
                        </a:lnTo>
                        <a:lnTo>
                          <a:pt x="128" y="7"/>
                        </a:lnTo>
                        <a:lnTo>
                          <a:pt x="0" y="0"/>
                        </a:lnTo>
                        <a:close/>
                      </a:path>
                    </a:pathLst>
                  </a:custGeom>
                  <a:solidFill>
                    <a:srgbClr val="00FF00"/>
                  </a:solidFill>
                  <a:ln w="6350">
                    <a:solidFill>
                      <a:srgbClr val="000000"/>
                    </a:solidFill>
                    <a:prstDash val="solid"/>
                    <a:round/>
                  </a:ln>
                </p:spPr>
                <p:txBody>
                  <a:bodyPr/>
                  <a:lstStyle/>
                  <a:p>
                    <a:endParaRPr lang="zh-CN" altLang="en-US"/>
                  </a:p>
                </p:txBody>
              </p:sp>
              <p:grpSp>
                <p:nvGrpSpPr>
                  <p:cNvPr id="42" name="Group 95"/>
                  <p:cNvGrpSpPr/>
                  <p:nvPr/>
                </p:nvGrpSpPr>
                <p:grpSpPr bwMode="auto">
                  <a:xfrm>
                    <a:off x="862" y="3500"/>
                    <a:ext cx="659" cy="460"/>
                    <a:chOff x="862" y="3500"/>
                    <a:chExt cx="659" cy="460"/>
                  </a:xfrm>
                </p:grpSpPr>
                <p:sp>
                  <p:nvSpPr>
                    <p:cNvPr id="43" name="Oval 87"/>
                    <p:cNvSpPr>
                      <a:spLocks noChangeArrowheads="1"/>
                    </p:cNvSpPr>
                    <p:nvPr/>
                  </p:nvSpPr>
                  <p:spPr bwMode="auto">
                    <a:xfrm>
                      <a:off x="862" y="3500"/>
                      <a:ext cx="75" cy="65"/>
                    </a:xfrm>
                    <a:prstGeom prst="ellipse">
                      <a:avLst/>
                    </a:prstGeom>
                    <a:solidFill>
                      <a:srgbClr val="00FF00"/>
                    </a:solidFill>
                    <a:ln w="6350">
                      <a:solidFill>
                        <a:srgbClr val="800000"/>
                      </a:solidFill>
                      <a:round/>
                    </a:ln>
                  </p:spPr>
                  <p:txBody>
                    <a:bodyPr/>
                    <a:lstStyle/>
                    <a:p>
                      <a:endParaRPr lang="zh-CN" altLang="en-US"/>
                    </a:p>
                  </p:txBody>
                </p:sp>
                <p:sp>
                  <p:nvSpPr>
                    <p:cNvPr id="44" name="Oval 88"/>
                    <p:cNvSpPr>
                      <a:spLocks noChangeArrowheads="1"/>
                    </p:cNvSpPr>
                    <p:nvPr/>
                  </p:nvSpPr>
                  <p:spPr bwMode="auto">
                    <a:xfrm>
                      <a:off x="876" y="3522"/>
                      <a:ext cx="10" cy="18"/>
                    </a:xfrm>
                    <a:prstGeom prst="ellipse">
                      <a:avLst/>
                    </a:prstGeom>
                    <a:solidFill>
                      <a:srgbClr val="00FF00"/>
                    </a:solidFill>
                    <a:ln w="6350">
                      <a:solidFill>
                        <a:srgbClr val="000000"/>
                      </a:solidFill>
                      <a:round/>
                    </a:ln>
                  </p:spPr>
                  <p:txBody>
                    <a:bodyPr/>
                    <a:lstStyle/>
                    <a:p>
                      <a:endParaRPr lang="zh-CN" altLang="en-US"/>
                    </a:p>
                  </p:txBody>
                </p:sp>
                <p:grpSp>
                  <p:nvGrpSpPr>
                    <p:cNvPr id="45" name="Group 94"/>
                    <p:cNvGrpSpPr/>
                    <p:nvPr/>
                  </p:nvGrpSpPr>
                  <p:grpSpPr bwMode="auto">
                    <a:xfrm>
                      <a:off x="1105" y="3685"/>
                      <a:ext cx="416" cy="275"/>
                      <a:chOff x="1105" y="3685"/>
                      <a:chExt cx="416" cy="275"/>
                    </a:xfrm>
                  </p:grpSpPr>
                  <p:sp>
                    <p:nvSpPr>
                      <p:cNvPr id="46" name="Freeform 89"/>
                      <p:cNvSpPr/>
                      <p:nvPr/>
                    </p:nvSpPr>
                    <p:spPr bwMode="auto">
                      <a:xfrm>
                        <a:off x="1105" y="3872"/>
                        <a:ext cx="416" cy="88"/>
                      </a:xfrm>
                      <a:custGeom>
                        <a:avLst/>
                        <a:gdLst>
                          <a:gd name="T0" fmla="*/ 0 w 1246"/>
                          <a:gd name="T1" fmla="*/ 98 h 176"/>
                          <a:gd name="T2" fmla="*/ 0 w 1246"/>
                          <a:gd name="T3" fmla="*/ 176 h 176"/>
                          <a:gd name="T4" fmla="*/ 1246 w 1246"/>
                          <a:gd name="T5" fmla="*/ 0 h 176"/>
                          <a:gd name="T6" fmla="*/ 0 w 1246"/>
                          <a:gd name="T7" fmla="*/ 98 h 176"/>
                        </a:gdLst>
                        <a:ahLst/>
                        <a:cxnLst>
                          <a:cxn ang="0">
                            <a:pos x="T0" y="T1"/>
                          </a:cxn>
                          <a:cxn ang="0">
                            <a:pos x="T2" y="T3"/>
                          </a:cxn>
                          <a:cxn ang="0">
                            <a:pos x="T4" y="T5"/>
                          </a:cxn>
                          <a:cxn ang="0">
                            <a:pos x="T6" y="T7"/>
                          </a:cxn>
                        </a:cxnLst>
                        <a:rect l="0" t="0" r="r" b="b"/>
                        <a:pathLst>
                          <a:path w="1246" h="176">
                            <a:moveTo>
                              <a:pt x="0" y="98"/>
                            </a:moveTo>
                            <a:lnTo>
                              <a:pt x="0" y="176"/>
                            </a:lnTo>
                            <a:lnTo>
                              <a:pt x="1246" y="0"/>
                            </a:lnTo>
                            <a:lnTo>
                              <a:pt x="0" y="98"/>
                            </a:lnTo>
                            <a:close/>
                          </a:path>
                        </a:pathLst>
                      </a:custGeom>
                      <a:solidFill>
                        <a:srgbClr val="00FF00"/>
                      </a:solidFill>
                      <a:ln w="6350">
                        <a:solidFill>
                          <a:srgbClr val="800000"/>
                        </a:solidFill>
                        <a:prstDash val="solid"/>
                        <a:round/>
                      </a:ln>
                    </p:spPr>
                    <p:txBody>
                      <a:bodyPr/>
                      <a:lstStyle/>
                      <a:p>
                        <a:endParaRPr lang="zh-CN" altLang="en-US"/>
                      </a:p>
                    </p:txBody>
                  </p:sp>
                  <p:sp>
                    <p:nvSpPr>
                      <p:cNvPr id="47" name="Freeform 90"/>
                      <p:cNvSpPr/>
                      <p:nvPr/>
                    </p:nvSpPr>
                    <p:spPr bwMode="auto">
                      <a:xfrm>
                        <a:off x="1105" y="3685"/>
                        <a:ext cx="411" cy="104"/>
                      </a:xfrm>
                      <a:custGeom>
                        <a:avLst/>
                        <a:gdLst>
                          <a:gd name="T0" fmla="*/ 0 w 1233"/>
                          <a:gd name="T1" fmla="*/ 0 h 208"/>
                          <a:gd name="T2" fmla="*/ 0 w 1233"/>
                          <a:gd name="T3" fmla="*/ 81 h 208"/>
                          <a:gd name="T4" fmla="*/ 1233 w 1233"/>
                          <a:gd name="T5" fmla="*/ 208 h 208"/>
                          <a:gd name="T6" fmla="*/ 0 w 1233"/>
                          <a:gd name="T7" fmla="*/ 0 h 208"/>
                        </a:gdLst>
                        <a:ahLst/>
                        <a:cxnLst>
                          <a:cxn ang="0">
                            <a:pos x="T0" y="T1"/>
                          </a:cxn>
                          <a:cxn ang="0">
                            <a:pos x="T2" y="T3"/>
                          </a:cxn>
                          <a:cxn ang="0">
                            <a:pos x="T4" y="T5"/>
                          </a:cxn>
                          <a:cxn ang="0">
                            <a:pos x="T6" y="T7"/>
                          </a:cxn>
                        </a:cxnLst>
                        <a:rect l="0" t="0" r="r" b="b"/>
                        <a:pathLst>
                          <a:path w="1233" h="208">
                            <a:moveTo>
                              <a:pt x="0" y="0"/>
                            </a:moveTo>
                            <a:lnTo>
                              <a:pt x="0" y="81"/>
                            </a:lnTo>
                            <a:lnTo>
                              <a:pt x="1233" y="208"/>
                            </a:lnTo>
                            <a:lnTo>
                              <a:pt x="0" y="0"/>
                            </a:lnTo>
                            <a:close/>
                          </a:path>
                        </a:pathLst>
                      </a:custGeom>
                      <a:solidFill>
                        <a:srgbClr val="00FF00"/>
                      </a:solidFill>
                      <a:ln w="6350">
                        <a:solidFill>
                          <a:srgbClr val="800000"/>
                        </a:solidFill>
                        <a:prstDash val="solid"/>
                        <a:round/>
                      </a:ln>
                    </p:spPr>
                    <p:txBody>
                      <a:bodyPr/>
                      <a:lstStyle/>
                      <a:p>
                        <a:endParaRPr lang="zh-CN" altLang="en-US"/>
                      </a:p>
                    </p:txBody>
                  </p:sp>
                  <p:sp>
                    <p:nvSpPr>
                      <p:cNvPr id="48" name="Freeform 91"/>
                      <p:cNvSpPr/>
                      <p:nvPr/>
                    </p:nvSpPr>
                    <p:spPr bwMode="auto">
                      <a:xfrm>
                        <a:off x="1105" y="3746"/>
                        <a:ext cx="411" cy="65"/>
                      </a:xfrm>
                      <a:custGeom>
                        <a:avLst/>
                        <a:gdLst>
                          <a:gd name="T0" fmla="*/ 0 w 1233"/>
                          <a:gd name="T1" fmla="*/ 0 h 128"/>
                          <a:gd name="T2" fmla="*/ 0 w 1233"/>
                          <a:gd name="T3" fmla="*/ 79 h 128"/>
                          <a:gd name="T4" fmla="*/ 1233 w 1233"/>
                          <a:gd name="T5" fmla="*/ 128 h 128"/>
                          <a:gd name="T6" fmla="*/ 0 w 1233"/>
                          <a:gd name="T7" fmla="*/ 0 h 128"/>
                        </a:gdLst>
                        <a:ahLst/>
                        <a:cxnLst>
                          <a:cxn ang="0">
                            <a:pos x="T0" y="T1"/>
                          </a:cxn>
                          <a:cxn ang="0">
                            <a:pos x="T2" y="T3"/>
                          </a:cxn>
                          <a:cxn ang="0">
                            <a:pos x="T4" y="T5"/>
                          </a:cxn>
                          <a:cxn ang="0">
                            <a:pos x="T6" y="T7"/>
                          </a:cxn>
                        </a:cxnLst>
                        <a:rect l="0" t="0" r="r" b="b"/>
                        <a:pathLst>
                          <a:path w="1233" h="128">
                            <a:moveTo>
                              <a:pt x="0" y="0"/>
                            </a:moveTo>
                            <a:lnTo>
                              <a:pt x="0" y="79"/>
                            </a:lnTo>
                            <a:lnTo>
                              <a:pt x="1233" y="128"/>
                            </a:lnTo>
                            <a:lnTo>
                              <a:pt x="0" y="0"/>
                            </a:lnTo>
                            <a:close/>
                          </a:path>
                        </a:pathLst>
                      </a:custGeom>
                      <a:solidFill>
                        <a:srgbClr val="00FF00"/>
                      </a:solidFill>
                      <a:ln w="6350">
                        <a:solidFill>
                          <a:srgbClr val="800000"/>
                        </a:solidFill>
                        <a:prstDash val="solid"/>
                        <a:round/>
                      </a:ln>
                    </p:spPr>
                    <p:txBody>
                      <a:bodyPr/>
                      <a:lstStyle/>
                      <a:p>
                        <a:endParaRPr lang="zh-CN" altLang="en-US"/>
                      </a:p>
                    </p:txBody>
                  </p:sp>
                  <p:sp>
                    <p:nvSpPr>
                      <p:cNvPr id="49" name="Freeform 92"/>
                      <p:cNvSpPr/>
                      <p:nvPr/>
                    </p:nvSpPr>
                    <p:spPr bwMode="auto">
                      <a:xfrm>
                        <a:off x="1105" y="3805"/>
                        <a:ext cx="416" cy="40"/>
                      </a:xfrm>
                      <a:custGeom>
                        <a:avLst/>
                        <a:gdLst>
                          <a:gd name="T0" fmla="*/ 0 w 1246"/>
                          <a:gd name="T1" fmla="*/ 0 h 79"/>
                          <a:gd name="T2" fmla="*/ 0 w 1246"/>
                          <a:gd name="T3" fmla="*/ 79 h 79"/>
                          <a:gd name="T4" fmla="*/ 1246 w 1246"/>
                          <a:gd name="T5" fmla="*/ 47 h 79"/>
                          <a:gd name="T6" fmla="*/ 0 w 1246"/>
                          <a:gd name="T7" fmla="*/ 0 h 79"/>
                        </a:gdLst>
                        <a:ahLst/>
                        <a:cxnLst>
                          <a:cxn ang="0">
                            <a:pos x="T0" y="T1"/>
                          </a:cxn>
                          <a:cxn ang="0">
                            <a:pos x="T2" y="T3"/>
                          </a:cxn>
                          <a:cxn ang="0">
                            <a:pos x="T4" y="T5"/>
                          </a:cxn>
                          <a:cxn ang="0">
                            <a:pos x="T6" y="T7"/>
                          </a:cxn>
                        </a:cxnLst>
                        <a:rect l="0" t="0" r="r" b="b"/>
                        <a:pathLst>
                          <a:path w="1246" h="79">
                            <a:moveTo>
                              <a:pt x="0" y="0"/>
                            </a:moveTo>
                            <a:lnTo>
                              <a:pt x="0" y="79"/>
                            </a:lnTo>
                            <a:lnTo>
                              <a:pt x="1246" y="47"/>
                            </a:lnTo>
                            <a:lnTo>
                              <a:pt x="0" y="0"/>
                            </a:lnTo>
                            <a:close/>
                          </a:path>
                        </a:pathLst>
                      </a:custGeom>
                      <a:solidFill>
                        <a:srgbClr val="00FF00"/>
                      </a:solidFill>
                      <a:ln w="6350">
                        <a:solidFill>
                          <a:srgbClr val="800000"/>
                        </a:solidFill>
                        <a:prstDash val="solid"/>
                        <a:round/>
                      </a:ln>
                    </p:spPr>
                    <p:txBody>
                      <a:bodyPr/>
                      <a:lstStyle/>
                      <a:p>
                        <a:endParaRPr lang="zh-CN" altLang="en-US"/>
                      </a:p>
                    </p:txBody>
                  </p:sp>
                  <p:sp>
                    <p:nvSpPr>
                      <p:cNvPr id="50" name="Freeform 93"/>
                      <p:cNvSpPr/>
                      <p:nvPr/>
                    </p:nvSpPr>
                    <p:spPr bwMode="auto">
                      <a:xfrm>
                        <a:off x="1105" y="3850"/>
                        <a:ext cx="416" cy="52"/>
                      </a:xfrm>
                      <a:custGeom>
                        <a:avLst/>
                        <a:gdLst>
                          <a:gd name="T0" fmla="*/ 0 w 1246"/>
                          <a:gd name="T1" fmla="*/ 24 h 104"/>
                          <a:gd name="T2" fmla="*/ 0 w 1246"/>
                          <a:gd name="T3" fmla="*/ 104 h 104"/>
                          <a:gd name="T4" fmla="*/ 1246 w 1246"/>
                          <a:gd name="T5" fmla="*/ 0 h 104"/>
                          <a:gd name="T6" fmla="*/ 0 w 1246"/>
                          <a:gd name="T7" fmla="*/ 24 h 104"/>
                        </a:gdLst>
                        <a:ahLst/>
                        <a:cxnLst>
                          <a:cxn ang="0">
                            <a:pos x="T0" y="T1"/>
                          </a:cxn>
                          <a:cxn ang="0">
                            <a:pos x="T2" y="T3"/>
                          </a:cxn>
                          <a:cxn ang="0">
                            <a:pos x="T4" y="T5"/>
                          </a:cxn>
                          <a:cxn ang="0">
                            <a:pos x="T6" y="T7"/>
                          </a:cxn>
                        </a:cxnLst>
                        <a:rect l="0" t="0" r="r" b="b"/>
                        <a:pathLst>
                          <a:path w="1246" h="104">
                            <a:moveTo>
                              <a:pt x="0" y="24"/>
                            </a:moveTo>
                            <a:lnTo>
                              <a:pt x="0" y="104"/>
                            </a:lnTo>
                            <a:lnTo>
                              <a:pt x="1246" y="0"/>
                            </a:lnTo>
                            <a:lnTo>
                              <a:pt x="0" y="24"/>
                            </a:lnTo>
                            <a:close/>
                          </a:path>
                        </a:pathLst>
                      </a:custGeom>
                      <a:solidFill>
                        <a:srgbClr val="00FF00"/>
                      </a:solidFill>
                      <a:ln w="6350">
                        <a:solidFill>
                          <a:srgbClr val="800000"/>
                        </a:solidFill>
                        <a:prstDash val="solid"/>
                        <a:round/>
                      </a:ln>
                    </p:spPr>
                    <p:txBody>
                      <a:bodyPr/>
                      <a:lstStyle/>
                      <a:p>
                        <a:endParaRPr lang="zh-CN" altLang="en-US"/>
                      </a:p>
                    </p:txBody>
                  </p:sp>
                </p:grpSp>
              </p:grpSp>
            </p:grpSp>
          </p:grpSp>
          <p:grpSp>
            <p:nvGrpSpPr>
              <p:cNvPr id="15" name="Group 118"/>
              <p:cNvGrpSpPr/>
              <p:nvPr/>
            </p:nvGrpSpPr>
            <p:grpSpPr bwMode="auto">
              <a:xfrm>
                <a:off x="556" y="3708"/>
                <a:ext cx="1499" cy="472"/>
                <a:chOff x="556" y="3708"/>
                <a:chExt cx="1499" cy="472"/>
              </a:xfrm>
            </p:grpSpPr>
            <p:grpSp>
              <p:nvGrpSpPr>
                <p:cNvPr id="16" name="Group 107"/>
                <p:cNvGrpSpPr/>
                <p:nvPr/>
              </p:nvGrpSpPr>
              <p:grpSpPr bwMode="auto">
                <a:xfrm>
                  <a:off x="1748" y="3708"/>
                  <a:ext cx="307" cy="472"/>
                  <a:chOff x="1748" y="3708"/>
                  <a:chExt cx="307" cy="472"/>
                </a:xfrm>
              </p:grpSpPr>
              <p:sp>
                <p:nvSpPr>
                  <p:cNvPr id="27" name="Oval 98"/>
                  <p:cNvSpPr>
                    <a:spLocks noChangeArrowheads="1"/>
                  </p:cNvSpPr>
                  <p:nvPr/>
                </p:nvSpPr>
                <p:spPr bwMode="auto">
                  <a:xfrm>
                    <a:off x="1748" y="3708"/>
                    <a:ext cx="307" cy="472"/>
                  </a:xfrm>
                  <a:prstGeom prst="ellipse">
                    <a:avLst/>
                  </a:prstGeom>
                  <a:solidFill>
                    <a:srgbClr val="000000"/>
                  </a:solidFill>
                  <a:ln w="6350">
                    <a:solidFill>
                      <a:srgbClr val="000000"/>
                    </a:solidFill>
                    <a:round/>
                  </a:ln>
                </p:spPr>
                <p:txBody>
                  <a:bodyPr/>
                  <a:lstStyle/>
                  <a:p>
                    <a:endParaRPr lang="zh-CN" altLang="en-US"/>
                  </a:p>
                </p:txBody>
              </p:sp>
              <p:sp>
                <p:nvSpPr>
                  <p:cNvPr id="28" name="Freeform 99"/>
                  <p:cNvSpPr/>
                  <p:nvPr/>
                </p:nvSpPr>
                <p:spPr bwMode="auto">
                  <a:xfrm>
                    <a:off x="1877" y="4014"/>
                    <a:ext cx="53" cy="101"/>
                  </a:xfrm>
                  <a:custGeom>
                    <a:avLst/>
                    <a:gdLst>
                      <a:gd name="T0" fmla="*/ 0 w 161"/>
                      <a:gd name="T1" fmla="*/ 186 h 201"/>
                      <a:gd name="T2" fmla="*/ 62 w 161"/>
                      <a:gd name="T3" fmla="*/ 0 h 201"/>
                      <a:gd name="T4" fmla="*/ 101 w 161"/>
                      <a:gd name="T5" fmla="*/ 0 h 201"/>
                      <a:gd name="T6" fmla="*/ 161 w 161"/>
                      <a:gd name="T7" fmla="*/ 194 h 201"/>
                      <a:gd name="T8" fmla="*/ 82 w 161"/>
                      <a:gd name="T9" fmla="*/ 201 h 201"/>
                      <a:gd name="T10" fmla="*/ 0 w 161"/>
                      <a:gd name="T11" fmla="*/ 186 h 201"/>
                    </a:gdLst>
                    <a:ahLst/>
                    <a:cxnLst>
                      <a:cxn ang="0">
                        <a:pos x="T0" y="T1"/>
                      </a:cxn>
                      <a:cxn ang="0">
                        <a:pos x="T2" y="T3"/>
                      </a:cxn>
                      <a:cxn ang="0">
                        <a:pos x="T4" y="T5"/>
                      </a:cxn>
                      <a:cxn ang="0">
                        <a:pos x="T6" y="T7"/>
                      </a:cxn>
                      <a:cxn ang="0">
                        <a:pos x="T8" y="T9"/>
                      </a:cxn>
                      <a:cxn ang="0">
                        <a:pos x="T10" y="T11"/>
                      </a:cxn>
                    </a:cxnLst>
                    <a:rect l="0" t="0" r="r" b="b"/>
                    <a:pathLst>
                      <a:path w="161" h="201">
                        <a:moveTo>
                          <a:pt x="0" y="186"/>
                        </a:moveTo>
                        <a:lnTo>
                          <a:pt x="62" y="0"/>
                        </a:lnTo>
                        <a:lnTo>
                          <a:pt x="101" y="0"/>
                        </a:lnTo>
                        <a:lnTo>
                          <a:pt x="161" y="194"/>
                        </a:lnTo>
                        <a:lnTo>
                          <a:pt x="82" y="201"/>
                        </a:lnTo>
                        <a:lnTo>
                          <a:pt x="0" y="186"/>
                        </a:lnTo>
                        <a:close/>
                      </a:path>
                    </a:pathLst>
                  </a:custGeom>
                  <a:solidFill>
                    <a:srgbClr val="FF0000"/>
                  </a:solidFill>
                  <a:ln w="6350">
                    <a:solidFill>
                      <a:srgbClr val="000000"/>
                    </a:solidFill>
                    <a:prstDash val="solid"/>
                    <a:round/>
                  </a:ln>
                </p:spPr>
                <p:txBody>
                  <a:bodyPr/>
                  <a:lstStyle/>
                  <a:p>
                    <a:endParaRPr lang="zh-CN" altLang="en-US"/>
                  </a:p>
                </p:txBody>
              </p:sp>
              <p:sp>
                <p:nvSpPr>
                  <p:cNvPr id="29" name="Freeform 100"/>
                  <p:cNvSpPr/>
                  <p:nvPr/>
                </p:nvSpPr>
                <p:spPr bwMode="auto">
                  <a:xfrm>
                    <a:off x="1874" y="3772"/>
                    <a:ext cx="54" cy="100"/>
                  </a:xfrm>
                  <a:custGeom>
                    <a:avLst/>
                    <a:gdLst>
                      <a:gd name="T0" fmla="*/ 0 w 164"/>
                      <a:gd name="T1" fmla="*/ 15 h 201"/>
                      <a:gd name="T2" fmla="*/ 66 w 164"/>
                      <a:gd name="T3" fmla="*/ 201 h 201"/>
                      <a:gd name="T4" fmla="*/ 103 w 164"/>
                      <a:gd name="T5" fmla="*/ 201 h 201"/>
                      <a:gd name="T6" fmla="*/ 164 w 164"/>
                      <a:gd name="T7" fmla="*/ 9 h 201"/>
                      <a:gd name="T8" fmla="*/ 84 w 164"/>
                      <a:gd name="T9" fmla="*/ 0 h 201"/>
                      <a:gd name="T10" fmla="*/ 0 w 164"/>
                      <a:gd name="T11" fmla="*/ 15 h 201"/>
                    </a:gdLst>
                    <a:ahLst/>
                    <a:cxnLst>
                      <a:cxn ang="0">
                        <a:pos x="T0" y="T1"/>
                      </a:cxn>
                      <a:cxn ang="0">
                        <a:pos x="T2" y="T3"/>
                      </a:cxn>
                      <a:cxn ang="0">
                        <a:pos x="T4" y="T5"/>
                      </a:cxn>
                      <a:cxn ang="0">
                        <a:pos x="T6" y="T7"/>
                      </a:cxn>
                      <a:cxn ang="0">
                        <a:pos x="T8" y="T9"/>
                      </a:cxn>
                      <a:cxn ang="0">
                        <a:pos x="T10" y="T11"/>
                      </a:cxn>
                    </a:cxnLst>
                    <a:rect l="0" t="0" r="r" b="b"/>
                    <a:pathLst>
                      <a:path w="164" h="201">
                        <a:moveTo>
                          <a:pt x="0" y="15"/>
                        </a:moveTo>
                        <a:lnTo>
                          <a:pt x="66" y="201"/>
                        </a:lnTo>
                        <a:lnTo>
                          <a:pt x="103" y="201"/>
                        </a:lnTo>
                        <a:lnTo>
                          <a:pt x="164" y="9"/>
                        </a:lnTo>
                        <a:lnTo>
                          <a:pt x="84" y="0"/>
                        </a:lnTo>
                        <a:lnTo>
                          <a:pt x="0" y="15"/>
                        </a:lnTo>
                        <a:close/>
                      </a:path>
                    </a:pathLst>
                  </a:custGeom>
                  <a:solidFill>
                    <a:srgbClr val="FF0000"/>
                  </a:solidFill>
                  <a:ln w="6350">
                    <a:solidFill>
                      <a:srgbClr val="000000"/>
                    </a:solidFill>
                    <a:prstDash val="solid"/>
                    <a:round/>
                  </a:ln>
                </p:spPr>
                <p:txBody>
                  <a:bodyPr/>
                  <a:lstStyle/>
                  <a:p>
                    <a:endParaRPr lang="zh-CN" altLang="en-US"/>
                  </a:p>
                </p:txBody>
              </p:sp>
              <p:sp>
                <p:nvSpPr>
                  <p:cNvPr id="30" name="Freeform 101"/>
                  <p:cNvSpPr/>
                  <p:nvPr/>
                </p:nvSpPr>
                <p:spPr bwMode="auto">
                  <a:xfrm>
                    <a:off x="1947" y="3900"/>
                    <a:ext cx="66" cy="82"/>
                  </a:xfrm>
                  <a:custGeom>
                    <a:avLst/>
                    <a:gdLst>
                      <a:gd name="T0" fmla="*/ 183 w 198"/>
                      <a:gd name="T1" fmla="*/ 0 h 164"/>
                      <a:gd name="T2" fmla="*/ 0 w 198"/>
                      <a:gd name="T3" fmla="*/ 65 h 164"/>
                      <a:gd name="T4" fmla="*/ 0 w 198"/>
                      <a:gd name="T5" fmla="*/ 105 h 164"/>
                      <a:gd name="T6" fmla="*/ 189 w 198"/>
                      <a:gd name="T7" fmla="*/ 164 h 164"/>
                      <a:gd name="T8" fmla="*/ 198 w 198"/>
                      <a:gd name="T9" fmla="*/ 86 h 164"/>
                      <a:gd name="T10" fmla="*/ 183 w 198"/>
                      <a:gd name="T11" fmla="*/ 0 h 164"/>
                    </a:gdLst>
                    <a:ahLst/>
                    <a:cxnLst>
                      <a:cxn ang="0">
                        <a:pos x="T0" y="T1"/>
                      </a:cxn>
                      <a:cxn ang="0">
                        <a:pos x="T2" y="T3"/>
                      </a:cxn>
                      <a:cxn ang="0">
                        <a:pos x="T4" y="T5"/>
                      </a:cxn>
                      <a:cxn ang="0">
                        <a:pos x="T6" y="T7"/>
                      </a:cxn>
                      <a:cxn ang="0">
                        <a:pos x="T8" y="T9"/>
                      </a:cxn>
                      <a:cxn ang="0">
                        <a:pos x="T10" y="T11"/>
                      </a:cxn>
                    </a:cxnLst>
                    <a:rect l="0" t="0" r="r" b="b"/>
                    <a:pathLst>
                      <a:path w="198" h="164">
                        <a:moveTo>
                          <a:pt x="183" y="0"/>
                        </a:moveTo>
                        <a:lnTo>
                          <a:pt x="0" y="65"/>
                        </a:lnTo>
                        <a:lnTo>
                          <a:pt x="0" y="105"/>
                        </a:lnTo>
                        <a:lnTo>
                          <a:pt x="189" y="164"/>
                        </a:lnTo>
                        <a:lnTo>
                          <a:pt x="198" y="86"/>
                        </a:lnTo>
                        <a:lnTo>
                          <a:pt x="183" y="0"/>
                        </a:lnTo>
                        <a:close/>
                      </a:path>
                    </a:pathLst>
                  </a:custGeom>
                  <a:solidFill>
                    <a:srgbClr val="FF0000"/>
                  </a:solidFill>
                  <a:ln w="6350">
                    <a:solidFill>
                      <a:srgbClr val="000000"/>
                    </a:solidFill>
                    <a:prstDash val="solid"/>
                    <a:round/>
                  </a:ln>
                </p:spPr>
                <p:txBody>
                  <a:bodyPr/>
                  <a:lstStyle/>
                  <a:p>
                    <a:endParaRPr lang="zh-CN" altLang="en-US"/>
                  </a:p>
                </p:txBody>
              </p:sp>
              <p:sp>
                <p:nvSpPr>
                  <p:cNvPr id="31" name="Freeform 102"/>
                  <p:cNvSpPr/>
                  <p:nvPr/>
                </p:nvSpPr>
                <p:spPr bwMode="auto">
                  <a:xfrm>
                    <a:off x="1790" y="3900"/>
                    <a:ext cx="66" cy="82"/>
                  </a:xfrm>
                  <a:custGeom>
                    <a:avLst/>
                    <a:gdLst>
                      <a:gd name="T0" fmla="*/ 14 w 198"/>
                      <a:gd name="T1" fmla="*/ 0 h 164"/>
                      <a:gd name="T2" fmla="*/ 198 w 198"/>
                      <a:gd name="T3" fmla="*/ 65 h 164"/>
                      <a:gd name="T4" fmla="*/ 198 w 198"/>
                      <a:gd name="T5" fmla="*/ 105 h 164"/>
                      <a:gd name="T6" fmla="*/ 7 w 198"/>
                      <a:gd name="T7" fmla="*/ 164 h 164"/>
                      <a:gd name="T8" fmla="*/ 0 w 198"/>
                      <a:gd name="T9" fmla="*/ 86 h 164"/>
                      <a:gd name="T10" fmla="*/ 14 w 198"/>
                      <a:gd name="T11" fmla="*/ 0 h 164"/>
                    </a:gdLst>
                    <a:ahLst/>
                    <a:cxnLst>
                      <a:cxn ang="0">
                        <a:pos x="T0" y="T1"/>
                      </a:cxn>
                      <a:cxn ang="0">
                        <a:pos x="T2" y="T3"/>
                      </a:cxn>
                      <a:cxn ang="0">
                        <a:pos x="T4" y="T5"/>
                      </a:cxn>
                      <a:cxn ang="0">
                        <a:pos x="T6" y="T7"/>
                      </a:cxn>
                      <a:cxn ang="0">
                        <a:pos x="T8" y="T9"/>
                      </a:cxn>
                      <a:cxn ang="0">
                        <a:pos x="T10" y="T11"/>
                      </a:cxn>
                    </a:cxnLst>
                    <a:rect l="0" t="0" r="r" b="b"/>
                    <a:pathLst>
                      <a:path w="198" h="164">
                        <a:moveTo>
                          <a:pt x="14" y="0"/>
                        </a:moveTo>
                        <a:lnTo>
                          <a:pt x="198" y="65"/>
                        </a:lnTo>
                        <a:lnTo>
                          <a:pt x="198" y="105"/>
                        </a:lnTo>
                        <a:lnTo>
                          <a:pt x="7" y="164"/>
                        </a:lnTo>
                        <a:lnTo>
                          <a:pt x="0" y="86"/>
                        </a:lnTo>
                        <a:lnTo>
                          <a:pt x="14" y="0"/>
                        </a:lnTo>
                        <a:close/>
                      </a:path>
                    </a:pathLst>
                  </a:custGeom>
                  <a:solidFill>
                    <a:srgbClr val="FF0000"/>
                  </a:solidFill>
                  <a:ln w="6350">
                    <a:solidFill>
                      <a:srgbClr val="000000"/>
                    </a:solidFill>
                    <a:prstDash val="solid"/>
                    <a:round/>
                  </a:ln>
                </p:spPr>
                <p:txBody>
                  <a:bodyPr/>
                  <a:lstStyle/>
                  <a:p>
                    <a:endParaRPr lang="zh-CN" altLang="en-US"/>
                  </a:p>
                </p:txBody>
              </p:sp>
              <p:sp>
                <p:nvSpPr>
                  <p:cNvPr id="32" name="Oval 103"/>
                  <p:cNvSpPr>
                    <a:spLocks noChangeArrowheads="1"/>
                  </p:cNvSpPr>
                  <p:nvPr/>
                </p:nvSpPr>
                <p:spPr bwMode="auto">
                  <a:xfrm>
                    <a:off x="1789" y="3768"/>
                    <a:ext cx="222" cy="345"/>
                  </a:xfrm>
                  <a:prstGeom prst="ellipse">
                    <a:avLst/>
                  </a:pr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3" name="Group 106"/>
                  <p:cNvGrpSpPr/>
                  <p:nvPr/>
                </p:nvGrpSpPr>
                <p:grpSpPr bwMode="auto">
                  <a:xfrm>
                    <a:off x="1859" y="3874"/>
                    <a:ext cx="83" cy="134"/>
                    <a:chOff x="1859" y="3874"/>
                    <a:chExt cx="83" cy="134"/>
                  </a:xfrm>
                </p:grpSpPr>
                <p:sp>
                  <p:nvSpPr>
                    <p:cNvPr id="34" name="Oval 104"/>
                    <p:cNvSpPr>
                      <a:spLocks noChangeArrowheads="1"/>
                    </p:cNvSpPr>
                    <p:nvPr/>
                  </p:nvSpPr>
                  <p:spPr bwMode="auto">
                    <a:xfrm>
                      <a:off x="1859" y="3874"/>
                      <a:ext cx="83" cy="134"/>
                    </a:xfrm>
                    <a:prstGeom prst="ellipse">
                      <a:avLst/>
                    </a:prstGeom>
                    <a:solidFill>
                      <a:srgbClr val="000000"/>
                    </a:solidFill>
                    <a:ln w="12700">
                      <a:solidFill>
                        <a:srgbClr val="FFFFFF"/>
                      </a:solidFill>
                      <a:round/>
                    </a:ln>
                  </p:spPr>
                  <p:txBody>
                    <a:bodyPr/>
                    <a:lstStyle/>
                    <a:p>
                      <a:endParaRPr lang="zh-CN" altLang="en-US"/>
                    </a:p>
                  </p:txBody>
                </p:sp>
                <p:sp>
                  <p:nvSpPr>
                    <p:cNvPr id="35" name="Oval 105"/>
                    <p:cNvSpPr>
                      <a:spLocks noChangeArrowheads="1"/>
                    </p:cNvSpPr>
                    <p:nvPr/>
                  </p:nvSpPr>
                  <p:spPr bwMode="auto">
                    <a:xfrm>
                      <a:off x="1876" y="3901"/>
                      <a:ext cx="48" cy="80"/>
                    </a:xfrm>
                    <a:prstGeom prst="ellipse">
                      <a:avLst/>
                    </a:prstGeom>
                    <a:solidFill>
                      <a:srgbClr val="000000"/>
                    </a:solidFill>
                    <a:ln w="12700">
                      <a:solidFill>
                        <a:srgbClr val="FFFFFF"/>
                      </a:solidFill>
                      <a:round/>
                    </a:ln>
                  </p:spPr>
                  <p:txBody>
                    <a:bodyPr/>
                    <a:lstStyle/>
                    <a:p>
                      <a:endParaRPr lang="zh-CN" altLang="en-US"/>
                    </a:p>
                  </p:txBody>
                </p:sp>
              </p:grpSp>
            </p:grpSp>
            <p:grpSp>
              <p:nvGrpSpPr>
                <p:cNvPr id="17" name="Group 117"/>
                <p:cNvGrpSpPr/>
                <p:nvPr/>
              </p:nvGrpSpPr>
              <p:grpSpPr bwMode="auto">
                <a:xfrm>
                  <a:off x="556" y="3708"/>
                  <a:ext cx="307" cy="472"/>
                  <a:chOff x="556" y="3708"/>
                  <a:chExt cx="307" cy="472"/>
                </a:xfrm>
              </p:grpSpPr>
              <p:sp>
                <p:nvSpPr>
                  <p:cNvPr id="18" name="Oval 108"/>
                  <p:cNvSpPr>
                    <a:spLocks noChangeArrowheads="1"/>
                  </p:cNvSpPr>
                  <p:nvPr/>
                </p:nvSpPr>
                <p:spPr bwMode="auto">
                  <a:xfrm>
                    <a:off x="556" y="3708"/>
                    <a:ext cx="307" cy="472"/>
                  </a:xfrm>
                  <a:prstGeom prst="ellipse">
                    <a:avLst/>
                  </a:prstGeom>
                  <a:solidFill>
                    <a:srgbClr val="000000"/>
                  </a:solidFill>
                  <a:ln w="6350">
                    <a:solidFill>
                      <a:srgbClr val="000000"/>
                    </a:solidFill>
                    <a:round/>
                  </a:ln>
                </p:spPr>
                <p:txBody>
                  <a:bodyPr/>
                  <a:lstStyle/>
                  <a:p>
                    <a:endParaRPr lang="zh-CN" altLang="en-US"/>
                  </a:p>
                </p:txBody>
              </p:sp>
              <p:sp>
                <p:nvSpPr>
                  <p:cNvPr id="19" name="Freeform 109"/>
                  <p:cNvSpPr/>
                  <p:nvPr/>
                </p:nvSpPr>
                <p:spPr bwMode="auto">
                  <a:xfrm>
                    <a:off x="685" y="4014"/>
                    <a:ext cx="54" cy="101"/>
                  </a:xfrm>
                  <a:custGeom>
                    <a:avLst/>
                    <a:gdLst>
                      <a:gd name="T0" fmla="*/ 0 w 160"/>
                      <a:gd name="T1" fmla="*/ 186 h 201"/>
                      <a:gd name="T2" fmla="*/ 62 w 160"/>
                      <a:gd name="T3" fmla="*/ 0 h 201"/>
                      <a:gd name="T4" fmla="*/ 100 w 160"/>
                      <a:gd name="T5" fmla="*/ 0 h 201"/>
                      <a:gd name="T6" fmla="*/ 160 w 160"/>
                      <a:gd name="T7" fmla="*/ 194 h 201"/>
                      <a:gd name="T8" fmla="*/ 83 w 160"/>
                      <a:gd name="T9" fmla="*/ 201 h 201"/>
                      <a:gd name="T10" fmla="*/ 0 w 160"/>
                      <a:gd name="T11" fmla="*/ 186 h 201"/>
                    </a:gdLst>
                    <a:ahLst/>
                    <a:cxnLst>
                      <a:cxn ang="0">
                        <a:pos x="T0" y="T1"/>
                      </a:cxn>
                      <a:cxn ang="0">
                        <a:pos x="T2" y="T3"/>
                      </a:cxn>
                      <a:cxn ang="0">
                        <a:pos x="T4" y="T5"/>
                      </a:cxn>
                      <a:cxn ang="0">
                        <a:pos x="T6" y="T7"/>
                      </a:cxn>
                      <a:cxn ang="0">
                        <a:pos x="T8" y="T9"/>
                      </a:cxn>
                      <a:cxn ang="0">
                        <a:pos x="T10" y="T11"/>
                      </a:cxn>
                    </a:cxnLst>
                    <a:rect l="0" t="0" r="r" b="b"/>
                    <a:pathLst>
                      <a:path w="160" h="201">
                        <a:moveTo>
                          <a:pt x="0" y="186"/>
                        </a:moveTo>
                        <a:lnTo>
                          <a:pt x="62" y="0"/>
                        </a:lnTo>
                        <a:lnTo>
                          <a:pt x="100" y="0"/>
                        </a:lnTo>
                        <a:lnTo>
                          <a:pt x="160" y="194"/>
                        </a:lnTo>
                        <a:lnTo>
                          <a:pt x="83" y="201"/>
                        </a:lnTo>
                        <a:lnTo>
                          <a:pt x="0" y="186"/>
                        </a:lnTo>
                        <a:close/>
                      </a:path>
                    </a:pathLst>
                  </a:custGeom>
                  <a:solidFill>
                    <a:srgbClr val="FF0000"/>
                  </a:solidFill>
                  <a:ln w="6350">
                    <a:solidFill>
                      <a:srgbClr val="000000"/>
                    </a:solidFill>
                    <a:prstDash val="solid"/>
                    <a:round/>
                  </a:ln>
                </p:spPr>
                <p:txBody>
                  <a:bodyPr/>
                  <a:lstStyle/>
                  <a:p>
                    <a:endParaRPr lang="zh-CN" altLang="en-US"/>
                  </a:p>
                </p:txBody>
              </p:sp>
              <p:sp>
                <p:nvSpPr>
                  <p:cNvPr id="20" name="Freeform 110"/>
                  <p:cNvSpPr/>
                  <p:nvPr/>
                </p:nvSpPr>
                <p:spPr bwMode="auto">
                  <a:xfrm>
                    <a:off x="682" y="3772"/>
                    <a:ext cx="55" cy="100"/>
                  </a:xfrm>
                  <a:custGeom>
                    <a:avLst/>
                    <a:gdLst>
                      <a:gd name="T0" fmla="*/ 0 w 166"/>
                      <a:gd name="T1" fmla="*/ 15 h 201"/>
                      <a:gd name="T2" fmla="*/ 66 w 166"/>
                      <a:gd name="T3" fmla="*/ 201 h 201"/>
                      <a:gd name="T4" fmla="*/ 106 w 166"/>
                      <a:gd name="T5" fmla="*/ 201 h 201"/>
                      <a:gd name="T6" fmla="*/ 166 w 166"/>
                      <a:gd name="T7" fmla="*/ 9 h 201"/>
                      <a:gd name="T8" fmla="*/ 86 w 166"/>
                      <a:gd name="T9" fmla="*/ 0 h 201"/>
                      <a:gd name="T10" fmla="*/ 0 w 166"/>
                      <a:gd name="T11" fmla="*/ 15 h 201"/>
                    </a:gdLst>
                    <a:ahLst/>
                    <a:cxnLst>
                      <a:cxn ang="0">
                        <a:pos x="T0" y="T1"/>
                      </a:cxn>
                      <a:cxn ang="0">
                        <a:pos x="T2" y="T3"/>
                      </a:cxn>
                      <a:cxn ang="0">
                        <a:pos x="T4" y="T5"/>
                      </a:cxn>
                      <a:cxn ang="0">
                        <a:pos x="T6" y="T7"/>
                      </a:cxn>
                      <a:cxn ang="0">
                        <a:pos x="T8" y="T9"/>
                      </a:cxn>
                      <a:cxn ang="0">
                        <a:pos x="T10" y="T11"/>
                      </a:cxn>
                    </a:cxnLst>
                    <a:rect l="0" t="0" r="r" b="b"/>
                    <a:pathLst>
                      <a:path w="166" h="201">
                        <a:moveTo>
                          <a:pt x="0" y="15"/>
                        </a:moveTo>
                        <a:lnTo>
                          <a:pt x="66" y="201"/>
                        </a:lnTo>
                        <a:lnTo>
                          <a:pt x="106" y="201"/>
                        </a:lnTo>
                        <a:lnTo>
                          <a:pt x="166" y="9"/>
                        </a:lnTo>
                        <a:lnTo>
                          <a:pt x="86" y="0"/>
                        </a:lnTo>
                        <a:lnTo>
                          <a:pt x="0" y="15"/>
                        </a:lnTo>
                        <a:close/>
                      </a:path>
                    </a:pathLst>
                  </a:custGeom>
                  <a:solidFill>
                    <a:srgbClr val="FF0000"/>
                  </a:solidFill>
                  <a:ln w="6350">
                    <a:solidFill>
                      <a:srgbClr val="000000"/>
                    </a:solidFill>
                    <a:prstDash val="solid"/>
                    <a:round/>
                  </a:ln>
                </p:spPr>
                <p:txBody>
                  <a:bodyPr/>
                  <a:lstStyle/>
                  <a:p>
                    <a:endParaRPr lang="zh-CN" altLang="en-US"/>
                  </a:p>
                </p:txBody>
              </p:sp>
              <p:sp>
                <p:nvSpPr>
                  <p:cNvPr id="21" name="Freeform 111"/>
                  <p:cNvSpPr/>
                  <p:nvPr/>
                </p:nvSpPr>
                <p:spPr bwMode="auto">
                  <a:xfrm>
                    <a:off x="755" y="3900"/>
                    <a:ext cx="67" cy="82"/>
                  </a:xfrm>
                  <a:custGeom>
                    <a:avLst/>
                    <a:gdLst>
                      <a:gd name="T0" fmla="*/ 185 w 199"/>
                      <a:gd name="T1" fmla="*/ 0 h 164"/>
                      <a:gd name="T2" fmla="*/ 0 w 199"/>
                      <a:gd name="T3" fmla="*/ 65 h 164"/>
                      <a:gd name="T4" fmla="*/ 0 w 199"/>
                      <a:gd name="T5" fmla="*/ 105 h 164"/>
                      <a:gd name="T6" fmla="*/ 191 w 199"/>
                      <a:gd name="T7" fmla="*/ 164 h 164"/>
                      <a:gd name="T8" fmla="*/ 199 w 199"/>
                      <a:gd name="T9" fmla="*/ 86 h 164"/>
                      <a:gd name="T10" fmla="*/ 185 w 199"/>
                      <a:gd name="T11" fmla="*/ 0 h 164"/>
                    </a:gdLst>
                    <a:ahLst/>
                    <a:cxnLst>
                      <a:cxn ang="0">
                        <a:pos x="T0" y="T1"/>
                      </a:cxn>
                      <a:cxn ang="0">
                        <a:pos x="T2" y="T3"/>
                      </a:cxn>
                      <a:cxn ang="0">
                        <a:pos x="T4" y="T5"/>
                      </a:cxn>
                      <a:cxn ang="0">
                        <a:pos x="T6" y="T7"/>
                      </a:cxn>
                      <a:cxn ang="0">
                        <a:pos x="T8" y="T9"/>
                      </a:cxn>
                      <a:cxn ang="0">
                        <a:pos x="T10" y="T11"/>
                      </a:cxn>
                    </a:cxnLst>
                    <a:rect l="0" t="0" r="r" b="b"/>
                    <a:pathLst>
                      <a:path w="199" h="164">
                        <a:moveTo>
                          <a:pt x="185" y="0"/>
                        </a:moveTo>
                        <a:lnTo>
                          <a:pt x="0" y="65"/>
                        </a:lnTo>
                        <a:lnTo>
                          <a:pt x="0" y="105"/>
                        </a:lnTo>
                        <a:lnTo>
                          <a:pt x="191" y="164"/>
                        </a:lnTo>
                        <a:lnTo>
                          <a:pt x="199" y="86"/>
                        </a:lnTo>
                        <a:lnTo>
                          <a:pt x="185" y="0"/>
                        </a:lnTo>
                        <a:close/>
                      </a:path>
                    </a:pathLst>
                  </a:custGeom>
                  <a:solidFill>
                    <a:srgbClr val="FF0000"/>
                  </a:solidFill>
                  <a:ln w="6350">
                    <a:solidFill>
                      <a:srgbClr val="000000"/>
                    </a:solidFill>
                    <a:prstDash val="solid"/>
                    <a:round/>
                  </a:ln>
                </p:spPr>
                <p:txBody>
                  <a:bodyPr/>
                  <a:lstStyle/>
                  <a:p>
                    <a:endParaRPr lang="zh-CN" altLang="en-US"/>
                  </a:p>
                </p:txBody>
              </p:sp>
              <p:sp>
                <p:nvSpPr>
                  <p:cNvPr id="22" name="Freeform 112"/>
                  <p:cNvSpPr/>
                  <p:nvPr/>
                </p:nvSpPr>
                <p:spPr bwMode="auto">
                  <a:xfrm>
                    <a:off x="598" y="3900"/>
                    <a:ext cx="66" cy="82"/>
                  </a:xfrm>
                  <a:custGeom>
                    <a:avLst/>
                    <a:gdLst>
                      <a:gd name="T0" fmla="*/ 14 w 199"/>
                      <a:gd name="T1" fmla="*/ 0 h 164"/>
                      <a:gd name="T2" fmla="*/ 199 w 199"/>
                      <a:gd name="T3" fmla="*/ 65 h 164"/>
                      <a:gd name="T4" fmla="*/ 199 w 199"/>
                      <a:gd name="T5" fmla="*/ 105 h 164"/>
                      <a:gd name="T6" fmla="*/ 8 w 199"/>
                      <a:gd name="T7" fmla="*/ 164 h 164"/>
                      <a:gd name="T8" fmla="*/ 0 w 199"/>
                      <a:gd name="T9" fmla="*/ 86 h 164"/>
                      <a:gd name="T10" fmla="*/ 14 w 199"/>
                      <a:gd name="T11" fmla="*/ 0 h 164"/>
                    </a:gdLst>
                    <a:ahLst/>
                    <a:cxnLst>
                      <a:cxn ang="0">
                        <a:pos x="T0" y="T1"/>
                      </a:cxn>
                      <a:cxn ang="0">
                        <a:pos x="T2" y="T3"/>
                      </a:cxn>
                      <a:cxn ang="0">
                        <a:pos x="T4" y="T5"/>
                      </a:cxn>
                      <a:cxn ang="0">
                        <a:pos x="T6" y="T7"/>
                      </a:cxn>
                      <a:cxn ang="0">
                        <a:pos x="T8" y="T9"/>
                      </a:cxn>
                      <a:cxn ang="0">
                        <a:pos x="T10" y="T11"/>
                      </a:cxn>
                    </a:cxnLst>
                    <a:rect l="0" t="0" r="r" b="b"/>
                    <a:pathLst>
                      <a:path w="199" h="164">
                        <a:moveTo>
                          <a:pt x="14" y="0"/>
                        </a:moveTo>
                        <a:lnTo>
                          <a:pt x="199" y="65"/>
                        </a:lnTo>
                        <a:lnTo>
                          <a:pt x="199" y="105"/>
                        </a:lnTo>
                        <a:lnTo>
                          <a:pt x="8" y="164"/>
                        </a:lnTo>
                        <a:lnTo>
                          <a:pt x="0" y="86"/>
                        </a:lnTo>
                        <a:lnTo>
                          <a:pt x="14" y="0"/>
                        </a:lnTo>
                        <a:close/>
                      </a:path>
                    </a:pathLst>
                  </a:custGeom>
                  <a:solidFill>
                    <a:srgbClr val="FF0000"/>
                  </a:solidFill>
                  <a:ln w="6350">
                    <a:solidFill>
                      <a:srgbClr val="000000"/>
                    </a:solidFill>
                    <a:prstDash val="solid"/>
                    <a:round/>
                  </a:ln>
                </p:spPr>
                <p:txBody>
                  <a:bodyPr/>
                  <a:lstStyle/>
                  <a:p>
                    <a:endParaRPr lang="zh-CN" altLang="en-US"/>
                  </a:p>
                </p:txBody>
              </p:sp>
              <p:sp>
                <p:nvSpPr>
                  <p:cNvPr id="23" name="Oval 113"/>
                  <p:cNvSpPr>
                    <a:spLocks noChangeArrowheads="1"/>
                  </p:cNvSpPr>
                  <p:nvPr/>
                </p:nvSpPr>
                <p:spPr bwMode="auto">
                  <a:xfrm>
                    <a:off x="597" y="3768"/>
                    <a:ext cx="222" cy="345"/>
                  </a:xfrm>
                  <a:prstGeom prst="ellipse">
                    <a:avLst/>
                  </a:prstGeom>
                  <a:noFill/>
                  <a:ln w="12700">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4" name="Group 116"/>
                  <p:cNvGrpSpPr/>
                  <p:nvPr/>
                </p:nvGrpSpPr>
                <p:grpSpPr bwMode="auto">
                  <a:xfrm>
                    <a:off x="667" y="3874"/>
                    <a:ext cx="84" cy="134"/>
                    <a:chOff x="667" y="3874"/>
                    <a:chExt cx="84" cy="134"/>
                  </a:xfrm>
                </p:grpSpPr>
                <p:sp>
                  <p:nvSpPr>
                    <p:cNvPr id="25" name="Oval 114"/>
                    <p:cNvSpPr>
                      <a:spLocks noChangeArrowheads="1"/>
                    </p:cNvSpPr>
                    <p:nvPr/>
                  </p:nvSpPr>
                  <p:spPr bwMode="auto">
                    <a:xfrm>
                      <a:off x="667" y="3874"/>
                      <a:ext cx="84" cy="134"/>
                    </a:xfrm>
                    <a:prstGeom prst="ellipse">
                      <a:avLst/>
                    </a:prstGeom>
                    <a:solidFill>
                      <a:srgbClr val="000000"/>
                    </a:solidFill>
                    <a:ln w="12700">
                      <a:solidFill>
                        <a:srgbClr val="FFFFFF"/>
                      </a:solidFill>
                      <a:round/>
                    </a:ln>
                  </p:spPr>
                  <p:txBody>
                    <a:bodyPr/>
                    <a:lstStyle/>
                    <a:p>
                      <a:endParaRPr lang="zh-CN" altLang="en-US"/>
                    </a:p>
                  </p:txBody>
                </p:sp>
                <p:sp>
                  <p:nvSpPr>
                    <p:cNvPr id="26" name="Oval 115"/>
                    <p:cNvSpPr>
                      <a:spLocks noChangeArrowheads="1"/>
                    </p:cNvSpPr>
                    <p:nvPr/>
                  </p:nvSpPr>
                  <p:spPr bwMode="auto">
                    <a:xfrm>
                      <a:off x="685" y="3901"/>
                      <a:ext cx="47" cy="80"/>
                    </a:xfrm>
                    <a:prstGeom prst="ellipse">
                      <a:avLst/>
                    </a:prstGeom>
                    <a:solidFill>
                      <a:srgbClr val="000000"/>
                    </a:solidFill>
                    <a:ln w="12700">
                      <a:solidFill>
                        <a:srgbClr val="FFFFFF"/>
                      </a:solidFill>
                      <a:round/>
                    </a:ln>
                  </p:spPr>
                  <p:txBody>
                    <a:bodyPr/>
                    <a:lstStyle/>
                    <a:p>
                      <a:endParaRPr lang="zh-CN" altLang="en-US"/>
                    </a:p>
                  </p:txBody>
                </p:sp>
              </p:grpSp>
            </p:grpSp>
          </p:grpSp>
        </p:grpSp>
        <p:sp>
          <p:nvSpPr>
            <p:cNvPr id="9" name="Text Box 120"/>
            <p:cNvSpPr txBox="1">
              <a:spLocks noChangeArrowheads="1"/>
            </p:cNvSpPr>
            <p:nvPr/>
          </p:nvSpPr>
          <p:spPr bwMode="auto">
            <a:xfrm>
              <a:off x="662" y="292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latin typeface="Times New Roman" panose="02020503050405090304" pitchFamily="18" charset="0"/>
                </a:rPr>
                <a:t>……</a:t>
              </a:r>
              <a:endParaRPr lang="en-US" altLang="zh-CN" b="0"/>
            </a:p>
          </p:txBody>
        </p:sp>
        <p:sp>
          <p:nvSpPr>
            <p:cNvPr id="10" name="Text Box 121"/>
            <p:cNvSpPr txBox="1">
              <a:spLocks noChangeArrowheads="1"/>
            </p:cNvSpPr>
            <p:nvPr/>
          </p:nvSpPr>
          <p:spPr bwMode="auto">
            <a:xfrm>
              <a:off x="3456" y="1584"/>
              <a:ext cx="1546" cy="190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3200" b="0" dirty="0"/>
                <a:t>Car   car1;</a:t>
              </a:r>
            </a:p>
            <a:p>
              <a:pPr>
                <a:lnSpc>
                  <a:spcPct val="150000"/>
                </a:lnSpc>
              </a:pPr>
              <a:r>
                <a:rPr lang="en-US" altLang="zh-CN" sz="3200" b="0" dirty="0"/>
                <a:t>Car   car2;</a:t>
              </a:r>
            </a:p>
            <a:p>
              <a:pPr>
                <a:lnSpc>
                  <a:spcPct val="150000"/>
                </a:lnSpc>
              </a:pPr>
              <a:r>
                <a:rPr lang="en-US" altLang="zh-CN" sz="3200" b="0" dirty="0">
                  <a:latin typeface="Times New Roman" panose="02020503050405090304" pitchFamily="18" charset="0"/>
                </a:rPr>
                <a:t>…</a:t>
              </a:r>
              <a:r>
                <a:rPr lang="en-US" altLang="zh-CN" sz="3200" b="0" dirty="0"/>
                <a:t> </a:t>
              </a:r>
              <a:r>
                <a:rPr lang="en-US" altLang="zh-CN" sz="3200" b="0" dirty="0">
                  <a:latin typeface="Times New Roman" panose="02020503050405090304" pitchFamily="18" charset="0"/>
                </a:rPr>
                <a:t>…</a:t>
              </a:r>
              <a:endParaRPr lang="en-US" altLang="zh-CN" sz="3200" b="0" dirty="0"/>
            </a:p>
            <a:p>
              <a:pPr>
                <a:lnSpc>
                  <a:spcPct val="150000"/>
                </a:lnSpc>
              </a:pPr>
              <a:r>
                <a:rPr lang="en-US" altLang="zh-CN" sz="3200" b="0" dirty="0"/>
                <a:t>Car   </a:t>
              </a:r>
              <a:r>
                <a:rPr lang="en-US" altLang="zh-CN" sz="3200" b="0" dirty="0" err="1"/>
                <a:t>carN</a:t>
              </a:r>
              <a:r>
                <a:rPr lang="en-US" altLang="zh-CN" sz="3200" b="0" dirty="0"/>
                <a:t>;</a:t>
              </a:r>
            </a:p>
          </p:txBody>
        </p:sp>
        <p:sp>
          <p:nvSpPr>
            <p:cNvPr id="11" name="Line 122"/>
            <p:cNvSpPr>
              <a:spLocks noChangeShapeType="1"/>
            </p:cNvSpPr>
            <p:nvPr/>
          </p:nvSpPr>
          <p:spPr bwMode="auto">
            <a:xfrm>
              <a:off x="2256" y="1728"/>
              <a:ext cx="1248" cy="144"/>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23"/>
            <p:cNvSpPr>
              <a:spLocks noChangeShapeType="1"/>
            </p:cNvSpPr>
            <p:nvPr/>
          </p:nvSpPr>
          <p:spPr bwMode="auto">
            <a:xfrm flipV="1">
              <a:off x="2256" y="2352"/>
              <a:ext cx="1248" cy="24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24"/>
            <p:cNvSpPr>
              <a:spLocks noChangeShapeType="1"/>
            </p:cNvSpPr>
            <p:nvPr/>
          </p:nvSpPr>
          <p:spPr bwMode="auto">
            <a:xfrm flipV="1">
              <a:off x="2208" y="3312"/>
              <a:ext cx="1296" cy="576"/>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1" name="标题 130"/>
          <p:cNvSpPr>
            <a:spLocks noGrp="1"/>
          </p:cNvSpPr>
          <p:nvPr>
            <p:ph type="title"/>
          </p:nvPr>
        </p:nvSpPr>
        <p:spPr>
          <a:xfrm>
            <a:off x="296333" y="260350"/>
            <a:ext cx="10515600" cy="1325563"/>
          </a:xfrm>
        </p:spPr>
        <p:txBody>
          <a:bodyPr/>
          <a:lstStyle/>
          <a:p>
            <a:r>
              <a:rPr lang="zh-CN" altLang="en-US" dirty="0"/>
              <a:t>关于类</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关于类</a:t>
            </a:r>
          </a:p>
        </p:txBody>
      </p:sp>
      <p:sp>
        <p:nvSpPr>
          <p:cNvPr id="3" name="内容占位符 2"/>
          <p:cNvSpPr>
            <a:spLocks noGrp="1"/>
          </p:cNvSpPr>
          <p:nvPr>
            <p:ph idx="1"/>
          </p:nvPr>
        </p:nvSpPr>
        <p:spPr/>
        <p:txBody>
          <a:bodyPr/>
          <a:lstStyle/>
          <a:p>
            <a:pPr>
              <a:spcBef>
                <a:spcPct val="20000"/>
              </a:spcBef>
              <a:buSzPct val="60000"/>
              <a:buFont typeface="Wingdings" panose="05000000000000000000" pitchFamily="2" charset="2"/>
              <a:buChar char="n"/>
            </a:pPr>
            <a:r>
              <a:rPr lang="zh-CN" altLang="en-US" dirty="0">
                <a:latin typeface="Tahoma" panose="020B0604030504040204" pitchFamily="34" charset="0"/>
              </a:rPr>
              <a:t>变量：指对象的所知道的状态。</a:t>
            </a:r>
          </a:p>
          <a:p>
            <a:pPr>
              <a:spcBef>
                <a:spcPct val="20000"/>
              </a:spcBef>
              <a:buSzPct val="60000"/>
              <a:buFont typeface="Wingdings" panose="05000000000000000000" pitchFamily="2" charset="2"/>
              <a:buChar char="n"/>
            </a:pPr>
            <a:r>
              <a:rPr lang="zh-CN" altLang="en-US" dirty="0">
                <a:latin typeface="Tahoma" panose="020B0604030504040204" pitchFamily="34" charset="0"/>
              </a:rPr>
              <a:t>方法：指对象的功能单元。</a:t>
            </a:r>
          </a:p>
          <a:p>
            <a:pPr>
              <a:spcBef>
                <a:spcPct val="20000"/>
              </a:spcBef>
              <a:buSzPct val="60000"/>
              <a:buFont typeface="Wingdings" panose="05000000000000000000" pitchFamily="2" charset="2"/>
              <a:buChar char="n"/>
            </a:pPr>
            <a:r>
              <a:rPr lang="zh-CN" altLang="en-US" dirty="0">
                <a:latin typeface="Tahoma" panose="020B0604030504040204" pitchFamily="34" charset="0"/>
              </a:rPr>
              <a:t>消息（？）</a:t>
            </a:r>
            <a:r>
              <a:rPr lang="en-US" altLang="zh-CN" dirty="0">
                <a:latin typeface="Tahoma" panose="020B0604030504040204" pitchFamily="34" charset="0"/>
              </a:rPr>
              <a:t>Delegate/</a:t>
            </a:r>
            <a:r>
              <a:rPr lang="zh-CN" altLang="en-US" dirty="0">
                <a:latin typeface="Tahoma" panose="020B0604030504040204" pitchFamily="34" charset="0"/>
              </a:rPr>
              <a:t>事件</a:t>
            </a:r>
          </a:p>
          <a:p>
            <a:pPr>
              <a:spcBef>
                <a:spcPct val="20000"/>
              </a:spcBef>
              <a:buClr>
                <a:schemeClr val="folHlink"/>
              </a:buClr>
              <a:buSzPct val="60000"/>
              <a:buFont typeface="Wingdings" panose="05000000000000000000" pitchFamily="2" charset="2"/>
              <a:buNone/>
            </a:pPr>
            <a:r>
              <a:rPr lang="zh-CN" altLang="en-US" dirty="0">
                <a:latin typeface="Tahoma" panose="020B0604030504040204" pitchFamily="34" charset="0"/>
              </a:rPr>
              <a:t>软件对象通过相互间传递消息来相互作用和通信，一个消息由三部分组成</a:t>
            </a:r>
            <a:r>
              <a:rPr lang="en-US" altLang="zh-CN" dirty="0">
                <a:latin typeface="Tahoma" panose="020B0604030504040204" pitchFamily="34" charset="0"/>
              </a:rPr>
              <a:t>:</a:t>
            </a:r>
          </a:p>
          <a:p>
            <a:pPr lvl="1">
              <a:spcBef>
                <a:spcPct val="20000"/>
              </a:spcBef>
              <a:buClr>
                <a:schemeClr val="folHlink"/>
              </a:buClr>
              <a:buSzPct val="60000"/>
              <a:buFont typeface="Wingdings" panose="05000000000000000000" pitchFamily="2" charset="2"/>
              <a:buNone/>
            </a:pPr>
            <a:r>
              <a:rPr lang="en-US" altLang="zh-CN" sz="2800" b="0" dirty="0">
                <a:latin typeface="Tahoma" panose="020B0604030504040204" pitchFamily="34" charset="0"/>
              </a:rPr>
              <a:t> 1. </a:t>
            </a:r>
            <a:r>
              <a:rPr lang="zh-CN" altLang="en-US" sz="2800" b="0" dirty="0">
                <a:latin typeface="Tahoma" panose="020B0604030504040204" pitchFamily="34" charset="0"/>
              </a:rPr>
              <a:t>接受消息的对象</a:t>
            </a:r>
          </a:p>
          <a:p>
            <a:pPr lvl="1">
              <a:spcBef>
                <a:spcPct val="20000"/>
              </a:spcBef>
              <a:buClr>
                <a:schemeClr val="folHlink"/>
              </a:buClr>
              <a:buSzPct val="60000"/>
              <a:buFont typeface="Wingdings" panose="05000000000000000000" pitchFamily="2" charset="2"/>
              <a:buNone/>
            </a:pPr>
            <a:r>
              <a:rPr lang="zh-CN" altLang="en-US" sz="2800" b="0" dirty="0">
                <a:latin typeface="Tahoma" panose="020B0604030504040204" pitchFamily="34" charset="0"/>
              </a:rPr>
              <a:t> </a:t>
            </a:r>
            <a:r>
              <a:rPr lang="en-US" altLang="zh-CN" sz="2800" b="0" dirty="0">
                <a:latin typeface="Tahoma" panose="020B0604030504040204" pitchFamily="34" charset="0"/>
              </a:rPr>
              <a:t>2. </a:t>
            </a:r>
            <a:r>
              <a:rPr lang="zh-CN" altLang="en-US" sz="2800" b="0" dirty="0">
                <a:latin typeface="Tahoma" panose="020B0604030504040204" pitchFamily="34" charset="0"/>
              </a:rPr>
              <a:t>接收对象要采取的方法</a:t>
            </a:r>
          </a:p>
          <a:p>
            <a:pPr lvl="1">
              <a:spcBef>
                <a:spcPct val="20000"/>
              </a:spcBef>
              <a:buClr>
                <a:schemeClr val="folHlink"/>
              </a:buClr>
              <a:buSzPct val="60000"/>
              <a:buFont typeface="Wingdings" panose="05000000000000000000" pitchFamily="2" charset="2"/>
              <a:buNone/>
            </a:pPr>
            <a:r>
              <a:rPr lang="zh-CN" altLang="en-US" sz="2800" b="0" dirty="0">
                <a:latin typeface="Tahoma" panose="020B0604030504040204" pitchFamily="34" charset="0"/>
              </a:rPr>
              <a:t> </a:t>
            </a:r>
            <a:r>
              <a:rPr lang="en-US" altLang="zh-CN" sz="2800" b="0" dirty="0">
                <a:latin typeface="Tahoma" panose="020B0604030504040204" pitchFamily="34" charset="0"/>
              </a:rPr>
              <a:t>3. </a:t>
            </a:r>
            <a:r>
              <a:rPr lang="zh-CN" altLang="en-US" sz="2800" b="0" dirty="0">
                <a:latin typeface="Tahoma" panose="020B0604030504040204" pitchFamily="34" charset="0"/>
              </a:rPr>
              <a:t>方法需要的参数</a:t>
            </a:r>
            <a:endParaRPr kumimoji="1" lang="zh-CN" altLang="en-US" dirty="0"/>
          </a:p>
        </p:txBody>
      </p:sp>
      <p:grpSp>
        <p:nvGrpSpPr>
          <p:cNvPr id="4" name="Group 31"/>
          <p:cNvGrpSpPr/>
          <p:nvPr/>
        </p:nvGrpSpPr>
        <p:grpSpPr bwMode="auto">
          <a:xfrm>
            <a:off x="7264400" y="3975100"/>
            <a:ext cx="3352800" cy="2517775"/>
            <a:chOff x="3360" y="2638"/>
            <a:chExt cx="2112" cy="1586"/>
          </a:xfrm>
        </p:grpSpPr>
        <p:grpSp>
          <p:nvGrpSpPr>
            <p:cNvPr id="5" name="Group 5"/>
            <p:cNvGrpSpPr/>
            <p:nvPr/>
          </p:nvGrpSpPr>
          <p:grpSpPr bwMode="auto">
            <a:xfrm>
              <a:off x="4567" y="2693"/>
              <a:ext cx="905" cy="837"/>
              <a:chOff x="960" y="1296"/>
              <a:chExt cx="1008" cy="960"/>
            </a:xfrm>
          </p:grpSpPr>
          <p:sp>
            <p:nvSpPr>
              <p:cNvPr id="21" name="Oval 6"/>
              <p:cNvSpPr>
                <a:spLocks noChangeArrowheads="1"/>
              </p:cNvSpPr>
              <p:nvPr/>
            </p:nvSpPr>
            <p:spPr bwMode="auto">
              <a:xfrm>
                <a:off x="960" y="1296"/>
                <a:ext cx="1008" cy="960"/>
              </a:xfrm>
              <a:prstGeom prst="ellipse">
                <a:avLst/>
              </a:prstGeom>
              <a:solidFill>
                <a:schemeClr val="accent1"/>
              </a:solidFill>
              <a:ln w="9525">
                <a:solidFill>
                  <a:schemeClr val="tx1"/>
                </a:solidFill>
                <a:round/>
              </a:ln>
            </p:spPr>
            <p:txBody>
              <a:bodyPr wrap="none" anchor="ctr"/>
              <a:lstStyle/>
              <a:p>
                <a:endParaRPr lang="zh-CN" altLang="en-US"/>
              </a:p>
            </p:txBody>
          </p:sp>
          <p:sp>
            <p:nvSpPr>
              <p:cNvPr id="22" name="Line 7"/>
              <p:cNvSpPr>
                <a:spLocks noChangeShapeType="1"/>
              </p:cNvSpPr>
              <p:nvPr/>
            </p:nvSpPr>
            <p:spPr bwMode="auto">
              <a:xfrm flipV="1">
                <a:off x="1056" y="1488"/>
                <a:ext cx="816" cy="576"/>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8"/>
              <p:cNvSpPr>
                <a:spLocks noChangeShapeType="1"/>
              </p:cNvSpPr>
              <p:nvPr/>
            </p:nvSpPr>
            <p:spPr bwMode="auto">
              <a:xfrm>
                <a:off x="1152" y="1392"/>
                <a:ext cx="576" cy="768"/>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4" name="Group 9"/>
              <p:cNvGrpSpPr/>
              <p:nvPr/>
            </p:nvGrpSpPr>
            <p:grpSpPr bwMode="auto">
              <a:xfrm>
                <a:off x="1200" y="1536"/>
                <a:ext cx="480" cy="480"/>
                <a:chOff x="1248" y="1536"/>
                <a:chExt cx="480" cy="480"/>
              </a:xfrm>
            </p:grpSpPr>
            <p:sp>
              <p:nvSpPr>
                <p:cNvPr id="25" name="Oval 10"/>
                <p:cNvSpPr>
                  <a:spLocks noChangeArrowheads="1"/>
                </p:cNvSpPr>
                <p:nvPr/>
              </p:nvSpPr>
              <p:spPr bwMode="auto">
                <a:xfrm>
                  <a:off x="1248" y="1536"/>
                  <a:ext cx="480" cy="480"/>
                </a:xfrm>
                <a:prstGeom prst="ellipse">
                  <a:avLst/>
                </a:prstGeom>
                <a:solidFill>
                  <a:srgbClr val="FFCC66"/>
                </a:solidFill>
                <a:ln w="9525">
                  <a:solidFill>
                    <a:schemeClr val="tx1"/>
                  </a:solidFill>
                  <a:round/>
                </a:ln>
              </p:spPr>
              <p:txBody>
                <a:bodyPr wrap="none" anchor="ctr"/>
                <a:lstStyle/>
                <a:p>
                  <a:endParaRPr lang="zh-CN" altLang="en-US"/>
                </a:p>
              </p:txBody>
            </p:sp>
            <p:sp>
              <p:nvSpPr>
                <p:cNvPr id="26" name="Rectangle 11"/>
                <p:cNvSpPr>
                  <a:spLocks noChangeArrowheads="1"/>
                </p:cNvSpPr>
                <p:nvPr/>
              </p:nvSpPr>
              <p:spPr bwMode="auto">
                <a:xfrm>
                  <a:off x="1344" y="1632"/>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27" name="AutoShape 1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28" name="AutoShape 1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29" name="Rectangle 14"/>
                <p:cNvSpPr>
                  <a:spLocks noChangeArrowheads="1"/>
                </p:cNvSpPr>
                <p:nvPr/>
              </p:nvSpPr>
              <p:spPr bwMode="auto">
                <a:xfrm>
                  <a:off x="1584" y="1776"/>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30" name="Oval 15"/>
                <p:cNvSpPr>
                  <a:spLocks noChangeArrowheads="1"/>
                </p:cNvSpPr>
                <p:nvPr/>
              </p:nvSpPr>
              <p:spPr bwMode="auto">
                <a:xfrm>
                  <a:off x="1296" y="1776"/>
                  <a:ext cx="96" cy="96"/>
                </a:xfrm>
                <a:prstGeom prst="ellipse">
                  <a:avLst/>
                </a:prstGeom>
                <a:solidFill>
                  <a:schemeClr val="bg1"/>
                </a:solidFill>
                <a:ln w="9525">
                  <a:solidFill>
                    <a:schemeClr val="tx1"/>
                  </a:solidFill>
                  <a:round/>
                </a:ln>
              </p:spPr>
              <p:txBody>
                <a:bodyPr wrap="none" anchor="ctr"/>
                <a:lstStyle/>
                <a:p>
                  <a:endParaRPr lang="zh-CN" altLang="en-US"/>
                </a:p>
              </p:txBody>
            </p:sp>
          </p:grpSp>
        </p:grpSp>
        <p:sp>
          <p:nvSpPr>
            <p:cNvPr id="6" name="Text Box 16"/>
            <p:cNvSpPr txBox="1">
              <a:spLocks noChangeArrowheads="1"/>
            </p:cNvSpPr>
            <p:nvPr/>
          </p:nvSpPr>
          <p:spPr bwMode="auto">
            <a:xfrm>
              <a:off x="4752" y="3552"/>
              <a:ext cx="63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a:latin typeface="Times New Roman" panose="02020503050405090304" pitchFamily="18" charset="0"/>
                </a:rPr>
                <a:t>对象</a:t>
              </a:r>
              <a:r>
                <a:rPr lang="en-US" altLang="zh-CN">
                  <a:latin typeface="Times New Roman" panose="02020503050405090304" pitchFamily="18" charset="0"/>
                </a:rPr>
                <a:t>B</a:t>
              </a:r>
              <a:endParaRPr lang="en-US" altLang="zh-CN" b="0">
                <a:latin typeface="Times New Roman" panose="02020503050405090304" pitchFamily="18" charset="0"/>
              </a:endParaRPr>
            </a:p>
          </p:txBody>
        </p:sp>
        <p:grpSp>
          <p:nvGrpSpPr>
            <p:cNvPr id="7" name="Group 17"/>
            <p:cNvGrpSpPr/>
            <p:nvPr/>
          </p:nvGrpSpPr>
          <p:grpSpPr bwMode="auto">
            <a:xfrm>
              <a:off x="3360" y="3070"/>
              <a:ext cx="905" cy="837"/>
              <a:chOff x="960" y="1296"/>
              <a:chExt cx="1008" cy="960"/>
            </a:xfrm>
          </p:grpSpPr>
          <p:sp>
            <p:nvSpPr>
              <p:cNvPr id="11" name="Oval 18"/>
              <p:cNvSpPr>
                <a:spLocks noChangeArrowheads="1"/>
              </p:cNvSpPr>
              <p:nvPr/>
            </p:nvSpPr>
            <p:spPr bwMode="auto">
              <a:xfrm>
                <a:off x="960" y="1296"/>
                <a:ext cx="1008" cy="960"/>
              </a:xfrm>
              <a:prstGeom prst="ellipse">
                <a:avLst/>
              </a:prstGeom>
              <a:solidFill>
                <a:schemeClr val="accent1"/>
              </a:solidFill>
              <a:ln w="9525">
                <a:solidFill>
                  <a:schemeClr val="tx1"/>
                </a:solidFill>
                <a:round/>
              </a:ln>
            </p:spPr>
            <p:txBody>
              <a:bodyPr wrap="none" anchor="ctr"/>
              <a:lstStyle/>
              <a:p>
                <a:endParaRPr lang="zh-CN" altLang="en-US"/>
              </a:p>
            </p:txBody>
          </p:sp>
          <p:sp>
            <p:nvSpPr>
              <p:cNvPr id="12" name="Line 19"/>
              <p:cNvSpPr>
                <a:spLocks noChangeShapeType="1"/>
              </p:cNvSpPr>
              <p:nvPr/>
            </p:nvSpPr>
            <p:spPr bwMode="auto">
              <a:xfrm flipV="1">
                <a:off x="1056" y="1488"/>
                <a:ext cx="816" cy="576"/>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0"/>
              <p:cNvSpPr>
                <a:spLocks noChangeShapeType="1"/>
              </p:cNvSpPr>
              <p:nvPr/>
            </p:nvSpPr>
            <p:spPr bwMode="auto">
              <a:xfrm>
                <a:off x="1152" y="1392"/>
                <a:ext cx="576" cy="768"/>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Group 21"/>
              <p:cNvGrpSpPr/>
              <p:nvPr/>
            </p:nvGrpSpPr>
            <p:grpSpPr bwMode="auto">
              <a:xfrm>
                <a:off x="1200" y="1536"/>
                <a:ext cx="480" cy="480"/>
                <a:chOff x="1248" y="1536"/>
                <a:chExt cx="480" cy="480"/>
              </a:xfrm>
            </p:grpSpPr>
            <p:sp>
              <p:nvSpPr>
                <p:cNvPr id="15" name="Oval 22"/>
                <p:cNvSpPr>
                  <a:spLocks noChangeArrowheads="1"/>
                </p:cNvSpPr>
                <p:nvPr/>
              </p:nvSpPr>
              <p:spPr bwMode="auto">
                <a:xfrm>
                  <a:off x="1248" y="1536"/>
                  <a:ext cx="480" cy="480"/>
                </a:xfrm>
                <a:prstGeom prst="ellipse">
                  <a:avLst/>
                </a:prstGeom>
                <a:solidFill>
                  <a:srgbClr val="FFCC66"/>
                </a:solidFill>
                <a:ln w="9525">
                  <a:solidFill>
                    <a:schemeClr val="tx1"/>
                  </a:solidFill>
                  <a:round/>
                </a:ln>
              </p:spPr>
              <p:txBody>
                <a:bodyPr wrap="none" anchor="ctr"/>
                <a:lstStyle/>
                <a:p>
                  <a:endParaRPr lang="zh-CN" altLang="en-US"/>
                </a:p>
              </p:txBody>
            </p:sp>
            <p:sp>
              <p:nvSpPr>
                <p:cNvPr id="16" name="Rectangle 23"/>
                <p:cNvSpPr>
                  <a:spLocks noChangeArrowheads="1"/>
                </p:cNvSpPr>
                <p:nvPr/>
              </p:nvSpPr>
              <p:spPr bwMode="auto">
                <a:xfrm>
                  <a:off x="1344" y="1632"/>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17" name="AutoShape 2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18" name="AutoShape 2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ln>
              </p:spPr>
              <p:txBody>
                <a:bodyPr wrap="none" anchor="ctr"/>
                <a:lstStyle/>
                <a:p>
                  <a:endParaRPr lang="zh-CN" altLang="en-US"/>
                </a:p>
              </p:txBody>
            </p:sp>
            <p:sp>
              <p:nvSpPr>
                <p:cNvPr id="19" name="Rectangle 26"/>
                <p:cNvSpPr>
                  <a:spLocks noChangeArrowheads="1"/>
                </p:cNvSpPr>
                <p:nvPr/>
              </p:nvSpPr>
              <p:spPr bwMode="auto">
                <a:xfrm>
                  <a:off x="1584" y="1776"/>
                  <a:ext cx="96" cy="96"/>
                </a:xfrm>
                <a:prstGeom prst="rect">
                  <a:avLst/>
                </a:prstGeom>
                <a:solidFill>
                  <a:srgbClr val="FF0066"/>
                </a:solidFill>
                <a:ln w="9525">
                  <a:solidFill>
                    <a:schemeClr val="tx1"/>
                  </a:solidFill>
                  <a:miter lim="800000"/>
                </a:ln>
              </p:spPr>
              <p:txBody>
                <a:bodyPr wrap="none" anchor="ctr"/>
                <a:lstStyle/>
                <a:p>
                  <a:endParaRPr lang="zh-CN" altLang="en-US"/>
                </a:p>
              </p:txBody>
            </p:sp>
            <p:sp>
              <p:nvSpPr>
                <p:cNvPr id="20" name="Oval 27"/>
                <p:cNvSpPr>
                  <a:spLocks noChangeArrowheads="1"/>
                </p:cNvSpPr>
                <p:nvPr/>
              </p:nvSpPr>
              <p:spPr bwMode="auto">
                <a:xfrm>
                  <a:off x="1296" y="1776"/>
                  <a:ext cx="96" cy="96"/>
                </a:xfrm>
                <a:prstGeom prst="ellipse">
                  <a:avLst/>
                </a:prstGeom>
                <a:solidFill>
                  <a:schemeClr val="bg1"/>
                </a:solidFill>
                <a:ln w="9525">
                  <a:solidFill>
                    <a:schemeClr val="tx1"/>
                  </a:solidFill>
                  <a:round/>
                </a:ln>
              </p:spPr>
              <p:txBody>
                <a:bodyPr wrap="none" anchor="ctr"/>
                <a:lstStyle/>
                <a:p>
                  <a:endParaRPr lang="zh-CN" altLang="en-US"/>
                </a:p>
              </p:txBody>
            </p:sp>
          </p:grpSp>
        </p:grpSp>
        <p:sp>
          <p:nvSpPr>
            <p:cNvPr id="8" name="Text Box 28"/>
            <p:cNvSpPr txBox="1">
              <a:spLocks noChangeArrowheads="1"/>
            </p:cNvSpPr>
            <p:nvPr/>
          </p:nvSpPr>
          <p:spPr bwMode="auto">
            <a:xfrm>
              <a:off x="3576" y="3936"/>
              <a:ext cx="68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a:latin typeface="Times New Roman" panose="02020503050405090304" pitchFamily="18" charset="0"/>
                </a:rPr>
                <a:t>对象 </a:t>
              </a:r>
              <a:r>
                <a:rPr lang="en-US" altLang="zh-CN">
                  <a:latin typeface="Times New Roman" panose="02020503050405090304" pitchFamily="18" charset="0"/>
                </a:rPr>
                <a:t>A</a:t>
              </a:r>
              <a:endParaRPr lang="en-US" altLang="zh-CN" b="0">
                <a:latin typeface="Times New Roman" panose="02020503050405090304" pitchFamily="18" charset="0"/>
              </a:endParaRPr>
            </a:p>
          </p:txBody>
        </p:sp>
        <p:sp>
          <p:nvSpPr>
            <p:cNvPr id="9" name="Text Box 29"/>
            <p:cNvSpPr txBox="1">
              <a:spLocks noChangeArrowheads="1"/>
            </p:cNvSpPr>
            <p:nvPr/>
          </p:nvSpPr>
          <p:spPr bwMode="auto">
            <a:xfrm>
              <a:off x="3748" y="2638"/>
              <a:ext cx="50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a:latin typeface="Times New Roman" panose="02020503050405090304" pitchFamily="18" charset="0"/>
                </a:rPr>
                <a:t>消息</a:t>
              </a:r>
              <a:endParaRPr lang="zh-CN" altLang="en-US" b="0">
                <a:latin typeface="Times New Roman" panose="02020503050405090304" pitchFamily="18" charset="0"/>
              </a:endParaRPr>
            </a:p>
          </p:txBody>
        </p:sp>
        <p:cxnSp>
          <p:nvCxnSpPr>
            <p:cNvPr id="10" name="AutoShape 30"/>
            <p:cNvCxnSpPr>
              <a:cxnSpLocks noChangeShapeType="1"/>
              <a:stCxn id="11" idx="0"/>
              <a:endCxn id="21" idx="2"/>
            </p:cNvCxnSpPr>
            <p:nvPr/>
          </p:nvCxnSpPr>
          <p:spPr bwMode="auto">
            <a:xfrm rot="5400000" flipV="1">
              <a:off x="4169" y="2714"/>
              <a:ext cx="41" cy="754"/>
            </a:xfrm>
            <a:prstGeom prst="curvedConnector4">
              <a:avLst>
                <a:gd name="adj1" fmla="val -300000"/>
                <a:gd name="adj2" fmla="val 80000"/>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609599" y="2062164"/>
            <a:ext cx="10837333"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kumimoji="1" sz="2400">
                <a:solidFill>
                  <a:schemeClr val="tx1"/>
                </a:solidFill>
                <a:latin typeface="Times New Roman" panose="02020503050405090304" pitchFamily="18" charset="0"/>
                <a:ea typeface="宋体" panose="02010600030101010101" pitchFamily="2" charset="-122"/>
              </a:defRPr>
            </a:lvl1pPr>
            <a:lvl2pPr marL="742950" indent="-285750">
              <a:defRPr kumimoji="1" sz="2400">
                <a:solidFill>
                  <a:schemeClr val="tx1"/>
                </a:solidFill>
                <a:latin typeface="Times New Roman" panose="02020503050405090304" pitchFamily="18" charset="0"/>
                <a:ea typeface="宋体" panose="02010600030101010101" pitchFamily="2" charset="-122"/>
              </a:defRPr>
            </a:lvl2pPr>
            <a:lvl3pPr marL="1143000" indent="-228600">
              <a:defRPr kumimoji="1" sz="2400">
                <a:solidFill>
                  <a:schemeClr val="tx1"/>
                </a:solidFill>
                <a:latin typeface="Times New Roman" panose="02020503050405090304" pitchFamily="18" charset="0"/>
                <a:ea typeface="宋体" panose="02010600030101010101" pitchFamily="2" charset="-122"/>
              </a:defRPr>
            </a:lvl3pPr>
            <a:lvl4pPr marL="1600200" indent="-228600">
              <a:defRPr kumimoji="1" sz="2400">
                <a:solidFill>
                  <a:schemeClr val="tx1"/>
                </a:solidFill>
                <a:latin typeface="Times New Roman" panose="02020503050405090304" pitchFamily="18" charset="0"/>
                <a:ea typeface="宋体" panose="02010600030101010101" pitchFamily="2" charset="-122"/>
              </a:defRPr>
            </a:lvl4pPr>
            <a:lvl5pPr marL="2057400" indent="-228600">
              <a:defRPr kumimoji="1" sz="2400">
                <a:solidFill>
                  <a:schemeClr val="tx1"/>
                </a:solidFill>
                <a:latin typeface="Times New Roman" panose="0202050305040509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spcBef>
                <a:spcPct val="20000"/>
              </a:spcBef>
              <a:buClr>
                <a:schemeClr val="folHlink"/>
              </a:buClr>
              <a:buSzPct val="60000"/>
              <a:buFont typeface="Wingdings" panose="05000000000000000000" pitchFamily="2" charset="2"/>
              <a:buChar char="n"/>
            </a:pPr>
            <a:endParaRPr lang="zh-CN" altLang="en-US" sz="2800" dirty="0">
              <a:latin typeface="Tahoma" panose="020B0604030504040204" pitchFamily="34" charset="0"/>
            </a:endParaRPr>
          </a:p>
          <a:p>
            <a:pPr>
              <a:spcBef>
                <a:spcPct val="20000"/>
              </a:spcBef>
              <a:buClr>
                <a:schemeClr val="folHlink"/>
              </a:buClr>
              <a:buSzPct val="60000"/>
              <a:buFont typeface="Wingdings" panose="05000000000000000000" pitchFamily="2" charset="2"/>
              <a:buChar char="n"/>
            </a:pPr>
            <a:endParaRPr lang="zh-CN" altLang="en-US" sz="2800" dirty="0">
              <a:latin typeface="Tahoma" panose="020B0604030504040204" pitchFamily="34" charset="0"/>
            </a:endParaRPr>
          </a:p>
          <a:p>
            <a:pPr>
              <a:spcBef>
                <a:spcPct val="20000"/>
              </a:spcBef>
              <a:buClr>
                <a:schemeClr val="folHlink"/>
              </a:buClr>
              <a:buSzPct val="60000"/>
              <a:buFont typeface="Wingdings" panose="05000000000000000000" pitchFamily="2" charset="2"/>
              <a:buChar char="n"/>
            </a:pPr>
            <a:endParaRPr lang="zh-CN" altLang="en-US" sz="2800" dirty="0">
              <a:latin typeface="Tahoma" panose="020B0604030504040204" pitchFamily="34" charset="0"/>
            </a:endParaRPr>
          </a:p>
          <a:p>
            <a:pPr>
              <a:spcBef>
                <a:spcPct val="20000"/>
              </a:spcBef>
              <a:buClr>
                <a:schemeClr val="folHlink"/>
              </a:buClr>
              <a:buSzPct val="60000"/>
              <a:buFont typeface="Wingdings" panose="05000000000000000000" pitchFamily="2" charset="2"/>
              <a:buChar char="n"/>
            </a:pPr>
            <a:endParaRPr lang="zh-CN" altLang="en-US" sz="2800" dirty="0">
              <a:latin typeface="Tahoma" panose="020B0604030504040204" pitchFamily="34" charset="0"/>
            </a:endParaRPr>
          </a:p>
          <a:p>
            <a:pPr>
              <a:spcBef>
                <a:spcPct val="20000"/>
              </a:spcBef>
              <a:buClr>
                <a:schemeClr val="folHlink"/>
              </a:buClr>
              <a:buSzPct val="60000"/>
              <a:buFont typeface="Wingdings" panose="05000000000000000000" pitchFamily="2" charset="2"/>
              <a:buChar char="n"/>
            </a:pPr>
            <a:endParaRPr lang="zh-CN" altLang="en-US" sz="2800" dirty="0">
              <a:latin typeface="Tahoma" panose="020B0604030504040204" pitchFamily="34" charset="0"/>
            </a:endParaRPr>
          </a:p>
          <a:p>
            <a:pPr>
              <a:lnSpc>
                <a:spcPct val="90000"/>
              </a:lnSpc>
              <a:spcBef>
                <a:spcPct val="20000"/>
              </a:spcBef>
              <a:buSzPct val="60000"/>
              <a:buFont typeface="Wingdings" panose="05000000000000000000" pitchFamily="2" charset="2"/>
              <a:buChar char="n"/>
            </a:pPr>
            <a:r>
              <a:rPr lang="zh-CN" altLang="en-US" dirty="0">
                <a:latin typeface="Tahoma" panose="020B0604030504040204" pitchFamily="34" charset="0"/>
              </a:rPr>
              <a:t>在程序中所操作的对象是类的一个实例。</a:t>
            </a:r>
          </a:p>
          <a:p>
            <a:pPr>
              <a:lnSpc>
                <a:spcPct val="90000"/>
              </a:lnSpc>
              <a:spcBef>
                <a:spcPct val="20000"/>
              </a:spcBef>
              <a:buSzPct val="60000"/>
              <a:buFont typeface="Wingdings" panose="05000000000000000000" pitchFamily="2" charset="2"/>
              <a:buChar char="n"/>
            </a:pPr>
            <a:r>
              <a:rPr lang="zh-CN" altLang="en-US" dirty="0">
                <a:latin typeface="Tahoma" panose="020B0604030504040204" pitchFamily="34" charset="0"/>
              </a:rPr>
              <a:t>创建一个对象： </a:t>
            </a:r>
            <a:r>
              <a:rPr lang="en-US" altLang="zh-CN" dirty="0">
                <a:solidFill>
                  <a:srgbClr val="FF0066"/>
                </a:solidFill>
                <a:latin typeface="Tahoma" panose="020B0604030504040204" pitchFamily="34" charset="0"/>
              </a:rPr>
              <a:t>Hello obj=new Hello();</a:t>
            </a:r>
          </a:p>
          <a:p>
            <a:pPr>
              <a:lnSpc>
                <a:spcPct val="90000"/>
              </a:lnSpc>
              <a:spcBef>
                <a:spcPct val="20000"/>
              </a:spcBef>
              <a:buSzPct val="60000"/>
              <a:buFont typeface="Wingdings" panose="05000000000000000000" pitchFamily="2" charset="2"/>
              <a:buChar char="n"/>
            </a:pPr>
            <a:r>
              <a:rPr lang="zh-CN" altLang="en-US" dirty="0">
                <a:latin typeface="Tahoma" panose="020B0604030504040204" pitchFamily="34" charset="0"/>
              </a:rPr>
              <a:t>调用方法： </a:t>
            </a:r>
            <a:r>
              <a:rPr lang="en-US" altLang="zh-CN" dirty="0" err="1">
                <a:latin typeface="Tahoma" panose="020B0604030504040204" pitchFamily="34" charset="0"/>
              </a:rPr>
              <a:t>obj.showString</a:t>
            </a:r>
            <a:r>
              <a:rPr lang="en-US" altLang="zh-CN" dirty="0">
                <a:latin typeface="Tahoma" panose="020B0604030504040204" pitchFamily="34" charset="0"/>
              </a:rPr>
              <a:t>();</a:t>
            </a:r>
          </a:p>
          <a:p>
            <a:pPr>
              <a:lnSpc>
                <a:spcPct val="90000"/>
              </a:lnSpc>
            </a:pPr>
            <a:r>
              <a:rPr lang="en-US" altLang="zh-CN" sz="2000" dirty="0">
                <a:solidFill>
                  <a:srgbClr val="FF3300"/>
                </a:solidFill>
                <a:latin typeface="Courier New" panose="02070409020205090404" pitchFamily="49" charset="0"/>
                <a:ea typeface="楷体_GB2312" panose="02010609030101010101" pitchFamily="49" charset="-122"/>
              </a:rPr>
              <a:t>    </a:t>
            </a:r>
          </a:p>
          <a:p>
            <a:pPr>
              <a:lnSpc>
                <a:spcPct val="90000"/>
              </a:lnSpc>
            </a:pPr>
            <a:r>
              <a:rPr lang="zh-CN" altLang="en-US" i="1" dirty="0">
                <a:solidFill>
                  <a:srgbClr val="FF3300"/>
                </a:solidFill>
                <a:latin typeface="Courier New" panose="02070409020205090404" pitchFamily="49" charset="0"/>
                <a:ea typeface="楷体_GB2312" panose="02010609030101010101" pitchFamily="49" charset="-122"/>
              </a:rPr>
              <a:t>调用对象的方法相当于给对象发送消息，</a:t>
            </a:r>
            <a:endParaRPr lang="en-US" altLang="zh-CN" i="1" dirty="0">
              <a:solidFill>
                <a:srgbClr val="FF3300"/>
              </a:solidFill>
              <a:latin typeface="Courier New" panose="02070409020205090404" pitchFamily="49" charset="0"/>
              <a:ea typeface="楷体_GB2312" panose="02010609030101010101" pitchFamily="49" charset="-122"/>
            </a:endParaRPr>
          </a:p>
          <a:p>
            <a:pPr>
              <a:lnSpc>
                <a:spcPct val="90000"/>
              </a:lnSpc>
            </a:pPr>
            <a:r>
              <a:rPr lang="zh-CN" altLang="en-US" i="1" dirty="0">
                <a:solidFill>
                  <a:srgbClr val="FF3300"/>
                </a:solidFill>
                <a:latin typeface="Courier New" panose="02070409020205090404" pitchFamily="49" charset="0"/>
                <a:ea typeface="楷体_GB2312" panose="02010609030101010101" pitchFamily="49" charset="-122"/>
              </a:rPr>
              <a:t>收到消息的对象通过变自身的状态或者向其它对象发送消息来响应消息。</a:t>
            </a:r>
          </a:p>
        </p:txBody>
      </p:sp>
      <p:grpSp>
        <p:nvGrpSpPr>
          <p:cNvPr id="11276" name="Group 12"/>
          <p:cNvGrpSpPr/>
          <p:nvPr/>
        </p:nvGrpSpPr>
        <p:grpSpPr bwMode="auto">
          <a:xfrm>
            <a:off x="3627966" y="373351"/>
            <a:ext cx="7281334" cy="3649089"/>
            <a:chOff x="1920" y="852"/>
            <a:chExt cx="3744" cy="2019"/>
          </a:xfrm>
        </p:grpSpPr>
        <p:grpSp>
          <p:nvGrpSpPr>
            <p:cNvPr id="11271" name="Group 7"/>
            <p:cNvGrpSpPr/>
            <p:nvPr/>
          </p:nvGrpSpPr>
          <p:grpSpPr bwMode="auto">
            <a:xfrm>
              <a:off x="1920" y="852"/>
              <a:ext cx="3456" cy="2019"/>
              <a:chOff x="1536" y="852"/>
              <a:chExt cx="3456" cy="2019"/>
            </a:xfrm>
          </p:grpSpPr>
          <p:sp>
            <p:nvSpPr>
              <p:cNvPr id="11268" name="Text Box 4"/>
              <p:cNvSpPr txBox="1">
                <a:spLocks noChangeArrowheads="1"/>
              </p:cNvSpPr>
              <p:nvPr/>
            </p:nvSpPr>
            <p:spPr bwMode="auto">
              <a:xfrm>
                <a:off x="1536" y="852"/>
                <a:ext cx="3456" cy="1803"/>
              </a:xfrm>
              <a:prstGeom prst="rect">
                <a:avLst/>
              </a:prstGeom>
              <a:solidFill>
                <a:srgbClr val="FFFF99"/>
              </a:solidFill>
              <a:ln w="9525">
                <a:solidFill>
                  <a:schemeClr val="tx1"/>
                </a:solidFill>
                <a:miter lim="800000"/>
              </a:ln>
            </p:spPr>
            <p:txBody>
              <a:bodyPr>
                <a:spAutoFit/>
              </a:bodyPr>
              <a:lstStyle/>
              <a:p>
                <a:r>
                  <a:rPr lang="en-US" altLang="zh-CN" dirty="0">
                    <a:latin typeface="Times New Roman" panose="02020503050405090304" pitchFamily="18" charset="0"/>
                  </a:rPr>
                  <a:t>class Hello</a:t>
                </a:r>
              </a:p>
              <a:p>
                <a:r>
                  <a:rPr lang="en-US" altLang="zh-CN" dirty="0">
                    <a:latin typeface="Times New Roman" panose="02020503050405090304" pitchFamily="18" charset="0"/>
                  </a:rPr>
                  <a:t>{ </a:t>
                </a:r>
              </a:p>
              <a:p>
                <a:endParaRPr lang="en-US" altLang="zh-CN" dirty="0">
                  <a:latin typeface="Times New Roman" panose="02020503050405090304" pitchFamily="18" charset="0"/>
                </a:endParaRPr>
              </a:p>
              <a:p>
                <a:endParaRPr lang="en-US" altLang="zh-CN" dirty="0">
                  <a:latin typeface="Times New Roman" panose="02020503050405090304" pitchFamily="18" charset="0"/>
                </a:endParaRPr>
              </a:p>
              <a:p>
                <a:endParaRPr lang="en-US" altLang="zh-CN" dirty="0">
                  <a:latin typeface="Times New Roman" panose="02020503050405090304" pitchFamily="18" charset="0"/>
                </a:endParaRPr>
              </a:p>
              <a:p>
                <a:endParaRPr lang="en-US" altLang="zh-CN" dirty="0">
                  <a:latin typeface="Times New Roman" panose="02020503050405090304" pitchFamily="18" charset="0"/>
                </a:endParaRPr>
              </a:p>
              <a:p>
                <a:r>
                  <a:rPr lang="en-US" altLang="zh-CN" dirty="0">
                    <a:latin typeface="Times New Roman" panose="02020503050405090304" pitchFamily="18" charset="0"/>
                  </a:rPr>
                  <a:t> </a:t>
                </a:r>
              </a:p>
              <a:p>
                <a:endParaRPr lang="en-US" altLang="zh-CN" dirty="0">
                  <a:latin typeface="Times New Roman" panose="02020503050405090304" pitchFamily="18" charset="0"/>
                </a:endParaRPr>
              </a:p>
              <a:p>
                <a:endParaRPr lang="en-US" altLang="zh-CN" dirty="0">
                  <a:latin typeface="Times New Roman" panose="02020503050405090304" pitchFamily="18" charset="0"/>
                </a:endParaRPr>
              </a:p>
              <a:p>
                <a:r>
                  <a:rPr lang="en-US" altLang="zh-CN" dirty="0">
                    <a:latin typeface="Times New Roman" panose="02020503050405090304" pitchFamily="18" charset="0"/>
                  </a:rPr>
                  <a:t>}</a:t>
                </a:r>
              </a:p>
            </p:txBody>
          </p:sp>
          <p:sp>
            <p:nvSpPr>
              <p:cNvPr id="11269" name="Text Box 5"/>
              <p:cNvSpPr txBox="1">
                <a:spLocks noChangeArrowheads="1"/>
              </p:cNvSpPr>
              <p:nvPr/>
            </p:nvSpPr>
            <p:spPr bwMode="auto">
              <a:xfrm>
                <a:off x="1877" y="1284"/>
                <a:ext cx="1262" cy="252"/>
              </a:xfrm>
              <a:prstGeom prst="rect">
                <a:avLst/>
              </a:prstGeom>
              <a:solidFill>
                <a:srgbClr val="FFFFCC"/>
              </a:solidFill>
              <a:ln w="9525">
                <a:solidFill>
                  <a:schemeClr val="tx1"/>
                </a:solidFill>
                <a:miter lim="800000"/>
              </a:ln>
            </p:spPr>
            <p:txBody>
              <a:bodyPr wrap="none">
                <a:spAutoFit/>
              </a:bodyPr>
              <a:lstStyle/>
              <a:p>
                <a:r>
                  <a:rPr lang="en-US" altLang="zh-CN" sz="2000">
                    <a:latin typeface="Times New Roman" panose="02020503050405090304" pitchFamily="18" charset="0"/>
                  </a:rPr>
                  <a:t>private String s</a:t>
                </a:r>
                <a:r>
                  <a:rPr lang="zh-CN" altLang="en-US" sz="2000">
                    <a:latin typeface="Times New Roman" panose="02020503050405090304" pitchFamily="18" charset="0"/>
                  </a:rPr>
                  <a:t>；</a:t>
                </a:r>
              </a:p>
            </p:txBody>
          </p:sp>
          <p:sp>
            <p:nvSpPr>
              <p:cNvPr id="11270" name="Text Box 6"/>
              <p:cNvSpPr txBox="1">
                <a:spLocks noChangeArrowheads="1"/>
              </p:cNvSpPr>
              <p:nvPr/>
            </p:nvSpPr>
            <p:spPr bwMode="auto">
              <a:xfrm>
                <a:off x="1872" y="1572"/>
                <a:ext cx="1985" cy="1299"/>
              </a:xfrm>
              <a:prstGeom prst="rect">
                <a:avLst/>
              </a:prstGeom>
              <a:solidFill>
                <a:srgbClr val="FFCCCC"/>
              </a:solidFill>
              <a:ln w="9525">
                <a:solidFill>
                  <a:schemeClr val="tx1"/>
                </a:solidFill>
                <a:miter lim="800000"/>
              </a:ln>
            </p:spPr>
            <p:txBody>
              <a:bodyPr wrap="none">
                <a:spAutoFit/>
              </a:bodyPr>
              <a:lstStyle/>
              <a:p>
                <a:r>
                  <a:rPr lang="en-US" altLang="zh-CN" sz="1600">
                    <a:latin typeface="Times New Roman" panose="02020503050405090304" pitchFamily="18" charset="0"/>
                  </a:rPr>
                  <a:t>public void showString()</a:t>
                </a:r>
              </a:p>
              <a:p>
                <a:r>
                  <a:rPr lang="en-US" altLang="zh-CN" sz="1600">
                    <a:latin typeface="Times New Roman" panose="02020503050405090304" pitchFamily="18" charset="0"/>
                  </a:rPr>
                  <a:t>{</a:t>
                </a:r>
              </a:p>
              <a:p>
                <a:r>
                  <a:rPr lang="en-US" altLang="zh-CN" sz="1600">
                    <a:latin typeface="Times New Roman" panose="02020503050405090304" pitchFamily="18" charset="0"/>
                  </a:rPr>
                  <a:t>    System.out.println(s);</a:t>
                </a:r>
              </a:p>
              <a:p>
                <a:r>
                  <a:rPr lang="en-US" altLang="zh-CN" sz="1600">
                    <a:latin typeface="Times New Roman" panose="02020503050405090304" pitchFamily="18" charset="0"/>
                  </a:rPr>
                  <a:t>}</a:t>
                </a:r>
              </a:p>
              <a:p>
                <a:r>
                  <a:rPr lang="en-US" altLang="zh-CN" sz="1600">
                    <a:latin typeface="Times New Roman" panose="02020503050405090304" pitchFamily="18" charset="0"/>
                  </a:rPr>
                  <a:t>public void changeString(String str)</a:t>
                </a:r>
              </a:p>
              <a:p>
                <a:r>
                  <a:rPr lang="en-US" altLang="zh-CN" sz="1600">
                    <a:latin typeface="Times New Roman" panose="02020503050405090304" pitchFamily="18" charset="0"/>
                  </a:rPr>
                  <a:t>{</a:t>
                </a:r>
              </a:p>
              <a:p>
                <a:r>
                  <a:rPr lang="en-US" altLang="zh-CN" sz="1600">
                    <a:latin typeface="Times New Roman" panose="02020503050405090304" pitchFamily="18" charset="0"/>
                  </a:rPr>
                  <a:t>    s = str;</a:t>
                </a:r>
              </a:p>
              <a:p>
                <a:r>
                  <a:rPr lang="en-US" altLang="zh-CN" sz="1600">
                    <a:latin typeface="Times New Roman" panose="02020503050405090304" pitchFamily="18" charset="0"/>
                  </a:rPr>
                  <a:t>} </a:t>
                </a:r>
              </a:p>
            </p:txBody>
          </p:sp>
        </p:grpSp>
        <p:sp>
          <p:nvSpPr>
            <p:cNvPr id="11272" name="AutoShape 8"/>
            <p:cNvSpPr>
              <a:spLocks noChangeArrowheads="1"/>
            </p:cNvSpPr>
            <p:nvPr/>
          </p:nvSpPr>
          <p:spPr bwMode="auto">
            <a:xfrm>
              <a:off x="3504" y="864"/>
              <a:ext cx="720" cy="288"/>
            </a:xfrm>
            <a:prstGeom prst="wedgeRectCallout">
              <a:avLst>
                <a:gd name="adj1" fmla="val -41250"/>
                <a:gd name="adj2" fmla="val 8680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变量</a:t>
              </a:r>
            </a:p>
          </p:txBody>
        </p:sp>
        <p:sp>
          <p:nvSpPr>
            <p:cNvPr id="11273" name="AutoShape 9"/>
            <p:cNvSpPr>
              <a:spLocks noChangeArrowheads="1"/>
            </p:cNvSpPr>
            <p:nvPr/>
          </p:nvSpPr>
          <p:spPr bwMode="auto">
            <a:xfrm>
              <a:off x="4368" y="864"/>
              <a:ext cx="1200" cy="480"/>
            </a:xfrm>
            <a:prstGeom prst="wedgeRectCallout">
              <a:avLst>
                <a:gd name="adj1" fmla="val -109750"/>
                <a:gd name="adj2" fmla="val 10958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方法</a:t>
              </a:r>
              <a:r>
                <a:rPr lang="en-US" altLang="zh-CN"/>
                <a:t>showString()</a:t>
              </a:r>
            </a:p>
          </p:txBody>
        </p:sp>
        <p:sp>
          <p:nvSpPr>
            <p:cNvPr id="11274" name="AutoShape 10"/>
            <p:cNvSpPr>
              <a:spLocks noChangeArrowheads="1"/>
            </p:cNvSpPr>
            <p:nvPr/>
          </p:nvSpPr>
          <p:spPr bwMode="auto">
            <a:xfrm>
              <a:off x="4320" y="1440"/>
              <a:ext cx="1344" cy="480"/>
            </a:xfrm>
            <a:prstGeom prst="wedgeRectCallout">
              <a:avLst>
                <a:gd name="adj1" fmla="val -52681"/>
                <a:gd name="adj2" fmla="val 12104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方法</a:t>
              </a:r>
              <a:r>
                <a:rPr lang="en-US" altLang="zh-CN"/>
                <a:t>changeString()</a:t>
              </a:r>
            </a:p>
          </p:txBody>
        </p:sp>
      </p:grpSp>
      <p:sp>
        <p:nvSpPr>
          <p:cNvPr id="11277" name="Rectangle 13"/>
          <p:cNvSpPr>
            <a:spLocks noChangeArrowheads="1"/>
          </p:cNvSpPr>
          <p:nvPr/>
        </p:nvSpPr>
        <p:spPr bwMode="auto">
          <a:xfrm>
            <a:off x="169333" y="152400"/>
            <a:ext cx="69172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3200" dirty="0">
                <a:latin typeface="Times New Roman" panose="02020503050405090304" pitchFamily="18" charset="0"/>
              </a:rPr>
              <a:t>一个例子</a:t>
            </a:r>
            <a:endParaRPr lang="zh-CN" altLang="en-US" sz="3200" dirty="0">
              <a:solidFill>
                <a:schemeClr val="folHlink"/>
              </a:solidFill>
              <a:latin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3352</Words>
  <Application>Microsoft Macintosh PowerPoint</Application>
  <PresentationFormat>宽屏</PresentationFormat>
  <Paragraphs>436</Paragraphs>
  <Slides>46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8" baseType="lpstr">
      <vt:lpstr>等线</vt:lpstr>
      <vt:lpstr>等线 Light</vt:lpstr>
      <vt:lpstr>STLiti</vt:lpstr>
      <vt:lpstr>宋体</vt:lpstr>
      <vt:lpstr>Apple Chancery</vt:lpstr>
      <vt:lpstr>Arial</vt:lpstr>
      <vt:lpstr>Courier New</vt:lpstr>
      <vt:lpstr>Tahoma</vt:lpstr>
      <vt:lpstr>Times New Roman</vt:lpstr>
      <vt:lpstr>Wingdings</vt:lpstr>
      <vt:lpstr>Office 主题​​</vt:lpstr>
      <vt:lpstr>剪辑</vt:lpstr>
      <vt:lpstr>面向对象程序设计  Object Oriented Programming </vt:lpstr>
      <vt:lpstr>第三章 面向对象</vt:lpstr>
      <vt:lpstr>面向对象的概念</vt:lpstr>
      <vt:lpstr>面向对象的概念</vt:lpstr>
      <vt:lpstr>PowerPoint 演示文稿</vt:lpstr>
      <vt:lpstr>面向对象的概念—类</vt:lpstr>
      <vt:lpstr>关于类</vt:lpstr>
      <vt:lpstr>关于类</vt:lpstr>
      <vt:lpstr>PowerPoint 演示文稿</vt:lpstr>
      <vt:lpstr>问题？</vt:lpstr>
      <vt:lpstr>关于类</vt:lpstr>
      <vt:lpstr>PowerPoint 演示文稿</vt:lpstr>
      <vt:lpstr>好的软件设计</vt:lpstr>
      <vt:lpstr>封装</vt:lpstr>
      <vt:lpstr>关于封装</vt:lpstr>
      <vt:lpstr>封装中的访问修饰符</vt:lpstr>
      <vt:lpstr>修饰符种类</vt:lpstr>
      <vt:lpstr>子类</vt:lpstr>
      <vt:lpstr>继承</vt:lpstr>
      <vt:lpstr>方法的覆盖</vt:lpstr>
      <vt:lpstr>方法的重载（多态性）</vt:lpstr>
      <vt:lpstr>类声明的详细规范</vt:lpstr>
      <vt:lpstr>变量的定义及修饰字</vt:lpstr>
      <vt:lpstr>关于修饰符</vt:lpstr>
      <vt:lpstr>注意：</vt:lpstr>
      <vt:lpstr>方法的定义及修饰字</vt:lpstr>
      <vt:lpstr>PowerPoint 演示文稿</vt:lpstr>
      <vt:lpstr>对象的生成</vt:lpstr>
      <vt:lpstr>对象的使用</vt:lpstr>
      <vt:lpstr>关于对象的生成</vt:lpstr>
      <vt:lpstr>对象的构造方法</vt:lpstr>
      <vt:lpstr>对象的构造方法</vt:lpstr>
      <vt:lpstr>对象的析构方法</vt:lpstr>
      <vt:lpstr>继承</vt:lpstr>
      <vt:lpstr>继承</vt:lpstr>
      <vt:lpstr>覆盖</vt:lpstr>
      <vt:lpstr>覆盖时应遵循的原则</vt:lpstr>
      <vt:lpstr>重载</vt:lpstr>
      <vt:lpstr>关于多态性,除了重载还有继承！</vt:lpstr>
      <vt:lpstr>instanceof</vt:lpstr>
      <vt:lpstr>成员变量的隐藏</vt:lpstr>
      <vt:lpstr>关于成员变量的访问</vt:lpstr>
      <vt:lpstr>内嵌类</vt:lpstr>
      <vt:lpstr>名字空间及访问规则</vt:lpstr>
      <vt:lpstr>Package</vt:lpstr>
      <vt:lpstr>Package的引用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60</cp:revision>
  <dcterms:created xsi:type="dcterms:W3CDTF">2020-03-20T08:52:18Z</dcterms:created>
  <dcterms:modified xsi:type="dcterms:W3CDTF">2020-03-23T08:49:08Z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2052-2.0.1.3256</vt:lpwstr>
  </property>
</Properties>
</file>