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707"/>
  </p:normalViewPr>
  <p:slideViewPr>
    <p:cSldViewPr snapToGrid="0" snapToObjects="1">
      <p:cViewPr varScale="1">
        <p:scale>
          <a:sx n="107" d="100"/>
          <a:sy n="107" d="100"/>
        </p:scale>
        <p:origin x="2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D4CFBBBD-DB2F-F641-939B-B00A71D9CE0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477C2526-073D-C547-BD2E-62977487A5AE}"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D4CFBBBD-DB2F-F641-939B-B00A71D9CE0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477C2526-073D-C547-BD2E-62977487A5AE}"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D4CFBBBD-DB2F-F641-939B-B00A71D9CE0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477C2526-073D-C547-BD2E-62977487A5AE}"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D4CFBBBD-DB2F-F641-939B-B00A71D9CE0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477C2526-073D-C547-BD2E-62977487A5AE}"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D4CFBBBD-DB2F-F641-939B-B00A71D9CE0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477C2526-073D-C547-BD2E-62977487A5AE}"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D4CFBBBD-DB2F-F641-939B-B00A71D9CE0E}"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477C2526-073D-C547-BD2E-62977487A5AE}"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D4CFBBBD-DB2F-F641-939B-B00A71D9CE0E}"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477C2526-073D-C547-BD2E-62977487A5AE}"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D4CFBBBD-DB2F-F641-939B-B00A71D9CE0E}"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477C2526-073D-C547-BD2E-62977487A5AE}"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CFBBBD-DB2F-F641-939B-B00A71D9CE0E}"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477C2526-073D-C547-BD2E-62977487A5AE}"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D4CFBBBD-DB2F-F641-939B-B00A71D9CE0E}"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477C2526-073D-C547-BD2E-62977487A5AE}"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D4CFBBBD-DB2F-F641-939B-B00A71D9CE0E}"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477C2526-073D-C547-BD2E-62977487A5AE}"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CFBBBD-DB2F-F641-939B-B00A71D9CE0E}"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C2526-073D-C547-BD2E-62977487A5A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68362"/>
            <a:ext cx="9144000" cy="2387600"/>
          </a:xfrm>
        </p:spPr>
        <p:txBody>
          <a:bodyPr>
            <a:normAutofit/>
          </a:bodyPr>
          <a:lstStyle/>
          <a:p>
            <a:r>
              <a:rPr lang="zh-CN" altLang="zh-CN" b="1" dirty="0"/>
              <a:t>面向对象程序设计</a:t>
            </a:r>
            <a:r>
              <a:rPr lang="zh-CN" altLang="zh-CN" b="1" dirty="0">
                <a:effectLst/>
              </a:rPr>
              <a:t> </a:t>
            </a:r>
            <a:br>
              <a:rPr lang="en-US" altLang="zh-CN" dirty="0">
                <a:effectLst/>
              </a:rPr>
            </a:br>
            <a:r>
              <a:rPr lang="en-US" altLang="zh-CN" sz="2800" dirty="0">
                <a:latin typeface="Apple Chancery" panose="03020702040506060504" pitchFamily="66" charset="-79"/>
                <a:cs typeface="Apple Chancery" panose="03020702040506060504" pitchFamily="66" charset="-79"/>
              </a:rPr>
              <a:t>Object Oriented Programming</a:t>
            </a:r>
            <a:r>
              <a:rPr lang="zh-CN" altLang="zh-CN" sz="2800" dirty="0">
                <a:effectLst/>
                <a:latin typeface="Apple Chancery" panose="03020702040506060504" pitchFamily="66" charset="-79"/>
                <a:cs typeface="Apple Chancery" panose="03020702040506060504" pitchFamily="66" charset="-79"/>
              </a:rPr>
              <a:t> </a:t>
            </a:r>
            <a:endParaRPr kumimoji="1" lang="zh-CN" altLang="en-US" sz="2800" dirty="0">
              <a:latin typeface="Apple Chancery" panose="03020702040506060504" pitchFamily="66" charset="-79"/>
              <a:cs typeface="Apple Chancery" panose="03020702040506060504" pitchFamily="66" charset="-79"/>
            </a:endParaRPr>
          </a:p>
        </p:txBody>
      </p:sp>
      <p:sp>
        <p:nvSpPr>
          <p:cNvPr id="3" name="副标题 2"/>
          <p:cNvSpPr>
            <a:spLocks noGrp="1"/>
          </p:cNvSpPr>
          <p:nvPr>
            <p:ph type="subTitle" idx="1"/>
          </p:nvPr>
        </p:nvSpPr>
        <p:spPr/>
        <p:txBody>
          <a:bodyPr>
            <a:normAutofit/>
          </a:bodyPr>
          <a:lstStyle/>
          <a:p>
            <a:pPr algn="l"/>
            <a:endParaRPr kumimoji="1" lang="en-US" altLang="zh-CN" dirty="0"/>
          </a:p>
          <a:p>
            <a:r>
              <a:rPr kumimoji="1" lang="zh-CN" altLang="en-US" dirty="0"/>
              <a:t>主讲教师：黄建伟</a:t>
            </a:r>
            <a:endParaRPr kumimoji="1" lang="en-US" altLang="zh-CN" dirty="0"/>
          </a:p>
        </p:txBody>
      </p:sp>
      <p:sp>
        <p:nvSpPr>
          <p:cNvPr id="4" name="文本框 3"/>
          <p:cNvSpPr txBox="1"/>
          <p:nvPr/>
        </p:nvSpPr>
        <p:spPr>
          <a:xfrm>
            <a:off x="152400" y="191254"/>
            <a:ext cx="4470400" cy="677108"/>
          </a:xfrm>
          <a:prstGeom prst="rect">
            <a:avLst/>
          </a:prstGeom>
          <a:noFill/>
        </p:spPr>
        <p:txBody>
          <a:bodyPr wrap="square" rtlCol="0">
            <a:spAutoFit/>
          </a:bodyPr>
          <a:lstStyle/>
          <a:p>
            <a:r>
              <a:rPr kumimoji="1" lang="zh-CN" altLang="en-US" sz="2000" dirty="0">
                <a:latin typeface="STLiti" panose="02010800040101010101" pitchFamily="2" charset="-122"/>
                <a:ea typeface="STLiti" panose="02010800040101010101" pitchFamily="2" charset="-122"/>
              </a:rPr>
              <a:t>内工大物联网系 专业基础课系列</a:t>
            </a:r>
            <a:endParaRPr kumimoji="1" lang="en-US" altLang="zh-CN" sz="2000" dirty="0">
              <a:latin typeface="STLiti" panose="02010800040101010101" pitchFamily="2" charset="-122"/>
              <a:ea typeface="STLiti" panose="02010800040101010101" pitchFamily="2" charset="-122"/>
            </a:endParaRPr>
          </a:p>
          <a:p>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二维数组</a:t>
            </a:r>
            <a:endParaRPr kumimoji="1" lang="zh-CN" altLang="en-US" dirty="0"/>
          </a:p>
        </p:txBody>
      </p:sp>
      <p:sp>
        <p:nvSpPr>
          <p:cNvPr id="3" name="内容占位符 2"/>
          <p:cNvSpPr>
            <a:spLocks noGrp="1"/>
          </p:cNvSpPr>
          <p:nvPr>
            <p:ph idx="1"/>
          </p:nvPr>
        </p:nvSpPr>
        <p:spPr/>
        <p:txBody>
          <a:bodyPr>
            <a:normAutofit lnSpcReduction="10000"/>
          </a:bodyPr>
          <a:lstStyle/>
          <a:p>
            <a:pPr marL="0" indent="0">
              <a:spcBef>
                <a:spcPct val="50000"/>
              </a:spcBef>
              <a:buClr>
                <a:schemeClr val="folHlink"/>
              </a:buClr>
              <a:buNone/>
            </a:pPr>
            <a:r>
              <a:rPr lang="zh-CN" altLang="en-US" sz="3200" dirty="0"/>
              <a:t>二维数组的定义方式</a:t>
            </a:r>
            <a:endParaRPr lang="zh-CN" altLang="en-US" sz="3200" dirty="0"/>
          </a:p>
          <a:p>
            <a:pPr marL="0" indent="0">
              <a:lnSpc>
                <a:spcPct val="80000"/>
              </a:lnSpc>
              <a:spcBef>
                <a:spcPct val="50000"/>
              </a:spcBef>
              <a:buClr>
                <a:schemeClr val="folHlink"/>
              </a:buClr>
              <a:buNone/>
            </a:pPr>
            <a:r>
              <a:rPr lang="zh-CN" altLang="en-US" sz="3200" dirty="0"/>
              <a:t>             </a:t>
            </a:r>
            <a:r>
              <a:rPr lang="en-US" altLang="zh-CN" dirty="0"/>
              <a:t>type </a:t>
            </a:r>
            <a:r>
              <a:rPr lang="en-US" altLang="zh-CN" dirty="0" err="1"/>
              <a:t>arrayName</a:t>
            </a:r>
            <a:r>
              <a:rPr lang="en-US" altLang="zh-CN" dirty="0"/>
              <a:t>[ ][ ]</a:t>
            </a:r>
            <a:r>
              <a:rPr lang="zh-CN" altLang="en-US" dirty="0"/>
              <a:t>；</a:t>
            </a:r>
            <a:r>
              <a:rPr lang="zh-CN" altLang="en-US" sz="3200" dirty="0"/>
              <a:t> </a:t>
            </a:r>
            <a:endParaRPr lang="zh-CN" altLang="en-US" sz="3200" dirty="0"/>
          </a:p>
          <a:p>
            <a:pPr marL="0" indent="0">
              <a:lnSpc>
                <a:spcPct val="80000"/>
              </a:lnSpc>
              <a:spcBef>
                <a:spcPct val="50000"/>
              </a:spcBef>
              <a:buClr>
                <a:schemeClr val="folHlink"/>
              </a:buClr>
              <a:buNone/>
            </a:pPr>
            <a:r>
              <a:rPr lang="zh-CN" altLang="en-US" dirty="0"/>
              <a:t>例如：</a:t>
            </a:r>
            <a:endParaRPr lang="zh-CN" altLang="en-US" dirty="0"/>
          </a:p>
          <a:p>
            <a:pPr marL="0" indent="0">
              <a:lnSpc>
                <a:spcPct val="80000"/>
              </a:lnSpc>
              <a:spcBef>
                <a:spcPct val="50000"/>
              </a:spcBef>
              <a:buClr>
                <a:schemeClr val="folHlink"/>
              </a:buClr>
              <a:buNone/>
            </a:pPr>
            <a:r>
              <a:rPr lang="zh-CN" altLang="en-US" dirty="0"/>
              <a:t>                </a:t>
            </a:r>
            <a:r>
              <a:rPr lang="en-US" altLang="zh-CN" dirty="0"/>
              <a:t>int </a:t>
            </a:r>
            <a:r>
              <a:rPr lang="en-US" altLang="zh-CN" dirty="0" err="1"/>
              <a:t>intArray</a:t>
            </a:r>
            <a:r>
              <a:rPr lang="en-US" altLang="zh-CN" dirty="0"/>
              <a:t>[ ][ ]</a:t>
            </a:r>
            <a:r>
              <a:rPr lang="zh-CN" altLang="en-US" dirty="0"/>
              <a:t>；</a:t>
            </a:r>
            <a:r>
              <a:rPr lang="zh-CN" altLang="en-US" sz="3200" dirty="0"/>
              <a:t> </a:t>
            </a:r>
            <a:endParaRPr lang="zh-CN" altLang="en-US" sz="3200" dirty="0"/>
          </a:p>
          <a:p>
            <a:pPr marL="0" indent="0">
              <a:lnSpc>
                <a:spcPct val="80000"/>
              </a:lnSpc>
              <a:spcBef>
                <a:spcPct val="50000"/>
              </a:spcBef>
              <a:buNone/>
            </a:pPr>
            <a:r>
              <a:rPr lang="zh-CN" altLang="en-US" dirty="0"/>
              <a:t>也可以采用另一种定义方式：</a:t>
            </a:r>
            <a:endParaRPr lang="zh-CN" altLang="en-US" dirty="0"/>
          </a:p>
          <a:p>
            <a:pPr marL="0" indent="0">
              <a:lnSpc>
                <a:spcPct val="80000"/>
              </a:lnSpc>
              <a:spcBef>
                <a:spcPct val="50000"/>
              </a:spcBef>
              <a:buNone/>
            </a:pPr>
            <a:r>
              <a:rPr lang="zh-CN" altLang="en-US" dirty="0"/>
              <a:t>                </a:t>
            </a:r>
            <a:r>
              <a:rPr lang="en-US" altLang="zh-CN" dirty="0"/>
              <a:t>type[ ][ ] </a:t>
            </a:r>
            <a:r>
              <a:rPr lang="en-US" altLang="zh-CN" dirty="0" err="1"/>
              <a:t>arrayName</a:t>
            </a:r>
            <a:r>
              <a:rPr lang="en-US" altLang="zh-CN" dirty="0"/>
              <a:t>;</a:t>
            </a:r>
            <a:endParaRPr lang="en-US" altLang="zh-CN" dirty="0"/>
          </a:p>
          <a:p>
            <a:pPr marL="0" indent="0">
              <a:lnSpc>
                <a:spcPct val="120000"/>
              </a:lnSpc>
              <a:spcBef>
                <a:spcPct val="50000"/>
              </a:spcBef>
              <a:buNone/>
            </a:pPr>
            <a:r>
              <a:rPr lang="zh-CN" altLang="en-US" dirty="0"/>
              <a:t>与一维数组一样，这时对数组元素也没有分配内存空间，同样要使用运算符</a:t>
            </a:r>
            <a:r>
              <a:rPr lang="en-US" altLang="zh-CN" dirty="0"/>
              <a:t>new</a:t>
            </a:r>
            <a:r>
              <a:rPr lang="zh-CN" altLang="en-US" dirty="0"/>
              <a:t>来分配内存，然后才可以访问每个元素。</a:t>
            </a:r>
            <a:endParaRPr lang="zh-CN" altLang="en-US" dirty="0"/>
          </a:p>
          <a:p>
            <a:endParaRPr kumimoji="1"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二维数组</a:t>
            </a:r>
            <a:endParaRPr kumimoji="1" lang="zh-CN" altLang="en-US" dirty="0"/>
          </a:p>
        </p:txBody>
      </p:sp>
      <p:sp>
        <p:nvSpPr>
          <p:cNvPr id="3" name="内容占位符 2"/>
          <p:cNvSpPr>
            <a:spLocks noGrp="1"/>
          </p:cNvSpPr>
          <p:nvPr>
            <p:ph idx="1"/>
          </p:nvPr>
        </p:nvSpPr>
        <p:spPr/>
        <p:txBody>
          <a:bodyPr/>
          <a:lstStyle/>
          <a:p>
            <a:pPr marL="0" indent="0">
              <a:buNone/>
            </a:pPr>
            <a:r>
              <a:rPr lang="zh-CN" altLang="en-US" dirty="0">
                <a:latin typeface="Tahoma" panose="020B0604030504040204" pitchFamily="34" charset="0"/>
              </a:rPr>
              <a:t>二维数组的初始化也分为静态和动态两种。</a:t>
            </a:r>
            <a:endParaRPr lang="zh-CN" altLang="en-US" dirty="0">
              <a:latin typeface="Tahoma" panose="020B0604030504040204" pitchFamily="34" charset="0"/>
            </a:endParaRPr>
          </a:p>
          <a:p>
            <a:pPr marL="0" indent="0">
              <a:lnSpc>
                <a:spcPct val="130000"/>
              </a:lnSpc>
              <a:buNone/>
            </a:pPr>
            <a:r>
              <a:rPr lang="zh-CN" altLang="en-US" dirty="0">
                <a:latin typeface="Tahoma" panose="020B0604030504040204" pitchFamily="34" charset="0"/>
              </a:rPr>
              <a:t>     </a:t>
            </a:r>
            <a:r>
              <a:rPr lang="zh-CN" altLang="en-US" sz="3200" b="1" dirty="0">
                <a:latin typeface="Tahoma" panose="020B0604030504040204" pitchFamily="34" charset="0"/>
              </a:rPr>
              <a:t>静态初始化：</a:t>
            </a:r>
            <a:r>
              <a:rPr lang="zh-CN" altLang="en-US" dirty="0">
                <a:latin typeface="Tahoma" panose="020B0604030504040204" pitchFamily="34" charset="0"/>
              </a:rPr>
              <a:t>在定义数组的同时为数组分配空间。</a:t>
            </a:r>
            <a:endParaRPr lang="zh-CN" altLang="en-US" dirty="0">
              <a:latin typeface="Tahoma" panose="020B0604030504040204" pitchFamily="34" charset="0"/>
            </a:endParaRPr>
          </a:p>
          <a:p>
            <a:pPr marL="0" indent="0">
              <a:lnSpc>
                <a:spcPct val="130000"/>
              </a:lnSpc>
              <a:buNone/>
            </a:pPr>
            <a:endParaRPr lang="zh-CN" altLang="en-US" sz="600" dirty="0">
              <a:latin typeface="Tahoma" panose="020B0604030504040204" pitchFamily="34" charset="0"/>
            </a:endParaRPr>
          </a:p>
          <a:p>
            <a:pPr marL="0" indent="0">
              <a:lnSpc>
                <a:spcPct val="130000"/>
              </a:lnSpc>
              <a:buNone/>
            </a:pPr>
            <a:r>
              <a:rPr lang="zh-CN" altLang="en-US" dirty="0">
                <a:latin typeface="Tahoma" panose="020B0604030504040204" pitchFamily="34" charset="0"/>
              </a:rPr>
              <a:t>     </a:t>
            </a:r>
            <a:r>
              <a:rPr lang="en-US" altLang="zh-CN" dirty="0">
                <a:latin typeface="Tahoma" panose="020B0604030504040204" pitchFamily="34" charset="0"/>
              </a:rPr>
              <a:t>int  </a:t>
            </a:r>
            <a:r>
              <a:rPr lang="en-US" altLang="zh-CN" dirty="0" err="1">
                <a:latin typeface="Tahoma" panose="020B0604030504040204" pitchFamily="34" charset="0"/>
              </a:rPr>
              <a:t>intArray</a:t>
            </a:r>
            <a:r>
              <a:rPr lang="en-US" altLang="zh-CN" dirty="0">
                <a:latin typeface="Tahoma" panose="020B0604030504040204" pitchFamily="34" charset="0"/>
              </a:rPr>
              <a:t>[ ][ ]={{1,2},{2,3},{3,4}};</a:t>
            </a:r>
            <a:endParaRPr lang="en-US" altLang="zh-CN" dirty="0">
              <a:latin typeface="Tahoma" panose="020B0604030504040204" pitchFamily="34" charset="0"/>
            </a:endParaRPr>
          </a:p>
          <a:p>
            <a:pPr marL="0" indent="0">
              <a:lnSpc>
                <a:spcPct val="130000"/>
              </a:lnSpc>
              <a:buNone/>
            </a:pPr>
            <a:endParaRPr lang="en-US" altLang="zh-CN" sz="700" dirty="0">
              <a:latin typeface="Tahoma" panose="020B0604030504040204" pitchFamily="34" charset="0"/>
            </a:endParaRPr>
          </a:p>
          <a:p>
            <a:pPr marL="0" indent="0">
              <a:lnSpc>
                <a:spcPct val="130000"/>
              </a:lnSpc>
              <a:buNone/>
            </a:pPr>
            <a:r>
              <a:rPr lang="zh-CN" altLang="en-US" dirty="0">
                <a:latin typeface="Tahoma" panose="020B0604030504040204" pitchFamily="34" charset="0"/>
              </a:rPr>
              <a:t>不必指出数组每一维的大小，系统会根据初始化时给出的初始值的个数自动算出数组每一维的大小。</a:t>
            </a:r>
            <a:endParaRPr lang="zh-CN" altLang="en-US" dirty="0">
              <a:latin typeface="Tahoma" panose="020B0604030504040204" pitchFamily="34" charset="0"/>
            </a:endParaRPr>
          </a:p>
          <a:p>
            <a:endParaRPr kumimoji="1"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anose="020B0604030504040204" pitchFamily="34" charset="0"/>
              </a:rPr>
              <a:t>动态初始化</a:t>
            </a:r>
            <a:endParaRPr kumimoji="1" lang="zh-CN" altLang="en-US" dirty="0"/>
          </a:p>
        </p:txBody>
      </p:sp>
      <p:sp>
        <p:nvSpPr>
          <p:cNvPr id="3" name="内容占位符 2"/>
          <p:cNvSpPr>
            <a:spLocks noGrp="1"/>
          </p:cNvSpPr>
          <p:nvPr>
            <p:ph idx="1"/>
          </p:nvPr>
        </p:nvSpPr>
        <p:spPr/>
        <p:txBody>
          <a:bodyPr/>
          <a:lstStyle/>
          <a:p>
            <a:pPr marL="0" indent="0">
              <a:lnSpc>
                <a:spcPct val="110000"/>
              </a:lnSpc>
              <a:buNone/>
            </a:pPr>
            <a:r>
              <a:rPr lang="zh-CN" altLang="en-US" sz="3200" b="1" dirty="0">
                <a:latin typeface="Tahoma" panose="020B0604030504040204" pitchFamily="34" charset="0"/>
              </a:rPr>
              <a:t>动态初始化：</a:t>
            </a:r>
            <a:r>
              <a:rPr lang="zh-CN" altLang="en-US" dirty="0">
                <a:latin typeface="Tahoma" panose="020B0604030504040204" pitchFamily="34" charset="0"/>
              </a:rPr>
              <a:t>对高维数组来说，分配内存空间有下面两种方法：</a:t>
            </a:r>
            <a:endParaRPr lang="zh-CN" altLang="en-US" dirty="0">
              <a:latin typeface="Tahoma" panose="020B0604030504040204" pitchFamily="34" charset="0"/>
            </a:endParaRPr>
          </a:p>
          <a:p>
            <a:pPr marL="0" indent="0">
              <a:lnSpc>
                <a:spcPct val="110000"/>
              </a:lnSpc>
              <a:buNone/>
            </a:pPr>
            <a:endParaRPr lang="zh-CN" altLang="en-US" dirty="0">
              <a:latin typeface="Tahoma" panose="020B0604030504040204" pitchFamily="34" charset="0"/>
            </a:endParaRPr>
          </a:p>
          <a:p>
            <a:pPr marL="0" indent="0">
              <a:lnSpc>
                <a:spcPct val="110000"/>
              </a:lnSpc>
              <a:buNone/>
            </a:pPr>
            <a:r>
              <a:rPr lang="en-US" altLang="zh-CN" dirty="0">
                <a:latin typeface="Tahoma" panose="020B0604030504040204" pitchFamily="34" charset="0"/>
              </a:rPr>
              <a:t>1.</a:t>
            </a:r>
            <a:r>
              <a:rPr lang="zh-CN" altLang="en-US" dirty="0">
                <a:solidFill>
                  <a:srgbClr val="C00000"/>
                </a:solidFill>
                <a:latin typeface="Tahoma" panose="020B0604030504040204" pitchFamily="34" charset="0"/>
              </a:rPr>
              <a:t>直接为每一维分配空间</a:t>
            </a:r>
            <a:r>
              <a:rPr lang="zh-CN" altLang="en-US" dirty="0">
                <a:latin typeface="Tahoma" panose="020B0604030504040204" pitchFamily="34" charset="0"/>
              </a:rPr>
              <a:t>，如：</a:t>
            </a:r>
            <a:endParaRPr lang="zh-CN" altLang="en-US" dirty="0">
              <a:latin typeface="Tahoma" panose="020B0604030504040204" pitchFamily="34" charset="0"/>
            </a:endParaRPr>
          </a:p>
          <a:p>
            <a:pPr marL="0" indent="0">
              <a:lnSpc>
                <a:spcPct val="110000"/>
              </a:lnSpc>
              <a:buNone/>
            </a:pPr>
            <a:endParaRPr lang="zh-CN" altLang="en-US" sz="1050" dirty="0">
              <a:latin typeface="Tahoma" panose="020B0604030504040204" pitchFamily="34" charset="0"/>
            </a:endParaRPr>
          </a:p>
          <a:p>
            <a:pPr marL="0" indent="0">
              <a:buNone/>
            </a:pPr>
            <a:r>
              <a:rPr lang="zh-CN" altLang="en-US" sz="2400" dirty="0">
                <a:latin typeface="Tahoma" panose="020B0604030504040204" pitchFamily="34" charset="0"/>
              </a:rPr>
              <a:t>     </a:t>
            </a:r>
            <a:r>
              <a:rPr lang="en-US" altLang="zh-CN" sz="2400" dirty="0">
                <a:latin typeface="Tahoma" panose="020B0604030504040204" pitchFamily="34" charset="0"/>
              </a:rPr>
              <a:t>type  </a:t>
            </a:r>
            <a:r>
              <a:rPr lang="en-US" altLang="zh-CN" sz="2400" dirty="0" err="1">
                <a:latin typeface="Tahoma" panose="020B0604030504040204" pitchFamily="34" charset="0"/>
              </a:rPr>
              <a:t>arrayName</a:t>
            </a:r>
            <a:r>
              <a:rPr lang="en-US" altLang="zh-CN" sz="2400" dirty="0">
                <a:latin typeface="Tahoma" panose="020B0604030504040204" pitchFamily="34" charset="0"/>
              </a:rPr>
              <a:t>[ ][ ]=new type[arraylength1][arraylength2]</a:t>
            </a:r>
            <a:endParaRPr lang="en-US" altLang="zh-CN" sz="2400" dirty="0">
              <a:latin typeface="Tahoma" panose="020B0604030504040204" pitchFamily="34" charset="0"/>
            </a:endParaRPr>
          </a:p>
          <a:p>
            <a:pPr marL="0" indent="0">
              <a:buNone/>
            </a:pPr>
            <a:endParaRPr lang="en-US" altLang="zh-CN" sz="1400" dirty="0">
              <a:latin typeface="Tahoma" panose="020B0604030504040204" pitchFamily="34" charset="0"/>
            </a:endParaRPr>
          </a:p>
          <a:p>
            <a:pPr marL="0" indent="0">
              <a:buNone/>
            </a:pPr>
            <a:r>
              <a:rPr lang="zh-CN" altLang="en-US" dirty="0">
                <a:latin typeface="Tahoma" panose="020B0604030504040204" pitchFamily="34" charset="0"/>
              </a:rPr>
              <a:t>例如：</a:t>
            </a:r>
            <a:endParaRPr lang="zh-CN" altLang="en-US" dirty="0">
              <a:latin typeface="Tahoma" panose="020B0604030504040204" pitchFamily="34" charset="0"/>
            </a:endParaRPr>
          </a:p>
          <a:p>
            <a:pPr marL="0" indent="0">
              <a:buNone/>
            </a:pPr>
            <a:r>
              <a:rPr lang="zh-CN" altLang="en-US" dirty="0">
                <a:latin typeface="Tahoma" panose="020B0604030504040204" pitchFamily="34" charset="0"/>
              </a:rPr>
              <a:t>      </a:t>
            </a:r>
            <a:r>
              <a:rPr lang="en-US" altLang="zh-CN" dirty="0">
                <a:latin typeface="Tahoma" panose="020B0604030504040204" pitchFamily="34" charset="0"/>
              </a:rPr>
              <a:t>int a[ ][ ]=new int[2][3]</a:t>
            </a:r>
            <a:r>
              <a:rPr lang="zh-CN" altLang="en-US" dirty="0">
                <a:latin typeface="Tahoma" panose="020B0604030504040204" pitchFamily="34" charset="0"/>
              </a:rPr>
              <a:t>；</a:t>
            </a:r>
            <a:endParaRPr kumimoji="1"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anose="020B0604030504040204" pitchFamily="34" charset="0"/>
              </a:rPr>
              <a:t>动态初始化</a:t>
            </a:r>
            <a:endParaRPr kumimoji="1" lang="zh-CN" altLang="en-US" dirty="0"/>
          </a:p>
        </p:txBody>
      </p:sp>
      <p:sp>
        <p:nvSpPr>
          <p:cNvPr id="3" name="内容占位符 2"/>
          <p:cNvSpPr>
            <a:spLocks noGrp="1"/>
          </p:cNvSpPr>
          <p:nvPr>
            <p:ph idx="1"/>
          </p:nvPr>
        </p:nvSpPr>
        <p:spPr/>
        <p:txBody>
          <a:bodyPr>
            <a:normAutofit fontScale="85000" lnSpcReduction="10000"/>
          </a:bodyPr>
          <a:lstStyle/>
          <a:p>
            <a:pPr marL="0" indent="0">
              <a:spcBef>
                <a:spcPct val="50000"/>
              </a:spcBef>
              <a:buNone/>
            </a:pPr>
            <a:r>
              <a:rPr lang="en-US" altLang="zh-CN" dirty="0"/>
              <a:t>2.</a:t>
            </a:r>
            <a:r>
              <a:rPr lang="zh-CN" altLang="en-US" dirty="0"/>
              <a:t>从最高维开始（而且必须从最高维开始），分别为每一维分配空间，如：</a:t>
            </a:r>
            <a:endParaRPr lang="zh-CN" altLang="en-US" dirty="0"/>
          </a:p>
          <a:p>
            <a:pPr marL="0" indent="0">
              <a:spcBef>
                <a:spcPct val="50000"/>
              </a:spcBef>
              <a:buNone/>
            </a:pPr>
            <a:r>
              <a:rPr lang="zh-CN" altLang="en-US" dirty="0">
                <a:solidFill>
                  <a:srgbClr val="C00000"/>
                </a:solidFill>
              </a:rPr>
              <a:t>     </a:t>
            </a:r>
            <a:r>
              <a:rPr lang="en-US" altLang="zh-CN" dirty="0">
                <a:solidFill>
                  <a:srgbClr val="C00000"/>
                </a:solidFill>
              </a:rPr>
              <a:t>String s[ ][ ]=new String[2][ ];</a:t>
            </a:r>
            <a:endParaRPr lang="en-US" altLang="zh-CN" dirty="0">
              <a:solidFill>
                <a:srgbClr val="C00000"/>
              </a:solidFill>
            </a:endParaRPr>
          </a:p>
          <a:p>
            <a:pPr marL="0" indent="0">
              <a:spcBef>
                <a:spcPct val="50000"/>
              </a:spcBef>
              <a:buNone/>
            </a:pPr>
            <a:r>
              <a:rPr lang="en-US" altLang="zh-CN" dirty="0">
                <a:solidFill>
                  <a:srgbClr val="C00000"/>
                </a:solidFill>
              </a:rPr>
              <a:t>     s[0]=new String[2];</a:t>
            </a:r>
            <a:endParaRPr lang="en-US" altLang="zh-CN" dirty="0">
              <a:solidFill>
                <a:srgbClr val="C00000"/>
              </a:solidFill>
            </a:endParaRPr>
          </a:p>
          <a:p>
            <a:pPr marL="0" indent="0">
              <a:spcBef>
                <a:spcPct val="50000"/>
              </a:spcBef>
              <a:buNone/>
            </a:pPr>
            <a:r>
              <a:rPr lang="en-US" altLang="zh-CN" dirty="0">
                <a:solidFill>
                  <a:srgbClr val="C00000"/>
                </a:solidFill>
              </a:rPr>
              <a:t>     s[1]=new String[3];</a:t>
            </a:r>
            <a:endParaRPr lang="en-US" altLang="zh-CN" dirty="0">
              <a:solidFill>
                <a:srgbClr val="C00000"/>
              </a:solidFill>
            </a:endParaRPr>
          </a:p>
          <a:p>
            <a:pPr marL="0" indent="0">
              <a:spcBef>
                <a:spcPct val="50000"/>
              </a:spcBef>
              <a:buNone/>
            </a:pPr>
            <a:r>
              <a:rPr lang="en-US" altLang="zh-CN" dirty="0">
                <a:solidFill>
                  <a:srgbClr val="C00000"/>
                </a:solidFill>
              </a:rPr>
              <a:t>     s[0][0]=new String(</a:t>
            </a:r>
            <a:r>
              <a:rPr lang="en-US" altLang="zh-CN" dirty="0">
                <a:solidFill>
                  <a:srgbClr val="C00000"/>
                </a:solidFill>
                <a:latin typeface="Times New Roman" panose="02020503050405090304" pitchFamily="18" charset="0"/>
              </a:rPr>
              <a:t>“</a:t>
            </a:r>
            <a:r>
              <a:rPr lang="en-US" altLang="zh-CN" dirty="0">
                <a:solidFill>
                  <a:srgbClr val="C00000"/>
                </a:solidFill>
              </a:rPr>
              <a:t>Good</a:t>
            </a:r>
            <a:r>
              <a:rPr lang="en-US" altLang="zh-CN" dirty="0">
                <a:solidFill>
                  <a:srgbClr val="C00000"/>
                </a:solidFill>
                <a:latin typeface="Times New Roman" panose="02020503050405090304" pitchFamily="18" charset="0"/>
              </a:rPr>
              <a:t>”</a:t>
            </a:r>
            <a:r>
              <a:rPr lang="en-US" altLang="zh-CN" dirty="0">
                <a:solidFill>
                  <a:srgbClr val="C00000"/>
                </a:solidFill>
              </a:rPr>
              <a:t>);</a:t>
            </a:r>
            <a:endParaRPr lang="en-US" altLang="zh-CN" dirty="0">
              <a:solidFill>
                <a:srgbClr val="C00000"/>
              </a:solidFill>
            </a:endParaRPr>
          </a:p>
          <a:p>
            <a:pPr marL="0" indent="0">
              <a:spcBef>
                <a:spcPct val="50000"/>
              </a:spcBef>
              <a:buNone/>
            </a:pPr>
            <a:r>
              <a:rPr lang="en-US" altLang="zh-CN" dirty="0">
                <a:solidFill>
                  <a:srgbClr val="C00000"/>
                </a:solidFill>
              </a:rPr>
              <a:t>     s[0][1]=new String(</a:t>
            </a:r>
            <a:r>
              <a:rPr lang="en-US" altLang="zh-CN" dirty="0">
                <a:solidFill>
                  <a:srgbClr val="C00000"/>
                </a:solidFill>
                <a:latin typeface="Times New Roman" panose="02020503050405090304" pitchFamily="18" charset="0"/>
              </a:rPr>
              <a:t>“</a:t>
            </a:r>
            <a:r>
              <a:rPr lang="en-US" altLang="zh-CN" dirty="0">
                <a:solidFill>
                  <a:srgbClr val="C00000"/>
                </a:solidFill>
              </a:rPr>
              <a:t>Luck</a:t>
            </a:r>
            <a:r>
              <a:rPr lang="en-US" altLang="zh-CN" dirty="0">
                <a:solidFill>
                  <a:srgbClr val="C00000"/>
                </a:solidFill>
                <a:latin typeface="Times New Roman" panose="02020503050405090304" pitchFamily="18" charset="0"/>
              </a:rPr>
              <a:t>”</a:t>
            </a:r>
            <a:r>
              <a:rPr lang="en-US" altLang="zh-CN" dirty="0">
                <a:solidFill>
                  <a:srgbClr val="C00000"/>
                </a:solidFill>
              </a:rPr>
              <a:t>);</a:t>
            </a:r>
            <a:endParaRPr lang="en-US" altLang="zh-CN" dirty="0">
              <a:solidFill>
                <a:srgbClr val="C00000"/>
              </a:solidFill>
            </a:endParaRPr>
          </a:p>
          <a:p>
            <a:pPr marL="0" indent="0">
              <a:spcBef>
                <a:spcPct val="50000"/>
              </a:spcBef>
              <a:buNone/>
            </a:pPr>
            <a:r>
              <a:rPr lang="en-US" altLang="zh-CN" dirty="0">
                <a:solidFill>
                  <a:srgbClr val="C00000"/>
                </a:solidFill>
              </a:rPr>
              <a:t>     s[1][0]=new String(</a:t>
            </a:r>
            <a:r>
              <a:rPr lang="en-US" altLang="zh-CN" dirty="0">
                <a:solidFill>
                  <a:srgbClr val="C00000"/>
                </a:solidFill>
                <a:latin typeface="Times New Roman" panose="02020503050405090304" pitchFamily="18" charset="0"/>
              </a:rPr>
              <a:t>“</a:t>
            </a:r>
            <a:r>
              <a:rPr lang="en-US" altLang="zh-CN" dirty="0">
                <a:solidFill>
                  <a:srgbClr val="C00000"/>
                </a:solidFill>
              </a:rPr>
              <a:t>to</a:t>
            </a:r>
            <a:r>
              <a:rPr lang="en-US" altLang="zh-CN" dirty="0">
                <a:solidFill>
                  <a:srgbClr val="C00000"/>
                </a:solidFill>
                <a:latin typeface="Times New Roman" panose="02020503050405090304" pitchFamily="18" charset="0"/>
              </a:rPr>
              <a:t>”</a:t>
            </a:r>
            <a:r>
              <a:rPr lang="en-US" altLang="zh-CN" dirty="0">
                <a:solidFill>
                  <a:srgbClr val="C00000"/>
                </a:solidFill>
              </a:rPr>
              <a:t>);</a:t>
            </a:r>
            <a:endParaRPr lang="en-US" altLang="zh-CN" dirty="0">
              <a:solidFill>
                <a:srgbClr val="C00000"/>
              </a:solidFill>
            </a:endParaRPr>
          </a:p>
          <a:p>
            <a:pPr marL="0" indent="0">
              <a:spcBef>
                <a:spcPct val="50000"/>
              </a:spcBef>
              <a:buNone/>
            </a:pPr>
            <a:r>
              <a:rPr lang="en-US" altLang="zh-CN" dirty="0">
                <a:solidFill>
                  <a:srgbClr val="C00000"/>
                </a:solidFill>
              </a:rPr>
              <a:t>     s[1][1]=new String(</a:t>
            </a:r>
            <a:r>
              <a:rPr lang="en-US" altLang="zh-CN" dirty="0">
                <a:solidFill>
                  <a:srgbClr val="C00000"/>
                </a:solidFill>
                <a:latin typeface="Times New Roman" panose="02020503050405090304" pitchFamily="18" charset="0"/>
              </a:rPr>
              <a:t>“</a:t>
            </a:r>
            <a:r>
              <a:rPr lang="en-US" altLang="zh-CN" dirty="0">
                <a:solidFill>
                  <a:srgbClr val="C00000"/>
                </a:solidFill>
              </a:rPr>
              <a:t>you</a:t>
            </a:r>
            <a:r>
              <a:rPr lang="en-US" altLang="zh-CN" dirty="0">
                <a:solidFill>
                  <a:srgbClr val="C00000"/>
                </a:solidFill>
                <a:latin typeface="Times New Roman" panose="02020503050405090304" pitchFamily="18" charset="0"/>
              </a:rPr>
              <a:t>”</a:t>
            </a:r>
            <a:r>
              <a:rPr lang="en-US" altLang="zh-CN" dirty="0">
                <a:solidFill>
                  <a:srgbClr val="C00000"/>
                </a:solidFill>
              </a:rPr>
              <a:t>);</a:t>
            </a:r>
            <a:endParaRPr lang="en-US" altLang="zh-CN" dirty="0">
              <a:solidFill>
                <a:srgbClr val="C00000"/>
              </a:solidFill>
            </a:endParaRPr>
          </a:p>
          <a:p>
            <a:pPr marL="0" indent="0">
              <a:spcBef>
                <a:spcPct val="50000"/>
              </a:spcBef>
              <a:buNone/>
            </a:pPr>
            <a:r>
              <a:rPr lang="en-US" altLang="zh-CN" dirty="0">
                <a:solidFill>
                  <a:srgbClr val="C00000"/>
                </a:solidFill>
              </a:rPr>
              <a:t>     s[1][2]=new String(</a:t>
            </a:r>
            <a:r>
              <a:rPr lang="en-US" altLang="zh-CN" dirty="0">
                <a:solidFill>
                  <a:srgbClr val="C00000"/>
                </a:solidFill>
                <a:latin typeface="Times New Roman" panose="02020503050405090304" pitchFamily="18" charset="0"/>
              </a:rPr>
              <a:t>“</a:t>
            </a:r>
            <a:r>
              <a:rPr lang="en-US" altLang="zh-CN" dirty="0">
                <a:solidFill>
                  <a:srgbClr val="C00000"/>
                </a:solidFill>
              </a:rPr>
              <a:t>!</a:t>
            </a:r>
            <a:r>
              <a:rPr lang="en-US" altLang="zh-CN" dirty="0">
                <a:solidFill>
                  <a:srgbClr val="C00000"/>
                </a:solidFill>
                <a:latin typeface="Times New Roman" panose="02020503050405090304" pitchFamily="18" charset="0"/>
              </a:rPr>
              <a:t>”</a:t>
            </a:r>
            <a:r>
              <a:rPr lang="en-US" altLang="zh-CN" dirty="0">
                <a:solidFill>
                  <a:srgbClr val="C00000"/>
                </a:solidFill>
              </a:rPr>
              <a:t>);</a:t>
            </a:r>
            <a:endParaRPr lang="en-US" altLang="zh-CN" dirty="0">
              <a:solidFill>
                <a:srgbClr val="C00000"/>
              </a:solidFill>
            </a:endParaRPr>
          </a:p>
          <a:p>
            <a:endParaRPr kumimoji="1"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元素引用</a:t>
            </a:r>
            <a:endParaRPr kumimoji="1" lang="zh-CN" altLang="en-US" dirty="0"/>
          </a:p>
        </p:txBody>
      </p:sp>
      <p:sp>
        <p:nvSpPr>
          <p:cNvPr id="3" name="内容占位符 2"/>
          <p:cNvSpPr>
            <a:spLocks noGrp="1"/>
          </p:cNvSpPr>
          <p:nvPr>
            <p:ph idx="1"/>
          </p:nvPr>
        </p:nvSpPr>
        <p:spPr/>
        <p:txBody>
          <a:bodyPr/>
          <a:lstStyle/>
          <a:p>
            <a:pPr marL="0" indent="0">
              <a:lnSpc>
                <a:spcPct val="140000"/>
              </a:lnSpc>
              <a:buNone/>
            </a:pPr>
            <a:r>
              <a:rPr lang="zh-CN" altLang="en-US" sz="3200" b="1" dirty="0"/>
              <a:t>二维数组的引用</a:t>
            </a:r>
            <a:endParaRPr lang="zh-CN" altLang="en-US" sz="3200" b="1" dirty="0"/>
          </a:p>
          <a:p>
            <a:pPr marL="0" indent="0">
              <a:lnSpc>
                <a:spcPct val="140000"/>
              </a:lnSpc>
              <a:buNone/>
            </a:pPr>
            <a:r>
              <a:rPr lang="en-US" altLang="zh-CN" dirty="0"/>
              <a:t>     </a:t>
            </a:r>
            <a:r>
              <a:rPr lang="en-US" altLang="zh-CN" dirty="0" err="1"/>
              <a:t>对二维数组中每个元素，引用方式为</a:t>
            </a:r>
            <a:r>
              <a:rPr lang="en-US" altLang="zh-CN" dirty="0"/>
              <a:t>：  </a:t>
            </a:r>
            <a:endParaRPr lang="en-US" altLang="zh-CN" dirty="0"/>
          </a:p>
          <a:p>
            <a:pPr marL="0" indent="0">
              <a:lnSpc>
                <a:spcPct val="140000"/>
              </a:lnSpc>
              <a:buNone/>
            </a:pPr>
            <a:r>
              <a:rPr lang="en-US" altLang="zh-CN" dirty="0"/>
              <a:t>                </a:t>
            </a:r>
            <a:r>
              <a:rPr lang="en-US" altLang="zh-CN" dirty="0" err="1"/>
              <a:t>arrayName</a:t>
            </a:r>
            <a:r>
              <a:rPr lang="en-US" altLang="zh-CN" dirty="0"/>
              <a:t>[index1][index2]</a:t>
            </a:r>
            <a:endParaRPr lang="en-US" altLang="zh-CN" dirty="0"/>
          </a:p>
          <a:p>
            <a:pPr marL="0" indent="0">
              <a:lnSpc>
                <a:spcPct val="140000"/>
              </a:lnSpc>
              <a:buNone/>
            </a:pPr>
            <a:r>
              <a:rPr lang="en-US" altLang="zh-CN" dirty="0"/>
              <a:t>    </a:t>
            </a:r>
            <a:r>
              <a:rPr lang="zh-CN" altLang="en-US" dirty="0"/>
              <a:t>其中</a:t>
            </a:r>
            <a:r>
              <a:rPr lang="en-US" altLang="zh-CN" dirty="0"/>
              <a:t>index1</a:t>
            </a:r>
            <a:r>
              <a:rPr lang="zh-CN" altLang="en-US" dirty="0"/>
              <a:t>和</a:t>
            </a:r>
            <a:r>
              <a:rPr lang="en-US" altLang="zh-CN" dirty="0"/>
              <a:t>index2</a:t>
            </a:r>
            <a:r>
              <a:rPr lang="zh-CN" altLang="en-US" dirty="0"/>
              <a:t>为数组下标，为整型常数和表达式，都是</a:t>
            </a:r>
            <a:r>
              <a:rPr lang="en-US" altLang="zh-CN" dirty="0"/>
              <a:t>0</a:t>
            </a:r>
            <a:r>
              <a:rPr lang="zh-CN" altLang="en-US" dirty="0"/>
              <a:t>序的。</a:t>
            </a:r>
            <a:endParaRPr lang="zh-CN" altLang="en-US" dirty="0"/>
          </a:p>
          <a:p>
            <a:endParaRPr kumimoji="1"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Times New Roman" panose="02020503050405090304" pitchFamily="18" charset="0"/>
              </a:rPr>
              <a:t>java.util.Arrays</a:t>
            </a:r>
            <a:endParaRPr kumimoji="1" lang="zh-CN" altLang="en-US" dirty="0"/>
          </a:p>
        </p:txBody>
      </p:sp>
      <p:sp>
        <p:nvSpPr>
          <p:cNvPr id="3" name="内容占位符 2"/>
          <p:cNvSpPr>
            <a:spLocks noGrp="1"/>
          </p:cNvSpPr>
          <p:nvPr>
            <p:ph idx="1"/>
          </p:nvPr>
        </p:nvSpPr>
        <p:spPr/>
        <p:txBody>
          <a:bodyPr/>
          <a:lstStyle/>
          <a:p>
            <a:pPr>
              <a:spcBef>
                <a:spcPct val="20000"/>
              </a:spcBef>
              <a:buSzPct val="100000"/>
              <a:buFont typeface="Wingdings" panose="05000000000000000000" pitchFamily="2" charset="2"/>
              <a:buChar char="Ø"/>
            </a:pPr>
            <a:r>
              <a:rPr lang="zh-CN" altLang="en-US" dirty="0">
                <a:latin typeface="Tahoma" panose="020B0604030504040204" pitchFamily="34" charset="0"/>
              </a:rPr>
              <a:t>数组是用来表达一组同类型数据的数据结构</a:t>
            </a:r>
            <a:endParaRPr lang="zh-CN" altLang="en-US" dirty="0">
              <a:latin typeface="Tahoma" panose="020B0604030504040204" pitchFamily="34" charset="0"/>
            </a:endParaRPr>
          </a:p>
          <a:p>
            <a:pPr>
              <a:spcBef>
                <a:spcPct val="20000"/>
              </a:spcBef>
              <a:buSzPct val="100000"/>
              <a:buFont typeface="Wingdings" panose="05000000000000000000" pitchFamily="2" charset="2"/>
              <a:buChar char="Ø"/>
            </a:pPr>
            <a:r>
              <a:rPr lang="zh-CN" altLang="en-US" dirty="0">
                <a:latin typeface="Tahoma" panose="020B0604030504040204" pitchFamily="34" charset="0"/>
              </a:rPr>
              <a:t>在</a:t>
            </a:r>
            <a:r>
              <a:rPr lang="en-US" altLang="zh-CN" dirty="0">
                <a:latin typeface="Tahoma" panose="020B0604030504040204" pitchFamily="34" charset="0"/>
              </a:rPr>
              <a:t>Java</a:t>
            </a:r>
            <a:r>
              <a:rPr lang="zh-CN" altLang="en-US" dirty="0">
                <a:latin typeface="Tahoma" panose="020B0604030504040204" pitchFamily="34" charset="0"/>
              </a:rPr>
              <a:t>中数组是定长的，数组的大小不会动态变化</a:t>
            </a:r>
            <a:endParaRPr lang="zh-CN" altLang="en-US" dirty="0">
              <a:latin typeface="Tahoma" panose="020B0604030504040204" pitchFamily="34" charset="0"/>
            </a:endParaRPr>
          </a:p>
          <a:p>
            <a:pPr>
              <a:spcBef>
                <a:spcPct val="20000"/>
              </a:spcBef>
              <a:buSzPct val="100000"/>
              <a:buFont typeface="Wingdings" panose="05000000000000000000" pitchFamily="2" charset="2"/>
              <a:buChar char="Ø"/>
            </a:pPr>
            <a:r>
              <a:rPr lang="zh-CN" altLang="en-US" dirty="0">
                <a:latin typeface="Tahoma" panose="020B0604030504040204" pitchFamily="34" charset="0"/>
              </a:rPr>
              <a:t>数组变量的值是数组对象实例的引用</a:t>
            </a:r>
            <a:endParaRPr lang="zh-CN" altLang="en-US" dirty="0">
              <a:latin typeface="Tahoma" panose="020B0604030504040204" pitchFamily="34" charset="0"/>
            </a:endParaRPr>
          </a:p>
          <a:p>
            <a:pPr>
              <a:spcBef>
                <a:spcPct val="20000"/>
              </a:spcBef>
              <a:buSzPct val="100000"/>
              <a:buFont typeface="Wingdings" panose="05000000000000000000" pitchFamily="2" charset="2"/>
              <a:buChar char="Ø"/>
            </a:pPr>
            <a:r>
              <a:rPr lang="zh-CN" altLang="en-US" dirty="0">
                <a:latin typeface="Tahoma" panose="020B0604030504040204" pitchFamily="34" charset="0"/>
              </a:rPr>
              <a:t>在</a:t>
            </a:r>
            <a:r>
              <a:rPr lang="en-US" altLang="zh-CN" dirty="0" err="1">
                <a:latin typeface="Tahoma" panose="020B0604030504040204" pitchFamily="34" charset="0"/>
              </a:rPr>
              <a:t>java.util</a:t>
            </a:r>
            <a:r>
              <a:rPr lang="zh-CN" altLang="en-US" dirty="0">
                <a:latin typeface="Tahoma" panose="020B0604030504040204" pitchFamily="34" charset="0"/>
              </a:rPr>
              <a:t>包中的</a:t>
            </a:r>
            <a:r>
              <a:rPr lang="en-US" altLang="zh-CN" dirty="0">
                <a:latin typeface="Tahoma" panose="020B0604030504040204" pitchFamily="34" charset="0"/>
              </a:rPr>
              <a:t>Arrays</a:t>
            </a:r>
            <a:r>
              <a:rPr lang="zh-CN" altLang="en-US" dirty="0">
                <a:latin typeface="Tahoma" panose="020B0604030504040204" pitchFamily="34" charset="0"/>
              </a:rPr>
              <a:t>类提供了一些操作数组的方法</a:t>
            </a:r>
            <a:endParaRPr lang="zh-CN" altLang="en-US" dirty="0">
              <a:latin typeface="Tahoma" panose="020B0604030504040204" pitchFamily="34" charset="0"/>
            </a:endParaRPr>
          </a:p>
          <a:p>
            <a:pPr>
              <a:spcBef>
                <a:spcPct val="20000"/>
              </a:spcBef>
              <a:buSzPct val="100000"/>
              <a:buFont typeface="Wingdings" panose="05000000000000000000" pitchFamily="2" charset="2"/>
              <a:buChar char="Ø"/>
            </a:pPr>
            <a:r>
              <a:rPr lang="zh-CN" altLang="en-US" dirty="0">
                <a:latin typeface="Tahoma" panose="020B0604030504040204" pitchFamily="34" charset="0"/>
              </a:rPr>
              <a:t>在</a:t>
            </a:r>
            <a:r>
              <a:rPr lang="en-US" altLang="zh-CN" dirty="0" err="1">
                <a:latin typeface="Tahoma" panose="020B0604030504040204" pitchFamily="34" charset="0"/>
              </a:rPr>
              <a:t>java.util</a:t>
            </a:r>
            <a:r>
              <a:rPr lang="zh-CN" altLang="en-US" dirty="0">
                <a:latin typeface="Tahoma" panose="020B0604030504040204" pitchFamily="34" charset="0"/>
              </a:rPr>
              <a:t>包中的</a:t>
            </a:r>
            <a:r>
              <a:rPr lang="en-US" altLang="zh-CN" dirty="0">
                <a:latin typeface="Tahoma" panose="020B0604030504040204" pitchFamily="34" charset="0"/>
              </a:rPr>
              <a:t>Vector</a:t>
            </a:r>
            <a:r>
              <a:rPr lang="zh-CN" altLang="en-US" dirty="0">
                <a:latin typeface="Tahoma" panose="020B0604030504040204" pitchFamily="34" charset="0"/>
              </a:rPr>
              <a:t>提供了动态变长数组的功能，</a:t>
            </a:r>
            <a:r>
              <a:rPr lang="en-US" altLang="zh-CN" dirty="0">
                <a:latin typeface="Tahoma" panose="020B0604030504040204" pitchFamily="34" charset="0"/>
              </a:rPr>
              <a:t>Vector</a:t>
            </a:r>
            <a:r>
              <a:rPr lang="zh-CN" altLang="en-US" dirty="0">
                <a:latin typeface="Tahoma" panose="020B0604030504040204" pitchFamily="34" charset="0"/>
              </a:rPr>
              <a:t>的容量可以随着需要变化</a:t>
            </a:r>
            <a:endParaRPr lang="zh-CN" altLang="en-US" dirty="0">
              <a:latin typeface="Tahoma" panose="020B0604030504040204" pitchFamily="34" charset="0"/>
            </a:endParaRPr>
          </a:p>
          <a:p>
            <a:endParaRPr kumimoji="1"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Times New Roman" panose="02020503050405090304" pitchFamily="18" charset="0"/>
              </a:rPr>
              <a:t>java.util.Arrays</a:t>
            </a:r>
            <a:endParaRPr kumimoji="1" lang="zh-CN" altLang="en-US" dirty="0"/>
          </a:p>
        </p:txBody>
      </p:sp>
      <p:sp>
        <p:nvSpPr>
          <p:cNvPr id="3" name="内容占位符 2"/>
          <p:cNvSpPr>
            <a:spLocks noGrp="1"/>
          </p:cNvSpPr>
          <p:nvPr>
            <p:ph idx="1"/>
          </p:nvPr>
        </p:nvSpPr>
        <p:spPr/>
        <p:txBody>
          <a:bodyPr/>
          <a:lstStyle/>
          <a:p>
            <a:pPr>
              <a:spcBef>
                <a:spcPct val="20000"/>
              </a:spcBef>
              <a:buSzPct val="60000"/>
              <a:buFont typeface="Wingdings" panose="05000000000000000000" pitchFamily="2" charset="2"/>
              <a:buChar char="p"/>
            </a:pPr>
            <a:r>
              <a:rPr lang="en-US" altLang="zh-CN" dirty="0">
                <a:latin typeface="Tahoma" panose="020B0604030504040204" pitchFamily="34" charset="0"/>
              </a:rPr>
              <a:t>int </a:t>
            </a:r>
            <a:r>
              <a:rPr lang="en-US" altLang="zh-CN" dirty="0" err="1">
                <a:latin typeface="Tahoma" panose="020B0604030504040204" pitchFamily="34" charset="0"/>
              </a:rPr>
              <a:t>binarySearch</a:t>
            </a:r>
            <a:r>
              <a:rPr lang="en-US" altLang="zh-CN" dirty="0">
                <a:latin typeface="Tahoma" panose="020B0604030504040204" pitchFamily="34" charset="0"/>
              </a:rPr>
              <a:t>(</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 </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key)</a:t>
            </a:r>
            <a:endParaRPr lang="en-US" altLang="zh-CN" dirty="0">
              <a:latin typeface="Tahoma" panose="020B0604030504040204" pitchFamily="34" charset="0"/>
            </a:endParaRPr>
          </a:p>
          <a:p>
            <a:pPr lvl="1">
              <a:spcBef>
                <a:spcPct val="20000"/>
              </a:spcBef>
              <a:buSzPct val="55000"/>
              <a:buFont typeface="Wingdings" panose="05000000000000000000" pitchFamily="2" charset="2"/>
              <a:buChar char="p"/>
            </a:pPr>
            <a:r>
              <a:rPr lang="zh-CN" altLang="en-US" dirty="0">
                <a:latin typeface="Tahoma" panose="020B0604030504040204" pitchFamily="34" charset="0"/>
              </a:rPr>
              <a:t>数组</a:t>
            </a:r>
            <a:r>
              <a:rPr lang="en-US" altLang="zh-CN" dirty="0">
                <a:latin typeface="Tahoma" panose="020B0604030504040204" pitchFamily="34" charset="0"/>
              </a:rPr>
              <a:t>a</a:t>
            </a:r>
            <a:r>
              <a:rPr lang="zh-CN" altLang="en-US" dirty="0">
                <a:latin typeface="Tahoma" panose="020B0604030504040204" pitchFamily="34" charset="0"/>
              </a:rPr>
              <a:t>必须已经排序，否则返回值无意义</a:t>
            </a:r>
            <a:endParaRPr lang="zh-CN" altLang="en-US" dirty="0">
              <a:latin typeface="Tahoma" panose="020B0604030504040204" pitchFamily="34" charset="0"/>
            </a:endParaRPr>
          </a:p>
          <a:p>
            <a:pPr lvl="1">
              <a:spcBef>
                <a:spcPct val="20000"/>
              </a:spcBef>
              <a:buSzPct val="55000"/>
              <a:buFont typeface="Wingdings" panose="05000000000000000000" pitchFamily="2" charset="2"/>
              <a:buChar char="p"/>
            </a:pPr>
            <a:r>
              <a:rPr lang="zh-CN" altLang="en-US" dirty="0">
                <a:latin typeface="Tahoma" panose="020B0604030504040204" pitchFamily="34" charset="0"/>
              </a:rPr>
              <a:t>当数组</a:t>
            </a:r>
            <a:r>
              <a:rPr lang="en-US" altLang="zh-CN" dirty="0">
                <a:latin typeface="Tahoma" panose="020B0604030504040204" pitchFamily="34" charset="0"/>
              </a:rPr>
              <a:t>a</a:t>
            </a:r>
            <a:r>
              <a:rPr lang="zh-CN" altLang="en-US" dirty="0">
                <a:latin typeface="Tahoma" panose="020B0604030504040204" pitchFamily="34" charset="0"/>
              </a:rPr>
              <a:t>中有重复的值时，该方法返回的值不确定</a:t>
            </a:r>
            <a:endParaRPr lang="zh-CN" altLang="en-US" dirty="0">
              <a:latin typeface="Tahoma" panose="020B0604030504040204" pitchFamily="34" charset="0"/>
            </a:endParaRPr>
          </a:p>
          <a:p>
            <a:pPr lvl="1">
              <a:spcBef>
                <a:spcPct val="20000"/>
              </a:spcBef>
              <a:buSzPct val="55000"/>
              <a:buFont typeface="Wingdings" panose="05000000000000000000" pitchFamily="2" charset="2"/>
              <a:buChar char="p"/>
            </a:pPr>
            <a:r>
              <a:rPr lang="zh-CN" altLang="en-US" dirty="0">
                <a:latin typeface="Tahoma" panose="020B0604030504040204" pitchFamily="34" charset="0"/>
              </a:rPr>
              <a:t>如果</a:t>
            </a:r>
            <a:r>
              <a:rPr lang="en-US" altLang="zh-CN" dirty="0">
                <a:latin typeface="Tahoma" panose="020B0604030504040204" pitchFamily="34" charset="0"/>
              </a:rPr>
              <a:t>key</a:t>
            </a:r>
            <a:r>
              <a:rPr lang="zh-CN" altLang="en-US" dirty="0">
                <a:latin typeface="Tahoma" panose="020B0604030504040204" pitchFamily="34" charset="0"/>
              </a:rPr>
              <a:t>存在，则返回它在数组</a:t>
            </a:r>
            <a:r>
              <a:rPr lang="en-US" altLang="zh-CN" dirty="0">
                <a:latin typeface="Tahoma" panose="020B0604030504040204" pitchFamily="34" charset="0"/>
              </a:rPr>
              <a:t>a</a:t>
            </a:r>
            <a:r>
              <a:rPr lang="zh-CN" altLang="en-US" dirty="0">
                <a:latin typeface="Tahoma" panose="020B0604030504040204" pitchFamily="34" charset="0"/>
              </a:rPr>
              <a:t>中的位置</a:t>
            </a:r>
            <a:endParaRPr lang="zh-CN" altLang="en-US" dirty="0">
              <a:latin typeface="Tahoma" panose="020B0604030504040204" pitchFamily="34" charset="0"/>
            </a:endParaRPr>
          </a:p>
          <a:p>
            <a:pPr lvl="1">
              <a:spcBef>
                <a:spcPct val="20000"/>
              </a:spcBef>
              <a:buSzPct val="55000"/>
              <a:buFont typeface="Wingdings" panose="05000000000000000000" pitchFamily="2" charset="2"/>
              <a:buChar char="p"/>
            </a:pPr>
            <a:r>
              <a:rPr lang="zh-CN" altLang="en-US" dirty="0">
                <a:latin typeface="Tahoma" panose="020B0604030504040204" pitchFamily="34" charset="0"/>
              </a:rPr>
              <a:t>如果不存在，则返回它的</a:t>
            </a:r>
            <a:r>
              <a:rPr lang="zh-CN" altLang="en-US" dirty="0"/>
              <a:t>“</a:t>
            </a:r>
            <a:r>
              <a:rPr lang="en-US" altLang="zh-CN" dirty="0">
                <a:latin typeface="Tahoma" panose="020B0604030504040204" pitchFamily="34" charset="0"/>
              </a:rPr>
              <a:t>-(</a:t>
            </a:r>
            <a:r>
              <a:rPr lang="zh-CN" altLang="en-US" dirty="0">
                <a:latin typeface="Tahoma" panose="020B0604030504040204" pitchFamily="34" charset="0"/>
              </a:rPr>
              <a:t>插入位置</a:t>
            </a:r>
            <a:r>
              <a:rPr lang="en-US" altLang="zh-CN" dirty="0">
                <a:latin typeface="Tahoma" panose="020B0604030504040204" pitchFamily="34" charset="0"/>
              </a:rPr>
              <a:t>-1)</a:t>
            </a:r>
            <a:r>
              <a:rPr lang="en-US" altLang="zh-CN" dirty="0"/>
              <a:t>”</a:t>
            </a:r>
            <a:endParaRPr lang="en-US" altLang="zh-CN" dirty="0">
              <a:latin typeface="Tahoma" panose="020B0604030504040204" pitchFamily="34" charset="0"/>
            </a:endParaRPr>
          </a:p>
          <a:p>
            <a:endParaRPr kumimoji="1"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Times New Roman" panose="02020503050405090304" pitchFamily="18" charset="0"/>
              </a:rPr>
              <a:t>java.util.Arrays</a:t>
            </a:r>
            <a:endParaRPr kumimoji="1" lang="zh-CN" altLang="en-US" dirty="0"/>
          </a:p>
        </p:txBody>
      </p:sp>
      <p:sp>
        <p:nvSpPr>
          <p:cNvPr id="3" name="内容占位符 2"/>
          <p:cNvSpPr>
            <a:spLocks noGrp="1"/>
          </p:cNvSpPr>
          <p:nvPr>
            <p:ph idx="1"/>
          </p:nvPr>
        </p:nvSpPr>
        <p:spPr/>
        <p:txBody>
          <a:bodyPr/>
          <a:lstStyle/>
          <a:p>
            <a:pPr>
              <a:spcBef>
                <a:spcPct val="20000"/>
              </a:spcBef>
              <a:buSzPct val="60000"/>
              <a:buFont typeface="Wingdings" panose="05000000000000000000" pitchFamily="2" charset="2"/>
              <a:buChar char="p"/>
            </a:pPr>
            <a:r>
              <a:rPr lang="en-US" altLang="zh-CN" dirty="0">
                <a:latin typeface="Tahoma" panose="020B0604030504040204" pitchFamily="34" charset="0"/>
              </a:rPr>
              <a:t>void fill(type a[], </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t>
            </a:r>
            <a:r>
              <a:rPr lang="en-US" altLang="zh-CN" dirty="0" err="1">
                <a:latin typeface="Tahoma" panose="020B0604030504040204" pitchFamily="34" charset="0"/>
              </a:rPr>
              <a:t>val</a:t>
            </a:r>
            <a:r>
              <a:rPr lang="en-US" altLang="zh-CN" dirty="0">
                <a:latin typeface="Tahoma" panose="020B0604030504040204" pitchFamily="34" charset="0"/>
              </a:rPr>
              <a:t>)</a:t>
            </a:r>
            <a:endParaRPr lang="en-US" altLang="zh-CN" dirty="0">
              <a:latin typeface="Tahoma" panose="020B0604030504040204" pitchFamily="34" charset="0"/>
            </a:endParaRPr>
          </a:p>
          <a:p>
            <a:pPr>
              <a:spcBef>
                <a:spcPct val="20000"/>
              </a:spcBef>
              <a:buSzPct val="60000"/>
              <a:buFont typeface="Wingdings" panose="05000000000000000000" pitchFamily="2" charset="2"/>
              <a:buChar char="p"/>
            </a:pPr>
            <a:r>
              <a:rPr lang="en-US" altLang="zh-CN" dirty="0">
                <a:latin typeface="Tahoma" panose="020B0604030504040204" pitchFamily="34" charset="0"/>
              </a:rPr>
              <a:t>void fill(type a[], int </a:t>
            </a:r>
            <a:r>
              <a:rPr lang="en-US" altLang="zh-CN" dirty="0" err="1">
                <a:latin typeface="Tahoma" panose="020B0604030504040204" pitchFamily="34" charset="0"/>
              </a:rPr>
              <a:t>fromIndx</a:t>
            </a:r>
            <a:r>
              <a:rPr lang="en-US" altLang="zh-CN" dirty="0">
                <a:latin typeface="Tahoma" panose="020B0604030504040204" pitchFamily="34" charset="0"/>
              </a:rPr>
              <a:t>, int </a:t>
            </a:r>
            <a:r>
              <a:rPr lang="en-US" altLang="zh-CN" dirty="0" err="1">
                <a:latin typeface="Tahoma" panose="020B0604030504040204" pitchFamily="34" charset="0"/>
              </a:rPr>
              <a:t>toIndex</a:t>
            </a:r>
            <a:r>
              <a:rPr lang="en-US" altLang="zh-CN" dirty="0">
                <a:latin typeface="Tahoma" panose="020B0604030504040204" pitchFamily="34" charset="0"/>
              </a:rPr>
              <a:t>, </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t>
            </a:r>
            <a:r>
              <a:rPr lang="en-US" altLang="zh-CN" dirty="0" err="1">
                <a:latin typeface="Tahoma" panose="020B0604030504040204" pitchFamily="34" charset="0"/>
              </a:rPr>
              <a:t>val</a:t>
            </a:r>
            <a:r>
              <a:rPr lang="en-US" altLang="zh-CN" dirty="0">
                <a:latin typeface="Tahoma" panose="020B0604030504040204" pitchFamily="34" charset="0"/>
              </a:rPr>
              <a:t>)</a:t>
            </a:r>
            <a:endParaRPr lang="en-US" altLang="zh-CN" dirty="0">
              <a:latin typeface="Tahoma" panose="020B0604030504040204" pitchFamily="34" charset="0"/>
            </a:endParaRPr>
          </a:p>
          <a:p>
            <a:pPr lvl="1">
              <a:spcBef>
                <a:spcPct val="20000"/>
              </a:spcBef>
              <a:buSzPct val="55000"/>
              <a:buFont typeface="Wingdings" panose="05000000000000000000" pitchFamily="2" charset="2"/>
              <a:buChar char="p"/>
            </a:pPr>
            <a:r>
              <a:rPr lang="zh-CN" altLang="en-US" dirty="0">
                <a:latin typeface="Tahoma" panose="020B0604030504040204" pitchFamily="34" charset="0"/>
              </a:rPr>
              <a:t>包括</a:t>
            </a:r>
            <a:r>
              <a:rPr lang="en-US" altLang="zh-CN" sz="2000" dirty="0">
                <a:latin typeface="Tahoma" panose="020B0604030504040204" pitchFamily="34" charset="0"/>
              </a:rPr>
              <a:t>a[</a:t>
            </a:r>
            <a:r>
              <a:rPr lang="en-US" altLang="zh-CN" sz="2000" dirty="0" err="1">
                <a:latin typeface="Tahoma" panose="020B0604030504040204" pitchFamily="34" charset="0"/>
              </a:rPr>
              <a:t>fromIndx</a:t>
            </a:r>
            <a:r>
              <a:rPr lang="en-US" altLang="zh-CN" sz="2000" dirty="0">
                <a:latin typeface="Tahoma" panose="020B0604030504040204" pitchFamily="34" charset="0"/>
              </a:rPr>
              <a:t>]</a:t>
            </a:r>
            <a:r>
              <a:rPr lang="zh-CN" altLang="en-US" sz="2000" dirty="0">
                <a:latin typeface="Tahoma" panose="020B0604030504040204" pitchFamily="34" charset="0"/>
              </a:rPr>
              <a:t>，但不包括</a:t>
            </a:r>
            <a:r>
              <a:rPr lang="en-US" altLang="zh-CN" sz="2000" dirty="0">
                <a:latin typeface="Tahoma" panose="020B0604030504040204" pitchFamily="34" charset="0"/>
              </a:rPr>
              <a:t>a[</a:t>
            </a:r>
            <a:r>
              <a:rPr lang="en-US" altLang="zh-CN" sz="2000" dirty="0" err="1">
                <a:latin typeface="Tahoma" panose="020B0604030504040204" pitchFamily="34" charset="0"/>
              </a:rPr>
              <a:t>toIndex</a:t>
            </a:r>
            <a:r>
              <a:rPr lang="en-US" altLang="zh-CN" sz="2000" dirty="0">
                <a:latin typeface="Tahoma" panose="020B0604030504040204" pitchFamily="34" charset="0"/>
              </a:rPr>
              <a:t>]</a:t>
            </a:r>
            <a:endParaRPr lang="en-US" altLang="zh-CN" sz="2000" dirty="0">
              <a:latin typeface="Tahoma" panose="020B0604030504040204" pitchFamily="34" charset="0"/>
            </a:endParaRPr>
          </a:p>
          <a:p>
            <a:pPr lvl="1">
              <a:spcBef>
                <a:spcPct val="20000"/>
              </a:spcBef>
              <a:buSzPct val="55000"/>
              <a:buFont typeface="Wingdings" panose="05000000000000000000" pitchFamily="2" charset="2"/>
              <a:buChar char="p"/>
            </a:pPr>
            <a:r>
              <a:rPr lang="en-US" altLang="zh-CN" sz="2000" dirty="0" err="1">
                <a:latin typeface="Tahoma" panose="020B0604030504040204" pitchFamily="34" charset="0"/>
              </a:rPr>
              <a:t>fromIndx</a:t>
            </a:r>
            <a:r>
              <a:rPr lang="en-US" altLang="zh-CN" sz="2000" dirty="0">
                <a:latin typeface="Tahoma" panose="020B0604030504040204" pitchFamily="34" charset="0"/>
              </a:rPr>
              <a:t>== </a:t>
            </a:r>
            <a:r>
              <a:rPr lang="en-US" altLang="zh-CN" sz="2000" dirty="0" err="1">
                <a:latin typeface="Tahoma" panose="020B0604030504040204" pitchFamily="34" charset="0"/>
              </a:rPr>
              <a:t>toIndex</a:t>
            </a:r>
            <a:r>
              <a:rPr lang="zh-CN" altLang="en-US" sz="2000" dirty="0">
                <a:latin typeface="Tahoma" panose="020B0604030504040204" pitchFamily="34" charset="0"/>
              </a:rPr>
              <a:t>时，范围是一个空的范围</a:t>
            </a:r>
            <a:endParaRPr lang="zh-CN" altLang="en-US" dirty="0">
              <a:latin typeface="Tahoma" panose="020B0604030504040204" pitchFamily="34" charset="0"/>
            </a:endParaRPr>
          </a:p>
          <a:p>
            <a:endParaRPr kumimoji="1"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Times New Roman" panose="02020503050405090304" pitchFamily="18" charset="0"/>
              </a:rPr>
              <a:t>java.util.Arrays</a:t>
            </a:r>
            <a:endParaRPr kumimoji="1" lang="zh-CN" altLang="en-US" dirty="0"/>
          </a:p>
        </p:txBody>
      </p:sp>
      <p:sp>
        <p:nvSpPr>
          <p:cNvPr id="3" name="内容占位符 2"/>
          <p:cNvSpPr>
            <a:spLocks noGrp="1"/>
          </p:cNvSpPr>
          <p:nvPr>
            <p:ph idx="1"/>
          </p:nvPr>
        </p:nvSpPr>
        <p:spPr/>
        <p:txBody>
          <a:bodyPr/>
          <a:lstStyle/>
          <a:p>
            <a:pPr>
              <a:lnSpc>
                <a:spcPct val="120000"/>
              </a:lnSpc>
              <a:spcBef>
                <a:spcPct val="20000"/>
              </a:spcBef>
              <a:buSzPct val="60000"/>
              <a:buFont typeface="Wingdings" panose="05000000000000000000" pitchFamily="2" charset="2"/>
              <a:buChar char="p"/>
            </a:pPr>
            <a:r>
              <a:rPr lang="en-US" altLang="zh-CN" dirty="0" err="1">
                <a:latin typeface="Tahoma" panose="020B0604030504040204" pitchFamily="34" charset="0"/>
              </a:rPr>
              <a:t>boolean</a:t>
            </a:r>
            <a:r>
              <a:rPr lang="en-US" altLang="zh-CN" dirty="0">
                <a:latin typeface="Tahoma" panose="020B0604030504040204" pitchFamily="34" charset="0"/>
              </a:rPr>
              <a:t> equals(</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 </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a2[])</a:t>
            </a:r>
            <a:endParaRPr lang="en-US" altLang="zh-CN" dirty="0">
              <a:latin typeface="Tahoma" panose="020B0604030504040204" pitchFamily="34" charset="0"/>
            </a:endParaRPr>
          </a:p>
          <a:p>
            <a:pPr lvl="1">
              <a:lnSpc>
                <a:spcPct val="120000"/>
              </a:lnSpc>
              <a:spcBef>
                <a:spcPct val="20000"/>
              </a:spcBef>
              <a:buSzPct val="55000"/>
              <a:buFont typeface="Wingdings" panose="05000000000000000000" pitchFamily="2" charset="2"/>
              <a:buChar char="p"/>
            </a:pPr>
            <a:r>
              <a:rPr lang="zh-CN" altLang="en-US" sz="2800" dirty="0">
                <a:latin typeface="Tahoma" panose="020B0604030504040204" pitchFamily="34" charset="0"/>
              </a:rPr>
              <a:t>两个数组大小相同，并且每一个元素相等</a:t>
            </a:r>
            <a:endParaRPr lang="zh-CN" altLang="en-US" sz="2800" dirty="0">
              <a:latin typeface="Tahoma" panose="020B0604030504040204" pitchFamily="34" charset="0"/>
            </a:endParaRPr>
          </a:p>
          <a:p>
            <a:pPr lvl="1">
              <a:lnSpc>
                <a:spcPct val="120000"/>
              </a:lnSpc>
              <a:spcBef>
                <a:spcPct val="20000"/>
              </a:spcBef>
              <a:buSzPct val="55000"/>
              <a:buFont typeface="Wingdings" panose="05000000000000000000" pitchFamily="2" charset="2"/>
              <a:buChar char="p"/>
            </a:pPr>
            <a:r>
              <a:rPr lang="zh-CN" altLang="en-US" sz="2800" dirty="0">
                <a:latin typeface="Tahoma" panose="020B0604030504040204" pitchFamily="34" charset="0"/>
              </a:rPr>
              <a:t>两个</a:t>
            </a:r>
            <a:r>
              <a:rPr lang="en-US" altLang="zh-CN" sz="2800" dirty="0">
                <a:latin typeface="Tahoma" panose="020B0604030504040204" pitchFamily="34" charset="0"/>
              </a:rPr>
              <a:t>null</a:t>
            </a:r>
            <a:r>
              <a:rPr lang="zh-CN" altLang="en-US" sz="2800" dirty="0">
                <a:latin typeface="Tahoma" panose="020B0604030504040204" pitchFamily="34" charset="0"/>
              </a:rPr>
              <a:t>数组是相等的</a:t>
            </a:r>
            <a:endParaRPr lang="zh-CN" altLang="en-US" sz="2800" dirty="0">
              <a:latin typeface="Tahoma" panose="020B0604030504040204" pitchFamily="34" charset="0"/>
            </a:endParaRPr>
          </a:p>
          <a:p>
            <a:endParaRPr kumimoji="1"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Times New Roman" panose="02020503050405090304" pitchFamily="18" charset="0"/>
              </a:rPr>
              <a:t>java.util.Arrays</a:t>
            </a:r>
            <a:endParaRPr kumimoji="1" lang="zh-CN" altLang="en-US" dirty="0"/>
          </a:p>
        </p:txBody>
      </p:sp>
      <p:sp>
        <p:nvSpPr>
          <p:cNvPr id="3" name="内容占位符 2"/>
          <p:cNvSpPr>
            <a:spLocks noGrp="1"/>
          </p:cNvSpPr>
          <p:nvPr>
            <p:ph idx="1"/>
          </p:nvPr>
        </p:nvSpPr>
        <p:spPr/>
        <p:txBody>
          <a:bodyPr/>
          <a:lstStyle/>
          <a:p>
            <a:pPr>
              <a:spcBef>
                <a:spcPct val="20000"/>
              </a:spcBef>
              <a:buSzPct val="60000"/>
              <a:buFont typeface="Wingdings" panose="05000000000000000000" pitchFamily="2" charset="2"/>
              <a:buChar char="n"/>
            </a:pPr>
            <a:r>
              <a:rPr lang="en-US" altLang="zh-CN" dirty="0">
                <a:latin typeface="Tahoma" panose="020B0604030504040204" pitchFamily="34" charset="0"/>
              </a:rPr>
              <a:t>void sort(</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a:t>
            </a:r>
            <a:endParaRPr lang="en-US" altLang="zh-CN" dirty="0">
              <a:latin typeface="Tahoma" panose="020B0604030504040204" pitchFamily="34" charset="0"/>
            </a:endParaRPr>
          </a:p>
          <a:p>
            <a:pPr>
              <a:spcBef>
                <a:spcPct val="20000"/>
              </a:spcBef>
              <a:buSzPct val="60000"/>
              <a:buFont typeface="Wingdings" panose="05000000000000000000" pitchFamily="2" charset="2"/>
              <a:buNone/>
            </a:pPr>
            <a:r>
              <a:rPr lang="en-US" altLang="zh-CN" dirty="0">
                <a:latin typeface="Tahoma" panose="020B0604030504040204" pitchFamily="34" charset="0"/>
              </a:rPr>
              <a:t>	void sort(</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 int </a:t>
            </a:r>
            <a:r>
              <a:rPr lang="en-US" altLang="zh-CN" dirty="0" err="1">
                <a:latin typeface="Tahoma" panose="020B0604030504040204" pitchFamily="34" charset="0"/>
              </a:rPr>
              <a:t>fromIndx</a:t>
            </a:r>
            <a:r>
              <a:rPr lang="en-US" altLang="zh-CN" dirty="0">
                <a:latin typeface="Tahoma" panose="020B0604030504040204" pitchFamily="34" charset="0"/>
              </a:rPr>
              <a:t>, int </a:t>
            </a:r>
            <a:r>
              <a:rPr lang="en-US" altLang="zh-CN" dirty="0" err="1">
                <a:latin typeface="Tahoma" panose="020B0604030504040204" pitchFamily="34" charset="0"/>
              </a:rPr>
              <a:t>toIndex</a:t>
            </a:r>
            <a:r>
              <a:rPr lang="en-US" altLang="zh-CN" dirty="0">
                <a:latin typeface="Tahoma" panose="020B0604030504040204" pitchFamily="34" charset="0"/>
              </a:rPr>
              <a:t>)</a:t>
            </a:r>
            <a:endParaRPr lang="en-US" altLang="zh-CN" dirty="0">
              <a:latin typeface="Tahoma" panose="020B0604030504040204" pitchFamily="34" charset="0"/>
            </a:endParaRPr>
          </a:p>
          <a:p>
            <a:pPr>
              <a:spcBef>
                <a:spcPct val="20000"/>
              </a:spcBef>
              <a:buSzPct val="60000"/>
              <a:buFont typeface="Wingdings" panose="05000000000000000000" pitchFamily="2" charset="2"/>
              <a:buNone/>
            </a:pPr>
            <a:r>
              <a:rPr lang="en-US" altLang="zh-CN" dirty="0">
                <a:latin typeface="Tahoma" panose="020B0604030504040204" pitchFamily="34" charset="0"/>
              </a:rPr>
              <a:t>	void sort(</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 Comparator</a:t>
            </a:r>
            <a:r>
              <a:rPr lang="en-US" altLang="zh-CN" dirty="0"/>
              <a:t> </a:t>
            </a:r>
            <a:r>
              <a:rPr lang="en-US" altLang="zh-CN" dirty="0">
                <a:latin typeface="Tahoma" panose="020B0604030504040204" pitchFamily="34" charset="0"/>
              </a:rPr>
              <a:t>c)</a:t>
            </a:r>
            <a:endParaRPr lang="en-US" altLang="zh-CN" dirty="0">
              <a:latin typeface="Tahoma" panose="020B0604030504040204" pitchFamily="34" charset="0"/>
            </a:endParaRPr>
          </a:p>
          <a:p>
            <a:pPr>
              <a:spcBef>
                <a:spcPct val="20000"/>
              </a:spcBef>
              <a:buSzPct val="60000"/>
              <a:buFont typeface="Wingdings" panose="05000000000000000000" pitchFamily="2" charset="2"/>
              <a:buNone/>
            </a:pPr>
            <a:r>
              <a:rPr lang="en-US" altLang="zh-CN" dirty="0">
                <a:latin typeface="Tahoma" panose="020B0604030504040204" pitchFamily="34" charset="0"/>
              </a:rPr>
              <a:t>	void sort(</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 </a:t>
            </a:r>
            <a:r>
              <a:rPr lang="en-US" altLang="zh-CN" sz="1800" dirty="0">
                <a:latin typeface="Tahoma" panose="020B0604030504040204" pitchFamily="34" charset="0"/>
              </a:rPr>
              <a:t>int </a:t>
            </a:r>
            <a:r>
              <a:rPr lang="en-US" altLang="zh-CN" sz="1800" dirty="0" err="1">
                <a:latin typeface="Tahoma" panose="020B0604030504040204" pitchFamily="34" charset="0"/>
              </a:rPr>
              <a:t>fromIndx</a:t>
            </a:r>
            <a:r>
              <a:rPr lang="en-US" altLang="zh-CN" sz="1800" dirty="0">
                <a:latin typeface="Tahoma" panose="020B0604030504040204" pitchFamily="34" charset="0"/>
              </a:rPr>
              <a:t>, int </a:t>
            </a:r>
            <a:r>
              <a:rPr lang="en-US" altLang="zh-CN" sz="1800" dirty="0" err="1">
                <a:latin typeface="Tahoma" panose="020B0604030504040204" pitchFamily="34" charset="0"/>
              </a:rPr>
              <a:t>toIndex</a:t>
            </a:r>
            <a:r>
              <a:rPr lang="en-US" altLang="zh-CN" sz="1800" dirty="0">
                <a:latin typeface="Tahoma" panose="020B0604030504040204" pitchFamily="34" charset="0"/>
              </a:rPr>
              <a:t>, </a:t>
            </a:r>
            <a:r>
              <a:rPr lang="en-US" altLang="zh-CN" dirty="0">
                <a:latin typeface="Tahoma" panose="020B0604030504040204" pitchFamily="34" charset="0"/>
              </a:rPr>
              <a:t>Comparator</a:t>
            </a:r>
            <a:r>
              <a:rPr lang="en-US" altLang="zh-CN" dirty="0"/>
              <a:t> </a:t>
            </a:r>
            <a:r>
              <a:rPr lang="en-US" altLang="zh-CN" dirty="0">
                <a:latin typeface="Tahoma" panose="020B0604030504040204" pitchFamily="34" charset="0"/>
              </a:rPr>
              <a:t>c)</a:t>
            </a:r>
            <a:endParaRPr lang="en-US" altLang="zh-CN" dirty="0">
              <a:latin typeface="Tahoma" panose="020B0604030504040204" pitchFamily="34" charset="0"/>
            </a:endParaRPr>
          </a:p>
          <a:p>
            <a:pPr lvl="1">
              <a:spcBef>
                <a:spcPct val="20000"/>
              </a:spcBef>
              <a:buSzPct val="55000"/>
              <a:buFont typeface="Wingdings" panose="05000000000000000000" pitchFamily="2" charset="2"/>
              <a:buChar char="n"/>
            </a:pPr>
            <a:r>
              <a:rPr lang="zh-CN" altLang="en-US" dirty="0">
                <a:latin typeface="Tahoma" panose="020B0604030504040204" pitchFamily="34" charset="0"/>
              </a:rPr>
              <a:t>包括</a:t>
            </a:r>
            <a:r>
              <a:rPr lang="en-US" altLang="zh-CN" sz="2000" dirty="0">
                <a:latin typeface="Tahoma" panose="020B0604030504040204" pitchFamily="34" charset="0"/>
              </a:rPr>
              <a:t>a[</a:t>
            </a:r>
            <a:r>
              <a:rPr lang="en-US" altLang="zh-CN" sz="2000" dirty="0" err="1">
                <a:latin typeface="Tahoma" panose="020B0604030504040204" pitchFamily="34" charset="0"/>
              </a:rPr>
              <a:t>fromIndx</a:t>
            </a:r>
            <a:r>
              <a:rPr lang="en-US" altLang="zh-CN" sz="2000" dirty="0">
                <a:latin typeface="Tahoma" panose="020B0604030504040204" pitchFamily="34" charset="0"/>
              </a:rPr>
              <a:t>]</a:t>
            </a:r>
            <a:r>
              <a:rPr lang="zh-CN" altLang="en-US" sz="2000" dirty="0">
                <a:latin typeface="Tahoma" panose="020B0604030504040204" pitchFamily="34" charset="0"/>
              </a:rPr>
              <a:t>，但不包括</a:t>
            </a:r>
            <a:r>
              <a:rPr lang="en-US" altLang="zh-CN" sz="2000" dirty="0">
                <a:latin typeface="Tahoma" panose="020B0604030504040204" pitchFamily="34" charset="0"/>
              </a:rPr>
              <a:t>a[</a:t>
            </a:r>
            <a:r>
              <a:rPr lang="en-US" altLang="zh-CN" sz="2000" dirty="0" err="1">
                <a:latin typeface="Tahoma" panose="020B0604030504040204" pitchFamily="34" charset="0"/>
              </a:rPr>
              <a:t>toIndex</a:t>
            </a:r>
            <a:r>
              <a:rPr lang="en-US" altLang="zh-CN" sz="2000" dirty="0">
                <a:latin typeface="Tahoma" panose="020B0604030504040204" pitchFamily="34" charset="0"/>
              </a:rPr>
              <a:t>]</a:t>
            </a:r>
            <a:endParaRPr lang="en-US" altLang="zh-CN" sz="2000" dirty="0">
              <a:latin typeface="Tahoma" panose="020B0604030504040204" pitchFamily="34" charset="0"/>
            </a:endParaRPr>
          </a:p>
          <a:p>
            <a:pPr lvl="1">
              <a:spcBef>
                <a:spcPct val="20000"/>
              </a:spcBef>
              <a:buSzPct val="55000"/>
              <a:buFont typeface="Wingdings" panose="05000000000000000000" pitchFamily="2" charset="2"/>
              <a:buChar char="n"/>
            </a:pPr>
            <a:r>
              <a:rPr lang="en-US" altLang="zh-CN" sz="2000" dirty="0" err="1">
                <a:latin typeface="Tahoma" panose="020B0604030504040204" pitchFamily="34" charset="0"/>
              </a:rPr>
              <a:t>fromIndx</a:t>
            </a:r>
            <a:r>
              <a:rPr lang="en-US" altLang="zh-CN" sz="2000" dirty="0">
                <a:latin typeface="Tahoma" panose="020B0604030504040204" pitchFamily="34" charset="0"/>
              </a:rPr>
              <a:t>== </a:t>
            </a:r>
            <a:r>
              <a:rPr lang="en-US" altLang="zh-CN" sz="2000" dirty="0" err="1">
                <a:latin typeface="Tahoma" panose="020B0604030504040204" pitchFamily="34" charset="0"/>
              </a:rPr>
              <a:t>toIndex</a:t>
            </a:r>
            <a:r>
              <a:rPr lang="zh-CN" altLang="en-US" sz="2000" dirty="0">
                <a:latin typeface="Tahoma" panose="020B0604030504040204" pitchFamily="34" charset="0"/>
              </a:rPr>
              <a:t>时，范围是一个空的范围</a:t>
            </a:r>
            <a:endParaRPr lang="zh-CN" altLang="en-US" sz="2000" dirty="0">
              <a:latin typeface="Tahoma" panose="020B0604030504040204" pitchFamily="34" charset="0"/>
            </a:endParaRPr>
          </a:p>
          <a:p>
            <a:pPr lvl="1">
              <a:spcBef>
                <a:spcPct val="20000"/>
              </a:spcBef>
              <a:buSzPct val="55000"/>
              <a:buFont typeface="Wingdings" panose="05000000000000000000" pitchFamily="2" charset="2"/>
              <a:buChar char="n"/>
            </a:pPr>
            <a:r>
              <a:rPr lang="zh-CN" altLang="en-US" sz="2000" dirty="0">
                <a:latin typeface="Tahoma" panose="020B0604030504040204" pitchFamily="34" charset="0"/>
              </a:rPr>
              <a:t>排序算法都具有</a:t>
            </a:r>
            <a:r>
              <a:rPr lang="en-US" altLang="zh-CN" sz="2000" dirty="0">
                <a:latin typeface="Tahoma" panose="020B0604030504040204" pitchFamily="34" charset="0"/>
              </a:rPr>
              <a:t>n*log(n)</a:t>
            </a:r>
            <a:r>
              <a:rPr lang="zh-CN" altLang="en-US" sz="2000" dirty="0">
                <a:latin typeface="Tahoma" panose="020B0604030504040204" pitchFamily="34" charset="0"/>
              </a:rPr>
              <a:t>的计算复杂性，效率高</a:t>
            </a:r>
            <a:endParaRPr lang="zh-CN" altLang="en-US" sz="2000" dirty="0">
              <a:latin typeface="Tahoma" panose="020B0604030504040204" pitchFamily="34" charset="0"/>
            </a:endParaRPr>
          </a:p>
          <a:p>
            <a:pPr lvl="1">
              <a:spcBef>
                <a:spcPct val="20000"/>
              </a:spcBef>
              <a:buSzPct val="55000"/>
              <a:buFont typeface="Wingdings" panose="05000000000000000000" pitchFamily="2" charset="2"/>
              <a:buChar char="n"/>
            </a:pPr>
            <a:r>
              <a:rPr lang="zh-CN" altLang="en-US" sz="2000" dirty="0">
                <a:latin typeface="Tahoma" panose="020B0604030504040204" pitchFamily="34" charset="0"/>
              </a:rPr>
              <a:t>排序算法都保证稳定，即排序算法不会改变相等元素的顺序</a:t>
            </a:r>
            <a:endParaRPr lang="zh-CN" altLang="en-US" sz="2000" dirty="0">
              <a:latin typeface="Tahoma" panose="020B0604030504040204" pitchFamily="34" charset="0"/>
            </a:endParaRPr>
          </a:p>
          <a:p>
            <a:pPr lvl="1">
              <a:spcBef>
                <a:spcPct val="20000"/>
              </a:spcBef>
              <a:buSzPct val="55000"/>
              <a:buFont typeface="Wingdings" panose="05000000000000000000" pitchFamily="2" charset="2"/>
              <a:buChar char="n"/>
            </a:pPr>
            <a:r>
              <a:rPr lang="zh-CN" altLang="en-US" sz="2000" dirty="0">
                <a:latin typeface="Tahoma" panose="020B0604030504040204" pitchFamily="34" charset="0"/>
              </a:rPr>
              <a:t>对不同类型的数组，算法的实现并不完全相同</a:t>
            </a:r>
            <a:endParaRPr lang="zh-CN" altLang="en-US" sz="2000" dirty="0">
              <a:latin typeface="Tahoma" panose="020B0604030504040204" pitchFamily="34" charset="0"/>
            </a:endParaRPr>
          </a:p>
          <a:p>
            <a:pPr lvl="1">
              <a:spcBef>
                <a:spcPct val="20000"/>
              </a:spcBef>
              <a:buSzPct val="55000"/>
              <a:buFont typeface="Wingdings" panose="05000000000000000000" pitchFamily="2" charset="2"/>
              <a:buChar char="n"/>
            </a:pPr>
            <a:r>
              <a:rPr lang="zh-CN" altLang="en-US" sz="2000" dirty="0">
                <a:latin typeface="Tahoma" panose="020B0604030504040204" pitchFamily="34" charset="0"/>
              </a:rPr>
              <a:t>可以用自己的</a:t>
            </a:r>
            <a:r>
              <a:rPr lang="en-US" altLang="zh-CN" sz="2000" dirty="0">
                <a:latin typeface="Tahoma" panose="020B0604030504040204" pitchFamily="34" charset="0"/>
              </a:rPr>
              <a:t>Comparator</a:t>
            </a:r>
            <a:r>
              <a:rPr lang="zh-CN" altLang="en-US" sz="2000" dirty="0">
                <a:latin typeface="Tahoma" panose="020B0604030504040204" pitchFamily="34" charset="0"/>
              </a:rPr>
              <a:t>对象声明自定义的顺序</a:t>
            </a:r>
            <a:endParaRPr lang="zh-CN" altLang="en-US" dirty="0">
              <a:latin typeface="Tahoma" panose="020B0604030504040204" pitchFamily="34" charset="0"/>
            </a:endParaRPr>
          </a:p>
          <a:p>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第四</a:t>
            </a:r>
            <a:r>
              <a:rPr kumimoji="1" lang="zh-CN" altLang="en-US"/>
              <a:t>章 数组</a:t>
            </a:r>
            <a:endParaRPr kumimoji="1" lang="zh-CN" altLang="en-US" dirty="0"/>
          </a:p>
        </p:txBody>
      </p:sp>
      <p:sp>
        <p:nvSpPr>
          <p:cNvPr id="3" name="内容占位符 2"/>
          <p:cNvSpPr>
            <a:spLocks noGrp="1"/>
          </p:cNvSpPr>
          <p:nvPr>
            <p:ph idx="1"/>
          </p:nvPr>
        </p:nvSpPr>
        <p:spPr/>
        <p:txBody>
          <a:bodyPr/>
          <a:lstStyle/>
          <a:p>
            <a:pPr>
              <a:lnSpc>
                <a:spcPct val="120000"/>
              </a:lnSpc>
              <a:buFont typeface="Wingdings" panose="05000000000000000000" pitchFamily="2" charset="2"/>
              <a:buChar char="ü"/>
            </a:pPr>
            <a:r>
              <a:rPr lang="zh-CN" altLang="en-US" dirty="0">
                <a:latin typeface="Times New Roman" panose="02020503050405090304" pitchFamily="18" charset="0"/>
              </a:rPr>
              <a:t>数组（</a:t>
            </a:r>
            <a:r>
              <a:rPr lang="en-US" altLang="zh-CN" dirty="0">
                <a:latin typeface="Times New Roman" panose="02020503050405090304" pitchFamily="18" charset="0"/>
              </a:rPr>
              <a:t>Array</a:t>
            </a:r>
            <a:r>
              <a:rPr lang="zh-CN" altLang="en-US" dirty="0">
                <a:latin typeface="Times New Roman" panose="02020503050405090304" pitchFamily="18" charset="0"/>
              </a:rPr>
              <a:t>）</a:t>
            </a:r>
            <a:endParaRPr lang="zh-CN" altLang="en-US" dirty="0">
              <a:latin typeface="Times New Roman" panose="02020503050405090304" pitchFamily="18" charset="0"/>
            </a:endParaRPr>
          </a:p>
          <a:p>
            <a:pPr>
              <a:lnSpc>
                <a:spcPct val="120000"/>
              </a:lnSpc>
              <a:buFont typeface="Wingdings" panose="05000000000000000000" pitchFamily="2" charset="2"/>
              <a:buChar char="ü"/>
            </a:pPr>
            <a:r>
              <a:rPr lang="zh-CN" altLang="en-US" dirty="0">
                <a:latin typeface="Times New Roman" panose="02020503050405090304" pitchFamily="18" charset="0"/>
              </a:rPr>
              <a:t>向量（</a:t>
            </a:r>
            <a:r>
              <a:rPr lang="en-US" altLang="zh-CN" dirty="0">
                <a:latin typeface="Times New Roman" panose="02020503050405090304" pitchFamily="18" charset="0"/>
              </a:rPr>
              <a:t>Vector</a:t>
            </a:r>
            <a:r>
              <a:rPr lang="zh-CN" altLang="en-US" dirty="0">
                <a:latin typeface="Times New Roman" panose="02020503050405090304" pitchFamily="18" charset="0"/>
              </a:rPr>
              <a:t>）</a:t>
            </a:r>
            <a:endParaRPr lang="zh-CN" altLang="en-US" dirty="0">
              <a:latin typeface="Times New Roman" panose="02020503050405090304" pitchFamily="18" charset="0"/>
            </a:endParaRPr>
          </a:p>
          <a:p>
            <a:pPr>
              <a:lnSpc>
                <a:spcPct val="120000"/>
              </a:lnSpc>
              <a:buFont typeface="Wingdings" panose="05000000000000000000" pitchFamily="2" charset="2"/>
              <a:buChar char="ü"/>
            </a:pPr>
            <a:r>
              <a:rPr lang="zh-CN" altLang="en-US" dirty="0">
                <a:latin typeface="Times New Roman" panose="02020503050405090304" pitchFamily="18" charset="0"/>
              </a:rPr>
              <a:t>字符串（</a:t>
            </a:r>
            <a:r>
              <a:rPr lang="en-US" altLang="zh-CN" dirty="0">
                <a:latin typeface="Times New Roman" panose="02020503050405090304" pitchFamily="18" charset="0"/>
              </a:rPr>
              <a:t>String</a:t>
            </a:r>
            <a:r>
              <a:rPr lang="zh-CN" altLang="en-US" dirty="0">
                <a:latin typeface="Times New Roman" panose="02020503050405090304" pitchFamily="18" charset="0"/>
              </a:rPr>
              <a:t>）</a:t>
            </a:r>
            <a:endParaRPr lang="en-US" altLang="zh-CN" dirty="0">
              <a:latin typeface="Times New Roman" panose="02020503050405090304" pitchFamily="18" charset="0"/>
            </a:endParaRPr>
          </a:p>
          <a:p>
            <a:pPr>
              <a:lnSpc>
                <a:spcPct val="120000"/>
              </a:lnSpc>
              <a:buFont typeface="Wingdings" panose="05000000000000000000" pitchFamily="2" charset="2"/>
              <a:buChar char="ü"/>
            </a:pPr>
            <a:r>
              <a:rPr lang="zh-CN" altLang="en-US" dirty="0">
                <a:latin typeface="Times New Roman" panose="02020503050405090304" pitchFamily="18" charset="0"/>
              </a:rPr>
              <a:t>字符构造类（</a:t>
            </a:r>
            <a:r>
              <a:rPr lang="en-US" altLang="zh-CN" dirty="0">
                <a:latin typeface="Times New Roman" panose="02020503050405090304" pitchFamily="18" charset="0"/>
              </a:rPr>
              <a:t>StringBuilder</a:t>
            </a:r>
            <a:r>
              <a:rPr lang="zh-CN" altLang="en-US" dirty="0">
                <a:latin typeface="Times New Roman" panose="02020503050405090304" pitchFamily="18" charset="0"/>
              </a:rPr>
              <a:t>）</a:t>
            </a:r>
            <a:endParaRPr lang="zh-CN" altLang="en-US" dirty="0">
              <a:latin typeface="Times New Roman" panose="02020503050405090304" pitchFamily="18" charset="0"/>
            </a:endParaRPr>
          </a:p>
          <a:p>
            <a:pPr marL="0" indent="0">
              <a:buNone/>
            </a:pPr>
            <a:endParaRPr kumimoji="1"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503050405090304" pitchFamily="18" charset="0"/>
              </a:rPr>
              <a:t>数组的复制</a:t>
            </a:r>
            <a:endParaRPr kumimoji="1" lang="zh-CN" altLang="en-US" dirty="0"/>
          </a:p>
        </p:txBody>
      </p:sp>
      <p:sp>
        <p:nvSpPr>
          <p:cNvPr id="3" name="内容占位符 2"/>
          <p:cNvSpPr>
            <a:spLocks noGrp="1"/>
          </p:cNvSpPr>
          <p:nvPr>
            <p:ph idx="1"/>
          </p:nvPr>
        </p:nvSpPr>
        <p:spPr/>
        <p:txBody>
          <a:bodyPr/>
          <a:lstStyle/>
          <a:p>
            <a:pPr>
              <a:spcBef>
                <a:spcPct val="20000"/>
              </a:spcBef>
              <a:buSzPct val="60000"/>
              <a:buFont typeface="Wingdings" panose="05000000000000000000" pitchFamily="2" charset="2"/>
              <a:buChar char="p"/>
            </a:pPr>
            <a:r>
              <a:rPr lang="zh-CN" altLang="en-US" sz="3200" dirty="0">
                <a:latin typeface="Tahoma" panose="020B0604030504040204" pitchFamily="34" charset="0"/>
              </a:rPr>
              <a:t> </a:t>
            </a:r>
            <a:r>
              <a:rPr lang="en-US" altLang="zh-CN" sz="3200" dirty="0" err="1">
                <a:latin typeface="Tahoma" panose="020B0604030504040204" pitchFamily="34" charset="0"/>
              </a:rPr>
              <a:t>java.lang.System</a:t>
            </a:r>
            <a:endParaRPr lang="en-US" altLang="zh-CN" sz="3200" dirty="0">
              <a:latin typeface="Tahoma" panose="020B0604030504040204" pitchFamily="34" charset="0"/>
            </a:endParaRPr>
          </a:p>
          <a:p>
            <a:pPr lvl="1">
              <a:spcBef>
                <a:spcPct val="20000"/>
              </a:spcBef>
              <a:buSzPct val="55000"/>
              <a:buFont typeface="Wingdings" panose="05000000000000000000" pitchFamily="2" charset="2"/>
              <a:buChar char="p"/>
            </a:pPr>
            <a:r>
              <a:rPr lang="en-US" altLang="zh-CN" dirty="0">
                <a:latin typeface="Tahoma" panose="020B0604030504040204" pitchFamily="34" charset="0"/>
              </a:rPr>
              <a:t>void </a:t>
            </a:r>
            <a:r>
              <a:rPr lang="en-US" altLang="zh-CN" dirty="0" err="1">
                <a:latin typeface="Tahoma" panose="020B0604030504040204" pitchFamily="34" charset="0"/>
              </a:rPr>
              <a:t>arraycopy</a:t>
            </a:r>
            <a:r>
              <a:rPr lang="en-US" altLang="zh-CN" dirty="0">
                <a:latin typeface="Tahoma" panose="020B0604030504040204" pitchFamily="34" charset="0"/>
              </a:rPr>
              <a:t>(Object</a:t>
            </a:r>
            <a:r>
              <a:rPr lang="en-US" altLang="zh-CN" dirty="0"/>
              <a:t> </a:t>
            </a:r>
            <a:r>
              <a:rPr lang="en-US" altLang="zh-CN" dirty="0" err="1">
                <a:latin typeface="Tahoma" panose="020B0604030504040204" pitchFamily="34" charset="0"/>
              </a:rPr>
              <a:t>src</a:t>
            </a:r>
            <a:r>
              <a:rPr lang="en-US" altLang="zh-CN" dirty="0">
                <a:latin typeface="Tahoma" panose="020B0604030504040204" pitchFamily="34" charset="0"/>
              </a:rPr>
              <a:t>, int</a:t>
            </a:r>
            <a:r>
              <a:rPr lang="en-US" altLang="zh-CN" dirty="0"/>
              <a:t> </a:t>
            </a:r>
            <a:r>
              <a:rPr lang="en-US" altLang="zh-CN" dirty="0" err="1">
                <a:latin typeface="Tahoma" panose="020B0604030504040204" pitchFamily="34" charset="0"/>
              </a:rPr>
              <a:t>src_position</a:t>
            </a:r>
            <a:r>
              <a:rPr lang="en-US" altLang="zh-CN" dirty="0">
                <a:latin typeface="Tahoma" panose="020B0604030504040204" pitchFamily="34" charset="0"/>
              </a:rPr>
              <a:t>, </a:t>
            </a:r>
            <a:r>
              <a:rPr lang="zh-CN" altLang="en-US" dirty="0">
                <a:latin typeface="Tahoma" panose="020B0604030504040204" pitchFamily="34" charset="0"/>
              </a:rPr>
              <a:t> </a:t>
            </a:r>
            <a:r>
              <a:rPr lang="en-US" altLang="zh-CN" dirty="0">
                <a:latin typeface="Tahoma" panose="020B0604030504040204" pitchFamily="34" charset="0"/>
              </a:rPr>
              <a:t>		               </a:t>
            </a:r>
            <a:r>
              <a:rPr lang="zh-CN" altLang="en-US" dirty="0">
                <a:latin typeface="Tahoma" panose="020B0604030504040204" pitchFamily="34" charset="0"/>
              </a:rPr>
              <a:t>         </a:t>
            </a:r>
            <a:r>
              <a:rPr lang="en-US" altLang="zh-CN" dirty="0">
                <a:latin typeface="Tahoma" panose="020B0604030504040204" pitchFamily="34" charset="0"/>
              </a:rPr>
              <a:t>Object</a:t>
            </a:r>
            <a:r>
              <a:rPr lang="en-US" altLang="zh-CN" dirty="0"/>
              <a:t> </a:t>
            </a:r>
            <a:r>
              <a:rPr lang="en-US" altLang="zh-CN" dirty="0" err="1">
                <a:latin typeface="Tahoma" panose="020B0604030504040204" pitchFamily="34" charset="0"/>
              </a:rPr>
              <a:t>dst</a:t>
            </a:r>
            <a:r>
              <a:rPr lang="en-US" altLang="zh-CN" dirty="0">
                <a:latin typeface="Tahoma" panose="020B0604030504040204" pitchFamily="34" charset="0"/>
              </a:rPr>
              <a:t>, int</a:t>
            </a:r>
            <a:r>
              <a:rPr lang="en-US" altLang="zh-CN" dirty="0"/>
              <a:t> </a:t>
            </a:r>
            <a:r>
              <a:rPr lang="en-US" altLang="zh-CN" dirty="0" err="1">
                <a:latin typeface="Tahoma" panose="020B0604030504040204" pitchFamily="34" charset="0"/>
              </a:rPr>
              <a:t>dst_position</a:t>
            </a:r>
            <a:r>
              <a:rPr lang="en-US" altLang="zh-CN" dirty="0">
                <a:latin typeface="Tahoma" panose="020B0604030504040204" pitchFamily="34" charset="0"/>
              </a:rPr>
              <a:t>, int</a:t>
            </a:r>
            <a:r>
              <a:rPr lang="en-US" altLang="zh-CN" dirty="0"/>
              <a:t> </a:t>
            </a:r>
            <a:r>
              <a:rPr lang="en-US" altLang="zh-CN" dirty="0">
                <a:latin typeface="Tahoma" panose="020B0604030504040204" pitchFamily="34" charset="0"/>
              </a:rPr>
              <a:t>length)</a:t>
            </a:r>
            <a:endParaRPr lang="en-US" altLang="zh-CN" dirty="0">
              <a:latin typeface="Tahoma" panose="020B0604030504040204" pitchFamily="34" charset="0"/>
            </a:endParaRPr>
          </a:p>
          <a:p>
            <a:pPr lvl="1">
              <a:spcBef>
                <a:spcPct val="20000"/>
              </a:spcBef>
              <a:buSzPct val="55000"/>
              <a:buFont typeface="Wingdings" panose="05000000000000000000" pitchFamily="2" charset="2"/>
              <a:buChar char="p"/>
            </a:pPr>
            <a:r>
              <a:rPr lang="zh-CN" altLang="en-US" dirty="0">
                <a:latin typeface="Tahoma" panose="020B0604030504040204" pitchFamily="34" charset="0"/>
              </a:rPr>
              <a:t>范围不能越界</a:t>
            </a:r>
            <a:endParaRPr lang="zh-CN" altLang="en-US" dirty="0">
              <a:latin typeface="Tahoma" panose="020B0604030504040204" pitchFamily="34" charset="0"/>
            </a:endParaRPr>
          </a:p>
          <a:p>
            <a:pPr lvl="1">
              <a:spcBef>
                <a:spcPct val="20000"/>
              </a:spcBef>
              <a:buSzPct val="55000"/>
              <a:buFont typeface="Wingdings" panose="05000000000000000000" pitchFamily="2" charset="2"/>
              <a:buChar char="p"/>
            </a:pPr>
            <a:r>
              <a:rPr lang="zh-CN" altLang="en-US" dirty="0">
                <a:latin typeface="Tahoma" panose="020B0604030504040204" pitchFamily="34" charset="0"/>
              </a:rPr>
              <a:t>可对任何同类型的数组进行复制</a:t>
            </a:r>
            <a:endParaRPr lang="zh-CN" altLang="en-US" dirty="0">
              <a:latin typeface="Tahoma" panose="020B0604030504040204" pitchFamily="34" charset="0"/>
            </a:endParaRPr>
          </a:p>
          <a:p>
            <a:pPr lvl="1">
              <a:spcBef>
                <a:spcPct val="20000"/>
              </a:spcBef>
              <a:buSzPct val="55000"/>
              <a:buFont typeface="Wingdings" panose="05000000000000000000" pitchFamily="2" charset="2"/>
              <a:buChar char="p"/>
            </a:pPr>
            <a:r>
              <a:rPr lang="zh-CN" altLang="en-US" b="1" dirty="0">
                <a:latin typeface="Tahoma" panose="020B0604030504040204" pitchFamily="34" charset="0"/>
              </a:rPr>
              <a:t>数组复制过程中做严格的类型检查</a:t>
            </a:r>
            <a:endParaRPr lang="zh-CN" altLang="en-US" b="1" dirty="0">
              <a:latin typeface="Tahoma" panose="020B0604030504040204" pitchFamily="34" charset="0"/>
            </a:endParaRPr>
          </a:p>
          <a:p>
            <a:pPr lvl="1">
              <a:spcBef>
                <a:spcPct val="20000"/>
              </a:spcBef>
              <a:buSzPct val="55000"/>
              <a:buFont typeface="Wingdings" panose="05000000000000000000" pitchFamily="2" charset="2"/>
              <a:buChar char="p"/>
            </a:pPr>
            <a:r>
              <a:rPr lang="zh-CN" altLang="en-US" dirty="0">
                <a:latin typeface="Tahoma" panose="020B0604030504040204" pitchFamily="34" charset="0"/>
              </a:rPr>
              <a:t>更详细的内容参见</a:t>
            </a:r>
            <a:r>
              <a:rPr lang="en-US" altLang="zh-CN" dirty="0">
                <a:latin typeface="Tahoma" panose="020B0604030504040204" pitchFamily="34" charset="0"/>
              </a:rPr>
              <a:t>JDK</a:t>
            </a:r>
            <a:r>
              <a:rPr lang="zh-CN" altLang="en-US" dirty="0">
                <a:latin typeface="Tahoma" panose="020B0604030504040204" pitchFamily="34" charset="0"/>
              </a:rPr>
              <a:t>文档</a:t>
            </a:r>
            <a:endParaRPr lang="zh-CN" altLang="en-US" sz="2800" dirty="0">
              <a:latin typeface="Tahoma" panose="020B0604030504040204" pitchFamily="34" charset="0"/>
            </a:endParaRPr>
          </a:p>
          <a:p>
            <a:endParaRPr kumimoji="1"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p:cNvSpPr>
            <a:spLocks noGrp="1"/>
          </p:cNvSpPr>
          <p:nvPr>
            <p:ph idx="1"/>
          </p:nvPr>
        </p:nvSpPr>
        <p:spPr/>
        <p:txBody>
          <a:bodyPr/>
          <a:lstStyle/>
          <a:p>
            <a:pPr marL="0" indent="0">
              <a:lnSpc>
                <a:spcPct val="120000"/>
              </a:lnSpc>
              <a:buNone/>
            </a:pPr>
            <a:endParaRPr lang="en-US" altLang="zh-CN" dirty="0"/>
          </a:p>
          <a:p>
            <a:pPr marL="0" indent="0">
              <a:lnSpc>
                <a:spcPct val="120000"/>
              </a:lnSpc>
              <a:buNone/>
            </a:pPr>
            <a:endParaRPr lang="en-US" altLang="zh-CN" dirty="0"/>
          </a:p>
          <a:p>
            <a:pPr marL="0" indent="0">
              <a:lnSpc>
                <a:spcPct val="120000"/>
              </a:lnSpc>
              <a:buNone/>
            </a:pPr>
            <a:r>
              <a:rPr lang="zh-CN" altLang="en-GB" dirty="0"/>
              <a:t>向量(</a:t>
            </a:r>
            <a:r>
              <a:rPr lang="en-GB" altLang="zh-CN" dirty="0"/>
              <a:t>Vector)</a:t>
            </a:r>
            <a:r>
              <a:rPr lang="zh-CN" altLang="en-GB" dirty="0"/>
              <a:t>是</a:t>
            </a:r>
            <a:r>
              <a:rPr lang="en-GB" altLang="zh-CN" dirty="0" err="1"/>
              <a:t>java.util</a:t>
            </a:r>
            <a:r>
              <a:rPr lang="zh-CN" altLang="en-GB" dirty="0"/>
              <a:t>类包提供的一个工具类。它对应于类似数组的顺序存储的数据结构，但是具有比数组更强大的功能。它是允许不同类型元素共存的变长数组。</a:t>
            </a:r>
            <a:endParaRPr kumimoji="1"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p:cNvSpPr>
            <a:spLocks noGrp="1"/>
          </p:cNvSpPr>
          <p:nvPr>
            <p:ph idx="1"/>
          </p:nvPr>
        </p:nvSpPr>
        <p:spPr/>
        <p:txBody>
          <a:bodyPr/>
          <a:lstStyle/>
          <a:p>
            <a:pPr marL="0" indent="0">
              <a:lnSpc>
                <a:spcPct val="120000"/>
              </a:lnSpc>
              <a:buNone/>
            </a:pPr>
            <a:r>
              <a:rPr lang="zh-CN" altLang="en-GB" dirty="0"/>
              <a:t>每个</a:t>
            </a:r>
            <a:r>
              <a:rPr lang="en-GB" altLang="zh-CN" dirty="0"/>
              <a:t>Vector</a:t>
            </a:r>
            <a:r>
              <a:rPr lang="zh-CN" altLang="en-GB" dirty="0"/>
              <a:t>类的对象可以表达一个完整的数据序列。</a:t>
            </a:r>
            <a:r>
              <a:rPr lang="en-GB" altLang="zh-CN" dirty="0"/>
              <a:t>Vector</a:t>
            </a:r>
            <a:r>
              <a:rPr lang="zh-CN" altLang="en-GB" dirty="0"/>
              <a:t>类的对象不但可以保存顺序的一列数据，而且还提供了许多有用的方法来操作和处理这些数据。</a:t>
            </a:r>
            <a:endParaRPr lang="zh-CN" altLang="en-GB" dirty="0"/>
          </a:p>
          <a:p>
            <a:pPr marL="0" indent="0">
              <a:lnSpc>
                <a:spcPct val="120000"/>
              </a:lnSpc>
              <a:buNone/>
            </a:pPr>
            <a:endParaRPr lang="en-US" altLang="zh-CN" dirty="0"/>
          </a:p>
          <a:p>
            <a:pPr marL="0" indent="0">
              <a:lnSpc>
                <a:spcPct val="120000"/>
              </a:lnSpc>
              <a:buNone/>
            </a:pPr>
            <a:r>
              <a:rPr lang="zh-CN" altLang="en-GB" dirty="0"/>
              <a:t>另外，</a:t>
            </a:r>
            <a:r>
              <a:rPr lang="en-GB" altLang="zh-CN" dirty="0"/>
              <a:t>Vector</a:t>
            </a:r>
            <a:r>
              <a:rPr lang="zh-CN" altLang="en-GB" dirty="0"/>
              <a:t>类对象所表达的序列中元素的个数是可变的，即</a:t>
            </a:r>
            <a:r>
              <a:rPr lang="en-GB" altLang="zh-CN" dirty="0"/>
              <a:t>Vector</a:t>
            </a:r>
            <a:r>
              <a:rPr lang="zh-CN" altLang="en-GB" dirty="0"/>
              <a:t>实现了变长数组。</a:t>
            </a:r>
            <a:endParaRPr lang="zh-CN" altLang="en-US" dirty="0"/>
          </a:p>
          <a:p>
            <a:pPr marL="0" indent="0">
              <a:buNone/>
            </a:pPr>
            <a:endParaRPr kumimoji="1"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p:cNvSpPr>
            <a:spLocks noGrp="1"/>
          </p:cNvSpPr>
          <p:nvPr>
            <p:ph idx="1"/>
          </p:nvPr>
        </p:nvSpPr>
        <p:spPr/>
        <p:txBody>
          <a:bodyPr/>
          <a:lstStyle/>
          <a:p>
            <a:pPr marL="0" indent="0">
              <a:buNone/>
            </a:pPr>
            <a:r>
              <a:rPr lang="en-GB" altLang="zh-CN" dirty="0"/>
              <a:t>Java</a:t>
            </a:r>
            <a:r>
              <a:rPr lang="zh-CN" altLang="en-GB" dirty="0"/>
              <a:t>中的数组只能保存固定数目的元素，且必须把所有需要的内存单元一次性的申请出来，而不能先创建数组再追加数组元素数量，为了解决这个问题</a:t>
            </a:r>
            <a:r>
              <a:rPr lang="en-GB" altLang="zh-CN" dirty="0"/>
              <a:t>Java</a:t>
            </a:r>
            <a:r>
              <a:rPr lang="zh-CN" altLang="en-GB" dirty="0"/>
              <a:t>中引入了向量类</a:t>
            </a:r>
            <a:r>
              <a:rPr lang="en-GB" altLang="zh-CN" dirty="0" err="1"/>
              <a:t>Vector。Vector</a:t>
            </a:r>
            <a:r>
              <a:rPr lang="zh-CN" altLang="en-GB" dirty="0"/>
              <a:t>也是一组对象的集合，但相对于数组，</a:t>
            </a:r>
            <a:r>
              <a:rPr lang="en-GB" altLang="zh-CN" dirty="0"/>
              <a:t>Vector</a:t>
            </a:r>
            <a:r>
              <a:rPr lang="zh-CN" altLang="en-GB" dirty="0"/>
              <a:t>可以追加对象元素数量，可以方便的修改和维护序列中的对象。</a:t>
            </a:r>
            <a:endParaRPr kumimoji="1"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GB" sz="3200" b="1" dirty="0"/>
              <a:t>向量比较适合在如下情况下使用：</a:t>
            </a:r>
            <a:endParaRPr lang="zh-CN" altLang="en-GB" sz="3200" b="1" dirty="0"/>
          </a:p>
          <a:p>
            <a:pPr marL="0" indent="0">
              <a:buNone/>
            </a:pPr>
            <a:endParaRPr lang="zh-CN" altLang="en-GB" sz="1050" dirty="0"/>
          </a:p>
          <a:p>
            <a:pPr marL="0" indent="0">
              <a:buNone/>
            </a:pPr>
            <a:r>
              <a:rPr lang="zh-CN" altLang="en-GB" dirty="0"/>
              <a:t>    1. 需要处理的对象数目不定，序列中的元素都是对</a:t>
            </a:r>
            <a:endParaRPr lang="zh-CN" altLang="en-GB" dirty="0"/>
          </a:p>
          <a:p>
            <a:pPr marL="0" indent="0">
              <a:buNone/>
            </a:pPr>
            <a:r>
              <a:rPr lang="zh-CN" altLang="en-GB" dirty="0"/>
              <a:t>象或可以表示为对象。</a:t>
            </a:r>
            <a:endParaRPr lang="zh-CN" altLang="en-GB" dirty="0"/>
          </a:p>
          <a:p>
            <a:pPr marL="0" indent="0">
              <a:buNone/>
            </a:pPr>
            <a:r>
              <a:rPr lang="zh-CN" altLang="en-GB" dirty="0"/>
              <a:t>    2. 需要将不同类的对象组合成一个数据序列。</a:t>
            </a:r>
            <a:endParaRPr lang="zh-CN" altLang="en-GB" dirty="0"/>
          </a:p>
          <a:p>
            <a:pPr marL="0" indent="0">
              <a:buNone/>
            </a:pPr>
            <a:r>
              <a:rPr lang="zh-CN" altLang="en-GB" dirty="0"/>
              <a:t>    3. 需要做频繁的对象序列中元素的插入和删除。</a:t>
            </a:r>
            <a:endParaRPr lang="zh-CN" altLang="en-US" dirty="0"/>
          </a:p>
          <a:p>
            <a:pPr marL="0" indent="0">
              <a:buNone/>
            </a:pPr>
            <a:r>
              <a:rPr lang="zh-CN" altLang="en-GB" dirty="0"/>
              <a:t>    4. 经常需要定位序列中的对象和其他查找操作。  </a:t>
            </a:r>
            <a:endParaRPr lang="zh-CN" altLang="en-GB" dirty="0"/>
          </a:p>
          <a:p>
            <a:pPr marL="0" indent="0">
              <a:buNone/>
            </a:pPr>
            <a:r>
              <a:rPr lang="zh-CN" altLang="en-GB" dirty="0"/>
              <a:t>    5. 在不同的类之间传递大量的数据。</a:t>
            </a:r>
            <a:endParaRPr lang="zh-CN" altLang="en-GB" dirty="0"/>
          </a:p>
          <a:p>
            <a:pPr marL="0" indent="0">
              <a:buNone/>
            </a:pPr>
            <a:r>
              <a:rPr lang="zh-CN" altLang="en-GB" dirty="0"/>
              <a:t>    </a:t>
            </a:r>
            <a:r>
              <a:rPr lang="en-GB" altLang="zh-CN" dirty="0"/>
              <a:t>Vector</a:t>
            </a:r>
            <a:r>
              <a:rPr lang="zh-CN" altLang="en-GB" dirty="0"/>
              <a:t>类的方法相对于数组要多一些，但是使用这个</a:t>
            </a:r>
            <a:endParaRPr lang="zh-CN" altLang="en-GB" dirty="0"/>
          </a:p>
          <a:p>
            <a:pPr marL="0" indent="0">
              <a:buNone/>
            </a:pPr>
            <a:r>
              <a:rPr lang="zh-CN" altLang="en-GB" dirty="0"/>
              <a:t>类也有一定的局限性，例如其中的对象不能是简单数据</a:t>
            </a:r>
            <a:endParaRPr lang="zh-CN" altLang="en-GB" dirty="0"/>
          </a:p>
          <a:p>
            <a:pPr marL="0" indent="0">
              <a:buNone/>
            </a:pPr>
            <a:r>
              <a:rPr lang="zh-CN" altLang="en-GB" dirty="0"/>
              <a:t>类型等。</a:t>
            </a:r>
            <a:endParaRPr lang="zh-CN" altLang="en-GB" dirty="0"/>
          </a:p>
          <a:p>
            <a:endParaRPr kumimoji="1"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p:cNvSpPr>
            <a:spLocks noGrp="1"/>
          </p:cNvSpPr>
          <p:nvPr>
            <p:ph idx="1"/>
          </p:nvPr>
        </p:nvSpPr>
        <p:spPr/>
        <p:txBody>
          <a:bodyPr/>
          <a:lstStyle/>
          <a:p>
            <a:pPr marL="0" indent="0">
              <a:spcBef>
                <a:spcPct val="50000"/>
              </a:spcBef>
              <a:buNone/>
            </a:pPr>
            <a:endParaRPr lang="en-GB" altLang="zh-CN" dirty="0"/>
          </a:p>
          <a:p>
            <a:pPr marL="0" indent="0">
              <a:spcBef>
                <a:spcPct val="50000"/>
              </a:spcBef>
              <a:buNone/>
            </a:pPr>
            <a:r>
              <a:rPr lang="en-GB" altLang="zh-CN" dirty="0"/>
              <a:t>Vector</a:t>
            </a:r>
            <a:r>
              <a:rPr lang="zh-CN" altLang="en-GB" dirty="0"/>
              <a:t>类有三个构造函数：</a:t>
            </a:r>
            <a:endParaRPr lang="zh-CN" altLang="en-GB" dirty="0"/>
          </a:p>
          <a:p>
            <a:pPr marL="0" indent="0">
              <a:lnSpc>
                <a:spcPct val="60000"/>
              </a:lnSpc>
              <a:spcBef>
                <a:spcPct val="50000"/>
              </a:spcBef>
              <a:buNone/>
            </a:pPr>
            <a:r>
              <a:rPr lang="zh-CN" altLang="en-GB" dirty="0"/>
              <a:t>   </a:t>
            </a:r>
            <a:r>
              <a:rPr lang="en-GB" altLang="zh-CN" dirty="0"/>
              <a:t>Vector()：</a:t>
            </a:r>
            <a:r>
              <a:rPr lang="zh-CN" altLang="en-GB" dirty="0"/>
              <a:t>构造一个空的向量</a:t>
            </a:r>
            <a:endParaRPr lang="en-GB" altLang="zh-CN" dirty="0"/>
          </a:p>
          <a:p>
            <a:pPr marL="0" indent="0">
              <a:lnSpc>
                <a:spcPct val="60000"/>
              </a:lnSpc>
              <a:spcBef>
                <a:spcPct val="50000"/>
              </a:spcBef>
              <a:buNone/>
            </a:pPr>
            <a:r>
              <a:rPr lang="en-GB" altLang="zh-CN" dirty="0"/>
              <a:t>   Vector(int capacity)：</a:t>
            </a:r>
            <a:r>
              <a:rPr lang="zh-CN" altLang="en-GB" dirty="0"/>
              <a:t>以指定的存储容量构造一个空的向量</a:t>
            </a:r>
            <a:endParaRPr lang="en-GB" altLang="zh-CN" dirty="0"/>
          </a:p>
          <a:p>
            <a:pPr marL="0" indent="0">
              <a:buNone/>
            </a:pPr>
            <a:r>
              <a:rPr lang="en-GB" altLang="zh-CN" dirty="0"/>
              <a:t>   Vector(int capacity, int </a:t>
            </a:r>
            <a:r>
              <a:rPr lang="en-GB" altLang="zh-CN" dirty="0" err="1"/>
              <a:t>capacityIncrement</a:t>
            </a:r>
            <a:r>
              <a:rPr lang="en-GB" altLang="zh-CN" dirty="0"/>
              <a:t>)：</a:t>
            </a:r>
            <a:r>
              <a:rPr lang="zh-CN" altLang="en-GB" dirty="0"/>
              <a:t>以指定的存储容量和容量增量构造一个空的</a:t>
            </a:r>
            <a:r>
              <a:rPr lang="en-GB" altLang="zh-CN" dirty="0"/>
              <a:t>Vector。</a:t>
            </a:r>
            <a:endParaRPr lang="en-GB" altLang="zh-CN" dirty="0"/>
          </a:p>
          <a:p>
            <a:endParaRPr kumimoji="1"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p:cNvSpPr>
            <a:spLocks noGrp="1"/>
          </p:cNvSpPr>
          <p:nvPr>
            <p:ph idx="1"/>
          </p:nvPr>
        </p:nvSpPr>
        <p:spPr/>
        <p:txBody>
          <a:bodyPr/>
          <a:lstStyle/>
          <a:p>
            <a:pPr marL="0" indent="0">
              <a:buNone/>
            </a:pPr>
            <a:r>
              <a:rPr lang="zh-CN" altLang="en-GB" dirty="0"/>
              <a:t>例如：  </a:t>
            </a:r>
            <a:r>
              <a:rPr lang="en-GB" altLang="zh-CN" dirty="0"/>
              <a:t>Vector  </a:t>
            </a:r>
            <a:r>
              <a:rPr lang="en-GB" altLang="zh-CN" dirty="0" err="1"/>
              <a:t>MyVector</a:t>
            </a:r>
            <a:r>
              <a:rPr lang="en-GB" altLang="zh-CN" dirty="0"/>
              <a:t>=new Vector(100,50)；</a:t>
            </a:r>
            <a:endParaRPr lang="en-GB" altLang="zh-CN" dirty="0"/>
          </a:p>
          <a:p>
            <a:pPr marL="0" indent="0">
              <a:buNone/>
            </a:pPr>
            <a:r>
              <a:rPr lang="en-GB" altLang="zh-CN" dirty="0"/>
              <a:t>     </a:t>
            </a:r>
            <a:r>
              <a:rPr lang="zh-CN" altLang="en-GB" dirty="0"/>
              <a:t>这个语句创建的</a:t>
            </a:r>
            <a:r>
              <a:rPr lang="en-GB" altLang="zh-CN" dirty="0" err="1"/>
              <a:t>MyVector</a:t>
            </a:r>
            <a:r>
              <a:rPr lang="zh-CN" altLang="en-GB" dirty="0"/>
              <a:t>向量序列初始有100个元素的空间，以后一旦使用殆尽则以50为单位递增，使序列中元素的个数变化成150，200，</a:t>
            </a:r>
            <a:r>
              <a:rPr lang="zh-CN" altLang="en-GB" dirty="0">
                <a:latin typeface="Times New Roman" panose="02020503050405090304" pitchFamily="18" charset="0"/>
              </a:rPr>
              <a:t>…</a:t>
            </a:r>
            <a:r>
              <a:rPr lang="zh-CN" altLang="en-GB" dirty="0"/>
              <a:t>。在创建</a:t>
            </a:r>
            <a:r>
              <a:rPr lang="en-GB" altLang="zh-CN" dirty="0"/>
              <a:t>Vector</a:t>
            </a:r>
            <a:r>
              <a:rPr lang="zh-CN" altLang="en-GB" dirty="0"/>
              <a:t>序列时，不需要指明序列中元素的类型，可以在使用时确定。</a:t>
            </a:r>
            <a:endParaRPr lang="zh-CN" altLang="en-US" dirty="0"/>
          </a:p>
          <a:p>
            <a:endParaRPr kumimoji="1"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p:cNvSpPr>
            <a:spLocks noGrp="1"/>
          </p:cNvSpPr>
          <p:nvPr>
            <p:ph idx="1"/>
          </p:nvPr>
        </p:nvSpPr>
        <p:spPr/>
        <p:txBody>
          <a:bodyPr/>
          <a:lstStyle/>
          <a:p>
            <a:pPr marL="0" indent="0">
              <a:lnSpc>
                <a:spcPct val="140000"/>
              </a:lnSpc>
              <a:buNone/>
            </a:pPr>
            <a:r>
              <a:rPr lang="zh-CN" altLang="en-GB" sz="3600" dirty="0"/>
              <a:t>有两种添加元素的方法：</a:t>
            </a:r>
            <a:endParaRPr lang="zh-CN" altLang="en-GB" sz="3600" dirty="0"/>
          </a:p>
          <a:p>
            <a:pPr marL="0" indent="0">
              <a:lnSpc>
                <a:spcPct val="140000"/>
              </a:lnSpc>
              <a:buNone/>
            </a:pPr>
            <a:r>
              <a:rPr lang="zh-CN" altLang="en-GB" dirty="0"/>
              <a:t> </a:t>
            </a:r>
            <a:r>
              <a:rPr lang="en-GB" altLang="zh-CN" dirty="0" err="1"/>
              <a:t>addElement</a:t>
            </a:r>
            <a:r>
              <a:rPr lang="en-GB" altLang="zh-CN" dirty="0"/>
              <a:t>( Object </a:t>
            </a:r>
            <a:r>
              <a:rPr lang="en-GB" altLang="zh-CN" dirty="0" err="1"/>
              <a:t>obj</a:t>
            </a:r>
            <a:r>
              <a:rPr lang="en-GB" altLang="zh-CN" dirty="0"/>
              <a:t>)：</a:t>
            </a:r>
            <a:r>
              <a:rPr lang="zh-CN" altLang="en-GB" dirty="0"/>
              <a:t>将新元素添加到序列尾部。</a:t>
            </a:r>
            <a:endParaRPr lang="zh-CN" altLang="en-GB" dirty="0"/>
          </a:p>
          <a:p>
            <a:pPr marL="0" indent="0">
              <a:lnSpc>
                <a:spcPct val="140000"/>
              </a:lnSpc>
              <a:buNone/>
            </a:pPr>
            <a:r>
              <a:rPr lang="zh-CN" altLang="en-GB" dirty="0"/>
              <a:t> </a:t>
            </a:r>
            <a:r>
              <a:rPr lang="en-GB" altLang="zh-CN" dirty="0" err="1"/>
              <a:t>insertElementAt</a:t>
            </a:r>
            <a:r>
              <a:rPr lang="en-GB" altLang="zh-CN" dirty="0"/>
              <a:t>(Object </a:t>
            </a:r>
            <a:r>
              <a:rPr lang="en-GB" altLang="zh-CN" dirty="0" err="1"/>
              <a:t>obj</a:t>
            </a:r>
            <a:r>
              <a:rPr lang="en-GB" altLang="zh-CN" dirty="0"/>
              <a:t>, int index)：</a:t>
            </a:r>
            <a:r>
              <a:rPr lang="zh-CN" altLang="en-GB" dirty="0"/>
              <a:t>将新元素插入到指定位置。</a:t>
            </a:r>
            <a:endParaRPr lang="zh-CN" altLang="en-US" dirty="0"/>
          </a:p>
          <a:p>
            <a:endParaRPr kumimoji="1"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p:cNvSpPr>
            <a:spLocks noGrp="1"/>
          </p:cNvSpPr>
          <p:nvPr>
            <p:ph idx="1"/>
          </p:nvPr>
        </p:nvSpPr>
        <p:spPr>
          <a:solidFill>
            <a:schemeClr val="accent4"/>
          </a:solidFill>
        </p:spPr>
        <p:txBody>
          <a:bodyPr/>
          <a:lstStyle/>
          <a:p>
            <a:pPr marL="0" indent="0">
              <a:buNone/>
            </a:pPr>
            <a:r>
              <a:rPr lang="en-US" altLang="zh-CN" dirty="0">
                <a:solidFill>
                  <a:srgbClr val="7030A0"/>
                </a:solidFill>
              </a:rPr>
              <a:t>Vector  </a:t>
            </a:r>
            <a:r>
              <a:rPr lang="en-US" altLang="zh-CN" dirty="0" err="1">
                <a:solidFill>
                  <a:srgbClr val="7030A0"/>
                </a:solidFill>
              </a:rPr>
              <a:t>MyVector</a:t>
            </a:r>
            <a:r>
              <a:rPr lang="en-US" altLang="zh-CN" dirty="0">
                <a:solidFill>
                  <a:srgbClr val="7030A0"/>
                </a:solidFill>
              </a:rPr>
              <a:t>=new Vector()</a:t>
            </a:r>
            <a:r>
              <a:rPr lang="zh-CN" altLang="en-US" dirty="0">
                <a:solidFill>
                  <a:srgbClr val="7030A0"/>
                </a:solidFill>
              </a:rPr>
              <a:t>；</a:t>
            </a:r>
            <a:endParaRPr lang="zh-CN" altLang="en-US" dirty="0">
              <a:solidFill>
                <a:srgbClr val="7030A0"/>
              </a:solidFill>
            </a:endParaRPr>
          </a:p>
          <a:p>
            <a:pPr marL="0" indent="0">
              <a:buNone/>
            </a:pPr>
            <a:endParaRPr lang="zh-CN" altLang="en-US" dirty="0">
              <a:solidFill>
                <a:srgbClr val="7030A0"/>
              </a:solidFill>
            </a:endParaRPr>
          </a:p>
          <a:p>
            <a:pPr marL="0" indent="0">
              <a:buNone/>
            </a:pPr>
            <a:r>
              <a:rPr lang="en-US" altLang="zh-CN" dirty="0">
                <a:solidFill>
                  <a:srgbClr val="7030A0"/>
                </a:solidFill>
              </a:rPr>
              <a:t>for (int </a:t>
            </a:r>
            <a:r>
              <a:rPr lang="en-US" altLang="zh-CN" dirty="0" err="1">
                <a:solidFill>
                  <a:srgbClr val="7030A0"/>
                </a:solidFill>
              </a:rPr>
              <a:t>i</a:t>
            </a:r>
            <a:r>
              <a:rPr lang="en-US" altLang="zh-CN" dirty="0">
                <a:solidFill>
                  <a:srgbClr val="7030A0"/>
                </a:solidFill>
              </a:rPr>
              <a:t>=1;i&lt;=10;i++)</a:t>
            </a:r>
            <a:endParaRPr lang="en-US" altLang="zh-CN" dirty="0">
              <a:solidFill>
                <a:srgbClr val="7030A0"/>
              </a:solidFill>
            </a:endParaRPr>
          </a:p>
          <a:p>
            <a:pPr marL="0" indent="0">
              <a:buNone/>
            </a:pPr>
            <a:r>
              <a:rPr lang="en-US" altLang="zh-CN" dirty="0">
                <a:solidFill>
                  <a:srgbClr val="7030A0"/>
                </a:solidFill>
              </a:rPr>
              <a:t>{</a:t>
            </a:r>
            <a:endParaRPr lang="en-US" altLang="zh-CN" dirty="0">
              <a:solidFill>
                <a:srgbClr val="7030A0"/>
              </a:solidFill>
            </a:endParaRPr>
          </a:p>
          <a:p>
            <a:pPr marL="0" indent="0">
              <a:buNone/>
            </a:pPr>
            <a:r>
              <a:rPr lang="en-US" altLang="zh-CN" dirty="0">
                <a:solidFill>
                  <a:srgbClr val="7030A0"/>
                </a:solidFill>
              </a:rPr>
              <a:t>    </a:t>
            </a:r>
            <a:r>
              <a:rPr lang="en-US" altLang="zh-CN" dirty="0" err="1">
                <a:solidFill>
                  <a:srgbClr val="7030A0"/>
                </a:solidFill>
              </a:rPr>
              <a:t>MyVector.addElement</a:t>
            </a:r>
            <a:r>
              <a:rPr lang="en-US" altLang="zh-CN" dirty="0">
                <a:solidFill>
                  <a:srgbClr val="7030A0"/>
                </a:solidFill>
              </a:rPr>
              <a:t>(new Random());</a:t>
            </a:r>
            <a:endParaRPr lang="en-US" altLang="zh-CN" dirty="0">
              <a:solidFill>
                <a:srgbClr val="7030A0"/>
              </a:solidFill>
            </a:endParaRPr>
          </a:p>
          <a:p>
            <a:pPr marL="0" indent="0">
              <a:buNone/>
            </a:pPr>
            <a:r>
              <a:rPr lang="en-US" altLang="zh-CN" dirty="0">
                <a:solidFill>
                  <a:srgbClr val="7030A0"/>
                </a:solidFill>
              </a:rPr>
              <a:t>}</a:t>
            </a:r>
            <a:endParaRPr lang="en-US" altLang="zh-CN" dirty="0">
              <a:solidFill>
                <a:srgbClr val="7030A0"/>
              </a:solidFill>
            </a:endParaRPr>
          </a:p>
          <a:p>
            <a:pPr marL="0" indent="0">
              <a:buNone/>
            </a:pPr>
            <a:endParaRPr lang="en-US" altLang="zh-CN" dirty="0">
              <a:solidFill>
                <a:srgbClr val="7030A0"/>
              </a:solidFill>
            </a:endParaRPr>
          </a:p>
          <a:p>
            <a:pPr marL="0" indent="0">
              <a:buNone/>
            </a:pPr>
            <a:r>
              <a:rPr lang="en-US" altLang="zh-CN" dirty="0" err="1">
                <a:solidFill>
                  <a:srgbClr val="7030A0"/>
                </a:solidFill>
              </a:rPr>
              <a:t>MyVector.insertElementAt</a:t>
            </a:r>
            <a:r>
              <a:rPr lang="en-US" altLang="zh-CN" dirty="0">
                <a:solidFill>
                  <a:srgbClr val="7030A0"/>
                </a:solidFill>
              </a:rPr>
              <a:t>(</a:t>
            </a:r>
            <a:r>
              <a:rPr lang="en-US" altLang="zh-CN" dirty="0">
                <a:solidFill>
                  <a:srgbClr val="7030A0"/>
                </a:solidFill>
                <a:latin typeface="Arial Unicode MS" panose="020B0604020202020204" pitchFamily="34" charset="-128"/>
              </a:rPr>
              <a:t>"</a:t>
            </a:r>
            <a:r>
              <a:rPr lang="en-US" altLang="zh-CN" dirty="0">
                <a:solidFill>
                  <a:srgbClr val="7030A0"/>
                </a:solidFill>
              </a:rPr>
              <a:t>middle</a:t>
            </a:r>
            <a:r>
              <a:rPr lang="en-US" altLang="zh-CN" dirty="0">
                <a:solidFill>
                  <a:srgbClr val="7030A0"/>
                </a:solidFill>
                <a:latin typeface="Arial Unicode MS" panose="020B0604020202020204" pitchFamily="34" charset="-128"/>
              </a:rPr>
              <a:t>"</a:t>
            </a:r>
            <a:r>
              <a:rPr lang="en-US" altLang="zh-CN" dirty="0">
                <a:solidFill>
                  <a:srgbClr val="7030A0"/>
                </a:solidFill>
              </a:rPr>
              <a:t>,5);</a:t>
            </a:r>
            <a:endParaRPr lang="en-US" altLang="zh-CN" dirty="0">
              <a:solidFill>
                <a:srgbClr val="7030A0"/>
              </a:solidFill>
            </a:endParaRPr>
          </a:p>
          <a:p>
            <a:endParaRPr kumimoji="1"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p:cNvSpPr>
            <a:spLocks noGrp="1"/>
          </p:cNvSpPr>
          <p:nvPr>
            <p:ph idx="1"/>
          </p:nvPr>
        </p:nvSpPr>
        <p:spPr/>
        <p:txBody>
          <a:bodyPr>
            <a:normAutofit fontScale="77500" lnSpcReduction="20000"/>
          </a:bodyPr>
          <a:lstStyle/>
          <a:p>
            <a:pPr marL="0" indent="0">
              <a:lnSpc>
                <a:spcPct val="110000"/>
              </a:lnSpc>
              <a:buNone/>
            </a:pPr>
            <a:r>
              <a:rPr lang="zh-CN" altLang="en-GB" dirty="0"/>
              <a:t>使用以下方法修改或删除向量序列中的元素：             </a:t>
            </a:r>
            <a:endParaRPr lang="zh-CN" altLang="en-GB" dirty="0"/>
          </a:p>
          <a:p>
            <a:pPr marL="0" indent="0">
              <a:lnSpc>
                <a:spcPct val="110000"/>
              </a:lnSpc>
              <a:buNone/>
            </a:pPr>
            <a:r>
              <a:rPr lang="zh-CN" altLang="en-GB" dirty="0"/>
              <a:t> 1. </a:t>
            </a:r>
            <a:r>
              <a:rPr lang="en-GB" altLang="zh-CN" dirty="0" err="1"/>
              <a:t>setElementAt</a:t>
            </a:r>
            <a:r>
              <a:rPr lang="en-GB" altLang="zh-CN" dirty="0"/>
              <a:t>(Object </a:t>
            </a:r>
            <a:r>
              <a:rPr lang="en-GB" altLang="zh-CN" dirty="0" err="1"/>
              <a:t>obj,int</a:t>
            </a:r>
            <a:r>
              <a:rPr lang="en-GB" altLang="zh-CN" dirty="0"/>
              <a:t> index)</a:t>
            </a:r>
            <a:endParaRPr lang="en-GB" altLang="zh-CN" dirty="0"/>
          </a:p>
          <a:p>
            <a:pPr marL="0" indent="0">
              <a:lnSpc>
                <a:spcPct val="110000"/>
              </a:lnSpc>
              <a:buNone/>
            </a:pPr>
            <a:r>
              <a:rPr lang="en-GB" altLang="zh-CN" dirty="0"/>
              <a:t>     </a:t>
            </a:r>
            <a:r>
              <a:rPr lang="zh-CN" altLang="en-GB" dirty="0"/>
              <a:t>将向量序列</a:t>
            </a:r>
            <a:r>
              <a:rPr lang="en-GB" altLang="zh-CN" dirty="0"/>
              <a:t>index</a:t>
            </a:r>
            <a:r>
              <a:rPr lang="zh-CN" altLang="en-GB" dirty="0"/>
              <a:t>位置处的对象元素设置成为</a:t>
            </a:r>
            <a:r>
              <a:rPr lang="en-GB" altLang="zh-CN" dirty="0" err="1"/>
              <a:t>obj</a:t>
            </a:r>
            <a:r>
              <a:rPr lang="en-GB" altLang="zh-CN" dirty="0"/>
              <a:t>，</a:t>
            </a:r>
            <a:r>
              <a:rPr lang="zh-CN" altLang="en-GB" dirty="0"/>
              <a:t>如</a:t>
            </a:r>
            <a:endParaRPr lang="zh-CN" altLang="en-GB" dirty="0"/>
          </a:p>
          <a:p>
            <a:pPr marL="0" indent="0">
              <a:lnSpc>
                <a:spcPct val="110000"/>
              </a:lnSpc>
              <a:buNone/>
            </a:pPr>
            <a:r>
              <a:rPr lang="zh-CN" altLang="en-GB" dirty="0"/>
              <a:t>果这个位置原来有元素则被覆盖。</a:t>
            </a:r>
            <a:endParaRPr lang="zh-CN" altLang="en-GB" dirty="0"/>
          </a:p>
          <a:p>
            <a:pPr marL="0" indent="0">
              <a:lnSpc>
                <a:spcPct val="110000"/>
              </a:lnSpc>
              <a:buNone/>
            </a:pPr>
            <a:r>
              <a:rPr lang="zh-CN" altLang="en-GB" dirty="0"/>
              <a:t> 2. </a:t>
            </a:r>
            <a:r>
              <a:rPr lang="en-GB" altLang="zh-CN" dirty="0" err="1"/>
              <a:t>removeElement</a:t>
            </a:r>
            <a:r>
              <a:rPr lang="en-GB" altLang="zh-CN" dirty="0"/>
              <a:t>(Object </a:t>
            </a:r>
            <a:r>
              <a:rPr lang="en-GB" altLang="zh-CN" dirty="0" err="1"/>
              <a:t>obj</a:t>
            </a:r>
            <a:r>
              <a:rPr lang="en-GB" altLang="zh-CN" dirty="0"/>
              <a:t>)</a:t>
            </a:r>
            <a:endParaRPr lang="en-GB" altLang="zh-CN" dirty="0"/>
          </a:p>
          <a:p>
            <a:pPr marL="0" indent="0">
              <a:lnSpc>
                <a:spcPct val="110000"/>
              </a:lnSpc>
              <a:buNone/>
            </a:pPr>
            <a:r>
              <a:rPr lang="en-GB" altLang="zh-CN" dirty="0"/>
              <a:t>     </a:t>
            </a:r>
            <a:r>
              <a:rPr lang="zh-CN" altLang="en-GB" dirty="0"/>
              <a:t>删除向量序列中第一个与指定的</a:t>
            </a:r>
            <a:r>
              <a:rPr lang="en-GB" altLang="zh-CN" dirty="0" err="1"/>
              <a:t>obj</a:t>
            </a:r>
            <a:r>
              <a:rPr lang="zh-CN" altLang="en-GB" dirty="0"/>
              <a:t>对象相同的元素，</a:t>
            </a:r>
            <a:endParaRPr lang="zh-CN" altLang="en-GB" dirty="0"/>
          </a:p>
          <a:p>
            <a:pPr marL="0" indent="0">
              <a:lnSpc>
                <a:spcPct val="110000"/>
              </a:lnSpc>
              <a:buNone/>
            </a:pPr>
            <a:r>
              <a:rPr lang="zh-CN" altLang="en-GB" dirty="0"/>
              <a:t>同时将后面的元素前提，补上空位。这个方法返回的是</a:t>
            </a:r>
            <a:endParaRPr lang="zh-CN" altLang="en-GB" dirty="0"/>
          </a:p>
          <a:p>
            <a:pPr marL="0" indent="0">
              <a:lnSpc>
                <a:spcPct val="110000"/>
              </a:lnSpc>
              <a:buNone/>
            </a:pPr>
            <a:r>
              <a:rPr lang="zh-CN" altLang="en-GB" dirty="0"/>
              <a:t>布尔值。</a:t>
            </a:r>
            <a:endParaRPr lang="zh-CN" altLang="en-GB" dirty="0"/>
          </a:p>
          <a:p>
            <a:pPr marL="0" indent="0">
              <a:lnSpc>
                <a:spcPct val="110000"/>
              </a:lnSpc>
              <a:buNone/>
            </a:pPr>
            <a:r>
              <a:rPr lang="zh-CN" altLang="en-GB" dirty="0"/>
              <a:t> 3. </a:t>
            </a:r>
            <a:r>
              <a:rPr lang="en-GB" altLang="zh-CN" dirty="0" err="1"/>
              <a:t>removeElementAt</a:t>
            </a:r>
            <a:r>
              <a:rPr lang="en-GB" altLang="zh-CN" dirty="0"/>
              <a:t>(int index)</a:t>
            </a:r>
            <a:endParaRPr lang="en-GB" altLang="zh-CN" dirty="0"/>
          </a:p>
          <a:p>
            <a:pPr marL="0" indent="0">
              <a:lnSpc>
                <a:spcPct val="110000"/>
              </a:lnSpc>
              <a:buNone/>
            </a:pPr>
            <a:r>
              <a:rPr lang="en-GB" altLang="zh-CN" dirty="0"/>
              <a:t>     </a:t>
            </a:r>
            <a:r>
              <a:rPr lang="zh-CN" altLang="en-GB" dirty="0"/>
              <a:t>删除</a:t>
            </a:r>
            <a:r>
              <a:rPr lang="en-GB" altLang="zh-CN" dirty="0"/>
              <a:t>index</a:t>
            </a:r>
            <a:r>
              <a:rPr lang="zh-CN" altLang="en-GB" dirty="0"/>
              <a:t>指定位置处的元素，同时将后面的元素前提。</a:t>
            </a:r>
            <a:endParaRPr lang="en-US" altLang="zh-CN" dirty="0"/>
          </a:p>
          <a:p>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一维数组</a:t>
            </a:r>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dirty="0"/>
              <a:t>一维数组的声明</a:t>
            </a:r>
            <a:endParaRPr kumimoji="1" lang="en-US" altLang="zh-CN" dirty="0"/>
          </a:p>
          <a:p>
            <a:pPr>
              <a:buFont typeface="Wingdings" panose="05000000000000000000" pitchFamily="2" charset="2"/>
              <a:buChar char="Ø"/>
            </a:pPr>
            <a:r>
              <a:rPr lang="zh-CN" altLang="en-US" dirty="0"/>
              <a:t> 推荐写法   ：   </a:t>
            </a:r>
            <a:r>
              <a:rPr lang="en-US" altLang="zh-CN" dirty="0"/>
              <a:t>type[ ] </a:t>
            </a:r>
            <a:r>
              <a:rPr lang="en-US" altLang="zh-CN" dirty="0" err="1"/>
              <a:t>arrayName</a:t>
            </a:r>
            <a:r>
              <a:rPr lang="en-US" altLang="zh-CN" dirty="0"/>
              <a:t>;</a:t>
            </a:r>
            <a:endParaRPr lang="en-US" altLang="zh-CN" dirty="0"/>
          </a:p>
          <a:p>
            <a:pPr>
              <a:buFont typeface="Wingdings" panose="05000000000000000000" pitchFamily="2" charset="2"/>
              <a:buChar char="Ø"/>
            </a:pPr>
            <a:r>
              <a:rPr lang="zh-CN" altLang="en-US" dirty="0"/>
              <a:t> </a:t>
            </a:r>
            <a:r>
              <a:rPr lang="en-US" altLang="zh-CN" dirty="0"/>
              <a:t>C/C++</a:t>
            </a:r>
            <a:r>
              <a:rPr lang="zh-CN" altLang="en-US" dirty="0"/>
              <a:t>写法：   </a:t>
            </a:r>
            <a:r>
              <a:rPr lang="en-US" altLang="zh-CN" dirty="0"/>
              <a:t>type</a:t>
            </a:r>
            <a:r>
              <a:rPr lang="zh-CN" altLang="en-US" dirty="0"/>
              <a:t> </a:t>
            </a:r>
            <a:r>
              <a:rPr lang="en-US" altLang="zh-CN" dirty="0" err="1"/>
              <a:t>arrayName</a:t>
            </a:r>
            <a:r>
              <a:rPr lang="en-US" altLang="zh-CN" dirty="0"/>
              <a:t>[</a:t>
            </a:r>
            <a:r>
              <a:rPr lang="zh-CN" altLang="en-US" dirty="0"/>
              <a:t> </a:t>
            </a:r>
            <a:r>
              <a:rPr lang="en-US" altLang="zh-CN" dirty="0"/>
              <a:t>];</a:t>
            </a:r>
            <a:endParaRPr lang="en-US" altLang="zh-CN" dirty="0"/>
          </a:p>
          <a:p>
            <a:pPr marL="514350" indent="-514350">
              <a:buFont typeface="+mj-lt"/>
              <a:buAutoNum type="arabicPeriod"/>
            </a:pPr>
            <a:endParaRPr lang="en-US" altLang="zh-CN" dirty="0"/>
          </a:p>
          <a:p>
            <a:pPr marL="0" indent="0">
              <a:buNone/>
            </a:pPr>
            <a:r>
              <a:rPr lang="zh-CN" altLang="en-US" dirty="0"/>
              <a:t>例如：</a:t>
            </a:r>
            <a:r>
              <a:rPr lang="en-US" altLang="zh-CN" dirty="0"/>
              <a:t>int[</a:t>
            </a:r>
            <a:r>
              <a:rPr lang="zh-CN" altLang="en-US" dirty="0"/>
              <a:t> </a:t>
            </a:r>
            <a:r>
              <a:rPr lang="en-US" altLang="zh-CN" dirty="0"/>
              <a:t>]</a:t>
            </a:r>
            <a:r>
              <a:rPr lang="zh-CN" altLang="en-US" dirty="0"/>
              <a:t> </a:t>
            </a:r>
            <a:r>
              <a:rPr lang="en-US" altLang="zh-CN" dirty="0"/>
              <a:t>arrays;</a:t>
            </a:r>
            <a:r>
              <a:rPr lang="zh-CN" altLang="en-US" dirty="0"/>
              <a:t> 或者 </a:t>
            </a:r>
            <a:r>
              <a:rPr lang="en-US" altLang="zh-CN" dirty="0"/>
              <a:t>int</a:t>
            </a:r>
            <a:r>
              <a:rPr lang="zh-CN" altLang="en-US" dirty="0"/>
              <a:t> </a:t>
            </a:r>
            <a:r>
              <a:rPr lang="en-US" altLang="zh-CN" dirty="0"/>
              <a:t>arrays[</a:t>
            </a:r>
            <a:r>
              <a:rPr lang="zh-CN" altLang="en-US" dirty="0"/>
              <a:t> </a:t>
            </a:r>
            <a:r>
              <a:rPr lang="en-US" altLang="zh-CN" dirty="0"/>
              <a:t>];</a:t>
            </a:r>
            <a:r>
              <a:rPr lang="zh-CN" altLang="en-US" dirty="0"/>
              <a:t> 都可以。</a:t>
            </a:r>
            <a:endParaRPr lang="en-US" altLang="zh-CN" dirty="0"/>
          </a:p>
          <a:p>
            <a:pPr marL="0" indent="0">
              <a:buNone/>
            </a:pPr>
            <a:endParaRPr lang="en-US" altLang="zh-CN" dirty="0"/>
          </a:p>
          <a:p>
            <a:pPr marL="0" indent="0">
              <a:buNone/>
            </a:pPr>
            <a:r>
              <a:rPr lang="zh-CN" altLang="en-US" dirty="0"/>
              <a:t>注意：可以是复合型</a:t>
            </a:r>
            <a:r>
              <a:rPr lang="en-US" altLang="zh-CN" dirty="0"/>
              <a:t>Date  </a:t>
            </a:r>
            <a:r>
              <a:rPr lang="en-US" altLang="zh-CN" dirty="0" err="1"/>
              <a:t>dateArray</a:t>
            </a:r>
            <a:r>
              <a:rPr lang="en-US" altLang="zh-CN" dirty="0"/>
              <a:t>[ ]</a:t>
            </a:r>
            <a:r>
              <a:rPr lang="zh-CN" altLang="en-US" dirty="0"/>
              <a:t>；</a:t>
            </a:r>
            <a:endParaRPr lang="zh-CN" altLang="en-US" dirty="0"/>
          </a:p>
          <a:p>
            <a:pPr marL="0" indent="0">
              <a:buNone/>
            </a:pPr>
            <a:endParaRPr lang="zh-CN" altLang="en-US" dirty="0"/>
          </a:p>
          <a:p>
            <a:endParaRPr kumimoji="1"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p:cNvSpPr>
            <a:spLocks noGrp="1"/>
          </p:cNvSpPr>
          <p:nvPr>
            <p:ph idx="1"/>
          </p:nvPr>
        </p:nvSpPr>
        <p:spPr/>
        <p:txBody>
          <a:bodyPr>
            <a:normAutofit fontScale="85000" lnSpcReduction="20000"/>
          </a:bodyPr>
          <a:lstStyle/>
          <a:p>
            <a:pPr marL="0" indent="0">
              <a:lnSpc>
                <a:spcPct val="110000"/>
              </a:lnSpc>
              <a:buNone/>
            </a:pPr>
            <a:r>
              <a:rPr lang="zh-CN" altLang="en-GB" sz="3200" b="1" dirty="0">
                <a:solidFill>
                  <a:schemeClr val="folHlink"/>
                </a:solidFill>
              </a:rPr>
              <a:t>常用于查找向量序列中某元素的方法如下：</a:t>
            </a:r>
            <a:endParaRPr lang="zh-CN" altLang="en-GB" sz="3200" b="1" dirty="0">
              <a:solidFill>
                <a:schemeClr val="folHlink"/>
              </a:solidFill>
            </a:endParaRPr>
          </a:p>
          <a:p>
            <a:pPr marL="0" indent="0">
              <a:lnSpc>
                <a:spcPct val="110000"/>
              </a:lnSpc>
              <a:buNone/>
            </a:pPr>
            <a:r>
              <a:rPr lang="zh-CN" altLang="en-GB" dirty="0"/>
              <a:t> 1.</a:t>
            </a:r>
            <a:r>
              <a:rPr lang="en-GB" altLang="zh-CN" dirty="0"/>
              <a:t>Object </a:t>
            </a:r>
            <a:r>
              <a:rPr lang="en-GB" altLang="zh-CN" dirty="0" err="1"/>
              <a:t>elementAt</a:t>
            </a:r>
            <a:r>
              <a:rPr lang="en-GB" altLang="zh-CN" dirty="0"/>
              <a:t>(int index)</a:t>
            </a:r>
            <a:endParaRPr lang="en-GB" altLang="zh-CN" dirty="0"/>
          </a:p>
          <a:p>
            <a:pPr marL="0" indent="0">
              <a:lnSpc>
                <a:spcPct val="110000"/>
              </a:lnSpc>
              <a:buNone/>
            </a:pPr>
            <a:r>
              <a:rPr lang="en-GB" altLang="zh-CN" dirty="0"/>
              <a:t>     </a:t>
            </a:r>
            <a:r>
              <a:rPr lang="zh-CN" altLang="en-GB" dirty="0"/>
              <a:t>返回指定位置处的元素。</a:t>
            </a:r>
            <a:endParaRPr lang="zh-CN" altLang="en-GB" dirty="0"/>
          </a:p>
          <a:p>
            <a:pPr marL="0" indent="0">
              <a:lnSpc>
                <a:spcPct val="110000"/>
              </a:lnSpc>
              <a:buNone/>
            </a:pPr>
            <a:r>
              <a:rPr lang="zh-CN" altLang="en-GB" dirty="0"/>
              <a:t>     一个要注意的问题：由于返回的是</a:t>
            </a:r>
            <a:r>
              <a:rPr lang="en-GB" altLang="zh-CN" dirty="0"/>
              <a:t>Object</a:t>
            </a:r>
            <a:r>
              <a:rPr lang="zh-CN" altLang="en-GB" dirty="0"/>
              <a:t>类型的对象，</a:t>
            </a:r>
            <a:endParaRPr lang="zh-CN" altLang="en-GB" dirty="0"/>
          </a:p>
          <a:p>
            <a:pPr marL="0" indent="0">
              <a:lnSpc>
                <a:spcPct val="110000"/>
              </a:lnSpc>
              <a:buNone/>
            </a:pPr>
            <a:r>
              <a:rPr lang="zh-CN" altLang="en-GB" dirty="0"/>
              <a:t>在使用之前通常需要进行强制类型转换，将返回的对象引</a:t>
            </a:r>
            <a:endParaRPr lang="zh-CN" altLang="en-GB" dirty="0"/>
          </a:p>
          <a:p>
            <a:pPr marL="0" indent="0">
              <a:lnSpc>
                <a:spcPct val="110000"/>
              </a:lnSpc>
              <a:buNone/>
            </a:pPr>
            <a:r>
              <a:rPr lang="zh-CN" altLang="en-GB" dirty="0"/>
              <a:t>用转换成</a:t>
            </a:r>
            <a:r>
              <a:rPr lang="en-GB" altLang="zh-CN" dirty="0"/>
              <a:t>Object</a:t>
            </a:r>
            <a:r>
              <a:rPr lang="zh-CN" altLang="en-GB" dirty="0"/>
              <a:t>类的某个具体子类的对象。例如：</a:t>
            </a:r>
            <a:endParaRPr lang="zh-CN" altLang="en-GB" dirty="0"/>
          </a:p>
          <a:p>
            <a:pPr marL="0" indent="0">
              <a:lnSpc>
                <a:spcPct val="110000"/>
              </a:lnSpc>
              <a:buNone/>
            </a:pPr>
            <a:r>
              <a:rPr lang="zh-CN" altLang="en-GB" dirty="0"/>
              <a:t>    </a:t>
            </a:r>
            <a:r>
              <a:rPr lang="en-GB" altLang="zh-CN" dirty="0"/>
              <a:t>String str=(String)</a:t>
            </a:r>
            <a:r>
              <a:rPr lang="en-GB" altLang="zh-CN" dirty="0" err="1"/>
              <a:t>MyVector.elementAt</a:t>
            </a:r>
            <a:r>
              <a:rPr lang="en-GB" altLang="zh-CN" dirty="0"/>
              <a:t>(0);</a:t>
            </a:r>
            <a:endParaRPr lang="en-GB" altLang="zh-CN" dirty="0"/>
          </a:p>
          <a:p>
            <a:pPr marL="0" indent="0">
              <a:lnSpc>
                <a:spcPct val="110000"/>
              </a:lnSpc>
              <a:buNone/>
            </a:pPr>
            <a:r>
              <a:rPr lang="en-GB" altLang="zh-CN" dirty="0"/>
              <a:t>2. </a:t>
            </a:r>
            <a:r>
              <a:rPr lang="en-GB" altLang="zh-CN" dirty="0" err="1"/>
              <a:t>boolean</a:t>
            </a:r>
            <a:r>
              <a:rPr lang="en-GB" altLang="zh-CN" dirty="0"/>
              <a:t> contains(Object </a:t>
            </a:r>
            <a:r>
              <a:rPr lang="en-GB" altLang="zh-CN" dirty="0" err="1"/>
              <a:t>obj</a:t>
            </a:r>
            <a:r>
              <a:rPr lang="en-GB" altLang="zh-CN" dirty="0"/>
              <a:t>)</a:t>
            </a:r>
            <a:endParaRPr lang="en-GB" altLang="zh-CN" dirty="0"/>
          </a:p>
          <a:p>
            <a:pPr marL="0" indent="0">
              <a:lnSpc>
                <a:spcPct val="110000"/>
              </a:lnSpc>
              <a:buNone/>
            </a:pPr>
            <a:r>
              <a:rPr lang="en-GB" altLang="zh-CN" dirty="0"/>
              <a:t>    </a:t>
            </a:r>
            <a:r>
              <a:rPr lang="zh-CN" altLang="en-GB" dirty="0"/>
              <a:t>检查向量序列中是否包含指定的对象元素</a:t>
            </a:r>
            <a:r>
              <a:rPr lang="en-GB" altLang="zh-CN" dirty="0" err="1"/>
              <a:t>obj</a:t>
            </a:r>
            <a:r>
              <a:rPr lang="en-GB" altLang="zh-CN" dirty="0"/>
              <a:t>。</a:t>
            </a:r>
            <a:endParaRPr lang="en-GB" altLang="zh-CN" dirty="0"/>
          </a:p>
          <a:p>
            <a:endParaRPr kumimoji="1"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p:cNvSpPr>
            <a:spLocks noGrp="1"/>
          </p:cNvSpPr>
          <p:nvPr>
            <p:ph idx="1"/>
          </p:nvPr>
        </p:nvSpPr>
        <p:spPr/>
        <p:txBody>
          <a:bodyPr/>
          <a:lstStyle/>
          <a:p>
            <a:pPr marL="0" indent="0">
              <a:buNone/>
            </a:pPr>
            <a:r>
              <a:rPr lang="en-GB" altLang="zh-CN" dirty="0"/>
              <a:t> 3. int </a:t>
            </a:r>
            <a:r>
              <a:rPr lang="en-GB" altLang="zh-CN" dirty="0" err="1"/>
              <a:t>indexOf</a:t>
            </a:r>
            <a:r>
              <a:rPr lang="en-GB" altLang="zh-CN" dirty="0"/>
              <a:t> (Object </a:t>
            </a:r>
            <a:r>
              <a:rPr lang="en-GB" altLang="zh-CN" dirty="0" err="1"/>
              <a:t>obj,int</a:t>
            </a:r>
            <a:r>
              <a:rPr lang="en-GB" altLang="zh-CN" dirty="0"/>
              <a:t> </a:t>
            </a:r>
            <a:r>
              <a:rPr lang="en-GB" altLang="zh-CN" dirty="0" err="1"/>
              <a:t>start_index</a:t>
            </a:r>
            <a:r>
              <a:rPr lang="en-GB" altLang="zh-CN" dirty="0"/>
              <a:t>)</a:t>
            </a:r>
            <a:endParaRPr lang="en-GB" altLang="zh-CN" dirty="0"/>
          </a:p>
          <a:p>
            <a:pPr marL="0" indent="0">
              <a:buNone/>
            </a:pPr>
            <a:r>
              <a:rPr lang="en-GB" altLang="zh-CN" dirty="0"/>
              <a:t>     </a:t>
            </a:r>
            <a:r>
              <a:rPr lang="zh-CN" altLang="en-GB" dirty="0"/>
              <a:t>从指定的</a:t>
            </a:r>
            <a:r>
              <a:rPr lang="en-GB" altLang="zh-CN" dirty="0" err="1"/>
              <a:t>start_index</a:t>
            </a:r>
            <a:r>
              <a:rPr lang="zh-CN" altLang="en-GB" dirty="0"/>
              <a:t>位置开始向后搜索，返回所找到</a:t>
            </a:r>
            <a:endParaRPr lang="zh-CN" altLang="en-GB" dirty="0"/>
          </a:p>
          <a:p>
            <a:pPr marL="0" indent="0">
              <a:buNone/>
            </a:pPr>
            <a:r>
              <a:rPr lang="zh-CN" altLang="en-GB" dirty="0"/>
              <a:t>的第一个与指定对象</a:t>
            </a:r>
            <a:r>
              <a:rPr lang="en-GB" altLang="zh-CN" dirty="0" err="1"/>
              <a:t>obj</a:t>
            </a:r>
            <a:r>
              <a:rPr lang="zh-CN" altLang="en-GB" dirty="0"/>
              <a:t>相同的元素的下标位置。若指定</a:t>
            </a:r>
            <a:endParaRPr lang="zh-CN" altLang="en-GB" dirty="0"/>
          </a:p>
          <a:p>
            <a:pPr marL="0" indent="0">
              <a:buNone/>
            </a:pPr>
            <a:r>
              <a:rPr lang="zh-CN" altLang="en-GB" dirty="0"/>
              <a:t>的对象不存在，则返回－1。</a:t>
            </a:r>
            <a:endParaRPr lang="zh-CN" altLang="en-GB" dirty="0"/>
          </a:p>
          <a:p>
            <a:endParaRPr kumimoji="1"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p:cNvSpPr>
            <a:spLocks noGrp="1"/>
          </p:cNvSpPr>
          <p:nvPr>
            <p:ph idx="1"/>
          </p:nvPr>
        </p:nvSpPr>
        <p:spPr/>
        <p:txBody>
          <a:bodyPr/>
          <a:lstStyle/>
          <a:p>
            <a:pPr marL="0" indent="0">
              <a:buNone/>
            </a:pPr>
            <a:r>
              <a:rPr lang="zh-CN" altLang="en-GB" dirty="0"/>
              <a:t> 4. </a:t>
            </a:r>
            <a:r>
              <a:rPr lang="en-GB" altLang="zh-CN" dirty="0"/>
              <a:t>int </a:t>
            </a:r>
            <a:r>
              <a:rPr lang="en-GB" altLang="zh-CN" dirty="0" err="1"/>
              <a:t>lastIndexOf</a:t>
            </a:r>
            <a:r>
              <a:rPr lang="en-GB" altLang="zh-CN" dirty="0"/>
              <a:t>(Object </a:t>
            </a:r>
            <a:r>
              <a:rPr lang="en-GB" altLang="zh-CN" dirty="0" err="1"/>
              <a:t>obj,int</a:t>
            </a:r>
            <a:r>
              <a:rPr lang="en-GB" altLang="zh-CN" dirty="0"/>
              <a:t> </a:t>
            </a:r>
            <a:r>
              <a:rPr lang="en-GB" altLang="zh-CN" dirty="0" err="1"/>
              <a:t>start_index</a:t>
            </a:r>
            <a:r>
              <a:rPr lang="en-GB" altLang="zh-CN" dirty="0"/>
              <a:t>)</a:t>
            </a:r>
            <a:endParaRPr lang="en-GB" altLang="zh-CN" dirty="0"/>
          </a:p>
          <a:p>
            <a:pPr marL="0" indent="0">
              <a:buNone/>
            </a:pPr>
            <a:r>
              <a:rPr lang="en-GB" altLang="zh-CN" dirty="0"/>
              <a:t>     </a:t>
            </a:r>
            <a:r>
              <a:rPr lang="zh-CN" altLang="en-GB" dirty="0"/>
              <a:t>从指定的</a:t>
            </a:r>
            <a:r>
              <a:rPr lang="en-GB" altLang="zh-CN" dirty="0" err="1"/>
              <a:t>start_index</a:t>
            </a:r>
            <a:r>
              <a:rPr lang="zh-CN" altLang="en-GB" dirty="0"/>
              <a:t>位置开始向前搜索，返回所找到</a:t>
            </a:r>
            <a:endParaRPr lang="zh-CN" altLang="en-GB" dirty="0"/>
          </a:p>
          <a:p>
            <a:pPr marL="0" indent="0">
              <a:buNone/>
            </a:pPr>
            <a:r>
              <a:rPr lang="zh-CN" altLang="en-GB" dirty="0"/>
              <a:t>的第一个与指定对象</a:t>
            </a:r>
            <a:r>
              <a:rPr lang="en-GB" altLang="zh-CN" dirty="0" err="1"/>
              <a:t>obj</a:t>
            </a:r>
            <a:r>
              <a:rPr lang="zh-CN" altLang="en-GB" dirty="0"/>
              <a:t>相同的元素的下标位置。若指定</a:t>
            </a:r>
            <a:endParaRPr lang="zh-CN" altLang="en-GB" dirty="0"/>
          </a:p>
          <a:p>
            <a:pPr marL="0" indent="0">
              <a:buNone/>
            </a:pPr>
            <a:r>
              <a:rPr lang="zh-CN" altLang="en-GB" dirty="0"/>
              <a:t>的对象不存在，则返回－1。例如：</a:t>
            </a:r>
            <a:endParaRPr lang="zh-CN" altLang="en-GB" dirty="0"/>
          </a:p>
          <a:p>
            <a:endParaRPr kumimoji="1" lang="zh-CN" altLang="en-US" dirty="0"/>
          </a:p>
        </p:txBody>
      </p:sp>
      <p:sp>
        <p:nvSpPr>
          <p:cNvPr id="5" name="Text Box 7"/>
          <p:cNvSpPr txBox="1">
            <a:spLocks noChangeArrowheads="1"/>
          </p:cNvSpPr>
          <p:nvPr/>
        </p:nvSpPr>
        <p:spPr bwMode="auto">
          <a:xfrm>
            <a:off x="2037043" y="4269067"/>
            <a:ext cx="5445125" cy="16160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7030A0"/>
                </a:solidFill>
              </a:rPr>
              <a:t>int </a:t>
            </a:r>
            <a:r>
              <a:rPr lang="en-US" altLang="zh-CN" sz="2000" dirty="0" err="1">
                <a:solidFill>
                  <a:srgbClr val="7030A0"/>
                </a:solidFill>
              </a:rPr>
              <a:t>i</a:t>
            </a:r>
            <a:r>
              <a:rPr lang="en-US" altLang="zh-CN" sz="2000" dirty="0">
                <a:solidFill>
                  <a:srgbClr val="7030A0"/>
                </a:solidFill>
              </a:rPr>
              <a:t>=0;</a:t>
            </a:r>
            <a:endParaRPr lang="en-US" altLang="zh-CN" sz="2000" dirty="0">
              <a:solidFill>
                <a:srgbClr val="7030A0"/>
              </a:solidFill>
            </a:endParaRPr>
          </a:p>
          <a:p>
            <a:r>
              <a:rPr lang="en-US" altLang="zh-CN" sz="2000" dirty="0">
                <a:solidFill>
                  <a:srgbClr val="7030A0"/>
                </a:solidFill>
              </a:rPr>
              <a:t>While((</a:t>
            </a:r>
            <a:r>
              <a:rPr lang="en-US" altLang="zh-CN" sz="2000" dirty="0" err="1">
                <a:solidFill>
                  <a:srgbClr val="7030A0"/>
                </a:solidFill>
              </a:rPr>
              <a:t>i</a:t>
            </a:r>
            <a:r>
              <a:rPr lang="en-US" altLang="zh-CN" sz="2000" dirty="0">
                <a:solidFill>
                  <a:srgbClr val="7030A0"/>
                </a:solidFill>
              </a:rPr>
              <a:t>=</a:t>
            </a:r>
            <a:r>
              <a:rPr lang="en-US" altLang="zh-CN" sz="2000" dirty="0" err="1">
                <a:solidFill>
                  <a:srgbClr val="7030A0"/>
                </a:solidFill>
              </a:rPr>
              <a:t>MyVector.indexOf</a:t>
            </a:r>
            <a:r>
              <a:rPr lang="en-US" altLang="zh-CN" sz="2000" dirty="0">
                <a:solidFill>
                  <a:srgbClr val="7030A0"/>
                </a:solidFill>
              </a:rPr>
              <a:t>(</a:t>
            </a:r>
            <a:r>
              <a:rPr lang="en-US" altLang="zh-CN" sz="2000" dirty="0">
                <a:solidFill>
                  <a:srgbClr val="7030A0"/>
                </a:solidFill>
                <a:latin typeface="Times New Roman" panose="02020503050405090304" pitchFamily="18" charset="0"/>
              </a:rPr>
              <a:t>“</a:t>
            </a:r>
            <a:r>
              <a:rPr lang="en-US" altLang="zh-CN" sz="2000" dirty="0">
                <a:solidFill>
                  <a:srgbClr val="7030A0"/>
                </a:solidFill>
              </a:rPr>
              <a:t>welcome</a:t>
            </a:r>
            <a:r>
              <a:rPr lang="en-US" altLang="zh-CN" sz="2000" dirty="0">
                <a:solidFill>
                  <a:srgbClr val="7030A0"/>
                </a:solidFill>
                <a:latin typeface="Times New Roman" panose="02020503050405090304" pitchFamily="18" charset="0"/>
              </a:rPr>
              <a:t>”</a:t>
            </a:r>
            <a:r>
              <a:rPr lang="en-US" altLang="zh-CN" sz="2000" dirty="0">
                <a:solidFill>
                  <a:srgbClr val="7030A0"/>
                </a:solidFill>
              </a:rPr>
              <a:t>,</a:t>
            </a:r>
            <a:r>
              <a:rPr lang="en-US" altLang="zh-CN" sz="2000" dirty="0" err="1">
                <a:solidFill>
                  <a:srgbClr val="7030A0"/>
                </a:solidFill>
              </a:rPr>
              <a:t>i</a:t>
            </a:r>
            <a:r>
              <a:rPr lang="en-US" altLang="zh-CN" sz="2000" dirty="0">
                <a:solidFill>
                  <a:srgbClr val="7030A0"/>
                </a:solidFill>
              </a:rPr>
              <a:t>))!=-1)</a:t>
            </a:r>
            <a:endParaRPr lang="en-US" altLang="zh-CN" sz="2000" dirty="0">
              <a:solidFill>
                <a:srgbClr val="7030A0"/>
              </a:solidFill>
            </a:endParaRPr>
          </a:p>
          <a:p>
            <a:r>
              <a:rPr lang="en-US" altLang="zh-CN" sz="2000" dirty="0">
                <a:solidFill>
                  <a:srgbClr val="7030A0"/>
                </a:solidFill>
              </a:rPr>
              <a:t>{</a:t>
            </a:r>
            <a:endParaRPr lang="en-US" altLang="zh-CN" sz="2000" dirty="0">
              <a:solidFill>
                <a:srgbClr val="7030A0"/>
              </a:solidFill>
            </a:endParaRPr>
          </a:p>
          <a:p>
            <a:r>
              <a:rPr lang="en-US" altLang="zh-CN" sz="2000" dirty="0">
                <a:solidFill>
                  <a:srgbClr val="7030A0"/>
                </a:solidFill>
              </a:rPr>
              <a:t>    </a:t>
            </a:r>
            <a:r>
              <a:rPr lang="en-US" altLang="zh-CN" sz="2000" dirty="0" err="1">
                <a:solidFill>
                  <a:srgbClr val="7030A0"/>
                </a:solidFill>
              </a:rPr>
              <a:t>System.out.println</a:t>
            </a:r>
            <a:r>
              <a:rPr lang="en-US" altLang="zh-CN" sz="2000" dirty="0">
                <a:solidFill>
                  <a:srgbClr val="7030A0"/>
                </a:solidFill>
              </a:rPr>
              <a:t>(</a:t>
            </a:r>
            <a:r>
              <a:rPr lang="en-US" altLang="zh-CN" sz="2000" dirty="0" err="1">
                <a:solidFill>
                  <a:srgbClr val="7030A0"/>
                </a:solidFill>
              </a:rPr>
              <a:t>i</a:t>
            </a:r>
            <a:r>
              <a:rPr lang="en-US" altLang="zh-CN" sz="2000" dirty="0">
                <a:solidFill>
                  <a:srgbClr val="7030A0"/>
                </a:solidFill>
              </a:rPr>
              <a:t>);</a:t>
            </a:r>
            <a:endParaRPr lang="en-US" altLang="zh-CN" sz="2000" dirty="0">
              <a:solidFill>
                <a:srgbClr val="7030A0"/>
              </a:solidFill>
            </a:endParaRPr>
          </a:p>
          <a:p>
            <a:r>
              <a:rPr lang="en-US" altLang="zh-CN" sz="2000" dirty="0">
                <a:solidFill>
                  <a:srgbClr val="7030A0"/>
                </a:solidFill>
              </a:rPr>
              <a:t>}</a:t>
            </a:r>
            <a:endParaRPr lang="en-US" altLang="zh-CN" sz="2000" dirty="0">
              <a:solidFill>
                <a:srgbClr val="7030A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p:cNvSpPr>
            <a:spLocks noGrp="1"/>
          </p:cNvSpPr>
          <p:nvPr>
            <p:ph idx="1"/>
          </p:nvPr>
        </p:nvSpPr>
        <p:spPr/>
        <p:txBody>
          <a:bodyPr>
            <a:normAutofit fontScale="70000" lnSpcReduction="20000"/>
          </a:bodyPr>
          <a:lstStyle/>
          <a:p>
            <a:pPr marL="0" indent="0">
              <a:lnSpc>
                <a:spcPct val="130000"/>
              </a:lnSpc>
              <a:buNone/>
            </a:pPr>
            <a:r>
              <a:rPr lang="en-GB" altLang="zh-CN" dirty="0"/>
              <a:t>capacity()：</a:t>
            </a:r>
            <a:r>
              <a:rPr lang="zh-CN" altLang="en-GB" dirty="0"/>
              <a:t>返回</a:t>
            </a:r>
            <a:r>
              <a:rPr lang="en-GB" altLang="zh-CN" dirty="0"/>
              <a:t>Vector</a:t>
            </a:r>
            <a:r>
              <a:rPr lang="zh-CN" altLang="en-GB" dirty="0"/>
              <a:t>的容量                            </a:t>
            </a:r>
            <a:endParaRPr lang="zh-CN" altLang="en-GB" dirty="0"/>
          </a:p>
          <a:p>
            <a:pPr marL="0" indent="0">
              <a:lnSpc>
                <a:spcPct val="130000"/>
              </a:lnSpc>
              <a:buNone/>
            </a:pPr>
            <a:r>
              <a:rPr lang="zh-CN" altLang="en-GB" dirty="0"/>
              <a:t>    </a:t>
            </a:r>
            <a:r>
              <a:rPr lang="en-GB" altLang="zh-CN" dirty="0"/>
              <a:t>clone()：</a:t>
            </a:r>
            <a:r>
              <a:rPr lang="zh-CN" altLang="en-GB" dirty="0"/>
              <a:t>建立</a:t>
            </a:r>
            <a:r>
              <a:rPr lang="en-GB" altLang="zh-CN" dirty="0"/>
              <a:t>Vector</a:t>
            </a:r>
            <a:r>
              <a:rPr lang="zh-CN" altLang="en-GB" dirty="0"/>
              <a:t>的备份</a:t>
            </a:r>
            <a:endParaRPr lang="zh-CN" altLang="en-GB" dirty="0"/>
          </a:p>
          <a:p>
            <a:pPr marL="0" indent="0">
              <a:lnSpc>
                <a:spcPct val="130000"/>
              </a:lnSpc>
              <a:buNone/>
            </a:pPr>
            <a:r>
              <a:rPr lang="zh-CN" altLang="en-GB" dirty="0"/>
              <a:t>    </a:t>
            </a:r>
            <a:r>
              <a:rPr lang="en-GB" altLang="zh-CN" dirty="0" err="1"/>
              <a:t>copyInto</a:t>
            </a:r>
            <a:r>
              <a:rPr lang="en-GB" altLang="zh-CN" dirty="0"/>
              <a:t>(Object[])：</a:t>
            </a:r>
            <a:r>
              <a:rPr lang="zh-CN" altLang="en-GB" dirty="0"/>
              <a:t>把</a:t>
            </a:r>
            <a:r>
              <a:rPr lang="en-GB" altLang="zh-CN" dirty="0"/>
              <a:t>Vector</a:t>
            </a:r>
            <a:r>
              <a:rPr lang="zh-CN" altLang="en-GB" dirty="0"/>
              <a:t>中的元素拷贝到一个数组中</a:t>
            </a:r>
            <a:endParaRPr lang="zh-CN" altLang="en-GB" dirty="0"/>
          </a:p>
          <a:p>
            <a:pPr marL="0" indent="0">
              <a:lnSpc>
                <a:spcPct val="130000"/>
              </a:lnSpc>
              <a:buNone/>
            </a:pPr>
            <a:r>
              <a:rPr lang="zh-CN" altLang="en-GB" dirty="0"/>
              <a:t>    </a:t>
            </a:r>
            <a:r>
              <a:rPr lang="en-GB" altLang="zh-CN" dirty="0" err="1"/>
              <a:t>firstElement</a:t>
            </a:r>
            <a:r>
              <a:rPr lang="en-GB" altLang="zh-CN" dirty="0"/>
              <a:t>()：</a:t>
            </a:r>
            <a:r>
              <a:rPr lang="zh-CN" altLang="en-GB" dirty="0"/>
              <a:t>返回第一个元素</a:t>
            </a:r>
            <a:endParaRPr lang="zh-CN" altLang="en-GB" dirty="0"/>
          </a:p>
          <a:p>
            <a:pPr marL="0" indent="0">
              <a:lnSpc>
                <a:spcPct val="130000"/>
              </a:lnSpc>
              <a:buNone/>
            </a:pPr>
            <a:r>
              <a:rPr lang="zh-CN" altLang="en-GB" dirty="0"/>
              <a:t>    </a:t>
            </a:r>
            <a:r>
              <a:rPr lang="en-GB" altLang="zh-CN" dirty="0" err="1"/>
              <a:t>lastElement</a:t>
            </a:r>
            <a:r>
              <a:rPr lang="en-GB" altLang="zh-CN" dirty="0"/>
              <a:t>()：</a:t>
            </a:r>
            <a:r>
              <a:rPr lang="zh-CN" altLang="en-GB" dirty="0"/>
              <a:t>返回最后一个元素</a:t>
            </a:r>
            <a:endParaRPr lang="zh-CN" altLang="en-GB" dirty="0"/>
          </a:p>
          <a:p>
            <a:pPr marL="0" indent="0">
              <a:lnSpc>
                <a:spcPct val="130000"/>
              </a:lnSpc>
              <a:buNone/>
            </a:pPr>
            <a:r>
              <a:rPr lang="zh-CN" altLang="en-GB" dirty="0"/>
              <a:t>    </a:t>
            </a:r>
            <a:r>
              <a:rPr lang="en-GB" altLang="zh-CN" dirty="0" err="1"/>
              <a:t>isEmpty</a:t>
            </a:r>
            <a:r>
              <a:rPr lang="en-GB" altLang="zh-CN" dirty="0"/>
              <a:t>()：</a:t>
            </a:r>
            <a:r>
              <a:rPr lang="zh-CN" altLang="en-GB" dirty="0"/>
              <a:t>判断是否为空</a:t>
            </a:r>
            <a:endParaRPr lang="zh-CN" altLang="en-GB" dirty="0"/>
          </a:p>
          <a:p>
            <a:pPr marL="0" indent="0">
              <a:lnSpc>
                <a:spcPct val="130000"/>
              </a:lnSpc>
              <a:buNone/>
            </a:pPr>
            <a:r>
              <a:rPr lang="zh-CN" altLang="en-GB" dirty="0"/>
              <a:t>    </a:t>
            </a:r>
            <a:r>
              <a:rPr lang="en-GB" altLang="zh-CN" dirty="0" err="1"/>
              <a:t>setSize</a:t>
            </a:r>
            <a:r>
              <a:rPr lang="en-GB" altLang="zh-CN" dirty="0"/>
              <a:t>(int size)：</a:t>
            </a:r>
            <a:r>
              <a:rPr lang="zh-CN" altLang="en-GB" dirty="0"/>
              <a:t>设置</a:t>
            </a:r>
            <a:r>
              <a:rPr lang="en-GB" altLang="zh-CN" dirty="0"/>
              <a:t>Vector</a:t>
            </a:r>
            <a:r>
              <a:rPr lang="zh-CN" altLang="en-GB" dirty="0"/>
              <a:t>的大小</a:t>
            </a:r>
            <a:endParaRPr lang="zh-CN" altLang="en-GB" dirty="0"/>
          </a:p>
          <a:p>
            <a:pPr marL="0" indent="0">
              <a:lnSpc>
                <a:spcPct val="130000"/>
              </a:lnSpc>
              <a:buNone/>
            </a:pPr>
            <a:r>
              <a:rPr lang="zh-CN" altLang="en-GB" dirty="0"/>
              <a:t>    </a:t>
            </a:r>
            <a:r>
              <a:rPr lang="en-GB" altLang="zh-CN" dirty="0"/>
              <a:t>size()：</a:t>
            </a:r>
            <a:r>
              <a:rPr lang="zh-CN" altLang="en-GB" dirty="0"/>
              <a:t>返回</a:t>
            </a:r>
            <a:r>
              <a:rPr lang="en-GB" altLang="zh-CN" dirty="0"/>
              <a:t>Vector</a:t>
            </a:r>
            <a:r>
              <a:rPr lang="zh-CN" altLang="en-GB" dirty="0"/>
              <a:t>中元素的数量</a:t>
            </a:r>
            <a:endParaRPr lang="zh-CN" altLang="en-GB" dirty="0"/>
          </a:p>
          <a:p>
            <a:pPr marL="0" indent="0">
              <a:lnSpc>
                <a:spcPct val="130000"/>
              </a:lnSpc>
              <a:buNone/>
            </a:pPr>
            <a:r>
              <a:rPr lang="zh-CN" altLang="en-GB" dirty="0"/>
              <a:t>    </a:t>
            </a:r>
            <a:r>
              <a:rPr lang="en-GB" altLang="zh-CN" dirty="0" err="1"/>
              <a:t>trimToSize</a:t>
            </a:r>
            <a:r>
              <a:rPr lang="en-GB" altLang="zh-CN" dirty="0"/>
              <a:t>()：</a:t>
            </a:r>
            <a:r>
              <a:rPr lang="zh-CN" altLang="en-GB" dirty="0"/>
              <a:t>将</a:t>
            </a:r>
            <a:r>
              <a:rPr lang="en-GB" altLang="zh-CN" dirty="0"/>
              <a:t>Vector</a:t>
            </a:r>
            <a:r>
              <a:rPr lang="zh-CN" altLang="en-GB" dirty="0"/>
              <a:t>的容量下调至最小值             </a:t>
            </a:r>
            <a:endParaRPr lang="zh-CN" altLang="en-US" dirty="0"/>
          </a:p>
          <a:p>
            <a:endParaRPr kumimoji="1"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p:cNvSpPr>
            <a:spLocks noGrp="1"/>
          </p:cNvSpPr>
          <p:nvPr>
            <p:ph idx="1"/>
          </p:nvPr>
        </p:nvSpPr>
        <p:spPr/>
        <p:txBody>
          <a:bodyPr/>
          <a:lstStyle/>
          <a:p>
            <a:pPr marL="0" indent="0">
              <a:buNone/>
            </a:pPr>
            <a:r>
              <a:rPr lang="zh-CN" altLang="en-GB" dirty="0"/>
              <a:t>使用</a:t>
            </a:r>
            <a:r>
              <a:rPr lang="en-GB" altLang="zh-CN" dirty="0"/>
              <a:t>Vector</a:t>
            </a:r>
            <a:r>
              <a:rPr lang="zh-CN" altLang="en-GB" dirty="0"/>
              <a:t>时，一个需要特别注意的问题就是要先创建后使用。如果不先使用</a:t>
            </a:r>
            <a:r>
              <a:rPr lang="en-GB" altLang="zh-CN" dirty="0"/>
              <a:t>new</a:t>
            </a:r>
            <a:r>
              <a:rPr lang="zh-CN" altLang="en-GB" dirty="0"/>
              <a:t>算法利用构造函数创建</a:t>
            </a:r>
            <a:r>
              <a:rPr lang="en-GB" altLang="zh-CN" dirty="0"/>
              <a:t>Vector</a:t>
            </a:r>
            <a:r>
              <a:rPr lang="zh-CN" altLang="en-GB" dirty="0"/>
              <a:t>类的对象，而直接使用</a:t>
            </a:r>
            <a:r>
              <a:rPr lang="en-GB" altLang="zh-CN" dirty="0"/>
              <a:t>Vector</a:t>
            </a:r>
            <a:r>
              <a:rPr lang="zh-CN" altLang="en-GB" dirty="0"/>
              <a:t>的方法，</a:t>
            </a:r>
            <a:endParaRPr lang="en-US" altLang="zh-CN" dirty="0"/>
          </a:p>
          <a:p>
            <a:pPr marL="0" indent="0">
              <a:buNone/>
            </a:pPr>
            <a:r>
              <a:rPr lang="zh-CN" altLang="en-GB" dirty="0"/>
              <a:t>如：</a:t>
            </a:r>
            <a:r>
              <a:rPr lang="en-GB" altLang="zh-CN" dirty="0" err="1"/>
              <a:t>addElement</a:t>
            </a:r>
            <a:r>
              <a:rPr lang="en-GB" altLang="zh-CN" dirty="0"/>
              <a:t>()</a:t>
            </a:r>
            <a:r>
              <a:rPr lang="zh-CN" altLang="en-GB" dirty="0"/>
              <a:t>等方法，则可能造成堆栈溢出或使用</a:t>
            </a:r>
            <a:r>
              <a:rPr lang="en-GB" altLang="zh-CN" dirty="0"/>
              <a:t>null</a:t>
            </a:r>
            <a:r>
              <a:rPr lang="zh-CN" altLang="en-GB" dirty="0"/>
              <a:t>指针等异常，妨碍程序的正常运行。</a:t>
            </a:r>
            <a:endParaRPr kumimoji="1"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课后作业</a:t>
            </a:r>
            <a:endParaRPr kumimoji="1" lang="zh-CN" altLang="en-US" dirty="0"/>
          </a:p>
        </p:txBody>
      </p:sp>
      <p:sp>
        <p:nvSpPr>
          <p:cNvPr id="3" name="内容占位符 2"/>
          <p:cNvSpPr>
            <a:spLocks noGrp="1"/>
          </p:cNvSpPr>
          <p:nvPr>
            <p:ph idx="1"/>
          </p:nvPr>
        </p:nvSpPr>
        <p:spPr/>
        <p:txBody>
          <a:bodyPr/>
          <a:lstStyle/>
          <a:p>
            <a:pPr marL="514350" indent="-514350">
              <a:buFont typeface="+mj-lt"/>
              <a:buAutoNum type="arabicPeriod"/>
            </a:pPr>
            <a:r>
              <a:rPr kumimoji="1" lang="zh-CN" altLang="en-US" dirty="0"/>
              <a:t>定义两个二维数组，实现二维数组之间的</a:t>
            </a:r>
            <a:r>
              <a:rPr kumimoji="1" lang="en-US" altLang="zh-CN" dirty="0"/>
              <a:t>copy,</a:t>
            </a:r>
            <a:r>
              <a:rPr kumimoji="1" lang="zh-CN" altLang="en-US" dirty="0"/>
              <a:t> 可以指定源数据二维区域的左上角坐标和右下角坐标，到目的数据数组的拷贝，放到给定左上角坐标和右下角坐标区域内。</a:t>
            </a:r>
            <a:endParaRPr kumimoji="1" lang="en-US" altLang="zh-CN" dirty="0"/>
          </a:p>
          <a:p>
            <a:pPr marL="514350" indent="-514350">
              <a:buFont typeface="+mj-lt"/>
              <a:buAutoNum type="arabicPeriod"/>
            </a:pPr>
            <a:r>
              <a:rPr kumimoji="1" lang="zh-CN" altLang="en-US" dirty="0"/>
              <a:t>利用</a:t>
            </a:r>
            <a:r>
              <a:rPr kumimoji="1" lang="en-US" altLang="zh-CN" dirty="0"/>
              <a:t>Vector</a:t>
            </a:r>
            <a:r>
              <a:rPr kumimoji="1" lang="zh-CN" altLang="en-US" dirty="0"/>
              <a:t>模拟一下</a:t>
            </a:r>
            <a:r>
              <a:rPr kumimoji="1" lang="en-US" altLang="zh-CN" dirty="0"/>
              <a:t>Queue</a:t>
            </a:r>
            <a:r>
              <a:rPr kumimoji="1" lang="zh-CN" altLang="en-US" dirty="0"/>
              <a:t>，写出入队、出</a:t>
            </a:r>
            <a:r>
              <a:rPr kumimoji="1" lang="zh-CN" altLang="en-US"/>
              <a:t>队、队空</a:t>
            </a:r>
            <a:r>
              <a:rPr kumimoji="1" lang="zh-CN" altLang="en-US" dirty="0"/>
              <a:t>、队满操作</a:t>
            </a:r>
            <a:r>
              <a:rPr kumimoji="1" lang="en-US" altLang="zh-CN" dirty="0"/>
              <a:t>;</a:t>
            </a:r>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关于数组</a:t>
            </a:r>
            <a:endParaRPr kumimoji="1"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与</a:t>
            </a:r>
            <a:r>
              <a:rPr lang="en-US" altLang="zh-CN" dirty="0"/>
              <a:t>C</a:t>
            </a:r>
            <a:r>
              <a:rPr lang="zh-CN" altLang="en-US" dirty="0"/>
              <a:t>、</a:t>
            </a:r>
            <a:r>
              <a:rPr lang="en-US" altLang="zh-CN" dirty="0"/>
              <a:t>C++</a:t>
            </a:r>
            <a:r>
              <a:rPr lang="zh-CN" altLang="en-US" dirty="0"/>
              <a:t>不同，</a:t>
            </a:r>
            <a:r>
              <a:rPr lang="en-US" altLang="zh-CN" dirty="0"/>
              <a:t>Java</a:t>
            </a:r>
            <a:r>
              <a:rPr lang="zh-CN" altLang="en-US" dirty="0"/>
              <a:t>在数组的定义中</a:t>
            </a:r>
            <a:r>
              <a:rPr lang="zh-CN" altLang="en-US" dirty="0">
                <a:solidFill>
                  <a:srgbClr val="FF0000"/>
                </a:solidFill>
              </a:rPr>
              <a:t>并不为数组元素分配内存</a:t>
            </a:r>
            <a:r>
              <a:rPr lang="zh-CN" altLang="en-US" dirty="0"/>
              <a:t>，因此</a:t>
            </a:r>
            <a:r>
              <a:rPr lang="en-US" altLang="zh-CN" dirty="0"/>
              <a:t>[ ]</a:t>
            </a:r>
            <a:r>
              <a:rPr lang="zh-CN" altLang="en-US" dirty="0"/>
              <a:t>中不用指出数组中元素的个数，即数组长度，不能访问它的任何元素的。</a:t>
            </a:r>
            <a:r>
              <a:rPr lang="zh-CN" altLang="en-US" dirty="0">
                <a:solidFill>
                  <a:srgbClr val="FF0000"/>
                </a:solidFill>
              </a:rPr>
              <a:t>必须经过初始化后，才能应用数组的元素</a:t>
            </a:r>
            <a:endParaRPr lang="en-US" altLang="zh-CN" dirty="0">
              <a:solidFill>
                <a:srgbClr val="FF0000"/>
              </a:solidFill>
            </a:endParaRPr>
          </a:p>
          <a:p>
            <a:pPr marL="514350" indent="-514350">
              <a:buFont typeface="+mj-lt"/>
              <a:buAutoNum type="arabicPeriod"/>
            </a:pPr>
            <a:endParaRPr lang="en-US" altLang="zh-CN" dirty="0">
              <a:solidFill>
                <a:srgbClr val="FF0000"/>
              </a:solidFill>
            </a:endParaRPr>
          </a:p>
          <a:p>
            <a:pPr marL="514350" indent="-514350">
              <a:buFont typeface="+mj-lt"/>
              <a:buAutoNum type="arabicPeriod"/>
            </a:pPr>
            <a:r>
              <a:rPr lang="zh-CN" altLang="en-US" dirty="0"/>
              <a:t>推荐用</a:t>
            </a:r>
            <a:r>
              <a:rPr lang="en-US" altLang="zh-CN" dirty="0"/>
              <a:t>type[</a:t>
            </a:r>
            <a:r>
              <a:rPr lang="zh-CN" altLang="en-US" dirty="0"/>
              <a:t> </a:t>
            </a:r>
            <a:r>
              <a:rPr lang="en-US" altLang="zh-CN" dirty="0"/>
              <a:t>]</a:t>
            </a:r>
            <a:r>
              <a:rPr lang="zh-CN" altLang="en-US" dirty="0"/>
              <a:t> </a:t>
            </a:r>
            <a:r>
              <a:rPr lang="en-US" altLang="zh-CN" dirty="0"/>
              <a:t>array</a:t>
            </a:r>
            <a:r>
              <a:rPr lang="zh-CN" altLang="en-US" dirty="0"/>
              <a:t>写法，表面前面整体是一种变量类型</a:t>
            </a:r>
            <a:endParaRPr lang="en-US" altLang="zh-CN" dirty="0"/>
          </a:p>
          <a:p>
            <a:pPr marL="514350" indent="-514350">
              <a:buFont typeface="+mj-lt"/>
              <a:buAutoNum type="arabicPeriod"/>
            </a:pPr>
            <a:endParaRPr lang="en-US" altLang="zh-CN" dirty="0"/>
          </a:p>
          <a:p>
            <a:pPr marL="514350" indent="-514350">
              <a:buFont typeface="+mj-lt"/>
              <a:buAutoNum type="arabicPeriod"/>
            </a:pPr>
            <a:r>
              <a:rPr lang="en-US" altLang="zh-CN" dirty="0" err="1"/>
              <a:t>与C、C</a:t>
            </a:r>
            <a:r>
              <a:rPr lang="en-US" altLang="zh-CN" dirty="0"/>
              <a:t>++</a:t>
            </a:r>
            <a:r>
              <a:rPr lang="en-US" altLang="zh-CN" dirty="0" err="1"/>
              <a:t>中不同，Java对数组元素要进行</a:t>
            </a:r>
            <a:r>
              <a:rPr lang="en-US" altLang="zh-CN" dirty="0" err="1">
                <a:solidFill>
                  <a:srgbClr val="C00000"/>
                </a:solidFill>
              </a:rPr>
              <a:t>越界检查</a:t>
            </a:r>
            <a:r>
              <a:rPr lang="en-US" altLang="zh-CN" dirty="0" err="1"/>
              <a:t>以保证安全性</a:t>
            </a:r>
            <a:endParaRPr lang="en-US" altLang="zh-CN" dirty="0"/>
          </a:p>
          <a:p>
            <a:pPr marL="0" indent="0">
              <a:buNone/>
            </a:pPr>
            <a:endParaRPr lang="en-US" altLang="zh-CN" dirty="0">
              <a:solidFill>
                <a:srgbClr val="FF0000"/>
              </a:solidFill>
            </a:endParaRPr>
          </a:p>
          <a:p>
            <a:pPr marL="0" indent="0">
              <a:buNone/>
            </a:pPr>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初始化</a:t>
            </a:r>
            <a:endParaRPr kumimoji="1" lang="zh-CN" altLang="en-US" dirty="0"/>
          </a:p>
        </p:txBody>
      </p:sp>
      <p:sp>
        <p:nvSpPr>
          <p:cNvPr id="3" name="内容占位符 2"/>
          <p:cNvSpPr>
            <a:spLocks noGrp="1"/>
          </p:cNvSpPr>
          <p:nvPr>
            <p:ph idx="1"/>
          </p:nvPr>
        </p:nvSpPr>
        <p:spPr/>
        <p:txBody>
          <a:bodyPr/>
          <a:lstStyle/>
          <a:p>
            <a:pPr marL="0" indent="0">
              <a:buNone/>
            </a:pPr>
            <a:r>
              <a:rPr lang="zh-CN" altLang="en-US" dirty="0"/>
              <a:t>数组的初始化分为</a:t>
            </a:r>
            <a:r>
              <a:rPr lang="zh-CN" altLang="en-US" dirty="0">
                <a:solidFill>
                  <a:srgbClr val="C00000"/>
                </a:solidFill>
              </a:rPr>
              <a:t>静态初始化</a:t>
            </a:r>
            <a:r>
              <a:rPr lang="zh-CN" altLang="en-US" dirty="0"/>
              <a:t>和</a:t>
            </a:r>
            <a:r>
              <a:rPr lang="zh-CN" altLang="en-US" dirty="0">
                <a:solidFill>
                  <a:srgbClr val="C00000"/>
                </a:solidFill>
              </a:rPr>
              <a:t>动态初始化</a:t>
            </a:r>
            <a:r>
              <a:rPr lang="zh-CN" altLang="en-US" dirty="0"/>
              <a:t>两种</a:t>
            </a:r>
            <a:endParaRPr lang="en-US" altLang="zh-CN" dirty="0"/>
          </a:p>
          <a:p>
            <a:pPr marL="0" indent="0">
              <a:buNone/>
            </a:pPr>
            <a:endParaRPr kumimoji="1" lang="en-US" altLang="zh-CN" dirty="0"/>
          </a:p>
          <a:p>
            <a:pPr marL="0" indent="0">
              <a:buNone/>
            </a:pPr>
            <a:r>
              <a:rPr lang="zh-CN" altLang="en-US" sz="3200" b="1" dirty="0">
                <a:solidFill>
                  <a:srgbClr val="C00000"/>
                </a:solidFill>
              </a:rPr>
              <a:t>静态初始化</a:t>
            </a:r>
            <a:r>
              <a:rPr lang="zh-CN" altLang="en-US" sz="3200" b="1" dirty="0"/>
              <a:t>：</a:t>
            </a:r>
            <a:r>
              <a:rPr lang="zh-CN" altLang="en-US" dirty="0"/>
              <a:t>在定义数组的同时对数组元素进行初始化，比如</a:t>
            </a:r>
            <a:r>
              <a:rPr lang="en-US" altLang="zh-CN" dirty="0"/>
              <a:t>-》</a:t>
            </a:r>
            <a:endParaRPr lang="en-US" altLang="zh-CN" dirty="0"/>
          </a:p>
          <a:p>
            <a:pPr marL="0" indent="0">
              <a:buNone/>
            </a:pPr>
            <a:r>
              <a:rPr lang="zh-CN" altLang="en-US" dirty="0"/>
              <a:t>      </a:t>
            </a:r>
            <a:r>
              <a:rPr lang="en-US" altLang="zh-CN" dirty="0"/>
              <a:t>int  </a:t>
            </a:r>
            <a:r>
              <a:rPr lang="en-US" altLang="zh-CN" dirty="0" err="1"/>
              <a:t>intArray</a:t>
            </a:r>
            <a:r>
              <a:rPr lang="en-US" altLang="zh-CN" dirty="0"/>
              <a:t>[ ]={1,2,3,4};</a:t>
            </a:r>
            <a:endParaRPr lang="en-US" altLang="zh-CN" dirty="0"/>
          </a:p>
          <a:p>
            <a:pPr marL="0" indent="0">
              <a:lnSpc>
                <a:spcPct val="130000"/>
              </a:lnSpc>
              <a:buNone/>
            </a:pPr>
            <a:r>
              <a:rPr lang="zh-CN" altLang="en-US" sz="3200" b="1" dirty="0">
                <a:solidFill>
                  <a:srgbClr val="C00000"/>
                </a:solidFill>
              </a:rPr>
              <a:t>动态初始化</a:t>
            </a:r>
            <a:r>
              <a:rPr lang="zh-CN" altLang="en-US" sz="3200" b="1" dirty="0"/>
              <a:t>：</a:t>
            </a:r>
            <a:r>
              <a:rPr lang="zh-CN" altLang="en-US" dirty="0"/>
              <a:t>使用运算符</a:t>
            </a:r>
            <a:r>
              <a:rPr lang="en-US" altLang="zh-CN" dirty="0"/>
              <a:t>new</a:t>
            </a:r>
            <a:r>
              <a:rPr lang="zh-CN" altLang="en-US" dirty="0"/>
              <a:t>为数组分配空间</a:t>
            </a:r>
            <a:endParaRPr kumimoji="1"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关于动态初始化</a:t>
            </a:r>
            <a:endParaRPr kumimoji="1" lang="zh-CN" altLang="en-US" dirty="0"/>
          </a:p>
        </p:txBody>
      </p:sp>
      <p:sp>
        <p:nvSpPr>
          <p:cNvPr id="3" name="内容占位符 2"/>
          <p:cNvSpPr>
            <a:spLocks noGrp="1"/>
          </p:cNvSpPr>
          <p:nvPr>
            <p:ph idx="1"/>
          </p:nvPr>
        </p:nvSpPr>
        <p:spPr/>
        <p:txBody>
          <a:bodyPr>
            <a:normAutofit lnSpcReduction="10000"/>
          </a:bodyPr>
          <a:lstStyle/>
          <a:p>
            <a:pPr marL="0" indent="0">
              <a:buNone/>
            </a:pPr>
            <a:r>
              <a:rPr kumimoji="1" lang="zh-CN" altLang="en-US" dirty="0"/>
              <a:t>注意：</a:t>
            </a:r>
            <a:endParaRPr kumimoji="1" lang="en-US" altLang="zh-CN" dirty="0"/>
          </a:p>
          <a:p>
            <a:pPr marL="0" indent="0">
              <a:lnSpc>
                <a:spcPct val="130000"/>
              </a:lnSpc>
              <a:buNone/>
            </a:pPr>
            <a:r>
              <a:rPr lang="en-US" altLang="zh-CN" dirty="0"/>
              <a:t>1.</a:t>
            </a:r>
            <a:r>
              <a:rPr lang="zh-CN" altLang="en-US" dirty="0"/>
              <a:t> 对于简单类型的数组</a:t>
            </a:r>
            <a:r>
              <a:rPr lang="en-US" altLang="zh-CN" dirty="0"/>
              <a:t>-》</a:t>
            </a:r>
            <a:endParaRPr lang="en-US" altLang="zh-CN" dirty="0"/>
          </a:p>
          <a:p>
            <a:pPr marL="0" indent="0">
              <a:lnSpc>
                <a:spcPct val="130000"/>
              </a:lnSpc>
              <a:buNone/>
            </a:pPr>
            <a:r>
              <a:rPr lang="zh-CN" altLang="en-US" dirty="0"/>
              <a:t>   </a:t>
            </a:r>
            <a:r>
              <a:rPr lang="en-US" altLang="zh-CN" dirty="0"/>
              <a:t>type[</a:t>
            </a:r>
            <a:r>
              <a:rPr lang="zh-CN" altLang="en-US" dirty="0"/>
              <a:t> </a:t>
            </a:r>
            <a:r>
              <a:rPr lang="en-US" altLang="zh-CN" dirty="0"/>
              <a:t>] </a:t>
            </a:r>
            <a:r>
              <a:rPr lang="en-US" altLang="zh-CN" dirty="0" err="1"/>
              <a:t>arrayName</a:t>
            </a:r>
            <a:r>
              <a:rPr lang="en-US" altLang="zh-CN" dirty="0"/>
              <a:t>=new type[</a:t>
            </a:r>
            <a:r>
              <a:rPr lang="en-US" altLang="zh-CN" dirty="0" err="1"/>
              <a:t>arraySize</a:t>
            </a:r>
            <a:r>
              <a:rPr lang="en-US" altLang="zh-CN" dirty="0"/>
              <a:t>];</a:t>
            </a:r>
            <a:endParaRPr lang="en-US" altLang="zh-CN" dirty="0"/>
          </a:p>
          <a:p>
            <a:pPr marL="0" indent="0">
              <a:lnSpc>
                <a:spcPct val="130000"/>
              </a:lnSpc>
              <a:buNone/>
            </a:pPr>
            <a:r>
              <a:rPr kumimoji="1" lang="zh-CN" altLang="en-US" dirty="0"/>
              <a:t>   例如</a:t>
            </a:r>
            <a:r>
              <a:rPr kumimoji="1" lang="en-US" altLang="zh-CN" dirty="0"/>
              <a:t>:</a:t>
            </a:r>
            <a:r>
              <a:rPr kumimoji="1" lang="zh-CN" altLang="en-US" dirty="0"/>
              <a:t> </a:t>
            </a:r>
            <a:r>
              <a:rPr kumimoji="1" lang="en-US" altLang="zh-CN" dirty="0"/>
              <a:t>int[</a:t>
            </a:r>
            <a:r>
              <a:rPr kumimoji="1" lang="zh-CN" altLang="en-US" dirty="0"/>
              <a:t> </a:t>
            </a:r>
            <a:r>
              <a:rPr kumimoji="1" lang="en-US" altLang="zh-CN" dirty="0"/>
              <a:t>]</a:t>
            </a:r>
            <a:r>
              <a:rPr kumimoji="1" lang="zh-CN" altLang="en-US" dirty="0"/>
              <a:t> </a:t>
            </a:r>
            <a:r>
              <a:rPr kumimoji="1" lang="en-US" altLang="zh-CN" dirty="0" err="1"/>
              <a:t>intArr</a:t>
            </a:r>
            <a:r>
              <a:rPr kumimoji="1" lang="zh-CN" altLang="en-US" dirty="0"/>
              <a:t> </a:t>
            </a:r>
            <a:r>
              <a:rPr kumimoji="1" lang="en-US" altLang="zh-CN" dirty="0"/>
              <a:t>=</a:t>
            </a:r>
            <a:r>
              <a:rPr kumimoji="1" lang="zh-CN" altLang="en-US" dirty="0"/>
              <a:t> </a:t>
            </a:r>
            <a:r>
              <a:rPr kumimoji="1" lang="en-US" altLang="zh-CN" dirty="0"/>
              <a:t>new</a:t>
            </a:r>
            <a:r>
              <a:rPr kumimoji="1" lang="zh-CN" altLang="en-US" dirty="0"/>
              <a:t>  </a:t>
            </a:r>
            <a:r>
              <a:rPr kumimoji="1" lang="en-US" altLang="zh-CN" dirty="0"/>
              <a:t>int[</a:t>
            </a:r>
            <a:r>
              <a:rPr kumimoji="1" lang="zh-CN" altLang="en-US" dirty="0"/>
              <a:t> </a:t>
            </a:r>
            <a:r>
              <a:rPr kumimoji="1" lang="en-US" altLang="zh-CN" dirty="0"/>
              <a:t>5</a:t>
            </a:r>
            <a:r>
              <a:rPr kumimoji="1" lang="zh-CN" altLang="en-US" dirty="0"/>
              <a:t> </a:t>
            </a:r>
            <a:r>
              <a:rPr kumimoji="1" lang="en-US" altLang="zh-CN" dirty="0"/>
              <a:t>];</a:t>
            </a:r>
            <a:endParaRPr kumimoji="1" lang="en-US" altLang="zh-CN" dirty="0"/>
          </a:p>
          <a:p>
            <a:pPr marL="0" indent="0">
              <a:lnSpc>
                <a:spcPct val="130000"/>
              </a:lnSpc>
              <a:buNone/>
            </a:pPr>
            <a:r>
              <a:rPr kumimoji="1" lang="en-US" altLang="zh-CN" dirty="0"/>
              <a:t>2.</a:t>
            </a:r>
            <a:r>
              <a:rPr kumimoji="1" lang="zh-CN" altLang="en-US" dirty="0"/>
              <a:t> 对应复合类型的数组</a:t>
            </a:r>
            <a:r>
              <a:rPr kumimoji="1" lang="en-US" altLang="zh-CN" dirty="0"/>
              <a:t>-》</a:t>
            </a:r>
            <a:endParaRPr kumimoji="1" lang="en-US" altLang="zh-CN" dirty="0"/>
          </a:p>
          <a:p>
            <a:pPr marL="0" indent="0">
              <a:lnSpc>
                <a:spcPct val="130000"/>
              </a:lnSpc>
              <a:buNone/>
            </a:pPr>
            <a:r>
              <a:rPr kumimoji="1" lang="zh-CN" altLang="en-US" dirty="0"/>
              <a:t>   </a:t>
            </a:r>
            <a:r>
              <a:rPr lang="en-US" altLang="zh-CN" dirty="0"/>
              <a:t>type </a:t>
            </a:r>
            <a:r>
              <a:rPr lang="en-US" altLang="zh-CN" dirty="0" err="1"/>
              <a:t>arrayName</a:t>
            </a:r>
            <a:r>
              <a:rPr lang="en-US" altLang="zh-CN" dirty="0"/>
              <a:t>[ ]=new type[</a:t>
            </a:r>
            <a:r>
              <a:rPr lang="en-US" altLang="zh-CN" dirty="0" err="1"/>
              <a:t>arraySize</a:t>
            </a:r>
            <a:r>
              <a:rPr lang="en-US" altLang="zh-CN" dirty="0"/>
              <a:t>];</a:t>
            </a:r>
            <a:endParaRPr lang="en-US" altLang="zh-CN" dirty="0"/>
          </a:p>
          <a:p>
            <a:pPr marL="0" indent="0">
              <a:lnSpc>
                <a:spcPct val="130000"/>
              </a:lnSpc>
              <a:buNone/>
            </a:pPr>
            <a:r>
              <a:rPr lang="zh-CN" altLang="en-US" dirty="0"/>
              <a:t>   </a:t>
            </a:r>
            <a:r>
              <a:rPr lang="en-US" altLang="zh-CN" dirty="0" err="1"/>
              <a:t>arrayName</a:t>
            </a:r>
            <a:r>
              <a:rPr lang="en-US" altLang="zh-CN" dirty="0"/>
              <a:t>[0]=new</a:t>
            </a:r>
            <a:r>
              <a:rPr lang="zh-CN" altLang="en-US" dirty="0"/>
              <a:t> </a:t>
            </a:r>
            <a:r>
              <a:rPr lang="en-US" altLang="zh-CN" dirty="0"/>
              <a:t>type();</a:t>
            </a:r>
            <a:endParaRPr kumimoji="1"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关于动态初始化</a:t>
            </a:r>
            <a:endParaRPr kumimoji="1" lang="zh-CN" altLang="en-US" dirty="0"/>
          </a:p>
        </p:txBody>
      </p:sp>
      <p:sp>
        <p:nvSpPr>
          <p:cNvPr id="3" name="内容占位符 2"/>
          <p:cNvSpPr>
            <a:spLocks noGrp="1"/>
          </p:cNvSpPr>
          <p:nvPr>
            <p:ph idx="1"/>
          </p:nvPr>
        </p:nvSpPr>
        <p:spPr/>
        <p:txBody>
          <a:bodyPr>
            <a:normAutofit lnSpcReduction="10000"/>
          </a:bodyPr>
          <a:lstStyle/>
          <a:p>
            <a:pPr marL="0" indent="0">
              <a:spcBef>
                <a:spcPct val="50000"/>
              </a:spcBef>
              <a:buNone/>
            </a:pPr>
            <a:r>
              <a:rPr lang="en-US" altLang="zh-CN" dirty="0"/>
              <a:t>String </a:t>
            </a:r>
            <a:r>
              <a:rPr lang="en-US" altLang="zh-CN" dirty="0" err="1"/>
              <a:t>stringArrar</a:t>
            </a:r>
            <a:r>
              <a:rPr lang="en-US" altLang="zh-CN" dirty="0"/>
              <a:t>[]; </a:t>
            </a:r>
            <a:endParaRPr lang="en-US" altLang="zh-CN" dirty="0"/>
          </a:p>
          <a:p>
            <a:pPr marL="0" indent="0">
              <a:spcBef>
                <a:spcPct val="50000"/>
              </a:spcBef>
              <a:buNone/>
            </a:pPr>
            <a:endParaRPr lang="en-US" altLang="zh-CN" dirty="0"/>
          </a:p>
          <a:p>
            <a:pPr marL="0" indent="0">
              <a:spcBef>
                <a:spcPct val="50000"/>
              </a:spcBef>
              <a:buNone/>
            </a:pPr>
            <a:r>
              <a:rPr lang="en-US" altLang="zh-CN" dirty="0"/>
              <a:t>//</a:t>
            </a:r>
            <a:r>
              <a:rPr lang="zh-CN" altLang="en-US" sz="2400" dirty="0"/>
              <a:t>给数组</a:t>
            </a:r>
            <a:r>
              <a:rPr lang="en-US" altLang="zh-CN" sz="2400" dirty="0" err="1"/>
              <a:t>stringArray</a:t>
            </a:r>
            <a:r>
              <a:rPr lang="zh-CN" altLang="en-US" sz="2400" dirty="0"/>
              <a:t>分配</a:t>
            </a:r>
            <a:r>
              <a:rPr lang="en-US" altLang="zh-CN" sz="2400" dirty="0"/>
              <a:t>3</a:t>
            </a:r>
            <a:r>
              <a:rPr lang="zh-CN" altLang="en-US" sz="2400" dirty="0"/>
              <a:t>个应用空间，初始化每个引用值为</a:t>
            </a:r>
            <a:r>
              <a:rPr lang="en-US" altLang="zh-CN" sz="2400" dirty="0"/>
              <a:t>null</a:t>
            </a:r>
            <a:endParaRPr lang="en-US" altLang="zh-CN" sz="2400" dirty="0"/>
          </a:p>
          <a:p>
            <a:pPr marL="0" indent="0">
              <a:spcBef>
                <a:spcPct val="50000"/>
              </a:spcBef>
              <a:buNone/>
            </a:pPr>
            <a:r>
              <a:rPr lang="en-US" altLang="zh-CN" sz="2400" dirty="0" err="1"/>
              <a:t>stringArray</a:t>
            </a:r>
            <a:r>
              <a:rPr lang="en-US" altLang="zh-CN" sz="2400" dirty="0"/>
              <a:t> = new String[3];</a:t>
            </a:r>
            <a:endParaRPr lang="en-US" altLang="zh-CN" sz="2400" dirty="0"/>
          </a:p>
          <a:p>
            <a:pPr marL="0" indent="0">
              <a:spcBef>
                <a:spcPct val="50000"/>
              </a:spcBef>
              <a:buNone/>
            </a:pPr>
            <a:endParaRPr lang="en-US" altLang="zh-CN" sz="2400" dirty="0"/>
          </a:p>
          <a:p>
            <a:pPr marL="0" indent="0">
              <a:spcBef>
                <a:spcPct val="50000"/>
              </a:spcBef>
              <a:buNone/>
            </a:pPr>
            <a:r>
              <a:rPr lang="en-US" altLang="zh-CN" dirty="0" err="1"/>
              <a:t>stringArray</a:t>
            </a:r>
            <a:r>
              <a:rPr lang="en-US" altLang="zh-CN" dirty="0"/>
              <a:t>[0]=new String(</a:t>
            </a:r>
            <a:r>
              <a:rPr lang="en-US" altLang="zh-CN" dirty="0">
                <a:latin typeface="Times New Roman" panose="02020503050405090304" pitchFamily="18" charset="0"/>
              </a:rPr>
              <a:t>“</a:t>
            </a:r>
            <a:r>
              <a:rPr lang="en-US" altLang="zh-CN" dirty="0"/>
              <a:t>how</a:t>
            </a:r>
            <a:r>
              <a:rPr lang="en-US" altLang="zh-CN" dirty="0">
                <a:latin typeface="Times New Roman" panose="02020503050405090304" pitchFamily="18" charset="0"/>
              </a:rPr>
              <a:t>”</a:t>
            </a:r>
            <a:r>
              <a:rPr lang="en-US" altLang="zh-CN" dirty="0"/>
              <a:t>);</a:t>
            </a:r>
            <a:endParaRPr lang="en-US" altLang="zh-CN" dirty="0"/>
          </a:p>
          <a:p>
            <a:pPr marL="0" indent="0">
              <a:spcBef>
                <a:spcPct val="50000"/>
              </a:spcBef>
              <a:buNone/>
            </a:pPr>
            <a:r>
              <a:rPr lang="en-US" altLang="zh-CN" dirty="0" err="1"/>
              <a:t>stringArray</a:t>
            </a:r>
            <a:r>
              <a:rPr lang="en-US" altLang="zh-CN" dirty="0"/>
              <a:t>[1]=new String(</a:t>
            </a:r>
            <a:r>
              <a:rPr lang="en-US" altLang="zh-CN" dirty="0">
                <a:latin typeface="Times New Roman" panose="02020503050405090304" pitchFamily="18" charset="0"/>
              </a:rPr>
              <a:t>“</a:t>
            </a:r>
            <a:r>
              <a:rPr lang="en-US" altLang="zh-CN" dirty="0"/>
              <a:t>are</a:t>
            </a:r>
            <a:r>
              <a:rPr lang="en-US" altLang="zh-CN" dirty="0">
                <a:latin typeface="Times New Roman" panose="02020503050405090304" pitchFamily="18" charset="0"/>
              </a:rPr>
              <a:t>”</a:t>
            </a:r>
            <a:r>
              <a:rPr lang="en-US" altLang="zh-CN" dirty="0"/>
              <a:t>);</a:t>
            </a:r>
            <a:endParaRPr lang="en-US" altLang="zh-CN" dirty="0"/>
          </a:p>
          <a:p>
            <a:pPr marL="0" indent="0">
              <a:spcBef>
                <a:spcPct val="50000"/>
              </a:spcBef>
              <a:buNone/>
            </a:pPr>
            <a:r>
              <a:rPr lang="en-US" altLang="zh-CN" dirty="0" err="1"/>
              <a:t>stringArray</a:t>
            </a:r>
            <a:r>
              <a:rPr lang="en-US" altLang="zh-CN" dirty="0"/>
              <a:t>[2]=new String(</a:t>
            </a:r>
            <a:r>
              <a:rPr lang="en-US" altLang="zh-CN" dirty="0">
                <a:latin typeface="Times New Roman" panose="02020503050405090304" pitchFamily="18" charset="0"/>
              </a:rPr>
              <a:t>“</a:t>
            </a:r>
            <a:r>
              <a:rPr lang="en-US" altLang="zh-CN" dirty="0"/>
              <a:t>you</a:t>
            </a:r>
            <a:r>
              <a:rPr lang="en-US" altLang="zh-CN" dirty="0">
                <a:latin typeface="Times New Roman" panose="02020503050405090304" pitchFamily="18" charset="0"/>
              </a:rPr>
              <a:t>”</a:t>
            </a:r>
            <a:r>
              <a:rPr lang="en-US" altLang="zh-CN" dirty="0"/>
              <a:t>);</a:t>
            </a:r>
            <a:endParaRPr lang="en-US" altLang="zh-CN" dirty="0"/>
          </a:p>
          <a:p>
            <a:endParaRPr kumimoji="1"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引用元素</a:t>
            </a:r>
            <a:endParaRPr kumimoji="1" lang="zh-CN" altLang="en-US" dirty="0"/>
          </a:p>
        </p:txBody>
      </p:sp>
      <p:sp>
        <p:nvSpPr>
          <p:cNvPr id="3" name="内容占位符 2"/>
          <p:cNvSpPr>
            <a:spLocks noGrp="1"/>
          </p:cNvSpPr>
          <p:nvPr>
            <p:ph idx="1"/>
          </p:nvPr>
        </p:nvSpPr>
        <p:spPr/>
        <p:txBody>
          <a:bodyPr/>
          <a:lstStyle/>
          <a:p>
            <a:pPr marL="0" indent="0">
              <a:spcBef>
                <a:spcPct val="50000"/>
              </a:spcBef>
              <a:buNone/>
            </a:pPr>
            <a:r>
              <a:rPr lang="zh-CN" altLang="en-US" dirty="0"/>
              <a:t>当定义了一个数组，并用运算符</a:t>
            </a:r>
            <a:r>
              <a:rPr lang="en-US" altLang="zh-CN" dirty="0"/>
              <a:t>new</a:t>
            </a:r>
            <a:r>
              <a:rPr lang="zh-CN" altLang="en-US" dirty="0"/>
              <a:t>为它分配了内存空间后，就可以引用数组中的每一个元素了。元素的引用方式为： </a:t>
            </a:r>
            <a:endParaRPr lang="zh-CN" altLang="en-US" dirty="0"/>
          </a:p>
          <a:p>
            <a:pPr marL="0" indent="0">
              <a:lnSpc>
                <a:spcPct val="110000"/>
              </a:lnSpc>
              <a:spcBef>
                <a:spcPct val="50000"/>
              </a:spcBef>
              <a:buNone/>
            </a:pPr>
            <a:r>
              <a:rPr lang="zh-CN" altLang="en-US" dirty="0"/>
              <a:t>                  </a:t>
            </a:r>
            <a:r>
              <a:rPr lang="en-US" altLang="zh-CN" dirty="0" err="1"/>
              <a:t>arrayName</a:t>
            </a:r>
            <a:r>
              <a:rPr lang="en-US" altLang="zh-CN" dirty="0"/>
              <a:t>[index]</a:t>
            </a:r>
            <a:endParaRPr lang="en-US" altLang="zh-CN" dirty="0"/>
          </a:p>
          <a:p>
            <a:pPr marL="0" indent="0">
              <a:lnSpc>
                <a:spcPct val="110000"/>
              </a:lnSpc>
              <a:spcBef>
                <a:spcPct val="50000"/>
              </a:spcBef>
              <a:buNone/>
            </a:pPr>
            <a:r>
              <a:rPr lang="en-US" altLang="zh-CN" dirty="0"/>
              <a:t>index</a:t>
            </a:r>
            <a:r>
              <a:rPr lang="zh-CN" altLang="en-US" dirty="0"/>
              <a:t>为数组下标，可以是整型常数或表达式，如：</a:t>
            </a:r>
            <a:r>
              <a:rPr lang="en-US" altLang="zh-CN" dirty="0" err="1"/>
              <a:t>arrayName</a:t>
            </a:r>
            <a:r>
              <a:rPr lang="en-US" altLang="zh-CN" dirty="0"/>
              <a:t>[1], </a:t>
            </a:r>
            <a:r>
              <a:rPr lang="en-US" altLang="zh-CN" dirty="0" err="1"/>
              <a:t>arrayName</a:t>
            </a:r>
            <a:r>
              <a:rPr lang="en-US" altLang="zh-CN" dirty="0"/>
              <a:t>[</a:t>
            </a:r>
            <a:r>
              <a:rPr lang="en-US" altLang="zh-CN" dirty="0" err="1"/>
              <a:t>i</a:t>
            </a:r>
            <a:r>
              <a:rPr lang="en-US" altLang="zh-CN" dirty="0"/>
              <a:t>], </a:t>
            </a:r>
            <a:r>
              <a:rPr lang="en-US" altLang="zh-CN" dirty="0" err="1"/>
              <a:t>arrayName</a:t>
            </a:r>
            <a:r>
              <a:rPr lang="en-US" altLang="zh-CN" dirty="0"/>
              <a:t>[6*</a:t>
            </a:r>
            <a:r>
              <a:rPr lang="en-US" altLang="zh-CN" dirty="0" err="1"/>
              <a:t>i</a:t>
            </a:r>
            <a:r>
              <a:rPr lang="en-US" altLang="zh-CN" dirty="0"/>
              <a:t>]</a:t>
            </a:r>
            <a:r>
              <a:rPr lang="zh-CN" altLang="en-US" dirty="0"/>
              <a:t>等。下标是</a:t>
            </a:r>
            <a:r>
              <a:rPr lang="en-US" altLang="zh-CN" dirty="0"/>
              <a:t>0</a:t>
            </a:r>
            <a:r>
              <a:rPr lang="zh-CN" altLang="en-US" dirty="0"/>
              <a:t>序的，即从</a:t>
            </a:r>
            <a:r>
              <a:rPr lang="en-US" altLang="zh-CN" dirty="0"/>
              <a:t>0</a:t>
            </a:r>
            <a:r>
              <a:rPr lang="zh-CN" altLang="en-US" dirty="0"/>
              <a:t>开始，一直到数组长度减</a:t>
            </a:r>
            <a:r>
              <a:rPr lang="en-US" altLang="zh-CN" dirty="0"/>
              <a:t>1</a:t>
            </a:r>
            <a:r>
              <a:rPr lang="zh-CN" altLang="en-US" dirty="0"/>
              <a:t>。</a:t>
            </a:r>
            <a:endParaRPr lang="zh-CN" altLang="en-US" dirty="0"/>
          </a:p>
          <a:p>
            <a:endParaRPr kumimoji="1"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Times New Roman" panose="02020503050405090304" pitchFamily="18" charset="0"/>
              </a:rPr>
              <a:t>多维数组</a:t>
            </a:r>
            <a:endParaRPr kumimoji="1" lang="zh-CN" altLang="en-US" dirty="0"/>
          </a:p>
        </p:txBody>
      </p:sp>
      <p:sp>
        <p:nvSpPr>
          <p:cNvPr id="3" name="内容占位符 2"/>
          <p:cNvSpPr>
            <a:spLocks noGrp="1"/>
          </p:cNvSpPr>
          <p:nvPr>
            <p:ph idx="1"/>
          </p:nvPr>
        </p:nvSpPr>
        <p:spPr/>
        <p:txBody>
          <a:bodyPr/>
          <a:lstStyle/>
          <a:p>
            <a:pPr marL="0" indent="0">
              <a:buNone/>
            </a:pPr>
            <a:r>
              <a:rPr lang="zh-CN" altLang="en-US" dirty="0">
                <a:latin typeface="Tahoma" panose="020B0604030504040204" pitchFamily="34" charset="0"/>
              </a:rPr>
              <a:t>在任何语言中，多维数组都被看作数组的数组。比如二维数组是一个特殊的一维数组，其每一个元素又是一个一维数组。</a:t>
            </a:r>
            <a:endParaRPr kumimoji="1"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5653</Words>
  <Application>WPS 演示</Application>
  <PresentationFormat>宽屏</PresentationFormat>
  <Paragraphs>324</Paragraphs>
  <Slides>35</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35</vt:i4>
      </vt:variant>
    </vt:vector>
  </HeadingPairs>
  <TitlesOfParts>
    <vt:vector size="55" baseType="lpstr">
      <vt:lpstr>Arial</vt:lpstr>
      <vt:lpstr>方正书宋_GBK</vt:lpstr>
      <vt:lpstr>Wingdings</vt:lpstr>
      <vt:lpstr>Apple Chancery</vt:lpstr>
      <vt:lpstr>STLiti</vt:lpstr>
      <vt:lpstr>宋体-简</vt:lpstr>
      <vt:lpstr>Times New Roman</vt:lpstr>
      <vt:lpstr>Tahoma</vt:lpstr>
      <vt:lpstr>Arial Unicode MS</vt:lpstr>
      <vt:lpstr>等线 Light</vt:lpstr>
      <vt:lpstr>汉仪中等线KW</vt:lpstr>
      <vt:lpstr>等线</vt:lpstr>
      <vt:lpstr>微软雅黑</vt:lpstr>
      <vt:lpstr>汉仪旗黑KW</vt:lpstr>
      <vt:lpstr>宋体</vt:lpstr>
      <vt:lpstr>Arial Unicode MS</vt:lpstr>
      <vt:lpstr>Calibri</vt:lpstr>
      <vt:lpstr>Helvetica Neue</vt:lpstr>
      <vt:lpstr>汉仪书宋二KW</vt:lpstr>
      <vt:lpstr>Office 主题​​</vt:lpstr>
      <vt:lpstr>面向对象程序设计  Object Oriented Programming </vt:lpstr>
      <vt:lpstr>第四章 数组</vt:lpstr>
      <vt:lpstr>一维数组</vt:lpstr>
      <vt:lpstr>关于数组</vt:lpstr>
      <vt:lpstr>初始化</vt:lpstr>
      <vt:lpstr>关于动态初始化</vt:lpstr>
      <vt:lpstr>关于动态初始化</vt:lpstr>
      <vt:lpstr>引用元素</vt:lpstr>
      <vt:lpstr>多维数组</vt:lpstr>
      <vt:lpstr>二维数组</vt:lpstr>
      <vt:lpstr>二维数组</vt:lpstr>
      <vt:lpstr>动态初始化</vt:lpstr>
      <vt:lpstr>动态初始化</vt:lpstr>
      <vt:lpstr>元素引用</vt:lpstr>
      <vt:lpstr>java.util.Arrays</vt:lpstr>
      <vt:lpstr>java.util.Arrays</vt:lpstr>
      <vt:lpstr>java.util.Arrays</vt:lpstr>
      <vt:lpstr>java.util.Arrays</vt:lpstr>
      <vt:lpstr>java.util.Arrays</vt:lpstr>
      <vt:lpstr>数组的复制</vt:lpstr>
      <vt:lpstr>Vector(向量)</vt:lpstr>
      <vt:lpstr>Vector(向量)</vt:lpstr>
      <vt:lpstr>Vector(向量)</vt:lpstr>
      <vt:lpstr>Vector(向量)</vt:lpstr>
      <vt:lpstr>Vector(向量)</vt:lpstr>
      <vt:lpstr>Vector(向量)</vt:lpstr>
      <vt:lpstr>Vector(向量)</vt:lpstr>
      <vt:lpstr>Vector(向量)</vt:lpstr>
      <vt:lpstr>Vector(向量)</vt:lpstr>
      <vt:lpstr>Vector(向量)</vt:lpstr>
      <vt:lpstr>Vector(向量)</vt:lpstr>
      <vt:lpstr>Vector(向量)</vt:lpstr>
      <vt:lpstr>Vector(向量)</vt:lpstr>
      <vt:lpstr>Vector(向量)</vt:lpstr>
      <vt:lpstr>课后作业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  Object Oriented Programming </dc:title>
  <dc:creator>黄 建伟</dc:creator>
  <cp:lastModifiedBy>yuer</cp:lastModifiedBy>
  <cp:revision>69</cp:revision>
  <dcterms:created xsi:type="dcterms:W3CDTF">2020-04-13T08:05:53Z</dcterms:created>
  <dcterms:modified xsi:type="dcterms:W3CDTF">2020-04-13T08:05:53Z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2052-2.1.2.3417</vt:lpwstr>
  </property>
</Properties>
</file>