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70" r:id="rId12"/>
    <p:sldId id="271" r:id="rId13"/>
    <p:sldId id="267" r:id="rId14"/>
    <p:sldId id="268" r:id="rId15"/>
    <p:sldId id="269" r:id="rId16"/>
    <p:sldId id="272" r:id="rId17"/>
    <p:sldId id="273" r:id="rId18"/>
    <p:sldId id="320" r:id="rId19"/>
    <p:sldId id="274" r:id="rId20"/>
    <p:sldId id="275" r:id="rId21"/>
    <p:sldId id="276" r:id="rId22"/>
    <p:sldId id="277" r:id="rId23"/>
    <p:sldId id="279" r:id="rId24"/>
    <p:sldId id="299" r:id="rId25"/>
    <p:sldId id="282" r:id="rId26"/>
    <p:sldId id="283" r:id="rId27"/>
    <p:sldId id="300" r:id="rId28"/>
    <p:sldId id="302" r:id="rId29"/>
    <p:sldId id="303" r:id="rId30"/>
    <p:sldId id="314" r:id="rId31"/>
    <p:sldId id="315" r:id="rId32"/>
    <p:sldId id="316" r:id="rId33"/>
    <p:sldId id="317" r:id="rId34"/>
    <p:sldId id="318" r:id="rId35"/>
    <p:sldId id="319" r:id="rId36"/>
    <p:sldId id="312" r:id="rId37"/>
    <p:sldId id="27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61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DF4F-7B1D-FD4D-ACC5-8E28AD75514B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77772-DBE8-4049-99B1-320F084D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9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77772-DBE8-4049-99B1-320F084DE5C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80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73634-5C65-CF49-9F37-A76B3CE21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A81892-6FEC-CA4C-9E74-91D3CC7BD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A7E16-1B76-8948-AB4D-634BEC5E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FBBFD-3C7B-1B42-BA58-921A2D55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FB974-32A7-214D-8565-0188E113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05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A6E3E-3340-234F-95B2-88AB7F21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EA9E2-3327-F941-B6CF-95A8E2811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B4501-B190-B249-A519-2D0F30CF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B0C7C-AAD8-CF48-9A6A-6A8EA365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C80CA-954C-6542-9303-8494C8DC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383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8636EA-5632-CD46-A3DC-FE5944B18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47D92A-2B17-D843-B244-C803FA683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D4A41-8D29-B647-82C1-8177DA5B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0CDDC-2184-C247-BA22-7F8DCBC1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5C108-BA75-3848-8FCE-2290E338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7701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7601" y="2362201"/>
            <a:ext cx="5027084" cy="3724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7884" y="2362201"/>
            <a:ext cx="5027083" cy="3724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B30CBA8-04AD-FA4B-9BE5-D06F7C4E3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C9BF097-BBAD-FA48-9A05-AFC5AB6249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80B7ECA-F803-AC42-8C70-5153706E8C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C92AC-28F1-5047-A2BA-E5BE8FC28E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20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17601" y="2362201"/>
            <a:ext cx="10257367" cy="3724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125E884-55A7-BE40-95A3-6884D22A39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9E9D89A-7C1C-3D42-8C52-500A47D245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6E25ABC-302B-264B-B23D-D0A7FB0768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2877C-DAEE-A141-BF93-7A67B13BA9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49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EB682-A59A-1942-B14A-6104D5E3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BC42A-FF61-244F-A64A-8F7F0B89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EE317-24BC-6D4F-B182-0A50B27B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4D47A-8E05-C241-8F75-CF402981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996C8-89E3-1B40-AABB-E0A9E9B9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54B75-3DF9-B54B-A7C2-46881A84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D69747-9CFE-6D45-A06A-F2BAD928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0EF24-EA64-C14A-B852-1F05D0E5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C048A-530F-684D-B47E-6BCFC204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964A0-C947-4A44-B02E-864A4115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61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5834A-E0D6-7A48-8229-E7FE097B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DAD17-7A01-EF45-BFD4-D301B3723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3F3560-9385-184A-85CB-4904F875A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109BB1-D914-284A-8280-B9D650BD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5DED65-173D-5F49-B51F-BEDD87CC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4DBEB1-8E9E-E64F-94EA-51A90847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0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A49BD-BB88-8C42-A14E-59678A40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24B40-2034-3E40-A434-8FF78B1C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C7C536-0AF1-2949-B910-029D1E042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A8AA89-13E5-0B43-B850-CAC87C415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F21254-FEC0-8340-8A81-619C0E865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E4CE53-E8CE-A24F-892A-ABBEE473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A6B94C-B148-424C-882D-25F0C34C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69FF07-1A51-1B40-8E6B-ECF316D3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69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F931C-0028-024B-8160-B7DBA581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FCA21-6D3C-D94E-8355-7EADF022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168DA1-BD62-C844-982C-3ECD92C9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491943-6908-E841-8BE7-98314B45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91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544DD-5C52-C644-8BA0-2DE10561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D04C34-8297-9A49-89B2-076B8D7C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C611B7-AE9D-844E-B5DA-F8B9A4C6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45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251D9-B054-F04E-BE24-65843370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17F66-D17C-874C-9ECB-A33DD9CE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97C99A-936A-8644-8D88-A9FCE043C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2B058-4C80-534A-8695-48E60C82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1F097-ECEE-5640-8DED-D80C0C20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D9055A-FC0E-C943-BDB9-5CC867DA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4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2984C-2568-A147-AC57-B6115C1A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E77B7-1B26-0E40-940E-5B7208CB1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3DC36C-394A-FF4C-8B70-15A0E65D0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518CC-ADF0-3847-9BCA-E34379FD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729FA0-23E0-5846-BE46-1565FE96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5AB7D2-2D64-5842-9264-20205376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68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963521-F1BC-5449-BFFA-02C93546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32A88-5E10-9B4F-8105-9780F0A2F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44451-DBC2-3B4E-A0D8-32D7FCB13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25F1-A6F9-3549-9D8B-2F11C9A91B4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24F4A-ED1A-A44B-A680-79B4C6261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2EF48-4321-694F-B32D-86D9D69F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3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/daimh/JDK_API_1_6_zh_CN.CHM::/java/util/Vector.html#elementAt(int)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E:/javalib/JDK_API_1_6_zh_CN.CHM::/java/util/Collection.html" TargetMode="External"/><Relationship Id="rId2" Type="http://schemas.openxmlformats.org/officeDocument/2006/relationships/hyperlink" Target="mk:@MSITStore:E:/javalib/JDK_API_1_6_zh_CN.CHM::/java/util/HashSet.html#HashSet(java.util.Collection)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E:/daimh/JDK_API_1_6_zh_CN.CHM::/java/util/Comparator.html" TargetMode="External"/><Relationship Id="rId2" Type="http://schemas.openxmlformats.org/officeDocument/2006/relationships/hyperlink" Target="mk:@MSITStore:E:/daimh/JDK_API_1_6_zh_CN.CHM::/java/lang/Comparable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k:@MSITStore:E:/javalib/JDK_API_1_6_zh_CN.CHM::/java/util/Collection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/javalib/JDK_API_1_6_zh_CN.CHM::/java/util/HashMap.html#HashMap(int, float)" TargetMode="Externa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/javalib/JDK_API_1_6_zh_CN.CHM::/java/util/HashMap.html#HashMap(int, float)" TargetMode="Externa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6%A0%87%E5%87%86%E6%A8%A1%E6%9D%BF%E5%BA%93/551383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zh-CN" b="1" dirty="0"/>
              <a:t>面向对象程序设计</a:t>
            </a:r>
            <a:r>
              <a:rPr lang="zh-CN" altLang="zh-CN" b="1" dirty="0">
                <a:effectLst/>
              </a:rPr>
              <a:t> </a:t>
            </a:r>
            <a:br>
              <a:rPr lang="en-US" altLang="zh-CN" dirty="0">
                <a:effectLst/>
              </a:rPr>
            </a:br>
            <a:r>
              <a:rPr lang="en-US" altLang="zh-CN" sz="2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Object Oriented Programming</a:t>
            </a:r>
            <a:r>
              <a:rPr lang="zh-CN" altLang="zh-CN" sz="2800" dirty="0"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endParaRPr kumimoji="1" lang="zh-CN" altLang="en-US" sz="28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kumimoji="1" lang="en-US" altLang="zh-CN" dirty="0"/>
          </a:p>
          <a:p>
            <a:r>
              <a:rPr kumimoji="1" lang="zh-CN" altLang="en-US" dirty="0"/>
              <a:t>主讲教师：黄建伟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" y="191254"/>
            <a:ext cx="4470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TLiti" panose="02010800040101010101" pitchFamily="2" charset="-122"/>
                <a:ea typeface="STLiti" panose="02010800040101010101" pitchFamily="2" charset="-122"/>
              </a:rPr>
              <a:t>内工大物联网系 专业基础课系列</a:t>
            </a:r>
            <a:endParaRPr kumimoji="1" lang="en-US" altLang="zh-CN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769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73F95-A671-214A-A198-95B6C350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泛型类例子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6A896-E625-6945-B978-87C08A1C6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Generic&lt;T&gt;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	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value;</a:t>
            </a:r>
          </a:p>
          <a:p>
            <a:pPr marL="0" indent="0">
              <a:buNone/>
            </a:pPr>
            <a:r>
              <a:rPr kumimoji="1" lang="zh-CN" altLang="en-US" dirty="0"/>
              <a:t>         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getValue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		return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this.value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r>
              <a:rPr kumimoji="1" lang="zh-CN" altLang="en-US" dirty="0"/>
              <a:t>          </a:t>
            </a:r>
            <a:r>
              <a:rPr kumimoji="1" lang="en-US" altLang="zh-CN" dirty="0"/>
              <a:t>}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01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A6267-5C09-CD44-86BB-E7795D19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FCE2B-5C7A-3343-9F00-AFD3AFED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&lt;T,…&gt;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	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theProperty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r>
              <a:rPr kumimoji="1" lang="zh-CN" altLang="en-US" dirty="0"/>
              <a:t>          </a:t>
            </a:r>
            <a:r>
              <a:rPr kumimoji="1" lang="en-US" altLang="zh-CN" dirty="0"/>
              <a:t>…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51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F6382-2F20-9A47-BE7A-409A8FAB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18D1A-7ADE-3145-A11E-8164374BB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泛型声明必须在方法的修饰符（</a:t>
            </a:r>
            <a:r>
              <a:rPr lang="en-US" altLang="zh-CN" dirty="0" err="1"/>
              <a:t>public,static,final,abstract</a:t>
            </a:r>
            <a:r>
              <a:rPr lang="zh-CN" altLang="en-US" dirty="0"/>
              <a:t>等）之后，返回值声明之前；可以声明多个泛型，用逗号隔开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1E4108-7028-6648-8C04-D957FB1BB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71"/>
          <a:stretch/>
        </p:blipFill>
        <p:spPr>
          <a:xfrm>
            <a:off x="779849" y="3166534"/>
            <a:ext cx="10573951" cy="247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0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C609-8652-2040-9A7A-CE6BE0D9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参数类型起名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A73E5-28C7-C049-9FEF-854C7B7E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常见的参数类型起名</a:t>
            </a:r>
            <a:endParaRPr lang="zh-CN" altLang="en-US" dirty="0"/>
          </a:p>
          <a:p>
            <a:r>
              <a:rPr lang="en-US" altLang="zh-CN" dirty="0"/>
              <a:t>K </a:t>
            </a:r>
            <a:r>
              <a:rPr lang="zh-CN" altLang="en-US" dirty="0"/>
              <a:t>键，比如映射的键 </a:t>
            </a:r>
            <a:r>
              <a:rPr lang="en-US" altLang="zh-CN" dirty="0"/>
              <a:t>key</a:t>
            </a:r>
            <a:r>
              <a:rPr lang="zh-CN" altLang="en-US" dirty="0"/>
              <a:t>的类型</a:t>
            </a:r>
          </a:p>
          <a:p>
            <a:r>
              <a:rPr lang="en-US" altLang="zh-CN" dirty="0"/>
              <a:t>V </a:t>
            </a:r>
            <a:r>
              <a:rPr lang="zh-CN" altLang="en-US" dirty="0"/>
              <a:t>值，比如</a:t>
            </a:r>
            <a:r>
              <a:rPr lang="en-US" altLang="zh-CN" dirty="0"/>
              <a:t>Map</a:t>
            </a:r>
            <a:r>
              <a:rPr lang="zh-CN" altLang="en-US" dirty="0"/>
              <a:t>的值 </a:t>
            </a:r>
            <a:r>
              <a:rPr lang="en-US" altLang="zh-CN" dirty="0"/>
              <a:t>value</a:t>
            </a:r>
            <a:r>
              <a:rPr lang="zh-CN" altLang="en-US" dirty="0"/>
              <a:t>类型</a:t>
            </a:r>
          </a:p>
          <a:p>
            <a:r>
              <a:rPr lang="en-US" altLang="zh-CN" dirty="0"/>
              <a:t>E </a:t>
            </a:r>
            <a:r>
              <a:rPr lang="zh-CN" altLang="en-US" dirty="0"/>
              <a:t>元素，比如</a:t>
            </a:r>
            <a:r>
              <a:rPr lang="en-US" altLang="zh-CN" dirty="0"/>
              <a:t>Set&lt;E&gt; Element</a:t>
            </a:r>
            <a:r>
              <a:rPr lang="zh-CN" altLang="en-US" dirty="0"/>
              <a:t>表示元素</a:t>
            </a:r>
            <a:r>
              <a:rPr lang="en-US" altLang="zh-CN" dirty="0"/>
              <a:t>,</a:t>
            </a:r>
            <a:r>
              <a:rPr lang="zh-CN" altLang="en-US" dirty="0"/>
              <a:t>元素的类型</a:t>
            </a:r>
          </a:p>
          <a:p>
            <a:r>
              <a:rPr lang="en-US" altLang="zh-CN" dirty="0"/>
              <a:t>T </a:t>
            </a:r>
            <a:r>
              <a:rPr lang="zh-CN" altLang="en-US" dirty="0"/>
              <a:t>泛型，</a:t>
            </a:r>
            <a:r>
              <a:rPr lang="en-US" altLang="zh-CN" dirty="0"/>
              <a:t>Type</a:t>
            </a:r>
            <a:r>
              <a:rPr lang="zh-CN" altLang="en-US" dirty="0"/>
              <a:t>的意思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52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351D4-AB58-A343-B8B4-48C6467B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泛型的规则和限定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B1798-54A3-FD46-8226-DFA854D39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参数只能是类类型（包括自定义类），</a:t>
            </a:r>
            <a:r>
              <a:rPr kumimoji="1" lang="zh-CN" altLang="en-US" dirty="0">
                <a:solidFill>
                  <a:srgbClr val="C00000"/>
                </a:solidFill>
              </a:rPr>
              <a:t>不能是简单类型</a:t>
            </a:r>
            <a:r>
              <a:rPr kumimoji="1" lang="zh-CN" alt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泛型的类型参数可以有多个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不能在静态成员中引用封闭类型参数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无法对类型参数使用 </a:t>
            </a:r>
            <a:r>
              <a:rPr lang="en-US" altLang="zh-CN" dirty="0" err="1"/>
              <a:t>instanceof</a:t>
            </a:r>
            <a:r>
              <a:rPr lang="zh-CN" altLang="en-US" dirty="0"/>
              <a:t>和</a:t>
            </a:r>
            <a:r>
              <a:rPr lang="en-US" altLang="zh-CN" dirty="0"/>
              <a:t>new</a:t>
            </a:r>
            <a:endParaRPr kumimoji="1" lang="zh-CN" altLang="en-US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泛型的参数类型可以使用</a:t>
            </a:r>
            <a:r>
              <a:rPr kumimoji="1" lang="en-US" altLang="zh-CN" dirty="0"/>
              <a:t>extends</a:t>
            </a:r>
            <a:r>
              <a:rPr kumimoji="1" lang="zh-CN" altLang="en-US" dirty="0"/>
              <a:t>语句，例如</a:t>
            </a:r>
            <a:r>
              <a:rPr kumimoji="1" lang="en-US" altLang="zh-CN" dirty="0"/>
              <a:t>&lt;T extends E&gt;</a:t>
            </a:r>
            <a:r>
              <a:rPr kumimoji="1" lang="zh-CN" altLang="en-US" dirty="0"/>
              <a:t>。习惯上称为“有界类型”，</a:t>
            </a:r>
            <a:r>
              <a:rPr kumimoji="1" lang="en-US" altLang="zh-CN" dirty="0"/>
              <a:t>E</a:t>
            </a:r>
            <a:r>
              <a:rPr kumimoji="1" lang="zh-CN" altLang="en-US" dirty="0"/>
              <a:t>是上边界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E</a:t>
            </a:r>
            <a:r>
              <a:rPr kumimoji="1" lang="zh-CN" altLang="en-US" dirty="0"/>
              <a:t>的子类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泛型的参数类型可以使用</a:t>
            </a:r>
            <a:r>
              <a:rPr kumimoji="1" lang="en-US" altLang="zh-CN" dirty="0"/>
              <a:t>super</a:t>
            </a:r>
            <a:r>
              <a:rPr kumimoji="1" lang="zh-CN" altLang="en-US" dirty="0"/>
              <a:t>语句，例如</a:t>
            </a:r>
            <a:r>
              <a:rPr kumimoji="1" lang="en-US" altLang="zh-CN" dirty="0"/>
              <a:t>&lt;T super E&gt;</a:t>
            </a:r>
            <a:r>
              <a:rPr kumimoji="1" lang="zh-CN" altLang="en-US" dirty="0"/>
              <a:t>。</a:t>
            </a:r>
            <a:r>
              <a:rPr kumimoji="1" lang="en-US" altLang="zh-CN" dirty="0"/>
              <a:t> E</a:t>
            </a:r>
            <a:r>
              <a:rPr kumimoji="1" lang="zh-CN" altLang="en-US" dirty="0"/>
              <a:t>是下边界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泛型的参数类型还可以是通配符类型，</a:t>
            </a:r>
            <a:r>
              <a:rPr kumimoji="1" lang="zh-CN" altLang="en-US" dirty="0">
                <a:solidFill>
                  <a:srgbClr val="C00000"/>
                </a:solidFill>
              </a:rPr>
              <a:t>一般用于方法形参上</a:t>
            </a:r>
            <a:r>
              <a:rPr kumimoji="1" lang="zh-CN" altLang="en-US" dirty="0"/>
              <a:t>。例如</a:t>
            </a:r>
            <a:r>
              <a:rPr kumimoji="1" lang="en-US" altLang="zh-CN" dirty="0"/>
              <a:t>Class&lt;?&gt; </a:t>
            </a:r>
            <a:r>
              <a:rPr kumimoji="1" lang="en-US" altLang="zh-CN" dirty="0" err="1"/>
              <a:t>classType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99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35616-3C03-2148-A613-CD108B69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泛型通配符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9E195-64FE-1849-9700-E9CD42C4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为了解决类型被限制不能动态根据实例来确定的缺点，引入了“通配符泛型”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如果只指定了</a:t>
            </a:r>
            <a:r>
              <a:rPr kumimoji="1" lang="en-US" altLang="zh-CN" dirty="0"/>
              <a:t>&lt;?&gt;</a:t>
            </a:r>
            <a:r>
              <a:rPr kumimoji="1" lang="zh-CN" altLang="en-US" dirty="0"/>
              <a:t>而没有</a:t>
            </a:r>
            <a:r>
              <a:rPr kumimoji="1" lang="en-US" altLang="zh-CN" dirty="0"/>
              <a:t>extends</a:t>
            </a:r>
            <a:r>
              <a:rPr kumimoji="1" lang="zh-CN" altLang="en-US" dirty="0"/>
              <a:t>，则默认是允许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及其下的任何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类了。也就是任意类。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endParaRPr kumimoji="1" lang="zh-CN" altLang="en-US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通配符泛型不单可以向下限制，如</a:t>
            </a:r>
            <a:r>
              <a:rPr kumimoji="1" lang="en-US" altLang="zh-CN" dirty="0"/>
              <a:t>&lt;? extends E&gt;</a:t>
            </a:r>
            <a:r>
              <a:rPr kumimoji="1" lang="zh-CN" altLang="en-US" dirty="0"/>
              <a:t>，还可以向上限制，如</a:t>
            </a:r>
            <a:r>
              <a:rPr kumimoji="1" lang="en-US" altLang="zh-CN" dirty="0"/>
              <a:t>&lt;? super Double&gt;</a:t>
            </a:r>
            <a:r>
              <a:rPr kumimoji="1" lang="zh-CN" altLang="en-US" dirty="0"/>
              <a:t>，表示类型只能接受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及其上层父类类型，如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类型的实例</a:t>
            </a:r>
          </a:p>
        </p:txBody>
      </p:sp>
    </p:spTree>
    <p:extLst>
      <p:ext uri="{BB962C8B-B14F-4D97-AF65-F5344CB8AC3E}">
        <p14:creationId xmlns:p14="http://schemas.microsoft.com/office/powerpoint/2010/main" val="283242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A51DC-065E-BD48-8670-3723CB81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PECS </a:t>
            </a:r>
            <a:r>
              <a:rPr lang="zh-CN" altLang="en-US" b="1" dirty="0"/>
              <a:t>原则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3F3D7-2A12-EE44-8802-22616668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如果你需要一个只读类型，用它来</a:t>
            </a:r>
            <a:r>
              <a:rPr lang="en-US" altLang="zh-CN" dirty="0"/>
              <a:t>produce T</a:t>
            </a:r>
            <a:r>
              <a:rPr lang="zh-CN" altLang="en-US" dirty="0"/>
              <a:t>，那么使用</a:t>
            </a:r>
            <a:r>
              <a:rPr lang="en-US" altLang="zh-CN" dirty="0"/>
              <a:t>&lt;? extends T&gt;</a:t>
            </a:r>
          </a:p>
          <a:p>
            <a:endParaRPr lang="en-US" altLang="zh-CN" dirty="0"/>
          </a:p>
          <a:p>
            <a:r>
              <a:rPr lang="zh-CN" altLang="en-US" dirty="0"/>
              <a:t>如果你需要一个只写类型，用它来</a:t>
            </a:r>
            <a:r>
              <a:rPr lang="en-US" altLang="zh-CN" dirty="0"/>
              <a:t>consume T</a:t>
            </a:r>
            <a:r>
              <a:rPr lang="zh-CN" altLang="en-US" dirty="0"/>
              <a:t>，那么使用</a:t>
            </a:r>
            <a:r>
              <a:rPr lang="en-US" altLang="zh-CN" dirty="0"/>
              <a:t>&lt;? super T&gt;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/>
              <a:t>总结起来就是， </a:t>
            </a:r>
            <a:r>
              <a:rPr lang="en-US" altLang="zh-CN" dirty="0"/>
              <a:t>“Producer Extends, Consumer Super”</a:t>
            </a:r>
            <a:r>
              <a:rPr lang="zh-CN" altLang="en-US" dirty="0"/>
              <a:t>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970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C42D5-F704-084A-844E-015A5142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17" y="-127795"/>
            <a:ext cx="10515600" cy="132556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集合框架</a:t>
            </a:r>
            <a:endParaRPr kumimoji="1"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C03409-260F-6140-9E64-D964B8571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517" y="901700"/>
            <a:ext cx="431800" cy="376238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0C467B5-AD37-9646-8932-DFE0F899C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055" y="830263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接口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124EB905-DFF7-EF46-84DB-856CECF8E1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50205" y="974725"/>
            <a:ext cx="13112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latin typeface="Arial" charset="0"/>
                <a:ea typeface="黑体" pitchFamily="2" charset="-122"/>
              </a:rPr>
              <a:t>Collection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2C2054E-8ACA-2348-9FE7-B0DE1253A9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42142" y="2003425"/>
            <a:ext cx="132556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List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3FA8E49-1232-EA45-98AD-33516217F1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26917" y="974725"/>
            <a:ext cx="129540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Map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3C0A7B-412E-3147-AB9F-6B63B46FD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055" y="3783013"/>
            <a:ext cx="431800" cy="376237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095E47E8-3136-3349-A7F7-0478CE199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080" y="3694113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具体类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F46F37D2-DBF6-5442-80D7-94DE1353A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592" y="3276600"/>
            <a:ext cx="1328738" cy="434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38100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ArrayList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C5135574-A7D6-3440-8AD6-D2356D71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042" y="3278188"/>
            <a:ext cx="13985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LinkedList</a:t>
            </a:r>
          </a:p>
        </p:txBody>
      </p:sp>
      <p:sp>
        <p:nvSpPr>
          <p:cNvPr id="13" name="AutoShape 14">
            <a:extLst>
              <a:ext uri="{FF2B5EF4-FFF2-40B4-BE49-F238E27FC236}">
                <a16:creationId xmlns:a16="http://schemas.microsoft.com/office/drawing/2014/main" id="{09BE8294-3E12-114B-9299-A052FAEBF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9067" y="3276600"/>
            <a:ext cx="1328738" cy="434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38100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HashMap</a:t>
            </a:r>
          </a:p>
        </p:txBody>
      </p:sp>
      <p:cxnSp>
        <p:nvCxnSpPr>
          <p:cNvPr id="14" name="AutoShape 16">
            <a:extLst>
              <a:ext uri="{FF2B5EF4-FFF2-40B4-BE49-F238E27FC236}">
                <a16:creationId xmlns:a16="http://schemas.microsoft.com/office/drawing/2014/main" id="{20AFFF53-D06E-224B-AC70-F18207210D2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2478617" y="2397125"/>
            <a:ext cx="585788" cy="8651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7">
            <a:extLst>
              <a:ext uri="{FF2B5EF4-FFF2-40B4-BE49-F238E27FC236}">
                <a16:creationId xmlns:a16="http://schemas.microsoft.com/office/drawing/2014/main" id="{2F84FF10-54E2-2447-B036-4A58C8C4E06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3324755" y="2416175"/>
            <a:ext cx="585788" cy="8270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9">
            <a:extLst>
              <a:ext uri="{FF2B5EF4-FFF2-40B4-BE49-F238E27FC236}">
                <a16:creationId xmlns:a16="http://schemas.microsoft.com/office/drawing/2014/main" id="{DA649082-0BC7-5A4A-A5A6-B1E736E09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517" y="4692650"/>
            <a:ext cx="431800" cy="376238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27E07C8F-49E0-5A4B-A243-DC0D295B3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617" y="4646613"/>
            <a:ext cx="216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18" name="AutoShape 21">
            <a:extLst>
              <a:ext uri="{FF2B5EF4-FFF2-40B4-BE49-F238E27FC236}">
                <a16:creationId xmlns:a16="http://schemas.microsoft.com/office/drawing/2014/main" id="{D0D15830-BBCC-F943-91CA-727E1C06BA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7317" y="5080000"/>
            <a:ext cx="7704138" cy="1412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>
                <a:ea typeface="黑体" panose="02010609060101010101" pitchFamily="49" charset="-122"/>
              </a:rPr>
              <a:t>Java</a:t>
            </a:r>
            <a:r>
              <a:rPr lang="zh-CN" altLang="en-US" sz="1800" b="1">
                <a:ea typeface="黑体" panose="02010609060101010101" pitchFamily="49" charset="-122"/>
              </a:rPr>
              <a:t>集合框架为我们提供了一套性能优良、使用方便的接口和类，它们位于</a:t>
            </a:r>
            <a:r>
              <a:rPr lang="en-US" altLang="zh-CN" sz="1800" b="1">
                <a:ea typeface="黑体" panose="02010609060101010101" pitchFamily="49" charset="-122"/>
              </a:rPr>
              <a:t>java.util</a:t>
            </a:r>
            <a:r>
              <a:rPr lang="zh-CN" altLang="en-US" sz="1800" b="1">
                <a:ea typeface="黑体" panose="02010609060101010101" pitchFamily="49" charset="-122"/>
              </a:rPr>
              <a:t>包中</a:t>
            </a:r>
          </a:p>
          <a:p>
            <a:r>
              <a:rPr lang="zh-CN" altLang="en-US" sz="1800" b="1">
                <a:ea typeface="黑体" panose="02010609060101010101" pitchFamily="49" charset="-122"/>
              </a:rPr>
              <a:t>我们不必再重新发明轮子，只需学会如何使用它们，就可处理实际应用中问题 </a:t>
            </a:r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CA6EEA2F-90DB-CC4A-8625-D0CD722C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942" y="4630738"/>
            <a:ext cx="147161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Collections</a:t>
            </a:r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AC94A964-4137-8D49-B8DD-64C4439F1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617" y="2414588"/>
            <a:ext cx="86042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A85D4926-98E7-D549-BE66-6166DD49C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617" y="4286250"/>
            <a:ext cx="86042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AutoShape 25">
            <a:extLst>
              <a:ext uri="{FF2B5EF4-FFF2-40B4-BE49-F238E27FC236}">
                <a16:creationId xmlns:a16="http://schemas.microsoft.com/office/drawing/2014/main" id="{87D840BA-F9E6-4A47-81D9-9F0A16F2D4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90067" y="3998913"/>
            <a:ext cx="3168650" cy="693737"/>
          </a:xfrm>
          <a:prstGeom prst="wedgeRoundRectCallout">
            <a:avLst>
              <a:gd name="adj1" fmla="val -64130"/>
              <a:gd name="adj2" fmla="val 63273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>
                <a:ea typeface="黑体" panose="02010609060101010101" pitchFamily="49" charset="-122"/>
              </a:rPr>
              <a:t>提供了对集合进行排序、</a:t>
            </a:r>
          </a:p>
          <a:p>
            <a:pPr algn="ctr"/>
            <a:r>
              <a:rPr lang="zh-CN" altLang="en-US" sz="1800" b="1">
                <a:ea typeface="黑体" panose="02010609060101010101" pitchFamily="49" charset="-122"/>
              </a:rPr>
              <a:t>遍历等多种算法实现</a:t>
            </a:r>
          </a:p>
        </p:txBody>
      </p:sp>
      <p:sp>
        <p:nvSpPr>
          <p:cNvPr id="23" name="AutoShape 29">
            <a:extLst>
              <a:ext uri="{FF2B5EF4-FFF2-40B4-BE49-F238E27FC236}">
                <a16:creationId xmlns:a16="http://schemas.microsoft.com/office/drawing/2014/main" id="{4E8E2EF1-8CD5-3D45-8F0D-D9A1095100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29705" y="1990725"/>
            <a:ext cx="132556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Set</a:t>
            </a:r>
          </a:p>
        </p:txBody>
      </p:sp>
      <p:cxnSp>
        <p:nvCxnSpPr>
          <p:cNvPr id="24" name="AutoShape 30">
            <a:extLst>
              <a:ext uri="{FF2B5EF4-FFF2-40B4-BE49-F238E27FC236}">
                <a16:creationId xmlns:a16="http://schemas.microsoft.com/office/drawing/2014/main" id="{B9246E96-C85E-3D4A-8CF4-CA940B0B66C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7385580" y="1730375"/>
            <a:ext cx="1441450" cy="93662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31">
            <a:extLst>
              <a:ext uri="{FF2B5EF4-FFF2-40B4-BE49-F238E27FC236}">
                <a16:creationId xmlns:a16="http://schemas.microsoft.com/office/drawing/2014/main" id="{B1919CBF-1511-954A-B462-BF9240AD1E9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8357923" y="1694657"/>
            <a:ext cx="1512887" cy="1079500"/>
          </a:xfrm>
          <a:prstGeom prst="bentConnector3">
            <a:avLst>
              <a:gd name="adj1" fmla="val 5225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32">
            <a:extLst>
              <a:ext uri="{FF2B5EF4-FFF2-40B4-BE49-F238E27FC236}">
                <a16:creationId xmlns:a16="http://schemas.microsoft.com/office/drawing/2014/main" id="{D08D2B25-DE1C-A94F-9A15-EA8E06B726A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3745442" y="1249363"/>
            <a:ext cx="585787" cy="8651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33">
            <a:extLst>
              <a:ext uri="{FF2B5EF4-FFF2-40B4-BE49-F238E27FC236}">
                <a16:creationId xmlns:a16="http://schemas.microsoft.com/office/drawing/2014/main" id="{933A5F2C-86E0-BB4C-8EAD-27F84D97ECB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4591580" y="1268413"/>
            <a:ext cx="585787" cy="8270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AutoShape 34">
            <a:extLst>
              <a:ext uri="{FF2B5EF4-FFF2-40B4-BE49-F238E27FC236}">
                <a16:creationId xmlns:a16="http://schemas.microsoft.com/office/drawing/2014/main" id="{E8C9DE45-F98F-8241-9DC7-D3B20971C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767" y="3278188"/>
            <a:ext cx="122396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TreeSet</a:t>
            </a:r>
          </a:p>
        </p:txBody>
      </p:sp>
      <p:sp>
        <p:nvSpPr>
          <p:cNvPr id="29" name="AutoShape 35">
            <a:extLst>
              <a:ext uri="{FF2B5EF4-FFF2-40B4-BE49-F238E27FC236}">
                <a16:creationId xmlns:a16="http://schemas.microsoft.com/office/drawing/2014/main" id="{9869994A-C5C0-FC40-B423-02A2526EF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130" y="3275013"/>
            <a:ext cx="1227137" cy="434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38100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HashSet</a:t>
            </a:r>
          </a:p>
        </p:txBody>
      </p:sp>
      <p:sp>
        <p:nvSpPr>
          <p:cNvPr id="30" name="AutoShape 36">
            <a:extLst>
              <a:ext uri="{FF2B5EF4-FFF2-40B4-BE49-F238E27FC236}">
                <a16:creationId xmlns:a16="http://schemas.microsoft.com/office/drawing/2014/main" id="{4B2A2E25-F611-B54D-9C5A-2DD70E978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592" y="3278188"/>
            <a:ext cx="132556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TreeMap</a:t>
            </a:r>
          </a:p>
        </p:txBody>
      </p:sp>
      <p:cxnSp>
        <p:nvCxnSpPr>
          <p:cNvPr id="31" name="AutoShape 37">
            <a:extLst>
              <a:ext uri="{FF2B5EF4-FFF2-40B4-BE49-F238E27FC236}">
                <a16:creationId xmlns:a16="http://schemas.microsoft.com/office/drawing/2014/main" id="{656687DD-2933-1642-A34B-38B8955D48B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4896380" y="2419350"/>
            <a:ext cx="585788" cy="8651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8">
            <a:extLst>
              <a:ext uri="{FF2B5EF4-FFF2-40B4-BE49-F238E27FC236}">
                <a16:creationId xmlns:a16="http://schemas.microsoft.com/office/drawing/2014/main" id="{955C35A2-FBDA-9B4C-B0AD-3EA2FC0A76F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5742517" y="2438400"/>
            <a:ext cx="585788" cy="8270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AutoShape 14">
            <a:extLst>
              <a:ext uri="{FF2B5EF4-FFF2-40B4-BE49-F238E27FC236}">
                <a16:creationId xmlns:a16="http://schemas.microsoft.com/office/drawing/2014/main" id="{5A6EDA0C-D8AE-9F4F-AEF4-D53CE181E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892" y="2774950"/>
            <a:ext cx="1498600" cy="434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38100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>
              <a:defRPr/>
            </a:pPr>
            <a:r>
              <a:rPr lang="en-US" altLang="zh-CN" sz="1800" b="1">
                <a:ea typeface="黑体" pitchFamily="49" charset="-122"/>
              </a:rPr>
              <a:t>Hashtable</a:t>
            </a:r>
          </a:p>
        </p:txBody>
      </p:sp>
    </p:spTree>
    <p:extLst>
      <p:ext uri="{BB962C8B-B14F-4D97-AF65-F5344CB8AC3E}">
        <p14:creationId xmlns:p14="http://schemas.microsoft.com/office/powerpoint/2010/main" val="297966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8" grpId="0" animBg="1"/>
      <p:bldP spid="19" grpId="0" animBg="1"/>
      <p:bldP spid="22" grpId="0" animBg="1"/>
      <p:bldP spid="28" grpId="0" animBg="1"/>
      <p:bldP spid="29" grpId="0" animBg="1"/>
      <p:bldP spid="30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2C4DC-6B54-E248-994A-2D9852F6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更为详尽点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46769F-7781-464D-8462-0B954791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0"/>
            <a:ext cx="7645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26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3C993-FB73-F640-A66E-83F9898A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的集合框架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A2C26-2DE4-384B-9F91-1937A0F3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4" name="Group 35">
            <a:extLst>
              <a:ext uri="{FF2B5EF4-FFF2-40B4-BE49-F238E27FC236}">
                <a16:creationId xmlns:a16="http://schemas.microsoft.com/office/drawing/2014/main" id="{39CD0FAD-9390-ED4F-AE49-6D28E189C4FF}"/>
              </a:ext>
            </a:extLst>
          </p:cNvPr>
          <p:cNvGrpSpPr>
            <a:grpSpLocks/>
          </p:cNvGrpSpPr>
          <p:nvPr/>
        </p:nvGrpSpPr>
        <p:grpSpPr bwMode="auto">
          <a:xfrm>
            <a:off x="1953683" y="2205831"/>
            <a:ext cx="2592388" cy="2446338"/>
            <a:chOff x="476" y="664"/>
            <a:chExt cx="1633" cy="1541"/>
          </a:xfrm>
        </p:grpSpPr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D237F2A4-030E-404E-8A5D-6D925F217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664"/>
              <a:ext cx="1588" cy="1541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50000">
                  <a:srgbClr val="000000"/>
                </a:gs>
                <a:gs pos="100000">
                  <a:srgbClr val="99CC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640A0DCA-58E9-914C-9246-F52F60803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821"/>
              <a:ext cx="7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a typeface="黑体" panose="02010609060101010101" pitchFamily="49" charset="-122"/>
                </a:rPr>
                <a:t>  </a:t>
              </a:r>
              <a:r>
                <a:rPr lang="zh-CN" altLang="en-US" sz="2400" b="1" u="sng">
                  <a:solidFill>
                    <a:schemeClr val="bg1"/>
                  </a:solidFill>
                  <a:ea typeface="黑体" panose="02010609060101010101" pitchFamily="49" charset="-122"/>
                </a:rPr>
                <a:t>接口</a:t>
              </a:r>
            </a:p>
          </p:txBody>
        </p:sp>
        <p:sp>
          <p:nvSpPr>
            <p:cNvPr id="7" name="Text Box 18">
              <a:extLst>
                <a:ext uri="{FF2B5EF4-FFF2-40B4-BE49-F238E27FC236}">
                  <a16:creationId xmlns:a16="http://schemas.microsoft.com/office/drawing/2014/main" id="{88830C16-23C1-E44C-BE05-3CD91AA32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147"/>
              <a:ext cx="143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algn="ctr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bg1"/>
                  </a:solidFill>
                  <a:ea typeface="黑体" panose="02010609060101010101" pitchFamily="49" charset="-122"/>
                </a:rPr>
                <a:t>是表示集合的抽象数据类型</a:t>
              </a:r>
            </a:p>
          </p:txBody>
        </p:sp>
      </p:grpSp>
      <p:grpSp>
        <p:nvGrpSpPr>
          <p:cNvPr id="8" name="Group 33">
            <a:extLst>
              <a:ext uri="{FF2B5EF4-FFF2-40B4-BE49-F238E27FC236}">
                <a16:creationId xmlns:a16="http://schemas.microsoft.com/office/drawing/2014/main" id="{64374E36-B9F5-EF43-8709-FEBB5D4C53EC}"/>
              </a:ext>
            </a:extLst>
          </p:cNvPr>
          <p:cNvGrpSpPr>
            <a:grpSpLocks/>
          </p:cNvGrpSpPr>
          <p:nvPr/>
        </p:nvGrpSpPr>
        <p:grpSpPr bwMode="auto">
          <a:xfrm>
            <a:off x="4330171" y="3715544"/>
            <a:ext cx="2520950" cy="2592387"/>
            <a:chOff x="3833" y="618"/>
            <a:chExt cx="1588" cy="1541"/>
          </a:xfrm>
        </p:grpSpPr>
        <p:sp>
          <p:nvSpPr>
            <p:cNvPr id="9" name="Oval 26">
              <a:extLst>
                <a:ext uri="{FF2B5EF4-FFF2-40B4-BE49-F238E27FC236}">
                  <a16:creationId xmlns:a16="http://schemas.microsoft.com/office/drawing/2014/main" id="{D62C36D7-7EF1-9349-A759-1535835C6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618"/>
              <a:ext cx="1588" cy="1541"/>
            </a:xfrm>
            <a:prstGeom prst="ellipse">
              <a:avLst/>
            </a:prstGeom>
            <a:gradFill rotWithShape="1">
              <a:gsLst>
                <a:gs pos="0">
                  <a:srgbClr val="FF99CC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Text Box 21">
              <a:extLst>
                <a:ext uri="{FF2B5EF4-FFF2-40B4-BE49-F238E27FC236}">
                  <a16:creationId xmlns:a16="http://schemas.microsoft.com/office/drawing/2014/main" id="{29E74A4C-3608-1F45-8EFF-76169AE48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709"/>
              <a:ext cx="99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2400" b="1" u="sng">
                  <a:solidFill>
                    <a:schemeClr val="bg1"/>
                  </a:solidFill>
                  <a:ea typeface="黑体" panose="02010609060101010101" pitchFamily="49" charset="-122"/>
                </a:rPr>
                <a:t>算法</a:t>
              </a: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D3B67428-CE5B-A145-9910-77FD6FA0B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953"/>
              <a:ext cx="1439" cy="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sz="2000">
                <a:solidFill>
                  <a:schemeClr val="bg1"/>
                </a:solidFill>
                <a:ea typeface="黑体" panose="02010609060101010101" pitchFamily="49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bg1"/>
                  </a:solidFill>
                  <a:ea typeface="黑体" panose="02010609060101010101" pitchFamily="49" charset="-122"/>
                </a:rPr>
                <a:t>是对实现接口的对象执行计算的方法</a:t>
              </a:r>
            </a:p>
          </p:txBody>
        </p:sp>
      </p:grpSp>
      <p:grpSp>
        <p:nvGrpSpPr>
          <p:cNvPr id="12" name="Group 34">
            <a:extLst>
              <a:ext uri="{FF2B5EF4-FFF2-40B4-BE49-F238E27FC236}">
                <a16:creationId xmlns:a16="http://schemas.microsoft.com/office/drawing/2014/main" id="{44B41538-253C-E043-A766-5FAC080AAE86}"/>
              </a:ext>
            </a:extLst>
          </p:cNvPr>
          <p:cNvGrpSpPr>
            <a:grpSpLocks/>
          </p:cNvGrpSpPr>
          <p:nvPr/>
        </p:nvGrpSpPr>
        <p:grpSpPr bwMode="auto">
          <a:xfrm>
            <a:off x="6706658" y="2205831"/>
            <a:ext cx="2592388" cy="2446338"/>
            <a:chOff x="1202" y="2779"/>
            <a:chExt cx="1633" cy="1541"/>
          </a:xfrm>
        </p:grpSpPr>
        <p:sp>
          <p:nvSpPr>
            <p:cNvPr id="13" name="Oval 30">
              <a:extLst>
                <a:ext uri="{FF2B5EF4-FFF2-40B4-BE49-F238E27FC236}">
                  <a16:creationId xmlns:a16="http://schemas.microsoft.com/office/drawing/2014/main" id="{9720AB04-6247-1140-A2F5-6B63D3430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779"/>
              <a:ext cx="1588" cy="1541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Text Box 31">
              <a:extLst>
                <a:ext uri="{FF2B5EF4-FFF2-40B4-BE49-F238E27FC236}">
                  <a16:creationId xmlns:a16="http://schemas.microsoft.com/office/drawing/2014/main" id="{17C73B37-DAD5-9346-A269-9AEBC8859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" y="3044"/>
              <a:ext cx="1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a typeface="黑体" panose="02010609060101010101" pitchFamily="49" charset="-122"/>
                </a:rPr>
                <a:t>       </a:t>
              </a:r>
              <a:r>
                <a:rPr lang="zh-CN" altLang="en-US" sz="2400" b="1" u="sng">
                  <a:solidFill>
                    <a:schemeClr val="bg1"/>
                  </a:solidFill>
                  <a:ea typeface="黑体" panose="02010609060101010101" pitchFamily="49" charset="-122"/>
                </a:rPr>
                <a:t>实现</a:t>
              </a:r>
            </a:p>
          </p:txBody>
        </p:sp>
        <p:sp>
          <p:nvSpPr>
            <p:cNvPr id="15" name="Text Box 32">
              <a:extLst>
                <a:ext uri="{FF2B5EF4-FFF2-40B4-BE49-F238E27FC236}">
                  <a16:creationId xmlns:a16="http://schemas.microsoft.com/office/drawing/2014/main" id="{4457E13B-8664-ED46-8819-C2F80D3F5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385"/>
              <a:ext cx="1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bg1"/>
                  </a:solidFill>
                  <a:ea typeface="黑体" panose="02010609060101010101" pitchFamily="49" charset="-122"/>
                </a:rPr>
                <a:t>是接口的实际实现</a:t>
              </a:r>
            </a:p>
          </p:txBody>
        </p:sp>
      </p:grpSp>
      <p:sp>
        <p:nvSpPr>
          <p:cNvPr id="16" name="Rectangle 37">
            <a:extLst>
              <a:ext uri="{FF2B5EF4-FFF2-40B4-BE49-F238E27FC236}">
                <a16:creationId xmlns:a16="http://schemas.microsoft.com/office/drawing/2014/main" id="{E6C7A293-C6B9-7549-ACDA-F13AF680A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708" y="3058319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44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089D6-A9C2-144C-BE5A-8FE8CB00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第五章 </a:t>
            </a:r>
            <a:r>
              <a:rPr lang="zh-CN" altLang="en-US" dirty="0"/>
              <a:t>高级类特性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24814-96CB-A847-A42B-132E8B49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泛型（了解）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集合框架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异常处理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反射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注解（了解）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242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B3A3B-6E0B-914E-B217-22D427B8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Collection</a:t>
            </a: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接口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20746-44DF-C243-BEC2-7962C9467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Collection</a:t>
            </a: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对象是将多个元素组成一个单元的对象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集合用于存储、检索和操纵数据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集合框架是用于表示和操纵集合的统一体系结构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060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A0D98-0170-4A46-9663-778749BE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集合优点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3F155-CCC9-7242-B209-4F03319AB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Aft>
                <a:spcPct val="25000"/>
              </a:spcAft>
            </a:pPr>
            <a:r>
              <a:rPr lang="zh-CN" altLang="en-US" b="1" dirty="0">
                <a:latin typeface="楷体_GB2312" panose="02010609030101010101" pitchFamily="49" charset="-122"/>
              </a:rPr>
              <a:t>提供有用的数据结构和算法，从而减少编程工作</a:t>
            </a:r>
            <a:endParaRPr lang="en-US" altLang="zh-CN" b="1" dirty="0">
              <a:latin typeface="楷体_GB2312" panose="02010609030101010101" pitchFamily="49" charset="-122"/>
            </a:endParaRPr>
          </a:p>
          <a:p>
            <a:pPr>
              <a:lnSpc>
                <a:spcPct val="105000"/>
              </a:lnSpc>
              <a:spcAft>
                <a:spcPct val="25000"/>
              </a:spcAft>
            </a:pPr>
            <a:r>
              <a:rPr lang="zh-CN" altLang="en-US" b="1" dirty="0">
                <a:latin typeface="楷体_GB2312" panose="02010609030101010101" pitchFamily="49" charset="-122"/>
              </a:rPr>
              <a:t>提高了程序速度和质量</a:t>
            </a:r>
            <a:r>
              <a:rPr lang="en-US" altLang="zh-CN" b="1" dirty="0">
                <a:latin typeface="楷体_GB2312" panose="02010609030101010101" pitchFamily="49" charset="-122"/>
              </a:rPr>
              <a:t>,</a:t>
            </a:r>
            <a:r>
              <a:rPr lang="zh-CN" altLang="en-US" b="1" dirty="0">
                <a:latin typeface="楷体_GB2312" panose="02010609030101010101" pitchFamily="49" charset="-122"/>
              </a:rPr>
              <a:t>因为它提供了高性能的数据结构和算法</a:t>
            </a:r>
          </a:p>
          <a:p>
            <a:pPr>
              <a:lnSpc>
                <a:spcPct val="105000"/>
              </a:lnSpc>
              <a:spcAft>
                <a:spcPct val="25000"/>
              </a:spcAft>
            </a:pPr>
            <a:r>
              <a:rPr lang="zh-CN" altLang="en-US" b="1" dirty="0">
                <a:latin typeface="楷体_GB2312" panose="02010609030101010101" pitchFamily="49" charset="-122"/>
              </a:rPr>
              <a:t>允许不同 </a:t>
            </a:r>
            <a:r>
              <a:rPr lang="en-US" altLang="zh-CN" b="1" dirty="0">
                <a:latin typeface="楷体_GB2312" panose="02010609030101010101" pitchFamily="49" charset="-122"/>
              </a:rPr>
              <a:t>API </a:t>
            </a:r>
            <a:r>
              <a:rPr lang="zh-CN" altLang="en-US" b="1" dirty="0">
                <a:latin typeface="楷体_GB2312" panose="02010609030101010101" pitchFamily="49" charset="-122"/>
              </a:rPr>
              <a:t>之间的互操作，</a:t>
            </a:r>
            <a:r>
              <a:rPr lang="en-US" altLang="zh-CN" b="1" dirty="0">
                <a:latin typeface="楷体_GB2312" panose="02010609030101010101" pitchFamily="49" charset="-122"/>
              </a:rPr>
              <a:t>API</a:t>
            </a:r>
            <a:r>
              <a:rPr lang="zh-CN" altLang="en-US" b="1" dirty="0">
                <a:latin typeface="楷体_GB2312" panose="02010609030101010101" pitchFamily="49" charset="-122"/>
              </a:rPr>
              <a:t>之间可以来回传递集合</a:t>
            </a:r>
          </a:p>
          <a:p>
            <a:pPr>
              <a:lnSpc>
                <a:spcPct val="105000"/>
              </a:lnSpc>
              <a:spcAft>
                <a:spcPct val="25000"/>
              </a:spcAft>
            </a:pPr>
            <a:r>
              <a:rPr lang="zh-CN" altLang="en-US" b="1" dirty="0">
                <a:latin typeface="楷体_GB2312" panose="02010609030101010101" pitchFamily="49" charset="-122"/>
              </a:rPr>
              <a:t>可以方便地扩展或改写集合</a:t>
            </a:r>
            <a:endParaRPr lang="en-US" altLang="zh-CN" b="1" dirty="0">
              <a:latin typeface="楷体_GB2312" panose="02010609030101010101" pitchFamily="49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380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2DC6B-F1DB-BE4D-9717-F35F2FA6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接口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FC597-45FA-8D44-9A7F-F3B9AF5FE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存储有序的可重复的对象，包括</a:t>
            </a:r>
            <a:r>
              <a:rPr lang="en-US" altLang="zh-CN" sz="2400" dirty="0"/>
              <a:t>null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可对列表中每个元素的插入位置进行精确地控制。</a:t>
            </a:r>
            <a:endParaRPr lang="en-US" altLang="zh-CN" sz="2400" dirty="0"/>
          </a:p>
          <a:p>
            <a:r>
              <a:rPr lang="zh-CN" altLang="en-US" sz="2400" dirty="0"/>
              <a:t>用户可以根据元素的整数索引（在列表中的位置从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开始）访问元素，并搜索列表中的元素。</a:t>
            </a:r>
            <a:endParaRPr lang="en-US" altLang="zh-CN" sz="2400" dirty="0"/>
          </a:p>
          <a:p>
            <a:r>
              <a:rPr lang="zh-CN" altLang="en-US" sz="2400" dirty="0"/>
              <a:t>常用的实现类有</a:t>
            </a:r>
            <a:endParaRPr lang="en-US" altLang="zh-CN" sz="2400" dirty="0"/>
          </a:p>
          <a:p>
            <a:pPr lvl="1"/>
            <a:r>
              <a:rPr lang="en-US" altLang="zh-CN" dirty="0" err="1"/>
              <a:t>ArrayList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Vector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LinkedList</a:t>
            </a:r>
            <a:r>
              <a:rPr lang="zh-CN" altLang="en-US" dirty="0"/>
              <a:t>：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414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6">
            <a:extLst>
              <a:ext uri="{FF2B5EF4-FFF2-40B4-BE49-F238E27FC236}">
                <a16:creationId xmlns:a16="http://schemas.microsoft.com/office/drawing/2014/main" id="{1E547FC7-009D-3746-B107-6B920513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30A687-DBE9-9E4D-8AAB-5D925E23BECC}" type="slidenum">
              <a:rPr lang="en-US" altLang="zh-CN">
                <a:solidFill>
                  <a:schemeClr val="bg1"/>
                </a:solidFill>
              </a:rPr>
              <a:pPr eaLnBrk="1" hangingPunct="1"/>
              <a:t>23</a:t>
            </a:fld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56324" name="Object 4">
            <a:extLst>
              <a:ext uri="{FF2B5EF4-FFF2-40B4-BE49-F238E27FC236}">
                <a16:creationId xmlns:a16="http://schemas.microsoft.com/office/drawing/2014/main" id="{B3ECFA98-9C66-3A46-BFA0-5D9296384A9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207251" y="3700464"/>
          <a:ext cx="2760663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Bitmap Image" r:id="rId3" imgW="2146300" imgH="1644650" progId="Paint.Picture">
                  <p:embed/>
                </p:oleObj>
              </mc:Choice>
              <mc:Fallback>
                <p:oleObj name="Bitmap Image" r:id="rId3" imgW="2146300" imgH="1644650" progId="Paint.Picture">
                  <p:embed/>
                  <p:pic>
                    <p:nvPicPr>
                      <p:cNvPr id="56324" name="Object 4">
                        <a:extLst>
                          <a:ext uri="{FF2B5EF4-FFF2-40B4-BE49-F238E27FC236}">
                            <a16:creationId xmlns:a16="http://schemas.microsoft.com/office/drawing/2014/main" id="{B3ECFA98-9C66-3A46-BFA0-5D9296384A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1" y="3700464"/>
                        <a:ext cx="2760663" cy="186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AutoShape 2">
            <a:extLst>
              <a:ext uri="{FF2B5EF4-FFF2-40B4-BE49-F238E27FC236}">
                <a16:creationId xmlns:a16="http://schemas.microsoft.com/office/drawing/2014/main" id="{20588DA9-85A0-244D-8952-17F62128B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9014" y="1052513"/>
            <a:ext cx="5565775" cy="792162"/>
          </a:xfrm>
        </p:spPr>
        <p:txBody>
          <a:bodyPr/>
          <a:lstStyle/>
          <a:p>
            <a:pPr eaLnBrk="1" hangingPunct="1"/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C66EF20-C905-DE4E-87A4-F5AFE1765D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2349500"/>
            <a:ext cx="5327650" cy="4248150"/>
          </a:xfrm>
        </p:spPr>
        <p:txBody>
          <a:bodyPr/>
          <a:lstStyle/>
          <a:p>
            <a:pPr eaLnBrk="1" hangingPunct="1">
              <a:spcAft>
                <a:spcPct val="45000"/>
              </a:spcAft>
            </a:pPr>
            <a:r>
              <a:rPr lang="en-US" altLang="zh-CN" sz="2400" b="1"/>
              <a:t>ArrayList </a:t>
            </a:r>
            <a:r>
              <a:rPr lang="zh-CN" altLang="en-GB" sz="2400" b="1"/>
              <a:t>对象是长度可变的对象引用数组</a:t>
            </a:r>
            <a:r>
              <a:rPr lang="en-GB" altLang="zh-CN" sz="2400" b="1"/>
              <a:t>,</a:t>
            </a:r>
            <a:r>
              <a:rPr lang="zh-CN" altLang="en-GB" sz="2400" b="1"/>
              <a:t>类似于</a:t>
            </a:r>
            <a:r>
              <a:rPr lang="zh-CN" altLang="en-GB" sz="2400" b="1">
                <a:cs typeface="Times New Roman" panose="02020603050405020304" pitchFamily="18" charset="0"/>
              </a:rPr>
              <a:t>动态数组</a:t>
            </a:r>
            <a:endParaRPr lang="zh-CN" altLang="en-US" sz="2400" b="1">
              <a:cs typeface="Times New Roman" panose="02020603050405020304" pitchFamily="18" charset="0"/>
            </a:endParaRPr>
          </a:p>
          <a:p>
            <a:pPr eaLnBrk="1" hangingPunct="1">
              <a:spcAft>
                <a:spcPct val="45000"/>
              </a:spcAft>
            </a:pPr>
            <a:r>
              <a:rPr lang="zh-CN" altLang="en-US" sz="2400" b="1"/>
              <a:t>继承 </a:t>
            </a:r>
            <a:r>
              <a:rPr lang="en-US" altLang="zh-CN" sz="2400" b="1"/>
              <a:t>AbstractList </a:t>
            </a:r>
            <a:r>
              <a:rPr lang="zh-CN" altLang="en-US" sz="2400" b="1"/>
              <a:t>并实现 </a:t>
            </a:r>
            <a:r>
              <a:rPr lang="en-US" altLang="zh-CN" sz="2400" b="1"/>
              <a:t>List </a:t>
            </a:r>
            <a:r>
              <a:rPr lang="zh-CN" altLang="en-US" sz="2400" b="1"/>
              <a:t>接口</a:t>
            </a:r>
            <a:endParaRPr lang="en-US" altLang="zh-CN" sz="2400" b="1">
              <a:cs typeface="Times New Roman" panose="02020603050405020304" pitchFamily="18" charset="0"/>
            </a:endParaRPr>
          </a:p>
          <a:p>
            <a:pPr eaLnBrk="1" hangingPunct="1">
              <a:spcAft>
                <a:spcPct val="45000"/>
              </a:spcAft>
            </a:pPr>
            <a:r>
              <a:rPr lang="zh-CN" altLang="en-US" sz="2400" b="1">
                <a:cs typeface="Times New Roman" panose="02020603050405020304" pitchFamily="18" charset="0"/>
              </a:rPr>
              <a:t>随着元素的添加，</a:t>
            </a:r>
            <a:r>
              <a:rPr lang="zh-CN" altLang="en-US" sz="2400" b="1"/>
              <a:t>元素的数目会增加，</a:t>
            </a:r>
            <a:r>
              <a:rPr lang="zh-CN" altLang="en-US" sz="2400" b="1">
                <a:cs typeface="Times New Roman" panose="02020603050405020304" pitchFamily="18" charset="0"/>
              </a:rPr>
              <a:t>列表</a:t>
            </a:r>
            <a:r>
              <a:rPr lang="zh-CN" altLang="en-US" sz="2400" b="1"/>
              <a:t>也会随着</a:t>
            </a:r>
            <a:r>
              <a:rPr lang="zh-CN" altLang="en-US" sz="2400" b="1">
                <a:cs typeface="Times New Roman" panose="02020603050405020304" pitchFamily="18" charset="0"/>
              </a:rPr>
              <a:t>扩展</a:t>
            </a:r>
          </a:p>
          <a:p>
            <a:pPr eaLnBrk="1" hangingPunct="1">
              <a:spcAft>
                <a:spcPct val="45000"/>
              </a:spcAft>
            </a:pPr>
            <a:r>
              <a:rPr lang="zh-CN" altLang="en-US" sz="2400" b="1">
                <a:cs typeface="Times New Roman" panose="02020603050405020304" pitchFamily="18" charset="0"/>
              </a:rPr>
              <a:t>访问和遍历对象时，它提供更好的性能。</a:t>
            </a:r>
            <a:r>
              <a:rPr lang="en-US" altLang="zh-CN" sz="2400"/>
              <a:t>ArrayList</a:t>
            </a:r>
            <a:r>
              <a:rPr lang="zh-CN" altLang="en-US" sz="2400"/>
              <a:t>是不同步的</a:t>
            </a:r>
          </a:p>
        </p:txBody>
      </p:sp>
    </p:spTree>
    <p:extLst>
      <p:ext uri="{BB962C8B-B14F-4D97-AF65-F5344CB8AC3E}">
        <p14:creationId xmlns:p14="http://schemas.microsoft.com/office/powerpoint/2010/main" val="366023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563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5632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B1F05D3C-1A4A-FD47-A879-AD6A0A5F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9149F1-5BFF-084B-A056-9FB375D02B75}" type="slidenum">
              <a:rPr lang="en-US" altLang="zh-CN">
                <a:solidFill>
                  <a:schemeClr val="bg1"/>
                </a:solidFill>
              </a:rPr>
              <a:pPr eaLnBrk="1" hangingPunct="1"/>
              <a:t>24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339" name="AutoShape 2">
            <a:extLst>
              <a:ext uri="{FF2B5EF4-FFF2-40B4-BE49-F238E27FC236}">
                <a16:creationId xmlns:a16="http://schemas.microsoft.com/office/drawing/2014/main" id="{70EF5AB2-45C8-3040-B66A-E14BF8489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650" y="981076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</a:p>
        </p:txBody>
      </p:sp>
      <p:sp>
        <p:nvSpPr>
          <p:cNvPr id="106517" name="Rectangle 21">
            <a:extLst>
              <a:ext uri="{FF2B5EF4-FFF2-40B4-BE49-F238E27FC236}">
                <a16:creationId xmlns:a16="http://schemas.microsoft.com/office/drawing/2014/main" id="{044C3F47-6B7F-B54C-B6E2-E4C4C1FAE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276475"/>
            <a:ext cx="770413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CN" sz="2800">
                <a:ea typeface="楷体_GB2312" panose="02010609030101010101" pitchFamily="49" charset="-122"/>
              </a:rPr>
              <a:t>ArrayList  </a:t>
            </a:r>
            <a:r>
              <a:rPr lang="zh-CN" altLang="en-US" sz="2800">
                <a:ea typeface="楷体_GB2312" panose="02010609030101010101" pitchFamily="49" charset="-122"/>
              </a:rPr>
              <a:t>类的构造方法包括：</a:t>
            </a:r>
          </a:p>
        </p:txBody>
      </p:sp>
      <p:graphicFrame>
        <p:nvGraphicFramePr>
          <p:cNvPr id="106602" name="Group 106">
            <a:extLst>
              <a:ext uri="{FF2B5EF4-FFF2-40B4-BE49-F238E27FC236}">
                <a16:creationId xmlns:a16="http://schemas.microsoft.com/office/drawing/2014/main" id="{BF26A672-5936-6241-9854-47C931FD5A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40013" y="2852738"/>
          <a:ext cx="7270750" cy="2864485"/>
        </p:xfrm>
        <a:graphic>
          <a:graphicData uri="http://schemas.openxmlformats.org/drawingml/2006/table">
            <a:tbl>
              <a:tblPr/>
              <a:tblGrid>
                <a:gridCol w="3055937">
                  <a:extLst>
                    <a:ext uri="{9D8B030D-6E8A-4147-A177-3AD203B41FA5}">
                      <a16:colId xmlns:a16="http://schemas.microsoft.com/office/drawing/2014/main" val="3637168285"/>
                    </a:ext>
                  </a:extLst>
                </a:gridCol>
                <a:gridCol w="4214813">
                  <a:extLst>
                    <a:ext uri="{9D8B030D-6E8A-4147-A177-3AD203B41FA5}">
                      <a16:colId xmlns:a16="http://schemas.microsoft.com/office/drawing/2014/main" val="4046001992"/>
                    </a:ext>
                  </a:extLst>
                </a:gridCol>
              </a:tblGrid>
              <a:tr h="577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750299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GB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ArrayList()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创建一个空 </a:t>
                      </a: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Arraylist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503990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ArrayList(Collection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根据给定集合的元素创建数组列表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197032"/>
                  </a:ext>
                </a:extLst>
              </a:tr>
              <a:tr h="1006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GB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ArrayList(int size)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使用给定大小创建一个数组列表。向数组列表添加元素时，此大小自动增加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033767"/>
                  </a:ext>
                </a:extLst>
              </a:tr>
            </a:tbl>
          </a:graphicData>
        </a:graphic>
      </p:graphicFrame>
      <p:sp>
        <p:nvSpPr>
          <p:cNvPr id="14370" name="Rectangle 34">
            <a:extLst>
              <a:ext uri="{FF2B5EF4-FFF2-40B4-BE49-F238E27FC236}">
                <a16:creationId xmlns:a16="http://schemas.microsoft.com/office/drawing/2014/main" id="{4687C689-5324-A744-A663-349AB30FD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2349501"/>
            <a:ext cx="247650" cy="3667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5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7" grpId="0" build="p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DA29F0F0-532B-EE41-AA8E-481335DE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31DA0E-AA72-6841-BC22-C5964B7B2728}" type="slidenum">
              <a:rPr lang="en-US" altLang="zh-CN">
                <a:solidFill>
                  <a:schemeClr val="bg1"/>
                </a:solidFill>
              </a:rPr>
              <a:pPr eaLnBrk="1" hangingPunct="1"/>
              <a:t>25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5363" name="AutoShape 2">
            <a:extLst>
              <a:ext uri="{FF2B5EF4-FFF2-40B4-BE49-F238E27FC236}">
                <a16:creationId xmlns:a16="http://schemas.microsoft.com/office/drawing/2014/main" id="{FCADC672-8985-974D-A41B-1CFC6E1F5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Vector</a:t>
            </a:r>
          </a:p>
        </p:txBody>
      </p:sp>
      <p:grpSp>
        <p:nvGrpSpPr>
          <p:cNvPr id="15364" name="Group 8">
            <a:extLst>
              <a:ext uri="{FF2B5EF4-FFF2-40B4-BE49-F238E27FC236}">
                <a16:creationId xmlns:a16="http://schemas.microsoft.com/office/drawing/2014/main" id="{BAB19627-3D10-244C-8B2B-FE62A0147CFE}"/>
              </a:ext>
            </a:extLst>
          </p:cNvPr>
          <p:cNvGrpSpPr>
            <a:grpSpLocks/>
          </p:cNvGrpSpPr>
          <p:nvPr/>
        </p:nvGrpSpPr>
        <p:grpSpPr bwMode="auto">
          <a:xfrm>
            <a:off x="2460626" y="4581525"/>
            <a:ext cx="2987675" cy="863600"/>
            <a:chOff x="22" y="2478"/>
            <a:chExt cx="2086" cy="816"/>
          </a:xfrm>
        </p:grpSpPr>
        <p:sp>
          <p:nvSpPr>
            <p:cNvPr id="71689" name="AutoShape 9">
              <a:extLst>
                <a:ext uri="{FF2B5EF4-FFF2-40B4-BE49-F238E27FC236}">
                  <a16:creationId xmlns:a16="http://schemas.microsoft.com/office/drawing/2014/main" id="{D4F74DE0-5974-5145-A25A-8655A1351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2478"/>
              <a:ext cx="2042" cy="8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8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5380" name="Text Box 10">
              <a:extLst>
                <a:ext uri="{FF2B5EF4-FFF2-40B4-BE49-F238E27FC236}">
                  <a16:creationId xmlns:a16="http://schemas.microsoft.com/office/drawing/2014/main" id="{A0B87000-D0A8-5D41-9E26-7BAFC83F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" y="2523"/>
              <a:ext cx="2086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10000"/>
                </a:spcBef>
              </a:pPr>
              <a:r>
                <a:rPr lang="zh-CN" altLang="en-US" sz="2000">
                  <a:ea typeface="黑体" panose="02010609060101010101" pitchFamily="49" charset="-122"/>
                </a:rPr>
                <a:t>它具有类似数组的数据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10000"/>
                </a:spcBef>
              </a:pPr>
              <a:r>
                <a:rPr lang="zh-CN" altLang="en-US" sz="2000">
                  <a:ea typeface="黑体" panose="02010609060101010101" pitchFamily="49" charset="-122"/>
                </a:rPr>
                <a:t>结构，而且是动态的</a:t>
              </a:r>
            </a:p>
          </p:txBody>
        </p:sp>
      </p:grpSp>
      <p:grpSp>
        <p:nvGrpSpPr>
          <p:cNvPr id="15365" name="Group 11">
            <a:extLst>
              <a:ext uri="{FF2B5EF4-FFF2-40B4-BE49-F238E27FC236}">
                <a16:creationId xmlns:a16="http://schemas.microsoft.com/office/drawing/2014/main" id="{261C574A-3526-9248-B21A-33087F48226F}"/>
              </a:ext>
            </a:extLst>
          </p:cNvPr>
          <p:cNvGrpSpPr>
            <a:grpSpLocks/>
          </p:cNvGrpSpPr>
          <p:nvPr/>
        </p:nvGrpSpPr>
        <p:grpSpPr bwMode="auto">
          <a:xfrm>
            <a:off x="5664201" y="4581525"/>
            <a:ext cx="2232025" cy="863600"/>
            <a:chOff x="2063" y="2478"/>
            <a:chExt cx="1951" cy="817"/>
          </a:xfrm>
        </p:grpSpPr>
        <p:sp>
          <p:nvSpPr>
            <p:cNvPr id="71692" name="AutoShape 12">
              <a:extLst>
                <a:ext uri="{FF2B5EF4-FFF2-40B4-BE49-F238E27FC236}">
                  <a16:creationId xmlns:a16="http://schemas.microsoft.com/office/drawing/2014/main" id="{3453E8A4-E025-8D48-A758-03A5003DF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478"/>
              <a:ext cx="1907" cy="8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00008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78" name="Text Box 13">
              <a:extLst>
                <a:ext uri="{FF2B5EF4-FFF2-40B4-BE49-F238E27FC236}">
                  <a16:creationId xmlns:a16="http://schemas.microsoft.com/office/drawing/2014/main" id="{69CB861D-2784-CB48-99FB-04185E3DF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568"/>
              <a:ext cx="1950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a typeface="黑体" panose="02010609060101010101" pitchFamily="49" charset="-122"/>
                </a:rPr>
                <a:t>可以存放一定</a:t>
              </a:r>
            </a:p>
            <a:p>
              <a:pPr algn="ctr" eaLnBrk="1" hangingPunct="1"/>
              <a:r>
                <a:rPr lang="zh-CN" altLang="en-US" sz="2000">
                  <a:ea typeface="黑体" panose="02010609060101010101" pitchFamily="49" charset="-122"/>
                </a:rPr>
                <a:t>数量的元素</a:t>
              </a:r>
            </a:p>
          </p:txBody>
        </p:sp>
      </p:grpSp>
      <p:grpSp>
        <p:nvGrpSpPr>
          <p:cNvPr id="15366" name="Group 26">
            <a:extLst>
              <a:ext uri="{FF2B5EF4-FFF2-40B4-BE49-F238E27FC236}">
                <a16:creationId xmlns:a16="http://schemas.microsoft.com/office/drawing/2014/main" id="{E8652575-677E-7840-9652-31EA40BCE259}"/>
              </a:ext>
            </a:extLst>
          </p:cNvPr>
          <p:cNvGrpSpPr>
            <a:grpSpLocks/>
          </p:cNvGrpSpPr>
          <p:nvPr/>
        </p:nvGrpSpPr>
        <p:grpSpPr bwMode="auto">
          <a:xfrm>
            <a:off x="8185150" y="4581525"/>
            <a:ext cx="2014538" cy="863600"/>
            <a:chOff x="4060" y="2478"/>
            <a:chExt cx="1269" cy="544"/>
          </a:xfrm>
        </p:grpSpPr>
        <p:sp>
          <p:nvSpPr>
            <p:cNvPr id="71695" name="AutoShape 15">
              <a:extLst>
                <a:ext uri="{FF2B5EF4-FFF2-40B4-BE49-F238E27FC236}">
                  <a16:creationId xmlns:a16="http://schemas.microsoft.com/office/drawing/2014/main" id="{5C9FC457-45FA-FD40-AB25-6D8262A87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2478"/>
              <a:ext cx="1269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76" name="Text Box 16">
              <a:extLst>
                <a:ext uri="{FF2B5EF4-FFF2-40B4-BE49-F238E27FC236}">
                  <a16:creationId xmlns:a16="http://schemas.microsoft.com/office/drawing/2014/main" id="{008BBDCA-2807-BB47-A9A0-87AC20383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" y="2646"/>
              <a:ext cx="122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10000"/>
                </a:spcBef>
              </a:pPr>
              <a:r>
                <a:rPr lang="zh-CN" altLang="en-US" sz="2000">
                  <a:ea typeface="黑体" panose="02010609060101010101" pitchFamily="49" charset="-122"/>
                </a:rPr>
                <a:t>容量可以递增</a:t>
              </a:r>
            </a:p>
          </p:txBody>
        </p:sp>
      </p:grpSp>
      <p:sp>
        <p:nvSpPr>
          <p:cNvPr id="15367" name="Line 17">
            <a:extLst>
              <a:ext uri="{FF2B5EF4-FFF2-40B4-BE49-F238E27FC236}">
                <a16:creationId xmlns:a16="http://schemas.microsoft.com/office/drawing/2014/main" id="{FED25BFA-45C7-A144-9FC6-75A12D361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0" y="3213100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18">
            <a:extLst>
              <a:ext uri="{FF2B5EF4-FFF2-40B4-BE49-F238E27FC236}">
                <a16:creationId xmlns:a16="http://schemas.microsoft.com/office/drawing/2014/main" id="{CC2F0FFD-3B8C-B348-AB23-16FB3127D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4" y="3932238"/>
            <a:ext cx="6264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19">
            <a:extLst>
              <a:ext uri="{FF2B5EF4-FFF2-40B4-BE49-F238E27FC236}">
                <a16:creationId xmlns:a16="http://schemas.microsoft.com/office/drawing/2014/main" id="{E53102D3-DA0D-E848-BA61-759589B2B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3932239"/>
            <a:ext cx="0" cy="649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20">
            <a:extLst>
              <a:ext uri="{FF2B5EF4-FFF2-40B4-BE49-F238E27FC236}">
                <a16:creationId xmlns:a16="http://schemas.microsoft.com/office/drawing/2014/main" id="{F785D6FF-3F38-0243-B8F9-DB52E0268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0" y="3932239"/>
            <a:ext cx="0" cy="649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Line 21">
            <a:extLst>
              <a:ext uri="{FF2B5EF4-FFF2-40B4-BE49-F238E27FC236}">
                <a16:creationId xmlns:a16="http://schemas.microsoft.com/office/drawing/2014/main" id="{4FB80606-259F-4448-A9AE-5CD33B77E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6088" y="3932239"/>
            <a:ext cx="0" cy="649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72" name="Group 23">
            <a:extLst>
              <a:ext uri="{FF2B5EF4-FFF2-40B4-BE49-F238E27FC236}">
                <a16:creationId xmlns:a16="http://schemas.microsoft.com/office/drawing/2014/main" id="{3772C308-BFFF-F546-A20A-292913E34BDC}"/>
              </a:ext>
            </a:extLst>
          </p:cNvPr>
          <p:cNvGrpSpPr>
            <a:grpSpLocks/>
          </p:cNvGrpSpPr>
          <p:nvPr/>
        </p:nvGrpSpPr>
        <p:grpSpPr bwMode="auto">
          <a:xfrm>
            <a:off x="4799014" y="2492376"/>
            <a:ext cx="3240087" cy="720725"/>
            <a:chOff x="4150" y="1117"/>
            <a:chExt cx="1270" cy="409"/>
          </a:xfrm>
        </p:grpSpPr>
        <p:sp>
          <p:nvSpPr>
            <p:cNvPr id="15373" name="Rectangle 24">
              <a:extLst>
                <a:ext uri="{FF2B5EF4-FFF2-40B4-BE49-F238E27FC236}">
                  <a16:creationId xmlns:a16="http://schemas.microsoft.com/office/drawing/2014/main" id="{0EE26136-B958-694A-B9F2-05E957383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117"/>
              <a:ext cx="1270" cy="409"/>
            </a:xfrm>
            <a:prstGeom prst="rect">
              <a:avLst/>
            </a:prstGeom>
            <a:gradFill rotWithShape="1">
              <a:gsLst>
                <a:gs pos="0">
                  <a:srgbClr val="6699FF"/>
                </a:gs>
                <a:gs pos="100000">
                  <a:schemeClr val="accent2"/>
                </a:gs>
              </a:gsLst>
              <a:path path="rect">
                <a:fillToRect l="100000" b="10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prstShdw prst="shdw13" dist="89803" dir="18900000">
                <a:schemeClr val="bg2">
                  <a:alpha val="50000"/>
                </a:schemeClr>
              </a:prst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05" name="Text Box 25">
              <a:extLst>
                <a:ext uri="{FF2B5EF4-FFF2-40B4-BE49-F238E27FC236}">
                  <a16:creationId xmlns:a16="http://schemas.microsoft.com/office/drawing/2014/main" id="{09D62779-3598-884C-953A-F338DF8D2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169"/>
              <a:ext cx="862" cy="2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81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marL="342900" indent="-342900" algn="ctr">
                <a:defRPr/>
              </a:pPr>
              <a:r>
                <a:rPr lang="en-US" sz="2800" b="1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Vector </a:t>
              </a:r>
              <a:r>
                <a:rPr lang="zh-CN" altLang="en-US" sz="2800" b="1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482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5EEB65B4-113E-A041-A605-78880E9E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7D7D51-14E6-4A4A-9D78-AF17D08F0788}" type="slidenum">
              <a:rPr lang="en-US" altLang="zh-CN">
                <a:solidFill>
                  <a:schemeClr val="bg1"/>
                </a:solidFill>
              </a:rPr>
              <a:pPr eaLnBrk="1" hangingPunct="1"/>
              <a:t>26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387" name="AutoShape 2">
            <a:extLst>
              <a:ext uri="{FF2B5EF4-FFF2-40B4-BE49-F238E27FC236}">
                <a16:creationId xmlns:a16="http://schemas.microsoft.com/office/drawing/2014/main" id="{67DAB16B-66FB-9345-90D2-F652CD60A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773113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Vector</a:t>
            </a:r>
          </a:p>
        </p:txBody>
      </p:sp>
      <p:graphicFrame>
        <p:nvGraphicFramePr>
          <p:cNvPr id="72800" name="Group 96">
            <a:extLst>
              <a:ext uri="{FF2B5EF4-FFF2-40B4-BE49-F238E27FC236}">
                <a16:creationId xmlns:a16="http://schemas.microsoft.com/office/drawing/2014/main" id="{5D8B891B-2022-B048-B63D-49B5A7539B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6664" y="2492376"/>
          <a:ext cx="7693025" cy="3505200"/>
        </p:xfrm>
        <a:graphic>
          <a:graphicData uri="http://schemas.openxmlformats.org/drawingml/2006/table">
            <a:tbl>
              <a:tblPr/>
              <a:tblGrid>
                <a:gridCol w="2827337">
                  <a:extLst>
                    <a:ext uri="{9D8B030D-6E8A-4147-A177-3AD203B41FA5}">
                      <a16:colId xmlns:a16="http://schemas.microsoft.com/office/drawing/2014/main" val="1665745830"/>
                    </a:ext>
                  </a:extLst>
                </a:gridCol>
                <a:gridCol w="4865688">
                  <a:extLst>
                    <a:ext uri="{9D8B030D-6E8A-4147-A177-3AD203B41FA5}">
                      <a16:colId xmlns:a16="http://schemas.microsoft.com/office/drawing/2014/main" val="2809953271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4540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Vector()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创建一个空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Vector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967121"/>
                  </a:ext>
                </a:extLst>
              </a:tr>
              <a:tr h="592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Vector(int initialCap)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创建一个空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Vector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，其初始大小由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initialCap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指定，容量增量 为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684384"/>
                  </a:ext>
                </a:extLst>
              </a:tr>
              <a:tr h="711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Vector (int initialCap,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　　　　　　　　　　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int inc)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创建一个空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Vector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，初始容量由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initialCap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指定，容量增量由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inc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指定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467814"/>
                  </a:ext>
                </a:extLst>
              </a:tr>
              <a:tr h="592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Vector (Collection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创建一个包含给定集合元素的新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Vector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，元素顺序为集合迭代器返回的顺序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960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4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0911D0FD-1F4A-7F45-ACD4-D690FD7F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F7BCE9-1CCD-4540-9FA0-F591163C72F6}" type="slidenum">
              <a:rPr lang="en-US" altLang="zh-CN">
                <a:solidFill>
                  <a:schemeClr val="bg1"/>
                </a:solidFill>
              </a:rPr>
              <a:pPr eaLnBrk="1" hangingPunct="1"/>
              <a:t>27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411" name="AutoShape 2">
            <a:extLst>
              <a:ext uri="{FF2B5EF4-FFF2-40B4-BE49-F238E27FC236}">
                <a16:creationId xmlns:a16="http://schemas.microsoft.com/office/drawing/2014/main" id="{737021B5-3FCA-014B-AE33-1837CE63E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Vector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类 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C4A1380E-98DE-6046-8033-7E83D04E3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2420938"/>
            <a:ext cx="8229600" cy="4248150"/>
          </a:xfrm>
        </p:spPr>
        <p:txBody>
          <a:bodyPr/>
          <a:lstStyle/>
          <a:p>
            <a:pPr eaLnBrk="1" hangingPunct="1"/>
            <a:r>
              <a:rPr lang="en-US" altLang="zh-CN" b="1"/>
              <a:t>Vector</a:t>
            </a:r>
            <a:r>
              <a:rPr lang="zh-CN" altLang="en-US" b="1"/>
              <a:t>是同步。因此</a:t>
            </a:r>
            <a:r>
              <a:rPr lang="en-US" altLang="zh-CN" b="1"/>
              <a:t>Vector</a:t>
            </a:r>
            <a:r>
              <a:rPr lang="zh-CN" altLang="en-US" b="1"/>
              <a:t>是线程安全的，但效率要低些</a:t>
            </a:r>
          </a:p>
          <a:p>
            <a:pPr eaLnBrk="1" hangingPunct="1"/>
            <a:r>
              <a:rPr lang="en-US" altLang="zh-CN" b="1"/>
              <a:t>Vector</a:t>
            </a:r>
            <a:r>
              <a:rPr lang="zh-CN" altLang="en-US" b="1"/>
              <a:t>在</a:t>
            </a:r>
            <a:r>
              <a:rPr lang="en-US" altLang="zh-CN" b="1"/>
              <a:t>JDK1.2</a:t>
            </a:r>
            <a:r>
              <a:rPr lang="zh-CN" altLang="en-US" b="1"/>
              <a:t>时进行了改写，但保留了以前的方法如</a:t>
            </a:r>
            <a:r>
              <a:rPr lang="en-US" altLang="zh-CN" b="1">
                <a:hlinkClick r:id="rId2" action="ppaction://hlinkfile"/>
              </a:rPr>
              <a:t>elementAt</a:t>
            </a:r>
            <a:r>
              <a:rPr lang="en-US" altLang="zh-CN" b="1"/>
              <a:t>()</a:t>
            </a:r>
            <a:r>
              <a:rPr lang="zh-CN" altLang="en-US" b="1"/>
              <a:t>、</a:t>
            </a:r>
            <a:r>
              <a:rPr lang="en-US" altLang="zh-CN" b="1"/>
              <a:t>firstElement()</a:t>
            </a:r>
            <a:r>
              <a:rPr lang="zh-CN" altLang="en-US" b="1"/>
              <a:t>、</a:t>
            </a:r>
            <a:r>
              <a:rPr lang="en-US" altLang="zh-CN" b="1"/>
              <a:t>capacity() </a:t>
            </a:r>
            <a:r>
              <a:rPr lang="zh-CN" altLang="en-US" b="1"/>
              <a:t>和</a:t>
            </a:r>
            <a:r>
              <a:rPr lang="en-US" altLang="zh-CN" b="1"/>
              <a:t> lastElement() </a:t>
            </a:r>
            <a:r>
              <a:rPr lang="zh-CN" altLang="en-US" b="1"/>
              <a:t>等其他方法的用法</a:t>
            </a:r>
          </a:p>
        </p:txBody>
      </p:sp>
    </p:spTree>
    <p:extLst>
      <p:ext uri="{BB962C8B-B14F-4D97-AF65-F5344CB8AC3E}">
        <p14:creationId xmlns:p14="http://schemas.microsoft.com/office/powerpoint/2010/main" val="3448521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6">
            <a:extLst>
              <a:ext uri="{FF2B5EF4-FFF2-40B4-BE49-F238E27FC236}">
                <a16:creationId xmlns:a16="http://schemas.microsoft.com/office/drawing/2014/main" id="{24C29326-BF09-8A4F-8401-9E189D11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DD904B-7D54-9042-A493-4388533402EB}" type="slidenum">
              <a:rPr lang="en-US" altLang="zh-CN">
                <a:solidFill>
                  <a:schemeClr val="bg1"/>
                </a:solidFill>
              </a:rPr>
              <a:pPr eaLnBrk="1" hangingPunct="1"/>
              <a:t>28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8435" name="AutoShape 2">
            <a:extLst>
              <a:ext uri="{FF2B5EF4-FFF2-40B4-BE49-F238E27FC236}">
                <a16:creationId xmlns:a16="http://schemas.microsoft.com/office/drawing/2014/main" id="{FEFFB2FA-A837-B14F-9775-DAFB8E29C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9013" y="1123951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LinkedList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05F72B7F-833E-EE4A-B5BE-12FDAF427B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2362200"/>
            <a:ext cx="7981950" cy="1836738"/>
          </a:xfrm>
          <a:noFill/>
        </p:spPr>
        <p:txBody>
          <a:bodyPr/>
          <a:lstStyle/>
          <a:p>
            <a:pPr eaLnBrk="1" hangingPunct="1"/>
            <a:r>
              <a:rPr lang="en-US" altLang="zh-CN" sz="2600" b="1">
                <a:latin typeface="楷体_GB2312" panose="02010609030101010101" pitchFamily="49" charset="-122"/>
              </a:rPr>
              <a:t>LinkedList </a:t>
            </a:r>
            <a:r>
              <a:rPr lang="zh-CN" altLang="en-US" sz="2600" b="1">
                <a:latin typeface="楷体_GB2312" panose="02010609030101010101" pitchFamily="49" charset="-122"/>
              </a:rPr>
              <a:t>类用于创建链表数据结构</a:t>
            </a:r>
          </a:p>
          <a:p>
            <a:pPr algn="just" eaLnBrk="1" hangingPunct="1"/>
            <a:r>
              <a:rPr lang="zh-CN" altLang="en-US" sz="2600" b="1">
                <a:latin typeface="楷体_GB2312" panose="02010609030101010101" pitchFamily="49" charset="-122"/>
                <a:cs typeface="Times New Roman" panose="02020603050405020304" pitchFamily="18" charset="0"/>
              </a:rPr>
              <a:t>继承 </a:t>
            </a:r>
            <a:r>
              <a:rPr lang="en-US" altLang="zh-CN" sz="2600" b="1">
                <a:latin typeface="楷体_GB2312" panose="02010609030101010101" pitchFamily="49" charset="-122"/>
                <a:cs typeface="Times New Roman" panose="02020603050405020304" pitchFamily="18" charset="0"/>
              </a:rPr>
              <a:t>AbstractSequentialList </a:t>
            </a:r>
            <a:r>
              <a:rPr lang="zh-CN" altLang="en-US" sz="2600" b="1">
                <a:latin typeface="楷体_GB2312" panose="02010609030101010101" pitchFamily="49" charset="-122"/>
                <a:cs typeface="Times New Roman" panose="02020603050405020304" pitchFamily="18" charset="0"/>
              </a:rPr>
              <a:t>并实现 </a:t>
            </a:r>
            <a:r>
              <a:rPr lang="en-US" altLang="zh-CN" sz="2600" b="1">
                <a:latin typeface="楷体_GB2312" panose="02010609030101010101" pitchFamily="49" charset="-122"/>
                <a:cs typeface="Times New Roman" panose="02020603050405020304" pitchFamily="18" charset="0"/>
              </a:rPr>
              <a:t>List </a:t>
            </a:r>
            <a:r>
              <a:rPr lang="zh-CN" altLang="en-US" sz="2600" b="1">
                <a:latin typeface="楷体_GB2312" panose="02010609030101010101" pitchFamily="49" charset="-122"/>
                <a:cs typeface="Times New Roman" panose="02020603050405020304" pitchFamily="18" charset="0"/>
              </a:rPr>
              <a:t>接口</a:t>
            </a:r>
          </a:p>
          <a:p>
            <a:pPr eaLnBrk="1" hangingPunct="1"/>
            <a:r>
              <a:rPr lang="en-US" altLang="zh-CN" sz="2600" b="1">
                <a:latin typeface="楷体_GB2312" panose="02010609030101010101" pitchFamily="49" charset="-122"/>
              </a:rPr>
              <a:t>LinkedList </a:t>
            </a:r>
            <a:r>
              <a:rPr lang="zh-CN" altLang="en-US" sz="2600" b="1">
                <a:latin typeface="楷体_GB2312" panose="02010609030101010101" pitchFamily="49" charset="-122"/>
              </a:rPr>
              <a:t>类的构造方法包括：</a:t>
            </a:r>
          </a:p>
        </p:txBody>
      </p:sp>
      <p:graphicFrame>
        <p:nvGraphicFramePr>
          <p:cNvPr id="18452" name="Group 20">
            <a:extLst>
              <a:ext uri="{FF2B5EF4-FFF2-40B4-BE49-F238E27FC236}">
                <a16:creationId xmlns:a16="http://schemas.microsoft.com/office/drawing/2014/main" id="{9417738E-E0F9-1B4B-AE8E-567CE5B33A8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514600" y="4076701"/>
          <a:ext cx="7613650" cy="1593850"/>
        </p:xfrm>
        <a:graphic>
          <a:graphicData uri="http://schemas.openxmlformats.org/drawingml/2006/table">
            <a:tbl>
              <a:tblPr/>
              <a:tblGrid>
                <a:gridCol w="3436938">
                  <a:extLst>
                    <a:ext uri="{9D8B030D-6E8A-4147-A177-3AD203B41FA5}">
                      <a16:colId xmlns:a16="http://schemas.microsoft.com/office/drawing/2014/main" val="910557754"/>
                    </a:ext>
                  </a:extLst>
                </a:gridCol>
                <a:gridCol w="4176712">
                  <a:extLst>
                    <a:ext uri="{9D8B030D-6E8A-4147-A177-3AD203B41FA5}">
                      <a16:colId xmlns:a16="http://schemas.microsoft.com/office/drawing/2014/main" val="2344247485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817056"/>
                  </a:ext>
                </a:extLst>
              </a:tr>
              <a:tr h="542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GB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LinkedList()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创建一个空链表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928979"/>
                  </a:ext>
                </a:extLst>
              </a:tr>
              <a:tr h="593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LinkedList(Collection c)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根据给定集合的元素创建链表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8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7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52090A0D-2946-534E-B384-B2FEBBC1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730944-521C-6D4D-8B47-B54DA1DCA725}" type="slidenum">
              <a:rPr lang="en-US" altLang="zh-CN">
                <a:solidFill>
                  <a:schemeClr val="bg1"/>
                </a:solidFill>
              </a:rPr>
              <a:pPr eaLnBrk="1" hangingPunct="1"/>
              <a:t>29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459" name="AutoShape 9">
            <a:extLst>
              <a:ext uri="{FF2B5EF4-FFF2-40B4-BE49-F238E27FC236}">
                <a16:creationId xmlns:a16="http://schemas.microsoft.com/office/drawing/2014/main" id="{60A87A82-1AF2-754C-9E77-CB017CF64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650" y="981076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LinkedList</a:t>
            </a:r>
          </a:p>
        </p:txBody>
      </p:sp>
      <p:sp>
        <p:nvSpPr>
          <p:cNvPr id="59403" name="Rectangle 11">
            <a:extLst>
              <a:ext uri="{FF2B5EF4-FFF2-40B4-BE49-F238E27FC236}">
                <a16:creationId xmlns:a16="http://schemas.microsoft.com/office/drawing/2014/main" id="{807487C9-6BFF-B743-A201-151D0CADE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2205039"/>
            <a:ext cx="835183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使用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LinkedList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的好处在于它具有访问、检索和删除数据的方法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添加或移除对象时，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LinkedList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的表现更佳</a:t>
            </a:r>
          </a:p>
        </p:txBody>
      </p:sp>
    </p:spTree>
    <p:extLst>
      <p:ext uri="{BB962C8B-B14F-4D97-AF65-F5344CB8AC3E}">
        <p14:creationId xmlns:p14="http://schemas.microsoft.com/office/powerpoint/2010/main" val="244942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9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9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9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AD1A5-7356-C745-9ECE-5B557F0C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45826-6C07-354E-A63A-C1D4CCB4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泛型（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Generics</a:t>
            </a:r>
            <a:r>
              <a:rPr kumimoji="1" lang="zh-CN" altLang="en-US" b="1" dirty="0">
                <a:latin typeface="Times New Roman" panose="02020603050405020304" pitchFamily="18" charset="0"/>
              </a:rPr>
              <a:t>）是自 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JDK 5.0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开始引入的一种</a:t>
            </a:r>
            <a:r>
              <a:rPr kumimoji="1" lang="en-US" altLang="zh-CN" b="1" dirty="0">
                <a:latin typeface="Times New Roman" panose="02020603050405020304" pitchFamily="18" charset="0"/>
              </a:rPr>
              <a:t>Java</a:t>
            </a:r>
            <a:r>
              <a:rPr kumimoji="1" lang="zh-CN" altLang="en-US" b="1" dirty="0">
                <a:latin typeface="Times New Roman" panose="02020603050405020304" pitchFamily="18" charset="0"/>
              </a:rPr>
              <a:t>语言新特性，其实质是将原本确定不变的数据类型参数化，作为对原有</a:t>
            </a:r>
            <a:r>
              <a:rPr kumimoji="1" lang="en-US" altLang="zh-CN" b="1" dirty="0">
                <a:latin typeface="Times New Roman" panose="02020603050405020304" pitchFamily="18" charset="0"/>
              </a:rPr>
              <a:t>Java</a:t>
            </a:r>
            <a:r>
              <a:rPr kumimoji="1" lang="zh-CN" altLang="en-US" b="1" dirty="0">
                <a:latin typeface="Times New Roman" panose="02020603050405020304" pitchFamily="18" charset="0"/>
              </a:rPr>
              <a:t>类型体系的扩充，使用泛型可以提高</a:t>
            </a:r>
            <a:r>
              <a:rPr kumimoji="1" lang="en-US" altLang="zh-CN" b="1" dirty="0">
                <a:latin typeface="Times New Roman" panose="02020603050405020304" pitchFamily="18" charset="0"/>
              </a:rPr>
              <a:t>Java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应用程序的类型安全、可维护性和可靠性。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泛型允许编译器实施由开发者设定的附加类型约束，将类型检查从运行时挪到编译时进行，这样类型错误可以在编译时暴露出来，而不是在运行时才发作，这非常有助于早期错误检查，提高程序的可靠性，同时还可以减少强制类型转换的编码量。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8348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C8AF7DAE-A9BF-9A4B-8A46-A757C6831A9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Set</a:t>
            </a:r>
            <a:r>
              <a:rPr lang="zh-CN" altLang="en-US"/>
              <a:t>接口</a:t>
            </a:r>
          </a:p>
        </p:txBody>
      </p:sp>
      <p:sp>
        <p:nvSpPr>
          <p:cNvPr id="48131" name="文本占位符 2">
            <a:extLst>
              <a:ext uri="{FF2B5EF4-FFF2-40B4-BE49-F238E27FC236}">
                <a16:creationId xmlns:a16="http://schemas.microsoft.com/office/drawing/2014/main" id="{A0EBE91C-44C7-8541-95F0-C7281CC3290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362200" y="2362201"/>
            <a:ext cx="7189788" cy="3724275"/>
          </a:xfrm>
        </p:spPr>
        <p:txBody>
          <a:bodyPr/>
          <a:lstStyle/>
          <a:p>
            <a:pPr eaLnBrk="1" hangingPunct="1"/>
            <a:r>
              <a:rPr lang="zh-CN" altLang="en-US" dirty="0"/>
              <a:t>一个不包含重复元素的 </a:t>
            </a:r>
            <a:r>
              <a:rPr lang="en-US" altLang="zh-CN" dirty="0"/>
              <a:t>collection。</a:t>
            </a:r>
            <a:r>
              <a:rPr lang="zh-CN" altLang="en-US" dirty="0"/>
              <a:t>更确切地讲，</a:t>
            </a:r>
            <a:r>
              <a:rPr lang="en-US" altLang="zh-CN" dirty="0"/>
              <a:t>set </a:t>
            </a:r>
            <a:r>
              <a:rPr lang="zh-CN" altLang="en-US" dirty="0"/>
              <a:t>不包含满足 </a:t>
            </a:r>
            <a:r>
              <a:rPr lang="en-US" altLang="zh-CN" dirty="0"/>
              <a:t>e1.equals(e2) </a:t>
            </a:r>
            <a:r>
              <a:rPr lang="zh-CN" altLang="en-US" dirty="0"/>
              <a:t>的元素对 </a:t>
            </a:r>
            <a:r>
              <a:rPr lang="en-US" altLang="zh-CN" dirty="0"/>
              <a:t>e1 </a:t>
            </a:r>
            <a:r>
              <a:rPr lang="zh-CN" altLang="en-US" dirty="0"/>
              <a:t>和 </a:t>
            </a:r>
            <a:r>
              <a:rPr lang="en-US" altLang="zh-CN" dirty="0"/>
              <a:t>e2，</a:t>
            </a:r>
            <a:r>
              <a:rPr lang="zh-CN" altLang="en-US" dirty="0"/>
              <a:t>并且最多包含一个 </a:t>
            </a:r>
            <a:r>
              <a:rPr lang="en-US" altLang="zh-CN" dirty="0"/>
              <a:t>null </a:t>
            </a:r>
            <a:r>
              <a:rPr lang="zh-CN" altLang="en-US" dirty="0"/>
              <a:t>元素</a:t>
            </a:r>
          </a:p>
          <a:p>
            <a:pPr eaLnBrk="1" hangingPunct="1"/>
            <a:r>
              <a:rPr lang="zh-CN" altLang="en-US" dirty="0"/>
              <a:t>常用类有：</a:t>
            </a:r>
          </a:p>
          <a:p>
            <a:pPr lvl="1" eaLnBrk="1" hangingPunct="1"/>
            <a:r>
              <a:rPr lang="en-US" altLang="zh-CN" dirty="0"/>
              <a:t>HashSet </a:t>
            </a:r>
          </a:p>
          <a:p>
            <a:pPr lvl="1" eaLnBrk="1" hangingPunct="1"/>
            <a:r>
              <a:rPr lang="en-US" altLang="zh-CN" dirty="0" err="1"/>
              <a:t>TreeSet</a:t>
            </a:r>
            <a:endParaRPr lang="zh-CN" altLang="en-US" dirty="0"/>
          </a:p>
        </p:txBody>
      </p:sp>
      <p:sp>
        <p:nvSpPr>
          <p:cNvPr id="48132" name="灯片编号占位符 4">
            <a:extLst>
              <a:ext uri="{FF2B5EF4-FFF2-40B4-BE49-F238E27FC236}">
                <a16:creationId xmlns:a16="http://schemas.microsoft.com/office/drawing/2014/main" id="{C8490540-8A81-6747-A9D2-3FD05651D4C5}"/>
              </a:ext>
            </a:extLst>
          </p:cNvPr>
          <p:cNvSpPr txBox="1">
            <a:spLocks noGrp="1"/>
          </p:cNvSpPr>
          <p:nvPr/>
        </p:nvSpPr>
        <p:spPr bwMode="auto">
          <a:xfrm>
            <a:off x="1608139" y="6242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3C151A-A668-8743-8B81-20944106BE34}" type="slidenum">
              <a:rPr lang="en-US" altLang="zh-CN" sz="2600" b="1">
                <a:solidFill>
                  <a:schemeClr val="bg1"/>
                </a:solidFill>
              </a:rPr>
              <a:pPr eaLnBrk="1" hangingPunct="1"/>
              <a:t>30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51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4E5F6EE9-05DD-2549-9755-C6C9DFE5583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HashSet</a:t>
            </a:r>
            <a:endParaRPr lang="zh-CN" altLang="en-US"/>
          </a:p>
        </p:txBody>
      </p:sp>
      <p:sp>
        <p:nvSpPr>
          <p:cNvPr id="49155" name="文本占位符 2">
            <a:extLst>
              <a:ext uri="{FF2B5EF4-FFF2-40B4-BE49-F238E27FC236}">
                <a16:creationId xmlns:a16="http://schemas.microsoft.com/office/drawing/2014/main" id="{B1851CBB-DA6D-A449-A3E0-3C06324EA01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362201" y="2362200"/>
            <a:ext cx="7910513" cy="1714500"/>
          </a:xfrm>
        </p:spPr>
        <p:txBody>
          <a:bodyPr/>
          <a:lstStyle/>
          <a:p>
            <a:pPr eaLnBrk="1" hangingPunct="1"/>
            <a:r>
              <a:rPr lang="zh-CN" altLang="en-US" sz="2400"/>
              <a:t>此类实现 </a:t>
            </a:r>
            <a:r>
              <a:rPr lang="en-US" altLang="zh-CN" sz="2400"/>
              <a:t>Set </a:t>
            </a:r>
            <a:r>
              <a:rPr lang="zh-CN" altLang="en-US" sz="2400"/>
              <a:t>接口，由哈希表（实际上是一</a:t>
            </a:r>
            <a:r>
              <a:rPr lang="en-US" altLang="zh-CN" sz="2400"/>
              <a:t>HashMap </a:t>
            </a:r>
            <a:r>
              <a:rPr lang="zh-CN" altLang="en-US" sz="2400"/>
              <a:t>实例）支持。它不保证 </a:t>
            </a:r>
            <a:r>
              <a:rPr lang="en-US" altLang="zh-CN" sz="2400"/>
              <a:t>set </a:t>
            </a:r>
            <a:r>
              <a:rPr lang="zh-CN" altLang="en-US" sz="2400"/>
              <a:t>的迭代顺序；特别是它不保证该顺序恒久不变。此类允许使用 </a:t>
            </a:r>
            <a:r>
              <a:rPr lang="en-US" altLang="zh-CN" sz="2400"/>
              <a:t>null </a:t>
            </a:r>
            <a:r>
              <a:rPr lang="zh-CN" altLang="en-US" sz="2400"/>
              <a:t>元素。</a:t>
            </a:r>
            <a:endParaRPr lang="en-US" altLang="zh-CN" sz="2400"/>
          </a:p>
          <a:p>
            <a:pPr eaLnBrk="1" hangingPunct="1"/>
            <a:r>
              <a:rPr lang="zh-CN" altLang="en-US" sz="2400" b="1"/>
              <a:t>此实现不是同步的</a:t>
            </a:r>
            <a:endParaRPr lang="zh-CN" altLang="en-US" sz="2400"/>
          </a:p>
        </p:txBody>
      </p:sp>
      <p:sp>
        <p:nvSpPr>
          <p:cNvPr id="49156" name="灯片编号占位符 4">
            <a:extLst>
              <a:ext uri="{FF2B5EF4-FFF2-40B4-BE49-F238E27FC236}">
                <a16:creationId xmlns:a16="http://schemas.microsoft.com/office/drawing/2014/main" id="{48941F60-61AC-E74C-BE31-A6B50F439C6B}"/>
              </a:ext>
            </a:extLst>
          </p:cNvPr>
          <p:cNvSpPr txBox="1">
            <a:spLocks noGrp="1"/>
          </p:cNvSpPr>
          <p:nvPr/>
        </p:nvSpPr>
        <p:spPr bwMode="auto">
          <a:xfrm>
            <a:off x="1608139" y="6242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FB76B4-E44D-584F-9C09-2334CB9970EB}" type="slidenum">
              <a:rPr lang="en-US" altLang="zh-CN" sz="2600" b="1">
                <a:solidFill>
                  <a:schemeClr val="bg1"/>
                </a:solidFill>
              </a:rPr>
              <a:pPr eaLnBrk="1" hangingPunct="1"/>
              <a:t>31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  <p:graphicFrame>
        <p:nvGraphicFramePr>
          <p:cNvPr id="49173" name="Group 21">
            <a:extLst>
              <a:ext uri="{FF2B5EF4-FFF2-40B4-BE49-F238E27FC236}">
                <a16:creationId xmlns:a16="http://schemas.microsoft.com/office/drawing/2014/main" id="{70B5DB1E-F969-3E4D-BCAB-163DD93D1583}"/>
              </a:ext>
            </a:extLst>
          </p:cNvPr>
          <p:cNvGraphicFramePr>
            <a:graphicFrameLocks noGrp="1"/>
          </p:cNvGraphicFramePr>
          <p:nvPr/>
        </p:nvGraphicFramePr>
        <p:xfrm>
          <a:off x="2566988" y="4221163"/>
          <a:ext cx="7632700" cy="2406650"/>
        </p:xfrm>
        <a:graphic>
          <a:graphicData uri="http://schemas.openxmlformats.org/drawingml/2006/table">
            <a:tbl>
              <a:tblPr/>
              <a:tblGrid>
                <a:gridCol w="2805112">
                  <a:extLst>
                    <a:ext uri="{9D8B030D-6E8A-4147-A177-3AD203B41FA5}">
                      <a16:colId xmlns:a16="http://schemas.microsoft.com/office/drawing/2014/main" val="2580682341"/>
                    </a:ext>
                  </a:extLst>
                </a:gridCol>
                <a:gridCol w="4827588">
                  <a:extLst>
                    <a:ext uri="{9D8B030D-6E8A-4147-A177-3AD203B41FA5}">
                      <a16:colId xmlns:a16="http://schemas.microsoft.com/office/drawing/2014/main" val="1805415485"/>
                    </a:ext>
                  </a:extLst>
                </a:gridCol>
              </a:tblGrid>
              <a:tr h="688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535035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Hashset()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 构造一个具有默认初始容量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(16)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和默认加载因子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(0.75)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的空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Hashset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70996"/>
                  </a:ext>
                </a:extLst>
              </a:tr>
              <a:tr h="895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hlinkClick r:id="rId2"/>
                        </a:rPr>
                        <a:t>HashSet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hlinkClick r:id="rId3" tooltip="java.util 中的接口"/>
                        </a:rPr>
                        <a:t>Collection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 c) </a:t>
                      </a:r>
                      <a:b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</a:b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 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造一个包含指定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collection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中的元素的新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set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62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3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B728450A-A4EF-BF42-B4C2-97B005CE895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TreeSet</a:t>
            </a:r>
            <a:endParaRPr lang="zh-CN" altLang="en-US"/>
          </a:p>
        </p:txBody>
      </p:sp>
      <p:sp>
        <p:nvSpPr>
          <p:cNvPr id="50179" name="文本占位符 2">
            <a:extLst>
              <a:ext uri="{FF2B5EF4-FFF2-40B4-BE49-F238E27FC236}">
                <a16:creationId xmlns:a16="http://schemas.microsoft.com/office/drawing/2014/main" id="{FE6D448E-56DA-014F-9697-1F06C74D1D7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362200" y="2362201"/>
            <a:ext cx="7550150" cy="1858963"/>
          </a:xfrm>
        </p:spPr>
        <p:txBody>
          <a:bodyPr/>
          <a:lstStyle/>
          <a:p>
            <a:pPr eaLnBrk="1" hangingPunct="1"/>
            <a:r>
              <a:rPr lang="zh-CN" altLang="en-US"/>
              <a:t>使用元素的</a:t>
            </a:r>
            <a:r>
              <a:rPr lang="zh-CN" altLang="en-US">
                <a:hlinkClick r:id="rId2" action="ppaction://hlinkfile" tooltip="java.lang 中的接口"/>
              </a:rPr>
              <a:t>自然顺序</a:t>
            </a:r>
            <a:r>
              <a:rPr lang="zh-CN" altLang="en-US"/>
              <a:t>对元素进行排序，或者根据创建 </a:t>
            </a:r>
            <a:r>
              <a:rPr lang="en-US" altLang="zh-CN"/>
              <a:t>set </a:t>
            </a:r>
            <a:r>
              <a:rPr lang="zh-CN" altLang="en-US"/>
              <a:t>时提供的 </a:t>
            </a:r>
            <a:r>
              <a:rPr lang="en-US" altLang="zh-CN">
                <a:hlinkClick r:id="rId3" action="ppaction://hlinkfile" tooltip="java.util 中的接口"/>
              </a:rPr>
              <a:t>Comparator</a:t>
            </a:r>
            <a:r>
              <a:rPr lang="en-US" altLang="zh-CN"/>
              <a:t> </a:t>
            </a:r>
            <a:r>
              <a:rPr lang="zh-CN" altLang="en-US"/>
              <a:t>进行排序，具体取决于使用的构造方法</a:t>
            </a:r>
          </a:p>
          <a:p>
            <a:pPr eaLnBrk="1" hangingPunct="1"/>
            <a:r>
              <a:rPr lang="zh-CN" altLang="en-US" sz="2400"/>
              <a:t>此实现不是同步的 </a:t>
            </a:r>
          </a:p>
        </p:txBody>
      </p:sp>
      <p:sp>
        <p:nvSpPr>
          <p:cNvPr id="50180" name="灯片编号占位符 4">
            <a:extLst>
              <a:ext uri="{FF2B5EF4-FFF2-40B4-BE49-F238E27FC236}">
                <a16:creationId xmlns:a16="http://schemas.microsoft.com/office/drawing/2014/main" id="{F66F2992-CA5C-6544-B6F2-241452A055F4}"/>
              </a:ext>
            </a:extLst>
          </p:cNvPr>
          <p:cNvSpPr txBox="1">
            <a:spLocks noGrp="1"/>
          </p:cNvSpPr>
          <p:nvPr/>
        </p:nvSpPr>
        <p:spPr bwMode="auto">
          <a:xfrm>
            <a:off x="1608139" y="6242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8B4BAD-587D-3D45-84A7-B7A890D8A289}" type="slidenum">
              <a:rPr lang="en-US" altLang="zh-CN" sz="2600" b="1">
                <a:solidFill>
                  <a:schemeClr val="bg1"/>
                </a:solidFill>
              </a:rPr>
              <a:pPr eaLnBrk="1" hangingPunct="1"/>
              <a:t>32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  <p:graphicFrame>
        <p:nvGraphicFramePr>
          <p:cNvPr id="50197" name="Group 21">
            <a:extLst>
              <a:ext uri="{FF2B5EF4-FFF2-40B4-BE49-F238E27FC236}">
                <a16:creationId xmlns:a16="http://schemas.microsoft.com/office/drawing/2014/main" id="{14AA54CB-5048-4F49-BA37-B1FE06191FEF}"/>
              </a:ext>
            </a:extLst>
          </p:cNvPr>
          <p:cNvGraphicFramePr>
            <a:graphicFrameLocks noGrp="1"/>
          </p:cNvGraphicFramePr>
          <p:nvPr/>
        </p:nvGraphicFramePr>
        <p:xfrm>
          <a:off x="2566988" y="4221163"/>
          <a:ext cx="7632700" cy="2406650"/>
        </p:xfrm>
        <a:graphic>
          <a:graphicData uri="http://schemas.openxmlformats.org/drawingml/2006/table">
            <a:tbl>
              <a:tblPr/>
              <a:tblGrid>
                <a:gridCol w="2805112">
                  <a:extLst>
                    <a:ext uri="{9D8B030D-6E8A-4147-A177-3AD203B41FA5}">
                      <a16:colId xmlns:a16="http://schemas.microsoft.com/office/drawing/2014/main" val="2777985744"/>
                    </a:ext>
                  </a:extLst>
                </a:gridCol>
                <a:gridCol w="4827588">
                  <a:extLst>
                    <a:ext uri="{9D8B030D-6E8A-4147-A177-3AD203B41FA5}">
                      <a16:colId xmlns:a16="http://schemas.microsoft.com/office/drawing/2014/main" val="2573251113"/>
                    </a:ext>
                  </a:extLst>
                </a:gridCol>
              </a:tblGrid>
              <a:tr h="688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59149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TreeSet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 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构造一个新的空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set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，该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set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根据其元素的自然顺序进行排序。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300370"/>
                  </a:ext>
                </a:extLst>
              </a:tr>
              <a:tr h="895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TreeSet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hlinkClick r:id="rId4" tooltip="java.util 中的接口"/>
                        </a:rPr>
                        <a:t>Collection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 c) </a:t>
                      </a:r>
                      <a:b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</a:b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 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造一个包含指定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collection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元素的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TreeSet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，它按照其元素的</a:t>
                      </a:r>
                      <a:r>
                        <a:rPr kumimoji="0" lang="zh-CN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自然顺序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进行排序。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726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60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0DE461FB-A73C-8045-BA58-1970434FA5E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Map</a:t>
            </a:r>
            <a:r>
              <a:rPr lang="zh-CN" altLang="en-US"/>
              <a:t>接口</a:t>
            </a:r>
          </a:p>
        </p:txBody>
      </p:sp>
      <p:sp>
        <p:nvSpPr>
          <p:cNvPr id="58371" name="内容占位符 2">
            <a:extLst>
              <a:ext uri="{FF2B5EF4-FFF2-40B4-BE49-F238E27FC236}">
                <a16:creationId xmlns:a16="http://schemas.microsoft.com/office/drawing/2014/main" id="{23B2CE57-D8A6-974B-A025-F960F5E57E8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将键映射到值的对象。一个映射不能包含重复的键；每个键最多只能映射到一个值。</a:t>
            </a:r>
            <a:endParaRPr lang="en-US" altLang="zh-CN"/>
          </a:p>
          <a:p>
            <a:pPr eaLnBrk="1" hangingPunct="1"/>
            <a:r>
              <a:rPr lang="zh-CN" altLang="en-US"/>
              <a:t>不能保证其元素的存储顺序</a:t>
            </a:r>
            <a:endParaRPr lang="en-US" altLang="zh-CN"/>
          </a:p>
          <a:p>
            <a:pPr eaLnBrk="1" hangingPunct="1"/>
            <a:r>
              <a:rPr lang="zh-CN" altLang="en-US"/>
              <a:t>常用的实现类</a:t>
            </a:r>
            <a:endParaRPr lang="en-US" altLang="zh-CN"/>
          </a:p>
          <a:p>
            <a:pPr lvl="1" eaLnBrk="1" hangingPunct="1"/>
            <a:r>
              <a:rPr lang="en-US" altLang="zh-CN"/>
              <a:t>HashMap</a:t>
            </a:r>
          </a:p>
          <a:p>
            <a:pPr lvl="1" eaLnBrk="1" hangingPunct="1"/>
            <a:r>
              <a:rPr lang="en-US" altLang="zh-CN"/>
              <a:t>Hashtable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2DC4BD9F-A340-D54D-960C-4F4A0FF9AB6D}"/>
              </a:ext>
            </a:extLst>
          </p:cNvPr>
          <p:cNvSpPr txBox="1">
            <a:spLocks noGrp="1"/>
          </p:cNvSpPr>
          <p:nvPr/>
        </p:nvSpPr>
        <p:spPr bwMode="auto">
          <a:xfrm>
            <a:off x="1608139" y="6242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FBDCCD-DC4B-8D4A-9E0D-ECABD8948453}" type="slidenum">
              <a:rPr lang="en-US" altLang="zh-CN" sz="2600" b="1">
                <a:solidFill>
                  <a:schemeClr val="bg1"/>
                </a:solidFill>
              </a:rPr>
              <a:pPr eaLnBrk="1" hangingPunct="1"/>
              <a:t>33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0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>
            <a:extLst>
              <a:ext uri="{FF2B5EF4-FFF2-40B4-BE49-F238E27FC236}">
                <a16:creationId xmlns:a16="http://schemas.microsoft.com/office/drawing/2014/main" id="{417FEE2C-93D5-0346-A437-653D65EE6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HashMap</a:t>
            </a:r>
            <a:r>
              <a:rPr lang="zh-CN" altLang="en-US"/>
              <a:t>类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CDF68A1-C0A8-4F43-876F-8BDEA0043CE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2362201"/>
            <a:ext cx="7837488" cy="1427163"/>
          </a:xfrm>
        </p:spPr>
        <p:txBody>
          <a:bodyPr/>
          <a:lstStyle/>
          <a:p>
            <a:r>
              <a:rPr lang="zh-CN" altLang="en-US" sz="2400"/>
              <a:t>基于哈希表的 </a:t>
            </a:r>
            <a:r>
              <a:rPr lang="en-US" altLang="zh-CN" sz="2400"/>
              <a:t>Map </a:t>
            </a:r>
            <a:r>
              <a:rPr lang="zh-CN" altLang="en-US" sz="2400"/>
              <a:t>接口的实现。此实现提供所有可选的映射操作，并允许使用 </a:t>
            </a:r>
            <a:r>
              <a:rPr lang="en-US" altLang="zh-CN" sz="2400"/>
              <a:t>null </a:t>
            </a:r>
            <a:r>
              <a:rPr lang="zh-CN" altLang="en-US" sz="2400"/>
              <a:t>值和 </a:t>
            </a:r>
            <a:r>
              <a:rPr lang="en-US" altLang="zh-CN" sz="2400"/>
              <a:t>null </a:t>
            </a:r>
            <a:r>
              <a:rPr lang="zh-CN" altLang="en-US" sz="2400"/>
              <a:t>键。</a:t>
            </a:r>
          </a:p>
          <a:p>
            <a:r>
              <a:rPr lang="zh-CN" altLang="en-US" sz="2400"/>
              <a:t>此实现不是同步的 </a:t>
            </a:r>
          </a:p>
        </p:txBody>
      </p:sp>
      <p:graphicFrame>
        <p:nvGraphicFramePr>
          <p:cNvPr id="59396" name="Group 4">
            <a:extLst>
              <a:ext uri="{FF2B5EF4-FFF2-40B4-BE49-F238E27FC236}">
                <a16:creationId xmlns:a16="http://schemas.microsoft.com/office/drawing/2014/main" id="{43212592-0CC5-BC45-A064-C1D615C937B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495551" y="3716339"/>
          <a:ext cx="7921625" cy="2708276"/>
        </p:xfrm>
        <a:graphic>
          <a:graphicData uri="http://schemas.openxmlformats.org/drawingml/2006/table">
            <a:tbl>
              <a:tblPr/>
              <a:tblGrid>
                <a:gridCol w="2911475">
                  <a:extLst>
                    <a:ext uri="{9D8B030D-6E8A-4147-A177-3AD203B41FA5}">
                      <a16:colId xmlns:a16="http://schemas.microsoft.com/office/drawing/2014/main" val="862331217"/>
                    </a:ext>
                  </a:extLst>
                </a:gridCol>
                <a:gridCol w="5010150">
                  <a:extLst>
                    <a:ext uri="{9D8B030D-6E8A-4147-A177-3AD203B41FA5}">
                      <a16:colId xmlns:a16="http://schemas.microsoft.com/office/drawing/2014/main" val="457948557"/>
                    </a:ext>
                  </a:extLst>
                </a:gridCol>
              </a:tblGrid>
              <a:tr h="758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57999"/>
                  </a:ext>
                </a:extLst>
              </a:tr>
              <a:tr h="963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HaspMap()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 构造一个具有默认初始容量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(16)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和默认加载因子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(0.75)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的空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HashMap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927828"/>
                  </a:ext>
                </a:extLst>
              </a:tr>
              <a:tr h="985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hlinkClick r:id="rId2"/>
                        </a:rPr>
                        <a:t>HashMap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(int initialCapacity, float loadFactor)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 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构造一个带指定初始容量和加载因子的空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HashMap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。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666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42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">
            <a:extLst>
              <a:ext uri="{FF2B5EF4-FFF2-40B4-BE49-F238E27FC236}">
                <a16:creationId xmlns:a16="http://schemas.microsoft.com/office/drawing/2014/main" id="{B5A5858F-CE1E-BE48-B902-D206E9C67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Hashtable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5156DA-0241-9D4D-9790-FEE60C0CC9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2362201"/>
            <a:ext cx="7766050" cy="1643063"/>
          </a:xfrm>
        </p:spPr>
        <p:txBody>
          <a:bodyPr/>
          <a:lstStyle/>
          <a:p>
            <a:r>
              <a:rPr lang="zh-CN" altLang="en-US" sz="2400"/>
              <a:t>此类实现一个哈希表，该哈希表将键映射到相应的值。任何非 </a:t>
            </a:r>
            <a:r>
              <a:rPr lang="en-US" altLang="zh-CN" sz="2400"/>
              <a:t>null </a:t>
            </a:r>
            <a:r>
              <a:rPr lang="zh-CN" altLang="en-US" sz="2400"/>
              <a:t>对象都可以用作键或值 </a:t>
            </a:r>
          </a:p>
          <a:p>
            <a:r>
              <a:rPr lang="zh-CN" altLang="en-US" sz="2400"/>
              <a:t>为了成功地在哈希表中存储和获取对象，用作键的对象必须实现 </a:t>
            </a:r>
            <a:r>
              <a:rPr lang="en-US" altLang="zh-CN" sz="2400"/>
              <a:t>hashCode </a:t>
            </a:r>
            <a:r>
              <a:rPr lang="zh-CN" altLang="en-US" sz="2400"/>
              <a:t>方法和 </a:t>
            </a:r>
            <a:r>
              <a:rPr lang="en-US" altLang="zh-CN" sz="2400"/>
              <a:t>equals </a:t>
            </a:r>
            <a:r>
              <a:rPr lang="zh-CN" altLang="en-US" sz="2400"/>
              <a:t>方法。</a:t>
            </a:r>
          </a:p>
        </p:txBody>
      </p:sp>
      <p:graphicFrame>
        <p:nvGraphicFramePr>
          <p:cNvPr id="60420" name="Group 4">
            <a:extLst>
              <a:ext uri="{FF2B5EF4-FFF2-40B4-BE49-F238E27FC236}">
                <a16:creationId xmlns:a16="http://schemas.microsoft.com/office/drawing/2014/main" id="{9319FEC7-961B-E548-86B5-5945132B2F6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566988" y="4005263"/>
          <a:ext cx="7416800" cy="2406650"/>
        </p:xfrm>
        <a:graphic>
          <a:graphicData uri="http://schemas.openxmlformats.org/drawingml/2006/table">
            <a:tbl>
              <a:tblPr/>
              <a:tblGrid>
                <a:gridCol w="2725737">
                  <a:extLst>
                    <a:ext uri="{9D8B030D-6E8A-4147-A177-3AD203B41FA5}">
                      <a16:colId xmlns:a16="http://schemas.microsoft.com/office/drawing/2014/main" val="233971444"/>
                    </a:ext>
                  </a:extLst>
                </a:gridCol>
                <a:gridCol w="4691063">
                  <a:extLst>
                    <a:ext uri="{9D8B030D-6E8A-4147-A177-3AD203B41FA5}">
                      <a16:colId xmlns:a16="http://schemas.microsoft.com/office/drawing/2014/main" val="1705636517"/>
                    </a:ext>
                  </a:extLst>
                </a:gridCol>
              </a:tblGrid>
              <a:tr h="688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04454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Hasptable()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 构造一个具有默认初始容量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(11)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和默认加载因子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(0.75)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的空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Hasptable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116172"/>
                  </a:ext>
                </a:extLst>
              </a:tr>
              <a:tr h="895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hlinkClick r:id="rId2"/>
                        </a:rPr>
                        <a:t>Hasht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able(int initialCapacity, float loadFactor)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 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构造一个带指定初始容量和加载因子的空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Hasptable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。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73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20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5D67AF4B-5E62-AD49-98BC-6E9EC42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Iterator</a:t>
            </a:r>
            <a:r>
              <a:rPr lang="zh-CN" altLang="en-US" b="0"/>
              <a:t>遍历器接口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8E7B16AE-3830-604C-A0FF-60A8547CA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Collection</a:t>
            </a:r>
            <a:r>
              <a:rPr lang="zh-CN" altLang="en-US"/>
              <a:t>接口提供了一个</a:t>
            </a:r>
            <a:r>
              <a:rPr lang="en-US" altLang="zh-CN" b="1"/>
              <a:t>iterator()</a:t>
            </a:r>
            <a:r>
              <a:rPr lang="zh-CN" altLang="en-US"/>
              <a:t> 方法，返回一个</a:t>
            </a:r>
            <a:r>
              <a:rPr lang="en-US" altLang="zh-CN" b="1"/>
              <a:t>Iterator</a:t>
            </a:r>
            <a:r>
              <a:rPr lang="zh-CN" altLang="en-US" b="1"/>
              <a:t>遍历器接口对象，通过它，可以遍历</a:t>
            </a:r>
            <a:r>
              <a:rPr lang="en-US" altLang="zh-CN"/>
              <a:t>Collection</a:t>
            </a:r>
            <a:r>
              <a:rPr lang="zh-CN" altLang="en-US"/>
              <a:t>中的所有元素</a:t>
            </a:r>
          </a:p>
          <a:p>
            <a:pPr eaLnBrk="1" hangingPunct="1"/>
            <a:r>
              <a:rPr lang="zh-CN" altLang="en-US"/>
              <a:t>常用的方法用</a:t>
            </a:r>
          </a:p>
          <a:p>
            <a:pPr lvl="1" eaLnBrk="1" hangingPunct="1"/>
            <a:r>
              <a:rPr lang="en-US" altLang="zh-CN"/>
              <a:t>boolean haseNext()</a:t>
            </a:r>
            <a:r>
              <a:rPr lang="zh-CN" altLang="en-US"/>
              <a:t>循环条件判断方法</a:t>
            </a:r>
          </a:p>
          <a:p>
            <a:pPr lvl="1" eaLnBrk="1" hangingPunct="1"/>
            <a:r>
              <a:rPr lang="en-US" altLang="zh-CN"/>
              <a:t>Object next()</a:t>
            </a:r>
            <a:r>
              <a:rPr lang="zh-CN" altLang="en-US"/>
              <a:t>取出元素</a:t>
            </a:r>
          </a:p>
          <a:p>
            <a:pPr lvl="1" eaLnBrk="1" hangingPunct="1"/>
            <a:r>
              <a:rPr lang="en-US" altLang="zh-CN"/>
              <a:t>void remove()</a:t>
            </a:r>
            <a:r>
              <a:rPr lang="zh-CN" altLang="en-US"/>
              <a:t>删除</a:t>
            </a:r>
          </a:p>
          <a:p>
            <a:pPr eaLnBrk="1" hangingPunct="1"/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5F3F1D9B-EE9A-F14A-810B-2DD3ADDB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7CF236-CBE0-DE43-B76F-3FF071D72CA8}" type="slidenum">
              <a:rPr lang="en-US" altLang="zh-CN">
                <a:solidFill>
                  <a:schemeClr val="bg1"/>
                </a:solidFill>
              </a:rPr>
              <a:pPr eaLnBrk="1" hangingPunct="1"/>
              <a:t>36</a:t>
            </a:fld>
            <a:endParaRPr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50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10A7C-928D-C34C-B469-2E481B29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180FB-D947-FC48-B7F1-8766EA8F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8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A3922-1FAD-6E44-8472-70D24131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泛型的必要性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F5384-7D09-5E49-877F-7E073116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在程序设计过程中，很多时候由</a:t>
            </a:r>
            <a:r>
              <a:rPr kumimoji="1" lang="zh-CN" altLang="en-US" dirty="0">
                <a:solidFill>
                  <a:srgbClr val="FF0000"/>
                </a:solidFill>
              </a:rPr>
              <a:t>很多操作具有普遍性</a:t>
            </a:r>
            <a:r>
              <a:rPr kumimoji="1" lang="zh-CN" altLang="en-US" dirty="0"/>
              <a:t>，但针对不同的类型，需要实现诸多类似的方法。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关于通用性，面向对象思想中</a:t>
            </a:r>
            <a:r>
              <a:rPr lang="zh-CN" altLang="en-US" dirty="0">
                <a:solidFill>
                  <a:srgbClr val="C00000"/>
                </a:solidFill>
              </a:rPr>
              <a:t>运行时多态</a:t>
            </a:r>
            <a:r>
              <a:rPr lang="zh-CN" altLang="en-US" dirty="0"/>
              <a:t>（</a:t>
            </a:r>
            <a:r>
              <a:rPr lang="en-US" altLang="zh-CN" dirty="0"/>
              <a:t>Polymorphism</a:t>
            </a:r>
            <a:r>
              <a:rPr lang="zh-CN" altLang="en-US" dirty="0"/>
              <a:t>）可以做到，比如</a:t>
            </a:r>
            <a:r>
              <a:rPr lang="en-US" altLang="zh-CN" dirty="0"/>
              <a:t>Java</a:t>
            </a:r>
            <a:r>
              <a:rPr lang="zh-CN" altLang="en-US" dirty="0"/>
              <a:t>语言的继承（</a:t>
            </a:r>
            <a:r>
              <a:rPr lang="en-US" altLang="zh-CN" dirty="0"/>
              <a:t>Inheritance</a:t>
            </a:r>
            <a:r>
              <a:rPr lang="zh-CN" altLang="en-US" dirty="0"/>
              <a:t>）机制，接口（</a:t>
            </a:r>
            <a:r>
              <a:rPr lang="en-US" altLang="zh-CN" dirty="0"/>
              <a:t>Interface</a:t>
            </a:r>
            <a:r>
              <a:rPr lang="zh-CN" altLang="en-US" dirty="0"/>
              <a:t>）机制，运行时多态是在运行期才能确定具体执行调用类型，没有泛型的时候 牵扯到一个类型转换的问题，很难优雅地编码。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b="1" dirty="0">
                <a:solidFill>
                  <a:srgbClr val="C00000"/>
                </a:solidFill>
              </a:rPr>
              <a:t>泛型可以被理解为编译型多态</a:t>
            </a:r>
            <a:r>
              <a:rPr kumimoji="1" lang="zh-CN" altLang="en-US" dirty="0"/>
              <a:t>，</a:t>
            </a:r>
            <a:r>
              <a:rPr lang="zh-CN" altLang="en-US" dirty="0"/>
              <a:t>简单点说就是让编译器帮我确定类型。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47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E1A5C-BC3F-DE48-B680-46E5B686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C++</a:t>
            </a:r>
            <a:r>
              <a:rPr kumimoji="1" lang="zh-CN" altLang="en-US" dirty="0"/>
              <a:t>的模板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2F608-BEBE-BD45-BB26-66218D5A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“泛型编程” 这个概念最早就是来源于</a:t>
            </a:r>
            <a:r>
              <a:rPr lang="en-US" altLang="zh-CN" dirty="0"/>
              <a:t>C++</a:t>
            </a:r>
            <a:r>
              <a:rPr lang="zh-CN" altLang="en-US" dirty="0"/>
              <a:t>当初设计</a:t>
            </a:r>
            <a:r>
              <a:rPr lang="en-US" altLang="zh-CN" dirty="0"/>
              <a:t>STL</a:t>
            </a:r>
            <a:r>
              <a:rPr lang="zh-CN" altLang="en-US" dirty="0"/>
              <a:t>时所引入的模板（</a:t>
            </a:r>
            <a:r>
              <a:rPr lang="en-US" altLang="zh-CN" dirty="0"/>
              <a:t>Template</a:t>
            </a:r>
            <a:r>
              <a:rPr lang="zh-CN" altLang="en-US" dirty="0"/>
              <a:t>），而为什么要引入模板呢，因为</a:t>
            </a:r>
            <a:r>
              <a:rPr lang="en-US" altLang="zh-CN" dirty="0"/>
              <a:t>STL</a:t>
            </a:r>
            <a:r>
              <a:rPr lang="zh-CN" altLang="en-US" dirty="0"/>
              <a:t>要完成这样一个目标：设计一套通用的，不依赖类型的，高效的的算法（例如</a:t>
            </a:r>
            <a:r>
              <a:rPr lang="en-US" altLang="zh-CN" dirty="0"/>
              <a:t>std::sort</a:t>
            </a:r>
            <a:r>
              <a:rPr lang="zh-CN" altLang="en-US" dirty="0"/>
              <a:t>）和数据结构（例如</a:t>
            </a:r>
            <a:r>
              <a:rPr lang="en-US" altLang="zh-CN" dirty="0"/>
              <a:t>std::list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-US" altLang="zh-CN" i="1" dirty="0"/>
              <a:t>STL</a:t>
            </a:r>
            <a:r>
              <a:rPr lang="zh-CN" altLang="en-US" i="1" dirty="0"/>
              <a:t>是</a:t>
            </a:r>
            <a:r>
              <a:rPr lang="en-US" altLang="zh-CN" i="1" dirty="0"/>
              <a:t>Standard Template Library</a:t>
            </a:r>
            <a:r>
              <a:rPr lang="zh-CN" altLang="en-US" i="1" dirty="0"/>
              <a:t>的简称，中文名</a:t>
            </a:r>
            <a:r>
              <a:rPr lang="zh-CN" altLang="en-US" i="1" dirty="0">
                <a:hlinkClick r:id="rId2"/>
              </a:rPr>
              <a:t>标准模板库</a:t>
            </a:r>
            <a:r>
              <a:rPr lang="zh-CN" altLang="en-US" i="1" dirty="0"/>
              <a:t>，是惠普实验室最早开发，</a:t>
            </a:r>
            <a:r>
              <a:rPr lang="en-US" altLang="zh-CN" i="1" dirty="0"/>
              <a:t> STL</a:t>
            </a:r>
            <a:r>
              <a:rPr lang="zh-CN" altLang="en-US" i="1" dirty="0"/>
              <a:t>是一些“容器”的集合，这些“容器”有</a:t>
            </a:r>
            <a:r>
              <a:rPr lang="en-US" altLang="zh-CN" i="1" dirty="0" err="1"/>
              <a:t>list,vector,set,map</a:t>
            </a:r>
            <a:r>
              <a:rPr lang="zh-CN" altLang="en-US" i="1" dirty="0"/>
              <a:t>等，</a:t>
            </a:r>
            <a:r>
              <a:rPr lang="en-US" altLang="zh-CN" i="1" dirty="0"/>
              <a:t>STL</a:t>
            </a:r>
            <a:r>
              <a:rPr lang="zh-CN" altLang="en-US" i="1" dirty="0"/>
              <a:t>也是算法和其他一些组件的集合。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49562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139C1-64E4-EC45-93DF-5949AF28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7123A-C0D0-E44C-909C-7835BB122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泛型是是一个概念，具体实现有</a:t>
            </a:r>
            <a:r>
              <a:rPr lang="en-US" altLang="zh-CN" dirty="0"/>
              <a:t>C++</a:t>
            </a:r>
            <a:r>
              <a:rPr lang="zh-CN" altLang="en-US" dirty="0"/>
              <a:t>的模板，</a:t>
            </a:r>
            <a:r>
              <a:rPr lang="en-US" altLang="zh-CN" dirty="0"/>
              <a:t>Java</a:t>
            </a:r>
            <a:r>
              <a:rPr lang="zh-CN" altLang="en-US" dirty="0"/>
              <a:t>的泛型等。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的模板会对针对不同的模板参数静态实例化，目标代码体积会稍大一些，运行速度会快很多，</a:t>
            </a:r>
            <a:r>
              <a:rPr lang="en-US" altLang="zh-CN" dirty="0"/>
              <a:t>C++</a:t>
            </a:r>
            <a:r>
              <a:rPr lang="zh-CN" altLang="en-US" dirty="0"/>
              <a:t>的模板是完全图灵化的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早期</a:t>
            </a:r>
            <a:r>
              <a:rPr lang="en-US" altLang="zh-CN" dirty="0"/>
              <a:t>Java</a:t>
            </a:r>
            <a:r>
              <a:rPr lang="zh-CN" altLang="en-US" dirty="0"/>
              <a:t>是使用</a:t>
            </a:r>
            <a:r>
              <a:rPr lang="en-US" altLang="zh-CN" dirty="0"/>
              <a:t>Object</a:t>
            </a:r>
            <a:r>
              <a:rPr lang="zh-CN" altLang="en-US" dirty="0"/>
              <a:t>来代表任意类型的，但是向下转型有强转的问题，这样程序就不太安全，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语言的泛型为编写代码带来了极大便利，代码可优雅地表达。但背后是编译期参数类型被</a:t>
            </a:r>
            <a:r>
              <a:rPr lang="zh-CN" altLang="en-US" dirty="0"/>
              <a:t>擦除</a:t>
            </a:r>
            <a:r>
              <a:rPr kumimoji="1" lang="zh-CN" altLang="en-US" dirty="0"/>
              <a:t>，</a:t>
            </a:r>
            <a:r>
              <a:rPr lang="zh-CN" altLang="en-US" dirty="0"/>
              <a:t>去掉泛型，保留原始类型，共享目标代码只会生成一份，牺牲的是运行速度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67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9A33-9BEE-7D4D-BAB1-9B1931C7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有了泛型以后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97885-A43A-9045-A03F-73BF76514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代码更加简洁 </a:t>
            </a:r>
            <a:r>
              <a:rPr lang="en-US" altLang="zh-CN" dirty="0"/>
              <a:t>[</a:t>
            </a:r>
            <a:r>
              <a:rPr lang="zh-CN" altLang="en-US" dirty="0"/>
              <a:t>不用强制转换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zh-CN" altLang="en-US" dirty="0"/>
              <a:t>程序更加健壮 </a:t>
            </a:r>
            <a:r>
              <a:rPr lang="en-US" altLang="zh-CN" dirty="0"/>
              <a:t>[</a:t>
            </a:r>
            <a:r>
              <a:rPr lang="zh-CN" altLang="en-US" dirty="0"/>
              <a:t>编译没有警告，运行就不会</a:t>
            </a:r>
            <a:r>
              <a:rPr lang="en-US" altLang="zh-CN" sz="2400" dirty="0" err="1"/>
              <a:t>ClassCastException</a:t>
            </a:r>
            <a:r>
              <a:rPr lang="zh-CN" altLang="en-US" dirty="0"/>
              <a:t>异常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zh-CN" altLang="en-US" dirty="0"/>
              <a:t>可读性和稳定性 </a:t>
            </a:r>
            <a:r>
              <a:rPr lang="en-US" altLang="zh-CN" dirty="0"/>
              <a:t>[</a:t>
            </a:r>
            <a:r>
              <a:rPr lang="zh-CN" altLang="en-US" dirty="0"/>
              <a:t>在使用时限定了类型</a:t>
            </a:r>
            <a:r>
              <a:rPr lang="en-US" altLang="zh-CN" dirty="0"/>
              <a:t>]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65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9B4F-C15A-7347-A436-F95C684A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F2A4A-FE24-014C-ACC4-E61BEF5F0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泛型有</a:t>
            </a:r>
            <a:r>
              <a:rPr lang="en-US" altLang="zh-CN"/>
              <a:t>3</a:t>
            </a:r>
            <a:r>
              <a:rPr lang="zh-CN" altLang="en-US"/>
              <a:t>种</a:t>
            </a:r>
            <a:r>
              <a:rPr lang="zh-CN" altLang="en-US" dirty="0"/>
              <a:t>使用方式，分别为：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泛型类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泛型接口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泛型方法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19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8676B-6160-5649-831E-6EABACE4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C9CE0-495B-DF46-87D8-CA5F5C4D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000" dirty="0"/>
              <a:t>一个泛型类（</a:t>
            </a:r>
            <a:r>
              <a:rPr lang="en-US" altLang="zh-CN" sz="2000" dirty="0"/>
              <a:t>generic class</a:t>
            </a:r>
            <a:r>
              <a:rPr lang="zh-CN" altLang="en-US" sz="2000" dirty="0"/>
              <a:t>）就是具有一个或多个类型变量参数的类。泛型类是使用形式类型参数定义的，形式类型参数是一个逗号分隔的变量名列表，放在类名后的尖括号</a:t>
            </a:r>
            <a:r>
              <a:rPr lang="en-US" altLang="zh-CN" sz="2000" dirty="0"/>
              <a:t>&lt;&gt;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class </a:t>
            </a:r>
            <a:r>
              <a:rPr lang="en-US" altLang="zh-CN" sz="2000" dirty="0" err="1">
                <a:solidFill>
                  <a:srgbClr val="002060"/>
                </a:solidFill>
              </a:rPr>
              <a:t>ClassName</a:t>
            </a:r>
            <a:r>
              <a:rPr lang="en-US" altLang="zh-CN" sz="2000" dirty="0">
                <a:solidFill>
                  <a:srgbClr val="002060"/>
                </a:solidFill>
              </a:rPr>
              <a:t>&lt;X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Y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Z…&gt;{ 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     </a:t>
            </a:r>
            <a:r>
              <a:rPr lang="en-US" altLang="zh-CN" sz="2000" dirty="0">
                <a:solidFill>
                  <a:srgbClr val="002060"/>
                </a:solidFill>
              </a:rPr>
              <a:t>private X</a:t>
            </a:r>
            <a:r>
              <a:rPr lang="zh-CN" altLang="en-US" sz="2000" dirty="0">
                <a:solidFill>
                  <a:srgbClr val="002060"/>
                </a:solidFill>
              </a:rPr>
              <a:t>  </a:t>
            </a:r>
            <a:r>
              <a:rPr lang="en-US" altLang="zh-CN" sz="2000" dirty="0">
                <a:solidFill>
                  <a:srgbClr val="002060"/>
                </a:solidFill>
              </a:rPr>
              <a:t>var1; ..... 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     </a:t>
            </a:r>
            <a:r>
              <a:rPr lang="en-US" altLang="zh-CN" sz="2000" dirty="0">
                <a:solidFill>
                  <a:srgbClr val="002060"/>
                </a:solidFill>
              </a:rPr>
              <a:t>private Y</a:t>
            </a:r>
            <a:r>
              <a:rPr lang="zh-CN" altLang="en-US" sz="2000" dirty="0">
                <a:solidFill>
                  <a:srgbClr val="002060"/>
                </a:solidFill>
              </a:rPr>
              <a:t>  </a:t>
            </a:r>
            <a:r>
              <a:rPr lang="en-US" altLang="zh-CN" sz="2000" dirty="0">
                <a:solidFill>
                  <a:srgbClr val="002060"/>
                </a:solidFill>
              </a:rPr>
              <a:t>var2; .....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     </a:t>
            </a:r>
            <a:r>
              <a:rPr lang="en-US" altLang="zh-CN" sz="2000" dirty="0">
                <a:solidFill>
                  <a:srgbClr val="002060"/>
                </a:solidFill>
              </a:rPr>
              <a:t>private Z</a:t>
            </a:r>
            <a:r>
              <a:rPr lang="zh-CN" altLang="en-US" sz="2000" dirty="0">
                <a:solidFill>
                  <a:srgbClr val="002060"/>
                </a:solidFill>
              </a:rPr>
              <a:t>  </a:t>
            </a:r>
            <a:r>
              <a:rPr lang="en-US" altLang="zh-CN" sz="2000" dirty="0">
                <a:solidFill>
                  <a:srgbClr val="002060"/>
                </a:solidFill>
              </a:rPr>
              <a:t>var3; .....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    </a:t>
            </a:r>
            <a:r>
              <a:rPr lang="en-US" altLang="zh-CN" sz="2000" dirty="0">
                <a:solidFill>
                  <a:srgbClr val="002060"/>
                </a:solidFill>
              </a:rPr>
              <a:t>}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kumimoji="1" lang="zh-CN" altLang="en-US" sz="2000" dirty="0"/>
              <a:t>其中 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 是某种</a:t>
            </a:r>
            <a:r>
              <a:rPr kumimoji="1" lang="zh-CN" altLang="en-US" sz="2000" b="1" dirty="0"/>
              <a:t>类型标识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可能有</a:t>
            </a:r>
            <a:r>
              <a:rPr kumimoji="1" lang="zh-CN" altLang="en-US" sz="2000" b="1" dirty="0"/>
              <a:t>约束</a:t>
            </a:r>
            <a:r>
              <a:rPr kumimoji="1" lang="zh-CN" altLang="en-US" sz="2000" dirty="0"/>
              <a:t>（后边讲），</a:t>
            </a:r>
            <a:r>
              <a:rPr kumimoji="1" lang="en-US" altLang="zh-CN" sz="2000" dirty="0"/>
              <a:t>Y,Z…</a:t>
            </a:r>
            <a:r>
              <a:rPr kumimoji="1" lang="zh-CN" altLang="en-US" sz="2000" dirty="0"/>
              <a:t>也一样</a:t>
            </a:r>
          </a:p>
        </p:txBody>
      </p:sp>
    </p:spTree>
    <p:extLst>
      <p:ext uri="{BB962C8B-B14F-4D97-AF65-F5344CB8AC3E}">
        <p14:creationId xmlns:p14="http://schemas.microsoft.com/office/powerpoint/2010/main" val="375571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2324</Words>
  <Application>Microsoft Macintosh PowerPoint</Application>
  <PresentationFormat>宽屏</PresentationFormat>
  <Paragraphs>260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等线</vt:lpstr>
      <vt:lpstr>等线 Light</vt:lpstr>
      <vt:lpstr>STLiti</vt:lpstr>
      <vt:lpstr>华文新魏</vt:lpstr>
      <vt:lpstr>楷体_GB2312</vt:lpstr>
      <vt:lpstr>Apple Chancery</vt:lpstr>
      <vt:lpstr>Arial</vt:lpstr>
      <vt:lpstr>Times New Roman</vt:lpstr>
      <vt:lpstr>Wingdings</vt:lpstr>
      <vt:lpstr>Office 主题​​</vt:lpstr>
      <vt:lpstr>Bitmap Image</vt:lpstr>
      <vt:lpstr>面向对象程序设计  Object Oriented Programming </vt:lpstr>
      <vt:lpstr>第五章 高级类特性</vt:lpstr>
      <vt:lpstr>泛型简介</vt:lpstr>
      <vt:lpstr>泛型的必要性</vt:lpstr>
      <vt:lpstr>C++的模板</vt:lpstr>
      <vt:lpstr>泛型 VS 模板</vt:lpstr>
      <vt:lpstr>有了泛型以后</vt:lpstr>
      <vt:lpstr>泛型</vt:lpstr>
      <vt:lpstr>泛型类</vt:lpstr>
      <vt:lpstr>泛型类例子</vt:lpstr>
      <vt:lpstr>泛型接口</vt:lpstr>
      <vt:lpstr>泛型方法</vt:lpstr>
      <vt:lpstr>参数类型起名</vt:lpstr>
      <vt:lpstr>泛型的规则和限定</vt:lpstr>
      <vt:lpstr>泛型通配符</vt:lpstr>
      <vt:lpstr>PECS 原则</vt:lpstr>
      <vt:lpstr>JAVA集合框架</vt:lpstr>
      <vt:lpstr>更为详尽点</vt:lpstr>
      <vt:lpstr>Java的集合框架</vt:lpstr>
      <vt:lpstr>Collection接口</vt:lpstr>
      <vt:lpstr>集合优点</vt:lpstr>
      <vt:lpstr>List接口</vt:lpstr>
      <vt:lpstr>ArrayList</vt:lpstr>
      <vt:lpstr>ArrayList</vt:lpstr>
      <vt:lpstr>Vector</vt:lpstr>
      <vt:lpstr>Vector</vt:lpstr>
      <vt:lpstr>Vector 类 </vt:lpstr>
      <vt:lpstr>LinkedList</vt:lpstr>
      <vt:lpstr>LinkedList</vt:lpstr>
      <vt:lpstr>Set接口</vt:lpstr>
      <vt:lpstr>HashSet</vt:lpstr>
      <vt:lpstr>TreeSet</vt:lpstr>
      <vt:lpstr>Map接口</vt:lpstr>
      <vt:lpstr>HashMap类</vt:lpstr>
      <vt:lpstr>Hashtable</vt:lpstr>
      <vt:lpstr>Iterator遍历器接口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  Object Oriented Programming </dc:title>
  <dc:creator>黄 建伟</dc:creator>
  <cp:lastModifiedBy>黄 建伟</cp:lastModifiedBy>
  <cp:revision>67</cp:revision>
  <dcterms:created xsi:type="dcterms:W3CDTF">2020-04-18T02:59:45Z</dcterms:created>
  <dcterms:modified xsi:type="dcterms:W3CDTF">2020-04-20T09:04:47Z</dcterms:modified>
</cp:coreProperties>
</file>