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9" r:id="rId7"/>
    <p:sldId id="272" r:id="rId8"/>
    <p:sldId id="273" r:id="rId9"/>
    <p:sldId id="275" r:id="rId10"/>
    <p:sldId id="276" r:id="rId11"/>
    <p:sldId id="280" r:id="rId12"/>
    <p:sldId id="277" r:id="rId13"/>
    <p:sldId id="279" r:id="rId14"/>
    <p:sldId id="278" r:id="rId15"/>
    <p:sldId id="281" r:id="rId16"/>
    <p:sldId id="283" r:id="rId17"/>
    <p:sldId id="285" r:id="rId18"/>
    <p:sldId id="28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Affects of Interest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Jarrod Williams, Bill Smith, Marc Conwell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9F1E-4C44-805D-2EA7-5CB25ECE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Inflation vs. SP500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53B0-CE89-CA04-AD35-2DF35EEF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A144F-8884-B120-906C-DFCBC2C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hart with yellow and purple dots&#10;&#10;Description automatically generated">
            <a:extLst>
              <a:ext uri="{FF2B5EF4-FFF2-40B4-BE49-F238E27FC236}">
                <a16:creationId xmlns:a16="http://schemas.microsoft.com/office/drawing/2014/main" id="{BFDA20C6-F804-EEDC-5119-5322EBB4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70" y="18986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87EC4-F679-3FEC-30FB-2D47AB1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A2BFD-DCB8-6810-075C-FAB4411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chart with yellow and purple dots&#10;&#10;Description automatically generated">
            <a:extLst>
              <a:ext uri="{FF2B5EF4-FFF2-40B4-BE49-F238E27FC236}">
                <a16:creationId xmlns:a16="http://schemas.microsoft.com/office/drawing/2014/main" id="{D826B29D-7038-CF7E-2BDE-B62DADE6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157C0-8880-3008-F263-351C42156932}"/>
              </a:ext>
            </a:extLst>
          </p:cNvPr>
          <p:cNvSpPr txBox="1"/>
          <p:nvPr/>
        </p:nvSpPr>
        <p:spPr>
          <a:xfrm>
            <a:off x="2357887" y="575655"/>
            <a:ext cx="738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Short term interest VS long term interest</a:t>
            </a:r>
          </a:p>
        </p:txBody>
      </p:sp>
    </p:spTree>
    <p:extLst>
      <p:ext uri="{BB962C8B-B14F-4D97-AF65-F5344CB8AC3E}">
        <p14:creationId xmlns:p14="http://schemas.microsoft.com/office/powerpoint/2010/main" val="201945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0924-BFE7-EDAB-C44B-64E67D2A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Sunspot vs short term interest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582E2-4853-5EF9-D660-74EEB575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E3F0-0818-87CA-FC6D-4E170910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hart with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E7978DE-7A83-BC2E-D7BA-29EA4846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69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D98C-04A7-8C49-E7A8-0E55233B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to question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34761-D443-D4D7-1035-C568442A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072DE-E4A6-3F95-3015-4B0976B1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6E33C-02A7-B1FA-72BE-21F6A7EDC4AE}"/>
              </a:ext>
            </a:extLst>
          </p:cNvPr>
          <p:cNvSpPr txBox="1"/>
          <p:nvPr/>
        </p:nvSpPr>
        <p:spPr>
          <a:xfrm>
            <a:off x="905774" y="1811547"/>
            <a:ext cx="104480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1: Is there a liner relationship between short-term interest rates and long-term interest rates?</a:t>
            </a:r>
          </a:p>
          <a:p>
            <a:endParaRPr lang="en-US" dirty="0"/>
          </a:p>
          <a:p>
            <a:r>
              <a:rPr lang="en-US" dirty="0"/>
              <a:t>	Random Variable X = TB3MS = 3-month treasury bill interest rate </a:t>
            </a:r>
          </a:p>
          <a:p>
            <a:r>
              <a:rPr lang="en-US" dirty="0"/>
              <a:t>	Random Variable Y = 30YEAR = home mortgage interest rates on a 30-year fixed mortgage</a:t>
            </a:r>
          </a:p>
          <a:p>
            <a:r>
              <a:rPr lang="en-US" dirty="0"/>
              <a:t>	ASSUME: There is no linear relationship between random variables X and Y</a:t>
            </a:r>
          </a:p>
          <a:p>
            <a:r>
              <a:rPr lang="en-US" dirty="0"/>
              <a:t>		• Null Hypothesis, H₀ : ρ = 0</a:t>
            </a:r>
          </a:p>
          <a:p>
            <a:r>
              <a:rPr lang="en-US" dirty="0"/>
              <a:t>		• Alternate Hypothesis, H₁ : </a:t>
            </a:r>
            <a:r>
              <a:rPr lang="el-GR" dirty="0"/>
              <a:t>ρ ≠ 0</a:t>
            </a:r>
            <a:endParaRPr lang="en-US" dirty="0"/>
          </a:p>
          <a:p>
            <a:r>
              <a:rPr lang="en-US" dirty="0"/>
              <a:t>	</a:t>
            </a:r>
            <a:r>
              <a:rPr lang="fr-FR" dirty="0" err="1"/>
              <a:t>Correlation</a:t>
            </a:r>
            <a:r>
              <a:rPr lang="fr-FR" dirty="0"/>
              <a:t> Coefficient (X , Y) = ρ = 0.929872 </a:t>
            </a:r>
            <a:endParaRPr lang="en-US" dirty="0"/>
          </a:p>
          <a:p>
            <a:r>
              <a:rPr lang="en-US" dirty="0"/>
              <a:t>	T-test statistic = ρ [(n-2 )/(1 – ρ ^ 2)] ^ ½ = 0.93 [ 628 / (1 – 0.93 ^2)] ^ ½ = 23.3 </a:t>
            </a:r>
          </a:p>
          <a:p>
            <a:r>
              <a:rPr lang="en-US" dirty="0"/>
              <a:t>	2-tail test with α = 0.05 ; n = 630 ; 2 degrees freedom → critical value t-</a:t>
            </a:r>
            <a:r>
              <a:rPr lang="en-US" dirty="0" err="1"/>
              <a:t>dist</a:t>
            </a:r>
            <a:r>
              <a:rPr lang="en-US" dirty="0"/>
              <a:t> = 1.964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	• Conclusion: We reject null hypothesis.</a:t>
            </a:r>
          </a:p>
          <a:p>
            <a:r>
              <a:rPr lang="en-US" dirty="0"/>
              <a:t>	• Data is consistent with linear relation between long term and short-term interest rates.</a:t>
            </a:r>
          </a:p>
          <a:p>
            <a:r>
              <a:rPr lang="en-US" dirty="0"/>
              <a:t>	• This is exactly what we would expect because interest rates tend to move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8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41F3-01AF-DF99-2EA3-3BCE6071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to question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3028F-99E0-1E6C-C3C1-75EAD4D0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EC264-BEB2-0ACA-715D-56B25BEE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F04B3-6D80-DEB8-B157-D098BA59A40D}"/>
              </a:ext>
            </a:extLst>
          </p:cNvPr>
          <p:cNvSpPr txBox="1"/>
          <p:nvPr/>
        </p:nvSpPr>
        <p:spPr>
          <a:xfrm>
            <a:off x="931653" y="141473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 2: Is there a liner relationship between short-term interest rates and change in S&amp;P500?</a:t>
            </a:r>
          </a:p>
          <a:p>
            <a:endParaRPr lang="en-US" sz="1600" dirty="0"/>
          </a:p>
          <a:p>
            <a:r>
              <a:rPr lang="en-US" sz="1600" dirty="0"/>
              <a:t>	Random Variable X = TB3MS = 3-month treasury bill interest rate </a:t>
            </a:r>
          </a:p>
          <a:p>
            <a:r>
              <a:rPr lang="en-US" sz="1600" dirty="0"/>
              <a:t>	Random Variable Y = SP500 = Percent change in SP Index over the month </a:t>
            </a:r>
          </a:p>
          <a:p>
            <a:r>
              <a:rPr lang="en-US" sz="1600" dirty="0"/>
              <a:t>	ASSUME: There is no linear relationship between random variables X and Y </a:t>
            </a:r>
          </a:p>
          <a:p>
            <a:r>
              <a:rPr lang="en-US" sz="1600" dirty="0"/>
              <a:t>		• Null Hypothesis, H₀ : </a:t>
            </a:r>
            <a:r>
              <a:rPr lang="el-GR" sz="1600" dirty="0"/>
              <a:t>ρ = 0 </a:t>
            </a:r>
            <a:endParaRPr lang="en-US" sz="1600" dirty="0"/>
          </a:p>
          <a:p>
            <a:r>
              <a:rPr lang="en-US" sz="1600" dirty="0"/>
              <a:t>		</a:t>
            </a:r>
            <a:r>
              <a:rPr lang="el-GR" sz="1600" dirty="0"/>
              <a:t>• </a:t>
            </a:r>
            <a:r>
              <a:rPr lang="en-US" sz="1600" dirty="0"/>
              <a:t>Alternate Hypothesis, H₁ : </a:t>
            </a:r>
            <a:r>
              <a:rPr lang="el-GR" sz="1600" dirty="0"/>
              <a:t>ρ ≠ 0 </a:t>
            </a:r>
            <a:endParaRPr lang="en-US" sz="1600" dirty="0"/>
          </a:p>
          <a:p>
            <a:r>
              <a:rPr lang="en-US" sz="1600" dirty="0"/>
              <a:t>	Correlation Coefficient (X , Y) = </a:t>
            </a:r>
            <a:r>
              <a:rPr lang="el-GR" sz="1600" dirty="0"/>
              <a:t>ρ = -0.02 </a:t>
            </a:r>
            <a:endParaRPr lang="en-US" sz="1600" dirty="0"/>
          </a:p>
          <a:p>
            <a:r>
              <a:rPr lang="en-US" sz="1600" dirty="0"/>
              <a:t>	T-test statistic = </a:t>
            </a:r>
            <a:r>
              <a:rPr lang="el-GR" sz="1600" dirty="0"/>
              <a:t>ρ [(</a:t>
            </a:r>
            <a:r>
              <a:rPr lang="en-US" sz="1600" dirty="0"/>
              <a:t>n-2 )/(1 – </a:t>
            </a:r>
            <a:r>
              <a:rPr lang="el-GR" sz="1600" dirty="0"/>
              <a:t>ρ ^ 2)] ^ ½ = -0.02 [ 628 / (1 – (-0.02 ^2))] ^ ½ = -0.52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l-GR" sz="1600" dirty="0"/>
              <a:t>2-</a:t>
            </a:r>
            <a:r>
              <a:rPr lang="en-US" sz="1600" dirty="0"/>
              <a:t>tail test with </a:t>
            </a:r>
            <a:r>
              <a:rPr lang="el-GR" sz="1600" dirty="0"/>
              <a:t>α = 0.05 ; </a:t>
            </a:r>
            <a:r>
              <a:rPr lang="en-US" sz="1600" dirty="0"/>
              <a:t>n = 630 ; 2 degrees freedom → critical value t-</a:t>
            </a:r>
            <a:r>
              <a:rPr lang="en-US" sz="1600" dirty="0" err="1"/>
              <a:t>dist</a:t>
            </a:r>
            <a:r>
              <a:rPr lang="en-US" sz="1600" dirty="0"/>
              <a:t> = 1.964 </a:t>
            </a:r>
          </a:p>
          <a:p>
            <a:r>
              <a:rPr lang="en-US" sz="1600" dirty="0"/>
              <a:t>	[ T-test statistic = | -0.52| ] &lt; [Critical value = 1.964 ] → WE ACCEPT NULL HYPOTHESIS</a:t>
            </a:r>
          </a:p>
          <a:p>
            <a:endParaRPr lang="en-US" sz="1600" dirty="0"/>
          </a:p>
          <a:p>
            <a:r>
              <a:rPr lang="en-US" sz="1600" dirty="0"/>
              <a:t>	Conclusion </a:t>
            </a:r>
          </a:p>
          <a:p>
            <a:r>
              <a:rPr lang="en-US" sz="1600" dirty="0"/>
              <a:t>		• Conclusion: We can not reject null hypothesis. </a:t>
            </a:r>
          </a:p>
          <a:p>
            <a:r>
              <a:rPr lang="en-US" sz="1600" dirty="0"/>
              <a:t>		• Data is consistent with NO linear relation </a:t>
            </a:r>
            <a:r>
              <a:rPr lang="en-US" sz="1600" dirty="0" err="1"/>
              <a:t>btwn</a:t>
            </a:r>
            <a:r>
              <a:rPr lang="en-US" sz="1600" dirty="0"/>
              <a:t> short-term interest rates and ∆ SP500. </a:t>
            </a:r>
          </a:p>
          <a:p>
            <a:r>
              <a:rPr lang="en-US" sz="1600" dirty="0"/>
              <a:t>		• This was kind of surprising because people say interest rates strongly impact stock market. </a:t>
            </a:r>
          </a:p>
          <a:p>
            <a:r>
              <a:rPr lang="en-US" sz="1600" dirty="0"/>
              <a:t>		• Dig deeper and it’s CHANGE in EXPECTIONS for future interest rates that drive stock market </a:t>
            </a:r>
          </a:p>
          <a:p>
            <a:r>
              <a:rPr lang="en-US" sz="1600" dirty="0"/>
              <a:t>		• Presumably we’d have strong linear relationship with expected future change in interest rates.</a:t>
            </a:r>
          </a:p>
        </p:txBody>
      </p:sp>
    </p:spTree>
    <p:extLst>
      <p:ext uri="{BB962C8B-B14F-4D97-AF65-F5344CB8AC3E}">
        <p14:creationId xmlns:p14="http://schemas.microsoft.com/office/powerpoint/2010/main" val="286060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956D-8AA9-2EE5-F0A6-D749AD06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to question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F16CB-C998-C68A-56EB-A7804D52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C0EA5-2CE5-57CB-0930-F9220180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3C414-1EC3-E92E-8B97-5753545A6D62}"/>
              </a:ext>
            </a:extLst>
          </p:cNvPr>
          <p:cNvSpPr txBox="1"/>
          <p:nvPr/>
        </p:nvSpPr>
        <p:spPr>
          <a:xfrm>
            <a:off x="838200" y="1535502"/>
            <a:ext cx="10833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3: Is there a liner relationship between sunspot activity and short-term interest rates?</a:t>
            </a:r>
          </a:p>
          <a:p>
            <a:endParaRPr lang="en-US" dirty="0"/>
          </a:p>
          <a:p>
            <a:r>
              <a:rPr lang="en-US" dirty="0"/>
              <a:t>	Random Variable X = SUNSPOTS = Percent change in sunspots compared to historical average 	Random Variable Y = TB3MS = 3-month treasury bill interest rate </a:t>
            </a:r>
          </a:p>
          <a:p>
            <a:r>
              <a:rPr lang="en-US" dirty="0"/>
              <a:t>	ASSUME: There is no linear relationship between random variables X and Y </a:t>
            </a:r>
          </a:p>
          <a:p>
            <a:r>
              <a:rPr lang="en-US" dirty="0"/>
              <a:t>		• Null Hypothesis, H₀ : </a:t>
            </a:r>
            <a:r>
              <a:rPr lang="el-GR" dirty="0"/>
              <a:t>ρ = 0 </a:t>
            </a:r>
            <a:endParaRPr lang="en-US" dirty="0"/>
          </a:p>
          <a:p>
            <a:r>
              <a:rPr lang="en-US" dirty="0"/>
              <a:t>		</a:t>
            </a:r>
            <a:r>
              <a:rPr lang="el-GR" dirty="0"/>
              <a:t>• </a:t>
            </a:r>
            <a:r>
              <a:rPr lang="en-US" dirty="0"/>
              <a:t>Alternate Hypothesis, H₁ : </a:t>
            </a:r>
            <a:r>
              <a:rPr lang="el-GR" dirty="0"/>
              <a:t>ρ ≠ 0 </a:t>
            </a:r>
            <a:endParaRPr lang="en-US" dirty="0"/>
          </a:p>
          <a:p>
            <a:r>
              <a:rPr lang="en-US" dirty="0"/>
              <a:t>	Correlation Coefficient (X , Y) = </a:t>
            </a:r>
            <a:r>
              <a:rPr lang="el-GR" dirty="0"/>
              <a:t>ρ = 0.44 </a:t>
            </a:r>
            <a:endParaRPr lang="en-US" dirty="0"/>
          </a:p>
          <a:p>
            <a:r>
              <a:rPr lang="en-US" dirty="0"/>
              <a:t>	T-test statistic = </a:t>
            </a:r>
            <a:r>
              <a:rPr lang="el-GR" dirty="0"/>
              <a:t>ρ [(</a:t>
            </a:r>
            <a:r>
              <a:rPr lang="en-US" dirty="0"/>
              <a:t>n-2 )/(1 – </a:t>
            </a:r>
            <a:r>
              <a:rPr lang="el-GR" dirty="0"/>
              <a:t>ρ ^ 2)] ^ ½ = -0.02 [ 628 / (1 – 0.44 ^2)] ^ ½ = 12.4 </a:t>
            </a:r>
            <a:endParaRPr lang="en-US" dirty="0"/>
          </a:p>
          <a:p>
            <a:r>
              <a:rPr lang="en-US" dirty="0"/>
              <a:t>	</a:t>
            </a:r>
            <a:r>
              <a:rPr lang="el-GR" dirty="0"/>
              <a:t>2-</a:t>
            </a:r>
            <a:r>
              <a:rPr lang="en-US" dirty="0"/>
              <a:t>tail test with </a:t>
            </a:r>
            <a:r>
              <a:rPr lang="el-GR" dirty="0"/>
              <a:t>α = 0.05 ; </a:t>
            </a:r>
            <a:r>
              <a:rPr lang="en-US" dirty="0"/>
              <a:t>n = 630 ; 2 degrees freedom → critical value t-</a:t>
            </a:r>
            <a:r>
              <a:rPr lang="en-US" dirty="0" err="1"/>
              <a:t>dist</a:t>
            </a:r>
            <a:r>
              <a:rPr lang="en-US" dirty="0"/>
              <a:t> = 1.964 </a:t>
            </a:r>
          </a:p>
          <a:p>
            <a:r>
              <a:rPr lang="en-US" dirty="0"/>
              <a:t>	[ T-test statistic = 12.4 ] &gt; [Critical value = 1.964 ] → WE REJECT NULL HYPOTHESIS</a:t>
            </a:r>
          </a:p>
          <a:p>
            <a:endParaRPr lang="en-US" dirty="0"/>
          </a:p>
          <a:p>
            <a:r>
              <a:rPr lang="en-US" dirty="0"/>
              <a:t>	Conclusion </a:t>
            </a:r>
          </a:p>
          <a:p>
            <a:r>
              <a:rPr lang="en-US" dirty="0"/>
              <a:t>		• Conclusion: We reject null hypothesis. </a:t>
            </a:r>
          </a:p>
          <a:p>
            <a:r>
              <a:rPr lang="en-US" dirty="0"/>
              <a:t>		• SUNSPOTS CORRELATE To INTEREST RATES !!! </a:t>
            </a:r>
          </a:p>
          <a:p>
            <a:r>
              <a:rPr lang="en-US" dirty="0"/>
              <a:t>		• Awesome example of limitations of looking to correlation matrix for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2912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02" y="0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16" y="1639019"/>
            <a:ext cx="8463412" cy="4717331"/>
          </a:xfrm>
        </p:spPr>
        <p:txBody>
          <a:bodyPr/>
          <a:lstStyle/>
          <a:p>
            <a:r>
              <a:rPr lang="en-US" dirty="0"/>
              <a:t>Question 1: Is there a liner relationship between short-term interest rates and long-term interest rates? </a:t>
            </a:r>
          </a:p>
          <a:p>
            <a:endParaRPr lang="en-US" dirty="0"/>
          </a:p>
          <a:p>
            <a:r>
              <a:rPr lang="en-US" dirty="0"/>
              <a:t>Question 2: Is there a liner relationship between short-term interest rates and change in S&amp;P500?</a:t>
            </a:r>
          </a:p>
          <a:p>
            <a:endParaRPr lang="en-US" dirty="0"/>
          </a:p>
          <a:p>
            <a:r>
              <a:rPr lang="en-US" dirty="0"/>
              <a:t>Question 3: Is there a liner relationship between sunspot activity and short-term interest rates?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graph of a graph showing the rate of a currency&#10;&#10;Description automatically generated with medium confidence">
            <a:extLst>
              <a:ext uri="{FF2B5EF4-FFF2-40B4-BE49-F238E27FC236}">
                <a16:creationId xmlns:a16="http://schemas.microsoft.com/office/drawing/2014/main" id="{3E870181-A63F-C51D-6FED-8B461FDF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1D3FA-4259-0DF5-67FE-55B8D733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FD4B5-04CE-DE7D-ED76-1BFDACD0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graph showing the growth of the currency&#10;&#10;Description automatically generated with medium confidence">
            <a:extLst>
              <a:ext uri="{FF2B5EF4-FFF2-40B4-BE49-F238E27FC236}">
                <a16:creationId xmlns:a16="http://schemas.microsoft.com/office/drawing/2014/main" id="{61821D34-D7AB-385F-586B-BCE3E9AA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521892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3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72606-24E2-DF65-BD92-C39A51E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78943-06FE-72B8-D970-040C8A1E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graph showing a number of bills&#10;&#10;Description automatically generated">
            <a:extLst>
              <a:ext uri="{FF2B5EF4-FFF2-40B4-BE49-F238E27FC236}">
                <a16:creationId xmlns:a16="http://schemas.microsoft.com/office/drawing/2014/main" id="{6A4DFAE5-639F-6000-7089-49D51834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5C67-3A17-73AB-6C8F-53BB8FB9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15ECB-BD2F-A491-C705-2DFF413B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85961E3E-0319-5B80-8DF1-BB7D45F1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E20E-9800-76CE-C293-BB24951E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08276-CD74-724F-2BDF-301DF503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graph showing a line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30A3147C-C3DA-3582-D420-92270476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6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263E-50C3-8D3C-4092-491D2321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8FCA1-9B88-46CA-7CDF-6C475D1D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5F7A8-E72D-B52D-EFAC-41A36431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3B9DE56C-3D4A-0D57-919F-0F8EFDD1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3B9AE-FB7B-139F-F075-ECFBC5C7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D7505-7D00-E1B7-DEB4-72883541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chart with purple and yellow dots&#10;&#10;Description automatically generated">
            <a:extLst>
              <a:ext uri="{FF2B5EF4-FFF2-40B4-BE49-F238E27FC236}">
                <a16:creationId xmlns:a16="http://schemas.microsoft.com/office/drawing/2014/main" id="{4C9C0DF1-0009-F696-6C7D-4785189E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278735-7640-49E8-3276-BB7B441C61E5}"/>
              </a:ext>
            </a:extLst>
          </p:cNvPr>
          <p:cNvSpPr txBox="1"/>
          <p:nvPr/>
        </p:nvSpPr>
        <p:spPr>
          <a:xfrm>
            <a:off x="1940943" y="504415"/>
            <a:ext cx="755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Short term interest VS SP500</a:t>
            </a:r>
          </a:p>
        </p:txBody>
      </p:sp>
    </p:spTree>
    <p:extLst>
      <p:ext uri="{BB962C8B-B14F-4D97-AF65-F5344CB8AC3E}">
        <p14:creationId xmlns:p14="http://schemas.microsoft.com/office/powerpoint/2010/main" val="305303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{5BF2354A-2C0B-4627-8C1C-4F1F6BA15EE3}tf67328976_win32</Template>
  <TotalTime>41</TotalTime>
  <Words>805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Affects of Interest rates</vt:lpstr>
      <vt:lpstr>INTRODUCTION</vt:lpstr>
      <vt:lpstr>AREAS OF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Inflation vs. SP500</vt:lpstr>
      <vt:lpstr>PowerPoint Presentation</vt:lpstr>
      <vt:lpstr>Sunspot vs short term interest rate</vt:lpstr>
      <vt:lpstr>Conclusion to question 1</vt:lpstr>
      <vt:lpstr>Conclusion to question 2</vt:lpstr>
      <vt:lpstr>Conclusion to question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Marc Conwell</dc:creator>
  <cp:lastModifiedBy>Marc Conwell</cp:lastModifiedBy>
  <cp:revision>10</cp:revision>
  <dcterms:created xsi:type="dcterms:W3CDTF">2023-11-06T22:46:26Z</dcterms:created>
  <dcterms:modified xsi:type="dcterms:W3CDTF">2023-11-06T23:27:53Z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