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111d48757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111d4875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111d48757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111d4875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111d48757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111d4875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111d48757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111d4875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111d48757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111d4875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111d48757_0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111d4875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111d48757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111d4875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111d48757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111d4875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111d48757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111d4875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111d48757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111d4875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111d486c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111d486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111d486c3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111d486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111d486c3_2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111d486c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111d48757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111d487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111d48757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111d487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111d48757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111d4875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111d48757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111d4875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Capstone Project</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Market Campaign Analysis </a:t>
            </a:r>
            <a:r>
              <a:rPr lang="en" sz="2000"/>
              <a:t>Data Analysis &amp; Visualization/Unsupervised Learning</a:t>
            </a:r>
            <a:endParaRPr sz="2000"/>
          </a:p>
          <a:p>
            <a:pPr indent="0" lvl="0" marL="0" rtl="0" algn="l">
              <a:spcBef>
                <a:spcPts val="0"/>
              </a:spcBef>
              <a:spcAft>
                <a:spcPts val="0"/>
              </a:spcAft>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471900" y="327650"/>
            <a:ext cx="8222100" cy="43017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a:t>Recommendations</a:t>
            </a:r>
            <a:endParaRPr b="1"/>
          </a:p>
          <a:p>
            <a:pPr indent="0" lvl="0" marL="0" rtl="0" algn="l">
              <a:lnSpc>
                <a:spcPct val="115000"/>
              </a:lnSpc>
              <a:spcBef>
                <a:spcPts val="1800"/>
              </a:spcBef>
              <a:spcAft>
                <a:spcPts val="0"/>
              </a:spcAft>
              <a:buNone/>
            </a:pPr>
            <a:r>
              <a:t/>
            </a:r>
            <a:endParaRPr b="1"/>
          </a:p>
          <a:p>
            <a:pPr indent="0" lvl="0" marL="0" rtl="0" algn="l">
              <a:lnSpc>
                <a:spcPct val="115000"/>
              </a:lnSpc>
              <a:spcBef>
                <a:spcPts val="1800"/>
              </a:spcBef>
              <a:spcAft>
                <a:spcPts val="0"/>
              </a:spcAft>
              <a:buNone/>
            </a:pPr>
            <a:r>
              <a:t/>
            </a:r>
            <a:endParaRPr b="1"/>
          </a:p>
          <a:p>
            <a:pPr indent="0" lvl="0" marL="0" rtl="0" algn="l">
              <a:lnSpc>
                <a:spcPct val="115000"/>
              </a:lnSpc>
              <a:spcBef>
                <a:spcPts val="1800"/>
              </a:spcBef>
              <a:spcAft>
                <a:spcPts val="0"/>
              </a:spcAft>
              <a:buNone/>
            </a:pPr>
            <a:r>
              <a:t/>
            </a:r>
            <a:endParaRPr b="1"/>
          </a:p>
          <a:p>
            <a:pPr indent="0" lvl="0" marL="0" rtl="0" algn="l">
              <a:spcBef>
                <a:spcPts val="600"/>
              </a:spcBef>
              <a:spcAft>
                <a:spcPts val="0"/>
              </a:spcAft>
              <a:buNone/>
            </a:pPr>
            <a:r>
              <a:t/>
            </a:r>
            <a:endParaRPr/>
          </a:p>
        </p:txBody>
      </p:sp>
      <p:sp>
        <p:nvSpPr>
          <p:cNvPr id="135" name="Google Shape;135;p22"/>
          <p:cNvSpPr txBox="1"/>
          <p:nvPr>
            <p:ph idx="1" type="body"/>
          </p:nvPr>
        </p:nvSpPr>
        <p:spPr>
          <a:xfrm>
            <a:off x="471900" y="1919075"/>
            <a:ext cx="4253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Segment 2 should be the focus. They are spending less and seem to have more reason to spend with </a:t>
            </a:r>
            <a:r>
              <a:rPr lang="en" sz="1100"/>
              <a:t>likelihood</a:t>
            </a:r>
            <a:r>
              <a:rPr lang="en" sz="1100"/>
              <a:t> of having more people in the home. Here are some possible suggestions for Segment 2:</a:t>
            </a:r>
            <a:endParaRPr sz="1100"/>
          </a:p>
          <a:p>
            <a:pPr indent="-298450" lvl="0" marL="457200" rtl="0" algn="l">
              <a:spcBef>
                <a:spcPts val="0"/>
              </a:spcBef>
              <a:spcAft>
                <a:spcPts val="0"/>
              </a:spcAft>
              <a:buSzPts val="1100"/>
              <a:buChar char="●"/>
            </a:pPr>
            <a:r>
              <a:rPr lang="en" sz="1100"/>
              <a:t>Make sure that customers always know about discounts.</a:t>
            </a:r>
            <a:endParaRPr sz="1100"/>
          </a:p>
          <a:p>
            <a:pPr indent="-298450" lvl="0" marL="457200" rtl="0" algn="l">
              <a:spcBef>
                <a:spcPts val="0"/>
              </a:spcBef>
              <a:spcAft>
                <a:spcPts val="0"/>
              </a:spcAft>
              <a:buSzPts val="1100"/>
              <a:buChar char="●"/>
            </a:pPr>
            <a:r>
              <a:rPr lang="en" sz="1100"/>
              <a:t>What are some things that both teens and smaller children like? Because Segment 2 is more likely to have both in the home, it has discounts, and marketing campaigns centered around those things.</a:t>
            </a:r>
            <a:endParaRPr sz="1100"/>
          </a:p>
          <a:p>
            <a:pPr indent="-298450" lvl="0" marL="457200" rtl="0" algn="l">
              <a:spcBef>
                <a:spcPts val="0"/>
              </a:spcBef>
              <a:spcAft>
                <a:spcPts val="0"/>
              </a:spcAft>
              <a:buSzPts val="1100"/>
              <a:buChar char="●"/>
            </a:pPr>
            <a:r>
              <a:rPr lang="en" sz="1100"/>
              <a:t>Make purchasing easy. Segment 2 is more likely to have both younger kids and teens in the home, which means they might have busier lives. Making purchasing easier and more efficient would help them save time.</a:t>
            </a:r>
            <a:endParaRPr sz="11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500"/>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t/>
            </a:r>
            <a:endParaRPr sz="1400"/>
          </a:p>
          <a:p>
            <a:pPr indent="0" lvl="0" marL="457200" rtl="0" algn="l">
              <a:spcBef>
                <a:spcPts val="0"/>
              </a:spcBef>
              <a:spcAft>
                <a:spcPts val="0"/>
              </a:spcAft>
              <a:buNone/>
            </a:pPr>
            <a:r>
              <a:rPr lang="en" sz="1400"/>
              <a:t>	</a:t>
            </a:r>
            <a:endParaRPr sz="1400"/>
          </a:p>
          <a:p>
            <a:pPr indent="0" lvl="0" marL="45720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pic>
        <p:nvPicPr>
          <p:cNvPr id="136" name="Google Shape;136;p22"/>
          <p:cNvPicPr preferRelativeResize="0"/>
          <p:nvPr/>
        </p:nvPicPr>
        <p:blipFill>
          <a:blip r:embed="rId3">
            <a:alphaModFix/>
          </a:blip>
          <a:stretch>
            <a:fillRect/>
          </a:stretch>
        </p:blipFill>
        <p:spPr>
          <a:xfrm>
            <a:off x="5320750" y="1919075"/>
            <a:ext cx="2984200" cy="25434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471900" y="327650"/>
            <a:ext cx="8222100" cy="49647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a:t>Recommendations for Next Steps</a:t>
            </a:r>
            <a:endParaRPr b="1"/>
          </a:p>
          <a:p>
            <a:pPr indent="0" lvl="0" marL="0" rtl="0" algn="l">
              <a:lnSpc>
                <a:spcPct val="115000"/>
              </a:lnSpc>
              <a:spcBef>
                <a:spcPts val="1800"/>
              </a:spcBef>
              <a:spcAft>
                <a:spcPts val="0"/>
              </a:spcAft>
              <a:buNone/>
            </a:pPr>
            <a:r>
              <a:t/>
            </a:r>
            <a:endParaRPr b="1"/>
          </a:p>
          <a:p>
            <a:pPr indent="0" lvl="0" marL="0" rtl="0" algn="l">
              <a:lnSpc>
                <a:spcPct val="115000"/>
              </a:lnSpc>
              <a:spcBef>
                <a:spcPts val="1800"/>
              </a:spcBef>
              <a:spcAft>
                <a:spcPts val="0"/>
              </a:spcAft>
              <a:buNone/>
            </a:pPr>
            <a:r>
              <a:t/>
            </a:r>
            <a:endParaRPr b="1"/>
          </a:p>
          <a:p>
            <a:pPr indent="0" lvl="0" marL="0" rtl="0" algn="l">
              <a:lnSpc>
                <a:spcPct val="115000"/>
              </a:lnSpc>
              <a:spcBef>
                <a:spcPts val="1800"/>
              </a:spcBef>
              <a:spcAft>
                <a:spcPts val="0"/>
              </a:spcAft>
              <a:buNone/>
            </a:pPr>
            <a:r>
              <a:t/>
            </a:r>
            <a:endParaRPr b="1"/>
          </a:p>
          <a:p>
            <a:pPr indent="0" lvl="0" marL="0" rtl="0" algn="l">
              <a:lnSpc>
                <a:spcPct val="115000"/>
              </a:lnSpc>
              <a:spcBef>
                <a:spcPts val="1800"/>
              </a:spcBef>
              <a:spcAft>
                <a:spcPts val="0"/>
              </a:spcAft>
              <a:buNone/>
            </a:pPr>
            <a:r>
              <a:t/>
            </a:r>
            <a:endParaRPr b="1"/>
          </a:p>
          <a:p>
            <a:pPr indent="0" lvl="0" marL="0" rtl="0" algn="l">
              <a:spcBef>
                <a:spcPts val="600"/>
              </a:spcBef>
              <a:spcAft>
                <a:spcPts val="0"/>
              </a:spcAft>
              <a:buNone/>
            </a:pPr>
            <a:r>
              <a:t/>
            </a:r>
            <a:endParaRPr/>
          </a:p>
        </p:txBody>
      </p:sp>
      <p:sp>
        <p:nvSpPr>
          <p:cNvPr id="142" name="Google Shape;142;p23"/>
          <p:cNvSpPr txBox="1"/>
          <p:nvPr>
            <p:ph idx="1" type="body"/>
          </p:nvPr>
        </p:nvSpPr>
        <p:spPr>
          <a:xfrm>
            <a:off x="471900" y="1919075"/>
            <a:ext cx="4253700" cy="2710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Get an understanding of customers' media habits to know where to market.</a:t>
            </a:r>
            <a:endParaRPr sz="1500"/>
          </a:p>
          <a:p>
            <a:pPr indent="-323850" lvl="0" marL="457200" rtl="0" algn="l">
              <a:spcBef>
                <a:spcPts val="0"/>
              </a:spcBef>
              <a:spcAft>
                <a:spcPts val="0"/>
              </a:spcAft>
              <a:buSzPts val="1500"/>
              <a:buChar char="●"/>
            </a:pPr>
            <a:r>
              <a:rPr lang="en" sz="1500"/>
              <a:t>Partner with UX to understand the why behind customer behavior.</a:t>
            </a:r>
            <a:endParaRPr sz="1500"/>
          </a:p>
          <a:p>
            <a:pPr indent="-323850" lvl="0" marL="457200" rtl="0" algn="l">
              <a:spcBef>
                <a:spcPts val="0"/>
              </a:spcBef>
              <a:spcAft>
                <a:spcPts val="0"/>
              </a:spcAft>
              <a:buSzPts val="1500"/>
              <a:buChar char="●"/>
            </a:pPr>
            <a:r>
              <a:rPr lang="en" sz="1500"/>
              <a:t>Get a regular cadence of running these projects to have a continual understanding of customer behavior and how it changes over time.</a:t>
            </a:r>
            <a:endParaRPr sz="1500"/>
          </a:p>
          <a:p>
            <a:pPr indent="0" lvl="0" marL="0" rtl="0" algn="l">
              <a:spcBef>
                <a:spcPts val="0"/>
              </a:spcBef>
              <a:spcAft>
                <a:spcPts val="0"/>
              </a:spcAft>
              <a:buNone/>
            </a:pPr>
            <a:r>
              <a:t/>
            </a:r>
            <a:endParaRPr sz="1500"/>
          </a:p>
          <a:p>
            <a:pPr indent="0" lvl="0" marL="457200" rtl="0" algn="l">
              <a:spcBef>
                <a:spcPts val="0"/>
              </a:spcBef>
              <a:spcAft>
                <a:spcPts val="0"/>
              </a:spcAft>
              <a:buNone/>
            </a:pPr>
            <a:r>
              <a:t/>
            </a:r>
            <a:endParaRPr sz="11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500"/>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t/>
            </a:r>
            <a:endParaRPr sz="1400"/>
          </a:p>
          <a:p>
            <a:pPr indent="0" lvl="0" marL="457200" rtl="0" algn="l">
              <a:spcBef>
                <a:spcPts val="0"/>
              </a:spcBef>
              <a:spcAft>
                <a:spcPts val="0"/>
              </a:spcAft>
              <a:buNone/>
            </a:pPr>
            <a:r>
              <a:rPr lang="en" sz="1400"/>
              <a:t>	</a:t>
            </a:r>
            <a:endParaRPr sz="1400"/>
          </a:p>
          <a:p>
            <a:pPr indent="0" lvl="0" marL="45720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pic>
        <p:nvPicPr>
          <p:cNvPr id="143" name="Google Shape;143;p23"/>
          <p:cNvPicPr preferRelativeResize="0"/>
          <p:nvPr/>
        </p:nvPicPr>
        <p:blipFill>
          <a:blip r:embed="rId3">
            <a:alphaModFix/>
          </a:blip>
          <a:stretch>
            <a:fillRect/>
          </a:stretch>
        </p:blipFill>
        <p:spPr>
          <a:xfrm>
            <a:off x="5252125" y="1883650"/>
            <a:ext cx="3058250" cy="3058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471900" y="327650"/>
            <a:ext cx="8222100" cy="18594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a:t>Explained Variance Elbow Analysis</a:t>
            </a:r>
            <a:endParaRPr b="1"/>
          </a:p>
          <a:p>
            <a:pPr indent="0" lvl="0" marL="0" rtl="0" algn="l">
              <a:spcBef>
                <a:spcPts val="600"/>
              </a:spcBef>
              <a:spcAft>
                <a:spcPts val="0"/>
              </a:spcAft>
              <a:buNone/>
            </a:pPr>
            <a:r>
              <a:t/>
            </a:r>
            <a:endParaRPr/>
          </a:p>
        </p:txBody>
      </p:sp>
      <p:pic>
        <p:nvPicPr>
          <p:cNvPr id="154" name="Google Shape;154;p25"/>
          <p:cNvPicPr preferRelativeResize="0"/>
          <p:nvPr/>
        </p:nvPicPr>
        <p:blipFill>
          <a:blip r:embed="rId3">
            <a:alphaModFix/>
          </a:blip>
          <a:stretch>
            <a:fillRect/>
          </a:stretch>
        </p:blipFill>
        <p:spPr>
          <a:xfrm>
            <a:off x="2235300" y="1772675"/>
            <a:ext cx="4048850" cy="3170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71900" y="327650"/>
            <a:ext cx="8222100" cy="18594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a:t>Principal </a:t>
            </a:r>
            <a:r>
              <a:rPr b="1" lang="en"/>
              <a:t>Component Loadings</a:t>
            </a:r>
            <a:r>
              <a:rPr b="1" lang="en"/>
              <a:t> </a:t>
            </a:r>
            <a:endParaRPr b="1"/>
          </a:p>
          <a:p>
            <a:pPr indent="0" lvl="0" marL="0" rtl="0" algn="l">
              <a:spcBef>
                <a:spcPts val="600"/>
              </a:spcBef>
              <a:spcAft>
                <a:spcPts val="0"/>
              </a:spcAft>
              <a:buNone/>
            </a:pPr>
            <a:r>
              <a:t/>
            </a:r>
            <a:endParaRPr/>
          </a:p>
        </p:txBody>
      </p:sp>
      <p:pic>
        <p:nvPicPr>
          <p:cNvPr id="160" name="Google Shape;160;p26"/>
          <p:cNvPicPr preferRelativeResize="0"/>
          <p:nvPr/>
        </p:nvPicPr>
        <p:blipFill>
          <a:blip r:embed="rId3">
            <a:alphaModFix/>
          </a:blip>
          <a:stretch>
            <a:fillRect/>
          </a:stretch>
        </p:blipFill>
        <p:spPr>
          <a:xfrm>
            <a:off x="938800" y="1751400"/>
            <a:ext cx="3106550" cy="3212150"/>
          </a:xfrm>
          <a:prstGeom prst="rect">
            <a:avLst/>
          </a:prstGeom>
          <a:noFill/>
          <a:ln>
            <a:noFill/>
          </a:ln>
          <a:effectLst>
            <a:outerShdw blurRad="57150" rotWithShape="0" algn="bl" dir="5400000" dist="19050">
              <a:srgbClr val="000000">
                <a:alpha val="50000"/>
              </a:srgbClr>
            </a:outerShdw>
          </a:effectLst>
        </p:spPr>
      </p:pic>
      <p:pic>
        <p:nvPicPr>
          <p:cNvPr id="161" name="Google Shape;161;p26"/>
          <p:cNvPicPr preferRelativeResize="0"/>
          <p:nvPr/>
        </p:nvPicPr>
        <p:blipFill>
          <a:blip r:embed="rId4">
            <a:alphaModFix/>
          </a:blip>
          <a:stretch>
            <a:fillRect/>
          </a:stretch>
        </p:blipFill>
        <p:spPr>
          <a:xfrm>
            <a:off x="4410300" y="1751400"/>
            <a:ext cx="3106550" cy="3212153"/>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471900" y="327650"/>
            <a:ext cx="8222100" cy="18594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a:t>PCA Clustering</a:t>
            </a:r>
            <a:endParaRPr b="1"/>
          </a:p>
          <a:p>
            <a:pPr indent="0" lvl="0" marL="0" rtl="0" algn="l">
              <a:spcBef>
                <a:spcPts val="600"/>
              </a:spcBef>
              <a:spcAft>
                <a:spcPts val="0"/>
              </a:spcAft>
              <a:buNone/>
            </a:pPr>
            <a:r>
              <a:t/>
            </a:r>
            <a:endParaRPr/>
          </a:p>
        </p:txBody>
      </p:sp>
      <p:pic>
        <p:nvPicPr>
          <p:cNvPr id="167" name="Google Shape;167;p27"/>
          <p:cNvPicPr preferRelativeResize="0"/>
          <p:nvPr/>
        </p:nvPicPr>
        <p:blipFill>
          <a:blip r:embed="rId3">
            <a:alphaModFix/>
          </a:blip>
          <a:stretch>
            <a:fillRect/>
          </a:stretch>
        </p:blipFill>
        <p:spPr>
          <a:xfrm>
            <a:off x="2274198" y="1751400"/>
            <a:ext cx="4231550" cy="31627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471900" y="327650"/>
            <a:ext cx="8222100" cy="18594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a:t>KMeans Cluster</a:t>
            </a:r>
            <a:endParaRPr b="1"/>
          </a:p>
          <a:p>
            <a:pPr indent="0" lvl="0" marL="0" rtl="0" algn="l">
              <a:spcBef>
                <a:spcPts val="600"/>
              </a:spcBef>
              <a:spcAft>
                <a:spcPts val="0"/>
              </a:spcAft>
              <a:buNone/>
            </a:pPr>
            <a:r>
              <a:t/>
            </a:r>
            <a:endParaRPr/>
          </a:p>
        </p:txBody>
      </p:sp>
      <p:pic>
        <p:nvPicPr>
          <p:cNvPr id="173" name="Google Shape;173;p28"/>
          <p:cNvPicPr preferRelativeResize="0"/>
          <p:nvPr/>
        </p:nvPicPr>
        <p:blipFill>
          <a:blip r:embed="rId3">
            <a:alphaModFix/>
          </a:blip>
          <a:stretch>
            <a:fillRect/>
          </a:stretch>
        </p:blipFill>
        <p:spPr>
          <a:xfrm>
            <a:off x="2416513" y="1822250"/>
            <a:ext cx="4310975" cy="32220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471900" y="327650"/>
            <a:ext cx="8222100" cy="18594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a:t>Agg Cluster</a:t>
            </a:r>
            <a:endParaRPr b="1"/>
          </a:p>
          <a:p>
            <a:pPr indent="0" lvl="0" marL="0" rtl="0" algn="l">
              <a:spcBef>
                <a:spcPts val="600"/>
              </a:spcBef>
              <a:spcAft>
                <a:spcPts val="0"/>
              </a:spcAft>
              <a:buNone/>
            </a:pPr>
            <a:r>
              <a:t/>
            </a:r>
            <a:endParaRPr/>
          </a:p>
        </p:txBody>
      </p:sp>
      <p:pic>
        <p:nvPicPr>
          <p:cNvPr id="179" name="Google Shape;179;p29"/>
          <p:cNvPicPr preferRelativeResize="0"/>
          <p:nvPr/>
        </p:nvPicPr>
        <p:blipFill>
          <a:blip r:embed="rId3">
            <a:alphaModFix/>
          </a:blip>
          <a:stretch>
            <a:fillRect/>
          </a:stretch>
        </p:blipFill>
        <p:spPr>
          <a:xfrm>
            <a:off x="2643502" y="1843525"/>
            <a:ext cx="4130630" cy="3158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460950" y="327650"/>
            <a:ext cx="8222100" cy="18594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a:t>Dendrogram with Complete and Ward</a:t>
            </a:r>
            <a:endParaRPr b="1"/>
          </a:p>
          <a:p>
            <a:pPr indent="0" lvl="0" marL="0" rtl="0" algn="l">
              <a:spcBef>
                <a:spcPts val="600"/>
              </a:spcBef>
              <a:spcAft>
                <a:spcPts val="0"/>
              </a:spcAft>
              <a:buNone/>
            </a:pPr>
            <a:r>
              <a:t/>
            </a:r>
            <a:endParaRPr/>
          </a:p>
        </p:txBody>
      </p:sp>
      <p:pic>
        <p:nvPicPr>
          <p:cNvPr id="185" name="Google Shape;185;p30"/>
          <p:cNvPicPr preferRelativeResize="0"/>
          <p:nvPr/>
        </p:nvPicPr>
        <p:blipFill>
          <a:blip r:embed="rId3">
            <a:alphaModFix/>
          </a:blip>
          <a:stretch>
            <a:fillRect/>
          </a:stretch>
        </p:blipFill>
        <p:spPr>
          <a:xfrm>
            <a:off x="906850" y="2134000"/>
            <a:ext cx="3311601" cy="2651651"/>
          </a:xfrm>
          <a:prstGeom prst="rect">
            <a:avLst/>
          </a:prstGeom>
          <a:noFill/>
          <a:ln>
            <a:noFill/>
          </a:ln>
          <a:effectLst>
            <a:outerShdw blurRad="57150" rotWithShape="0" algn="bl" dir="5400000" dist="19050">
              <a:srgbClr val="000000">
                <a:alpha val="50000"/>
              </a:srgbClr>
            </a:outerShdw>
          </a:effectLst>
        </p:spPr>
      </p:pic>
      <p:pic>
        <p:nvPicPr>
          <p:cNvPr id="186" name="Google Shape;186;p30"/>
          <p:cNvPicPr preferRelativeResize="0"/>
          <p:nvPr/>
        </p:nvPicPr>
        <p:blipFill>
          <a:blip r:embed="rId4">
            <a:alphaModFix/>
          </a:blip>
          <a:stretch>
            <a:fillRect/>
          </a:stretch>
        </p:blipFill>
        <p:spPr>
          <a:xfrm>
            <a:off x="4370851" y="2339450"/>
            <a:ext cx="4620749" cy="2326168"/>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471900" y="327650"/>
            <a:ext cx="8222100" cy="18594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a:t>Explained Variance Elbow Analysis</a:t>
            </a:r>
            <a:endParaRPr b="1"/>
          </a:p>
          <a:p>
            <a:pPr indent="0" lvl="0" marL="0" rtl="0" algn="l">
              <a:spcBef>
                <a:spcPts val="600"/>
              </a:spcBef>
              <a:spcAft>
                <a:spcPts val="0"/>
              </a:spcAft>
              <a:buNone/>
            </a:pPr>
            <a:r>
              <a:t/>
            </a:r>
            <a:endParaRPr/>
          </a:p>
        </p:txBody>
      </p:sp>
      <p:pic>
        <p:nvPicPr>
          <p:cNvPr id="192" name="Google Shape;192;p31"/>
          <p:cNvPicPr preferRelativeResize="0"/>
          <p:nvPr/>
        </p:nvPicPr>
        <p:blipFill>
          <a:blip r:embed="rId3">
            <a:alphaModFix/>
          </a:blip>
          <a:stretch>
            <a:fillRect/>
          </a:stretch>
        </p:blipFill>
        <p:spPr>
          <a:xfrm>
            <a:off x="2235300" y="1772675"/>
            <a:ext cx="4048850" cy="3170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13866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a:t>Executive Summary</a:t>
            </a:r>
            <a:endParaRPr b="1"/>
          </a:p>
          <a:p>
            <a:pPr indent="0" lvl="0" marL="0" rtl="0" algn="l">
              <a:spcBef>
                <a:spcPts val="600"/>
              </a:spcBef>
              <a:spcAft>
                <a:spcPts val="0"/>
              </a:spcAft>
              <a:buNone/>
            </a:pPr>
            <a:r>
              <a:t/>
            </a:r>
            <a:endParaRPr/>
          </a:p>
        </p:txBody>
      </p:sp>
      <p:sp>
        <p:nvSpPr>
          <p:cNvPr id="74" name="Google Shape;74;p14"/>
          <p:cNvSpPr txBox="1"/>
          <p:nvPr>
            <p:ph idx="1" type="body"/>
          </p:nvPr>
        </p:nvSpPr>
        <p:spPr>
          <a:xfrm>
            <a:off x="471900" y="1919075"/>
            <a:ext cx="3999900" cy="1325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sz="1500">
                <a:latin typeface="Arial"/>
                <a:ea typeface="Arial"/>
                <a:cs typeface="Arial"/>
                <a:sym typeface="Arial"/>
              </a:rPr>
              <a:t>T</a:t>
            </a:r>
            <a:r>
              <a:rPr b="1" lang="en" sz="1500"/>
              <a:t>his project’s purpose is to understand customer behavior better and segment those customers to be better able to market to those customers based on the behaviors uncovered in the data. Based on the data, there were two distinct segments that were uncovered. </a:t>
            </a:r>
            <a:endParaRPr b="1" sz="1500"/>
          </a:p>
          <a:p>
            <a:pPr indent="0" lvl="0" marL="0" rtl="0" algn="l">
              <a:spcBef>
                <a:spcPts val="0"/>
              </a:spcBef>
              <a:spcAft>
                <a:spcPts val="1600"/>
              </a:spcAft>
              <a:buNone/>
            </a:pPr>
            <a:r>
              <a:t/>
            </a:r>
            <a:endParaRPr b="1"/>
          </a:p>
        </p:txBody>
      </p:sp>
      <p:sp>
        <p:nvSpPr>
          <p:cNvPr id="75" name="Google Shape;75;p14"/>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b="1" lang="en" sz="1200"/>
              <a:t>Segment 1:</a:t>
            </a:r>
            <a:r>
              <a:rPr lang="en" sz="1200"/>
              <a:t> This group has a slightly higher income and is likely to have a teen in the home. They are relatively even in age with the second segment. When they shop, they are definitely likely to spend more money. They use all mediums to shop. Mediums like the web, catalog, and store but are more in favor of shopping in person than using the other two.</a:t>
            </a:r>
            <a:endParaRPr sz="1200"/>
          </a:p>
          <a:p>
            <a:pPr indent="-304800" lvl="0" marL="457200" rtl="0" algn="l">
              <a:spcBef>
                <a:spcPts val="0"/>
              </a:spcBef>
              <a:spcAft>
                <a:spcPts val="0"/>
              </a:spcAft>
              <a:buSzPts val="1200"/>
              <a:buFont typeface="Arial"/>
              <a:buChar char="●"/>
            </a:pPr>
            <a:r>
              <a:rPr b="1" lang="en" sz="1200"/>
              <a:t>Segment 2: </a:t>
            </a:r>
            <a:r>
              <a:rPr lang="en" sz="1200"/>
              <a:t>This group has a slightly lower income but is more likely to have teens and smaller children in the home. This group makes more web visits, they don’t make as many purchases on the web.</a:t>
            </a:r>
            <a:endParaRPr sz="1200"/>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471900" y="327650"/>
            <a:ext cx="8222100" cy="18594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a:t>Explained Variance Elbow Analysis</a:t>
            </a:r>
            <a:endParaRPr b="1"/>
          </a:p>
          <a:p>
            <a:pPr indent="0" lvl="0" marL="0" rtl="0" algn="l">
              <a:spcBef>
                <a:spcPts val="600"/>
              </a:spcBef>
              <a:spcAft>
                <a:spcPts val="0"/>
              </a:spcAft>
              <a:buNone/>
            </a:pPr>
            <a:r>
              <a:t/>
            </a:r>
            <a:endParaRPr/>
          </a:p>
        </p:txBody>
      </p:sp>
      <p:pic>
        <p:nvPicPr>
          <p:cNvPr id="198" name="Google Shape;198;p32"/>
          <p:cNvPicPr preferRelativeResize="0"/>
          <p:nvPr/>
        </p:nvPicPr>
        <p:blipFill>
          <a:blip r:embed="rId3">
            <a:alphaModFix/>
          </a:blip>
          <a:stretch>
            <a:fillRect/>
          </a:stretch>
        </p:blipFill>
        <p:spPr>
          <a:xfrm>
            <a:off x="2235300" y="1772675"/>
            <a:ext cx="4048850" cy="31707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471900" y="327650"/>
            <a:ext cx="8222100" cy="18594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a:t>Explained Variance Elbow Analysis</a:t>
            </a:r>
            <a:endParaRPr b="1"/>
          </a:p>
          <a:p>
            <a:pPr indent="0" lvl="0" marL="0" rtl="0" algn="l">
              <a:spcBef>
                <a:spcPts val="600"/>
              </a:spcBef>
              <a:spcAft>
                <a:spcPts val="0"/>
              </a:spcAft>
              <a:buNone/>
            </a:pPr>
            <a:r>
              <a:t/>
            </a:r>
            <a:endParaRPr/>
          </a:p>
        </p:txBody>
      </p:sp>
      <p:pic>
        <p:nvPicPr>
          <p:cNvPr id="204" name="Google Shape;204;p33"/>
          <p:cNvPicPr preferRelativeResize="0"/>
          <p:nvPr/>
        </p:nvPicPr>
        <p:blipFill>
          <a:blip r:embed="rId3">
            <a:alphaModFix/>
          </a:blip>
          <a:stretch>
            <a:fillRect/>
          </a:stretch>
        </p:blipFill>
        <p:spPr>
          <a:xfrm>
            <a:off x="2235300" y="1772675"/>
            <a:ext cx="4048850" cy="31707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327650"/>
            <a:ext cx="8222100" cy="25374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a:t>Problem Summary</a:t>
            </a:r>
            <a:endParaRPr b="1"/>
          </a:p>
          <a:p>
            <a:pPr indent="0" lvl="0" marL="0" rtl="0" algn="l">
              <a:lnSpc>
                <a:spcPct val="115000"/>
              </a:lnSpc>
              <a:spcBef>
                <a:spcPts val="1800"/>
              </a:spcBef>
              <a:spcAft>
                <a:spcPts val="0"/>
              </a:spcAft>
              <a:buNone/>
            </a:pPr>
            <a:r>
              <a:t/>
            </a:r>
            <a:endParaRPr b="1"/>
          </a:p>
          <a:p>
            <a:pPr indent="0" lvl="0" marL="0" rtl="0" algn="l">
              <a:spcBef>
                <a:spcPts val="600"/>
              </a:spcBef>
              <a:spcAft>
                <a:spcPts val="0"/>
              </a:spcAft>
              <a:buNone/>
            </a:pPr>
            <a:r>
              <a:t/>
            </a:r>
            <a:endParaRPr/>
          </a:p>
        </p:txBody>
      </p:sp>
      <p:sp>
        <p:nvSpPr>
          <p:cNvPr id="81" name="Google Shape;81;p15"/>
          <p:cNvSpPr txBox="1"/>
          <p:nvPr>
            <p:ph idx="1" type="body"/>
          </p:nvPr>
        </p:nvSpPr>
        <p:spPr>
          <a:xfrm>
            <a:off x="471900" y="1919075"/>
            <a:ext cx="50145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a:t>
            </a:r>
            <a:r>
              <a:rPr lang="en" sz="1400"/>
              <a:t>n an effort to drive revenue and lower marketing spending, customer behavior needs to be better understood. A better understanding of customer behavior would allow for more targeted marketing. More targeted would allow lower marketing costs and less effort because of the better understanding of customers. This would also drive revenue because of the lowered marketing cost but also get customers to shop more often and spend more per visit.</a:t>
            </a:r>
            <a:endParaRPr sz="1400"/>
          </a:p>
          <a:p>
            <a:pPr indent="0" lvl="0" marL="457200" rtl="0" algn="l">
              <a:spcBef>
                <a:spcPts val="0"/>
              </a:spcBef>
              <a:spcAft>
                <a:spcPts val="0"/>
              </a:spcAft>
              <a:buNone/>
            </a:pPr>
            <a:r>
              <a:rPr lang="en" sz="1400"/>
              <a:t>	</a:t>
            </a:r>
            <a:endParaRPr sz="1400"/>
          </a:p>
          <a:p>
            <a:pPr indent="0" lvl="0" marL="45720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pic>
        <p:nvPicPr>
          <p:cNvPr id="82" name="Google Shape;82;p15"/>
          <p:cNvPicPr preferRelativeResize="0"/>
          <p:nvPr/>
        </p:nvPicPr>
        <p:blipFill>
          <a:blip r:embed="rId3">
            <a:alphaModFix/>
          </a:blip>
          <a:stretch>
            <a:fillRect/>
          </a:stretch>
        </p:blipFill>
        <p:spPr>
          <a:xfrm>
            <a:off x="5707375" y="1919075"/>
            <a:ext cx="2806970" cy="19736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327650"/>
            <a:ext cx="8222100" cy="34878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a:t>Solution Design</a:t>
            </a:r>
            <a:endParaRPr b="1"/>
          </a:p>
          <a:p>
            <a:pPr indent="0" lvl="0" marL="0" rtl="0" algn="l">
              <a:lnSpc>
                <a:spcPct val="115000"/>
              </a:lnSpc>
              <a:spcBef>
                <a:spcPts val="1800"/>
              </a:spcBef>
              <a:spcAft>
                <a:spcPts val="0"/>
              </a:spcAft>
              <a:buNone/>
            </a:pPr>
            <a:r>
              <a:t/>
            </a:r>
            <a:endParaRPr b="1"/>
          </a:p>
          <a:p>
            <a:pPr indent="0" lvl="0" marL="0" rtl="0" algn="l">
              <a:lnSpc>
                <a:spcPct val="115000"/>
              </a:lnSpc>
              <a:spcBef>
                <a:spcPts val="1800"/>
              </a:spcBef>
              <a:spcAft>
                <a:spcPts val="0"/>
              </a:spcAft>
              <a:buNone/>
            </a:pPr>
            <a:r>
              <a:t/>
            </a:r>
            <a:endParaRPr b="1"/>
          </a:p>
          <a:p>
            <a:pPr indent="0" lvl="0" marL="0" rtl="0" algn="l">
              <a:spcBef>
                <a:spcPts val="600"/>
              </a:spcBef>
              <a:spcAft>
                <a:spcPts val="0"/>
              </a:spcAft>
              <a:buNone/>
            </a:pPr>
            <a:r>
              <a:t/>
            </a:r>
            <a:endParaRPr/>
          </a:p>
        </p:txBody>
      </p:sp>
      <p:sp>
        <p:nvSpPr>
          <p:cNvPr id="88" name="Google Shape;88;p16"/>
          <p:cNvSpPr txBox="1"/>
          <p:nvPr>
            <p:ph idx="1" type="body"/>
          </p:nvPr>
        </p:nvSpPr>
        <p:spPr>
          <a:xfrm>
            <a:off x="471900" y="1919075"/>
            <a:ext cx="50145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Using the customer data, there were four clustering models that were explored. Those models were:</a:t>
            </a:r>
            <a:endParaRPr sz="1600"/>
          </a:p>
          <a:p>
            <a:pPr indent="-330200" lvl="0" marL="457200" rtl="0" algn="l">
              <a:spcBef>
                <a:spcPts val="0"/>
              </a:spcBef>
              <a:spcAft>
                <a:spcPts val="0"/>
              </a:spcAft>
              <a:buSzPts val="1600"/>
              <a:buChar char="●"/>
            </a:pPr>
            <a:r>
              <a:rPr lang="en" sz="1600"/>
              <a:t>KMeans</a:t>
            </a:r>
            <a:endParaRPr sz="1600"/>
          </a:p>
          <a:p>
            <a:pPr indent="-330200" lvl="0" marL="457200" rtl="0" algn="l">
              <a:spcBef>
                <a:spcPts val="0"/>
              </a:spcBef>
              <a:spcAft>
                <a:spcPts val="0"/>
              </a:spcAft>
              <a:buSzPts val="1600"/>
              <a:buChar char="●"/>
            </a:pPr>
            <a:r>
              <a:rPr lang="en" sz="1600"/>
              <a:t>Kmedoids</a:t>
            </a:r>
            <a:endParaRPr sz="1600"/>
          </a:p>
          <a:p>
            <a:pPr indent="-330200" lvl="0" marL="457200" rtl="0" algn="l">
              <a:spcBef>
                <a:spcPts val="0"/>
              </a:spcBef>
              <a:spcAft>
                <a:spcPts val="0"/>
              </a:spcAft>
              <a:buSzPts val="1600"/>
              <a:buChar char="●"/>
            </a:pPr>
            <a:r>
              <a:rPr lang="en" sz="1600"/>
              <a:t>Agglomerative Clustering</a:t>
            </a:r>
            <a:endParaRPr sz="1600"/>
          </a:p>
          <a:p>
            <a:pPr indent="-330200" lvl="0" marL="457200" rtl="0" algn="l">
              <a:spcBef>
                <a:spcPts val="0"/>
              </a:spcBef>
              <a:spcAft>
                <a:spcPts val="0"/>
              </a:spcAft>
              <a:buSzPts val="1600"/>
              <a:buChar char="●"/>
            </a:pPr>
            <a:r>
              <a:rPr lang="en" sz="1600"/>
              <a:t>DBSCAN</a:t>
            </a:r>
            <a:endParaRPr sz="1600"/>
          </a:p>
          <a:p>
            <a:pPr indent="0" lvl="0" marL="0" rtl="0" algn="l">
              <a:spcBef>
                <a:spcPts val="0"/>
              </a:spcBef>
              <a:spcAft>
                <a:spcPts val="0"/>
              </a:spcAft>
              <a:buNone/>
            </a:pPr>
            <a:r>
              <a:t/>
            </a:r>
            <a:endParaRPr sz="1400"/>
          </a:p>
          <a:p>
            <a:pPr indent="0" lvl="0" marL="457200" rtl="0" algn="l">
              <a:spcBef>
                <a:spcPts val="0"/>
              </a:spcBef>
              <a:spcAft>
                <a:spcPts val="0"/>
              </a:spcAft>
              <a:buNone/>
            </a:pPr>
            <a:r>
              <a:rPr lang="en" sz="1400"/>
              <a:t>	</a:t>
            </a:r>
            <a:endParaRPr sz="1400"/>
          </a:p>
          <a:p>
            <a:pPr indent="0" lvl="0" marL="45720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pic>
        <p:nvPicPr>
          <p:cNvPr id="89" name="Google Shape;89;p16"/>
          <p:cNvPicPr preferRelativeResize="0"/>
          <p:nvPr/>
        </p:nvPicPr>
        <p:blipFill>
          <a:blip r:embed="rId3">
            <a:alphaModFix/>
          </a:blip>
          <a:stretch>
            <a:fillRect/>
          </a:stretch>
        </p:blipFill>
        <p:spPr>
          <a:xfrm>
            <a:off x="5958575" y="1919075"/>
            <a:ext cx="2069050" cy="2677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327650"/>
            <a:ext cx="8222100" cy="34878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a:t>Solution Design</a:t>
            </a:r>
            <a:endParaRPr b="1"/>
          </a:p>
          <a:p>
            <a:pPr indent="0" lvl="0" marL="0" rtl="0" algn="l">
              <a:lnSpc>
                <a:spcPct val="115000"/>
              </a:lnSpc>
              <a:spcBef>
                <a:spcPts val="1800"/>
              </a:spcBef>
              <a:spcAft>
                <a:spcPts val="0"/>
              </a:spcAft>
              <a:buNone/>
            </a:pPr>
            <a:r>
              <a:t/>
            </a:r>
            <a:endParaRPr b="1"/>
          </a:p>
          <a:p>
            <a:pPr indent="0" lvl="0" marL="0" rtl="0" algn="l">
              <a:lnSpc>
                <a:spcPct val="115000"/>
              </a:lnSpc>
              <a:spcBef>
                <a:spcPts val="1800"/>
              </a:spcBef>
              <a:spcAft>
                <a:spcPts val="0"/>
              </a:spcAft>
              <a:buNone/>
            </a:pPr>
            <a:r>
              <a:t/>
            </a:r>
            <a:endParaRPr b="1"/>
          </a:p>
          <a:p>
            <a:pPr indent="0" lvl="0" marL="0" rtl="0" algn="l">
              <a:spcBef>
                <a:spcPts val="600"/>
              </a:spcBef>
              <a:spcAft>
                <a:spcPts val="0"/>
              </a:spcAft>
              <a:buNone/>
            </a:pPr>
            <a:r>
              <a:t/>
            </a:r>
            <a:endParaRPr/>
          </a:p>
        </p:txBody>
      </p:sp>
      <p:sp>
        <p:nvSpPr>
          <p:cNvPr id="95" name="Google Shape;95;p17"/>
          <p:cNvSpPr txBox="1"/>
          <p:nvPr>
            <p:ph idx="1" type="body"/>
          </p:nvPr>
        </p:nvSpPr>
        <p:spPr>
          <a:xfrm>
            <a:off x="471900" y="1919075"/>
            <a:ext cx="44256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Elbow analysis was used to determine the optimal number of clusters.</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t/>
            </a:r>
            <a:endParaRPr sz="1400"/>
          </a:p>
          <a:p>
            <a:pPr indent="0" lvl="0" marL="457200" rtl="0" algn="l">
              <a:spcBef>
                <a:spcPts val="0"/>
              </a:spcBef>
              <a:spcAft>
                <a:spcPts val="0"/>
              </a:spcAft>
              <a:buNone/>
            </a:pPr>
            <a:r>
              <a:rPr lang="en" sz="1400"/>
              <a:t>	</a:t>
            </a:r>
            <a:endParaRPr sz="1400"/>
          </a:p>
          <a:p>
            <a:pPr indent="0" lvl="0" marL="45720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pic>
        <p:nvPicPr>
          <p:cNvPr id="96" name="Google Shape;96;p17"/>
          <p:cNvPicPr preferRelativeResize="0"/>
          <p:nvPr/>
        </p:nvPicPr>
        <p:blipFill>
          <a:blip r:embed="rId3">
            <a:alphaModFix/>
          </a:blip>
          <a:stretch>
            <a:fillRect/>
          </a:stretch>
        </p:blipFill>
        <p:spPr>
          <a:xfrm>
            <a:off x="5304534" y="1919071"/>
            <a:ext cx="3513686" cy="2819625"/>
          </a:xfrm>
          <a:prstGeom prst="rect">
            <a:avLst/>
          </a:prstGeom>
          <a:noFill/>
          <a:ln>
            <a:noFill/>
          </a:ln>
          <a:effectLst>
            <a:outerShdw blurRad="57150" rotWithShape="0" algn="bl" dir="5400000" dist="19050">
              <a:srgbClr val="000000">
                <a:alpha val="50000"/>
              </a:srgbClr>
            </a:outerShdw>
          </a:effectLst>
        </p:spPr>
      </p:pic>
      <p:cxnSp>
        <p:nvCxnSpPr>
          <p:cNvPr id="97" name="Google Shape;97;p17"/>
          <p:cNvCxnSpPr/>
          <p:nvPr/>
        </p:nvCxnSpPr>
        <p:spPr>
          <a:xfrm>
            <a:off x="5981700" y="2265825"/>
            <a:ext cx="15300" cy="2126100"/>
          </a:xfrm>
          <a:prstGeom prst="straightConnector1">
            <a:avLst/>
          </a:prstGeom>
          <a:noFill/>
          <a:ln cap="flat" cmpd="sng" w="9525">
            <a:solidFill>
              <a:schemeClr val="accent3"/>
            </a:solidFill>
            <a:prstDash val="dash"/>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471900" y="327650"/>
            <a:ext cx="8222100" cy="34878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a:t>Solution Design</a:t>
            </a:r>
            <a:endParaRPr b="1"/>
          </a:p>
          <a:p>
            <a:pPr indent="0" lvl="0" marL="0" rtl="0" algn="l">
              <a:lnSpc>
                <a:spcPct val="115000"/>
              </a:lnSpc>
              <a:spcBef>
                <a:spcPts val="1800"/>
              </a:spcBef>
              <a:spcAft>
                <a:spcPts val="0"/>
              </a:spcAft>
              <a:buNone/>
            </a:pPr>
            <a:r>
              <a:t/>
            </a:r>
            <a:endParaRPr b="1"/>
          </a:p>
          <a:p>
            <a:pPr indent="0" lvl="0" marL="0" rtl="0" algn="l">
              <a:lnSpc>
                <a:spcPct val="115000"/>
              </a:lnSpc>
              <a:spcBef>
                <a:spcPts val="1800"/>
              </a:spcBef>
              <a:spcAft>
                <a:spcPts val="0"/>
              </a:spcAft>
              <a:buNone/>
            </a:pPr>
            <a:r>
              <a:t/>
            </a:r>
            <a:endParaRPr b="1"/>
          </a:p>
          <a:p>
            <a:pPr indent="0" lvl="0" marL="0" rtl="0" algn="l">
              <a:spcBef>
                <a:spcPts val="600"/>
              </a:spcBef>
              <a:spcAft>
                <a:spcPts val="0"/>
              </a:spcAft>
              <a:buNone/>
            </a:pPr>
            <a:r>
              <a:t/>
            </a:r>
            <a:endParaRPr/>
          </a:p>
        </p:txBody>
      </p:sp>
      <p:sp>
        <p:nvSpPr>
          <p:cNvPr id="103" name="Google Shape;103;p18"/>
          <p:cNvSpPr txBox="1"/>
          <p:nvPr>
            <p:ph idx="1" type="body"/>
          </p:nvPr>
        </p:nvSpPr>
        <p:spPr>
          <a:xfrm>
            <a:off x="471900" y="1919075"/>
            <a:ext cx="44256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KMedoids cluster produced from the PCA data. In this model, you can see with the overlap that the data is close together. There is not a lot of difference between the two clusters, as shown in the plot. The appendix will show the plots of the other models. Overall the models came up with very similar plots where the clusters are close together.</a:t>
            </a:r>
            <a:endParaRPr sz="1600"/>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t/>
            </a:r>
            <a:endParaRPr sz="1400"/>
          </a:p>
          <a:p>
            <a:pPr indent="0" lvl="0" marL="457200" rtl="0" algn="l">
              <a:spcBef>
                <a:spcPts val="0"/>
              </a:spcBef>
              <a:spcAft>
                <a:spcPts val="0"/>
              </a:spcAft>
              <a:buNone/>
            </a:pPr>
            <a:r>
              <a:rPr lang="en" sz="1400"/>
              <a:t>	</a:t>
            </a:r>
            <a:endParaRPr sz="1400"/>
          </a:p>
          <a:p>
            <a:pPr indent="0" lvl="0" marL="45720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pic>
        <p:nvPicPr>
          <p:cNvPr id="104" name="Google Shape;104;p18"/>
          <p:cNvPicPr preferRelativeResize="0"/>
          <p:nvPr/>
        </p:nvPicPr>
        <p:blipFill>
          <a:blip r:embed="rId3">
            <a:alphaModFix/>
          </a:blip>
          <a:stretch>
            <a:fillRect/>
          </a:stretch>
        </p:blipFill>
        <p:spPr>
          <a:xfrm>
            <a:off x="4897500" y="1919075"/>
            <a:ext cx="3236999" cy="2419350"/>
          </a:xfrm>
          <a:prstGeom prst="rect">
            <a:avLst/>
          </a:prstGeom>
          <a:noFill/>
          <a:ln>
            <a:noFill/>
          </a:ln>
          <a:effectLst>
            <a:outerShdw blurRad="57150" rotWithShape="0" algn="bl" dir="5400000" dist="19050">
              <a:srgbClr val="000000">
                <a:alpha val="50000"/>
              </a:srgbClr>
            </a:outerShdw>
          </a:effectLst>
        </p:spPr>
      </p:pic>
      <p:sp>
        <p:nvSpPr>
          <p:cNvPr id="105" name="Google Shape;105;p18"/>
          <p:cNvSpPr txBox="1"/>
          <p:nvPr/>
        </p:nvSpPr>
        <p:spPr>
          <a:xfrm>
            <a:off x="4966375" y="4463375"/>
            <a:ext cx="3266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2"/>
                </a:solidFill>
                <a:latin typeface="Roboto"/>
                <a:ea typeface="Roboto"/>
                <a:cs typeface="Roboto"/>
                <a:sym typeface="Roboto"/>
              </a:rPr>
              <a:t>0 is Segment</a:t>
            </a:r>
            <a:endParaRPr sz="1200">
              <a:solidFill>
                <a:schemeClr val="lt2"/>
              </a:solidFill>
              <a:latin typeface="Roboto"/>
              <a:ea typeface="Roboto"/>
              <a:cs typeface="Roboto"/>
              <a:sym typeface="Roboto"/>
            </a:endParaRPr>
          </a:p>
          <a:p>
            <a:pPr indent="0" lvl="0" marL="0" rtl="0" algn="ctr">
              <a:spcBef>
                <a:spcPts val="0"/>
              </a:spcBef>
              <a:spcAft>
                <a:spcPts val="0"/>
              </a:spcAft>
              <a:buNone/>
            </a:pPr>
            <a:r>
              <a:rPr lang="en" sz="1200">
                <a:solidFill>
                  <a:schemeClr val="lt2"/>
                </a:solidFill>
                <a:latin typeface="Roboto"/>
                <a:ea typeface="Roboto"/>
                <a:cs typeface="Roboto"/>
                <a:sym typeface="Roboto"/>
              </a:rPr>
              <a:t>1 is </a:t>
            </a:r>
            <a:r>
              <a:rPr lang="en" sz="1200">
                <a:solidFill>
                  <a:schemeClr val="lt2"/>
                </a:solidFill>
                <a:latin typeface="Roboto"/>
                <a:ea typeface="Roboto"/>
                <a:cs typeface="Roboto"/>
                <a:sym typeface="Roboto"/>
              </a:rPr>
              <a:t>Segment</a:t>
            </a:r>
            <a:r>
              <a:rPr lang="en" sz="1200">
                <a:solidFill>
                  <a:schemeClr val="lt2"/>
                </a:solidFill>
                <a:latin typeface="Roboto"/>
                <a:ea typeface="Roboto"/>
                <a:cs typeface="Roboto"/>
                <a:sym typeface="Roboto"/>
              </a:rPr>
              <a:t> 2</a:t>
            </a:r>
            <a:endParaRPr sz="1200">
              <a:solidFill>
                <a:schemeClr val="l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471900" y="327650"/>
            <a:ext cx="8222100" cy="34878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a:t>Analysis and Key Insights</a:t>
            </a:r>
            <a:endParaRPr b="1"/>
          </a:p>
          <a:p>
            <a:pPr indent="0" lvl="0" marL="0" rtl="0" algn="l">
              <a:lnSpc>
                <a:spcPct val="115000"/>
              </a:lnSpc>
              <a:spcBef>
                <a:spcPts val="1800"/>
              </a:spcBef>
              <a:spcAft>
                <a:spcPts val="0"/>
              </a:spcAft>
              <a:buNone/>
            </a:pPr>
            <a:r>
              <a:t/>
            </a:r>
            <a:endParaRPr b="1"/>
          </a:p>
          <a:p>
            <a:pPr indent="0" lvl="0" marL="0" rtl="0" algn="l">
              <a:lnSpc>
                <a:spcPct val="115000"/>
              </a:lnSpc>
              <a:spcBef>
                <a:spcPts val="1800"/>
              </a:spcBef>
              <a:spcAft>
                <a:spcPts val="0"/>
              </a:spcAft>
              <a:buNone/>
            </a:pPr>
            <a:r>
              <a:t/>
            </a:r>
            <a:endParaRPr b="1"/>
          </a:p>
          <a:p>
            <a:pPr indent="0" lvl="0" marL="0" rtl="0" algn="l">
              <a:spcBef>
                <a:spcPts val="600"/>
              </a:spcBef>
              <a:spcAft>
                <a:spcPts val="0"/>
              </a:spcAft>
              <a:buNone/>
            </a:pPr>
            <a:r>
              <a:t/>
            </a:r>
            <a:endParaRPr/>
          </a:p>
        </p:txBody>
      </p:sp>
      <p:sp>
        <p:nvSpPr>
          <p:cNvPr id="111" name="Google Shape;111;p19"/>
          <p:cNvSpPr txBox="1"/>
          <p:nvPr>
            <p:ph idx="1" type="body"/>
          </p:nvPr>
        </p:nvSpPr>
        <p:spPr>
          <a:xfrm>
            <a:off x="471900" y="1919075"/>
            <a:ext cx="44256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key driver of customer behavior is the number of kids in the home. We can see from the data in that Segment 2 income is slightly less than Segment 1. There does not look to be enough of a difference that income would be a key driver in behavior. Teens in the home are the same, but where they differ the most is having younger children in the home. Looking at data, this suggests that Segment 2 has both </a:t>
            </a:r>
            <a:endParaRPr sz="1600"/>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t/>
            </a:r>
            <a:endParaRPr sz="1400"/>
          </a:p>
          <a:p>
            <a:pPr indent="0" lvl="0" marL="457200" rtl="0" algn="l">
              <a:spcBef>
                <a:spcPts val="0"/>
              </a:spcBef>
              <a:spcAft>
                <a:spcPts val="0"/>
              </a:spcAft>
              <a:buNone/>
            </a:pPr>
            <a:r>
              <a:rPr lang="en" sz="1400"/>
              <a:t>	</a:t>
            </a:r>
            <a:endParaRPr sz="1400"/>
          </a:p>
          <a:p>
            <a:pPr indent="0" lvl="0" marL="45720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pic>
        <p:nvPicPr>
          <p:cNvPr id="112" name="Google Shape;112;p19"/>
          <p:cNvPicPr preferRelativeResize="0"/>
          <p:nvPr/>
        </p:nvPicPr>
        <p:blipFill>
          <a:blip r:embed="rId3">
            <a:alphaModFix/>
          </a:blip>
          <a:stretch>
            <a:fillRect/>
          </a:stretch>
        </p:blipFill>
        <p:spPr>
          <a:xfrm>
            <a:off x="5433975" y="1720675"/>
            <a:ext cx="3159774" cy="997825"/>
          </a:xfrm>
          <a:prstGeom prst="rect">
            <a:avLst/>
          </a:prstGeom>
          <a:noFill/>
          <a:ln>
            <a:noFill/>
          </a:ln>
          <a:effectLst>
            <a:outerShdw blurRad="57150" rotWithShape="0" algn="bl" dir="5400000" dist="19050">
              <a:srgbClr val="000000">
                <a:alpha val="50000"/>
              </a:srgbClr>
            </a:outerShdw>
          </a:effectLst>
        </p:spPr>
      </p:pic>
      <p:pic>
        <p:nvPicPr>
          <p:cNvPr id="113" name="Google Shape;113;p19"/>
          <p:cNvPicPr preferRelativeResize="0"/>
          <p:nvPr/>
        </p:nvPicPr>
        <p:blipFill>
          <a:blip r:embed="rId4">
            <a:alphaModFix/>
          </a:blip>
          <a:stretch>
            <a:fillRect/>
          </a:stretch>
        </p:blipFill>
        <p:spPr>
          <a:xfrm>
            <a:off x="5433975" y="2776825"/>
            <a:ext cx="3159775" cy="1111092"/>
          </a:xfrm>
          <a:prstGeom prst="rect">
            <a:avLst/>
          </a:prstGeom>
          <a:noFill/>
          <a:ln>
            <a:noFill/>
          </a:ln>
          <a:effectLst>
            <a:outerShdw blurRad="57150" rotWithShape="0" algn="bl" dir="5400000" dist="19050">
              <a:srgbClr val="000000">
                <a:alpha val="50000"/>
              </a:srgbClr>
            </a:outerShdw>
          </a:effectLst>
        </p:spPr>
      </p:pic>
      <p:pic>
        <p:nvPicPr>
          <p:cNvPr id="114" name="Google Shape;114;p19"/>
          <p:cNvPicPr preferRelativeResize="0"/>
          <p:nvPr/>
        </p:nvPicPr>
        <p:blipFill>
          <a:blip r:embed="rId5">
            <a:alphaModFix/>
          </a:blip>
          <a:stretch>
            <a:fillRect/>
          </a:stretch>
        </p:blipFill>
        <p:spPr>
          <a:xfrm>
            <a:off x="5433975" y="3946250"/>
            <a:ext cx="3159775" cy="11111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471900" y="327650"/>
            <a:ext cx="8222100" cy="34878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a:t>Analysis and Key Insights</a:t>
            </a:r>
            <a:endParaRPr b="1"/>
          </a:p>
          <a:p>
            <a:pPr indent="0" lvl="0" marL="0" rtl="0" algn="l">
              <a:lnSpc>
                <a:spcPct val="115000"/>
              </a:lnSpc>
              <a:spcBef>
                <a:spcPts val="1800"/>
              </a:spcBef>
              <a:spcAft>
                <a:spcPts val="0"/>
              </a:spcAft>
              <a:buNone/>
            </a:pPr>
            <a:r>
              <a:t/>
            </a:r>
            <a:endParaRPr b="1"/>
          </a:p>
          <a:p>
            <a:pPr indent="0" lvl="0" marL="0" rtl="0" algn="l">
              <a:lnSpc>
                <a:spcPct val="115000"/>
              </a:lnSpc>
              <a:spcBef>
                <a:spcPts val="1800"/>
              </a:spcBef>
              <a:spcAft>
                <a:spcPts val="0"/>
              </a:spcAft>
              <a:buNone/>
            </a:pPr>
            <a:r>
              <a:t/>
            </a:r>
            <a:endParaRPr b="1"/>
          </a:p>
          <a:p>
            <a:pPr indent="0" lvl="0" marL="0" rtl="0" algn="l">
              <a:spcBef>
                <a:spcPts val="600"/>
              </a:spcBef>
              <a:spcAft>
                <a:spcPts val="0"/>
              </a:spcAft>
              <a:buNone/>
            </a:pPr>
            <a:r>
              <a:t/>
            </a:r>
            <a:endParaRPr/>
          </a:p>
        </p:txBody>
      </p:sp>
      <p:sp>
        <p:nvSpPr>
          <p:cNvPr id="120" name="Google Shape;120;p20"/>
          <p:cNvSpPr txBox="1"/>
          <p:nvPr>
            <p:ph idx="1" type="body"/>
          </p:nvPr>
        </p:nvSpPr>
        <p:spPr>
          <a:xfrm>
            <a:off x="471900" y="1919075"/>
            <a:ext cx="4253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Although incomes are not far apart, the amount Segment 1 spends vs. Segment 2 is significant. Also, segment 1 is more likely to have fewer people in the home. Neither segment use a lot of discounts when making purchases.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t/>
            </a:r>
            <a:endParaRPr sz="1400"/>
          </a:p>
          <a:p>
            <a:pPr indent="0" lvl="0" marL="457200" rtl="0" algn="l">
              <a:spcBef>
                <a:spcPts val="0"/>
              </a:spcBef>
              <a:spcAft>
                <a:spcPts val="0"/>
              </a:spcAft>
              <a:buNone/>
            </a:pPr>
            <a:r>
              <a:rPr lang="en" sz="1400"/>
              <a:t>	</a:t>
            </a:r>
            <a:endParaRPr sz="1400"/>
          </a:p>
          <a:p>
            <a:pPr indent="0" lvl="0" marL="45720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pic>
        <p:nvPicPr>
          <p:cNvPr id="121" name="Google Shape;121;p20"/>
          <p:cNvPicPr preferRelativeResize="0"/>
          <p:nvPr/>
        </p:nvPicPr>
        <p:blipFill>
          <a:blip r:embed="rId3">
            <a:alphaModFix/>
          </a:blip>
          <a:stretch>
            <a:fillRect/>
          </a:stretch>
        </p:blipFill>
        <p:spPr>
          <a:xfrm>
            <a:off x="5094470" y="1919075"/>
            <a:ext cx="3454405" cy="1168075"/>
          </a:xfrm>
          <a:prstGeom prst="rect">
            <a:avLst/>
          </a:prstGeom>
          <a:noFill/>
          <a:ln>
            <a:noFill/>
          </a:ln>
          <a:effectLst>
            <a:outerShdw blurRad="57150" rotWithShape="0" algn="bl" dir="5400000" dist="19050">
              <a:srgbClr val="000000">
                <a:alpha val="50000"/>
              </a:srgbClr>
            </a:outerShdw>
          </a:effectLst>
        </p:spPr>
      </p:pic>
      <p:pic>
        <p:nvPicPr>
          <p:cNvPr id="122" name="Google Shape;122;p20"/>
          <p:cNvPicPr preferRelativeResize="0"/>
          <p:nvPr/>
        </p:nvPicPr>
        <p:blipFill>
          <a:blip r:embed="rId4">
            <a:alphaModFix/>
          </a:blip>
          <a:stretch>
            <a:fillRect/>
          </a:stretch>
        </p:blipFill>
        <p:spPr>
          <a:xfrm>
            <a:off x="170700" y="3756234"/>
            <a:ext cx="8824501" cy="9897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71900" y="327650"/>
            <a:ext cx="8222100" cy="34878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None/>
            </a:pPr>
            <a:r>
              <a:rPr b="1" lang="en"/>
              <a:t>Analysis and Key Insights</a:t>
            </a:r>
            <a:endParaRPr b="1"/>
          </a:p>
          <a:p>
            <a:pPr indent="0" lvl="0" marL="0" rtl="0" algn="l">
              <a:lnSpc>
                <a:spcPct val="115000"/>
              </a:lnSpc>
              <a:spcBef>
                <a:spcPts val="1800"/>
              </a:spcBef>
              <a:spcAft>
                <a:spcPts val="0"/>
              </a:spcAft>
              <a:buNone/>
            </a:pPr>
            <a:r>
              <a:t/>
            </a:r>
            <a:endParaRPr b="1"/>
          </a:p>
          <a:p>
            <a:pPr indent="0" lvl="0" marL="0" rtl="0" algn="l">
              <a:lnSpc>
                <a:spcPct val="115000"/>
              </a:lnSpc>
              <a:spcBef>
                <a:spcPts val="1800"/>
              </a:spcBef>
              <a:spcAft>
                <a:spcPts val="0"/>
              </a:spcAft>
              <a:buNone/>
            </a:pPr>
            <a:r>
              <a:t/>
            </a:r>
            <a:endParaRPr b="1"/>
          </a:p>
          <a:p>
            <a:pPr indent="0" lvl="0" marL="0" rtl="0" algn="l">
              <a:spcBef>
                <a:spcPts val="600"/>
              </a:spcBef>
              <a:spcAft>
                <a:spcPts val="0"/>
              </a:spcAft>
              <a:buNone/>
            </a:pPr>
            <a:r>
              <a:t/>
            </a:r>
            <a:endParaRPr/>
          </a:p>
        </p:txBody>
      </p:sp>
      <p:sp>
        <p:nvSpPr>
          <p:cNvPr id="128" name="Google Shape;128;p21"/>
          <p:cNvSpPr txBox="1"/>
          <p:nvPr>
            <p:ph idx="1" type="body"/>
          </p:nvPr>
        </p:nvSpPr>
        <p:spPr>
          <a:xfrm>
            <a:off x="471900" y="1919075"/>
            <a:ext cx="4253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There is little to no interaction with any of the six marketing campaigns that have been offered.</a:t>
            </a:r>
            <a:r>
              <a:rPr b="1" lang="en" sz="1600"/>
              <a:t> </a:t>
            </a:r>
            <a:r>
              <a:rPr lang="en" sz="1600"/>
              <a:t>The plots from the other five campaigns look easily the same.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500"/>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t/>
            </a:r>
            <a:endParaRPr sz="1400"/>
          </a:p>
          <a:p>
            <a:pPr indent="0" lvl="0" marL="457200" rtl="0" algn="l">
              <a:spcBef>
                <a:spcPts val="0"/>
              </a:spcBef>
              <a:spcAft>
                <a:spcPts val="0"/>
              </a:spcAft>
              <a:buNone/>
            </a:pPr>
            <a:r>
              <a:rPr lang="en" sz="1400"/>
              <a:t>	</a:t>
            </a:r>
            <a:endParaRPr sz="1400"/>
          </a:p>
          <a:p>
            <a:pPr indent="0" lvl="0" marL="45720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pic>
        <p:nvPicPr>
          <p:cNvPr id="129" name="Google Shape;129;p21"/>
          <p:cNvPicPr preferRelativeResize="0"/>
          <p:nvPr/>
        </p:nvPicPr>
        <p:blipFill>
          <a:blip r:embed="rId3">
            <a:alphaModFix/>
          </a:blip>
          <a:stretch>
            <a:fillRect/>
          </a:stretch>
        </p:blipFill>
        <p:spPr>
          <a:xfrm>
            <a:off x="4695025" y="2040400"/>
            <a:ext cx="4209950" cy="13177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