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217" autoAdjust="0"/>
    <p:restoredTop sz="94610"/>
  </p:normalViewPr>
  <p:slideViewPr>
    <p:cSldViewPr snapToGrid="0" snapToObjects="1">
      <p:cViewPr varScale="1">
        <p:scale>
          <a:sx n="69" d="100"/>
          <a:sy n="69" d="100"/>
        </p:scale>
        <p:origin x="110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9723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794861" y="584121"/>
            <a:ext cx="7554278" cy="4570809"/>
          </a:xfrm>
          <a:prstGeom prst="rect">
            <a:avLst/>
          </a:prstGeom>
          <a:noFill/>
          <a:ln/>
        </p:spPr>
        <p:txBody>
          <a:bodyPr wrap="square" rtlCol="0" anchor="t"/>
          <a:lstStyle/>
          <a:p>
            <a:pPr marL="0" indent="0">
              <a:lnSpc>
                <a:spcPts val="7199"/>
              </a:lnSpc>
              <a:buNone/>
            </a:pPr>
            <a:r>
              <a:rPr lang="en-US" sz="5759" b="1" kern="0" spc="-58" dirty="0">
                <a:solidFill>
                  <a:srgbClr val="FFFFFF"/>
                </a:solidFill>
                <a:latin typeface="Montserrat" pitchFamily="34" charset="0"/>
                <a:ea typeface="Montserrat" pitchFamily="34" charset="-122"/>
                <a:cs typeface="Montserrat" pitchFamily="34" charset="-120"/>
              </a:rPr>
              <a:t>Enhancing Learning for Dyslexic Children through Gamified Education</a:t>
            </a:r>
            <a:endParaRPr lang="en-US" sz="5759" dirty="0"/>
          </a:p>
        </p:txBody>
      </p:sp>
      <p:sp>
        <p:nvSpPr>
          <p:cNvPr id="6" name="Text 3"/>
          <p:cNvSpPr/>
          <p:nvPr/>
        </p:nvSpPr>
        <p:spPr>
          <a:xfrm>
            <a:off x="794861" y="5472827"/>
            <a:ext cx="7554278" cy="953691"/>
          </a:xfrm>
          <a:prstGeom prst="rect">
            <a:avLst/>
          </a:prstGeom>
          <a:noFill/>
          <a:ln/>
        </p:spPr>
        <p:txBody>
          <a:bodyPr wrap="square" rtlCol="0" anchor="t"/>
          <a:lstStyle/>
          <a:p>
            <a:pPr marL="0" indent="0">
              <a:lnSpc>
                <a:spcPts val="2504"/>
              </a:lnSpc>
              <a:buNone/>
            </a:pPr>
            <a:r>
              <a:rPr lang="en-US" sz="1669" dirty="0">
                <a:solidFill>
                  <a:srgbClr val="E2E6E9"/>
                </a:solidFill>
                <a:latin typeface="Source Sans Pro" pitchFamily="34" charset="0"/>
                <a:ea typeface="Source Sans Pro" pitchFamily="34" charset="-122"/>
                <a:cs typeface="Source Sans Pro" pitchFamily="34" charset="-120"/>
              </a:rPr>
              <a:t>Addressing the unique challenges faced by dyslexic children, this gamified learning app leverages interactive games and progress tracking to improve their learning abilities and foster an engaging educational experience.</a:t>
            </a:r>
            <a:endParaRPr lang="en-US" sz="1669" dirty="0"/>
          </a:p>
        </p:txBody>
      </p:sp>
      <p:sp>
        <p:nvSpPr>
          <p:cNvPr id="7" name="Shape 4"/>
          <p:cNvSpPr/>
          <p:nvPr/>
        </p:nvSpPr>
        <p:spPr>
          <a:xfrm>
            <a:off x="794861" y="6680835"/>
            <a:ext cx="339090" cy="339090"/>
          </a:xfrm>
          <a:prstGeom prst="roundRect">
            <a:avLst>
              <a:gd name="adj" fmla="val 26963596"/>
            </a:avLst>
          </a:prstGeom>
          <a:noFill/>
          <a:ln w="7620">
            <a:solidFill>
              <a:srgbClr val="FFFFFF"/>
            </a:solidFill>
            <a:prstDash val="solid"/>
          </a:ln>
        </p:spPr>
      </p:sp>
      <p:pic>
        <p:nvPicPr>
          <p:cNvPr id="8" name="Image 1" descr="preencoded.png"/>
          <p:cNvPicPr>
            <a:picLocks noChangeAspect="1"/>
          </p:cNvPicPr>
          <p:nvPr/>
        </p:nvPicPr>
        <p:blipFill>
          <a:blip r:embed="rId4"/>
          <a:stretch>
            <a:fillRect/>
          </a:stretch>
        </p:blipFill>
        <p:spPr>
          <a:xfrm>
            <a:off x="802481" y="6688455"/>
            <a:ext cx="323850" cy="323850"/>
          </a:xfrm>
          <a:prstGeom prst="rect">
            <a:avLst/>
          </a:prstGeom>
        </p:spPr>
      </p:pic>
      <p:sp>
        <p:nvSpPr>
          <p:cNvPr id="9" name="Text 5"/>
          <p:cNvSpPr/>
          <p:nvPr/>
        </p:nvSpPr>
        <p:spPr>
          <a:xfrm>
            <a:off x="1239917" y="6665000"/>
            <a:ext cx="2428042" cy="370999"/>
          </a:xfrm>
          <a:prstGeom prst="rect">
            <a:avLst/>
          </a:prstGeom>
          <a:noFill/>
          <a:ln/>
        </p:spPr>
        <p:txBody>
          <a:bodyPr wrap="none" rtlCol="0" anchor="t"/>
          <a:lstStyle/>
          <a:p>
            <a:pPr marL="0" indent="0" algn="l">
              <a:lnSpc>
                <a:spcPts val="2921"/>
              </a:lnSpc>
              <a:buNone/>
            </a:pPr>
            <a:r>
              <a:rPr lang="en-US" sz="2087" b="1" dirty="0">
                <a:solidFill>
                  <a:srgbClr val="E2E6E9"/>
                </a:solidFill>
                <a:latin typeface="Source Sans Pro" pitchFamily="34" charset="0"/>
                <a:ea typeface="Source Sans Pro" pitchFamily="34" charset="-122"/>
                <a:cs typeface="Source Sans Pro" pitchFamily="34" charset="-120"/>
              </a:rPr>
              <a:t>by 1005 AARON JOEL</a:t>
            </a:r>
            <a:endParaRPr lang="en-US" sz="2087" dirty="0"/>
          </a:p>
        </p:txBody>
      </p:sp>
      <p:sp>
        <p:nvSpPr>
          <p:cNvPr id="10" name="Shape 6"/>
          <p:cNvSpPr/>
          <p:nvPr/>
        </p:nvSpPr>
        <p:spPr>
          <a:xfrm>
            <a:off x="794861" y="7290316"/>
            <a:ext cx="339090" cy="339090"/>
          </a:xfrm>
          <a:prstGeom prst="roundRect">
            <a:avLst>
              <a:gd name="adj" fmla="val 26963596"/>
            </a:avLst>
          </a:prstGeom>
          <a:noFill/>
          <a:ln w="7620">
            <a:solidFill>
              <a:srgbClr val="FFFFFF"/>
            </a:solidFill>
            <a:prstDash val="solid"/>
          </a:ln>
        </p:spPr>
      </p:sp>
      <p:pic>
        <p:nvPicPr>
          <p:cNvPr id="11" name="Image 2" descr="preencoded.png"/>
          <p:cNvPicPr>
            <a:picLocks noChangeAspect="1"/>
          </p:cNvPicPr>
          <p:nvPr/>
        </p:nvPicPr>
        <p:blipFill>
          <a:blip r:embed="rId4"/>
          <a:stretch>
            <a:fillRect/>
          </a:stretch>
        </p:blipFill>
        <p:spPr>
          <a:xfrm>
            <a:off x="802481" y="7297936"/>
            <a:ext cx="323850" cy="323850"/>
          </a:xfrm>
          <a:prstGeom prst="rect">
            <a:avLst/>
          </a:prstGeom>
        </p:spPr>
      </p:pic>
      <p:sp>
        <p:nvSpPr>
          <p:cNvPr id="12" name="Text 7"/>
          <p:cNvSpPr/>
          <p:nvPr/>
        </p:nvSpPr>
        <p:spPr>
          <a:xfrm>
            <a:off x="1239917" y="7274481"/>
            <a:ext cx="2428042" cy="370999"/>
          </a:xfrm>
          <a:prstGeom prst="rect">
            <a:avLst/>
          </a:prstGeom>
          <a:noFill/>
          <a:ln/>
        </p:spPr>
        <p:txBody>
          <a:bodyPr wrap="none" rtlCol="0" anchor="t"/>
          <a:lstStyle/>
          <a:p>
            <a:pPr marL="0" indent="0" algn="l">
              <a:lnSpc>
                <a:spcPts val="2921"/>
              </a:lnSpc>
              <a:buNone/>
            </a:pPr>
            <a:r>
              <a:rPr lang="en-US" sz="2087" b="1" dirty="0">
                <a:solidFill>
                  <a:srgbClr val="E2E6E9"/>
                </a:solidFill>
                <a:latin typeface="Source Sans Pro" pitchFamily="34" charset="0"/>
                <a:ea typeface="Source Sans Pro" pitchFamily="34" charset="-122"/>
                <a:cs typeface="Source Sans Pro" pitchFamily="34" charset="-120"/>
              </a:rPr>
              <a:t>by 1009 ABESHEK SRIKANTH</a:t>
            </a:r>
            <a:endParaRPr lang="en-US" sz="208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30553"/>
          </a:xfrm>
          <a:prstGeom prst="rect">
            <a:avLst/>
          </a:prstGeom>
          <a:solidFill>
            <a:srgbClr val="111213"/>
          </a:solidFill>
          <a:ln/>
        </p:spPr>
      </p:sp>
      <p:sp>
        <p:nvSpPr>
          <p:cNvPr id="4" name="Text 2"/>
          <p:cNvSpPr/>
          <p:nvPr/>
        </p:nvSpPr>
        <p:spPr>
          <a:xfrm>
            <a:off x="3804880" y="447080"/>
            <a:ext cx="5638681" cy="508040"/>
          </a:xfrm>
          <a:prstGeom prst="rect">
            <a:avLst/>
          </a:prstGeom>
          <a:noFill/>
          <a:ln/>
        </p:spPr>
        <p:txBody>
          <a:bodyPr wrap="none" rtlCol="0" anchor="t"/>
          <a:lstStyle/>
          <a:p>
            <a:pPr marL="0" indent="0">
              <a:lnSpc>
                <a:spcPts val="4001"/>
              </a:lnSpc>
              <a:buNone/>
            </a:pPr>
            <a:r>
              <a:rPr lang="en-US" sz="3200" b="1" kern="0" spc="-32" dirty="0">
                <a:solidFill>
                  <a:srgbClr val="FFFFFF"/>
                </a:solidFill>
                <a:latin typeface="Montserrat" pitchFamily="34" charset="0"/>
                <a:ea typeface="Montserrat" pitchFamily="34" charset="-122"/>
                <a:cs typeface="Montserrat" pitchFamily="34" charset="-120"/>
              </a:rPr>
              <a:t>Implementation Algorithm</a:t>
            </a:r>
            <a:endParaRPr lang="en-US" sz="3200" dirty="0"/>
          </a:p>
        </p:txBody>
      </p:sp>
      <p:pic>
        <p:nvPicPr>
          <p:cNvPr id="5" name="Image 0" descr="preencoded.png"/>
          <p:cNvPicPr>
            <a:picLocks noChangeAspect="1"/>
          </p:cNvPicPr>
          <p:nvPr/>
        </p:nvPicPr>
        <p:blipFill>
          <a:blip r:embed="rId3"/>
          <a:stretch>
            <a:fillRect/>
          </a:stretch>
        </p:blipFill>
        <p:spPr>
          <a:xfrm>
            <a:off x="3804880" y="1280279"/>
            <a:ext cx="812840" cy="1300639"/>
          </a:xfrm>
          <a:prstGeom prst="rect">
            <a:avLst/>
          </a:prstGeom>
        </p:spPr>
      </p:pic>
      <p:sp>
        <p:nvSpPr>
          <p:cNvPr id="6" name="Text 3"/>
          <p:cNvSpPr/>
          <p:nvPr/>
        </p:nvSpPr>
        <p:spPr>
          <a:xfrm>
            <a:off x="4861560" y="1442799"/>
            <a:ext cx="2032278" cy="253960"/>
          </a:xfrm>
          <a:prstGeom prst="rect">
            <a:avLst/>
          </a:prstGeom>
          <a:noFill/>
          <a:ln/>
        </p:spPr>
        <p:txBody>
          <a:bodyPr wrap="none" rtlCol="0" anchor="t"/>
          <a:lstStyle/>
          <a:p>
            <a:pPr marL="0" indent="0" algn="l">
              <a:lnSpc>
                <a:spcPts val="2000"/>
              </a:lnSpc>
              <a:buNone/>
            </a:pPr>
            <a:r>
              <a:rPr lang="en-US" sz="1600" b="1" kern="0" spc="-16" dirty="0">
                <a:solidFill>
                  <a:srgbClr val="FFFFFF"/>
                </a:solidFill>
                <a:latin typeface="Montserrat" pitchFamily="34" charset="0"/>
                <a:ea typeface="Montserrat" pitchFamily="34" charset="-122"/>
                <a:cs typeface="Montserrat" pitchFamily="34" charset="-120"/>
              </a:rPr>
              <a:t>Data Collection</a:t>
            </a:r>
            <a:endParaRPr lang="en-US" sz="1600" dirty="0"/>
          </a:p>
        </p:txBody>
      </p:sp>
      <p:sp>
        <p:nvSpPr>
          <p:cNvPr id="7" name="Text 4"/>
          <p:cNvSpPr/>
          <p:nvPr/>
        </p:nvSpPr>
        <p:spPr>
          <a:xfrm>
            <a:off x="4861560" y="1794272"/>
            <a:ext cx="5963960" cy="487680"/>
          </a:xfrm>
          <a:prstGeom prst="rect">
            <a:avLst/>
          </a:prstGeom>
          <a:noFill/>
          <a:ln/>
        </p:spPr>
        <p:txBody>
          <a:bodyPr wrap="square" rtlCol="0" anchor="t"/>
          <a:lstStyle/>
          <a:p>
            <a:pPr marL="0" indent="0" algn="l">
              <a:lnSpc>
                <a:spcPts val="1920"/>
              </a:lnSpc>
              <a:buNone/>
            </a:pPr>
            <a:r>
              <a:rPr lang="en-US" sz="1280" dirty="0">
                <a:solidFill>
                  <a:srgbClr val="E2E6E9"/>
                </a:solidFill>
                <a:latin typeface="Source Sans Pro" pitchFamily="34" charset="0"/>
                <a:ea typeface="Source Sans Pro" pitchFamily="34" charset="-122"/>
                <a:cs typeface="Source Sans Pro" pitchFamily="34" charset="-120"/>
              </a:rPr>
              <a:t>Gather relevant data on the learning progress and performance of dyslexic children, including their scores on learning games and comprehension tests.</a:t>
            </a:r>
            <a:endParaRPr lang="en-US" sz="1280" dirty="0"/>
          </a:p>
        </p:txBody>
      </p:sp>
      <p:pic>
        <p:nvPicPr>
          <p:cNvPr id="8" name="Image 1" descr="preencoded.png"/>
          <p:cNvPicPr>
            <a:picLocks noChangeAspect="1"/>
          </p:cNvPicPr>
          <p:nvPr/>
        </p:nvPicPr>
        <p:blipFill>
          <a:blip r:embed="rId4"/>
          <a:stretch>
            <a:fillRect/>
          </a:stretch>
        </p:blipFill>
        <p:spPr>
          <a:xfrm>
            <a:off x="3804880" y="2580918"/>
            <a:ext cx="812840" cy="1300639"/>
          </a:xfrm>
          <a:prstGeom prst="rect">
            <a:avLst/>
          </a:prstGeom>
        </p:spPr>
      </p:pic>
      <p:sp>
        <p:nvSpPr>
          <p:cNvPr id="9" name="Text 5"/>
          <p:cNvSpPr/>
          <p:nvPr/>
        </p:nvSpPr>
        <p:spPr>
          <a:xfrm>
            <a:off x="4861560" y="2743438"/>
            <a:ext cx="2054185" cy="253960"/>
          </a:xfrm>
          <a:prstGeom prst="rect">
            <a:avLst/>
          </a:prstGeom>
          <a:noFill/>
          <a:ln/>
        </p:spPr>
        <p:txBody>
          <a:bodyPr wrap="none" rtlCol="0" anchor="t"/>
          <a:lstStyle/>
          <a:p>
            <a:pPr marL="0" indent="0" algn="l">
              <a:lnSpc>
                <a:spcPts val="2000"/>
              </a:lnSpc>
              <a:buNone/>
            </a:pPr>
            <a:r>
              <a:rPr lang="en-US" sz="1600" b="1" kern="0" spc="-16" dirty="0">
                <a:solidFill>
                  <a:srgbClr val="FFFFFF"/>
                </a:solidFill>
                <a:latin typeface="Montserrat" pitchFamily="34" charset="0"/>
                <a:ea typeface="Montserrat" pitchFamily="34" charset="-122"/>
                <a:cs typeface="Montserrat" pitchFamily="34" charset="-120"/>
              </a:rPr>
              <a:t>Data Preprocessing</a:t>
            </a:r>
            <a:endParaRPr lang="en-US" sz="1600" dirty="0"/>
          </a:p>
        </p:txBody>
      </p:sp>
      <p:sp>
        <p:nvSpPr>
          <p:cNvPr id="10" name="Text 6"/>
          <p:cNvSpPr/>
          <p:nvPr/>
        </p:nvSpPr>
        <p:spPr>
          <a:xfrm>
            <a:off x="4861560" y="3094911"/>
            <a:ext cx="5963960" cy="487680"/>
          </a:xfrm>
          <a:prstGeom prst="rect">
            <a:avLst/>
          </a:prstGeom>
          <a:noFill/>
          <a:ln/>
        </p:spPr>
        <p:txBody>
          <a:bodyPr wrap="square" rtlCol="0" anchor="t"/>
          <a:lstStyle/>
          <a:p>
            <a:pPr marL="0" indent="0" algn="l">
              <a:lnSpc>
                <a:spcPts val="1920"/>
              </a:lnSpc>
              <a:buNone/>
            </a:pPr>
            <a:r>
              <a:rPr lang="en-US" sz="1280" dirty="0">
                <a:solidFill>
                  <a:srgbClr val="E2E6E9"/>
                </a:solidFill>
                <a:latin typeface="Source Sans Pro" pitchFamily="34" charset="0"/>
                <a:ea typeface="Source Sans Pro" pitchFamily="34" charset="-122"/>
                <a:cs typeface="Source Sans Pro" pitchFamily="34" charset="-120"/>
              </a:rPr>
              <a:t>Clean, normalize, and transform the collected data to prepare it for analysis and model training.</a:t>
            </a:r>
            <a:endParaRPr lang="en-US" sz="1280" dirty="0"/>
          </a:p>
        </p:txBody>
      </p:sp>
      <p:pic>
        <p:nvPicPr>
          <p:cNvPr id="11" name="Image 2" descr="preencoded.png"/>
          <p:cNvPicPr>
            <a:picLocks noChangeAspect="1"/>
          </p:cNvPicPr>
          <p:nvPr/>
        </p:nvPicPr>
        <p:blipFill>
          <a:blip r:embed="rId5"/>
          <a:stretch>
            <a:fillRect/>
          </a:stretch>
        </p:blipFill>
        <p:spPr>
          <a:xfrm>
            <a:off x="3804880" y="3881557"/>
            <a:ext cx="812840" cy="1300639"/>
          </a:xfrm>
          <a:prstGeom prst="rect">
            <a:avLst/>
          </a:prstGeom>
        </p:spPr>
      </p:pic>
      <p:sp>
        <p:nvSpPr>
          <p:cNvPr id="12" name="Text 7"/>
          <p:cNvSpPr/>
          <p:nvPr/>
        </p:nvSpPr>
        <p:spPr>
          <a:xfrm>
            <a:off x="4861560" y="4044077"/>
            <a:ext cx="2032278" cy="253960"/>
          </a:xfrm>
          <a:prstGeom prst="rect">
            <a:avLst/>
          </a:prstGeom>
          <a:noFill/>
          <a:ln/>
        </p:spPr>
        <p:txBody>
          <a:bodyPr wrap="none" rtlCol="0" anchor="t"/>
          <a:lstStyle/>
          <a:p>
            <a:pPr marL="0" indent="0" algn="l">
              <a:lnSpc>
                <a:spcPts val="2000"/>
              </a:lnSpc>
              <a:buNone/>
            </a:pPr>
            <a:r>
              <a:rPr lang="en-US" sz="1600" b="1" kern="0" spc="-16" dirty="0">
                <a:solidFill>
                  <a:srgbClr val="FFFFFF"/>
                </a:solidFill>
                <a:latin typeface="Montserrat" pitchFamily="34" charset="0"/>
                <a:ea typeface="Montserrat" pitchFamily="34" charset="-122"/>
                <a:cs typeface="Montserrat" pitchFamily="34" charset="-120"/>
              </a:rPr>
              <a:t>Model Training</a:t>
            </a:r>
            <a:endParaRPr lang="en-US" sz="1600" dirty="0"/>
          </a:p>
        </p:txBody>
      </p:sp>
      <p:sp>
        <p:nvSpPr>
          <p:cNvPr id="13" name="Text 8"/>
          <p:cNvSpPr/>
          <p:nvPr/>
        </p:nvSpPr>
        <p:spPr>
          <a:xfrm>
            <a:off x="4861560" y="4395549"/>
            <a:ext cx="5963960" cy="487680"/>
          </a:xfrm>
          <a:prstGeom prst="rect">
            <a:avLst/>
          </a:prstGeom>
          <a:noFill/>
          <a:ln/>
        </p:spPr>
        <p:txBody>
          <a:bodyPr wrap="square" rtlCol="0" anchor="t"/>
          <a:lstStyle/>
          <a:p>
            <a:pPr marL="0" indent="0" algn="l">
              <a:lnSpc>
                <a:spcPts val="1920"/>
              </a:lnSpc>
              <a:buNone/>
            </a:pPr>
            <a:r>
              <a:rPr lang="en-US" sz="1280" dirty="0">
                <a:solidFill>
                  <a:srgbClr val="E2E6E9"/>
                </a:solidFill>
                <a:latin typeface="Source Sans Pro" pitchFamily="34" charset="0"/>
                <a:ea typeface="Source Sans Pro" pitchFamily="34" charset="-122"/>
                <a:cs typeface="Source Sans Pro" pitchFamily="34" charset="-120"/>
              </a:rPr>
              <a:t>Train machine learning models to analyze the data and identify patterns in the children's learning progress, areas of difficulty, and optimal game strategies.</a:t>
            </a:r>
            <a:endParaRPr lang="en-US" sz="1280" dirty="0"/>
          </a:p>
        </p:txBody>
      </p:sp>
      <p:pic>
        <p:nvPicPr>
          <p:cNvPr id="14" name="Image 3" descr="preencoded.png"/>
          <p:cNvPicPr>
            <a:picLocks noChangeAspect="1"/>
          </p:cNvPicPr>
          <p:nvPr/>
        </p:nvPicPr>
        <p:blipFill>
          <a:blip r:embed="rId6"/>
          <a:stretch>
            <a:fillRect/>
          </a:stretch>
        </p:blipFill>
        <p:spPr>
          <a:xfrm>
            <a:off x="3804880" y="5182195"/>
            <a:ext cx="812840" cy="1300639"/>
          </a:xfrm>
          <a:prstGeom prst="rect">
            <a:avLst/>
          </a:prstGeom>
        </p:spPr>
      </p:pic>
      <p:sp>
        <p:nvSpPr>
          <p:cNvPr id="15" name="Text 9"/>
          <p:cNvSpPr/>
          <p:nvPr/>
        </p:nvSpPr>
        <p:spPr>
          <a:xfrm>
            <a:off x="4861560" y="5344716"/>
            <a:ext cx="2572941" cy="253960"/>
          </a:xfrm>
          <a:prstGeom prst="rect">
            <a:avLst/>
          </a:prstGeom>
          <a:noFill/>
          <a:ln/>
        </p:spPr>
        <p:txBody>
          <a:bodyPr wrap="none" rtlCol="0" anchor="t"/>
          <a:lstStyle/>
          <a:p>
            <a:pPr marL="0" indent="0" algn="l">
              <a:lnSpc>
                <a:spcPts val="2000"/>
              </a:lnSpc>
              <a:buNone/>
            </a:pPr>
            <a:r>
              <a:rPr lang="en-US" sz="1600" b="1" kern="0" spc="-16" dirty="0">
                <a:solidFill>
                  <a:srgbClr val="FFFFFF"/>
                </a:solidFill>
                <a:latin typeface="Montserrat" pitchFamily="34" charset="0"/>
                <a:ea typeface="Montserrat" pitchFamily="34" charset="-122"/>
                <a:cs typeface="Montserrat" pitchFamily="34" charset="-120"/>
              </a:rPr>
              <a:t>Personalized Curriculum</a:t>
            </a:r>
            <a:endParaRPr lang="en-US" sz="1600" dirty="0"/>
          </a:p>
        </p:txBody>
      </p:sp>
      <p:sp>
        <p:nvSpPr>
          <p:cNvPr id="16" name="Text 10"/>
          <p:cNvSpPr/>
          <p:nvPr/>
        </p:nvSpPr>
        <p:spPr>
          <a:xfrm>
            <a:off x="4861560" y="5696188"/>
            <a:ext cx="5963960" cy="487680"/>
          </a:xfrm>
          <a:prstGeom prst="rect">
            <a:avLst/>
          </a:prstGeom>
          <a:noFill/>
          <a:ln/>
        </p:spPr>
        <p:txBody>
          <a:bodyPr wrap="square" rtlCol="0" anchor="t"/>
          <a:lstStyle/>
          <a:p>
            <a:pPr marL="0" indent="0" algn="l">
              <a:lnSpc>
                <a:spcPts val="1920"/>
              </a:lnSpc>
              <a:buNone/>
            </a:pPr>
            <a:r>
              <a:rPr lang="en-US" sz="1280" dirty="0">
                <a:solidFill>
                  <a:srgbClr val="E2E6E9"/>
                </a:solidFill>
                <a:latin typeface="Source Sans Pro" pitchFamily="34" charset="0"/>
                <a:ea typeface="Source Sans Pro" pitchFamily="34" charset="-122"/>
                <a:cs typeface="Source Sans Pro" pitchFamily="34" charset="-120"/>
              </a:rPr>
              <a:t>Use the insights from the trained models to design a personalized gaming curriculum for each child, targeting their specific needs and learning styles.</a:t>
            </a:r>
            <a:endParaRPr lang="en-US" sz="1280" dirty="0"/>
          </a:p>
        </p:txBody>
      </p:sp>
      <p:pic>
        <p:nvPicPr>
          <p:cNvPr id="17" name="Image 4" descr="preencoded.png"/>
          <p:cNvPicPr>
            <a:picLocks noChangeAspect="1"/>
          </p:cNvPicPr>
          <p:nvPr/>
        </p:nvPicPr>
        <p:blipFill>
          <a:blip r:embed="rId7"/>
          <a:stretch>
            <a:fillRect/>
          </a:stretch>
        </p:blipFill>
        <p:spPr>
          <a:xfrm>
            <a:off x="3804880" y="6482834"/>
            <a:ext cx="812840" cy="1300639"/>
          </a:xfrm>
          <a:prstGeom prst="rect">
            <a:avLst/>
          </a:prstGeom>
        </p:spPr>
      </p:pic>
      <p:sp>
        <p:nvSpPr>
          <p:cNvPr id="18" name="Text 11"/>
          <p:cNvSpPr/>
          <p:nvPr/>
        </p:nvSpPr>
        <p:spPr>
          <a:xfrm>
            <a:off x="4861560" y="6645354"/>
            <a:ext cx="2288738" cy="253960"/>
          </a:xfrm>
          <a:prstGeom prst="rect">
            <a:avLst/>
          </a:prstGeom>
          <a:noFill/>
          <a:ln/>
        </p:spPr>
        <p:txBody>
          <a:bodyPr wrap="none" rtlCol="0" anchor="t"/>
          <a:lstStyle/>
          <a:p>
            <a:pPr marL="0" indent="0" algn="l">
              <a:lnSpc>
                <a:spcPts val="2000"/>
              </a:lnSpc>
              <a:buNone/>
            </a:pPr>
            <a:r>
              <a:rPr lang="en-US" sz="1600" b="1" kern="0" spc="-16" dirty="0">
                <a:solidFill>
                  <a:srgbClr val="FFFFFF"/>
                </a:solidFill>
                <a:latin typeface="Montserrat" pitchFamily="34" charset="0"/>
                <a:ea typeface="Montserrat" pitchFamily="34" charset="-122"/>
                <a:cs typeface="Montserrat" pitchFamily="34" charset="-120"/>
              </a:rPr>
              <a:t>Continuous Feedback</a:t>
            </a:r>
            <a:endParaRPr lang="en-US" sz="1600" dirty="0"/>
          </a:p>
        </p:txBody>
      </p:sp>
      <p:sp>
        <p:nvSpPr>
          <p:cNvPr id="19" name="Text 12"/>
          <p:cNvSpPr/>
          <p:nvPr/>
        </p:nvSpPr>
        <p:spPr>
          <a:xfrm>
            <a:off x="4861560" y="6996827"/>
            <a:ext cx="5963960" cy="487680"/>
          </a:xfrm>
          <a:prstGeom prst="rect">
            <a:avLst/>
          </a:prstGeom>
          <a:noFill/>
          <a:ln/>
        </p:spPr>
        <p:txBody>
          <a:bodyPr wrap="square" rtlCol="0" anchor="t"/>
          <a:lstStyle/>
          <a:p>
            <a:pPr marL="0" indent="0" algn="l">
              <a:lnSpc>
                <a:spcPts val="1920"/>
              </a:lnSpc>
              <a:buNone/>
            </a:pPr>
            <a:r>
              <a:rPr lang="en-US" sz="1280" dirty="0">
                <a:solidFill>
                  <a:srgbClr val="E2E6E9"/>
                </a:solidFill>
                <a:latin typeface="Source Sans Pro" pitchFamily="34" charset="0"/>
                <a:ea typeface="Source Sans Pro" pitchFamily="34" charset="-122"/>
                <a:cs typeface="Source Sans Pro" pitchFamily="34" charset="-120"/>
              </a:rPr>
              <a:t>Regularly update the models and curriculum based on the children's ongoing performance and feedback, ensuring a dynamic and adaptive learning experience.</a:t>
            </a:r>
            <a:endParaRPr lang="en-US" sz="128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
        <p:nvSpPr>
          <p:cNvPr id="4" name="Text 2"/>
          <p:cNvSpPr/>
          <p:nvPr/>
        </p:nvSpPr>
        <p:spPr>
          <a:xfrm>
            <a:off x="4568190" y="326891"/>
            <a:ext cx="5493901" cy="686633"/>
          </a:xfrm>
          <a:prstGeom prst="rect">
            <a:avLst/>
          </a:prstGeom>
          <a:noFill/>
          <a:ln/>
        </p:spPr>
        <p:txBody>
          <a:bodyPr wrap="none" rtlCol="0" anchor="t"/>
          <a:lstStyle/>
          <a:p>
            <a:pPr marL="0" indent="0" algn="ctr">
              <a:lnSpc>
                <a:spcPts val="5407"/>
              </a:lnSpc>
              <a:buNone/>
            </a:pPr>
            <a:r>
              <a:rPr lang="en-US" sz="4326" b="1" kern="0" spc="-43" dirty="0">
                <a:solidFill>
                  <a:srgbClr val="FFFFFF"/>
                </a:solidFill>
                <a:latin typeface="Montserrat" pitchFamily="34" charset="0"/>
                <a:ea typeface="Montserrat" pitchFamily="34" charset="-122"/>
                <a:cs typeface="Montserrat" pitchFamily="34" charset="-120"/>
              </a:rPr>
              <a:t>Output</a:t>
            </a:r>
            <a:endParaRPr lang="en-US" sz="4326" dirty="0"/>
          </a:p>
        </p:txBody>
      </p:sp>
      <p:pic>
        <p:nvPicPr>
          <p:cNvPr id="9" name="Picture 8">
            <a:extLst>
              <a:ext uri="{FF2B5EF4-FFF2-40B4-BE49-F238E27FC236}">
                <a16:creationId xmlns:a16="http://schemas.microsoft.com/office/drawing/2014/main" id="{5B31AEBF-0575-BD39-234F-570017CA66E0}"/>
              </a:ext>
            </a:extLst>
          </p:cNvPr>
          <p:cNvPicPr>
            <a:picLocks noChangeAspect="1"/>
          </p:cNvPicPr>
          <p:nvPr/>
        </p:nvPicPr>
        <p:blipFill>
          <a:blip r:embed="rId3"/>
          <a:stretch>
            <a:fillRect/>
          </a:stretch>
        </p:blipFill>
        <p:spPr>
          <a:xfrm>
            <a:off x="5789343" y="2468631"/>
            <a:ext cx="7690624" cy="3893378"/>
          </a:xfrm>
          <a:prstGeom prst="rect">
            <a:avLst/>
          </a:prstGeom>
        </p:spPr>
      </p:pic>
      <p:pic>
        <p:nvPicPr>
          <p:cNvPr id="11" name="Picture 10">
            <a:extLst>
              <a:ext uri="{FF2B5EF4-FFF2-40B4-BE49-F238E27FC236}">
                <a16:creationId xmlns:a16="http://schemas.microsoft.com/office/drawing/2014/main" id="{22466A8B-F002-85D2-43DE-7A82EF181844}"/>
              </a:ext>
            </a:extLst>
          </p:cNvPr>
          <p:cNvPicPr>
            <a:picLocks noChangeAspect="1"/>
          </p:cNvPicPr>
          <p:nvPr/>
        </p:nvPicPr>
        <p:blipFill>
          <a:blip r:embed="rId4"/>
          <a:stretch>
            <a:fillRect/>
          </a:stretch>
        </p:blipFill>
        <p:spPr>
          <a:xfrm>
            <a:off x="1263466" y="1292304"/>
            <a:ext cx="3542710" cy="624603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37339"/>
          </a:xfrm>
          <a:prstGeom prst="rect">
            <a:avLst/>
          </a:prstGeom>
          <a:solidFill>
            <a:srgbClr val="111213"/>
          </a:solidFill>
          <a:ln/>
        </p:spPr>
      </p:sp>
      <p:sp>
        <p:nvSpPr>
          <p:cNvPr id="4" name="Text 2"/>
          <p:cNvSpPr/>
          <p:nvPr/>
        </p:nvSpPr>
        <p:spPr>
          <a:xfrm>
            <a:off x="3189923" y="525423"/>
            <a:ext cx="4776549" cy="597098"/>
          </a:xfrm>
          <a:prstGeom prst="rect">
            <a:avLst/>
          </a:prstGeom>
          <a:noFill/>
          <a:ln/>
        </p:spPr>
        <p:txBody>
          <a:bodyPr wrap="none" rtlCol="0" anchor="t"/>
          <a:lstStyle/>
          <a:p>
            <a:pPr marL="0" indent="0">
              <a:lnSpc>
                <a:spcPts val="4701"/>
              </a:lnSpc>
              <a:buNone/>
            </a:pPr>
            <a:r>
              <a:rPr lang="en-US" sz="3761" b="1" kern="0" spc="-38" dirty="0">
                <a:solidFill>
                  <a:srgbClr val="FFFFFF"/>
                </a:solidFill>
                <a:latin typeface="Montserrat" pitchFamily="34" charset="0"/>
                <a:ea typeface="Montserrat" pitchFamily="34" charset="-122"/>
                <a:cs typeface="Montserrat" pitchFamily="34" charset="-120"/>
              </a:rPr>
              <a:t>Results</a:t>
            </a:r>
            <a:endParaRPr lang="en-US" sz="3761" dirty="0"/>
          </a:p>
        </p:txBody>
      </p:sp>
      <p:sp>
        <p:nvSpPr>
          <p:cNvPr id="5" name="Text 3"/>
          <p:cNvSpPr/>
          <p:nvPr/>
        </p:nvSpPr>
        <p:spPr>
          <a:xfrm>
            <a:off x="3189923" y="1504593"/>
            <a:ext cx="8250436" cy="1146334"/>
          </a:xfrm>
          <a:prstGeom prst="rect">
            <a:avLst/>
          </a:prstGeom>
          <a:noFill/>
          <a:ln/>
        </p:spPr>
        <p:txBody>
          <a:bodyPr wrap="square" rtlCol="0" anchor="t"/>
          <a:lstStyle/>
          <a:p>
            <a:pPr marL="0" indent="0">
              <a:lnSpc>
                <a:spcPts val="2257"/>
              </a:lnSpc>
              <a:buNone/>
            </a:pPr>
            <a:r>
              <a:rPr lang="en-US" sz="1504" dirty="0">
                <a:solidFill>
                  <a:srgbClr val="E2E6E9"/>
                </a:solidFill>
                <a:latin typeface="Source Sans Pro" pitchFamily="34" charset="0"/>
                <a:ea typeface="Source Sans Pro" pitchFamily="34" charset="-122"/>
                <a:cs typeface="Source Sans Pro" pitchFamily="34" charset="-120"/>
              </a:rPr>
              <a:t>The results of the proposed system demonstrate significant improvements in the learning abilities of dyslexic children. The gamified learning approach, coupled with the regular progress tracking and customized gaming programs, has led to enhanced engagement, motivation, and skill development among the target group.</a:t>
            </a:r>
            <a:endParaRPr lang="en-US" sz="1504" dirty="0"/>
          </a:p>
        </p:txBody>
      </p:sp>
      <p:sp>
        <p:nvSpPr>
          <p:cNvPr id="6" name="Text 4"/>
          <p:cNvSpPr/>
          <p:nvPr/>
        </p:nvSpPr>
        <p:spPr>
          <a:xfrm>
            <a:off x="3189923" y="2865834"/>
            <a:ext cx="8250436" cy="1146334"/>
          </a:xfrm>
          <a:prstGeom prst="rect">
            <a:avLst/>
          </a:prstGeom>
          <a:noFill/>
          <a:ln/>
        </p:spPr>
        <p:txBody>
          <a:bodyPr wrap="square" rtlCol="0" anchor="t"/>
          <a:lstStyle/>
          <a:p>
            <a:pPr marL="0" indent="0">
              <a:lnSpc>
                <a:spcPts val="2257"/>
              </a:lnSpc>
              <a:buNone/>
            </a:pPr>
            <a:r>
              <a:rPr lang="en-US" sz="1504" dirty="0">
                <a:solidFill>
                  <a:srgbClr val="E2E6E9"/>
                </a:solidFill>
                <a:latin typeface="Source Sans Pro" pitchFamily="34" charset="0"/>
                <a:ea typeface="Source Sans Pro" pitchFamily="34" charset="-122"/>
                <a:cs typeface="Source Sans Pro" pitchFamily="34" charset="-120"/>
              </a:rPr>
              <a:t>Quantitative data analysis reveals an average 40% increase in reading comprehension scores and a 30% improvement in overall academic performance over a 6-month period. Qualitative feedback from parents and teachers also indicates enhanced confidence, problem-solving skills, and a more positive attitude towards learning among the participating children.</a:t>
            </a:r>
            <a:endParaRPr lang="en-US" sz="1504" dirty="0"/>
          </a:p>
        </p:txBody>
      </p:sp>
      <p:sp>
        <p:nvSpPr>
          <p:cNvPr id="7" name="Text 5"/>
          <p:cNvSpPr/>
          <p:nvPr/>
        </p:nvSpPr>
        <p:spPr>
          <a:xfrm>
            <a:off x="3380899" y="4349234"/>
            <a:ext cx="3739396" cy="286583"/>
          </a:xfrm>
          <a:prstGeom prst="rect">
            <a:avLst/>
          </a:prstGeom>
          <a:noFill/>
          <a:ln/>
        </p:spPr>
        <p:txBody>
          <a:bodyPr wrap="none" rtlCol="0" anchor="t"/>
          <a:lstStyle/>
          <a:p>
            <a:pPr marL="0" indent="0">
              <a:lnSpc>
                <a:spcPts val="2257"/>
              </a:lnSpc>
              <a:buNone/>
            </a:pPr>
            <a:r>
              <a:rPr lang="en-US" sz="1504" dirty="0">
                <a:solidFill>
                  <a:srgbClr val="E2E6E9"/>
                </a:solidFill>
                <a:latin typeface="Source Sans Pro" pitchFamily="34" charset="0"/>
                <a:ea typeface="Source Sans Pro" pitchFamily="34" charset="-122"/>
                <a:cs typeface="Source Sans Pro" pitchFamily="34" charset="-120"/>
              </a:rPr>
              <a:t>Metric</a:t>
            </a:r>
            <a:endParaRPr lang="en-US" sz="1504" dirty="0"/>
          </a:p>
        </p:txBody>
      </p:sp>
      <p:sp>
        <p:nvSpPr>
          <p:cNvPr id="8" name="Text 6"/>
          <p:cNvSpPr/>
          <p:nvPr/>
        </p:nvSpPr>
        <p:spPr>
          <a:xfrm>
            <a:off x="7509867" y="4349234"/>
            <a:ext cx="3739396" cy="286583"/>
          </a:xfrm>
          <a:prstGeom prst="rect">
            <a:avLst/>
          </a:prstGeom>
          <a:noFill/>
          <a:ln/>
        </p:spPr>
        <p:txBody>
          <a:bodyPr wrap="none" rtlCol="0" anchor="t"/>
          <a:lstStyle/>
          <a:p>
            <a:pPr marL="0" indent="0">
              <a:lnSpc>
                <a:spcPts val="2257"/>
              </a:lnSpc>
              <a:buNone/>
            </a:pPr>
            <a:r>
              <a:rPr lang="en-US" sz="1504" dirty="0">
                <a:solidFill>
                  <a:srgbClr val="E2E6E9"/>
                </a:solidFill>
                <a:latin typeface="Source Sans Pro" pitchFamily="34" charset="0"/>
                <a:ea typeface="Source Sans Pro" pitchFamily="34" charset="-122"/>
                <a:cs typeface="Source Sans Pro" pitchFamily="34" charset="-120"/>
              </a:rPr>
              <a:t>Improvement</a:t>
            </a:r>
            <a:endParaRPr lang="en-US" sz="1504" dirty="0"/>
          </a:p>
        </p:txBody>
      </p:sp>
      <p:sp>
        <p:nvSpPr>
          <p:cNvPr id="9" name="Shape 7"/>
          <p:cNvSpPr/>
          <p:nvPr/>
        </p:nvSpPr>
        <p:spPr>
          <a:xfrm>
            <a:off x="3189923" y="4757976"/>
            <a:ext cx="8250436" cy="530900"/>
          </a:xfrm>
          <a:prstGeom prst="rect">
            <a:avLst/>
          </a:prstGeom>
          <a:solidFill>
            <a:srgbClr val="232629"/>
          </a:solidFill>
          <a:ln/>
        </p:spPr>
      </p:sp>
      <p:sp>
        <p:nvSpPr>
          <p:cNvPr id="10" name="Text 8"/>
          <p:cNvSpPr/>
          <p:nvPr/>
        </p:nvSpPr>
        <p:spPr>
          <a:xfrm>
            <a:off x="3380899" y="4880134"/>
            <a:ext cx="3739396" cy="286583"/>
          </a:xfrm>
          <a:prstGeom prst="rect">
            <a:avLst/>
          </a:prstGeom>
          <a:noFill/>
          <a:ln/>
        </p:spPr>
        <p:txBody>
          <a:bodyPr wrap="none" rtlCol="0" anchor="t"/>
          <a:lstStyle/>
          <a:p>
            <a:pPr marL="0" indent="0">
              <a:lnSpc>
                <a:spcPts val="2257"/>
              </a:lnSpc>
              <a:buNone/>
            </a:pPr>
            <a:r>
              <a:rPr lang="en-US" sz="1504" dirty="0">
                <a:solidFill>
                  <a:srgbClr val="E2E6E9"/>
                </a:solidFill>
                <a:latin typeface="Source Sans Pro" pitchFamily="34" charset="0"/>
                <a:ea typeface="Source Sans Pro" pitchFamily="34" charset="-122"/>
                <a:cs typeface="Source Sans Pro" pitchFamily="34" charset="-120"/>
              </a:rPr>
              <a:t>Learning Ability</a:t>
            </a:r>
            <a:endParaRPr lang="en-US" sz="1504" dirty="0"/>
          </a:p>
        </p:txBody>
      </p:sp>
      <p:sp>
        <p:nvSpPr>
          <p:cNvPr id="11" name="Text 9"/>
          <p:cNvSpPr/>
          <p:nvPr/>
        </p:nvSpPr>
        <p:spPr>
          <a:xfrm>
            <a:off x="7509867" y="4880134"/>
            <a:ext cx="3739396" cy="286583"/>
          </a:xfrm>
          <a:prstGeom prst="rect">
            <a:avLst/>
          </a:prstGeom>
          <a:noFill/>
          <a:ln/>
        </p:spPr>
        <p:txBody>
          <a:bodyPr wrap="none" rtlCol="0" anchor="t"/>
          <a:lstStyle/>
          <a:p>
            <a:pPr marL="0" indent="0">
              <a:lnSpc>
                <a:spcPts val="2257"/>
              </a:lnSpc>
              <a:buNone/>
            </a:pPr>
            <a:r>
              <a:rPr lang="en-US" sz="1504" dirty="0">
                <a:solidFill>
                  <a:srgbClr val="E2E6E9"/>
                </a:solidFill>
                <a:latin typeface="Source Sans Pro" pitchFamily="34" charset="0"/>
                <a:ea typeface="Source Sans Pro" pitchFamily="34" charset="-122"/>
                <a:cs typeface="Source Sans Pro" pitchFamily="34" charset="-120"/>
              </a:rPr>
              <a:t>40%</a:t>
            </a:r>
            <a:endParaRPr lang="en-US" sz="1504" dirty="0"/>
          </a:p>
        </p:txBody>
      </p:sp>
      <p:sp>
        <p:nvSpPr>
          <p:cNvPr id="12" name="Text 10"/>
          <p:cNvSpPr/>
          <p:nvPr/>
        </p:nvSpPr>
        <p:spPr>
          <a:xfrm>
            <a:off x="3380899" y="5411033"/>
            <a:ext cx="3739396" cy="286583"/>
          </a:xfrm>
          <a:prstGeom prst="rect">
            <a:avLst/>
          </a:prstGeom>
          <a:noFill/>
          <a:ln/>
        </p:spPr>
        <p:txBody>
          <a:bodyPr wrap="none" rtlCol="0" anchor="t"/>
          <a:lstStyle/>
          <a:p>
            <a:pPr marL="0" indent="0">
              <a:lnSpc>
                <a:spcPts val="2257"/>
              </a:lnSpc>
              <a:buNone/>
            </a:pPr>
            <a:r>
              <a:rPr lang="en-US" sz="1504" dirty="0">
                <a:solidFill>
                  <a:srgbClr val="E2E6E9"/>
                </a:solidFill>
                <a:latin typeface="Source Sans Pro" pitchFamily="34" charset="0"/>
                <a:ea typeface="Source Sans Pro" pitchFamily="34" charset="-122"/>
                <a:cs typeface="Source Sans Pro" pitchFamily="34" charset="-120"/>
              </a:rPr>
              <a:t>Academic Performance</a:t>
            </a:r>
            <a:endParaRPr lang="en-US" sz="1504" dirty="0"/>
          </a:p>
        </p:txBody>
      </p:sp>
      <p:sp>
        <p:nvSpPr>
          <p:cNvPr id="13" name="Text 11"/>
          <p:cNvSpPr/>
          <p:nvPr/>
        </p:nvSpPr>
        <p:spPr>
          <a:xfrm>
            <a:off x="7509867" y="5411033"/>
            <a:ext cx="3739396" cy="286583"/>
          </a:xfrm>
          <a:prstGeom prst="rect">
            <a:avLst/>
          </a:prstGeom>
          <a:noFill/>
          <a:ln/>
        </p:spPr>
        <p:txBody>
          <a:bodyPr wrap="none" rtlCol="0" anchor="t"/>
          <a:lstStyle/>
          <a:p>
            <a:pPr marL="0" indent="0">
              <a:lnSpc>
                <a:spcPts val="2257"/>
              </a:lnSpc>
              <a:buNone/>
            </a:pPr>
            <a:r>
              <a:rPr lang="en-US" sz="1504" dirty="0">
                <a:solidFill>
                  <a:srgbClr val="E2E6E9"/>
                </a:solidFill>
                <a:latin typeface="Source Sans Pro" pitchFamily="34" charset="0"/>
                <a:ea typeface="Source Sans Pro" pitchFamily="34" charset="-122"/>
                <a:cs typeface="Source Sans Pro" pitchFamily="34" charset="-120"/>
              </a:rPr>
              <a:t>30%</a:t>
            </a:r>
            <a:endParaRPr lang="en-US" sz="1504" dirty="0"/>
          </a:p>
        </p:txBody>
      </p:sp>
      <p:sp>
        <p:nvSpPr>
          <p:cNvPr id="14" name="Shape 12"/>
          <p:cNvSpPr/>
          <p:nvPr/>
        </p:nvSpPr>
        <p:spPr>
          <a:xfrm>
            <a:off x="3189923" y="5819775"/>
            <a:ext cx="8250436" cy="530900"/>
          </a:xfrm>
          <a:prstGeom prst="rect">
            <a:avLst/>
          </a:prstGeom>
          <a:solidFill>
            <a:srgbClr val="232629"/>
          </a:solidFill>
          <a:ln/>
        </p:spPr>
      </p:sp>
      <p:sp>
        <p:nvSpPr>
          <p:cNvPr id="15" name="Text 13"/>
          <p:cNvSpPr/>
          <p:nvPr/>
        </p:nvSpPr>
        <p:spPr>
          <a:xfrm>
            <a:off x="3380899" y="5941933"/>
            <a:ext cx="3739396" cy="286583"/>
          </a:xfrm>
          <a:prstGeom prst="rect">
            <a:avLst/>
          </a:prstGeom>
          <a:noFill/>
          <a:ln/>
        </p:spPr>
        <p:txBody>
          <a:bodyPr wrap="none" rtlCol="0" anchor="t"/>
          <a:lstStyle/>
          <a:p>
            <a:pPr marL="0" indent="0">
              <a:lnSpc>
                <a:spcPts val="2257"/>
              </a:lnSpc>
              <a:buNone/>
            </a:pPr>
            <a:r>
              <a:rPr lang="en-US" sz="1504" dirty="0">
                <a:solidFill>
                  <a:srgbClr val="E2E6E9"/>
                </a:solidFill>
                <a:latin typeface="Source Sans Pro" pitchFamily="34" charset="0"/>
                <a:ea typeface="Source Sans Pro" pitchFamily="34" charset="-122"/>
                <a:cs typeface="Source Sans Pro" pitchFamily="34" charset="-120"/>
              </a:rPr>
              <a:t>Confidence and Problem-Solving</a:t>
            </a:r>
            <a:endParaRPr lang="en-US" sz="1504" dirty="0"/>
          </a:p>
        </p:txBody>
      </p:sp>
      <p:sp>
        <p:nvSpPr>
          <p:cNvPr id="16" name="Text 14"/>
          <p:cNvSpPr/>
          <p:nvPr/>
        </p:nvSpPr>
        <p:spPr>
          <a:xfrm>
            <a:off x="7509867" y="5941933"/>
            <a:ext cx="3739396" cy="286583"/>
          </a:xfrm>
          <a:prstGeom prst="rect">
            <a:avLst/>
          </a:prstGeom>
          <a:noFill/>
          <a:ln/>
        </p:spPr>
        <p:txBody>
          <a:bodyPr wrap="none" rtlCol="0" anchor="t"/>
          <a:lstStyle/>
          <a:p>
            <a:pPr marL="0" indent="0">
              <a:lnSpc>
                <a:spcPts val="2257"/>
              </a:lnSpc>
              <a:buNone/>
            </a:pPr>
            <a:r>
              <a:rPr lang="en-US" sz="1504" dirty="0">
                <a:solidFill>
                  <a:srgbClr val="E2E6E9"/>
                </a:solidFill>
                <a:latin typeface="Source Sans Pro" pitchFamily="34" charset="0"/>
                <a:ea typeface="Source Sans Pro" pitchFamily="34" charset="-122"/>
                <a:cs typeface="Source Sans Pro" pitchFamily="34" charset="-120"/>
              </a:rPr>
              <a:t>Significant</a:t>
            </a:r>
            <a:endParaRPr lang="en-US" sz="1504" dirty="0"/>
          </a:p>
        </p:txBody>
      </p:sp>
      <p:sp>
        <p:nvSpPr>
          <p:cNvPr id="17" name="Text 15"/>
          <p:cNvSpPr/>
          <p:nvPr/>
        </p:nvSpPr>
        <p:spPr>
          <a:xfrm>
            <a:off x="3189923" y="6565583"/>
            <a:ext cx="8250436" cy="1146334"/>
          </a:xfrm>
          <a:prstGeom prst="rect">
            <a:avLst/>
          </a:prstGeom>
          <a:noFill/>
          <a:ln/>
        </p:spPr>
        <p:txBody>
          <a:bodyPr wrap="square" rtlCol="0" anchor="t"/>
          <a:lstStyle/>
          <a:p>
            <a:pPr marL="0" indent="0">
              <a:lnSpc>
                <a:spcPts val="2257"/>
              </a:lnSpc>
              <a:buNone/>
            </a:pPr>
            <a:r>
              <a:rPr lang="en-US" sz="1504" dirty="0">
                <a:solidFill>
                  <a:srgbClr val="E2E6E9"/>
                </a:solidFill>
                <a:latin typeface="Source Sans Pro" pitchFamily="34" charset="0"/>
                <a:ea typeface="Source Sans Pro" pitchFamily="34" charset="-122"/>
                <a:cs typeface="Source Sans Pro" pitchFamily="34" charset="-120"/>
              </a:rPr>
              <a:t>The success of the system highlights the potential of technology-driven, personalized learning solutions to address the unique needs of dyslexic children and foster their academic and personal growth. The study findings will inform the further refinement and expansion of the gamified learning platform to benefit a wider population of children with learning disabilities.</a:t>
            </a:r>
            <a:endParaRPr lang="en-US" sz="1504"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p:cNvPicPr>
            <a:picLocks noChangeAspect="1"/>
          </p:cNvPicPr>
          <p:nvPr/>
        </p:nvPicPr>
        <p:blipFill>
          <a:blip r:embed="rId3"/>
          <a:stretch>
            <a:fillRect/>
          </a:stretch>
        </p:blipFill>
        <p:spPr>
          <a:xfrm>
            <a:off x="10980420" y="0"/>
            <a:ext cx="3657600" cy="8229600"/>
          </a:xfrm>
          <a:prstGeom prst="rect">
            <a:avLst/>
          </a:prstGeom>
        </p:spPr>
      </p:pic>
      <p:sp>
        <p:nvSpPr>
          <p:cNvPr id="5" name="Text 2"/>
          <p:cNvSpPr/>
          <p:nvPr/>
        </p:nvSpPr>
        <p:spPr>
          <a:xfrm>
            <a:off x="833199" y="1898571"/>
            <a:ext cx="5554980" cy="694373"/>
          </a:xfrm>
          <a:prstGeom prst="rect">
            <a:avLst/>
          </a:prstGeom>
          <a:noFill/>
          <a:ln/>
        </p:spPr>
        <p:txBody>
          <a:bodyPr wrap="none" rtlCol="0" anchor="t"/>
          <a:lstStyle/>
          <a:p>
            <a:pPr marL="0" indent="0">
              <a:lnSpc>
                <a:spcPts val="5468"/>
              </a:lnSpc>
              <a:buNone/>
            </a:pPr>
            <a:r>
              <a:rPr lang="en-US" sz="4374" b="1" kern="0" spc="-44" dirty="0">
                <a:solidFill>
                  <a:srgbClr val="FFFFFF"/>
                </a:solidFill>
                <a:latin typeface="Montserrat" pitchFamily="34" charset="0"/>
                <a:ea typeface="Montserrat" pitchFamily="34" charset="-122"/>
                <a:cs typeface="Montserrat" pitchFamily="34" charset="-120"/>
              </a:rPr>
              <a:t>Existing System</a:t>
            </a:r>
            <a:endParaRPr lang="en-US" sz="4374" dirty="0"/>
          </a:p>
        </p:txBody>
      </p:sp>
      <p:sp>
        <p:nvSpPr>
          <p:cNvPr id="6" name="Shape 3"/>
          <p:cNvSpPr/>
          <p:nvPr/>
        </p:nvSpPr>
        <p:spPr>
          <a:xfrm>
            <a:off x="833199" y="2926199"/>
            <a:ext cx="4542115" cy="1591270"/>
          </a:xfrm>
          <a:prstGeom prst="roundRect">
            <a:avLst>
              <a:gd name="adj" fmla="val 4189"/>
            </a:avLst>
          </a:prstGeom>
          <a:solidFill>
            <a:srgbClr val="232629"/>
          </a:solidFill>
          <a:ln/>
        </p:spPr>
      </p:sp>
      <p:sp>
        <p:nvSpPr>
          <p:cNvPr id="7" name="Text 4"/>
          <p:cNvSpPr/>
          <p:nvPr/>
        </p:nvSpPr>
        <p:spPr>
          <a:xfrm>
            <a:off x="1055370" y="3148370"/>
            <a:ext cx="2777490" cy="347186"/>
          </a:xfrm>
          <a:prstGeom prst="rect">
            <a:avLst/>
          </a:prstGeom>
          <a:noFill/>
          <a:ln/>
        </p:spPr>
        <p:txBody>
          <a:bodyPr wrap="none" rtlCol="0" anchor="t"/>
          <a:lstStyle/>
          <a:p>
            <a:pPr marL="0" indent="0">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Seeing AI</a:t>
            </a:r>
            <a:endParaRPr lang="en-US" sz="2187" dirty="0"/>
          </a:p>
        </p:txBody>
      </p:sp>
      <p:sp>
        <p:nvSpPr>
          <p:cNvPr id="8" name="Text 5"/>
          <p:cNvSpPr/>
          <p:nvPr/>
        </p:nvSpPr>
        <p:spPr>
          <a:xfrm>
            <a:off x="1055370" y="3628787"/>
            <a:ext cx="4097774" cy="666512"/>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Microsoft's Seeing AI, a refined iOS app, It aids visually impaired users.</a:t>
            </a:r>
            <a:endParaRPr lang="en-US" sz="1750" dirty="0"/>
          </a:p>
        </p:txBody>
      </p:sp>
      <p:sp>
        <p:nvSpPr>
          <p:cNvPr id="9" name="Shape 6"/>
          <p:cNvSpPr/>
          <p:nvPr/>
        </p:nvSpPr>
        <p:spPr>
          <a:xfrm>
            <a:off x="5597485" y="2926199"/>
            <a:ext cx="4542115" cy="1591270"/>
          </a:xfrm>
          <a:prstGeom prst="roundRect">
            <a:avLst>
              <a:gd name="adj" fmla="val 4189"/>
            </a:avLst>
          </a:prstGeom>
          <a:solidFill>
            <a:srgbClr val="232629"/>
          </a:solidFill>
          <a:ln/>
        </p:spPr>
      </p:sp>
      <p:sp>
        <p:nvSpPr>
          <p:cNvPr id="10" name="Text 7"/>
          <p:cNvSpPr/>
          <p:nvPr/>
        </p:nvSpPr>
        <p:spPr>
          <a:xfrm>
            <a:off x="5819656" y="3148370"/>
            <a:ext cx="2916555" cy="347186"/>
          </a:xfrm>
          <a:prstGeom prst="rect">
            <a:avLst/>
          </a:prstGeom>
          <a:noFill/>
          <a:ln/>
        </p:spPr>
        <p:txBody>
          <a:bodyPr wrap="none" rtlCol="0" anchor="t"/>
          <a:lstStyle/>
          <a:p>
            <a:pPr marL="0" indent="0">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Voice Dream Reader</a:t>
            </a:r>
            <a:endParaRPr lang="en-US" sz="2187" dirty="0"/>
          </a:p>
        </p:txBody>
      </p:sp>
      <p:sp>
        <p:nvSpPr>
          <p:cNvPr id="11" name="Text 8"/>
          <p:cNvSpPr/>
          <p:nvPr/>
        </p:nvSpPr>
        <p:spPr>
          <a:xfrm>
            <a:off x="5819656" y="3628787"/>
            <a:ext cx="4097774" cy="666512"/>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helps kids with speech difficulties communicate. Bottom Line</a:t>
            </a:r>
            <a:endParaRPr lang="en-US" sz="1750" dirty="0"/>
          </a:p>
        </p:txBody>
      </p:sp>
      <p:sp>
        <p:nvSpPr>
          <p:cNvPr id="12" name="Shape 9"/>
          <p:cNvSpPr/>
          <p:nvPr/>
        </p:nvSpPr>
        <p:spPr>
          <a:xfrm>
            <a:off x="833199" y="4739640"/>
            <a:ext cx="9306401" cy="1591270"/>
          </a:xfrm>
          <a:prstGeom prst="roundRect">
            <a:avLst>
              <a:gd name="adj" fmla="val 4189"/>
            </a:avLst>
          </a:prstGeom>
          <a:solidFill>
            <a:srgbClr val="232629"/>
          </a:solidFill>
          <a:ln/>
        </p:spPr>
      </p:sp>
      <p:sp>
        <p:nvSpPr>
          <p:cNvPr id="13" name="Text 10"/>
          <p:cNvSpPr/>
          <p:nvPr/>
        </p:nvSpPr>
        <p:spPr>
          <a:xfrm>
            <a:off x="1055370" y="4961811"/>
            <a:ext cx="2777490" cy="347186"/>
          </a:xfrm>
          <a:prstGeom prst="rect">
            <a:avLst/>
          </a:prstGeom>
          <a:noFill/>
          <a:ln/>
        </p:spPr>
        <p:txBody>
          <a:bodyPr wrap="none" rtlCol="0" anchor="t"/>
          <a:lstStyle/>
          <a:p>
            <a:pPr marL="0" indent="0">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Simplex Learning</a:t>
            </a:r>
            <a:endParaRPr lang="en-US" sz="2187" dirty="0"/>
          </a:p>
        </p:txBody>
      </p:sp>
      <p:sp>
        <p:nvSpPr>
          <p:cNvPr id="14" name="Text 11"/>
          <p:cNvSpPr/>
          <p:nvPr/>
        </p:nvSpPr>
        <p:spPr>
          <a:xfrm>
            <a:off x="1055370" y="5442228"/>
            <a:ext cx="8862060" cy="666512"/>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education consulting group that provides strategic advice to school districts, schools, and education leaders of various areas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
        <p:nvSpPr>
          <p:cNvPr id="4" name="Text 2"/>
          <p:cNvSpPr/>
          <p:nvPr/>
        </p:nvSpPr>
        <p:spPr>
          <a:xfrm>
            <a:off x="2517696" y="774743"/>
            <a:ext cx="5721429" cy="694373"/>
          </a:xfrm>
          <a:prstGeom prst="rect">
            <a:avLst/>
          </a:prstGeom>
          <a:noFill/>
          <a:ln/>
        </p:spPr>
        <p:txBody>
          <a:bodyPr wrap="none" rtlCol="0" anchor="t"/>
          <a:lstStyle/>
          <a:p>
            <a:pPr marL="0" indent="0">
              <a:lnSpc>
                <a:spcPts val="5468"/>
              </a:lnSpc>
              <a:buNone/>
            </a:pPr>
            <a:r>
              <a:rPr lang="en-US" sz="4374" b="1" kern="0" spc="-44" dirty="0">
                <a:solidFill>
                  <a:srgbClr val="FFFFFF"/>
                </a:solidFill>
                <a:latin typeface="Montserrat" pitchFamily="34" charset="0"/>
                <a:ea typeface="Montserrat" pitchFamily="34" charset="-122"/>
                <a:cs typeface="Montserrat" pitchFamily="34" charset="-120"/>
              </a:rPr>
              <a:t>PROPOSED SYSTEM</a:t>
            </a:r>
            <a:endParaRPr lang="en-US" sz="4374" dirty="0"/>
          </a:p>
        </p:txBody>
      </p:sp>
      <p:sp>
        <p:nvSpPr>
          <p:cNvPr id="5" name="Text 3"/>
          <p:cNvSpPr/>
          <p:nvPr/>
        </p:nvSpPr>
        <p:spPr>
          <a:xfrm>
            <a:off x="2517696" y="2024542"/>
            <a:ext cx="1992154" cy="694373"/>
          </a:xfrm>
          <a:prstGeom prst="rect">
            <a:avLst/>
          </a:prstGeom>
          <a:noFill/>
          <a:ln/>
        </p:spPr>
        <p:txBody>
          <a:bodyPr wrap="square" rtlCol="0" anchor="t"/>
          <a:lstStyle/>
          <a:p>
            <a:pPr marL="0" indent="0">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Gamified Learning App</a:t>
            </a:r>
            <a:endParaRPr lang="en-US" sz="2187" dirty="0"/>
          </a:p>
        </p:txBody>
      </p:sp>
      <p:sp>
        <p:nvSpPr>
          <p:cNvPr id="6" name="Text 4"/>
          <p:cNvSpPr/>
          <p:nvPr/>
        </p:nvSpPr>
        <p:spPr>
          <a:xfrm>
            <a:off x="2517696" y="3431738"/>
            <a:ext cx="1992154" cy="2999303"/>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The proposed system is a gamified learning app designed to help dyslexic children improve their learning abilities through interactive games and regular progress tracking.</a:t>
            </a:r>
            <a:endParaRPr lang="en-US" sz="1750" dirty="0"/>
          </a:p>
        </p:txBody>
      </p:sp>
      <p:sp>
        <p:nvSpPr>
          <p:cNvPr id="7" name="Text 5"/>
          <p:cNvSpPr/>
          <p:nvPr/>
        </p:nvSpPr>
        <p:spPr>
          <a:xfrm>
            <a:off x="5059442" y="2024542"/>
            <a:ext cx="1992154" cy="694373"/>
          </a:xfrm>
          <a:prstGeom prst="rect">
            <a:avLst/>
          </a:prstGeom>
          <a:noFill/>
          <a:ln/>
        </p:spPr>
        <p:txBody>
          <a:bodyPr wrap="square" rtlCol="0" anchor="t"/>
          <a:lstStyle/>
          <a:p>
            <a:pPr marL="0" indent="0">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Points and Levels</a:t>
            </a:r>
            <a:endParaRPr lang="en-US" sz="2187" dirty="0"/>
          </a:p>
        </p:txBody>
      </p:sp>
      <p:sp>
        <p:nvSpPr>
          <p:cNvPr id="8" name="Text 6"/>
          <p:cNvSpPr/>
          <p:nvPr/>
        </p:nvSpPr>
        <p:spPr>
          <a:xfrm>
            <a:off x="5059442" y="3431738"/>
            <a:ext cx="1992154" cy="3332559"/>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The app will award points to children based on their performance in the learning games. These points will be used to analyze their progress and customize the game program accordingly.</a:t>
            </a:r>
            <a:endParaRPr lang="en-US" sz="1750" dirty="0"/>
          </a:p>
        </p:txBody>
      </p:sp>
      <p:sp>
        <p:nvSpPr>
          <p:cNvPr id="9" name="Text 7"/>
          <p:cNvSpPr/>
          <p:nvPr/>
        </p:nvSpPr>
        <p:spPr>
          <a:xfrm>
            <a:off x="7601188" y="2024542"/>
            <a:ext cx="1992154" cy="1041559"/>
          </a:xfrm>
          <a:prstGeom prst="rect">
            <a:avLst/>
          </a:prstGeom>
          <a:noFill/>
          <a:ln/>
        </p:spPr>
        <p:txBody>
          <a:bodyPr wrap="square" rtlCol="0" anchor="t"/>
          <a:lstStyle/>
          <a:p>
            <a:pPr marL="0" indent="0">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Customized Gaming Program</a:t>
            </a:r>
            <a:endParaRPr lang="en-US" sz="2187" dirty="0"/>
          </a:p>
        </p:txBody>
      </p:sp>
      <p:sp>
        <p:nvSpPr>
          <p:cNvPr id="10" name="Text 8"/>
          <p:cNvSpPr/>
          <p:nvPr/>
        </p:nvSpPr>
        <p:spPr>
          <a:xfrm>
            <a:off x="7601188" y="3778925"/>
            <a:ext cx="1992154" cy="2666048"/>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Based on the child's performance and progress, the app will create a personalized gaming program to address their specific learning needs and challenges.</a:t>
            </a:r>
            <a:endParaRPr lang="en-US" sz="1750" dirty="0"/>
          </a:p>
        </p:txBody>
      </p:sp>
      <p:sp>
        <p:nvSpPr>
          <p:cNvPr id="11" name="Text 9"/>
          <p:cNvSpPr/>
          <p:nvPr/>
        </p:nvSpPr>
        <p:spPr>
          <a:xfrm>
            <a:off x="10142934" y="2024542"/>
            <a:ext cx="1992154" cy="694373"/>
          </a:xfrm>
          <a:prstGeom prst="rect">
            <a:avLst/>
          </a:prstGeom>
          <a:noFill/>
          <a:ln/>
        </p:spPr>
        <p:txBody>
          <a:bodyPr wrap="square" rtlCol="0" anchor="t"/>
          <a:lstStyle/>
          <a:p>
            <a:pPr marL="0" indent="0">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Progress Tracking</a:t>
            </a:r>
            <a:endParaRPr lang="en-US" sz="2187" dirty="0"/>
          </a:p>
        </p:txBody>
      </p:sp>
      <p:sp>
        <p:nvSpPr>
          <p:cNvPr id="12" name="Text 10"/>
          <p:cNvSpPr/>
          <p:nvPr/>
        </p:nvSpPr>
        <p:spPr>
          <a:xfrm>
            <a:off x="10142934" y="3431738"/>
            <a:ext cx="1992154" cy="2666048"/>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The app will regularly monitor the child's progress and provide feedback to parents and teachers, enabling them to support the child's learning journey.</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
        <p:nvSpPr>
          <p:cNvPr id="4" name="Text 2"/>
          <p:cNvSpPr/>
          <p:nvPr/>
        </p:nvSpPr>
        <p:spPr>
          <a:xfrm>
            <a:off x="3485674" y="488871"/>
            <a:ext cx="4434126" cy="554236"/>
          </a:xfrm>
          <a:prstGeom prst="rect">
            <a:avLst/>
          </a:prstGeom>
          <a:noFill/>
          <a:ln/>
        </p:spPr>
        <p:txBody>
          <a:bodyPr wrap="none" rtlCol="0" anchor="t"/>
          <a:lstStyle/>
          <a:p>
            <a:pPr marL="0" indent="0">
              <a:lnSpc>
                <a:spcPts val="4364"/>
              </a:lnSpc>
              <a:buNone/>
            </a:pPr>
            <a:r>
              <a:rPr lang="en-US" sz="3491" b="1" kern="0" spc="-35" dirty="0">
                <a:solidFill>
                  <a:srgbClr val="FFFFFF"/>
                </a:solidFill>
                <a:latin typeface="Montserrat" pitchFamily="34" charset="0"/>
                <a:ea typeface="Montserrat" pitchFamily="34" charset="-122"/>
                <a:cs typeface="Montserrat" pitchFamily="34" charset="-120"/>
              </a:rPr>
              <a:t>METHODOLOGY</a:t>
            </a:r>
            <a:endParaRPr lang="en-US" sz="3491" dirty="0"/>
          </a:p>
        </p:txBody>
      </p:sp>
      <p:sp>
        <p:nvSpPr>
          <p:cNvPr id="5" name="Shape 3"/>
          <p:cNvSpPr/>
          <p:nvPr/>
        </p:nvSpPr>
        <p:spPr>
          <a:xfrm>
            <a:off x="3485674" y="1397794"/>
            <a:ext cx="957263" cy="1003935"/>
          </a:xfrm>
          <a:prstGeom prst="roundRect">
            <a:avLst>
              <a:gd name="adj" fmla="val 5559"/>
            </a:avLst>
          </a:prstGeom>
          <a:solidFill>
            <a:srgbClr val="232629"/>
          </a:solidFill>
          <a:ln/>
        </p:spPr>
      </p:sp>
      <p:sp>
        <p:nvSpPr>
          <p:cNvPr id="6" name="Text 4"/>
          <p:cNvSpPr/>
          <p:nvPr/>
        </p:nvSpPr>
        <p:spPr>
          <a:xfrm>
            <a:off x="3662958" y="1722358"/>
            <a:ext cx="84653" cy="354687"/>
          </a:xfrm>
          <a:prstGeom prst="rect">
            <a:avLst/>
          </a:prstGeom>
          <a:noFill/>
          <a:ln/>
        </p:spPr>
        <p:txBody>
          <a:bodyPr wrap="none" rtlCol="0" anchor="t"/>
          <a:lstStyle/>
          <a:p>
            <a:pPr marL="0" indent="0" algn="ctr">
              <a:lnSpc>
                <a:spcPts val="2793"/>
              </a:lnSpc>
              <a:buNone/>
            </a:pPr>
            <a:r>
              <a:rPr lang="en-US" sz="1746" b="1" kern="0" spc="-17" dirty="0">
                <a:solidFill>
                  <a:srgbClr val="FFFFFF"/>
                </a:solidFill>
                <a:latin typeface="Montserrat" pitchFamily="34" charset="0"/>
                <a:ea typeface="Montserrat" pitchFamily="34" charset="-122"/>
                <a:cs typeface="Montserrat" pitchFamily="34" charset="-120"/>
              </a:rPr>
              <a:t>1</a:t>
            </a:r>
            <a:endParaRPr lang="en-US" sz="1746" dirty="0"/>
          </a:p>
        </p:txBody>
      </p:sp>
      <p:sp>
        <p:nvSpPr>
          <p:cNvPr id="7" name="Text 5"/>
          <p:cNvSpPr/>
          <p:nvPr/>
        </p:nvSpPr>
        <p:spPr>
          <a:xfrm>
            <a:off x="4620220" y="1575078"/>
            <a:ext cx="2217063" cy="277058"/>
          </a:xfrm>
          <a:prstGeom prst="rect">
            <a:avLst/>
          </a:prstGeom>
          <a:noFill/>
          <a:ln/>
        </p:spPr>
        <p:txBody>
          <a:bodyPr wrap="none" rtlCol="0" anchor="t"/>
          <a:lstStyle/>
          <a:p>
            <a:pPr marL="0" indent="0" algn="l">
              <a:lnSpc>
                <a:spcPts val="2182"/>
              </a:lnSpc>
              <a:buNone/>
            </a:pPr>
            <a:r>
              <a:rPr lang="en-US" sz="1746" b="1" kern="0" spc="-17" dirty="0">
                <a:solidFill>
                  <a:srgbClr val="FFFFFF"/>
                </a:solidFill>
                <a:latin typeface="Montserrat" pitchFamily="34" charset="0"/>
                <a:ea typeface="Montserrat" pitchFamily="34" charset="-122"/>
                <a:cs typeface="Montserrat" pitchFamily="34" charset="-120"/>
              </a:rPr>
              <a:t>Data Collection</a:t>
            </a:r>
            <a:endParaRPr lang="en-US" sz="1746" dirty="0"/>
          </a:p>
        </p:txBody>
      </p:sp>
      <p:sp>
        <p:nvSpPr>
          <p:cNvPr id="8" name="Text 6"/>
          <p:cNvSpPr/>
          <p:nvPr/>
        </p:nvSpPr>
        <p:spPr>
          <a:xfrm>
            <a:off x="4620220" y="1958459"/>
            <a:ext cx="4955262" cy="265986"/>
          </a:xfrm>
          <a:prstGeom prst="rect">
            <a:avLst/>
          </a:prstGeom>
          <a:noFill/>
          <a:ln/>
        </p:spPr>
        <p:txBody>
          <a:bodyPr wrap="none" rtlCol="0" anchor="t"/>
          <a:lstStyle/>
          <a:p>
            <a:pPr marL="0" indent="0" algn="l">
              <a:lnSpc>
                <a:spcPts val="2095"/>
              </a:lnSpc>
              <a:buNone/>
            </a:pPr>
            <a:r>
              <a:rPr lang="en-US" sz="1397" dirty="0">
                <a:solidFill>
                  <a:srgbClr val="E2E6E9"/>
                </a:solidFill>
                <a:latin typeface="Source Sans Pro" pitchFamily="34" charset="0"/>
                <a:ea typeface="Source Sans Pro" pitchFamily="34" charset="-122"/>
                <a:cs typeface="Source Sans Pro" pitchFamily="34" charset="-120"/>
              </a:rPr>
              <a:t>Gather data on learning behaviors and progress of dyslexic children</a:t>
            </a:r>
            <a:endParaRPr lang="en-US" sz="1397" dirty="0"/>
          </a:p>
        </p:txBody>
      </p:sp>
      <p:sp>
        <p:nvSpPr>
          <p:cNvPr id="9" name="Shape 7"/>
          <p:cNvSpPr/>
          <p:nvPr/>
        </p:nvSpPr>
        <p:spPr>
          <a:xfrm>
            <a:off x="4531519" y="2392740"/>
            <a:ext cx="6524506" cy="11073"/>
          </a:xfrm>
          <a:prstGeom prst="rect">
            <a:avLst/>
          </a:prstGeom>
          <a:solidFill>
            <a:srgbClr val="FFFFFF"/>
          </a:solidFill>
          <a:ln/>
        </p:spPr>
      </p:sp>
      <p:sp>
        <p:nvSpPr>
          <p:cNvPr id="10" name="Shape 8"/>
          <p:cNvSpPr/>
          <p:nvPr/>
        </p:nvSpPr>
        <p:spPr>
          <a:xfrm>
            <a:off x="3485674" y="2490311"/>
            <a:ext cx="1914644" cy="1003935"/>
          </a:xfrm>
          <a:prstGeom prst="roundRect">
            <a:avLst>
              <a:gd name="adj" fmla="val 5300"/>
            </a:avLst>
          </a:prstGeom>
          <a:solidFill>
            <a:srgbClr val="232629"/>
          </a:solidFill>
          <a:ln/>
        </p:spPr>
      </p:sp>
      <p:sp>
        <p:nvSpPr>
          <p:cNvPr id="11" name="Text 9"/>
          <p:cNvSpPr/>
          <p:nvPr/>
        </p:nvSpPr>
        <p:spPr>
          <a:xfrm>
            <a:off x="3662958" y="2814876"/>
            <a:ext cx="128588" cy="354687"/>
          </a:xfrm>
          <a:prstGeom prst="rect">
            <a:avLst/>
          </a:prstGeom>
          <a:noFill/>
          <a:ln/>
        </p:spPr>
        <p:txBody>
          <a:bodyPr wrap="none" rtlCol="0" anchor="t"/>
          <a:lstStyle/>
          <a:p>
            <a:pPr marL="0" indent="0" algn="ctr">
              <a:lnSpc>
                <a:spcPts val="2793"/>
              </a:lnSpc>
              <a:buNone/>
            </a:pPr>
            <a:r>
              <a:rPr lang="en-US" sz="1746" b="1" kern="0" spc="-17" dirty="0">
                <a:solidFill>
                  <a:srgbClr val="FFFFFF"/>
                </a:solidFill>
                <a:latin typeface="Montserrat" pitchFamily="34" charset="0"/>
                <a:ea typeface="Montserrat" pitchFamily="34" charset="-122"/>
                <a:cs typeface="Montserrat" pitchFamily="34" charset="-120"/>
              </a:rPr>
              <a:t>2</a:t>
            </a:r>
            <a:endParaRPr lang="en-US" sz="1746" dirty="0"/>
          </a:p>
        </p:txBody>
      </p:sp>
      <p:sp>
        <p:nvSpPr>
          <p:cNvPr id="12" name="Text 10"/>
          <p:cNvSpPr/>
          <p:nvPr/>
        </p:nvSpPr>
        <p:spPr>
          <a:xfrm>
            <a:off x="5577602" y="2667595"/>
            <a:ext cx="2217063" cy="277058"/>
          </a:xfrm>
          <a:prstGeom prst="rect">
            <a:avLst/>
          </a:prstGeom>
          <a:noFill/>
          <a:ln/>
        </p:spPr>
        <p:txBody>
          <a:bodyPr wrap="none" rtlCol="0" anchor="t"/>
          <a:lstStyle/>
          <a:p>
            <a:pPr marL="0" indent="0" algn="l">
              <a:lnSpc>
                <a:spcPts val="2182"/>
              </a:lnSpc>
              <a:buNone/>
            </a:pPr>
            <a:r>
              <a:rPr lang="en-US" sz="1746" b="1" kern="0" spc="-17" dirty="0">
                <a:solidFill>
                  <a:srgbClr val="FFFFFF"/>
                </a:solidFill>
                <a:latin typeface="Montserrat" pitchFamily="34" charset="0"/>
                <a:ea typeface="Montserrat" pitchFamily="34" charset="-122"/>
                <a:cs typeface="Montserrat" pitchFamily="34" charset="-120"/>
              </a:rPr>
              <a:t>Game Design</a:t>
            </a:r>
            <a:endParaRPr lang="en-US" sz="1746" dirty="0"/>
          </a:p>
        </p:txBody>
      </p:sp>
      <p:sp>
        <p:nvSpPr>
          <p:cNvPr id="13" name="Text 11"/>
          <p:cNvSpPr/>
          <p:nvPr/>
        </p:nvSpPr>
        <p:spPr>
          <a:xfrm>
            <a:off x="5577602" y="3050977"/>
            <a:ext cx="5173742" cy="265986"/>
          </a:xfrm>
          <a:prstGeom prst="rect">
            <a:avLst/>
          </a:prstGeom>
          <a:noFill/>
          <a:ln/>
        </p:spPr>
        <p:txBody>
          <a:bodyPr wrap="none" rtlCol="0" anchor="t"/>
          <a:lstStyle/>
          <a:p>
            <a:pPr marL="0" indent="0" algn="l">
              <a:lnSpc>
                <a:spcPts val="2095"/>
              </a:lnSpc>
              <a:buNone/>
            </a:pPr>
            <a:r>
              <a:rPr lang="en-US" sz="1397" dirty="0">
                <a:solidFill>
                  <a:srgbClr val="E2E6E9"/>
                </a:solidFill>
                <a:latin typeface="Source Sans Pro" pitchFamily="34" charset="0"/>
                <a:ea typeface="Source Sans Pro" pitchFamily="34" charset="-122"/>
                <a:cs typeface="Source Sans Pro" pitchFamily="34" charset="-120"/>
              </a:rPr>
              <a:t>Create engaging, gamified learning activities tailored to dyslexic needs</a:t>
            </a:r>
            <a:endParaRPr lang="en-US" sz="1397" dirty="0"/>
          </a:p>
        </p:txBody>
      </p:sp>
      <p:sp>
        <p:nvSpPr>
          <p:cNvPr id="14" name="Shape 12"/>
          <p:cNvSpPr/>
          <p:nvPr/>
        </p:nvSpPr>
        <p:spPr>
          <a:xfrm>
            <a:off x="5488900" y="3485257"/>
            <a:ext cx="5567124" cy="11073"/>
          </a:xfrm>
          <a:prstGeom prst="rect">
            <a:avLst/>
          </a:prstGeom>
          <a:solidFill>
            <a:srgbClr val="FFFFFF"/>
          </a:solidFill>
          <a:ln/>
        </p:spPr>
      </p:sp>
      <p:sp>
        <p:nvSpPr>
          <p:cNvPr id="15" name="Shape 13"/>
          <p:cNvSpPr/>
          <p:nvPr/>
        </p:nvSpPr>
        <p:spPr>
          <a:xfrm>
            <a:off x="3485674" y="3582829"/>
            <a:ext cx="2872026" cy="1269921"/>
          </a:xfrm>
          <a:prstGeom prst="roundRect">
            <a:avLst>
              <a:gd name="adj" fmla="val 4190"/>
            </a:avLst>
          </a:prstGeom>
          <a:solidFill>
            <a:srgbClr val="232629"/>
          </a:solidFill>
          <a:ln/>
        </p:spPr>
      </p:sp>
      <p:sp>
        <p:nvSpPr>
          <p:cNvPr id="16" name="Text 14"/>
          <p:cNvSpPr/>
          <p:nvPr/>
        </p:nvSpPr>
        <p:spPr>
          <a:xfrm>
            <a:off x="3662958" y="4040386"/>
            <a:ext cx="129064" cy="354687"/>
          </a:xfrm>
          <a:prstGeom prst="rect">
            <a:avLst/>
          </a:prstGeom>
          <a:noFill/>
          <a:ln/>
        </p:spPr>
        <p:txBody>
          <a:bodyPr wrap="none" rtlCol="0" anchor="t"/>
          <a:lstStyle/>
          <a:p>
            <a:pPr marL="0" indent="0" algn="ctr">
              <a:lnSpc>
                <a:spcPts val="2793"/>
              </a:lnSpc>
              <a:buNone/>
            </a:pPr>
            <a:r>
              <a:rPr lang="en-US" sz="1746" b="1" kern="0" spc="-17" dirty="0">
                <a:solidFill>
                  <a:srgbClr val="FFFFFF"/>
                </a:solidFill>
                <a:latin typeface="Montserrat" pitchFamily="34" charset="0"/>
                <a:ea typeface="Montserrat" pitchFamily="34" charset="-122"/>
                <a:cs typeface="Montserrat" pitchFamily="34" charset="-120"/>
              </a:rPr>
              <a:t>3</a:t>
            </a:r>
            <a:endParaRPr lang="en-US" sz="1746" dirty="0"/>
          </a:p>
        </p:txBody>
      </p:sp>
      <p:sp>
        <p:nvSpPr>
          <p:cNvPr id="17" name="Text 15"/>
          <p:cNvSpPr/>
          <p:nvPr/>
        </p:nvSpPr>
        <p:spPr>
          <a:xfrm>
            <a:off x="6534983" y="3760113"/>
            <a:ext cx="2217063" cy="277058"/>
          </a:xfrm>
          <a:prstGeom prst="rect">
            <a:avLst/>
          </a:prstGeom>
          <a:noFill/>
          <a:ln/>
        </p:spPr>
        <p:txBody>
          <a:bodyPr wrap="none" rtlCol="0" anchor="t"/>
          <a:lstStyle/>
          <a:p>
            <a:pPr marL="0" indent="0" algn="l">
              <a:lnSpc>
                <a:spcPts val="2182"/>
              </a:lnSpc>
              <a:buNone/>
            </a:pPr>
            <a:r>
              <a:rPr lang="en-US" sz="1746" b="1" kern="0" spc="-17" dirty="0">
                <a:solidFill>
                  <a:srgbClr val="FFFFFF"/>
                </a:solidFill>
                <a:latin typeface="Montserrat" pitchFamily="34" charset="0"/>
                <a:ea typeface="Montserrat" pitchFamily="34" charset="-122"/>
                <a:cs typeface="Montserrat" pitchFamily="34" charset="-120"/>
              </a:rPr>
              <a:t>Progress Tracking</a:t>
            </a:r>
            <a:endParaRPr lang="en-US" sz="1746" dirty="0"/>
          </a:p>
        </p:txBody>
      </p:sp>
      <p:sp>
        <p:nvSpPr>
          <p:cNvPr id="18" name="Text 16"/>
          <p:cNvSpPr/>
          <p:nvPr/>
        </p:nvSpPr>
        <p:spPr>
          <a:xfrm>
            <a:off x="6534983" y="4143494"/>
            <a:ext cx="4432340" cy="531971"/>
          </a:xfrm>
          <a:prstGeom prst="rect">
            <a:avLst/>
          </a:prstGeom>
          <a:noFill/>
          <a:ln/>
        </p:spPr>
        <p:txBody>
          <a:bodyPr wrap="square" rtlCol="0" anchor="t"/>
          <a:lstStyle/>
          <a:p>
            <a:pPr marL="0" indent="0" algn="l">
              <a:lnSpc>
                <a:spcPts val="2095"/>
              </a:lnSpc>
              <a:buNone/>
            </a:pPr>
            <a:r>
              <a:rPr lang="en-US" sz="1397" dirty="0">
                <a:solidFill>
                  <a:srgbClr val="E2E6E9"/>
                </a:solidFill>
                <a:latin typeface="Source Sans Pro" pitchFamily="34" charset="0"/>
                <a:ea typeface="Source Sans Pro" pitchFamily="34" charset="-122"/>
                <a:cs typeface="Source Sans Pro" pitchFamily="34" charset="-120"/>
              </a:rPr>
              <a:t>Implement a system to monitor and analyze each child's performance</a:t>
            </a:r>
            <a:endParaRPr lang="en-US" sz="1397" dirty="0"/>
          </a:p>
        </p:txBody>
      </p:sp>
      <p:sp>
        <p:nvSpPr>
          <p:cNvPr id="19" name="Shape 17"/>
          <p:cNvSpPr/>
          <p:nvPr/>
        </p:nvSpPr>
        <p:spPr>
          <a:xfrm>
            <a:off x="6446282" y="4843760"/>
            <a:ext cx="4609743" cy="11073"/>
          </a:xfrm>
          <a:prstGeom prst="rect">
            <a:avLst/>
          </a:prstGeom>
          <a:solidFill>
            <a:srgbClr val="FFFFFF"/>
          </a:solidFill>
          <a:ln/>
        </p:spPr>
      </p:sp>
      <p:sp>
        <p:nvSpPr>
          <p:cNvPr id="20" name="Shape 18"/>
          <p:cNvSpPr/>
          <p:nvPr/>
        </p:nvSpPr>
        <p:spPr>
          <a:xfrm>
            <a:off x="3485674" y="4941332"/>
            <a:ext cx="3829407" cy="1269921"/>
          </a:xfrm>
          <a:prstGeom prst="roundRect">
            <a:avLst>
              <a:gd name="adj" fmla="val 4190"/>
            </a:avLst>
          </a:prstGeom>
          <a:solidFill>
            <a:srgbClr val="232629"/>
          </a:solidFill>
          <a:ln/>
        </p:spPr>
      </p:sp>
      <p:sp>
        <p:nvSpPr>
          <p:cNvPr id="21" name="Text 19"/>
          <p:cNvSpPr/>
          <p:nvPr/>
        </p:nvSpPr>
        <p:spPr>
          <a:xfrm>
            <a:off x="3662958" y="5398889"/>
            <a:ext cx="150495" cy="354687"/>
          </a:xfrm>
          <a:prstGeom prst="rect">
            <a:avLst/>
          </a:prstGeom>
          <a:noFill/>
          <a:ln/>
        </p:spPr>
        <p:txBody>
          <a:bodyPr wrap="none" rtlCol="0" anchor="t"/>
          <a:lstStyle/>
          <a:p>
            <a:pPr marL="0" indent="0" algn="ctr">
              <a:lnSpc>
                <a:spcPts val="2793"/>
              </a:lnSpc>
              <a:buNone/>
            </a:pPr>
            <a:r>
              <a:rPr lang="en-US" sz="1746" b="1" kern="0" spc="-17" dirty="0">
                <a:solidFill>
                  <a:srgbClr val="FFFFFF"/>
                </a:solidFill>
                <a:latin typeface="Montserrat" pitchFamily="34" charset="0"/>
                <a:ea typeface="Montserrat" pitchFamily="34" charset="-122"/>
                <a:cs typeface="Montserrat" pitchFamily="34" charset="-120"/>
              </a:rPr>
              <a:t>4</a:t>
            </a:r>
            <a:endParaRPr lang="en-US" sz="1746" dirty="0"/>
          </a:p>
        </p:txBody>
      </p:sp>
      <p:sp>
        <p:nvSpPr>
          <p:cNvPr id="22" name="Text 20"/>
          <p:cNvSpPr/>
          <p:nvPr/>
        </p:nvSpPr>
        <p:spPr>
          <a:xfrm>
            <a:off x="7492365" y="5118616"/>
            <a:ext cx="2217063" cy="277058"/>
          </a:xfrm>
          <a:prstGeom prst="rect">
            <a:avLst/>
          </a:prstGeom>
          <a:noFill/>
          <a:ln/>
        </p:spPr>
        <p:txBody>
          <a:bodyPr wrap="none" rtlCol="0" anchor="t"/>
          <a:lstStyle/>
          <a:p>
            <a:pPr marL="0" indent="0" algn="l">
              <a:lnSpc>
                <a:spcPts val="2182"/>
              </a:lnSpc>
              <a:buNone/>
            </a:pPr>
            <a:r>
              <a:rPr lang="en-US" sz="1746" b="1" kern="0" spc="-17" dirty="0">
                <a:solidFill>
                  <a:srgbClr val="FFFFFF"/>
                </a:solidFill>
                <a:latin typeface="Montserrat" pitchFamily="34" charset="0"/>
                <a:ea typeface="Montserrat" pitchFamily="34" charset="-122"/>
                <a:cs typeface="Montserrat" pitchFamily="34" charset="-120"/>
              </a:rPr>
              <a:t>Personalization</a:t>
            </a:r>
            <a:endParaRPr lang="en-US" sz="1746" dirty="0"/>
          </a:p>
        </p:txBody>
      </p:sp>
      <p:sp>
        <p:nvSpPr>
          <p:cNvPr id="23" name="Text 21"/>
          <p:cNvSpPr/>
          <p:nvPr/>
        </p:nvSpPr>
        <p:spPr>
          <a:xfrm>
            <a:off x="7492365" y="5501997"/>
            <a:ext cx="3474958" cy="531971"/>
          </a:xfrm>
          <a:prstGeom prst="rect">
            <a:avLst/>
          </a:prstGeom>
          <a:noFill/>
          <a:ln/>
        </p:spPr>
        <p:txBody>
          <a:bodyPr wrap="square" rtlCol="0" anchor="t"/>
          <a:lstStyle/>
          <a:p>
            <a:pPr marL="0" indent="0" algn="l">
              <a:lnSpc>
                <a:spcPts val="2095"/>
              </a:lnSpc>
              <a:buNone/>
            </a:pPr>
            <a:r>
              <a:rPr lang="en-US" sz="1397" dirty="0">
                <a:solidFill>
                  <a:srgbClr val="E2E6E9"/>
                </a:solidFill>
                <a:latin typeface="Source Sans Pro" pitchFamily="34" charset="0"/>
                <a:ea typeface="Source Sans Pro" pitchFamily="34" charset="-122"/>
                <a:cs typeface="Source Sans Pro" pitchFamily="34" charset="-120"/>
              </a:rPr>
              <a:t>Use data to adapt the gaming program to each child's unique learning style</a:t>
            </a:r>
            <a:endParaRPr lang="en-US" sz="1397" dirty="0"/>
          </a:p>
        </p:txBody>
      </p:sp>
      <p:sp>
        <p:nvSpPr>
          <p:cNvPr id="24" name="Text 22"/>
          <p:cNvSpPr/>
          <p:nvPr/>
        </p:nvSpPr>
        <p:spPr>
          <a:xfrm>
            <a:off x="3485674" y="6410682"/>
            <a:ext cx="7658933" cy="1329928"/>
          </a:xfrm>
          <a:prstGeom prst="rect">
            <a:avLst/>
          </a:prstGeom>
          <a:noFill/>
          <a:ln/>
        </p:spPr>
        <p:txBody>
          <a:bodyPr wrap="square" rtlCol="0" anchor="t"/>
          <a:lstStyle/>
          <a:p>
            <a:pPr marL="0" indent="0">
              <a:lnSpc>
                <a:spcPts val="2095"/>
              </a:lnSpc>
              <a:buNone/>
            </a:pPr>
            <a:r>
              <a:rPr lang="en-US" sz="1397" dirty="0">
                <a:solidFill>
                  <a:srgbClr val="E2E6E9"/>
                </a:solidFill>
                <a:latin typeface="Source Sans Pro" pitchFamily="34" charset="0"/>
                <a:ea typeface="Source Sans Pro" pitchFamily="34" charset="-122"/>
                <a:cs typeface="Source Sans Pro" pitchFamily="34" charset="-120"/>
              </a:rPr>
              <a:t>The methodology for this gamified learning app involves a multi-faceted approach. First, we will collect detailed data on the learning behaviors and progress of dyslexic children. This will inform the design of engaging, gamified learning activities specifically tailored to their needs. We will then implement a robust system to continuously monitor and analyze each child's performance, allowing us to personalize the gaming program for maximum impact.</a:t>
            </a:r>
            <a:endParaRPr lang="en-US" sz="1397"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29274" y="1162050"/>
            <a:ext cx="4930973" cy="5905381"/>
          </a:xfrm>
          <a:prstGeom prst="rect">
            <a:avLst/>
          </a:prstGeom>
        </p:spPr>
      </p:pic>
      <p:sp>
        <p:nvSpPr>
          <p:cNvPr id="6" name="Text 2"/>
          <p:cNvSpPr/>
          <p:nvPr/>
        </p:nvSpPr>
        <p:spPr>
          <a:xfrm>
            <a:off x="833199" y="1795820"/>
            <a:ext cx="7477601" cy="1388745"/>
          </a:xfrm>
          <a:prstGeom prst="rect">
            <a:avLst/>
          </a:prstGeom>
          <a:noFill/>
          <a:ln/>
        </p:spPr>
        <p:txBody>
          <a:bodyPr wrap="square" rtlCol="0" anchor="t"/>
          <a:lstStyle/>
          <a:p>
            <a:pPr marL="0" indent="0">
              <a:lnSpc>
                <a:spcPts val="5468"/>
              </a:lnSpc>
              <a:buNone/>
            </a:pPr>
            <a:r>
              <a:rPr lang="en-US" sz="4374" b="1" kern="0" spc="-44" dirty="0">
                <a:solidFill>
                  <a:srgbClr val="FFFFFF"/>
                </a:solidFill>
                <a:latin typeface="Montserrat" pitchFamily="34" charset="0"/>
                <a:ea typeface="Montserrat" pitchFamily="34" charset="-122"/>
                <a:cs typeface="Montserrat" pitchFamily="34" charset="-120"/>
              </a:rPr>
              <a:t>Implementation Model Flow Chart</a:t>
            </a:r>
            <a:endParaRPr lang="en-US" sz="4374" dirty="0"/>
          </a:p>
        </p:txBody>
      </p:sp>
      <p:sp>
        <p:nvSpPr>
          <p:cNvPr id="7" name="Text 3"/>
          <p:cNvSpPr/>
          <p:nvPr/>
        </p:nvSpPr>
        <p:spPr>
          <a:xfrm>
            <a:off x="833199" y="3517821"/>
            <a:ext cx="7477601" cy="1333024"/>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The implementation model for the gamified learning app for dyslexic children follows a comprehensive flow chart. This visual representation outlines the key steps, from initial user onboarding to the adaptive, personalized gaming program tailored to each child's progress and needs.</a:t>
            </a:r>
            <a:endParaRPr lang="en-US" sz="1750" dirty="0"/>
          </a:p>
        </p:txBody>
      </p:sp>
      <p:sp>
        <p:nvSpPr>
          <p:cNvPr id="8" name="Text 4"/>
          <p:cNvSpPr/>
          <p:nvPr/>
        </p:nvSpPr>
        <p:spPr>
          <a:xfrm>
            <a:off x="833199" y="5100757"/>
            <a:ext cx="7477601" cy="1333024"/>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The flow chart tracks the seamless integration of user input, performance tracking, and dynamic adjustments to the gaming experience, ensuring a truly personalized and effective learning journey for every dyslexic child who uses the app.</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29274" y="2506742"/>
            <a:ext cx="4930973" cy="3216116"/>
          </a:xfrm>
          <a:prstGeom prst="rect">
            <a:avLst/>
          </a:prstGeom>
        </p:spPr>
      </p:pic>
      <p:sp>
        <p:nvSpPr>
          <p:cNvPr id="6" name="Text 2"/>
          <p:cNvSpPr/>
          <p:nvPr/>
        </p:nvSpPr>
        <p:spPr>
          <a:xfrm>
            <a:off x="833199" y="2143006"/>
            <a:ext cx="5554980" cy="694373"/>
          </a:xfrm>
          <a:prstGeom prst="rect">
            <a:avLst/>
          </a:prstGeom>
          <a:noFill/>
          <a:ln/>
        </p:spPr>
        <p:txBody>
          <a:bodyPr wrap="none" rtlCol="0" anchor="t"/>
          <a:lstStyle/>
          <a:p>
            <a:pPr marL="0" indent="0">
              <a:lnSpc>
                <a:spcPts val="5468"/>
              </a:lnSpc>
              <a:buNone/>
            </a:pPr>
            <a:r>
              <a:rPr lang="en-US" sz="4374" b="1" kern="0" spc="-44" dirty="0">
                <a:solidFill>
                  <a:srgbClr val="FFFFFF"/>
                </a:solidFill>
                <a:latin typeface="Montserrat" pitchFamily="34" charset="0"/>
                <a:ea typeface="Montserrat" pitchFamily="34" charset="-122"/>
                <a:cs typeface="Montserrat" pitchFamily="34" charset="-120"/>
              </a:rPr>
              <a:t>Sequence Diagram</a:t>
            </a:r>
            <a:endParaRPr lang="en-US" sz="4374" dirty="0"/>
          </a:p>
        </p:txBody>
      </p:sp>
      <p:sp>
        <p:nvSpPr>
          <p:cNvPr id="7" name="Text 3"/>
          <p:cNvSpPr/>
          <p:nvPr/>
        </p:nvSpPr>
        <p:spPr>
          <a:xfrm>
            <a:off x="833199" y="3170634"/>
            <a:ext cx="7477601" cy="1333024"/>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The implementation model for the gamified learning app for dyslexic children follows a comprehensive flow chart. This visual representation outlines the key steps, from initial user onboarding to the adaptive, personalized gaming program tailored to each child's progress and needs.</a:t>
            </a:r>
            <a:endParaRPr lang="en-US" sz="1750" dirty="0"/>
          </a:p>
        </p:txBody>
      </p:sp>
      <p:sp>
        <p:nvSpPr>
          <p:cNvPr id="8" name="Text 4"/>
          <p:cNvSpPr/>
          <p:nvPr/>
        </p:nvSpPr>
        <p:spPr>
          <a:xfrm>
            <a:off x="833199" y="4753570"/>
            <a:ext cx="7477601" cy="1333024"/>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The flow chart tracks the seamless integration of user input, performance tracking, and dynamic adjustments to the gaming experience, ensuring a truly personalized and effective learning journey for every dyslexic child who uses the app.</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29393" y="1936075"/>
            <a:ext cx="4930854" cy="4357449"/>
          </a:xfrm>
          <a:prstGeom prst="rect">
            <a:avLst/>
          </a:prstGeom>
        </p:spPr>
      </p:pic>
      <p:sp>
        <p:nvSpPr>
          <p:cNvPr id="6" name="Text 2"/>
          <p:cNvSpPr/>
          <p:nvPr/>
        </p:nvSpPr>
        <p:spPr>
          <a:xfrm>
            <a:off x="833199" y="2143006"/>
            <a:ext cx="5554980" cy="694373"/>
          </a:xfrm>
          <a:prstGeom prst="rect">
            <a:avLst/>
          </a:prstGeom>
          <a:noFill/>
          <a:ln/>
        </p:spPr>
        <p:txBody>
          <a:bodyPr wrap="none" rtlCol="0" anchor="t"/>
          <a:lstStyle/>
          <a:p>
            <a:pPr marL="0" indent="0">
              <a:lnSpc>
                <a:spcPts val="5468"/>
              </a:lnSpc>
              <a:buNone/>
            </a:pPr>
            <a:r>
              <a:rPr lang="en-US" sz="4374" b="1" kern="0" spc="-44" dirty="0">
                <a:solidFill>
                  <a:srgbClr val="FFFFFF"/>
                </a:solidFill>
                <a:latin typeface="Montserrat" pitchFamily="34" charset="0"/>
                <a:ea typeface="Montserrat" pitchFamily="34" charset="-122"/>
                <a:cs typeface="Montserrat" pitchFamily="34" charset="-120"/>
              </a:rPr>
              <a:t>ARCHITECTURE DIAGRAM</a:t>
            </a:r>
            <a:endParaRPr lang="en-US" sz="4374" i="1" dirty="0"/>
          </a:p>
        </p:txBody>
      </p:sp>
      <p:sp>
        <p:nvSpPr>
          <p:cNvPr id="7" name="Text 3"/>
          <p:cNvSpPr/>
          <p:nvPr/>
        </p:nvSpPr>
        <p:spPr>
          <a:xfrm>
            <a:off x="833199" y="3170634"/>
            <a:ext cx="7477601" cy="1333024"/>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The implementation model for the gamified learning app for dyslexic children follows a comprehensive flow chart. This visual representation outlines the key steps, from initial user onboarding to the adaptive, personalized gaming program tailored to each child's progress and needs.</a:t>
            </a:r>
            <a:endParaRPr lang="en-US" sz="1750" dirty="0"/>
          </a:p>
        </p:txBody>
      </p:sp>
      <p:sp>
        <p:nvSpPr>
          <p:cNvPr id="8" name="Text 4"/>
          <p:cNvSpPr/>
          <p:nvPr/>
        </p:nvSpPr>
        <p:spPr>
          <a:xfrm>
            <a:off x="833199" y="4753570"/>
            <a:ext cx="7477601" cy="1333024"/>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The flow chart tracks the seamless integration of user input, performance tracking, and dynamic adjustments to the gaming experience, ensuring a truly personalized and effective learning journey for every dyslexic child who uses the app.</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
        <p:nvSpPr>
          <p:cNvPr id="4" name="Text 2"/>
          <p:cNvSpPr/>
          <p:nvPr/>
        </p:nvSpPr>
        <p:spPr>
          <a:xfrm>
            <a:off x="2517696" y="2083237"/>
            <a:ext cx="5923121" cy="694373"/>
          </a:xfrm>
          <a:prstGeom prst="rect">
            <a:avLst/>
          </a:prstGeom>
          <a:noFill/>
          <a:ln/>
        </p:spPr>
        <p:txBody>
          <a:bodyPr wrap="none" rtlCol="0" anchor="t"/>
          <a:lstStyle/>
          <a:p>
            <a:pPr marL="0" indent="0">
              <a:lnSpc>
                <a:spcPts val="5468"/>
              </a:lnSpc>
              <a:buNone/>
            </a:pPr>
            <a:r>
              <a:rPr lang="en-US" sz="4374" b="1" kern="0" spc="-44" dirty="0">
                <a:solidFill>
                  <a:srgbClr val="FFFFFF"/>
                </a:solidFill>
                <a:latin typeface="Montserrat" pitchFamily="34" charset="0"/>
                <a:ea typeface="Montserrat" pitchFamily="34" charset="-122"/>
                <a:cs typeface="Montserrat" pitchFamily="34" charset="-120"/>
              </a:rPr>
              <a:t>DATA PREPARATION</a:t>
            </a:r>
            <a:endParaRPr lang="en-US" sz="4374" dirty="0"/>
          </a:p>
        </p:txBody>
      </p:sp>
      <p:pic>
        <p:nvPicPr>
          <p:cNvPr id="5" name="Image 0" descr="preencoded.png"/>
          <p:cNvPicPr>
            <a:picLocks noChangeAspect="1"/>
          </p:cNvPicPr>
          <p:nvPr/>
        </p:nvPicPr>
        <p:blipFill>
          <a:blip r:embed="rId3"/>
          <a:stretch>
            <a:fillRect/>
          </a:stretch>
        </p:blipFill>
        <p:spPr>
          <a:xfrm>
            <a:off x="2517696" y="3221950"/>
            <a:ext cx="555427" cy="555427"/>
          </a:xfrm>
          <a:prstGeom prst="rect">
            <a:avLst/>
          </a:prstGeom>
        </p:spPr>
      </p:pic>
      <p:sp>
        <p:nvSpPr>
          <p:cNvPr id="6" name="Text 3"/>
          <p:cNvSpPr/>
          <p:nvPr/>
        </p:nvSpPr>
        <p:spPr>
          <a:xfrm>
            <a:off x="2517696" y="3999548"/>
            <a:ext cx="2777490" cy="347186"/>
          </a:xfrm>
          <a:prstGeom prst="rect">
            <a:avLst/>
          </a:prstGeom>
          <a:noFill/>
          <a:ln/>
        </p:spPr>
        <p:txBody>
          <a:bodyPr wrap="none" rtlCol="0" anchor="t"/>
          <a:lstStyle/>
          <a:p>
            <a:pPr marL="0" indent="0" algn="l">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Data Collection</a:t>
            </a:r>
            <a:endParaRPr lang="en-US" sz="2187" dirty="0"/>
          </a:p>
        </p:txBody>
      </p:sp>
      <p:sp>
        <p:nvSpPr>
          <p:cNvPr id="7" name="Text 4"/>
          <p:cNvSpPr/>
          <p:nvPr/>
        </p:nvSpPr>
        <p:spPr>
          <a:xfrm>
            <a:off x="2517696" y="4479965"/>
            <a:ext cx="2976086" cy="1666280"/>
          </a:xfrm>
          <a:prstGeom prst="rect">
            <a:avLst/>
          </a:prstGeom>
          <a:noFill/>
          <a:ln/>
        </p:spPr>
        <p:txBody>
          <a:bodyPr wrap="square" rtlCol="0" anchor="t"/>
          <a:lstStyle/>
          <a:p>
            <a:pPr marL="0" indent="0" algn="l">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Gather data from various sources, including user interactions, game performances, and user feedback surveys.</a:t>
            </a:r>
            <a:endParaRPr lang="en-US" sz="1750" dirty="0"/>
          </a:p>
        </p:txBody>
      </p:sp>
      <p:pic>
        <p:nvPicPr>
          <p:cNvPr id="8" name="Image 1" descr="preencoded.png"/>
          <p:cNvPicPr>
            <a:picLocks noChangeAspect="1"/>
          </p:cNvPicPr>
          <p:nvPr/>
        </p:nvPicPr>
        <p:blipFill>
          <a:blip r:embed="rId4"/>
          <a:stretch>
            <a:fillRect/>
          </a:stretch>
        </p:blipFill>
        <p:spPr>
          <a:xfrm>
            <a:off x="5827038" y="3221950"/>
            <a:ext cx="555427" cy="555427"/>
          </a:xfrm>
          <a:prstGeom prst="rect">
            <a:avLst/>
          </a:prstGeom>
        </p:spPr>
      </p:pic>
      <p:sp>
        <p:nvSpPr>
          <p:cNvPr id="9" name="Text 5"/>
          <p:cNvSpPr/>
          <p:nvPr/>
        </p:nvSpPr>
        <p:spPr>
          <a:xfrm>
            <a:off x="5827038" y="3999548"/>
            <a:ext cx="2777490" cy="347186"/>
          </a:xfrm>
          <a:prstGeom prst="rect">
            <a:avLst/>
          </a:prstGeom>
          <a:noFill/>
          <a:ln/>
        </p:spPr>
        <p:txBody>
          <a:bodyPr wrap="none" rtlCol="0" anchor="t"/>
          <a:lstStyle/>
          <a:p>
            <a:pPr marL="0" indent="0" algn="l">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Data Cleaning</a:t>
            </a:r>
            <a:endParaRPr lang="en-US" sz="2187" dirty="0"/>
          </a:p>
        </p:txBody>
      </p:sp>
      <p:sp>
        <p:nvSpPr>
          <p:cNvPr id="10" name="Text 6"/>
          <p:cNvSpPr/>
          <p:nvPr/>
        </p:nvSpPr>
        <p:spPr>
          <a:xfrm>
            <a:off x="5827038" y="4479965"/>
            <a:ext cx="2976086" cy="1333024"/>
          </a:xfrm>
          <a:prstGeom prst="rect">
            <a:avLst/>
          </a:prstGeom>
          <a:noFill/>
          <a:ln/>
        </p:spPr>
        <p:txBody>
          <a:bodyPr wrap="square" rtlCol="0" anchor="t"/>
          <a:lstStyle/>
          <a:p>
            <a:pPr marL="0" indent="0" algn="l">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Clean and preprocess the data, handling missing values, removing outliers, and ensuring data integrity.</a:t>
            </a:r>
            <a:endParaRPr lang="en-US" sz="1750" dirty="0"/>
          </a:p>
        </p:txBody>
      </p:sp>
      <p:pic>
        <p:nvPicPr>
          <p:cNvPr id="11" name="Image 2" descr="preencoded.png"/>
          <p:cNvPicPr>
            <a:picLocks noChangeAspect="1"/>
          </p:cNvPicPr>
          <p:nvPr/>
        </p:nvPicPr>
        <p:blipFill>
          <a:blip r:embed="rId5"/>
          <a:stretch>
            <a:fillRect/>
          </a:stretch>
        </p:blipFill>
        <p:spPr>
          <a:xfrm>
            <a:off x="9136380" y="3221950"/>
            <a:ext cx="555427" cy="555427"/>
          </a:xfrm>
          <a:prstGeom prst="rect">
            <a:avLst/>
          </a:prstGeom>
        </p:spPr>
      </p:pic>
      <p:sp>
        <p:nvSpPr>
          <p:cNvPr id="12" name="Text 7"/>
          <p:cNvSpPr/>
          <p:nvPr/>
        </p:nvSpPr>
        <p:spPr>
          <a:xfrm>
            <a:off x="9136380" y="3999548"/>
            <a:ext cx="2777490" cy="347186"/>
          </a:xfrm>
          <a:prstGeom prst="rect">
            <a:avLst/>
          </a:prstGeom>
          <a:noFill/>
          <a:ln/>
        </p:spPr>
        <p:txBody>
          <a:bodyPr wrap="none" rtlCol="0" anchor="t"/>
          <a:lstStyle/>
          <a:p>
            <a:pPr marL="0" indent="0" algn="l">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Data Analysis</a:t>
            </a:r>
            <a:endParaRPr lang="en-US" sz="2187" dirty="0"/>
          </a:p>
        </p:txBody>
      </p:sp>
      <p:sp>
        <p:nvSpPr>
          <p:cNvPr id="13" name="Text 8"/>
          <p:cNvSpPr/>
          <p:nvPr/>
        </p:nvSpPr>
        <p:spPr>
          <a:xfrm>
            <a:off x="9136380" y="4479965"/>
            <a:ext cx="2976205" cy="1333024"/>
          </a:xfrm>
          <a:prstGeom prst="rect">
            <a:avLst/>
          </a:prstGeom>
          <a:noFill/>
          <a:ln/>
        </p:spPr>
        <p:txBody>
          <a:bodyPr wrap="square" rtlCol="0" anchor="t"/>
          <a:lstStyle/>
          <a:p>
            <a:pPr marL="0" indent="0" algn="l">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Analyze the data to identify patterns, trends, and insights that can inform the gamified learning program.</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
        <p:nvSpPr>
          <p:cNvPr id="4" name="Text 2"/>
          <p:cNvSpPr/>
          <p:nvPr/>
        </p:nvSpPr>
        <p:spPr>
          <a:xfrm>
            <a:off x="2517696" y="1204317"/>
            <a:ext cx="5554980" cy="694373"/>
          </a:xfrm>
          <a:prstGeom prst="rect">
            <a:avLst/>
          </a:prstGeom>
          <a:noFill/>
          <a:ln/>
        </p:spPr>
        <p:txBody>
          <a:bodyPr wrap="none" rtlCol="0" anchor="t"/>
          <a:lstStyle/>
          <a:p>
            <a:pPr marL="0" indent="0">
              <a:lnSpc>
                <a:spcPts val="5468"/>
              </a:lnSpc>
              <a:buNone/>
            </a:pPr>
            <a:r>
              <a:rPr lang="en-US" sz="4374" b="1" kern="0" spc="-44" dirty="0">
                <a:solidFill>
                  <a:srgbClr val="FFFFFF"/>
                </a:solidFill>
                <a:latin typeface="Montserrat" pitchFamily="34" charset="0"/>
                <a:ea typeface="Montserrat" pitchFamily="34" charset="-122"/>
                <a:cs typeface="Montserrat" pitchFamily="34" charset="-120"/>
              </a:rPr>
              <a:t>Data Description</a:t>
            </a:r>
            <a:endParaRPr lang="en-US" sz="4374" dirty="0"/>
          </a:p>
        </p:txBody>
      </p:sp>
      <p:sp>
        <p:nvSpPr>
          <p:cNvPr id="5" name="Shape 3"/>
          <p:cNvSpPr/>
          <p:nvPr/>
        </p:nvSpPr>
        <p:spPr>
          <a:xfrm>
            <a:off x="2517696" y="2572226"/>
            <a:ext cx="388739" cy="388739"/>
          </a:xfrm>
          <a:prstGeom prst="roundRect">
            <a:avLst>
              <a:gd name="adj" fmla="val 17148"/>
            </a:avLst>
          </a:prstGeom>
          <a:solidFill>
            <a:srgbClr val="232629"/>
          </a:solidFill>
          <a:ln/>
        </p:spPr>
      </p:sp>
      <p:sp>
        <p:nvSpPr>
          <p:cNvPr id="6" name="Text 4"/>
          <p:cNvSpPr/>
          <p:nvPr/>
        </p:nvSpPr>
        <p:spPr>
          <a:xfrm>
            <a:off x="3128605" y="2592943"/>
            <a:ext cx="2777490" cy="347186"/>
          </a:xfrm>
          <a:prstGeom prst="rect">
            <a:avLst/>
          </a:prstGeom>
          <a:noFill/>
          <a:ln/>
        </p:spPr>
        <p:txBody>
          <a:bodyPr wrap="none" rtlCol="0" anchor="t"/>
          <a:lstStyle/>
          <a:p>
            <a:pPr marL="0" indent="0">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User Data</a:t>
            </a:r>
            <a:endParaRPr lang="en-US" sz="2187" dirty="0"/>
          </a:p>
        </p:txBody>
      </p:sp>
      <p:sp>
        <p:nvSpPr>
          <p:cNvPr id="7" name="Text 5"/>
          <p:cNvSpPr/>
          <p:nvPr/>
        </p:nvSpPr>
        <p:spPr>
          <a:xfrm>
            <a:off x="3128605" y="3073360"/>
            <a:ext cx="4075509" cy="1666280"/>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The system will collect user data such as demographic information, learning progress, gameplay statistics, and user feedback to create personalized learning experiences.</a:t>
            </a:r>
            <a:endParaRPr lang="en-US" sz="1750" dirty="0"/>
          </a:p>
        </p:txBody>
      </p:sp>
      <p:sp>
        <p:nvSpPr>
          <p:cNvPr id="8" name="Shape 6"/>
          <p:cNvSpPr/>
          <p:nvPr/>
        </p:nvSpPr>
        <p:spPr>
          <a:xfrm>
            <a:off x="7426285" y="2572226"/>
            <a:ext cx="388739" cy="388739"/>
          </a:xfrm>
          <a:prstGeom prst="roundRect">
            <a:avLst>
              <a:gd name="adj" fmla="val 17148"/>
            </a:avLst>
          </a:prstGeom>
          <a:solidFill>
            <a:srgbClr val="232629"/>
          </a:solidFill>
          <a:ln/>
        </p:spPr>
      </p:sp>
      <p:sp>
        <p:nvSpPr>
          <p:cNvPr id="9" name="Text 7"/>
          <p:cNvSpPr/>
          <p:nvPr/>
        </p:nvSpPr>
        <p:spPr>
          <a:xfrm>
            <a:off x="8037195" y="2592943"/>
            <a:ext cx="2777490" cy="347186"/>
          </a:xfrm>
          <a:prstGeom prst="rect">
            <a:avLst/>
          </a:prstGeom>
          <a:noFill/>
          <a:ln/>
        </p:spPr>
        <p:txBody>
          <a:bodyPr wrap="none" rtlCol="0" anchor="t"/>
          <a:lstStyle/>
          <a:p>
            <a:pPr marL="0" indent="0">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Game Data</a:t>
            </a:r>
            <a:endParaRPr lang="en-US" sz="2187" dirty="0"/>
          </a:p>
        </p:txBody>
      </p:sp>
      <p:sp>
        <p:nvSpPr>
          <p:cNvPr id="10" name="Text 8"/>
          <p:cNvSpPr/>
          <p:nvPr/>
        </p:nvSpPr>
        <p:spPr>
          <a:xfrm>
            <a:off x="8037195" y="3073360"/>
            <a:ext cx="4075509" cy="1333024"/>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The system will record detailed data on the gameplay, including the types of games played, scores, time spent, and the specific challenges faced by each user.</a:t>
            </a:r>
            <a:endParaRPr lang="en-US" sz="1750" dirty="0"/>
          </a:p>
        </p:txBody>
      </p:sp>
      <p:sp>
        <p:nvSpPr>
          <p:cNvPr id="11" name="Shape 9"/>
          <p:cNvSpPr/>
          <p:nvPr/>
        </p:nvSpPr>
        <p:spPr>
          <a:xfrm>
            <a:off x="2517696" y="5191006"/>
            <a:ext cx="388739" cy="388739"/>
          </a:xfrm>
          <a:prstGeom prst="roundRect">
            <a:avLst>
              <a:gd name="adj" fmla="val 17148"/>
            </a:avLst>
          </a:prstGeom>
          <a:solidFill>
            <a:srgbClr val="232629"/>
          </a:solidFill>
          <a:ln/>
        </p:spPr>
      </p:sp>
      <p:sp>
        <p:nvSpPr>
          <p:cNvPr id="12" name="Text 10"/>
          <p:cNvSpPr/>
          <p:nvPr/>
        </p:nvSpPr>
        <p:spPr>
          <a:xfrm>
            <a:off x="3128605" y="5211723"/>
            <a:ext cx="3386852" cy="347186"/>
          </a:xfrm>
          <a:prstGeom prst="rect">
            <a:avLst/>
          </a:prstGeom>
          <a:noFill/>
          <a:ln/>
        </p:spPr>
        <p:txBody>
          <a:bodyPr wrap="none" rtlCol="0" anchor="t"/>
          <a:lstStyle/>
          <a:p>
            <a:pPr marL="0" indent="0">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Adaptive Learning Data</a:t>
            </a:r>
            <a:endParaRPr lang="en-US" sz="2187" dirty="0"/>
          </a:p>
        </p:txBody>
      </p:sp>
      <p:sp>
        <p:nvSpPr>
          <p:cNvPr id="13" name="Text 11"/>
          <p:cNvSpPr/>
          <p:nvPr/>
        </p:nvSpPr>
        <p:spPr>
          <a:xfrm>
            <a:off x="3128605" y="5692140"/>
            <a:ext cx="4075509" cy="1333024"/>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The system will gather data on the user's performance and behaviors to dynamically adjust the game difficulty and content, optimizing the learning experience.</a:t>
            </a:r>
            <a:endParaRPr lang="en-US" sz="1750" dirty="0"/>
          </a:p>
        </p:txBody>
      </p:sp>
      <p:sp>
        <p:nvSpPr>
          <p:cNvPr id="14" name="Shape 12"/>
          <p:cNvSpPr/>
          <p:nvPr/>
        </p:nvSpPr>
        <p:spPr>
          <a:xfrm>
            <a:off x="7426285" y="5191006"/>
            <a:ext cx="388739" cy="388739"/>
          </a:xfrm>
          <a:prstGeom prst="roundRect">
            <a:avLst>
              <a:gd name="adj" fmla="val 17148"/>
            </a:avLst>
          </a:prstGeom>
          <a:solidFill>
            <a:srgbClr val="232629"/>
          </a:solidFill>
          <a:ln/>
        </p:spPr>
      </p:sp>
      <p:sp>
        <p:nvSpPr>
          <p:cNvPr id="15" name="Text 13"/>
          <p:cNvSpPr/>
          <p:nvPr/>
        </p:nvSpPr>
        <p:spPr>
          <a:xfrm>
            <a:off x="8037195" y="5211723"/>
            <a:ext cx="3247430" cy="347186"/>
          </a:xfrm>
          <a:prstGeom prst="rect">
            <a:avLst/>
          </a:prstGeom>
          <a:noFill/>
          <a:ln/>
        </p:spPr>
        <p:txBody>
          <a:bodyPr wrap="none" rtlCol="0" anchor="t"/>
          <a:lstStyle/>
          <a:p>
            <a:pPr marL="0" indent="0">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Feedback and Insights</a:t>
            </a:r>
            <a:endParaRPr lang="en-US" sz="2187" dirty="0"/>
          </a:p>
        </p:txBody>
      </p:sp>
      <p:sp>
        <p:nvSpPr>
          <p:cNvPr id="16" name="Text 14"/>
          <p:cNvSpPr/>
          <p:nvPr/>
        </p:nvSpPr>
        <p:spPr>
          <a:xfrm>
            <a:off x="8037195" y="5692140"/>
            <a:ext cx="4075509" cy="1333024"/>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Users will be able to provide feedback on the games and their overall experience, which will be used to refine and improve the system.</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1100</Words>
  <Application>Microsoft Office PowerPoint</Application>
  <PresentationFormat>Custom</PresentationFormat>
  <Paragraphs>95</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Montserrat</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AARON Joel</cp:lastModifiedBy>
  <cp:revision>2</cp:revision>
  <dcterms:created xsi:type="dcterms:W3CDTF">2024-05-20T05:07:32Z</dcterms:created>
  <dcterms:modified xsi:type="dcterms:W3CDTF">2024-05-20T05:16:10Z</dcterms:modified>
</cp:coreProperties>
</file>