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16" r:id="rId3"/>
    <p:sldId id="257" r:id="rId4"/>
    <p:sldId id="420" r:id="rId5"/>
    <p:sldId id="485" r:id="rId6"/>
    <p:sldId id="484" r:id="rId7"/>
    <p:sldId id="455" r:id="rId8"/>
    <p:sldId id="421" r:id="rId9"/>
    <p:sldId id="448" r:id="rId10"/>
    <p:sldId id="449" r:id="rId11"/>
    <p:sldId id="451" r:id="rId12"/>
    <p:sldId id="453" r:id="rId13"/>
    <p:sldId id="456" r:id="rId14"/>
    <p:sldId id="422" r:id="rId15"/>
    <p:sldId id="481" r:id="rId16"/>
    <p:sldId id="482" r:id="rId17"/>
    <p:sldId id="4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E8A"/>
    <a:srgbClr val="15202B"/>
    <a:srgbClr val="1D2A39"/>
    <a:srgbClr val="27384A"/>
    <a:srgbClr val="28394B"/>
    <a:srgbClr val="269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77901" autoAdjust="0"/>
  </p:normalViewPr>
  <p:slideViewPr>
    <p:cSldViewPr snapToGrid="0" snapToObjects="1">
      <p:cViewPr varScale="1">
        <p:scale>
          <a:sx n="82" d="100"/>
          <a:sy n="82" d="100"/>
        </p:scale>
        <p:origin x="160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17F40-2D04-BE4F-B5F2-629D14F8D612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4F2D-9793-084B-8AF3-76F7CF86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04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5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1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8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F4F2D-9793-084B-8AF3-76F7CF86F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C2EA-AFD4-1346-9DA4-31E888C6609D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EC-03F1-4A46-A3CF-9EEE26001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8" Type="http://schemas.openxmlformats.org/officeDocument/2006/relationships/image" Target="../media/image15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8" Type="http://schemas.openxmlformats.org/officeDocument/2006/relationships/image" Target="../media/image16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8" Type="http://schemas.openxmlformats.org/officeDocument/2006/relationships/image" Target="../media/image17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BUSINESS </a:t>
            </a:r>
            <a:r>
              <a:rPr lang="en-US" sz="66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ANALYTICS </a:t>
            </a:r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CLUB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77883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Workshop</a:t>
            </a:r>
            <a:r>
              <a:rPr lang="en-US" sz="4800" dirty="0" smtClean="0">
                <a:solidFill>
                  <a:srgbClr val="1D2A39"/>
                </a:solidFill>
                <a:latin typeface="Homizio Nova Light"/>
                <a:cs typeface="Homizio Nova Light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Series 10.3</a:t>
            </a: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Programming Basics</a:t>
            </a:r>
          </a:p>
          <a:p>
            <a:pPr algn="ctr"/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In Scratch</a:t>
            </a:r>
            <a:endParaRPr lang="en-US" sz="2800" dirty="0">
              <a:solidFill>
                <a:srgbClr val="1DAE8A"/>
              </a:solidFill>
              <a:latin typeface="Homizio Nova Light"/>
              <a:cs typeface="Homizio Nov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2960" y="5171622"/>
            <a:ext cx="395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Samantha </a:t>
            </a:r>
            <a:r>
              <a:rPr lang="en-US" sz="2800" dirty="0" err="1" smtClean="0">
                <a:solidFill>
                  <a:schemeClr val="bg1"/>
                </a:solidFill>
                <a:latin typeface="Homizio Nova Light"/>
                <a:cs typeface="Homizio Nova Light"/>
              </a:rPr>
              <a:t>Rettie</a:t>
            </a:r>
            <a:endParaRPr lang="en-US" sz="28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Controls: Costumes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6" name="Picture 5" descr="Screen Shot 2015-09-30 at 10.36.1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07" y="1177074"/>
            <a:ext cx="4211352" cy="5165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182231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This is where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you can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change the look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of your sprite. You can pick from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pre-set sprites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and adjust them or even make your own! </a:t>
            </a:r>
          </a:p>
        </p:txBody>
      </p:sp>
    </p:spTree>
    <p:extLst>
      <p:ext uri="{BB962C8B-B14F-4D97-AF65-F5344CB8AC3E}">
        <p14:creationId xmlns:p14="http://schemas.microsoft.com/office/powerpoint/2010/main" val="18168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Controls: Sound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6" name="Content Placeholder 3" descr="Screen Shot 2015-09-30 at 10.36.2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3" b="13763"/>
          <a:stretch>
            <a:fillRect/>
          </a:stretch>
        </p:blipFill>
        <p:spPr>
          <a:xfrm>
            <a:off x="1142448" y="2278250"/>
            <a:ext cx="7544352" cy="4149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8777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Sound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 allows you to upload or create sounds to add to your project</a:t>
            </a:r>
            <a:endParaRPr lang="en-US" sz="2800" dirty="0">
              <a:solidFill>
                <a:srgbClr val="FFFFFF"/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Control: Scripts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6" name="Picture 5" descr="Screen Shot 2015-09-30 at 10.33.5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94" y="2901990"/>
            <a:ext cx="5355612" cy="2865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8777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Lastly, there are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Scripts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. These scripts are where you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choose the blocks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in order to create your project. Each block allows you to perform a specific action</a:t>
            </a:r>
            <a:r>
              <a:rPr lang="en-US" sz="2800" dirty="0">
                <a:solidFill>
                  <a:schemeClr val="bg1"/>
                </a:solidFill>
                <a:latin typeface="Homizio Nova" charset="0"/>
                <a:ea typeface="Homizio Nova" charset="0"/>
                <a:cs typeface="Homizio Nova" charset="0"/>
              </a:rPr>
              <a:t> to animate </a:t>
            </a:r>
            <a:r>
              <a:rPr lang="en-US" sz="2800" dirty="0" smtClean="0">
                <a:solidFill>
                  <a:schemeClr val="bg1"/>
                </a:solidFill>
                <a:latin typeface="Homizio Nova" charset="0"/>
                <a:ea typeface="Homizio Nova" charset="0"/>
                <a:cs typeface="Homizio Nova" charset="0"/>
              </a:rPr>
              <a:t>your</a:t>
            </a:r>
            <a:r>
              <a:rPr lang="en-US" sz="2800" dirty="0" smtClean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sprites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and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sounds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9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5" name="Content Placeholder 6" descr="Screen Shot 2015-09-30 at 10.13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" b="1741"/>
          <a:stretch>
            <a:fillRect/>
          </a:stretch>
        </p:blipFill>
        <p:spPr>
          <a:xfrm>
            <a:off x="457200" y="4525963"/>
            <a:ext cx="8229600" cy="1600200"/>
          </a:xfrm>
          <a:prstGeom prst="rect">
            <a:avLst/>
          </a:prstGeom>
        </p:spPr>
      </p:pic>
      <p:pic>
        <p:nvPicPr>
          <p:cNvPr id="6" name="Picture 5" descr="Screen Shot 2015-09-30 at 10.12.1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69" y="1592251"/>
            <a:ext cx="4088862" cy="29337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10+ Million Projects Shared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29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Example Project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1092121"/>
            <a:ext cx="9144000" cy="106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scratch.mit.edu</a:t>
            </a:r>
            <a:r>
              <a:rPr lang="en-US" sz="2800" dirty="0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/projects/76185486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A great example of </a:t>
            </a:r>
            <a:r>
              <a:rPr lang="en-US" sz="2800" dirty="0" smtClean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randomization!</a:t>
            </a:r>
            <a:endParaRPr lang="en-US" sz="2800" dirty="0">
              <a:solidFill>
                <a:schemeClr val="bg1"/>
              </a:solidFill>
              <a:latin typeface="Homizio Nova Light" charset="0"/>
              <a:ea typeface="Homizio Nova Light" charset="0"/>
              <a:cs typeface="Homizio Nova Light" charset="0"/>
            </a:endParaRPr>
          </a:p>
          <a:p>
            <a:endParaRPr lang="en-US" sz="2800" dirty="0" smtClean="0">
              <a:solidFill>
                <a:srgbClr val="1DAE8A"/>
              </a:solidFill>
              <a:latin typeface="Homizio Nova Light" charset="0"/>
              <a:ea typeface="Homizio Nova Light" charset="0"/>
              <a:cs typeface="Homizio Nova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15202B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5" descr="Screen Shot 2015-09-30 at 10.33.03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" b="1815"/>
          <a:stretch>
            <a:fillRect/>
          </a:stretch>
        </p:blipFill>
        <p:spPr>
          <a:xfrm>
            <a:off x="897945" y="2269925"/>
            <a:ext cx="7348110" cy="40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Example Project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15202B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 descr="Screen Shot 2015-09-30 at 10.32.13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0" b="5690"/>
          <a:stretch>
            <a:fillRect/>
          </a:stretch>
        </p:blipFill>
        <p:spPr>
          <a:xfrm>
            <a:off x="1195306" y="2686129"/>
            <a:ext cx="6753387" cy="371410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1092120"/>
            <a:ext cx="9144000" cy="185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scratch.mit.edu</a:t>
            </a:r>
            <a:r>
              <a:rPr lang="en-US" sz="2800" dirty="0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/projects/76185486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Here we can see an example of side </a:t>
            </a:r>
            <a:r>
              <a:rPr lang="en-US" sz="2800" dirty="0" err="1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scrollers</a:t>
            </a:r>
            <a:r>
              <a:rPr lang="en-US" sz="2800" dirty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 and an entire world that was imported by the project owner!</a:t>
            </a:r>
          </a:p>
          <a:p>
            <a:endParaRPr lang="en-US" sz="2800" dirty="0" smtClean="0">
              <a:solidFill>
                <a:srgbClr val="1DAE8A"/>
              </a:solidFill>
              <a:latin typeface="Homizio Nova Light" charset="0"/>
              <a:ea typeface="Homizio Nova Light" charset="0"/>
              <a:cs typeface="Homizio Nov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Example Project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1092120"/>
            <a:ext cx="9144000" cy="135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scratch.mit.edu</a:t>
            </a:r>
            <a:r>
              <a:rPr lang="en-US" sz="2800" dirty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/projects/73416386/#</a:t>
            </a:r>
            <a:r>
              <a:rPr lang="en-US" sz="2800" dirty="0" smtClean="0">
                <a:solidFill>
                  <a:srgbClr val="1DAE8A"/>
                </a:solidFill>
                <a:latin typeface="Homizio Nova Light" charset="0"/>
                <a:ea typeface="Homizio Nova Light" charset="0"/>
                <a:cs typeface="Homizio Nova Light" charset="0"/>
              </a:rPr>
              <a:t>player</a:t>
            </a:r>
          </a:p>
          <a:p>
            <a:r>
              <a:rPr lang="en-US" sz="2800" dirty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Ever play </a:t>
            </a:r>
            <a:r>
              <a:rPr lang="en-US" sz="2800" dirty="0" err="1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Sporcle</a:t>
            </a:r>
            <a:r>
              <a:rPr lang="en-US" sz="2800" dirty="0">
                <a:solidFill>
                  <a:schemeClr val="bg1"/>
                </a:solidFill>
                <a:latin typeface="Homizio Nova Light" charset="0"/>
                <a:ea typeface="Homizio Nova Light" charset="0"/>
                <a:cs typeface="Homizio Nova Light" charset="0"/>
              </a:rPr>
              <a:t>? You can do that here! This example is a time based project where you must type in your guess!</a:t>
            </a:r>
          </a:p>
          <a:p>
            <a:endParaRPr lang="en-US" sz="2800" dirty="0" smtClean="0">
              <a:solidFill>
                <a:srgbClr val="1DAE8A"/>
              </a:solidFill>
              <a:latin typeface="Homizio Nova Light" charset="0"/>
              <a:ea typeface="Homizio Nova Light" charset="0"/>
              <a:cs typeface="Homizio Nova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5202B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15202B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72150" y="4959627"/>
                <a:ext cx="297994" cy="2757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3" descr="Screen Shot 2015-09-30 at 10.30.02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6531"/>
          <a:stretch>
            <a:fillRect/>
          </a:stretch>
        </p:blipFill>
        <p:spPr>
          <a:xfrm>
            <a:off x="1438046" y="2714489"/>
            <a:ext cx="6267907" cy="34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30" y="2942802"/>
            <a:ext cx="91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Let’s try it ourselves!</a:t>
            </a:r>
          </a:p>
        </p:txBody>
      </p:sp>
    </p:spTree>
    <p:extLst>
      <p:ext uri="{BB962C8B-B14F-4D97-AF65-F5344CB8AC3E}">
        <p14:creationId xmlns:p14="http://schemas.microsoft.com/office/powerpoint/2010/main" val="21191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Scratch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57584"/>
            <a:ext cx="457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Officially started in 2005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Scratch is a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visual programming language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Great transition into advanced languages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Scratch is an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event driven </a:t>
            </a:r>
            <a:r>
              <a:rPr lang="en-US" sz="2800" dirty="0" smtClean="0">
                <a:solidFill>
                  <a:srgbClr val="FFFFFF"/>
                </a:solidFill>
                <a:latin typeface="Homizio Nova Light"/>
                <a:cs typeface="Homizio Nova Light"/>
              </a:rPr>
              <a:t>language using </a:t>
            </a:r>
            <a:r>
              <a:rPr lang="en-US" sz="2800" dirty="0" smtClean="0">
                <a:solidFill>
                  <a:srgbClr val="1DAE8A"/>
                </a:solidFill>
                <a:latin typeface="Homizio Nova Light"/>
                <a:cs typeface="Homizio Nova Light"/>
              </a:rPr>
              <a:t>Sprites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6" name="Picture 5" descr="Screen Shot 2015-09-30 at 10.09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56" y="1657584"/>
            <a:ext cx="3441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Exploring Scratch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5" name="Content Placeholder 3" descr="Screen Shot 2015-09-30 at 10.09.26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t="7722" b="7722"/>
          <a:stretch/>
        </p:blipFill>
        <p:spPr>
          <a:xfrm>
            <a:off x="487017" y="1496756"/>
            <a:ext cx="8169965" cy="45259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Your Helper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6" name="Picture 5" descr="Screen Shot 2015-09-30 at 10.39.2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7" y="1287771"/>
            <a:ext cx="2916823" cy="51854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1287771"/>
            <a:ext cx="457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One section of the Helper provides you with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step-by-step tutorials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of how to code within your 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project</a:t>
            </a:r>
            <a:endParaRPr lang="en-US" sz="2800" dirty="0">
              <a:solidFill>
                <a:srgbClr val="FFFFFF"/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Your Helper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7" name="Picture 6" descr="Screen Shot 2015-09-30 at 10.39.21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/>
          <a:stretch/>
        </p:blipFill>
        <p:spPr>
          <a:xfrm>
            <a:off x="871529" y="1287771"/>
            <a:ext cx="2875438" cy="4943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1287771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Another section teaches you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how to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make specific projects including: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special effects, animations, games, and </a:t>
            </a:r>
            <a:r>
              <a:rPr lang="en-US" sz="2800" dirty="0" err="1" smtClean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etc</a:t>
            </a:r>
            <a:endParaRPr lang="en-US" sz="2800" dirty="0">
              <a:solidFill>
                <a:srgbClr val="1DAE8A"/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Your Helper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9" name="Picture 8" descr="Screen Shot 2015-09-30 at 10.39.1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5"/>
          <a:stretch/>
        </p:blipFill>
        <p:spPr>
          <a:xfrm>
            <a:off x="776025" y="1287772"/>
            <a:ext cx="2875437" cy="4943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287771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Your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Helper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 can also give you in depth descriptions on how to use each of the </a:t>
            </a:r>
            <a:r>
              <a:rPr lang="en-US" sz="2800" dirty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script blocks 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to perfect your project!</a:t>
            </a:r>
          </a:p>
        </p:txBody>
      </p:sp>
    </p:spTree>
    <p:extLst>
      <p:ext uri="{BB962C8B-B14F-4D97-AF65-F5344CB8AC3E}">
        <p14:creationId xmlns:p14="http://schemas.microsoft.com/office/powerpoint/2010/main" val="5550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5" name="Picture 4" descr="Screen Shot 2015-09-30 at 10.14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74" y="1444905"/>
            <a:ext cx="4192746" cy="36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Homizio Nova Light"/>
                <a:cs typeface="Homizio Nova Light"/>
              </a:rPr>
              <a:t>Sprites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5" name="Content Placeholder 3" descr="Screen Shot 2015-09-30 at 10.35.0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" b="5924"/>
          <a:stretch>
            <a:fillRect/>
          </a:stretch>
        </p:blipFill>
        <p:spPr>
          <a:xfrm>
            <a:off x="1109295" y="2437528"/>
            <a:ext cx="6925409" cy="3808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8777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Sprites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 are your </a:t>
            </a:r>
            <a:r>
              <a:rPr lang="en-US" sz="2800" dirty="0" smtClean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characters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. These are objects </a:t>
            </a:r>
            <a:r>
              <a:rPr lang="en-US" sz="2800" dirty="0" smtClean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(X’s) 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that you will control within your project.</a:t>
            </a:r>
            <a:endParaRPr lang="en-US" sz="2800" dirty="0">
              <a:solidFill>
                <a:srgbClr val="FFFFFF"/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5875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chemeClr val="bg1"/>
                </a:solidFill>
                <a:latin typeface="Homizio Nova Light"/>
                <a:cs typeface="Homizio Nova Light"/>
              </a:rPr>
              <a:t>Controls</a:t>
            </a:r>
            <a:endParaRPr lang="en-US" sz="6600" dirty="0">
              <a:solidFill>
                <a:schemeClr val="bg1"/>
              </a:solidFill>
              <a:latin typeface="Homizio Nova Light"/>
              <a:cs typeface="Homizio Nov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7" y="6427354"/>
            <a:ext cx="632465" cy="323767"/>
          </a:xfrm>
          <a:prstGeom prst="rect">
            <a:avLst/>
          </a:prstGeom>
        </p:spPr>
      </p:pic>
      <p:pic>
        <p:nvPicPr>
          <p:cNvPr id="5" name="Picture 4" descr="Screen Shot 2015-09-30 at 10.36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82" y="2437528"/>
            <a:ext cx="5271653" cy="361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8777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These are your </a:t>
            </a:r>
            <a:r>
              <a:rPr lang="en-US" sz="2800" dirty="0" smtClean="0">
                <a:solidFill>
                  <a:srgbClr val="1DAE8A"/>
                </a:solidFill>
                <a:latin typeface="Homizio Nova" charset="0"/>
                <a:ea typeface="Homizio Nova" charset="0"/>
                <a:cs typeface="Homizio Nova" charset="0"/>
              </a:rPr>
              <a:t>controls</a:t>
            </a:r>
            <a:r>
              <a:rPr lang="en-US" sz="2800" dirty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.</a:t>
            </a:r>
            <a:r>
              <a:rPr lang="en-US" sz="2800" dirty="0" smtClean="0">
                <a:solidFill>
                  <a:srgbClr val="FFFFFF"/>
                </a:solidFill>
                <a:latin typeface="Homizio Nova" charset="0"/>
                <a:ea typeface="Homizio Nova" charset="0"/>
                <a:cs typeface="Homizio Nova" charset="0"/>
              </a:rPr>
              <a:t> They will be used throughout your project</a:t>
            </a:r>
            <a:endParaRPr lang="en-US" sz="2800" dirty="0">
              <a:solidFill>
                <a:srgbClr val="FFFFFF"/>
              </a:solidFill>
              <a:latin typeface="Homizio Nova" charset="0"/>
              <a:ea typeface="Homizio Nova" charset="0"/>
              <a:cs typeface="Homizio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A1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315</Words>
  <Application>Microsoft Macintosh PowerPoint</Application>
  <PresentationFormat>On-screen Show (4:3)</PresentationFormat>
  <Paragraphs>57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Homizio Nova</vt:lpstr>
      <vt:lpstr>Homizio Nova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Shantanu Joshi</dc:creator>
  <cp:keywords/>
  <dc:description/>
  <cp:lastModifiedBy>Shantanu Joshi</cp:lastModifiedBy>
  <cp:revision>240</cp:revision>
  <cp:lastPrinted>2015-09-05T16:55:21Z</cp:lastPrinted>
  <dcterms:created xsi:type="dcterms:W3CDTF">2014-10-29T12:18:58Z</dcterms:created>
  <dcterms:modified xsi:type="dcterms:W3CDTF">2015-10-03T14:42:56Z</dcterms:modified>
  <cp:category/>
</cp:coreProperties>
</file>