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16" r:id="rId3"/>
    <p:sldId id="257" r:id="rId4"/>
    <p:sldId id="420" r:id="rId5"/>
    <p:sldId id="421" r:id="rId6"/>
    <p:sldId id="422" r:id="rId7"/>
    <p:sldId id="417" r:id="rId8"/>
    <p:sldId id="419" r:id="rId9"/>
    <p:sldId id="423" r:id="rId10"/>
    <p:sldId id="428" r:id="rId11"/>
    <p:sldId id="427" r:id="rId12"/>
    <p:sldId id="429" r:id="rId13"/>
    <p:sldId id="424" r:id="rId14"/>
    <p:sldId id="426" r:id="rId15"/>
    <p:sldId id="425" r:id="rId16"/>
    <p:sldId id="430" r:id="rId17"/>
    <p:sldId id="432" r:id="rId18"/>
    <p:sldId id="431" r:id="rId19"/>
    <p:sldId id="433" r:id="rId20"/>
    <p:sldId id="436" r:id="rId21"/>
    <p:sldId id="434" r:id="rId22"/>
    <p:sldId id="435" r:id="rId23"/>
    <p:sldId id="437" r:id="rId24"/>
    <p:sldId id="438" r:id="rId25"/>
    <p:sldId id="439" r:id="rId26"/>
    <p:sldId id="440" r:id="rId27"/>
    <p:sldId id="442" r:id="rId28"/>
    <p:sldId id="443" r:id="rId29"/>
    <p:sldId id="444" r:id="rId30"/>
    <p:sldId id="445" r:id="rId31"/>
    <p:sldId id="446" r:id="rId32"/>
    <p:sldId id="395" r:id="rId33"/>
    <p:sldId id="333" r:id="rId34"/>
    <p:sldId id="44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E8A"/>
    <a:srgbClr val="1D2A39"/>
    <a:srgbClr val="27384A"/>
    <a:srgbClr val="28394B"/>
    <a:srgbClr val="26996D"/>
    <a:srgbClr val="15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3"/>
    <p:restoredTop sz="87816" autoAdjust="0"/>
  </p:normalViewPr>
  <p:slideViewPr>
    <p:cSldViewPr snapToGrid="0" snapToObjects="1">
      <p:cViewPr>
        <p:scale>
          <a:sx n="180" d="100"/>
          <a:sy n="180" d="100"/>
        </p:scale>
        <p:origin x="305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7F40-2D04-BE4F-B5F2-629D14F8D612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4F2D-9793-084B-8AF3-76F7CF86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Shinu</a:t>
            </a:r>
            <a:r>
              <a:rPr lang="en-US" dirty="0" smtClean="0"/>
              <a:t> fix</a:t>
            </a:r>
          </a:p>
          <a:p>
            <a:r>
              <a:rPr lang="en-US" dirty="0" smtClean="0"/>
              <a:t>Thinking about just doing one pdf outlining all the steps</a:t>
            </a:r>
            <a:r>
              <a:rPr lang="en-US" baseline="0" dirty="0" smtClean="0"/>
              <a:t> of installation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necessary</a:t>
            </a:r>
            <a:r>
              <a:rPr lang="en-US" baseline="0" dirty="0" smtClean="0"/>
              <a:t> to introduce word of caution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necessary</a:t>
            </a:r>
            <a:r>
              <a:rPr lang="en-US" baseline="0" dirty="0" smtClean="0"/>
              <a:t> to introduce word of caution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Task: for each model, fit multiple complexity parameters to get AUC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6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Task: for each model, fit multiple complexity parameters to get AUC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4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4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6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3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0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2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5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Excel sheet includes costs for a certain car, and prices on the market if not a lemon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Paste in output probabilities from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into Excel sheet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Sort by P (not lemon) descending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Calculate expected profit for each instance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Expected profit = Expected Retail Price * P(not a lemon) – cost to buy at auction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5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Excel sheet includes costs for a certain car, and prices on the market if not a lemon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Paste in output probabilities from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into Excel sheet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Sort by P (not lemon) descending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Calculate expected profit for each instance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Expected profit = Expected Retail Price * P(not a lemon) – cost to buy at auction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2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Excel sheet includes costs for a certain car, and prices on the market if not a lemon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Paste in output probabilities from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into Excel sheet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Sort by P (not lemon) descending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Calculate expected profit for each instance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Expected profit = Expected Retail Price * P(not a lemon) – cost to buy at auction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4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8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 many cars should we buy?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smtClean="0">
                <a:solidFill>
                  <a:schemeClr val="bg1"/>
                </a:solidFill>
                <a:latin typeface="Homizio Nova Light"/>
                <a:cs typeface="Homizio Nova Light"/>
              </a:rPr>
              <a:t>How many cars should we buy?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2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 many cars should we buy?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8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2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necessary</a:t>
            </a:r>
            <a:r>
              <a:rPr lang="en-US" baseline="0" dirty="0" smtClean="0"/>
              <a:t> to introduce word of caution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necessary</a:t>
            </a:r>
            <a:r>
              <a:rPr lang="en-US" baseline="0" dirty="0" smtClean="0"/>
              <a:t> to introduce word of caution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C2EA-AFD4-1346-9DA4-31E888C6609D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index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ikuz.eu/csv2arff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BUSINESS </a:t>
            </a:r>
            <a:r>
              <a:rPr lang="en-US" sz="66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ANALYTICS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CLUB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77883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Workshop</a:t>
            </a:r>
            <a:r>
              <a:rPr lang="en-US" sz="4800" dirty="0" smtClean="0">
                <a:solidFill>
                  <a:srgbClr val="1D2A39"/>
                </a:solidFill>
                <a:latin typeface="Homizio Nova Light"/>
                <a:cs typeface="Homizio Nova Light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Series 9.12</a:t>
            </a:r>
          </a:p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Principles of Data Mining</a:t>
            </a:r>
            <a:endParaRPr lang="en-US" sz="2800" dirty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Applications in Consulting</a:t>
            </a:r>
            <a:endParaRPr lang="en-US" sz="32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2960" y="5171622"/>
            <a:ext cx="3952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Janet Ye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Shantanu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Joshi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Data Preparation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accepts .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arff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files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See appendix for converting a .csv to .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arff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file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Modeling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12818"/>
            <a:ext cx="9144000" cy="573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Target variable (y)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Features (x)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Instance: feature + target (x, y)</a:t>
            </a:r>
          </a:p>
          <a:p>
            <a:endParaRPr lang="en-US" sz="14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Supervised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Develop a model using an example dataset with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both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features and target variable, called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training set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Example: have dataset on cars and whether they were good or lemons. How to better classify?</a:t>
            </a:r>
          </a:p>
          <a:p>
            <a:endParaRPr lang="en-US" sz="14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Unsupervised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 a model using a dataset with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only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the features, no target variable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Example: find patterns in data with no objectives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67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Today we focus on three models.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J48 (Decision Tree)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Divide the data using the most informative attribute into two sets/branches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Subdivide the sets using other variables as many times as we would like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Finally, group the instances into good cars vs. lemons using a chosen metric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kNN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(k Nearest Neighbor)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Form groups of k instances/neighbors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T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 predict a new instance, we find its “nearest” neighbors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83" y="3055714"/>
            <a:ext cx="3640412" cy="3457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Logistic Regression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6404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Fits a “sigmoid” curve to a special data set with a threshold separating the two cases in a binary outcome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Examples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young vs. old smokers having cancer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good cars vs. lemons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45" y="3577459"/>
            <a:ext cx="6018482" cy="3223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Finding the Best Model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5829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The metric we use to define “best” is AUC –area under receiver operating characteristic (ROC) curve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Target variable is assigned as: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good car = 0, lemon = 1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AUC area is the probability that a randomly chosen lemon ranks higher than a randomly chosen good car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Perfect model = 1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Random model = 0.5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0 &lt; bad model  &lt; 0.5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Finding the Best 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Moel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12113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To generate AUC, we adjust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complexity parameter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for each model (how simple or complicated a model is)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Tree – minimum number of objects in a leaf (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minNumObj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Simpler model = fewer branches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If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minNumObj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is a large number, we have a lot of instances in one leaf, thus few branches</a:t>
            </a:r>
          </a:p>
          <a:p>
            <a:pPr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Logistic Regression – Ridge parameter</a:t>
            </a:r>
          </a:p>
          <a:p>
            <a:pPr lvl="2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Simpler model = larger ridge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Homizio Nova Light"/>
                <a:cs typeface="Homizio Nova Light"/>
              </a:rPr>
              <a:t>kNN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 – adjust k</a:t>
            </a:r>
          </a:p>
          <a:p>
            <a:pPr lvl="2" indent="-457200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Simpler model = larger k</a:t>
            </a:r>
          </a:p>
          <a:p>
            <a:pPr lvl="2" indent="-457200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If k large, group a lot of instances in one neighborhood, fewer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clusters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J48 Complexity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Click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[Explore]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Open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[File]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Choose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car_data.arff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Change to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[Classify]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tab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Click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[Choose]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under classifier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Under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[Trees]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look for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[J48]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and click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Click the text that says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[J48 –C 0.26 –M 2]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 dialogue box should open with options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Here we can adjust settings of model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Change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[Unpruned]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to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[True]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minNumObj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to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J48 Complexity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Under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[Test Options]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select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[Percentage Split]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and make sure it is set to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[66%]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Make sure the dropdown menu under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[Test Options]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has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[(Nom)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IsBaBuy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Click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[Start]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 the output, scroll down to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[Detailed Accuracy by Class]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Under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wich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you will find the AUC for this model (in this case 0.636)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Save this value in a table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Increase complexity by factors of 2 (2^0, 2^1, 2^2, …, 2^12)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You can stop when AUC plateaus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or hits 0.5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Set Ups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Download the zip file from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bit.ly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/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bacdata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“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Consulting” folder. In the zip file, you’ll find: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installer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PC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</a:t>
            </a:r>
            <a:r>
              <a:rPr lang="da-DK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weka-3-6-13jre.exe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Mac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Weka-3-6-12-oracle-jvm.app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Installation Guide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Data set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Word of Caution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Note on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[Test Options]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select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[Percentage Split]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set to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[66%]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The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training data but fails to generalize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66% split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66% of data, as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training set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, used for building a model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33% of data, as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test set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, used for testing the model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Model is judged on how well it performs on test set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Complexity by Models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0928"/>
              </p:ext>
            </p:extLst>
          </p:nvPr>
        </p:nvGraphicFramePr>
        <p:xfrm>
          <a:off x="0" y="1219201"/>
          <a:ext cx="9144000" cy="5285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19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numMinObj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J48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Ridge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Logistic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Complexity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kNN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0.636</a:t>
                      </a: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1e-4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0.761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0.691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0.660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1e-2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0.761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0.713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0.702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0.761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16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0.732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16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0.714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0.761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32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0.739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32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0.719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0.762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DAE8A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64</a:t>
                      </a:r>
                      <a:endParaRPr lang="en-US" dirty="0">
                        <a:solidFill>
                          <a:srgbClr val="1DAE8A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DAE8A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0.741</a:t>
                      </a:r>
                      <a:endParaRPr lang="en-US" dirty="0">
                        <a:solidFill>
                          <a:srgbClr val="1DAE8A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64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0.733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DAE8A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100</a:t>
                      </a:r>
                      <a:endParaRPr lang="en-US" dirty="0">
                        <a:solidFill>
                          <a:srgbClr val="1DAE8A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DAE8A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0.762</a:t>
                      </a:r>
                      <a:endParaRPr lang="en-US" dirty="0">
                        <a:solidFill>
                          <a:srgbClr val="1DAE8A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128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0.735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128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0.729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1,000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0.757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256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0.740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DAE8A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256</a:t>
                      </a:r>
                      <a:endParaRPr lang="en-US" dirty="0">
                        <a:solidFill>
                          <a:srgbClr val="1DAE8A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DAE8A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0.735</a:t>
                      </a:r>
                      <a:endParaRPr lang="en-US" dirty="0">
                        <a:solidFill>
                          <a:srgbClr val="1DAE8A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10,000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0.738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512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0.737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512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0.721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100,000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0.726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1024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0.734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1024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0.719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1,000,000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0.724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2048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0.726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2048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0.661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4096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0.706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4096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0.500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8192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0.500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  <a:tr h="378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8192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0.500</a:t>
                      </a:r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DA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030" y="2942802"/>
            <a:ext cx="91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Best model is Logistic Regression, Ridge = 100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Now what?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Working with Best Model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Go back to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[Explore]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click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[Choose]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under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[Classifier]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tab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Under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[Functions]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look for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[logistic]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Click the text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[Logistic –R 1.0E-8 –M -1]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Select [Percentage Split], make sure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[66%]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is the test method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Click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[More Options…]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under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[percentage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s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plit]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Select the box for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[Output Predictions]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Now if you scroll up in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[Classifier Output]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you’ll see probabilities for each instance of being a 0 or 1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Working with Best Model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We can copy and paste these into Excel and start analyzing them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We did this for you in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“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car_costs_and_probabilities.xls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methodology to do this in the Appendix if you are curious</a:t>
            </a:r>
          </a:p>
          <a:p>
            <a:pPr marL="457200" indent="-45720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Excel Analysis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205323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Excel sheet includes costs for a certain car, and prices on the market if not a lemon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Paste in output probabilities from </a:t>
            </a:r>
            <a:r>
              <a:rPr lang="en-US" sz="2800" dirty="0" err="1">
                <a:solidFill>
                  <a:schemeClr val="bg1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 into Excel sheet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Sort by P (not lemon) descending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Calculate expected profit for each instance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Expected profit = Expected Retail Price * P(not a lemon) – cost to buy at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auction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Next, calculate cumulative costs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instance 1, this is just cost at auction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instance 2, this is cumulative costs in instance 1 + cost to buy instance 2 at auction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Apply second instance formula to rest of the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Excel Analysis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20532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Apply the second instance formula to the rest of the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Calculate cumulative profit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instance 1, this is just the expected profit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instance 2, this is cumulative profit at instance 1 + expected profit of instance 2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graph should automatically adjust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Profit Curve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" y="1047696"/>
            <a:ext cx="9127956" cy="5267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Profit Curve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208763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Let’s interpret this graph…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If we buy 0 cars, we spend $0 and make $0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If we buy around 172 cars, we spend $1,305707, and make around $1408</a:t>
            </a:r>
          </a:p>
          <a:p>
            <a:pPr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Above 172 cars, we start losing money</a:t>
            </a:r>
          </a:p>
          <a:p>
            <a:pPr lvl="2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Purchase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too many lemons, cut into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profits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23" y="31624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 many cars should we buy?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Learning Objective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97675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Understand Data Mining and learn the use cases in various industries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Present the problem, and approach the consulting case as a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data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consultant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Introduce most common algorithms:</a:t>
            </a:r>
          </a:p>
          <a:p>
            <a:pPr marL="1028700" lvl="1" indent="-5715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J48 Trees</a:t>
            </a:r>
          </a:p>
          <a:p>
            <a:pPr marL="1028700" lvl="1" indent="-5715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Logistic Regression</a:t>
            </a:r>
          </a:p>
          <a:p>
            <a:pPr marL="1028700" lvl="1" indent="-5715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k Nearest Neighbors (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kNN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Formulate a proposal to the case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Profit Curve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65450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Ideally, we buy until our profit is maximized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According to our model…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Max profit = $47,858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Car #88</a:t>
            </a:r>
          </a:p>
          <a:p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Recommendation: ideal budget is to buy 88 cars, which would cost us around $668,082.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Other consideration: Should take client’s financials into account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Deployment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65450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Let’s take this to our Clients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Interpret 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Ask client to extend engagement 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Collect data on next 88 purchases and re-evaluate model</a:t>
            </a:r>
          </a:p>
          <a:p>
            <a:pPr marL="914400" lvl="1" indent="-457200">
              <a:buFont typeface="Wingdings" charset="2"/>
              <a:buChar char="§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Useful Resources</a:t>
            </a:r>
            <a:endParaRPr lang="en-US" sz="5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7110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Free Stanford Machine Learning on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Coursera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Link: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https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://</a:t>
            </a:r>
            <a:r>
              <a:rPr lang="en-US" sz="2800" dirty="0" err="1">
                <a:solidFill>
                  <a:srgbClr val="1DAE8A"/>
                </a:solidFill>
                <a:latin typeface="Homizio Nova Light"/>
                <a:cs typeface="Homizio Nova Light"/>
              </a:rPr>
              <a:t>www.coursera.org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/learn/machine-learning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Blog 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with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detailed write-ups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hlinkClick r:id="rId3"/>
              </a:rPr>
              <a:t>http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  <a:hlinkClick r:id="rId3"/>
              </a:rPr>
              <a:t>://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hlinkClick r:id="rId3"/>
              </a:rPr>
              <a:t>www.holehouse.org/mlclass/index.html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lvl="1"/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Acknowledgement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2194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Jessica Clark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PhD Candidate, Information,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Operations and Management Sciences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Appendix – Data Prep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3" y="1654504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data preparation we remove extraneous elements in excel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Export excel to csv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Use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  <a:hlinkClick r:id="rId4"/>
              </a:rPr>
              <a:t>http://ikuz.eu/csv2arff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hlinkClick r:id="rId4"/>
              </a:rPr>
              <a:t>/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to convert csv to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arff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Make sure online converter correctly identifies numerical, categorical, and binary variables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Edit the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arff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file in a text editor to make sure it confines to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weka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standard </a:t>
            </a:r>
          </a:p>
        </p:txBody>
      </p:sp>
    </p:spTree>
    <p:extLst>
      <p:ext uri="{BB962C8B-B14F-4D97-AF65-F5344CB8AC3E}">
        <p14:creationId xmlns:p14="http://schemas.microsoft.com/office/powerpoint/2010/main" val="1563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Data Science? Data Mining?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D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ata science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set of fundamental principles that guide the extraction of knowledge from data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Data mining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the act of extracting knowledge from data, via technologies that incorporate these principles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536" y="4567262"/>
            <a:ext cx="741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Data Science and data mining have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nothing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to do with acquisition of the data!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Solving Business Problems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83022"/>
            <a:ext cx="9144000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NYU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Langone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– benign or cancerous tumor?</a:t>
            </a:r>
          </a:p>
          <a:p>
            <a:pPr>
              <a:lnSpc>
                <a:spcPct val="70000"/>
              </a:lnSpc>
            </a:pP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Apple – increase profit from the iPad Pro?</a:t>
            </a:r>
          </a:p>
          <a:p>
            <a:pPr>
              <a:lnSpc>
                <a:spcPct val="70000"/>
              </a:lnSpc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Macy’s –bundling items?</a:t>
            </a:r>
          </a:p>
          <a:p>
            <a:pPr>
              <a:lnSpc>
                <a:spcPct val="70000"/>
              </a:lnSpc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Verizon – cell phone usage profiling?</a:t>
            </a:r>
          </a:p>
          <a:p>
            <a:pPr>
              <a:lnSpc>
                <a:spcPct val="70000"/>
              </a:lnSpc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Google – natural language processor for searching?</a:t>
            </a:r>
          </a:p>
          <a:p>
            <a:pPr>
              <a:lnSpc>
                <a:spcPct val="70000"/>
              </a:lnSpc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Facebook / LinkedIn – friends you may know?</a:t>
            </a:r>
          </a:p>
          <a:p>
            <a:pPr>
              <a:lnSpc>
                <a:spcPct val="70000"/>
              </a:lnSpc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Amazon / Netflix / Spotify – product recommendations?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Data Mining Cycle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70" y="1103695"/>
            <a:ext cx="6535279" cy="5504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Business Understanding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Your client is an auto dealer that buys used cars from auctions and repairs them for resale. Recently, the firm has been purchasing a record amount of cars. A lot of these cars turned out to be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lemons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and the firm’s profits have been going down.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What can you do for the firm?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Data Understanding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The firm says it has a large cache of data on each car, and which cars have been lemons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average consultant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would do something like: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smtClean="0">
                <a:solidFill>
                  <a:srgbClr val="FFFFFF"/>
                </a:solidFill>
                <a:latin typeface="Homizio Nova Light"/>
                <a:cs typeface="Homizio Nova Light"/>
              </a:rPr>
              <a:t>Segment the data by car type / make / model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smtClean="0">
                <a:solidFill>
                  <a:srgbClr val="FFFFFF"/>
                </a:solidFill>
                <a:latin typeface="Homizio Nova Light"/>
                <a:cs typeface="Homizio Nova Light"/>
              </a:rPr>
              <a:t>Might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use Excel, plot some graphs, and make assumptive statements on probabilities of certain segments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How do we do better?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As a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data consultant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we can use data mining techniques to build a classification model (good cars vs. lemons)</a:t>
            </a:r>
          </a:p>
          <a:p>
            <a:pPr marL="914400" lvl="1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Data Understanding (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ctd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)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Example variables: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auction info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vehicle year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vehicle age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make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color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transmission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wheel type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A1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2105</Words>
  <Application>Microsoft Macintosh PowerPoint</Application>
  <PresentationFormat>On-screen Show (4:3)</PresentationFormat>
  <Paragraphs>361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Courier New</vt:lpstr>
      <vt:lpstr>Homizio Nova</vt:lpstr>
      <vt:lpstr>Homizio Nova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Joshi</dc:creator>
  <cp:lastModifiedBy>Shantanu Joshi</cp:lastModifiedBy>
  <cp:revision>173</cp:revision>
  <cp:lastPrinted>2015-09-05T16:55:21Z</cp:lastPrinted>
  <dcterms:created xsi:type="dcterms:W3CDTF">2014-10-29T12:18:58Z</dcterms:created>
  <dcterms:modified xsi:type="dcterms:W3CDTF">2015-09-11T21:47:57Z</dcterms:modified>
</cp:coreProperties>
</file>