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3"/>
  </p:notesMasterIdLst>
  <p:sldIdLst>
    <p:sldId id="256" r:id="rId2"/>
    <p:sldId id="257" r:id="rId3"/>
    <p:sldId id="334" r:id="rId4"/>
    <p:sldId id="258" r:id="rId5"/>
    <p:sldId id="259" r:id="rId6"/>
    <p:sldId id="263" r:id="rId7"/>
    <p:sldId id="265" r:id="rId8"/>
    <p:sldId id="266" r:id="rId9"/>
    <p:sldId id="267" r:id="rId10"/>
    <p:sldId id="268" r:id="rId11"/>
    <p:sldId id="270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328" r:id="rId30"/>
    <p:sldId id="329" r:id="rId31"/>
    <p:sldId id="287" r:id="rId32"/>
    <p:sldId id="331" r:id="rId33"/>
    <p:sldId id="289" r:id="rId34"/>
    <p:sldId id="330" r:id="rId35"/>
    <p:sldId id="288" r:id="rId36"/>
    <p:sldId id="332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7" r:id="rId54"/>
    <p:sldId id="306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35" r:id="rId76"/>
    <p:sldId id="336" r:id="rId77"/>
    <p:sldId id="337" r:id="rId78"/>
    <p:sldId id="338" r:id="rId79"/>
    <p:sldId id="340" r:id="rId80"/>
    <p:sldId id="341" r:id="rId81"/>
    <p:sldId id="333" r:id="rId8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AE8A"/>
    <a:srgbClr val="1C2939"/>
    <a:srgbClr val="28394B"/>
    <a:srgbClr val="27384A"/>
    <a:srgbClr val="26996D"/>
    <a:srgbClr val="152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0032" autoAdjust="0"/>
  </p:normalViewPr>
  <p:slideViewPr>
    <p:cSldViewPr snapToGrid="0" snapToObjects="1">
      <p:cViewPr>
        <p:scale>
          <a:sx n="173" d="100"/>
          <a:sy n="173" d="100"/>
        </p:scale>
        <p:origin x="2800" y="8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notesMaster" Target="notesMasters/notesMaster1.xml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17F40-2D04-BE4F-B5F2-629D14F8D612}" type="datetimeFigureOut">
              <a:rPr lang="en-US" smtClean="0"/>
              <a:t>9/19/15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F4F2D-9793-084B-8AF3-76F7CF86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5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63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14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Change hyperlink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6581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9858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0310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4760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8358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42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8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9/19/15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9/19/15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6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9/19/15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3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9/19/15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5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9/19/15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2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9/19/15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9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9/19/15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3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9/19/15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9/19/15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9/19/15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7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9/19/15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2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AC2EA-AFD4-1346-9DA4-31E888C6609D}" type="datetimeFigureOut">
              <a:rPr lang="en-US" smtClean="0"/>
              <a:t>9/19/15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4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2.png"/><Relationship Id="rId6" Type="http://schemas.openxmlformats.org/officeDocument/2006/relationships/image" Target="../media/image18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0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1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BUSINESS </a:t>
            </a:r>
            <a:r>
              <a:rPr lang="en-US" sz="66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ANALYTICS </a:t>
            </a:r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CLUB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2958" y="5171621"/>
            <a:ext cx="39528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Nicole Lee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Eddie Shim</a:t>
            </a: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677883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Workshop</a:t>
            </a:r>
            <a:r>
              <a:rPr lang="en-US" sz="4800" dirty="0" smtClean="0">
                <a:solidFill>
                  <a:srgbClr val="1D2A39"/>
                </a:solidFill>
                <a:latin typeface="Homizio Nova Light"/>
                <a:cs typeface="Homizio Nova Light"/>
              </a:rPr>
              <a:t> </a:t>
            </a:r>
            <a:r>
              <a:rPr lang="en-US" sz="4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Series 9.19</a:t>
            </a:r>
          </a:p>
          <a:p>
            <a:pPr algn="ctr"/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SQL and Supply Chain Management</a:t>
            </a:r>
            <a:endParaRPr lang="en-US" sz="3200" dirty="0" smtClean="0">
              <a:solidFill>
                <a:srgbClr val="1DAE8A"/>
              </a:solidFill>
              <a:latin typeface="Homizio Nova Light"/>
              <a:cs typeface="Homizio Nov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37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9195" y="1825183"/>
            <a:ext cx="55028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Courier New"/>
                <a:cs typeface="Courier New"/>
              </a:rPr>
              <a:t>SELECT *</a:t>
            </a:r>
          </a:p>
          <a:p>
            <a:r>
              <a:rPr lang="en-US" sz="6600" dirty="0" smtClean="0">
                <a:solidFill>
                  <a:schemeClr val="bg1"/>
                </a:solidFill>
                <a:latin typeface="Courier New"/>
                <a:cs typeface="Courier New"/>
              </a:rPr>
              <a:t>FROM</a:t>
            </a:r>
          </a:p>
          <a:p>
            <a:r>
              <a:rPr lang="en-US" sz="6600" dirty="0" smtClean="0">
                <a:solidFill>
                  <a:schemeClr val="bg1"/>
                </a:solidFill>
                <a:latin typeface="Courier New"/>
                <a:cs typeface="Courier New"/>
              </a:rPr>
              <a:t>Customers;</a:t>
            </a:r>
            <a:endParaRPr lang="en-US" sz="66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304616" y="2831162"/>
            <a:ext cx="2931725" cy="0"/>
          </a:xfrm>
          <a:prstGeom prst="line">
            <a:avLst/>
          </a:prstGeom>
          <a:ln>
            <a:solidFill>
              <a:srgbClr val="1DAE8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32604" y="1198183"/>
            <a:ext cx="987693" cy="1052823"/>
          </a:xfrm>
          <a:prstGeom prst="straightConnector1">
            <a:avLst/>
          </a:prstGeom>
          <a:ln>
            <a:solidFill>
              <a:srgbClr val="1DAE8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521461"/>
            <a:ext cx="4123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SQL keyword indicating a query in which we will be “selecting” data from a table.</a:t>
            </a:r>
            <a:endParaRPr lang="en-US" sz="2000" dirty="0">
              <a:solidFill>
                <a:srgbClr val="1DAE8A"/>
              </a:solidFill>
              <a:latin typeface="Homizio Nova"/>
              <a:cs typeface="Homizio Nova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812037" y="2575885"/>
            <a:ext cx="411997" cy="0"/>
          </a:xfrm>
          <a:prstGeom prst="line">
            <a:avLst/>
          </a:prstGeom>
          <a:ln>
            <a:solidFill>
              <a:srgbClr val="1DAE8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208357" y="1583671"/>
            <a:ext cx="736850" cy="736759"/>
          </a:xfrm>
          <a:prstGeom prst="straightConnector1">
            <a:avLst/>
          </a:prstGeom>
          <a:ln>
            <a:solidFill>
              <a:srgbClr val="1DAE8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05730" y="584856"/>
            <a:ext cx="4763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Here we list which “fields” we want from the table – a ‘*’ indicates that we want all of them.</a:t>
            </a:r>
          </a:p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We can also list columns we want by name.</a:t>
            </a:r>
            <a:endParaRPr lang="en-US" sz="2000" dirty="0">
              <a:solidFill>
                <a:srgbClr val="1DAE8A"/>
              </a:solidFill>
              <a:latin typeface="Homizio Nova"/>
              <a:cs typeface="Homizio Nova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288941" y="3845957"/>
            <a:ext cx="2048714" cy="0"/>
          </a:xfrm>
          <a:prstGeom prst="line">
            <a:avLst/>
          </a:prstGeom>
          <a:ln>
            <a:solidFill>
              <a:srgbClr val="1DAE8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152311" y="3924357"/>
            <a:ext cx="1105274" cy="1193785"/>
          </a:xfrm>
          <a:prstGeom prst="straightConnector1">
            <a:avLst/>
          </a:prstGeom>
          <a:ln>
            <a:solidFill>
              <a:srgbClr val="1DAE8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076" y="5032875"/>
            <a:ext cx="4505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A SQL keyword that tells us from which table we will be selecting our observations from.</a:t>
            </a:r>
            <a:endParaRPr lang="en-US" sz="2000" dirty="0">
              <a:solidFill>
                <a:srgbClr val="1DAE8A"/>
              </a:solidFill>
              <a:latin typeface="Homizio Nova"/>
              <a:cs typeface="Homizio Nova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320297" y="4829392"/>
            <a:ext cx="4421100" cy="0"/>
          </a:xfrm>
          <a:prstGeom prst="line">
            <a:avLst/>
          </a:prstGeom>
          <a:ln>
            <a:solidFill>
              <a:srgbClr val="1DAE8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6286746" y="4860752"/>
            <a:ext cx="736850" cy="725871"/>
          </a:xfrm>
          <a:prstGeom prst="straightConnector1">
            <a:avLst/>
          </a:prstGeom>
          <a:ln>
            <a:solidFill>
              <a:srgbClr val="1DAE8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15825" y="5528114"/>
            <a:ext cx="3528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The database table we are selecting observations from.</a:t>
            </a:r>
            <a:endParaRPr lang="en-US" sz="2000" dirty="0">
              <a:solidFill>
                <a:srgbClr val="1DAE8A"/>
              </a:solidFill>
              <a:latin typeface="Homizio Nova"/>
              <a:cs typeface="Homizio Nova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4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pic>
        <p:nvPicPr>
          <p:cNvPr id="4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081" y="2900784"/>
            <a:ext cx="7977612" cy="33931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05"/>
          <p:cNvSpPr/>
          <p:nvPr/>
        </p:nvSpPr>
        <p:spPr>
          <a:xfrm>
            <a:off x="721600" y="3476660"/>
            <a:ext cx="326400" cy="2704499"/>
          </a:xfrm>
          <a:prstGeom prst="leftBrace">
            <a:avLst>
              <a:gd name="adj1" fmla="val 0"/>
              <a:gd name="adj2" fmla="val 50000"/>
            </a:avLst>
          </a:prstGeom>
          <a:noFill/>
          <a:ln w="19050" cap="flat">
            <a:solidFill>
              <a:srgbClr val="1DA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  <p:cxnSp>
        <p:nvCxnSpPr>
          <p:cNvPr id="7" name="Shape 106"/>
          <p:cNvCxnSpPr>
            <a:endCxn id="6" idx="1"/>
          </p:cNvCxnSpPr>
          <p:nvPr/>
        </p:nvCxnSpPr>
        <p:spPr>
          <a:xfrm>
            <a:off x="477400" y="2784110"/>
            <a:ext cx="244200" cy="2044799"/>
          </a:xfrm>
          <a:prstGeom prst="straightConnector1">
            <a:avLst/>
          </a:prstGeom>
          <a:noFill/>
          <a:ln w="19050" cap="flat">
            <a:solidFill>
              <a:srgbClr val="1DAE8A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TextBox 7"/>
          <p:cNvSpPr txBox="1"/>
          <p:nvPr/>
        </p:nvSpPr>
        <p:spPr>
          <a:xfrm>
            <a:off x="-94068" y="1768447"/>
            <a:ext cx="2492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These are the “records” or “rows” from the Products table</a:t>
            </a:r>
            <a:endParaRPr lang="en-US" sz="2000" dirty="0">
              <a:solidFill>
                <a:srgbClr val="1DAE8A"/>
              </a:solidFill>
              <a:latin typeface="Homizio Nova"/>
              <a:cs typeface="Homizio Nov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97437" y="3088942"/>
            <a:ext cx="7977611" cy="372038"/>
          </a:xfrm>
          <a:prstGeom prst="rect">
            <a:avLst/>
          </a:prstGeom>
          <a:noFill/>
          <a:ln>
            <a:solidFill>
              <a:srgbClr val="1DAE8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 cmpd="sng">
                <a:solidFill>
                  <a:schemeClr val="tx1"/>
                </a:solidFill>
              </a:ln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954145" y="1737601"/>
            <a:ext cx="533039" cy="1052823"/>
          </a:xfrm>
          <a:prstGeom prst="straightConnector1">
            <a:avLst/>
          </a:prstGeom>
          <a:ln>
            <a:solidFill>
              <a:srgbClr val="1DAE8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13483" y="1086566"/>
            <a:ext cx="4123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These are the “attributes” or “fields” of the table – also sometimes called “columns”</a:t>
            </a:r>
            <a:endParaRPr lang="en-US" sz="2000" dirty="0">
              <a:solidFill>
                <a:srgbClr val="1DAE8A"/>
              </a:solidFill>
              <a:latin typeface="Homizio Nova"/>
              <a:cs typeface="Homizio Nov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2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599155"/>
            <a:ext cx="91439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You try it:</a:t>
            </a:r>
          </a:p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Get all the rows from the</a:t>
            </a:r>
          </a:p>
          <a:p>
            <a:pPr algn="ctr"/>
            <a:r>
              <a:rPr lang="en-US" sz="6600" dirty="0" smtClean="0">
                <a:solidFill>
                  <a:schemeClr val="bg1"/>
                </a:solidFill>
                <a:latin typeface="Courier New"/>
                <a:cs typeface="Courier New"/>
              </a:rPr>
              <a:t>Products </a:t>
            </a:r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table</a:t>
            </a:r>
            <a:endParaRPr lang="en-US" sz="6600" dirty="0" smtClean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79195" y="1825183"/>
            <a:ext cx="55028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Courier New"/>
                <a:cs typeface="Courier New"/>
              </a:rPr>
              <a:t>SELECT *</a:t>
            </a:r>
          </a:p>
          <a:p>
            <a:r>
              <a:rPr lang="en-US" sz="6600" dirty="0" smtClean="0">
                <a:solidFill>
                  <a:schemeClr val="bg1"/>
                </a:solidFill>
                <a:latin typeface="Courier New"/>
                <a:cs typeface="Courier New"/>
              </a:rPr>
              <a:t>FROM</a:t>
            </a:r>
          </a:p>
          <a:p>
            <a:r>
              <a:rPr lang="en-US" sz="6600" dirty="0" smtClean="0">
                <a:solidFill>
                  <a:schemeClr val="bg1"/>
                </a:solidFill>
                <a:latin typeface="Courier New"/>
                <a:cs typeface="Courier New"/>
              </a:rPr>
              <a:t>Products;</a:t>
            </a:r>
            <a:endParaRPr lang="en-US" sz="66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320297" y="4829392"/>
            <a:ext cx="3888060" cy="0"/>
          </a:xfrm>
          <a:prstGeom prst="line">
            <a:avLst/>
          </a:prstGeom>
          <a:ln>
            <a:solidFill>
              <a:srgbClr val="1DAE8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7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107783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What if we only want</a:t>
            </a:r>
          </a:p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the price?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9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63957" y="1825183"/>
            <a:ext cx="64435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Courier New"/>
                <a:cs typeface="Courier New"/>
              </a:rPr>
              <a:t>SELECT </a:t>
            </a:r>
            <a:r>
              <a:rPr lang="en-US" sz="6600" dirty="0" smtClean="0">
                <a:solidFill>
                  <a:srgbClr val="1DAE8A"/>
                </a:solidFill>
                <a:latin typeface="Courier New"/>
                <a:cs typeface="Courier New"/>
              </a:rPr>
              <a:t>Price</a:t>
            </a:r>
          </a:p>
          <a:p>
            <a:r>
              <a:rPr lang="en-US" sz="6600" dirty="0" smtClean="0">
                <a:solidFill>
                  <a:schemeClr val="bg1"/>
                </a:solidFill>
                <a:latin typeface="Courier New"/>
                <a:cs typeface="Courier New"/>
              </a:rPr>
              <a:t>FROM</a:t>
            </a:r>
          </a:p>
          <a:p>
            <a:r>
              <a:rPr lang="en-US" sz="6600" dirty="0" smtClean="0">
                <a:solidFill>
                  <a:schemeClr val="bg1"/>
                </a:solidFill>
                <a:latin typeface="Courier New"/>
                <a:cs typeface="Courier New"/>
              </a:rPr>
              <a:t>Products;</a:t>
            </a:r>
            <a:endParaRPr lang="en-US" sz="66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536414" y="4829392"/>
            <a:ext cx="3888060" cy="0"/>
          </a:xfrm>
          <a:prstGeom prst="line">
            <a:avLst/>
          </a:prstGeom>
          <a:ln>
            <a:solidFill>
              <a:srgbClr val="1DAE8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107783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What if we want Price</a:t>
            </a:r>
          </a:p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and </a:t>
            </a:r>
            <a:r>
              <a:rPr lang="en-US" sz="66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ProductID</a:t>
            </a:r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?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6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7876" y="2290240"/>
            <a:ext cx="8745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ourier New"/>
                <a:cs typeface="Courier New"/>
              </a:rPr>
              <a:t>SELECT </a:t>
            </a:r>
            <a:r>
              <a:rPr lang="en-US" sz="4800" dirty="0" err="1" smtClean="0">
                <a:solidFill>
                  <a:schemeClr val="bg1"/>
                </a:solidFill>
                <a:latin typeface="Courier New"/>
                <a:cs typeface="Courier New"/>
              </a:rPr>
              <a:t>Price</a:t>
            </a:r>
            <a:r>
              <a:rPr lang="en-US" sz="4800" dirty="0" err="1" smtClean="0">
                <a:solidFill>
                  <a:srgbClr val="1DAE8A"/>
                </a:solidFill>
                <a:latin typeface="Courier New"/>
                <a:cs typeface="Courier New"/>
              </a:rPr>
              <a:t>,ProductID</a:t>
            </a:r>
            <a:endParaRPr lang="en-US" sz="4800" dirty="0" smtClean="0">
              <a:solidFill>
                <a:srgbClr val="1DAE8A"/>
              </a:solidFill>
              <a:latin typeface="Courier New"/>
              <a:cs typeface="Courier New"/>
            </a:endParaRPr>
          </a:p>
          <a:p>
            <a:r>
              <a:rPr lang="en-US" sz="4800" dirty="0" smtClean="0">
                <a:solidFill>
                  <a:schemeClr val="bg1"/>
                </a:solidFill>
                <a:latin typeface="Courier New"/>
                <a:cs typeface="Courier New"/>
              </a:rPr>
              <a:t>FROM</a:t>
            </a:r>
          </a:p>
          <a:p>
            <a:r>
              <a:rPr lang="en-US" sz="4800" dirty="0" smtClean="0">
                <a:solidFill>
                  <a:schemeClr val="bg1"/>
                </a:solidFill>
                <a:latin typeface="Courier New"/>
                <a:cs typeface="Courier New"/>
              </a:rPr>
              <a:t>Products;</a:t>
            </a:r>
            <a:endParaRPr lang="en-US" sz="48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38466" y="1807645"/>
            <a:ext cx="658462" cy="965189"/>
          </a:xfrm>
          <a:prstGeom prst="straightConnector1">
            <a:avLst/>
          </a:prstGeom>
          <a:ln>
            <a:solidFill>
              <a:srgbClr val="1DAE8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78186" y="781002"/>
            <a:ext cx="3035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Note the inclusion of a comma separating the fields we are selecting</a:t>
            </a:r>
            <a:endParaRPr lang="en-US" sz="2000" dirty="0">
              <a:solidFill>
                <a:srgbClr val="1DAE8A"/>
              </a:solidFill>
              <a:latin typeface="Homizio Nova"/>
              <a:cs typeface="Homizio Nov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7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107783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Let’s find the cheap products (say price &lt; $10)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8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2859" y="1130902"/>
            <a:ext cx="69765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ourier New"/>
                <a:cs typeface="Courier New"/>
              </a:rPr>
              <a:t>SELECT *</a:t>
            </a:r>
          </a:p>
          <a:p>
            <a:r>
              <a:rPr lang="en-US" sz="4800" dirty="0" smtClean="0">
                <a:solidFill>
                  <a:schemeClr val="bg1"/>
                </a:solidFill>
                <a:latin typeface="Courier New"/>
                <a:cs typeface="Courier New"/>
              </a:rPr>
              <a:t>FROM</a:t>
            </a:r>
          </a:p>
          <a:p>
            <a:r>
              <a:rPr lang="en-US" sz="4800" dirty="0" smtClean="0">
                <a:solidFill>
                  <a:schemeClr val="bg1"/>
                </a:solidFill>
                <a:latin typeface="Courier New"/>
                <a:cs typeface="Courier New"/>
              </a:rPr>
              <a:t>Products</a:t>
            </a:r>
          </a:p>
          <a:p>
            <a:r>
              <a:rPr lang="en-US" sz="4800" dirty="0" smtClean="0">
                <a:solidFill>
                  <a:schemeClr val="bg1"/>
                </a:solidFill>
                <a:latin typeface="Courier New"/>
                <a:cs typeface="Courier New"/>
              </a:rPr>
              <a:t>WHERE Price &lt; 10;</a:t>
            </a:r>
            <a:endParaRPr lang="en-US" sz="48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63826" y="4177890"/>
            <a:ext cx="385700" cy="1121919"/>
          </a:xfrm>
          <a:prstGeom prst="straightConnector1">
            <a:avLst/>
          </a:prstGeom>
          <a:ln>
            <a:solidFill>
              <a:srgbClr val="1DAE8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64265" y="5238929"/>
            <a:ext cx="3035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This is, appropriately enough, called a “where clause”</a:t>
            </a:r>
            <a:endParaRPr lang="en-US" sz="2000" dirty="0">
              <a:solidFill>
                <a:srgbClr val="1DAE8A"/>
              </a:solidFill>
              <a:latin typeface="Homizio Nova"/>
              <a:cs typeface="Homizio Nov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332604" y="4099490"/>
            <a:ext cx="5769380" cy="0"/>
          </a:xfrm>
          <a:prstGeom prst="line">
            <a:avLst/>
          </a:prstGeom>
          <a:ln>
            <a:solidFill>
              <a:srgbClr val="1DAE8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4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Learning Objective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97674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Identify potential operations issues of a large company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Understand what relational databases are</a:t>
            </a:r>
          </a:p>
          <a:p>
            <a:pPr marL="971550" lvl="1" indent="-51435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Distinguish between tables, records, fields, and field values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Be able to write queries in SQL to answer questions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Understand basic database concepts like normalization and entity relationships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Apply data to decisions in supply chain management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308107"/>
            <a:ext cx="91440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You try it:</a:t>
            </a:r>
          </a:p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Get all rows in Products table where Price is greater than or equal to $30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9561" y="1130902"/>
            <a:ext cx="78545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ourier New"/>
                <a:cs typeface="Courier New"/>
              </a:rPr>
              <a:t>SELECT *</a:t>
            </a:r>
          </a:p>
          <a:p>
            <a:r>
              <a:rPr lang="en-US" sz="5400" dirty="0" smtClean="0">
                <a:solidFill>
                  <a:schemeClr val="bg1"/>
                </a:solidFill>
                <a:latin typeface="Courier New"/>
                <a:cs typeface="Courier New"/>
              </a:rPr>
              <a:t>FROM</a:t>
            </a:r>
          </a:p>
          <a:p>
            <a:r>
              <a:rPr lang="en-US" sz="5400" dirty="0" smtClean="0">
                <a:solidFill>
                  <a:schemeClr val="bg1"/>
                </a:solidFill>
                <a:latin typeface="Courier New"/>
                <a:cs typeface="Courier New"/>
              </a:rPr>
              <a:t>Products</a:t>
            </a:r>
          </a:p>
          <a:p>
            <a:r>
              <a:rPr lang="en-US" sz="5400" dirty="0" smtClean="0">
                <a:solidFill>
                  <a:schemeClr val="bg1"/>
                </a:solidFill>
                <a:latin typeface="Courier New"/>
                <a:cs typeface="Courier New"/>
              </a:rPr>
              <a:t>WHERE Price &gt;= 30;</a:t>
            </a:r>
            <a:endParaRPr lang="en-US" sz="5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0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09877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How about products</a:t>
            </a:r>
          </a:p>
          <a:p>
            <a:pPr algn="ctr"/>
            <a:r>
              <a:rPr lang="en-US" sz="6600" i="1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less than</a:t>
            </a:r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$10 but </a:t>
            </a:r>
            <a:r>
              <a:rPr lang="en-US" sz="6600" i="1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greater than</a:t>
            </a:r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$5?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2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9561" y="770264"/>
            <a:ext cx="78545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ourier New"/>
                <a:cs typeface="Courier New"/>
              </a:rPr>
              <a:t>SELECT *</a:t>
            </a:r>
          </a:p>
          <a:p>
            <a:r>
              <a:rPr lang="en-US" sz="5400" dirty="0" smtClean="0">
                <a:solidFill>
                  <a:schemeClr val="bg1"/>
                </a:solidFill>
                <a:latin typeface="Courier New"/>
                <a:cs typeface="Courier New"/>
              </a:rPr>
              <a:t>FROM</a:t>
            </a:r>
          </a:p>
          <a:p>
            <a:r>
              <a:rPr lang="en-US" sz="5400" dirty="0" smtClean="0">
                <a:solidFill>
                  <a:schemeClr val="bg1"/>
                </a:solidFill>
                <a:latin typeface="Courier New"/>
                <a:cs typeface="Courier New"/>
              </a:rPr>
              <a:t>Products</a:t>
            </a:r>
          </a:p>
          <a:p>
            <a:r>
              <a:rPr lang="en-US" sz="5400" dirty="0" smtClean="0">
                <a:solidFill>
                  <a:schemeClr val="bg1"/>
                </a:solidFill>
                <a:latin typeface="Courier New"/>
                <a:cs typeface="Courier New"/>
              </a:rPr>
              <a:t>WHERE Price &lt;10</a:t>
            </a:r>
          </a:p>
          <a:p>
            <a:r>
              <a:rPr lang="en-US" sz="5400" dirty="0" smtClean="0">
                <a:solidFill>
                  <a:schemeClr val="bg1"/>
                </a:solidFill>
                <a:latin typeface="Courier New"/>
                <a:cs typeface="Courier New"/>
              </a:rPr>
              <a:t>AND Price &gt; 5;</a:t>
            </a:r>
            <a:endParaRPr lang="en-US" sz="5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901468" y="4892092"/>
            <a:ext cx="1175823" cy="0"/>
          </a:xfrm>
          <a:prstGeom prst="line">
            <a:avLst/>
          </a:prstGeom>
          <a:ln>
            <a:solidFill>
              <a:srgbClr val="1DAE8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878126" y="4939132"/>
            <a:ext cx="385700" cy="752675"/>
          </a:xfrm>
          <a:prstGeom prst="straightConnector1">
            <a:avLst/>
          </a:prstGeom>
          <a:ln>
            <a:solidFill>
              <a:srgbClr val="1DAE8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19664" y="5686573"/>
            <a:ext cx="3035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This AND lets us string together more conditions</a:t>
            </a:r>
            <a:endParaRPr lang="en-US" sz="2000" dirty="0">
              <a:solidFill>
                <a:srgbClr val="1DAE8A"/>
              </a:solidFill>
              <a:latin typeface="Homizio Nova"/>
              <a:cs typeface="Homizio Nov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2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130" y="1193622"/>
            <a:ext cx="43113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ourier New"/>
                <a:cs typeface="Courier New"/>
              </a:rPr>
              <a:t>SELECT</a:t>
            </a:r>
          </a:p>
          <a:p>
            <a:r>
              <a:rPr lang="en-US" sz="5400" dirty="0" smtClean="0">
                <a:solidFill>
                  <a:schemeClr val="bg1"/>
                </a:solidFill>
                <a:latin typeface="Courier New"/>
                <a:cs typeface="Courier New"/>
              </a:rPr>
              <a:t>FROM</a:t>
            </a:r>
          </a:p>
          <a:p>
            <a:r>
              <a:rPr lang="en-US" sz="5400" dirty="0" smtClean="0">
                <a:solidFill>
                  <a:schemeClr val="bg1"/>
                </a:solidFill>
                <a:latin typeface="Courier New"/>
                <a:cs typeface="Courier New"/>
              </a:rPr>
              <a:t>Products</a:t>
            </a:r>
          </a:p>
          <a:p>
            <a:r>
              <a:rPr lang="en-US" sz="5400" dirty="0" smtClean="0">
                <a:solidFill>
                  <a:schemeClr val="bg1"/>
                </a:solidFill>
                <a:latin typeface="Courier New"/>
                <a:cs typeface="Courier New"/>
              </a:rPr>
              <a:t>WHERE …</a:t>
            </a:r>
            <a:endParaRPr lang="en-US" sz="5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9293" y="1726118"/>
            <a:ext cx="48443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ourier New"/>
                <a:cs typeface="Courier New"/>
              </a:rPr>
              <a:t>Price &gt; 10</a:t>
            </a:r>
          </a:p>
          <a:p>
            <a:pPr marL="685800" indent="-6858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ourier New"/>
                <a:cs typeface="Courier New"/>
              </a:rPr>
              <a:t>Price &lt; 10</a:t>
            </a:r>
          </a:p>
          <a:p>
            <a:pPr marL="685800" indent="-6858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ourier New"/>
                <a:cs typeface="Courier New"/>
              </a:rPr>
              <a:t>Price &lt; 10 AND Price &gt; 5</a:t>
            </a:r>
          </a:p>
          <a:p>
            <a:pPr marL="685800" indent="-6858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ourier New"/>
                <a:cs typeface="Courier New"/>
              </a:rPr>
              <a:t>Price &lt; 10 OR Price &gt; 25</a:t>
            </a:r>
          </a:p>
          <a:p>
            <a:pPr marL="685800" indent="-6858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ourier New"/>
                <a:cs typeface="Courier New"/>
              </a:rPr>
              <a:t>Price &lt;&gt; 100</a:t>
            </a:r>
          </a:p>
          <a:p>
            <a:pPr marL="685800" indent="-6858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ourier New"/>
                <a:cs typeface="Courier New"/>
              </a:rPr>
              <a:t>Price &gt; 2 OR Price = 1</a:t>
            </a:r>
          </a:p>
          <a:p>
            <a:pPr marL="685800" indent="-6858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ourier New"/>
                <a:cs typeface="Courier New"/>
              </a:rPr>
              <a:t>(Price &gt; 2 AND Price &lt; 10) OR Price = 1</a:t>
            </a:r>
            <a:endParaRPr lang="en-US" sz="20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47771" y="3026223"/>
            <a:ext cx="391941" cy="299867"/>
          </a:xfrm>
          <a:prstGeom prst="rect">
            <a:avLst/>
          </a:prstGeom>
          <a:noFill/>
          <a:ln>
            <a:solidFill>
              <a:srgbClr val="1DAE8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985499" y="1422249"/>
            <a:ext cx="862272" cy="1603974"/>
          </a:xfrm>
          <a:prstGeom prst="straightConnector1">
            <a:avLst/>
          </a:prstGeom>
          <a:ln>
            <a:solidFill>
              <a:srgbClr val="1DAE8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81875" y="406586"/>
            <a:ext cx="3035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Any ideas? Read as “less than” OR “greater than” which just means “not equal to”</a:t>
            </a:r>
            <a:endParaRPr lang="en-US" sz="2000" dirty="0">
              <a:solidFill>
                <a:srgbClr val="1DAE8A"/>
              </a:solidFill>
              <a:latin typeface="Homizio Nova"/>
              <a:cs typeface="Homizio Nov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098778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How</a:t>
            </a:r>
            <a:r>
              <a:rPr lang="en-US" sz="6600" dirty="0">
                <a:solidFill>
                  <a:schemeClr val="bg1"/>
                </a:solidFill>
                <a:latin typeface="Homizio Nova Light"/>
                <a:cs typeface="Homizio Nova Light"/>
              </a:rPr>
              <a:t> </a:t>
            </a:r>
            <a:r>
              <a:rPr lang="en-US" sz="6600" i="1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many </a:t>
            </a:r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products have a price less than $10?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4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9561" y="770264"/>
            <a:ext cx="78545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ourier New"/>
                <a:cs typeface="Courier New"/>
              </a:rPr>
              <a:t>SELECT</a:t>
            </a:r>
          </a:p>
          <a:p>
            <a:r>
              <a:rPr lang="en-US" sz="5400" dirty="0" smtClean="0">
                <a:solidFill>
                  <a:schemeClr val="bg1"/>
                </a:solidFill>
                <a:latin typeface="Courier New"/>
                <a:cs typeface="Courier New"/>
              </a:rPr>
              <a:t>COUNT(*)</a:t>
            </a:r>
          </a:p>
          <a:p>
            <a:r>
              <a:rPr lang="en-US" sz="5400" dirty="0" smtClean="0">
                <a:solidFill>
                  <a:schemeClr val="bg1"/>
                </a:solidFill>
                <a:latin typeface="Courier New"/>
                <a:cs typeface="Courier New"/>
              </a:rPr>
              <a:t>FROM</a:t>
            </a:r>
          </a:p>
          <a:p>
            <a:r>
              <a:rPr lang="en-US" sz="5400" dirty="0" smtClean="0">
                <a:solidFill>
                  <a:schemeClr val="bg1"/>
                </a:solidFill>
                <a:latin typeface="Courier New"/>
                <a:cs typeface="Courier New"/>
              </a:rPr>
              <a:t>Products</a:t>
            </a:r>
          </a:p>
          <a:p>
            <a:r>
              <a:rPr lang="en-US" sz="5400" dirty="0" smtClean="0">
                <a:solidFill>
                  <a:schemeClr val="bg1"/>
                </a:solidFill>
                <a:latin typeface="Courier New"/>
                <a:cs typeface="Courier New"/>
              </a:rPr>
              <a:t>WHERE Price &lt; 10;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13951" y="2446027"/>
            <a:ext cx="3036821" cy="0"/>
          </a:xfrm>
          <a:prstGeom prst="line">
            <a:avLst/>
          </a:prstGeom>
          <a:ln>
            <a:solidFill>
              <a:srgbClr val="1DAE8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982130" y="1413139"/>
            <a:ext cx="1066080" cy="603676"/>
          </a:xfrm>
          <a:prstGeom prst="straightConnector1">
            <a:avLst/>
          </a:prstGeom>
          <a:ln>
            <a:solidFill>
              <a:srgbClr val="1DAE8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34650" y="428836"/>
            <a:ext cx="29098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This COUNT is a </a:t>
            </a:r>
            <a:r>
              <a:rPr lang="en-US" sz="2000" u="sng" dirty="0" smtClean="0">
                <a:solidFill>
                  <a:srgbClr val="1DAE8A"/>
                </a:solidFill>
                <a:latin typeface="Homizio Nova"/>
                <a:cs typeface="Homizio Nova"/>
              </a:rPr>
              <a:t>function</a:t>
            </a:r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 counts up the # of rows that satisfy the criteria</a:t>
            </a:r>
            <a:endParaRPr lang="en-US" sz="2000" dirty="0">
              <a:solidFill>
                <a:srgbClr val="1DAE8A"/>
              </a:solidFill>
              <a:latin typeface="Homizio Nova"/>
              <a:cs typeface="Homizio Nov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4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pic>
        <p:nvPicPr>
          <p:cNvPr id="4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49" y="806599"/>
            <a:ext cx="6022723" cy="54810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642787" y="2589133"/>
            <a:ext cx="5926156" cy="3269260"/>
          </a:xfrm>
          <a:prstGeom prst="straightConnector1">
            <a:avLst/>
          </a:prstGeom>
          <a:ln>
            <a:solidFill>
              <a:srgbClr val="1DAE8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48187" y="2167179"/>
            <a:ext cx="2909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The answer is 11</a:t>
            </a:r>
            <a:endParaRPr lang="en-US" sz="2000" dirty="0">
              <a:solidFill>
                <a:srgbClr val="1DAE8A"/>
              </a:solidFill>
              <a:latin typeface="Homizio Nova"/>
              <a:cs typeface="Homizio Nov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3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7564" y="983888"/>
            <a:ext cx="832484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  <a:t>SELECT</a:t>
            </a:r>
          </a:p>
          <a:p>
            <a: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  <a:t>COUNT(*) AS </a:t>
            </a:r>
            <a:r>
              <a:rPr lang="en-US" sz="4400" dirty="0" err="1" smtClean="0">
                <a:solidFill>
                  <a:schemeClr val="bg1"/>
                </a:solidFill>
                <a:latin typeface="Courier New"/>
                <a:cs typeface="Courier New"/>
              </a:rPr>
              <a:t>NumProducts</a:t>
            </a:r>
            <a:endParaRPr lang="en-US" sz="44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  <a:t>FROM</a:t>
            </a:r>
          </a:p>
          <a:p>
            <a: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  <a:t>Products</a:t>
            </a:r>
          </a:p>
          <a:p>
            <a: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  <a:t>WHERE Price &lt; 10;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373022" y="2351944"/>
            <a:ext cx="4732332" cy="0"/>
          </a:xfrm>
          <a:prstGeom prst="line">
            <a:avLst/>
          </a:prstGeom>
          <a:ln>
            <a:solidFill>
              <a:srgbClr val="1DAE8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619347" y="1136288"/>
            <a:ext cx="438980" cy="823701"/>
          </a:xfrm>
          <a:prstGeom prst="straightConnector1">
            <a:avLst/>
          </a:prstGeom>
          <a:ln>
            <a:solidFill>
              <a:srgbClr val="1DAE8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00095" y="413157"/>
            <a:ext cx="3543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We can rename using AS – we made up the name “</a:t>
            </a:r>
            <a:r>
              <a:rPr lang="en-US" sz="2000" dirty="0" err="1" smtClean="0">
                <a:solidFill>
                  <a:srgbClr val="1DAE8A"/>
                </a:solidFill>
                <a:latin typeface="Homizio Nova"/>
                <a:cs typeface="Homizio Nova"/>
              </a:rPr>
              <a:t>NumProducts</a:t>
            </a:r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”</a:t>
            </a:r>
            <a:endParaRPr lang="en-US" sz="2000" dirty="0">
              <a:solidFill>
                <a:srgbClr val="1DAE8A"/>
              </a:solidFill>
              <a:latin typeface="Homizio Nova"/>
              <a:cs typeface="Homizio Nova"/>
            </a:endParaRPr>
          </a:p>
        </p:txBody>
      </p:sp>
      <p:pic>
        <p:nvPicPr>
          <p:cNvPr id="9" name="Shape 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3893" y="4578533"/>
            <a:ext cx="3206146" cy="18488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8105354" y="1136288"/>
            <a:ext cx="345953" cy="3325475"/>
          </a:xfrm>
          <a:prstGeom prst="straightConnector1">
            <a:avLst/>
          </a:prstGeom>
          <a:ln>
            <a:solidFill>
              <a:srgbClr val="1DAE8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8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7564" y="2414706"/>
            <a:ext cx="832484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  <a:t>SELECT</a:t>
            </a:r>
            <a:b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  <a:t>SUM(Price)</a:t>
            </a:r>
          </a:p>
          <a:p>
            <a: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  <a:t>FROM</a:t>
            </a:r>
          </a:p>
          <a:p>
            <a: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  <a:t>Products;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16915" y="5116693"/>
            <a:ext cx="2834296" cy="0"/>
          </a:xfrm>
          <a:prstGeom prst="line">
            <a:avLst/>
          </a:prstGeom>
          <a:ln>
            <a:solidFill>
              <a:srgbClr val="1DAE8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7674" y="2414706"/>
            <a:ext cx="3448143" cy="349442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0" y="-1153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What’s the total dollar</a:t>
            </a:r>
          </a:p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value of merchandise?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6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General Mills Supply Chain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97674"/>
            <a:ext cx="9144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You’re a supply chain analyst at General Mills, one of the top manufacturers of consumer foods. General Mills sells its products to retail stores. You are given a dataset with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consumers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,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products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,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shippers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, and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suppliers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. </a:t>
            </a:r>
          </a:p>
          <a:p>
            <a:endParaRPr lang="en-US" sz="2800" dirty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Although General Mills is a US Company, your boss wants you to find ways of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lowering shipping and production costs 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within and outside the US. </a:t>
            </a:r>
          </a:p>
          <a:p>
            <a:endParaRPr lang="en-US" sz="2800" dirty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You must figure out which suppliers and shippers the General Mills should keep.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7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-1153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Here’s something interesting – the query results </a:t>
            </a:r>
            <a:r>
              <a:rPr lang="en-US" sz="4800" i="1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look like</a:t>
            </a:r>
            <a:r>
              <a:rPr lang="en-US" sz="4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tables themselves</a:t>
            </a:r>
            <a:endParaRPr lang="en-US" sz="48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7" name="Shape 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49" y="2314311"/>
            <a:ext cx="4764075" cy="336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2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2875" y="2161898"/>
            <a:ext cx="4059525" cy="352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0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983888"/>
            <a:ext cx="90436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  <a:t>CREATE TABLE </a:t>
            </a:r>
            <a:r>
              <a:rPr lang="en-US" sz="4400" dirty="0" err="1" smtClean="0">
                <a:solidFill>
                  <a:schemeClr val="bg1"/>
                </a:solidFill>
                <a:latin typeface="Courier New"/>
                <a:cs typeface="Courier New"/>
              </a:rPr>
              <a:t>cheapstuff</a:t>
            </a:r>
            <a: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  <a:t> AS</a:t>
            </a:r>
          </a:p>
          <a:p>
            <a: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  <a:t>SELECT *</a:t>
            </a:r>
          </a:p>
          <a:p>
            <a: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  <a:t>FROM</a:t>
            </a:r>
          </a:p>
          <a:p>
            <a: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  <a:t>Products</a:t>
            </a:r>
          </a:p>
          <a:p>
            <a: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  <a:t>WHERE Price &lt; 10;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698473"/>
            <a:ext cx="7838834" cy="0"/>
          </a:xfrm>
          <a:prstGeom prst="line">
            <a:avLst/>
          </a:prstGeom>
          <a:ln>
            <a:solidFill>
              <a:srgbClr val="1DAE8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734650" y="1698474"/>
            <a:ext cx="815245" cy="774208"/>
          </a:xfrm>
          <a:prstGeom prst="straightConnector1">
            <a:avLst/>
          </a:prstGeom>
          <a:ln>
            <a:solidFill>
              <a:srgbClr val="1DAE8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24476" y="2368402"/>
            <a:ext cx="29098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We can create a new table in our database on the fly, based on our query!</a:t>
            </a:r>
            <a:endParaRPr lang="en-US" sz="2000" dirty="0">
              <a:solidFill>
                <a:srgbClr val="1DAE8A"/>
              </a:solidFill>
              <a:latin typeface="Homizio Nova"/>
              <a:cs typeface="Homizio Nov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0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pic>
        <p:nvPicPr>
          <p:cNvPr id="9" name="Shape 2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0953" y="377808"/>
            <a:ext cx="3846120" cy="519798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3057139" y="4296295"/>
            <a:ext cx="3558832" cy="486077"/>
          </a:xfrm>
          <a:prstGeom prst="rect">
            <a:avLst/>
          </a:prstGeom>
          <a:noFill/>
          <a:ln w="28575" cmpd="sng">
            <a:solidFill>
              <a:srgbClr val="1DAE8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1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098778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You try it:</a:t>
            </a:r>
          </a:p>
          <a:p>
            <a:pPr algn="ctr"/>
            <a:r>
              <a:rPr lang="en-US" sz="60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Make a table of all expensive products (say Price &gt; $50)</a:t>
            </a:r>
            <a:endParaRPr lang="en-US" sz="60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7564" y="983888"/>
            <a:ext cx="8324842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  <a:t>CREATE TABLE </a:t>
            </a:r>
            <a:r>
              <a:rPr lang="en-US" sz="4400" dirty="0" err="1" smtClean="0">
                <a:solidFill>
                  <a:schemeClr val="bg1"/>
                </a:solidFill>
                <a:latin typeface="Courier New"/>
                <a:cs typeface="Courier New"/>
              </a:rPr>
              <a:t>DearStuff</a:t>
            </a:r>
            <a: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  <a:t> AS</a:t>
            </a:r>
          </a:p>
          <a:p>
            <a: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  <a:t>SELECT *</a:t>
            </a:r>
          </a:p>
          <a:p>
            <a: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  <a:t>FROM</a:t>
            </a:r>
          </a:p>
          <a:p>
            <a: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  <a:t>Products</a:t>
            </a:r>
          </a:p>
          <a:p>
            <a: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  <a:t>WHERE Price &gt; 50;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83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098778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Can we list products</a:t>
            </a:r>
          </a:p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in price order?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4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7564" y="1215141"/>
            <a:ext cx="83248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ourier New"/>
                <a:cs typeface="Courier New"/>
              </a:rPr>
              <a:t>SELECT *</a:t>
            </a:r>
          </a:p>
          <a:p>
            <a:r>
              <a:rPr lang="en-US" sz="4800" dirty="0" smtClean="0">
                <a:solidFill>
                  <a:schemeClr val="bg1"/>
                </a:solidFill>
                <a:latin typeface="Courier New"/>
                <a:cs typeface="Courier New"/>
              </a:rPr>
              <a:t>FROM Products</a:t>
            </a:r>
          </a:p>
          <a:p>
            <a:r>
              <a:rPr lang="en-US" sz="4800" dirty="0" smtClean="0">
                <a:solidFill>
                  <a:schemeClr val="bg1"/>
                </a:solidFill>
                <a:latin typeface="Courier New"/>
                <a:cs typeface="Courier New"/>
              </a:rPr>
              <a:t>ORDER BY Price DESC;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473701" y="3523465"/>
            <a:ext cx="706535" cy="882589"/>
          </a:xfrm>
          <a:prstGeom prst="straightConnector1">
            <a:avLst/>
          </a:prstGeom>
          <a:ln>
            <a:solidFill>
              <a:srgbClr val="1DAE8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9174" y="4456368"/>
            <a:ext cx="3543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This ORDER BY will give the results in some specific ordering</a:t>
            </a:r>
            <a:endParaRPr lang="en-US" sz="2000" dirty="0">
              <a:solidFill>
                <a:srgbClr val="1DAE8A"/>
              </a:solidFill>
              <a:latin typeface="Homizio Nova"/>
              <a:cs typeface="Homizio Nova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94266" y="3402498"/>
            <a:ext cx="2835334" cy="0"/>
          </a:xfrm>
          <a:prstGeom prst="line">
            <a:avLst/>
          </a:prstGeom>
          <a:ln>
            <a:solidFill>
              <a:srgbClr val="1DAE8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97877" y="3398057"/>
            <a:ext cx="1789307" cy="0"/>
          </a:xfrm>
          <a:prstGeom prst="line">
            <a:avLst/>
          </a:prstGeom>
          <a:ln>
            <a:solidFill>
              <a:srgbClr val="1DAE8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825385" y="3523465"/>
            <a:ext cx="1" cy="882589"/>
          </a:xfrm>
          <a:prstGeom prst="straightConnector1">
            <a:avLst/>
          </a:prstGeom>
          <a:ln>
            <a:solidFill>
              <a:srgbClr val="1DAE8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93661" y="4468774"/>
            <a:ext cx="2463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The field to order the results by</a:t>
            </a:r>
            <a:endParaRPr lang="en-US" sz="2000" dirty="0">
              <a:solidFill>
                <a:srgbClr val="1DAE8A"/>
              </a:solidFill>
              <a:latin typeface="Homizio Nova"/>
              <a:cs typeface="Homizio Nova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872696" y="3402498"/>
            <a:ext cx="1480130" cy="0"/>
          </a:xfrm>
          <a:prstGeom prst="line">
            <a:avLst/>
          </a:prstGeom>
          <a:ln>
            <a:solidFill>
              <a:srgbClr val="1DAE8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827751" y="1850229"/>
            <a:ext cx="383976" cy="1014795"/>
          </a:xfrm>
          <a:prstGeom prst="straightConnector1">
            <a:avLst/>
          </a:prstGeom>
          <a:ln>
            <a:solidFill>
              <a:srgbClr val="1DAE8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00533" y="1152421"/>
            <a:ext cx="3543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1DAE8A"/>
                </a:solidFill>
                <a:latin typeface="Homizio Nova"/>
                <a:cs typeface="Homizio Nova"/>
              </a:rPr>
              <a:t>DESCending</a:t>
            </a:r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 order – can also do </a:t>
            </a:r>
            <a:r>
              <a:rPr lang="en-US" sz="2000" dirty="0" err="1" smtClean="0">
                <a:solidFill>
                  <a:srgbClr val="1DAE8A"/>
                </a:solidFill>
                <a:latin typeface="Homizio Nova"/>
                <a:cs typeface="Homizio Nova"/>
              </a:rPr>
              <a:t>ASCending</a:t>
            </a:r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 order</a:t>
            </a:r>
            <a:endParaRPr lang="en-US" sz="2000" dirty="0">
              <a:solidFill>
                <a:srgbClr val="1DAE8A"/>
              </a:solidFill>
              <a:latin typeface="Homizio Nova"/>
              <a:cs typeface="Homizio Nova"/>
            </a:endParaRPr>
          </a:p>
        </p:txBody>
      </p:sp>
      <p:grpSp>
        <p:nvGrpSpPr>
          <p:cNvPr id="27" name="Shape 277"/>
          <p:cNvGrpSpPr/>
          <p:nvPr/>
        </p:nvGrpSpPr>
        <p:grpSpPr>
          <a:xfrm>
            <a:off x="6337790" y="5101528"/>
            <a:ext cx="1747874" cy="1258525"/>
            <a:chOff x="7231950" y="3085025"/>
            <a:chExt cx="1747874" cy="1258525"/>
          </a:xfrm>
        </p:grpSpPr>
        <p:sp>
          <p:nvSpPr>
            <p:cNvPr id="28" name="Shape 278"/>
            <p:cNvSpPr/>
            <p:nvPr/>
          </p:nvSpPr>
          <p:spPr>
            <a:xfrm>
              <a:off x="7231950" y="3085025"/>
              <a:ext cx="471300" cy="12584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1DAE8A"/>
                </a:solidFill>
              </a:endParaRPr>
            </a:p>
          </p:txBody>
        </p:sp>
        <p:sp>
          <p:nvSpPr>
            <p:cNvPr id="29" name="Shape 279"/>
            <p:cNvSpPr/>
            <p:nvPr/>
          </p:nvSpPr>
          <p:spPr>
            <a:xfrm>
              <a:off x="7266875" y="3425525"/>
              <a:ext cx="829199" cy="9179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1DAE8A"/>
                </a:solidFill>
              </a:endParaRPr>
            </a:p>
          </p:txBody>
        </p:sp>
        <p:sp>
          <p:nvSpPr>
            <p:cNvPr id="30" name="Shape 280"/>
            <p:cNvSpPr/>
            <p:nvPr/>
          </p:nvSpPr>
          <p:spPr>
            <a:xfrm>
              <a:off x="7703225" y="3729725"/>
              <a:ext cx="829199" cy="61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1DAE8A"/>
                </a:solidFill>
              </a:endParaRPr>
            </a:p>
          </p:txBody>
        </p:sp>
        <p:sp>
          <p:nvSpPr>
            <p:cNvPr id="31" name="Shape 281"/>
            <p:cNvSpPr/>
            <p:nvPr/>
          </p:nvSpPr>
          <p:spPr>
            <a:xfrm>
              <a:off x="8150625" y="4034250"/>
              <a:ext cx="829199" cy="3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1DAE8A"/>
                </a:solidFill>
              </a:endParaRPr>
            </a:p>
          </p:txBody>
        </p:sp>
      </p:grpSp>
      <p:cxnSp>
        <p:nvCxnSpPr>
          <p:cNvPr id="32" name="Shape 282"/>
          <p:cNvCxnSpPr/>
          <p:nvPr/>
        </p:nvCxnSpPr>
        <p:spPr>
          <a:xfrm>
            <a:off x="6681790" y="4934428"/>
            <a:ext cx="1451700" cy="1015200"/>
          </a:xfrm>
          <a:prstGeom prst="straightConnector1">
            <a:avLst/>
          </a:prstGeom>
          <a:noFill/>
          <a:ln w="19050" cap="flat">
            <a:solidFill>
              <a:srgbClr val="B7B7B7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" name="TextBox 32"/>
          <p:cNvSpPr txBox="1"/>
          <p:nvPr/>
        </p:nvSpPr>
        <p:spPr>
          <a:xfrm>
            <a:off x="6406540" y="4368976"/>
            <a:ext cx="2463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FFFFFF"/>
                </a:solidFill>
                <a:latin typeface="Homizio Nova"/>
                <a:cs typeface="Homizio Nova"/>
              </a:rPr>
              <a:t>DESCending</a:t>
            </a:r>
            <a:r>
              <a:rPr lang="en-US" sz="2000" dirty="0" smtClean="0">
                <a:solidFill>
                  <a:srgbClr val="FFFFFF"/>
                </a:solidFill>
                <a:latin typeface="Homizio Nova"/>
                <a:cs typeface="Homizio Nova"/>
              </a:rPr>
              <a:t> means highest value first</a:t>
            </a:r>
            <a:endParaRPr lang="en-US" sz="2000" dirty="0">
              <a:solidFill>
                <a:srgbClr val="FFFFFF"/>
              </a:solidFill>
              <a:latin typeface="Homizio Nova"/>
              <a:cs typeface="Homizio Nova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722459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Can we create a new field based on price that lists whether a product is cheap or not?</a:t>
            </a:r>
            <a:endParaRPr lang="en-US" sz="54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0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7564" y="995622"/>
            <a:ext cx="8324842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  <a:t>SELECT</a:t>
            </a:r>
          </a:p>
          <a:p>
            <a: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  <a:t>Price,</a:t>
            </a:r>
          </a:p>
          <a:p>
            <a: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  <a:t>CASE WHEN Price &lt; 10</a:t>
            </a:r>
          </a:p>
          <a:p>
            <a:r>
              <a:rPr lang="en-US" sz="44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  <a:t>	THEN ‘t’</a:t>
            </a:r>
          </a:p>
          <a:p>
            <a:r>
              <a:rPr lang="en-US" sz="44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  <a:t>	ELSE ‘f’ END AS Cheap</a:t>
            </a:r>
          </a:p>
          <a:p>
            <a: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  <a:t>FROM Products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09943" y="2351944"/>
            <a:ext cx="1565443" cy="0"/>
          </a:xfrm>
          <a:prstGeom prst="line">
            <a:avLst/>
          </a:prstGeom>
          <a:ln>
            <a:solidFill>
              <a:srgbClr val="1DAE8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2086169" y="768316"/>
            <a:ext cx="1645116" cy="1230802"/>
          </a:xfrm>
          <a:prstGeom prst="straightConnector1">
            <a:avLst/>
          </a:prstGeom>
          <a:ln>
            <a:solidFill>
              <a:srgbClr val="1DAE8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11146" y="276002"/>
            <a:ext cx="3543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This ensures that our resulting table will list the price</a:t>
            </a:r>
            <a:endParaRPr lang="en-US" sz="2000" dirty="0">
              <a:solidFill>
                <a:srgbClr val="1DAE8A"/>
              </a:solidFill>
              <a:latin typeface="Homizio Nova"/>
              <a:cs typeface="Homizio Nov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8919" y="2477384"/>
            <a:ext cx="8183743" cy="1991919"/>
          </a:xfrm>
          <a:prstGeom prst="rect">
            <a:avLst/>
          </a:prstGeom>
          <a:noFill/>
          <a:ln>
            <a:solidFill>
              <a:srgbClr val="1DAE8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49247" y="1152692"/>
            <a:ext cx="35431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This is </a:t>
            </a:r>
            <a:r>
              <a:rPr lang="en-US" sz="2000" u="sng" dirty="0" smtClean="0">
                <a:solidFill>
                  <a:srgbClr val="1DAE8A"/>
                </a:solidFill>
                <a:latin typeface="Homizio Nova"/>
                <a:cs typeface="Homizio Nova"/>
              </a:rPr>
              <a:t>conditional</a:t>
            </a:r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. In words, “if the price is less than $10, set the variable “Cheap” to ‘t’; if it’s not less than $10, set “Cheap” to ‘f’.</a:t>
            </a:r>
            <a:endParaRPr lang="en-US" sz="2000" dirty="0">
              <a:solidFill>
                <a:srgbClr val="1DAE8A"/>
              </a:solidFill>
              <a:latin typeface="Homizio Nova"/>
              <a:cs typeface="Homizio Nova"/>
            </a:endParaRPr>
          </a:p>
        </p:txBody>
      </p:sp>
    </p:spTree>
    <p:extLst>
      <p:ext uri="{BB962C8B-B14F-4D97-AF65-F5344CB8AC3E}">
        <p14:creationId xmlns:p14="http://schemas.microsoft.com/office/powerpoint/2010/main" val="23830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pic>
        <p:nvPicPr>
          <p:cNvPr id="9" name="Shape 3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301" y="677474"/>
            <a:ext cx="8536380" cy="4951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9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Database Terms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586186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What are databases?</a:t>
            </a:r>
            <a:endParaRPr lang="en-US" sz="2800" dirty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Collections of info organized by logical structure of that info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Database management software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Software to create, store, organize, and retrieve data from a database</a:t>
            </a:r>
          </a:p>
          <a:p>
            <a:pPr marL="1371600" lvl="2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Proprietary: Oracle, Access, SQL Server</a:t>
            </a:r>
          </a:p>
          <a:p>
            <a:pPr marL="1371600" lvl="2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Open Source: </a:t>
            </a:r>
            <a:r>
              <a:rPr lang="en-US" sz="2800" dirty="0" err="1" smtClean="0">
                <a:solidFill>
                  <a:srgbClr val="FFFFFF"/>
                </a:solidFill>
                <a:latin typeface="Homizio Nova Light"/>
                <a:cs typeface="Homizio Nova Light"/>
              </a:rPr>
              <a:t>PostgreSQL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, MySQL</a:t>
            </a:r>
            <a:endParaRPr lang="en-US" sz="2800" dirty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Database administrator (DBA)</a:t>
            </a:r>
          </a:p>
          <a:p>
            <a:pPr marL="1371600" lvl="2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Person responsible for dev. &amp; ops of a database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7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314781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You try it:</a:t>
            </a:r>
          </a:p>
          <a:p>
            <a:pPr algn="ctr"/>
            <a:r>
              <a:rPr lang="en-US" sz="54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Make a table with a field showing whether a price is between $5 and $10, restricted to products with a price less than $15.</a:t>
            </a:r>
            <a:endParaRPr lang="en-US" sz="54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308" y="540631"/>
            <a:ext cx="90436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ourier New"/>
                <a:cs typeface="Courier New"/>
              </a:rPr>
              <a:t>SELECT Price,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Courier New"/>
                <a:cs typeface="Courier New"/>
              </a:rPr>
              <a:t>CASE WHEN Price &gt; 5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Courier New"/>
                <a:cs typeface="Courier New"/>
              </a:rPr>
              <a:t>AND Price &lt; 10</a:t>
            </a:r>
          </a:p>
          <a:p>
            <a:r>
              <a:rPr lang="en-US" sz="40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4000" dirty="0" smtClean="0">
                <a:solidFill>
                  <a:schemeClr val="bg1"/>
                </a:solidFill>
                <a:latin typeface="Courier New"/>
                <a:cs typeface="Courier New"/>
              </a:rPr>
              <a:t>	THEN ‘t’</a:t>
            </a:r>
          </a:p>
          <a:p>
            <a:r>
              <a:rPr lang="en-US" sz="40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4000" dirty="0" smtClean="0">
                <a:solidFill>
                  <a:schemeClr val="bg1"/>
                </a:solidFill>
                <a:latin typeface="Courier New"/>
                <a:cs typeface="Courier New"/>
              </a:rPr>
              <a:t>	ELSE ‘f’ END AS midrange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Courier New"/>
                <a:cs typeface="Courier New"/>
              </a:rPr>
              <a:t>FROM Products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Courier New"/>
                <a:cs typeface="Courier New"/>
              </a:rPr>
              <a:t>WHERE Price &lt; 15;</a:t>
            </a:r>
          </a:p>
          <a:p>
            <a:endParaRPr lang="en-US" sz="40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191945"/>
            <a:ext cx="9144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What’s the breakdown between cheap and expensive products?</a:t>
            </a:r>
            <a:endParaRPr lang="en-US" sz="54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2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308" y="1907942"/>
            <a:ext cx="90436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ourier New"/>
                <a:cs typeface="Courier New"/>
              </a:rPr>
              <a:t>CREATE TABLE </a:t>
            </a:r>
            <a:r>
              <a:rPr lang="en-US" sz="3200" dirty="0" err="1" smtClean="0">
                <a:solidFill>
                  <a:schemeClr val="bg1"/>
                </a:solidFill>
                <a:latin typeface="Courier New"/>
                <a:cs typeface="Courier New"/>
              </a:rPr>
              <a:t>ProductPriceClass</a:t>
            </a:r>
            <a:r>
              <a:rPr lang="en-US" sz="3200" dirty="0" smtClean="0">
                <a:solidFill>
                  <a:schemeClr val="bg1"/>
                </a:solidFill>
                <a:latin typeface="Courier New"/>
                <a:cs typeface="Courier New"/>
              </a:rPr>
              <a:t> AS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 New"/>
                <a:cs typeface="Courier New"/>
              </a:rPr>
              <a:t>SELECT Price,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 New"/>
                <a:cs typeface="Courier New"/>
              </a:rPr>
              <a:t>CASE WHEN Price &lt; 10</a:t>
            </a:r>
          </a:p>
          <a:p>
            <a:r>
              <a:rPr lang="en-US" sz="32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3200" dirty="0" smtClean="0">
                <a:solidFill>
                  <a:schemeClr val="bg1"/>
                </a:solidFill>
                <a:latin typeface="Courier New"/>
                <a:cs typeface="Courier New"/>
              </a:rPr>
              <a:t>	THEN ‘t’</a:t>
            </a:r>
          </a:p>
          <a:p>
            <a:r>
              <a:rPr lang="en-US" sz="32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3200" dirty="0" smtClean="0">
                <a:solidFill>
                  <a:schemeClr val="bg1"/>
                </a:solidFill>
                <a:latin typeface="Courier New"/>
                <a:cs typeface="Courier New"/>
              </a:rPr>
              <a:t>	ELSE ‘f’ END AS Cheap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 New"/>
                <a:cs typeface="Courier New"/>
              </a:rPr>
              <a:t>FROM Products; </a:t>
            </a:r>
            <a:endParaRPr lang="en-US" sz="32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5875"/>
            <a:ext cx="9144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First, let’s create a table with the cheap classification</a:t>
            </a:r>
            <a:endParaRPr lang="en-US" sz="54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1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-15875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We now have a table that looks like this:</a:t>
            </a:r>
            <a:endParaRPr lang="en-US" sz="44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5729" y="933174"/>
            <a:ext cx="3543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Column “Cheap” has two kinds of values; ‘t’ and ‘f’</a:t>
            </a:r>
            <a:endParaRPr lang="en-US" sz="2000" dirty="0">
              <a:solidFill>
                <a:srgbClr val="1DAE8A"/>
              </a:solidFill>
              <a:latin typeface="Homizio Nova"/>
              <a:cs typeface="Homizio Nov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10481" y="2057728"/>
            <a:ext cx="31332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If we “group” rows together by the value in “Cheap” and then count, we get: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0789" y="3225791"/>
            <a:ext cx="3133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5 rows where Cheap = ‘t’</a:t>
            </a:r>
          </a:p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13 rows where Cheap = ‘f’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85490"/>
              </p:ext>
            </p:extLst>
          </p:nvPr>
        </p:nvGraphicFramePr>
        <p:xfrm>
          <a:off x="6428888" y="4517302"/>
          <a:ext cx="2292221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221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1DAE8A"/>
                          </a:solidFill>
                        </a:rPr>
                        <a:t>Cheap</a:t>
                      </a:r>
                      <a:endParaRPr lang="en-US" dirty="0">
                        <a:solidFill>
                          <a:srgbClr val="1DAE8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699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99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99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99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1DAE8A"/>
                          </a:solidFill>
                        </a:rPr>
                        <a:t>NumProducts</a:t>
                      </a:r>
                      <a:endParaRPr lang="en-US" dirty="0">
                        <a:solidFill>
                          <a:srgbClr val="1DAE8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699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99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99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99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1DAE8A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1DAE8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699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99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99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99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1DAE8A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1DAE8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699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99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99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99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1DAE8A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1DAE8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699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99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99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99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1DAE8A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1DAE8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699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99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99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99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Shape 3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559" y="1803189"/>
            <a:ext cx="5911230" cy="424925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2885730" y="2057728"/>
            <a:ext cx="390904" cy="1098971"/>
          </a:xfrm>
          <a:prstGeom prst="rect">
            <a:avLst/>
          </a:prstGeom>
          <a:noFill/>
          <a:ln w="28575">
            <a:solidFill>
              <a:srgbClr val="1DAE8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81353" y="3172379"/>
            <a:ext cx="390904" cy="2754627"/>
          </a:xfrm>
          <a:prstGeom prst="rect">
            <a:avLst/>
          </a:prstGeom>
          <a:noFill/>
          <a:ln w="28575">
            <a:solidFill>
              <a:srgbClr val="1DAE8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1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7564" y="995622"/>
            <a:ext cx="832484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  <a:t>SELECT</a:t>
            </a:r>
          </a:p>
          <a:p>
            <a: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  <a:t>Cheap,</a:t>
            </a:r>
          </a:p>
          <a:p>
            <a: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  <a:t>COUNT(*) AS </a:t>
            </a:r>
            <a:r>
              <a:rPr lang="en-US" sz="4400" dirty="0" err="1" smtClean="0">
                <a:solidFill>
                  <a:schemeClr val="bg1"/>
                </a:solidFill>
                <a:latin typeface="Courier New"/>
                <a:cs typeface="Courier New"/>
              </a:rPr>
              <a:t>ProductCount</a:t>
            </a:r>
            <a:endParaRPr lang="en-US" sz="44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  <a:t>FROM </a:t>
            </a:r>
            <a:r>
              <a:rPr lang="en-US" sz="4400" dirty="0" err="1" smtClean="0">
                <a:solidFill>
                  <a:schemeClr val="bg1"/>
                </a:solidFill>
                <a:latin typeface="Courier New"/>
                <a:cs typeface="Courier New"/>
              </a:rPr>
              <a:t>ProductPriceClass</a:t>
            </a:r>
            <a:endParaRPr lang="en-US" sz="44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4400" dirty="0" smtClean="0">
                <a:solidFill>
                  <a:srgbClr val="1DAE8A"/>
                </a:solidFill>
                <a:latin typeface="Courier New"/>
                <a:cs typeface="Courier New"/>
              </a:rPr>
              <a:t>GROUP BY</a:t>
            </a:r>
            <a: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  <a:t> Cheap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097320" y="4457817"/>
            <a:ext cx="593672" cy="591113"/>
          </a:xfrm>
          <a:prstGeom prst="straightConnector1">
            <a:avLst/>
          </a:prstGeom>
          <a:ln>
            <a:solidFill>
              <a:srgbClr val="1DAE8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83242" y="1801812"/>
            <a:ext cx="1787249" cy="642918"/>
          </a:xfrm>
          <a:prstGeom prst="rect">
            <a:avLst/>
          </a:prstGeom>
          <a:noFill/>
          <a:ln>
            <a:solidFill>
              <a:srgbClr val="1DAE8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49247" y="1340852"/>
            <a:ext cx="35431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This COUNT(*) is now counting all observations </a:t>
            </a:r>
            <a:r>
              <a:rPr lang="en-US" sz="2000" i="1" dirty="0" smtClean="0">
                <a:solidFill>
                  <a:srgbClr val="1DAE8A"/>
                </a:solidFill>
                <a:latin typeface="Homizio Nova"/>
                <a:cs typeface="Homizio Nova"/>
              </a:rPr>
              <a:t>within</a:t>
            </a:r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 the groups generated by “Cheap”</a:t>
            </a:r>
            <a:endParaRPr lang="en-US" sz="2000" dirty="0">
              <a:solidFill>
                <a:srgbClr val="1DAE8A"/>
              </a:solidFill>
              <a:latin typeface="Homizio Nova"/>
              <a:cs typeface="Homizio Nov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4589" y="4729420"/>
            <a:ext cx="35431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This GROUP BY keyword combo is critically important – it is setting up a very different kind of query than we have seen so far</a:t>
            </a:r>
            <a:endParaRPr lang="en-US" sz="2000" dirty="0">
              <a:solidFill>
                <a:srgbClr val="1DAE8A"/>
              </a:solidFill>
              <a:latin typeface="Homizio Nova"/>
              <a:cs typeface="Homizio Nov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93354" y="3830579"/>
            <a:ext cx="1787249" cy="642918"/>
          </a:xfrm>
          <a:prstGeom prst="rect">
            <a:avLst/>
          </a:prstGeom>
          <a:noFill/>
          <a:ln>
            <a:solidFill>
              <a:srgbClr val="1DAE8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378587" y="3041860"/>
            <a:ext cx="8041364" cy="0"/>
          </a:xfrm>
          <a:prstGeom prst="line">
            <a:avLst/>
          </a:prstGeom>
          <a:ln>
            <a:solidFill>
              <a:srgbClr val="1DAE8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70491" y="2444730"/>
            <a:ext cx="1222863" cy="1385849"/>
          </a:xfrm>
          <a:prstGeom prst="line">
            <a:avLst/>
          </a:prstGeom>
          <a:ln>
            <a:solidFill>
              <a:srgbClr val="1DAE8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99050" y="4852982"/>
            <a:ext cx="35431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This “Cheap” field (which we created) is what we are going to “group” results by</a:t>
            </a:r>
            <a:endParaRPr lang="en-US" sz="2000" dirty="0">
              <a:solidFill>
                <a:srgbClr val="1DAE8A"/>
              </a:solidFill>
              <a:latin typeface="Homizio Nova"/>
              <a:cs typeface="Homizio Nova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pic>
        <p:nvPicPr>
          <p:cNvPr id="15" name="Shape 3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144" y="595324"/>
            <a:ext cx="8335277" cy="555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7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31478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You try it:</a:t>
            </a:r>
          </a:p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How many products</a:t>
            </a:r>
          </a:p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at each price?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0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7564" y="1846282"/>
            <a:ext cx="832484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  <a:t>SELECT Price,</a:t>
            </a:r>
          </a:p>
          <a:p>
            <a: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  <a:t>COUNT(*) as </a:t>
            </a:r>
            <a:r>
              <a:rPr lang="en-US" sz="4400" dirty="0" err="1" smtClean="0">
                <a:solidFill>
                  <a:schemeClr val="bg1"/>
                </a:solidFill>
                <a:latin typeface="Courier New"/>
                <a:cs typeface="Courier New"/>
              </a:rPr>
              <a:t>NumProducts</a:t>
            </a:r>
            <a:endParaRPr lang="en-US" sz="44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  <a:t>FROM Products</a:t>
            </a:r>
          </a:p>
          <a:p>
            <a: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  <a:t>GROUP BY Price;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8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314781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Related Question:</a:t>
            </a:r>
          </a:p>
          <a:p>
            <a:pPr algn="ctr"/>
            <a:r>
              <a:rPr lang="en-US" sz="54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How </a:t>
            </a:r>
            <a:r>
              <a:rPr lang="en-US" sz="5400" i="1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many</a:t>
            </a:r>
            <a:r>
              <a:rPr lang="en-US" sz="54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different prices do we have in the inventory?</a:t>
            </a:r>
            <a:endParaRPr lang="en-US" sz="54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4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-15875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Some Practical Industrial Advice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586186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Every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company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stores its data in some kind of relational database (for very good reason)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As an analyst, you will want to pull data from that database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constantly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Building and designing a database; inserting new values – not so much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Knowing how to write a SQL query will put you at a huge advantage relative to your peers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Don’t be beholden to the DBA (who is mainly focused on keeping the database up)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0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421" y="1915732"/>
            <a:ext cx="8575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ourier New"/>
                <a:cs typeface="Courier New"/>
              </a:rPr>
              <a:t>SELECT DISTINCT(Price)</a:t>
            </a:r>
          </a:p>
          <a:p>
            <a:r>
              <a:rPr lang="en-US" sz="4800" dirty="0" smtClean="0">
                <a:solidFill>
                  <a:schemeClr val="bg1"/>
                </a:solidFill>
                <a:latin typeface="Courier New"/>
                <a:cs typeface="Courier New"/>
              </a:rPr>
              <a:t>FROM Products;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226905" y="2665714"/>
            <a:ext cx="903064" cy="1890234"/>
          </a:xfrm>
          <a:prstGeom prst="straightConnector1">
            <a:avLst/>
          </a:prstGeom>
          <a:ln>
            <a:solidFill>
              <a:srgbClr val="1DAE8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71945" y="4555948"/>
            <a:ext cx="3207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This keyword DISTINCT gets all prices, then eliminates duplicates</a:t>
            </a:r>
            <a:endParaRPr lang="en-US" sz="2000" dirty="0">
              <a:solidFill>
                <a:srgbClr val="1DAE8A"/>
              </a:solidFill>
              <a:latin typeface="Homizio Nova"/>
              <a:cs typeface="Homizio Nov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7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9048" y="761411"/>
            <a:ext cx="3207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We have 77 products</a:t>
            </a:r>
            <a:endParaRPr lang="en-US" sz="2000" dirty="0">
              <a:solidFill>
                <a:srgbClr val="1DAE8A"/>
              </a:solidFill>
              <a:latin typeface="Homizio Nova"/>
              <a:cs typeface="Homizio Nov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51891" y="761411"/>
            <a:ext cx="3207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But only 62 distinct prices</a:t>
            </a:r>
            <a:endParaRPr lang="en-US" sz="2000" dirty="0">
              <a:solidFill>
                <a:srgbClr val="1DAE8A"/>
              </a:solidFill>
              <a:latin typeface="Homizio Nova"/>
              <a:cs typeface="Homizio Nova"/>
            </a:endParaRPr>
          </a:p>
        </p:txBody>
      </p:sp>
      <p:pic>
        <p:nvPicPr>
          <p:cNvPr id="6" name="Shape 3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375" y="1518478"/>
            <a:ext cx="3550426" cy="398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3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250" y="1518481"/>
            <a:ext cx="3665450" cy="39864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2417482" y="1161521"/>
            <a:ext cx="0" cy="2460538"/>
          </a:xfrm>
          <a:prstGeom prst="straightConnector1">
            <a:avLst/>
          </a:prstGeom>
          <a:ln>
            <a:solidFill>
              <a:srgbClr val="1DAE8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13035" y="1161521"/>
            <a:ext cx="299131" cy="2460538"/>
          </a:xfrm>
          <a:prstGeom prst="straightConnector1">
            <a:avLst/>
          </a:prstGeom>
          <a:ln>
            <a:solidFill>
              <a:srgbClr val="1DAE8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3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412374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Another way to</a:t>
            </a:r>
          </a:p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count </a:t>
            </a:r>
            <a:r>
              <a:rPr lang="en-US" sz="66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uniques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4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41237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Another way to count </a:t>
            </a:r>
            <a:r>
              <a:rPr lang="en-US" sz="54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uniques</a:t>
            </a:r>
            <a:endParaRPr lang="en-US" sz="54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8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7564" y="995622"/>
            <a:ext cx="832484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  <a:t>SELECT</a:t>
            </a:r>
          </a:p>
          <a:p>
            <a: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  <a:t>COUNT(*)</a:t>
            </a:r>
          </a:p>
          <a:p>
            <a: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  <a:t>FROM (</a:t>
            </a:r>
          </a:p>
          <a:p>
            <a:r>
              <a:rPr lang="en-US" sz="44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  <a:t>				SELECT</a:t>
            </a:r>
          </a:p>
          <a:p>
            <a:r>
              <a:rPr lang="en-US" sz="44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  <a:t>				DISTINCT(PRICE)</a:t>
            </a:r>
          </a:p>
          <a:p>
            <a:r>
              <a:rPr lang="en-US" sz="44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  <a:t>				FROM Products</a:t>
            </a:r>
          </a:p>
          <a:p>
            <a:r>
              <a:rPr lang="en-US" sz="44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4400" dirty="0" smtClean="0">
                <a:solidFill>
                  <a:schemeClr val="bg1"/>
                </a:solidFill>
                <a:latin typeface="Courier New"/>
                <a:cs typeface="Courier New"/>
              </a:rPr>
              <a:t>				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983166" y="1646390"/>
            <a:ext cx="1066081" cy="1445142"/>
          </a:xfrm>
          <a:prstGeom prst="straightConnector1">
            <a:avLst/>
          </a:prstGeom>
          <a:ln>
            <a:solidFill>
              <a:srgbClr val="1DAE8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524106" y="3104580"/>
            <a:ext cx="5189308" cy="1991919"/>
          </a:xfrm>
          <a:prstGeom prst="rect">
            <a:avLst/>
          </a:prstGeom>
          <a:noFill/>
          <a:ln>
            <a:solidFill>
              <a:srgbClr val="1DAE8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08148" y="745014"/>
            <a:ext cx="35431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This is called a “sub-query” – we can create tables on the fly and treat as if they already existed</a:t>
            </a:r>
            <a:endParaRPr lang="en-US" sz="2000" dirty="0">
              <a:solidFill>
                <a:srgbClr val="1DAE8A"/>
              </a:solidFill>
              <a:latin typeface="Homizio Nova"/>
              <a:cs typeface="Homizio Nov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0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412374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Now for something</a:t>
            </a:r>
          </a:p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quite different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2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0387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We actually have</a:t>
            </a:r>
          </a:p>
          <a:p>
            <a:pPr algn="ctr"/>
            <a:r>
              <a:rPr lang="en-US" sz="6000" i="1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multiple</a:t>
            </a:r>
            <a:r>
              <a:rPr lang="en-US" sz="60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tables</a:t>
            </a:r>
            <a:endParaRPr lang="en-US" sz="60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4" name="Shape 4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7310" y="2136651"/>
            <a:ext cx="3470792" cy="4450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2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How are they related?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670152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Each customer can have multiple orders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Each order can have multiple products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But each customer, order, and product should be </a:t>
            </a:r>
            <a:r>
              <a:rPr lang="en-US" sz="3200" i="1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unique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In a database, </a:t>
            </a:r>
            <a:r>
              <a:rPr lang="en-US" sz="32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keys</a:t>
            </a:r>
            <a:r>
              <a:rPr lang="en-US" sz="32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serve to: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32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Uniquely identify entities (like orders and customers)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32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Document relationships between entities</a:t>
            </a:r>
            <a:endParaRPr lang="en-US" sz="3200" dirty="0">
              <a:solidFill>
                <a:srgbClr val="FFFFFF"/>
              </a:solidFill>
              <a:latin typeface="Homizio Nova Light"/>
              <a:cs typeface="Homizio Nova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5164" y="761411"/>
            <a:ext cx="3207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This is a special field – it is called the table’s “Primary Key” – it uniquely identifies a row</a:t>
            </a:r>
            <a:endParaRPr lang="en-US" sz="2000" dirty="0">
              <a:solidFill>
                <a:srgbClr val="1DAE8A"/>
              </a:solidFill>
              <a:latin typeface="Homizio Nova"/>
              <a:cs typeface="Homizio Nov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51891" y="761411"/>
            <a:ext cx="3207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This is a special field – it is a “Foreign Key” – it is the primary key to </a:t>
            </a:r>
            <a:r>
              <a:rPr lang="en-US" sz="2000" i="1" dirty="0" smtClean="0">
                <a:solidFill>
                  <a:srgbClr val="1DAE8A"/>
                </a:solidFill>
                <a:latin typeface="Homizio Nova"/>
                <a:cs typeface="Homizio Nova"/>
              </a:rPr>
              <a:t>some other table</a:t>
            </a:r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.</a:t>
            </a:r>
            <a:endParaRPr lang="en-US" sz="2000" dirty="0">
              <a:solidFill>
                <a:srgbClr val="1DAE8A"/>
              </a:solidFill>
              <a:latin typeface="Homizio Nova"/>
              <a:cs typeface="Homizio Nova"/>
            </a:endParaRPr>
          </a:p>
        </p:txBody>
      </p:sp>
      <p:pic>
        <p:nvPicPr>
          <p:cNvPr id="6" name="Shape 4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529" y="2473016"/>
            <a:ext cx="8291164" cy="36891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1161671" y="1777074"/>
            <a:ext cx="0" cy="1013950"/>
          </a:xfrm>
          <a:prstGeom prst="straightConnector1">
            <a:avLst/>
          </a:prstGeom>
          <a:ln>
            <a:solidFill>
              <a:srgbClr val="1DAE8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15236" y="3041861"/>
            <a:ext cx="783884" cy="3057624"/>
          </a:xfrm>
          <a:prstGeom prst="rect">
            <a:avLst/>
          </a:prstGeom>
          <a:noFill/>
          <a:ln w="28575">
            <a:solidFill>
              <a:srgbClr val="1DAE8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26467" y="3041861"/>
            <a:ext cx="783884" cy="3057624"/>
          </a:xfrm>
          <a:prstGeom prst="rect">
            <a:avLst/>
          </a:prstGeom>
          <a:noFill/>
          <a:ln w="28575">
            <a:solidFill>
              <a:srgbClr val="1DAE8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969821" y="1777074"/>
            <a:ext cx="1113114" cy="1166350"/>
          </a:xfrm>
          <a:prstGeom prst="straightConnector1">
            <a:avLst/>
          </a:prstGeom>
          <a:ln>
            <a:solidFill>
              <a:srgbClr val="1DAE8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9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630047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Let’s look at the relationship between</a:t>
            </a:r>
          </a:p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customers and orders.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3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70330" y="1586186"/>
            <a:ext cx="83287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General Mills Dataset</a:t>
            </a:r>
            <a:r>
              <a:rPr lang="en-US" sz="5400" dirty="0">
                <a:solidFill>
                  <a:srgbClr val="FFFFFF"/>
                </a:solidFill>
                <a:latin typeface="Homizio Nova Light"/>
                <a:cs typeface="Homizio Nova Light"/>
              </a:rPr>
              <a:t>: </a:t>
            </a:r>
            <a:r>
              <a:rPr lang="en-US" sz="54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bit.ly</a:t>
            </a:r>
            <a:r>
              <a:rPr lang="en-US" sz="54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/</a:t>
            </a:r>
            <a:r>
              <a:rPr lang="en-US" sz="54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gmillsdata</a:t>
            </a:r>
            <a:endParaRPr lang="en-US" sz="5400" dirty="0" smtClean="0">
              <a:solidFill>
                <a:srgbClr val="1DAE8A"/>
              </a:solidFill>
              <a:latin typeface="Homizio Nova Light"/>
              <a:cs typeface="Homizio Nov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One-to-many relationship?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1670152"/>
            <a:ext cx="91440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Some customers have more than one order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32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How can we tell?</a:t>
            </a:r>
          </a:p>
          <a:p>
            <a:pPr marL="1485900" lvl="2" indent="-571500">
              <a:buFont typeface="Courier New"/>
              <a:buChar char="o"/>
            </a:pPr>
            <a:r>
              <a:rPr lang="en-US" sz="3200" dirty="0" smtClean="0">
                <a:solidFill>
                  <a:srgbClr val="FFFFFF"/>
                </a:solidFill>
                <a:latin typeface="Courier New"/>
                <a:cs typeface="Courier New"/>
              </a:rPr>
              <a:t>SELECT COUNT(DISTINCT(</a:t>
            </a:r>
            <a:r>
              <a:rPr lang="en-US" sz="32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CustomerID</a:t>
            </a:r>
            <a:r>
              <a:rPr lang="en-US" sz="3200" dirty="0" smtClean="0">
                <a:solidFill>
                  <a:srgbClr val="FFFFFF"/>
                </a:solidFill>
                <a:latin typeface="Courier New"/>
                <a:cs typeface="Courier New"/>
              </a:rPr>
              <a:t>)) FROM Orders;</a:t>
            </a:r>
          </a:p>
          <a:p>
            <a:pPr marL="1485900" lvl="2" indent="-571500">
              <a:buFont typeface="Courier New"/>
              <a:buChar char="o"/>
            </a:pPr>
            <a:r>
              <a:rPr lang="en-US" sz="3200" dirty="0" smtClean="0">
                <a:solidFill>
                  <a:srgbClr val="FFFFFF"/>
                </a:solidFill>
                <a:latin typeface="Courier New"/>
                <a:cs typeface="Courier New"/>
              </a:rPr>
              <a:t>SELECT COUNT(*) FROM Orders;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32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What’s the distribution of orders per customer?</a:t>
            </a:r>
            <a:endParaRPr lang="en-US" sz="3200" dirty="0">
              <a:solidFill>
                <a:srgbClr val="FFFFFF"/>
              </a:solidFill>
              <a:latin typeface="Homizio Nova Light"/>
              <a:cs typeface="Homizio Nova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9561" y="1130902"/>
            <a:ext cx="78545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ourier New"/>
                <a:cs typeface="Courier New"/>
              </a:rPr>
              <a:t>SELECT</a:t>
            </a:r>
          </a:p>
          <a:p>
            <a:r>
              <a:rPr lang="en-US" sz="40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4000" dirty="0" smtClean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4000" dirty="0" err="1" smtClean="0">
                <a:solidFill>
                  <a:schemeClr val="bg1"/>
                </a:solidFill>
                <a:latin typeface="Courier New"/>
                <a:cs typeface="Courier New"/>
              </a:rPr>
              <a:t>CustomerID</a:t>
            </a:r>
            <a:r>
              <a:rPr lang="en-US" sz="4000" dirty="0" smtClean="0">
                <a:solidFill>
                  <a:schemeClr val="bg1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40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4000" dirty="0" smtClean="0">
                <a:solidFill>
                  <a:schemeClr val="bg1"/>
                </a:solidFill>
                <a:latin typeface="Courier New"/>
                <a:cs typeface="Courier New"/>
              </a:rPr>
              <a:t>	COUNT(*) AS </a:t>
            </a:r>
            <a:r>
              <a:rPr lang="en-US" sz="4000" dirty="0" err="1" smtClean="0">
                <a:solidFill>
                  <a:schemeClr val="bg1"/>
                </a:solidFill>
                <a:latin typeface="Courier New"/>
                <a:cs typeface="Courier New"/>
              </a:rPr>
              <a:t>NumOrders</a:t>
            </a:r>
            <a:endParaRPr lang="en-US" sz="40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4000" dirty="0" smtClean="0">
                <a:solidFill>
                  <a:schemeClr val="bg1"/>
                </a:solidFill>
                <a:latin typeface="Courier New"/>
                <a:cs typeface="Courier New"/>
              </a:rPr>
              <a:t>FROM Orders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Courier New"/>
                <a:cs typeface="Courier New"/>
              </a:rPr>
              <a:t>GROUP BY </a:t>
            </a:r>
            <a:r>
              <a:rPr lang="en-US" sz="4000" dirty="0" err="1" smtClean="0">
                <a:solidFill>
                  <a:schemeClr val="bg1"/>
                </a:solidFill>
                <a:latin typeface="Courier New"/>
                <a:cs typeface="Courier New"/>
              </a:rPr>
              <a:t>CustomerId</a:t>
            </a:r>
            <a:endParaRPr lang="en-US" sz="40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4000" dirty="0" smtClean="0">
                <a:solidFill>
                  <a:schemeClr val="bg1"/>
                </a:solidFill>
                <a:latin typeface="Courier New"/>
                <a:cs typeface="Courier New"/>
              </a:rPr>
              <a:t>ORDER BY </a:t>
            </a:r>
            <a:r>
              <a:rPr lang="en-US" sz="4000" dirty="0" err="1" smtClean="0">
                <a:solidFill>
                  <a:schemeClr val="bg1"/>
                </a:solidFill>
                <a:latin typeface="Courier New"/>
                <a:cs typeface="Courier New"/>
              </a:rPr>
              <a:t>NumOrders</a:t>
            </a:r>
            <a:r>
              <a:rPr lang="en-US" sz="4000" dirty="0" smtClean="0">
                <a:solidFill>
                  <a:schemeClr val="bg1"/>
                </a:solidFill>
                <a:latin typeface="Courier New"/>
                <a:cs typeface="Courier New"/>
              </a:rPr>
              <a:t> DESC;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What if we want to see orders by Customer </a:t>
            </a:r>
            <a:r>
              <a:rPr lang="en-US" sz="6000" i="1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Country?</a:t>
            </a:r>
            <a:endParaRPr lang="en-US" sz="60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978434"/>
            <a:ext cx="91440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Problem: “Country” isn’t in the Order table. If it were, we could just do a “GROUP BY”</a:t>
            </a:r>
          </a:p>
          <a:p>
            <a:pPr marL="571500" indent="-5715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Solution: We can do a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JOIN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. A join lets us combine columns from different tables, as needed.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Great discussion / visualization of different kinds of joins: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bit.ly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/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allthejoins</a:t>
            </a:r>
            <a:endParaRPr lang="en-US" sz="2800" dirty="0" smtClean="0">
              <a:solidFill>
                <a:srgbClr val="1DAE8A"/>
              </a:solidFill>
              <a:latin typeface="Homizio Nova Light"/>
              <a:cs typeface="Homizio Nova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1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Join</a:t>
            </a:r>
            <a:endParaRPr lang="en-US" sz="60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13123"/>
            <a:ext cx="9144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ourier New"/>
                <a:cs typeface="Courier New"/>
              </a:rPr>
              <a:t>… FROM A 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 New"/>
                <a:cs typeface="Courier New"/>
              </a:rPr>
              <a:t>{LEFT, RIGHT, INNER, OUTER} JOIN B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 New"/>
                <a:cs typeface="Courier New"/>
              </a:rPr>
              <a:t>ON </a:t>
            </a:r>
            <a:r>
              <a:rPr lang="en-US" sz="3200" dirty="0" err="1" smtClean="0">
                <a:solidFill>
                  <a:schemeClr val="bg1"/>
                </a:solidFill>
                <a:latin typeface="Courier New"/>
                <a:cs typeface="Courier New"/>
              </a:rPr>
              <a:t>A.primary_key</a:t>
            </a:r>
            <a:r>
              <a:rPr lang="en-US" sz="3200" dirty="0" smtClean="0">
                <a:solidFill>
                  <a:schemeClr val="bg1"/>
                </a:solidFill>
                <a:latin typeface="Courier New"/>
                <a:cs typeface="Courier New"/>
              </a:rPr>
              <a:t> = </a:t>
            </a:r>
            <a:r>
              <a:rPr lang="en-US" sz="3200" dirty="0" err="1" smtClean="0">
                <a:solidFill>
                  <a:schemeClr val="bg1"/>
                </a:solidFill>
                <a:latin typeface="Courier New"/>
                <a:cs typeface="Courier New"/>
              </a:rPr>
              <a:t>B.foreign_key</a:t>
            </a:r>
            <a:endParaRPr lang="en-US" sz="32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312061"/>
            <a:ext cx="91440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LEFT JOIN</a:t>
            </a:r>
            <a:r>
              <a:rPr lang="en-US" sz="32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: everything in A, only rec’d in B that match</a:t>
            </a:r>
          </a:p>
          <a:p>
            <a:r>
              <a:rPr lang="en-US" sz="32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RIGHT JOIN</a:t>
            </a:r>
            <a:r>
              <a:rPr lang="en-US" sz="32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: everything in B, only rec’d in A that match</a:t>
            </a:r>
          </a:p>
          <a:p>
            <a:r>
              <a:rPr lang="en-US" sz="32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INNER JOIN</a:t>
            </a:r>
            <a:r>
              <a:rPr lang="en-US" sz="32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: has to be in both</a:t>
            </a:r>
          </a:p>
          <a:p>
            <a:r>
              <a:rPr lang="en-US" sz="32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OUTER JOIN</a:t>
            </a:r>
            <a:r>
              <a:rPr lang="en-US" sz="32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: everything in both tables, regardless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1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What do we want?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1670152"/>
            <a:ext cx="9144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0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For each order, get the Country of the associated Customer</a:t>
            </a:r>
            <a:endParaRPr lang="en-US" sz="4000" dirty="0">
              <a:solidFill>
                <a:srgbClr val="FFFFFF"/>
              </a:solidFill>
              <a:latin typeface="Homizio Nova Light"/>
              <a:cs typeface="Homizio Nova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397443"/>
            <a:ext cx="91440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SELECT</a:t>
            </a:r>
          </a:p>
          <a:p>
            <a:r>
              <a:rPr lang="en-US" sz="3600" dirty="0" err="1" smtClean="0">
                <a:solidFill>
                  <a:schemeClr val="bg1"/>
                </a:solidFill>
                <a:latin typeface="Courier New"/>
                <a:cs typeface="Courier New"/>
              </a:rPr>
              <a:t>o.OrderID</a:t>
            </a: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3600" dirty="0" err="1" smtClean="0">
                <a:solidFill>
                  <a:schemeClr val="bg1"/>
                </a:solidFill>
                <a:latin typeface="Courier New"/>
                <a:cs typeface="Courier New"/>
              </a:rPr>
              <a:t>c.Country</a:t>
            </a:r>
            <a:endParaRPr lang="en-US" sz="36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FROM Orders AS o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LEFT JOIN Customers AS c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ON </a:t>
            </a:r>
            <a:r>
              <a:rPr lang="en-US" sz="3600" dirty="0" err="1" smtClean="0">
                <a:solidFill>
                  <a:schemeClr val="bg1"/>
                </a:solidFill>
                <a:latin typeface="Courier New"/>
                <a:cs typeface="Courier New"/>
              </a:rPr>
              <a:t>o.CustomerID</a:t>
            </a: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 = </a:t>
            </a:r>
            <a:r>
              <a:rPr lang="en-US" sz="3600" dirty="0" err="1" smtClean="0">
                <a:solidFill>
                  <a:schemeClr val="bg1"/>
                </a:solidFill>
                <a:latin typeface="Courier New"/>
                <a:cs typeface="Courier New"/>
              </a:rPr>
              <a:t>c.CustomerID</a:t>
            </a:r>
            <a:endParaRPr lang="en-US" sz="3600" dirty="0" smtClean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7651" y="3841080"/>
            <a:ext cx="391941" cy="299867"/>
          </a:xfrm>
          <a:prstGeom prst="rect">
            <a:avLst/>
          </a:prstGeom>
          <a:noFill/>
          <a:ln>
            <a:solidFill>
              <a:srgbClr val="1DAE8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542152" y="2069748"/>
            <a:ext cx="1305618" cy="1218635"/>
          </a:xfrm>
          <a:prstGeom prst="straightConnector1">
            <a:avLst/>
          </a:prstGeom>
          <a:ln>
            <a:solidFill>
              <a:srgbClr val="1DAE8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40152" y="7500"/>
            <a:ext cx="33212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Note that we are using ‘o’ and ‘c’ as </a:t>
            </a:r>
            <a:r>
              <a:rPr lang="en-US" sz="2000" i="1" dirty="0" smtClean="0">
                <a:solidFill>
                  <a:srgbClr val="1DAE8A"/>
                </a:solidFill>
                <a:latin typeface="Homizio Nova"/>
                <a:cs typeface="Homizio Nova"/>
              </a:rPr>
              <a:t>aliases</a:t>
            </a:r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 for Orders and Customers table – this is because if same field name appears in two different tables, SQL doesn’t know which one you are talking about</a:t>
            </a:r>
            <a:endParaRPr lang="en-US" sz="2000" dirty="0">
              <a:solidFill>
                <a:srgbClr val="1DAE8A"/>
              </a:solidFill>
              <a:latin typeface="Homizio Nova"/>
              <a:cs typeface="Homizio Nov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50211" y="3288383"/>
            <a:ext cx="391941" cy="299867"/>
          </a:xfrm>
          <a:prstGeom prst="rect">
            <a:avLst/>
          </a:prstGeom>
          <a:noFill/>
          <a:ln>
            <a:solidFill>
              <a:srgbClr val="1DAE8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749592" y="2254269"/>
            <a:ext cx="697300" cy="1586812"/>
          </a:xfrm>
          <a:prstGeom prst="straightConnector1">
            <a:avLst/>
          </a:prstGeom>
          <a:ln>
            <a:solidFill>
              <a:srgbClr val="1DAE8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6389" y="2524424"/>
            <a:ext cx="279874" cy="0"/>
          </a:xfrm>
          <a:prstGeom prst="line">
            <a:avLst/>
          </a:prstGeom>
          <a:ln>
            <a:solidFill>
              <a:srgbClr val="1DAE8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5224" y="3053142"/>
            <a:ext cx="279874" cy="0"/>
          </a:xfrm>
          <a:prstGeom prst="line">
            <a:avLst/>
          </a:prstGeom>
          <a:ln>
            <a:solidFill>
              <a:srgbClr val="1DAE8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5224" y="4710991"/>
            <a:ext cx="8198262" cy="0"/>
          </a:xfrm>
          <a:prstGeom prst="line">
            <a:avLst/>
          </a:prstGeom>
          <a:ln>
            <a:solidFill>
              <a:srgbClr val="1DAE8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4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8919" y="1679353"/>
            <a:ext cx="83248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SELECT</a:t>
            </a:r>
          </a:p>
          <a:p>
            <a:r>
              <a:rPr lang="en-US" sz="3600" dirty="0" err="1" smtClean="0">
                <a:solidFill>
                  <a:schemeClr val="bg1"/>
                </a:solidFill>
                <a:latin typeface="Courier New"/>
                <a:cs typeface="Courier New"/>
              </a:rPr>
              <a:t>o.OrderID</a:t>
            </a: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, </a:t>
            </a:r>
            <a:r>
              <a:rPr lang="en-US" sz="3600" dirty="0" err="1" smtClean="0">
                <a:solidFill>
                  <a:schemeClr val="bg1"/>
                </a:solidFill>
                <a:latin typeface="Courier New"/>
                <a:cs typeface="Courier New"/>
              </a:rPr>
              <a:t>c.Country</a:t>
            </a:r>
            <a:endParaRPr lang="en-US" sz="36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FROM Orders AS o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LEFT JOIN Customers AS c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ON </a:t>
            </a:r>
            <a:r>
              <a:rPr lang="en-US" sz="3600" dirty="0" err="1" smtClean="0">
                <a:solidFill>
                  <a:schemeClr val="bg1"/>
                </a:solidFill>
                <a:latin typeface="Courier New"/>
                <a:cs typeface="Courier New"/>
              </a:rPr>
              <a:t>o.CustomerID</a:t>
            </a: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 = 					</a:t>
            </a:r>
            <a:r>
              <a:rPr lang="en-US" sz="3600" dirty="0" err="1" smtClean="0">
                <a:solidFill>
                  <a:schemeClr val="bg1"/>
                </a:solidFill>
                <a:latin typeface="Courier New"/>
                <a:cs typeface="Courier New"/>
              </a:rPr>
              <a:t>c.CustomerID</a:t>
            </a: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731747" y="1536631"/>
            <a:ext cx="1041006" cy="1821949"/>
          </a:xfrm>
          <a:prstGeom prst="straightConnector1">
            <a:avLst/>
          </a:prstGeom>
          <a:ln>
            <a:solidFill>
              <a:srgbClr val="1DAE8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15763" y="222636"/>
            <a:ext cx="35431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Take every record from “Orders” and then match it up with “Customers” on the basis of </a:t>
            </a:r>
            <a:r>
              <a:rPr lang="en-US" sz="2000" dirty="0" err="1" smtClean="0">
                <a:solidFill>
                  <a:srgbClr val="1DAE8A"/>
                </a:solidFill>
                <a:latin typeface="Homizio Nova"/>
                <a:cs typeface="Homizio Nova"/>
              </a:rPr>
              <a:t>CustomerID</a:t>
            </a:r>
            <a:endParaRPr lang="en-US" sz="2000" dirty="0">
              <a:solidFill>
                <a:srgbClr val="1DAE8A"/>
              </a:solidFill>
              <a:latin typeface="Homizio Nova"/>
              <a:cs typeface="Homizio Nov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8919" y="3362526"/>
            <a:ext cx="8183743" cy="1733147"/>
          </a:xfrm>
          <a:prstGeom prst="rect">
            <a:avLst/>
          </a:prstGeom>
          <a:noFill/>
          <a:ln>
            <a:solidFill>
              <a:srgbClr val="1DAE8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6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Note same # of records in Orders as in our LEFT JOIN query</a:t>
            </a:r>
            <a:endParaRPr lang="en-US" sz="54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0412" y="1947426"/>
            <a:ext cx="35431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Reason: Every order has 1 and only 1 associated customer, so every order has a “match”</a:t>
            </a:r>
            <a:endParaRPr lang="en-US" sz="2000" dirty="0">
              <a:solidFill>
                <a:srgbClr val="1DAE8A"/>
              </a:solidFill>
              <a:latin typeface="Homizio Nova"/>
              <a:cs typeface="Homizio Nova"/>
            </a:endParaRPr>
          </a:p>
        </p:txBody>
      </p:sp>
      <p:pic>
        <p:nvPicPr>
          <p:cNvPr id="8" name="Shape 4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919" y="3426603"/>
            <a:ext cx="5948319" cy="2716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4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8014" y="2642570"/>
            <a:ext cx="2630275" cy="337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1103749" y="2956959"/>
            <a:ext cx="1442345" cy="1828079"/>
          </a:xfrm>
          <a:prstGeom prst="straightConnector1">
            <a:avLst/>
          </a:prstGeom>
          <a:ln>
            <a:solidFill>
              <a:srgbClr val="1DAE8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0783" y="4785038"/>
            <a:ext cx="1191493" cy="294955"/>
          </a:xfrm>
          <a:prstGeom prst="rect">
            <a:avLst/>
          </a:prstGeom>
          <a:noFill/>
          <a:ln w="28575">
            <a:solidFill>
              <a:srgbClr val="1DAE8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250399" y="4310243"/>
            <a:ext cx="2613568" cy="294955"/>
          </a:xfrm>
          <a:prstGeom prst="rect">
            <a:avLst/>
          </a:prstGeom>
          <a:noFill/>
          <a:ln w="28575">
            <a:solidFill>
              <a:srgbClr val="1DAE8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646878" y="2956958"/>
            <a:ext cx="2571136" cy="1511816"/>
          </a:xfrm>
          <a:prstGeom prst="straightConnector1">
            <a:avLst/>
          </a:prstGeom>
          <a:ln>
            <a:solidFill>
              <a:srgbClr val="1DAE8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8919" y="2698547"/>
            <a:ext cx="83248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SELECT</a:t>
            </a:r>
          </a:p>
          <a:p>
            <a:r>
              <a:rPr lang="en-US" sz="3600" dirty="0" err="1" smtClean="0">
                <a:solidFill>
                  <a:schemeClr val="bg1"/>
                </a:solidFill>
                <a:latin typeface="Courier New"/>
                <a:cs typeface="Courier New"/>
              </a:rPr>
              <a:t>o.OrderID</a:t>
            </a: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3600" dirty="0" err="1" smtClean="0">
                <a:solidFill>
                  <a:schemeClr val="bg1"/>
                </a:solidFill>
                <a:latin typeface="Courier New"/>
                <a:cs typeface="Courier New"/>
              </a:rPr>
              <a:t>c.Country</a:t>
            </a:r>
            <a:endParaRPr lang="en-US" sz="36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FROM Orders AS o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LEFT JOIN Customers AS c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ON 1 = 1;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696559" y="3120302"/>
            <a:ext cx="2665204" cy="2318181"/>
          </a:xfrm>
          <a:prstGeom prst="straightConnector1">
            <a:avLst/>
          </a:prstGeom>
          <a:ln>
            <a:solidFill>
              <a:srgbClr val="1DAE8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80602" y="2036827"/>
            <a:ext cx="35431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When does 1 = 1 ?</a:t>
            </a:r>
          </a:p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Always. So SQL matches up every record of Orders with every record in Customers</a:t>
            </a:r>
          </a:p>
        </p:txBody>
      </p:sp>
      <p:sp>
        <p:nvSpPr>
          <p:cNvPr id="11" name="Rectangle 10"/>
          <p:cNvSpPr/>
          <p:nvPr/>
        </p:nvSpPr>
        <p:spPr>
          <a:xfrm flipV="1">
            <a:off x="345953" y="5487345"/>
            <a:ext cx="2256541" cy="627522"/>
          </a:xfrm>
          <a:prstGeom prst="rect">
            <a:avLst/>
          </a:prstGeom>
          <a:noFill/>
          <a:ln>
            <a:solidFill>
              <a:srgbClr val="1DAE8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What if I don’t match </a:t>
            </a:r>
            <a:r>
              <a:rPr lang="en-US" sz="54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CustomerID</a:t>
            </a:r>
            <a:r>
              <a:rPr lang="en-US" sz="54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? (don’t run this at home)</a:t>
            </a:r>
            <a:endParaRPr lang="en-US" sz="54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95472" y="1315551"/>
            <a:ext cx="35431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The 1 = 1 query matches all to all – the number of records is just the (records in 1) x (record in 2)</a:t>
            </a:r>
          </a:p>
        </p:txBody>
      </p:sp>
      <p:pic>
        <p:nvPicPr>
          <p:cNvPr id="8" name="Shape 5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575" y="967938"/>
            <a:ext cx="2785800" cy="406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5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8850" y="1331231"/>
            <a:ext cx="2630275" cy="337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5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87625" y="3871627"/>
            <a:ext cx="3181225" cy="232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 flipV="1">
            <a:off x="1693188" y="3120302"/>
            <a:ext cx="674928" cy="329278"/>
          </a:xfrm>
          <a:prstGeom prst="rect">
            <a:avLst/>
          </a:prstGeom>
          <a:noFill/>
          <a:ln w="28575">
            <a:solidFill>
              <a:srgbClr val="1DAE8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57585" y="3496620"/>
            <a:ext cx="3245277" cy="1066233"/>
          </a:xfrm>
          <a:prstGeom prst="straightConnector1">
            <a:avLst/>
          </a:prstGeom>
          <a:ln>
            <a:solidFill>
              <a:srgbClr val="1DAE8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flipV="1">
            <a:off x="5581252" y="4398214"/>
            <a:ext cx="674928" cy="329278"/>
          </a:xfrm>
          <a:prstGeom prst="rect">
            <a:avLst/>
          </a:prstGeom>
          <a:noFill/>
          <a:ln w="28575">
            <a:solidFill>
              <a:srgbClr val="1DAE8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flipV="1">
            <a:off x="5722347" y="4072377"/>
            <a:ext cx="530241" cy="329278"/>
          </a:xfrm>
          <a:prstGeom prst="rect">
            <a:avLst/>
          </a:prstGeom>
          <a:noFill/>
          <a:ln w="28575">
            <a:solidFill>
              <a:srgbClr val="1DAE8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252588" y="2163827"/>
            <a:ext cx="2338774" cy="2153788"/>
          </a:xfrm>
          <a:prstGeom prst="straightConnector1">
            <a:avLst/>
          </a:prstGeom>
          <a:ln>
            <a:solidFill>
              <a:srgbClr val="1DAE8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368850" y="3120302"/>
            <a:ext cx="2222512" cy="1197313"/>
          </a:xfrm>
          <a:prstGeom prst="straightConnector1">
            <a:avLst/>
          </a:prstGeom>
          <a:ln>
            <a:solidFill>
              <a:srgbClr val="1DAE8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flipV="1">
            <a:off x="8622712" y="1989696"/>
            <a:ext cx="346027" cy="329278"/>
          </a:xfrm>
          <a:prstGeom prst="rect">
            <a:avLst/>
          </a:prstGeom>
          <a:noFill/>
          <a:ln w="28575">
            <a:solidFill>
              <a:srgbClr val="1DAE8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flipV="1">
            <a:off x="8591362" y="2987023"/>
            <a:ext cx="346027" cy="329278"/>
          </a:xfrm>
          <a:prstGeom prst="rect">
            <a:avLst/>
          </a:prstGeom>
          <a:noFill/>
          <a:ln w="28575">
            <a:solidFill>
              <a:srgbClr val="1DAE8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1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5042" y="716291"/>
            <a:ext cx="3848100" cy="49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67"/>
          <p:cNvSpPr/>
          <p:nvPr/>
        </p:nvSpPr>
        <p:spPr>
          <a:xfrm>
            <a:off x="2468542" y="1657178"/>
            <a:ext cx="346500" cy="2894999"/>
          </a:xfrm>
          <a:prstGeom prst="leftBrace">
            <a:avLst>
              <a:gd name="adj1" fmla="val 0"/>
              <a:gd name="adj2" fmla="val 50000"/>
            </a:avLst>
          </a:prstGeom>
          <a:noFill/>
          <a:ln w="19050" cap="flat">
            <a:solidFill>
              <a:srgbClr val="1DA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6" name="Shape 69"/>
          <p:cNvSpPr/>
          <p:nvPr/>
        </p:nvSpPr>
        <p:spPr>
          <a:xfrm flipH="1">
            <a:off x="6806491" y="1657178"/>
            <a:ext cx="346500" cy="2894999"/>
          </a:xfrm>
          <a:prstGeom prst="leftBrace">
            <a:avLst>
              <a:gd name="adj1" fmla="val 0"/>
              <a:gd name="adj2" fmla="val 49514"/>
            </a:avLst>
          </a:prstGeom>
          <a:noFill/>
          <a:ln w="19050" cap="flat">
            <a:solidFill>
              <a:srgbClr val="1DA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346" y="2622569"/>
            <a:ext cx="21791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1DAE8A"/>
                </a:solidFill>
                <a:latin typeface="Homizio Nova"/>
                <a:cs typeface="Homizio Nova"/>
              </a:rPr>
              <a:t>Each of these is a </a:t>
            </a:r>
            <a:r>
              <a:rPr lang="en-US" sz="2800" u="sng" dirty="0" smtClean="0">
                <a:solidFill>
                  <a:srgbClr val="1DAE8A"/>
                </a:solidFill>
                <a:latin typeface="Homizio Nova"/>
                <a:cs typeface="Homizio Nova"/>
              </a:rPr>
              <a:t>table</a:t>
            </a:r>
            <a:endParaRPr lang="en-US" sz="2800" dirty="0">
              <a:solidFill>
                <a:srgbClr val="1DAE8A"/>
              </a:solidFill>
              <a:latin typeface="Homizio Nova"/>
              <a:cs typeface="Homizio Nov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64804" y="2061293"/>
            <a:ext cx="21791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1DAE8A"/>
                </a:solidFill>
                <a:latin typeface="Homizio Nova"/>
                <a:cs typeface="Homizio Nova"/>
              </a:rPr>
              <a:t>Each line shows # of records or “rows” in the table</a:t>
            </a:r>
            <a:endParaRPr lang="en-US" sz="2800" dirty="0">
              <a:solidFill>
                <a:srgbClr val="1DAE8A"/>
              </a:solidFill>
              <a:latin typeface="Homizio Nova"/>
              <a:cs typeface="Homizio Nov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8919" y="2965106"/>
            <a:ext cx="8324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DELTE FROM Customers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WHERE </a:t>
            </a:r>
            <a:r>
              <a:rPr lang="en-US" sz="3600" dirty="0" err="1" smtClean="0">
                <a:solidFill>
                  <a:schemeClr val="bg1"/>
                </a:solidFill>
                <a:latin typeface="Courier New"/>
                <a:cs typeface="Courier New"/>
              </a:rPr>
              <a:t>CustomerID</a:t>
            </a: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 = 2;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What if a customer record is missing? Let’s delete the customer with the lowest ID that made an order</a:t>
            </a:r>
            <a:endParaRPr lang="en-US" sz="48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8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744" y="2972031"/>
            <a:ext cx="48276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SELECT</a:t>
            </a:r>
          </a:p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urier New"/>
                <a:cs typeface="Courier New"/>
              </a:rPr>
              <a:t>o.OrderID</a:t>
            </a: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urier New"/>
                <a:cs typeface="Courier New"/>
              </a:rPr>
              <a:t>c.Country</a:t>
            </a: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urier New"/>
                <a:cs typeface="Courier New"/>
              </a:rPr>
              <a:t>o.CustomerID</a:t>
            </a:r>
            <a:endParaRPr lang="en-US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FROM Orders AS o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LEFT JOIN Customers AS c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On </a:t>
            </a:r>
            <a:r>
              <a:rPr lang="en-US" dirty="0" err="1" smtClean="0">
                <a:solidFill>
                  <a:schemeClr val="bg1"/>
                </a:solidFill>
                <a:latin typeface="Courier New"/>
                <a:cs typeface="Courier New"/>
              </a:rPr>
              <a:t>o.CustomerID</a:t>
            </a: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/>
                <a:cs typeface="Courier New"/>
              </a:rPr>
              <a:t>c.CustomerID</a:t>
            </a:r>
            <a:endParaRPr lang="en-US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ORDER BY </a:t>
            </a:r>
            <a:r>
              <a:rPr lang="en-US" dirty="0" err="1" smtClean="0">
                <a:solidFill>
                  <a:schemeClr val="bg1"/>
                </a:solidFill>
                <a:latin typeface="Courier New"/>
                <a:cs typeface="Courier New"/>
              </a:rPr>
              <a:t>o.CustomerID</a:t>
            </a: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 ASC;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Now let’s re-run our LEFT JOIN</a:t>
            </a:r>
          </a:p>
          <a:p>
            <a:pPr algn="ctr"/>
            <a:r>
              <a:rPr lang="en-US" sz="4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slightly modified</a:t>
            </a:r>
            <a:endParaRPr lang="en-US" sz="48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0533" y="1569660"/>
            <a:ext cx="35431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‘null’ value for Country – this is because no longer a matching record (we deleted it)</a:t>
            </a:r>
          </a:p>
        </p:txBody>
      </p:sp>
      <p:pic>
        <p:nvPicPr>
          <p:cNvPr id="7" name="Shape 5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1550" y="2958213"/>
            <a:ext cx="4612250" cy="300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9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7821" y="2940622"/>
            <a:ext cx="50919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urier New"/>
                <a:cs typeface="Courier New"/>
              </a:rPr>
              <a:t>SELECT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Courier New"/>
                <a:cs typeface="Courier New"/>
              </a:rPr>
              <a:t>o.OrderID</a:t>
            </a:r>
            <a:r>
              <a:rPr lang="en-US" sz="2000" dirty="0" smtClean="0">
                <a:solidFill>
                  <a:schemeClr val="bg1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Courier New"/>
                <a:cs typeface="Courier New"/>
              </a:rPr>
              <a:t>c.Country</a:t>
            </a:r>
            <a:r>
              <a:rPr lang="en-US" sz="2000" dirty="0" smtClean="0">
                <a:solidFill>
                  <a:schemeClr val="bg1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Courier New"/>
                <a:cs typeface="Courier New"/>
              </a:rPr>
              <a:t>o.CustomerID</a:t>
            </a:r>
            <a:endParaRPr lang="en-US" sz="20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urier New"/>
                <a:cs typeface="Courier New"/>
              </a:rPr>
              <a:t>FROM Orders AS o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urier New"/>
                <a:cs typeface="Courier New"/>
              </a:rPr>
              <a:t>JOIN Customers AS c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urier New"/>
                <a:cs typeface="Courier New"/>
              </a:rPr>
              <a:t>On </a:t>
            </a:r>
            <a:r>
              <a:rPr lang="en-US" sz="2000" dirty="0" err="1" smtClean="0">
                <a:solidFill>
                  <a:schemeClr val="bg1"/>
                </a:solidFill>
                <a:latin typeface="Courier New"/>
                <a:cs typeface="Courier New"/>
              </a:rPr>
              <a:t>o.CustomerID</a:t>
            </a:r>
            <a:r>
              <a:rPr lang="en-US" sz="2000" dirty="0" smtClean="0">
                <a:solidFill>
                  <a:schemeClr val="bg1"/>
                </a:solidFill>
                <a:latin typeface="Courier New"/>
                <a:cs typeface="Courier New"/>
              </a:rPr>
              <a:t> = </a:t>
            </a:r>
            <a:r>
              <a:rPr lang="en-US" sz="2000" dirty="0" err="1" smtClean="0">
                <a:solidFill>
                  <a:schemeClr val="bg1"/>
                </a:solidFill>
                <a:latin typeface="Courier New"/>
                <a:cs typeface="Courier New"/>
              </a:rPr>
              <a:t>c.CustomerID</a:t>
            </a:r>
            <a:endParaRPr lang="en-US" sz="20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urier New"/>
                <a:cs typeface="Courier New"/>
              </a:rPr>
              <a:t>ORDER BY </a:t>
            </a:r>
            <a:r>
              <a:rPr lang="en-US" sz="2000" dirty="0" err="1" smtClean="0">
                <a:solidFill>
                  <a:schemeClr val="bg1"/>
                </a:solidFill>
                <a:latin typeface="Courier New"/>
                <a:cs typeface="Courier New"/>
              </a:rPr>
              <a:t>o.CustomerID</a:t>
            </a:r>
            <a:r>
              <a:rPr lang="en-US" sz="2000" dirty="0" smtClean="0">
                <a:solidFill>
                  <a:schemeClr val="bg1"/>
                </a:solidFill>
                <a:latin typeface="Courier New"/>
                <a:cs typeface="Courier New"/>
              </a:rPr>
              <a:t> ASC;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What if we only want records where we have a customer?</a:t>
            </a:r>
            <a:endParaRPr lang="en-US" sz="48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3131" y="1587009"/>
            <a:ext cx="35431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"/>
                <a:cs typeface="Homizio Nova"/>
              </a:rPr>
              <a:t>Replacement of LEFT JOIN with just JOIN causes the null record to be dropped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189177" y="4562853"/>
            <a:ext cx="3103134" cy="281792"/>
          </a:xfrm>
          <a:prstGeom prst="rect">
            <a:avLst/>
          </a:prstGeom>
          <a:noFill/>
          <a:ln w="28575">
            <a:solidFill>
              <a:srgbClr val="1DAE8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hape 5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641" y="2940622"/>
            <a:ext cx="4293359" cy="26577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3058190" y="2602672"/>
            <a:ext cx="1080714" cy="1960181"/>
          </a:xfrm>
          <a:prstGeom prst="straightConnector1">
            <a:avLst/>
          </a:prstGeom>
          <a:ln>
            <a:solidFill>
              <a:srgbClr val="1DAE8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flipV="1">
            <a:off x="4919458" y="4009657"/>
            <a:ext cx="1006700" cy="281792"/>
          </a:xfrm>
          <a:prstGeom prst="rect">
            <a:avLst/>
          </a:prstGeom>
          <a:noFill/>
          <a:ln w="28575">
            <a:solidFill>
              <a:srgbClr val="1DAE8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46875" y="2602672"/>
            <a:ext cx="772583" cy="1406985"/>
          </a:xfrm>
          <a:prstGeom prst="straightConnector1">
            <a:avLst/>
          </a:prstGeom>
          <a:ln>
            <a:solidFill>
              <a:srgbClr val="1DAE8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0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29638" y="3118445"/>
            <a:ext cx="491436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SELECT Country,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	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COUNT(*) AS </a:t>
            </a:r>
            <a:r>
              <a:rPr lang="en-US" sz="1600" dirty="0" err="1" smtClean="0">
                <a:solidFill>
                  <a:schemeClr val="bg1"/>
                </a:solidFill>
                <a:latin typeface="Courier New"/>
                <a:cs typeface="Courier New"/>
              </a:rPr>
              <a:t>NumOrders</a:t>
            </a:r>
            <a:endParaRPr lang="en-US" sz="16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FROM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	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(SELECT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	Country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	FROM Orders AS o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	JOIN Customers AS c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	On </a:t>
            </a:r>
            <a:r>
              <a:rPr lang="en-US" sz="1600" dirty="0" err="1" smtClean="0">
                <a:solidFill>
                  <a:schemeClr val="bg1"/>
                </a:solidFill>
                <a:latin typeface="Courier New"/>
                <a:cs typeface="Courier New"/>
              </a:rPr>
              <a:t>o.CustomerID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  <a:latin typeface="Courier New"/>
                <a:cs typeface="Courier New"/>
              </a:rPr>
              <a:t>c.CustomerID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GROUP BY Country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ORDER BY </a:t>
            </a:r>
            <a:r>
              <a:rPr lang="en-US" sz="1600" dirty="0" err="1" smtClean="0">
                <a:solidFill>
                  <a:schemeClr val="bg1"/>
                </a:solidFill>
                <a:latin typeface="Courier New"/>
                <a:cs typeface="Courier New"/>
              </a:rPr>
              <a:t>NumOrders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 DESC;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Let’s go back to our original question:</a:t>
            </a:r>
          </a:p>
          <a:p>
            <a:pPr algn="ctr"/>
            <a:r>
              <a:rPr lang="en-US" sz="4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Geographic breakdown of orders</a:t>
            </a:r>
            <a:endParaRPr lang="en-US" sz="48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0037" y="2580076"/>
            <a:ext cx="2302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1DAE8A"/>
                </a:solidFill>
                <a:latin typeface="Homizio Nova"/>
                <a:cs typeface="Homizio Nova"/>
              </a:rPr>
              <a:t>Have outer-query that counts up countries with a GROUP BY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4260994" y="5174371"/>
            <a:ext cx="2135495" cy="188162"/>
          </a:xfrm>
          <a:prstGeom prst="rect">
            <a:avLst/>
          </a:prstGeom>
          <a:noFill/>
          <a:ln>
            <a:solidFill>
              <a:srgbClr val="1DAE8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5220664" y="3825900"/>
            <a:ext cx="3923334" cy="1317113"/>
          </a:xfrm>
          <a:prstGeom prst="rect">
            <a:avLst/>
          </a:prstGeom>
          <a:noFill/>
          <a:ln>
            <a:solidFill>
              <a:srgbClr val="1DAE8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5236342" y="3460864"/>
            <a:ext cx="2618170" cy="210685"/>
          </a:xfrm>
          <a:prstGeom prst="rect">
            <a:avLst/>
          </a:prstGeom>
          <a:noFill/>
          <a:ln>
            <a:solidFill>
              <a:srgbClr val="1DAE8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5" idx="2"/>
          </p:cNvCxnSpPr>
          <p:nvPr/>
        </p:nvCxnSpPr>
        <p:spPr>
          <a:xfrm flipH="1">
            <a:off x="3581184" y="3466485"/>
            <a:ext cx="1639481" cy="36921"/>
          </a:xfrm>
          <a:prstGeom prst="straightConnector1">
            <a:avLst/>
          </a:prstGeom>
          <a:ln>
            <a:solidFill>
              <a:srgbClr val="1DAE8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2"/>
          </p:cNvCxnSpPr>
          <p:nvPr/>
        </p:nvCxnSpPr>
        <p:spPr>
          <a:xfrm flipH="1" flipV="1">
            <a:off x="3581184" y="3503406"/>
            <a:ext cx="664132" cy="1670967"/>
          </a:xfrm>
          <a:prstGeom prst="straightConnector1">
            <a:avLst/>
          </a:prstGeom>
          <a:ln>
            <a:solidFill>
              <a:srgbClr val="1DAE8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206636" y="2884541"/>
            <a:ext cx="244671" cy="1489594"/>
          </a:xfrm>
          <a:prstGeom prst="straightConnector1">
            <a:avLst/>
          </a:prstGeom>
          <a:ln>
            <a:solidFill>
              <a:srgbClr val="1DAE8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29969" y="2238210"/>
            <a:ext cx="2913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1DAE8A"/>
                </a:solidFill>
                <a:latin typeface="Homizio Nova"/>
                <a:cs typeface="Homizio Nova"/>
              </a:rPr>
              <a:t>Make a sub-query that returns each customer Country</a:t>
            </a:r>
          </a:p>
        </p:txBody>
      </p:sp>
      <p:pic>
        <p:nvPicPr>
          <p:cNvPr id="19" name="Shape 5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964" y="2186222"/>
            <a:ext cx="2306073" cy="295679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309175" y="5734550"/>
            <a:ext cx="2302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1DAE8A"/>
                </a:solidFill>
                <a:latin typeface="Homizio Nova"/>
                <a:cs typeface="Homizio Nova"/>
              </a:rPr>
              <a:t>First, let’s bring back Customer #2</a:t>
            </a:r>
          </a:p>
        </p:txBody>
      </p:sp>
      <p:sp>
        <p:nvSpPr>
          <p:cNvPr id="23" name="Rectangle 22"/>
          <p:cNvSpPr/>
          <p:nvPr/>
        </p:nvSpPr>
        <p:spPr>
          <a:xfrm flipV="1">
            <a:off x="470331" y="4625572"/>
            <a:ext cx="1630479" cy="470398"/>
          </a:xfrm>
          <a:prstGeom prst="rect">
            <a:avLst/>
          </a:prstGeom>
          <a:noFill/>
          <a:ln w="28575">
            <a:solidFill>
              <a:srgbClr val="1DAE8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22598" y="5109960"/>
            <a:ext cx="137724" cy="655950"/>
          </a:xfrm>
          <a:prstGeom prst="straightConnector1">
            <a:avLst/>
          </a:prstGeom>
          <a:ln>
            <a:solidFill>
              <a:srgbClr val="1DAE8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6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pic>
        <p:nvPicPr>
          <p:cNvPr id="14" name="Shape 5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3768" y="236650"/>
            <a:ext cx="7245544" cy="6364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Questions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600934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1. What distinct countries are the suppliers from?</a:t>
            </a:r>
          </a:p>
          <a:p>
            <a:endParaRPr lang="en-US" sz="14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2. For each supplier, what is the average price of the products they sell?</a:t>
            </a:r>
          </a:p>
          <a:p>
            <a:pPr lvl="0"/>
            <a:endParaRPr lang="en-US" sz="1400" dirty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3. Who is the best shipper by number of orders shipped?</a:t>
            </a:r>
          </a:p>
          <a:p>
            <a:pPr lvl="0"/>
            <a:endParaRPr lang="en-US" sz="1400" dirty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4. What is the quantity of each product sold?</a:t>
            </a:r>
          </a:p>
          <a:p>
            <a:pPr lvl="0"/>
            <a:endParaRPr lang="en-US" sz="1400" dirty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5. Give us the name of each product as well as the quantity sold of the product.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2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Answer 1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600934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1. What distinct countries are the suppliers from?</a:t>
            </a:r>
          </a:p>
          <a:p>
            <a:endParaRPr lang="en-US" sz="14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	</a:t>
            </a:r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SELECT</a:t>
            </a:r>
            <a:b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DISTINCT(Country</a:t>
            </a:r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800" dirty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FROM Suppliers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6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Answer 2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600934"/>
            <a:ext cx="9144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Homizio Nova Light"/>
                <a:cs typeface="Homizio Nova Light"/>
              </a:rPr>
              <a:t>2. For each supplier, what is the average price of the products they sell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?</a:t>
            </a:r>
          </a:p>
          <a:p>
            <a:endParaRPr lang="en-US" sz="14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	</a:t>
            </a:r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SELECT</a:t>
            </a:r>
            <a:b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SupplierID</a:t>
            </a:r>
            <a:endParaRPr lang="en-US" sz="2800" dirty="0">
              <a:solidFill>
                <a:srgbClr val="FFFF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,AVG(Price)</a:t>
            </a:r>
          </a:p>
          <a:p>
            <a:r>
              <a:rPr lang="en-US" sz="2800" dirty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FROM Products</a:t>
            </a:r>
          </a:p>
          <a:p>
            <a:r>
              <a:rPr lang="en-US" sz="2800" dirty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GROUP BY </a:t>
            </a:r>
            <a:r>
              <a:rPr lang="en-US" sz="2800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SupplierID</a:t>
            </a:r>
            <a:endParaRPr lang="en-US" sz="2800" dirty="0" smtClean="0">
              <a:solidFill>
                <a:srgbClr val="FFFFFF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6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Answer 3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600934"/>
            <a:ext cx="9144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3. Who is the best shipper by number of orders shipped?</a:t>
            </a:r>
          </a:p>
          <a:p>
            <a:pPr lvl="0"/>
            <a:endParaRPr lang="en-US" sz="1400" dirty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lvl="0"/>
            <a:r>
              <a:rPr lang="en-US" sz="1400" dirty="0">
                <a:solidFill>
                  <a:srgbClr val="FFFFFF"/>
                </a:solidFill>
                <a:latin typeface="Homizio Nova Light"/>
                <a:cs typeface="Homizio Nova Light"/>
              </a:rPr>
              <a:t>	</a:t>
            </a:r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sz="2800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ShipperID</a:t>
            </a:r>
            <a:endParaRPr lang="en-US" sz="2800" dirty="0" smtClean="0">
              <a:solidFill>
                <a:srgbClr val="FFFF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0"/>
            <a:r>
              <a:rPr lang="en-US" sz="2800" dirty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,COUNT(*) AS </a:t>
            </a:r>
            <a:r>
              <a:rPr lang="en-US" sz="2800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NumOrdersByShipperID</a:t>
            </a:r>
            <a:endParaRPr lang="en-US" sz="2800" dirty="0" smtClean="0">
              <a:solidFill>
                <a:srgbClr val="FFFF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0"/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	FROM ORDERS</a:t>
            </a:r>
            <a:r>
              <a:rPr lang="en-US" sz="2800" dirty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800" dirty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dirty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GROUP BY </a:t>
            </a:r>
            <a:r>
              <a:rPr lang="en-US" sz="2800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ShipperID</a:t>
            </a:r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0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Answer 4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600934"/>
            <a:ext cx="9144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4</a:t>
            </a:r>
            <a:r>
              <a:rPr lang="en-US" sz="2800" dirty="0">
                <a:solidFill>
                  <a:srgbClr val="FFFFFF"/>
                </a:solidFill>
                <a:latin typeface="Homizio Nova Light"/>
                <a:cs typeface="Homizio Nova Light"/>
              </a:rPr>
              <a:t>. What is the quantity of each product sold?</a:t>
            </a:r>
          </a:p>
          <a:p>
            <a:pPr lvl="0"/>
            <a:endParaRPr lang="en-US" sz="1400" dirty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lvl="0"/>
            <a:r>
              <a:rPr lang="en-US" sz="1400" dirty="0">
                <a:solidFill>
                  <a:srgbClr val="FFFFFF"/>
                </a:solidFill>
                <a:latin typeface="Homizio Nova Light"/>
                <a:cs typeface="Homizio Nova Light"/>
              </a:rPr>
              <a:t>	</a:t>
            </a:r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CREATE TABLE </a:t>
            </a:r>
            <a:r>
              <a:rPr lang="en-US" sz="2800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ProductQuant</a:t>
            </a:r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AS</a:t>
            </a:r>
          </a:p>
          <a:p>
            <a:pPr lvl="0"/>
            <a:r>
              <a:rPr lang="en-US" sz="2800" dirty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SELECT</a:t>
            </a:r>
          </a:p>
          <a:p>
            <a:pPr lvl="0"/>
            <a:r>
              <a:rPr lang="en-US" sz="2800" dirty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ProductID</a:t>
            </a:r>
            <a:endParaRPr lang="en-US" sz="2800" dirty="0" smtClean="0">
              <a:solidFill>
                <a:srgbClr val="FFFF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0"/>
            <a:r>
              <a:rPr lang="en-US" sz="2800" dirty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,SUM(Quantity) AS </a:t>
            </a:r>
            <a:r>
              <a:rPr lang="en-US" sz="2800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TotalQuantSold</a:t>
            </a:r>
            <a:endParaRPr lang="en-US" sz="2800" dirty="0" smtClean="0">
              <a:solidFill>
                <a:srgbClr val="FFFF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0"/>
            <a:r>
              <a:rPr lang="en-US" sz="2800" dirty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sz="2800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OrderDetails</a:t>
            </a:r>
            <a:endParaRPr lang="en-US" sz="2800" dirty="0" smtClean="0">
              <a:solidFill>
                <a:srgbClr val="FFFF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0"/>
            <a:r>
              <a:rPr lang="en-US" sz="2800" dirty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GROUP BY </a:t>
            </a:r>
            <a:r>
              <a:rPr lang="en-US" sz="2800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ProductID</a:t>
            </a:r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8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03606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What is in the</a:t>
            </a:r>
          </a:p>
          <a:p>
            <a:pPr algn="ctr"/>
            <a:r>
              <a:rPr lang="en-US" sz="6600" dirty="0" smtClean="0">
                <a:solidFill>
                  <a:schemeClr val="bg1"/>
                </a:solidFill>
                <a:latin typeface="Courier New"/>
                <a:cs typeface="Courier New"/>
              </a:rPr>
              <a:t>Customers</a:t>
            </a:r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Table?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Answer 5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600934"/>
            <a:ext cx="91440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4</a:t>
            </a:r>
            <a:r>
              <a:rPr lang="en-US" sz="2800" dirty="0">
                <a:solidFill>
                  <a:srgbClr val="FFFFFF"/>
                </a:solidFill>
                <a:latin typeface="Homizio Nova Light"/>
                <a:cs typeface="Homizio Nova Light"/>
              </a:rPr>
              <a:t>. 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Give us the name of each product as well as the quantity sold of the product?</a:t>
            </a:r>
            <a:endParaRPr lang="en-US" sz="2800" dirty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lvl="0"/>
            <a:endParaRPr lang="en-US" sz="1400" dirty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lvl="0"/>
            <a:r>
              <a:rPr lang="en-US" sz="1400" dirty="0">
                <a:solidFill>
                  <a:srgbClr val="FFFFFF"/>
                </a:solidFill>
                <a:latin typeface="Homizio Nova Light"/>
                <a:cs typeface="Homizio Nova Light"/>
              </a:rPr>
              <a:t>	</a:t>
            </a:r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SELECT</a:t>
            </a:r>
          </a:p>
          <a:p>
            <a:pPr lvl="0"/>
            <a:r>
              <a:rPr lang="en-US" sz="2800" dirty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b.ProductName</a:t>
            </a:r>
            <a:endParaRPr lang="en-US" sz="2800" dirty="0" smtClean="0">
              <a:solidFill>
                <a:srgbClr val="FFFF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0"/>
            <a:r>
              <a:rPr lang="en-US" sz="2800" dirty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800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a.TotalQuantSold</a:t>
            </a:r>
            <a:endParaRPr lang="en-US" sz="2800" dirty="0" smtClean="0">
              <a:solidFill>
                <a:srgbClr val="FFFF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0"/>
            <a:r>
              <a:rPr lang="en-US" sz="2800" dirty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FROM TEST AS a</a:t>
            </a:r>
          </a:p>
          <a:p>
            <a:pPr lvl="0"/>
            <a:r>
              <a:rPr lang="en-US" sz="2800" dirty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LEFT JOIN Products AS b</a:t>
            </a:r>
          </a:p>
          <a:p>
            <a:pPr lvl="0"/>
            <a:r>
              <a:rPr lang="en-US" sz="2800" dirty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ON </a:t>
            </a:r>
            <a:r>
              <a:rPr lang="en-US" sz="2800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a.ProductID</a:t>
            </a:r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800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b.ProductID</a:t>
            </a:r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4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titled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1495" r="2905" b="6144"/>
          <a:stretch/>
        </p:blipFill>
        <p:spPr>
          <a:xfrm>
            <a:off x="8451307" y="6474112"/>
            <a:ext cx="592385" cy="2695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Acknowledgement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42153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John Horton</a:t>
            </a:r>
          </a:p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Assistant Professor of Information,</a:t>
            </a:r>
          </a:p>
          <a:p>
            <a:pPr algn="ctr"/>
            <a:r>
              <a:rPr lang="en-US" sz="20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Operations and Management Sciences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1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146" y="1003514"/>
            <a:ext cx="7864161" cy="453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4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8A17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2140</Words>
  <Application>Microsoft Macintosh PowerPoint</Application>
  <PresentationFormat>On-screen Show (4:3)</PresentationFormat>
  <Paragraphs>445</Paragraphs>
  <Slides>81</Slides>
  <Notes>80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8" baseType="lpstr">
      <vt:lpstr>Arial</vt:lpstr>
      <vt:lpstr>Calibri</vt:lpstr>
      <vt:lpstr>Courier New</vt:lpstr>
      <vt:lpstr>Homizio Nova</vt:lpstr>
      <vt:lpstr>Homizio Nova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Shantanu Joshi</dc:creator>
  <cp:lastModifiedBy>Shantanu Joshi</cp:lastModifiedBy>
  <cp:revision>69</cp:revision>
  <dcterms:created xsi:type="dcterms:W3CDTF">2014-10-29T12:18:58Z</dcterms:created>
  <dcterms:modified xsi:type="dcterms:W3CDTF">2015-09-19T14:38:33Z</dcterms:modified>
</cp:coreProperties>
</file>