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416" r:id="rId3"/>
    <p:sldId id="257" r:id="rId4"/>
    <p:sldId id="420" r:id="rId5"/>
    <p:sldId id="455" r:id="rId6"/>
    <p:sldId id="421" r:id="rId7"/>
    <p:sldId id="448" r:id="rId8"/>
    <p:sldId id="449" r:id="rId9"/>
    <p:sldId id="451" r:id="rId10"/>
    <p:sldId id="453" r:id="rId11"/>
    <p:sldId id="456" r:id="rId12"/>
    <p:sldId id="422" r:id="rId13"/>
    <p:sldId id="417" r:id="rId14"/>
    <p:sldId id="457" r:id="rId15"/>
    <p:sldId id="480" r:id="rId16"/>
    <p:sldId id="469" r:id="rId17"/>
    <p:sldId id="458" r:id="rId18"/>
    <p:sldId id="454" r:id="rId19"/>
    <p:sldId id="435" r:id="rId20"/>
    <p:sldId id="467" r:id="rId21"/>
    <p:sldId id="437" r:id="rId22"/>
    <p:sldId id="459" r:id="rId23"/>
    <p:sldId id="460" r:id="rId24"/>
    <p:sldId id="463" r:id="rId25"/>
    <p:sldId id="462" r:id="rId26"/>
    <p:sldId id="464" r:id="rId27"/>
    <p:sldId id="473" r:id="rId28"/>
    <p:sldId id="472" r:id="rId29"/>
    <p:sldId id="474" r:id="rId30"/>
    <p:sldId id="470" r:id="rId31"/>
    <p:sldId id="468" r:id="rId32"/>
    <p:sldId id="471" r:id="rId33"/>
    <p:sldId id="475" r:id="rId34"/>
    <p:sldId id="476" r:id="rId35"/>
    <p:sldId id="477" r:id="rId36"/>
    <p:sldId id="478" r:id="rId37"/>
    <p:sldId id="479" r:id="rId38"/>
    <p:sldId id="395" r:id="rId39"/>
    <p:sldId id="333" r:id="rId40"/>
    <p:sldId id="46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E8A"/>
    <a:srgbClr val="15202B"/>
    <a:srgbClr val="1D2A39"/>
    <a:srgbClr val="27384A"/>
    <a:srgbClr val="28394B"/>
    <a:srgbClr val="269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8"/>
    <p:restoredTop sz="77891" autoAdjust="0"/>
  </p:normalViewPr>
  <p:slideViewPr>
    <p:cSldViewPr snapToGrid="0" snapToObjects="1">
      <p:cViewPr varScale="1">
        <p:scale>
          <a:sx n="56" d="100"/>
          <a:sy n="56" d="100"/>
        </p:scale>
        <p:origin x="20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17F40-2D04-BE4F-B5F2-629D14F8D61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F4F2D-9793-084B-8AF3-76F7CF86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4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55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2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Indents in python are considered syntax. Nested items require an extra indent than their parent items. Incorrectly placed indents lead to most python syntax compile errors.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0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0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9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2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42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63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5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2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1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16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9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26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79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84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9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88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4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348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21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8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590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52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tree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weka</a:t>
            </a:r>
            <a:endParaRPr lang="en-US" baseline="0" dirty="0" smtClean="0"/>
          </a:p>
          <a:p>
            <a:endParaRPr lang="en-US" baseline="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Word of caution: biggest pitfall in data mining is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overfitting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 model that fits well to the dataset but fails to generalize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use 66% of data to build a model, and save 33% to test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69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3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9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6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0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3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C2EA-AFD4-1346-9DA4-31E888C6609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4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0.png"/><Relationship Id="rId5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lehouse.org/mlclass/index.html" TargetMode="External"/><Relationship Id="rId4" Type="http://schemas.openxmlformats.org/officeDocument/2006/relationships/hyperlink" Target="https://www.reddit.com/r/MachineLearning/wiki/index" TargetMode="External"/><Relationship Id="rId5" Type="http://schemas.openxmlformats.org/officeDocument/2006/relationships/hyperlink" Target="http://archive.ics.uci.edu/ml/" TargetMode="External"/><Relationship Id="rId6" Type="http://schemas.openxmlformats.org/officeDocument/2006/relationships/hyperlink" Target="http://www.r2d3.us/visual-intro-to-machine-learning-part-1/" TargetMode="External"/><Relationship Id="rId7" Type="http://schemas.openxmlformats.org/officeDocument/2006/relationships/hyperlink" Target="http://www.wzchen.com/" TargetMode="Externa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BUSINESS </a:t>
            </a:r>
            <a:r>
              <a:rPr lang="en-US" sz="66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ANALYTICS 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CLUB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77883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Workshop</a:t>
            </a:r>
            <a:r>
              <a:rPr lang="en-US" sz="4800" dirty="0" smtClean="0">
                <a:solidFill>
                  <a:srgbClr val="1D2A39"/>
                </a:solidFill>
                <a:latin typeface="Homizio Nova Light"/>
                <a:cs typeface="Homizio Nova Light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Series 9.26</a:t>
            </a:r>
          </a:p>
          <a:p>
            <a:pPr algn="ctr"/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             Machine Learning</a:t>
            </a:r>
            <a:endParaRPr lang="en-US" sz="2800" dirty="0">
              <a:solidFill>
                <a:srgbClr val="1DAE8A"/>
              </a:solidFill>
              <a:latin typeface="Homizio Nova Light"/>
              <a:cs typeface="Homizio Nov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2960" y="5171622"/>
            <a:ext cx="3952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Janet Ye</a:t>
            </a: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Shantanu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Joshi</a:t>
            </a: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66" y="2334249"/>
            <a:ext cx="1126173" cy="109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Running a Python File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657584"/>
            <a:ext cx="914400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Once you are in Desktop directory…</a:t>
            </a: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Typing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ls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] 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on mac or 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[</a:t>
            </a:r>
            <a:r>
              <a:rPr lang="en-US" sz="2800" dirty="0" err="1">
                <a:solidFill>
                  <a:srgbClr val="1DAE8A"/>
                </a:solidFill>
                <a:latin typeface="Homizio Nova Light"/>
                <a:cs typeface="Homizio Nova Light"/>
              </a:rPr>
              <a:t>dir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] 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in windows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will display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neural.py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]</a:t>
            </a: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Running a file:</a:t>
            </a:r>
            <a:endParaRPr lang="en-US" sz="2800" dirty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Type: 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python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neural.py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You 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should see 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Hello World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 printed on your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14694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030" y="2942802"/>
            <a:ext cx="91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Sigmoid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Sigmoid Function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418" y="2165547"/>
            <a:ext cx="4064000" cy="304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0" y="1901391"/>
                <a:ext cx="45720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Arial" charset="0"/>
                  <a:buChar char="•"/>
                </a:pPr>
                <a:r>
                  <a:rPr lang="en-US" sz="2800" dirty="0" smtClean="0">
                    <a:solidFill>
                      <a:schemeClr val="bg1"/>
                    </a:solidFill>
                    <a:latin typeface="Homizio Nova Light" charset="0"/>
                    <a:ea typeface="Homizio Nova Light" charset="0"/>
                    <a:cs typeface="Homizio Nova Light" charset="0"/>
                  </a:rPr>
                  <a:t>Maps any value to a value between 0 or 1</a:t>
                </a:r>
              </a:p>
              <a:p>
                <a:pPr marL="457200" indent="-457200">
                  <a:lnSpc>
                    <a:spcPct val="30000"/>
                  </a:lnSpc>
                  <a:buFont typeface="Arial" charset="0"/>
                  <a:buChar char="•"/>
                </a:pPr>
                <a:endParaRPr lang="en-US" sz="2800" dirty="0">
                  <a:solidFill>
                    <a:schemeClr val="bg1"/>
                  </a:solidFill>
                  <a:latin typeface="Homizio Nova Light"/>
                  <a:cs typeface="Homizio Nova Light"/>
                  <a:sym typeface="Wingdings"/>
                </a:endParaRPr>
              </a:p>
              <a:p>
                <a:pPr marL="457200" indent="-457200" algn="l">
                  <a:buFont typeface="Arial" charset="0"/>
                  <a:buChar char="•"/>
                </a:pPr>
                <a:r>
                  <a:rPr lang="en-US" sz="2800" dirty="0" smtClean="0">
                    <a:solidFill>
                      <a:schemeClr val="bg1"/>
                    </a:solidFill>
                    <a:latin typeface="Homizio Nova Light" charset="0"/>
                    <a:ea typeface="Homizio Nova Light" charset="0"/>
                    <a:cs typeface="Homizio Nova Light" charset="0"/>
                  </a:rPr>
                  <a:t>Can convert numbers to probabilities </a:t>
                </a:r>
              </a:p>
              <a:p>
                <a:pPr marL="457200" indent="-457200">
                  <a:lnSpc>
                    <a:spcPct val="30000"/>
                  </a:lnSpc>
                  <a:buFont typeface="Arial" charset="0"/>
                  <a:buChar char="•"/>
                </a:pPr>
                <a:endParaRPr lang="en-US" sz="2800" dirty="0">
                  <a:solidFill>
                    <a:schemeClr val="bg1"/>
                  </a:solidFill>
                  <a:latin typeface="Homizio Nova Light"/>
                  <a:cs typeface="Homizio Nova Light"/>
                  <a:sym typeface="Wingdings"/>
                </a:endParaRPr>
              </a:p>
              <a:p>
                <a:pPr marL="457200" indent="-4572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Homizio Nova Light" charset="0"/>
                            <a:cs typeface="Homizio Nova Light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Homizio Nova Light" charset="0"/>
                            <a:cs typeface="Homizio Nova Light" charset="0"/>
                          </a:rPr>
                          <m:t>𝑑𝑆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Homizio Nova Light" charset="0"/>
                            <a:cs typeface="Homizio Nova Light" charset="0"/>
                          </a:rPr>
                          <m:t>𝑑𝑥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charset="0"/>
                        <a:ea typeface="Homizio Nova Light" charset="0"/>
                        <a:cs typeface="Homizio Nova Light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charset="0"/>
                        <a:ea typeface="Homizio Nova Light" charset="0"/>
                        <a:cs typeface="Homizio Nova Light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charset="0"/>
                        <a:ea typeface="Homizio Nova Light" charset="0"/>
                        <a:cs typeface="Homizio Nova Light" charset="0"/>
                      </a:rPr>
                      <m:t>∗(1−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charset="0"/>
                        <a:ea typeface="Homizio Nova Light" charset="0"/>
                        <a:cs typeface="Homizio Nova Light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charset="0"/>
                        <a:ea typeface="Homizio Nova Light" charset="0"/>
                        <a:cs typeface="Homizio Nova Light" charset="0"/>
                      </a:rPr>
                      <m:t>)</m:t>
                    </m:r>
                  </m:oMath>
                </a14:m>
                <a:endParaRPr lang="en-US" sz="2800" dirty="0" smtClean="0">
                  <a:solidFill>
                    <a:schemeClr val="bg1"/>
                  </a:solidFill>
                  <a:latin typeface="Homizio Nova Light" charset="0"/>
                  <a:ea typeface="Homizio Nova Light" charset="0"/>
                  <a:cs typeface="Homizio Nova Light" charset="0"/>
                </a:endParaRP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1391"/>
                <a:ext cx="4572000" cy="4525963"/>
              </a:xfrm>
              <a:prstGeom prst="rect">
                <a:avLst/>
              </a:prstGeom>
              <a:blipFill rotWithShape="0">
                <a:blip r:embed="rId5"/>
                <a:stretch>
                  <a:fillRect l="-24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77201" y="5382490"/>
                <a:ext cx="156799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201" y="5382490"/>
                <a:ext cx="1567993" cy="525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flipH="1">
                <a:off x="8372150" y="4959627"/>
                <a:ext cx="297994" cy="275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15202B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15202B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72150" y="4959627"/>
                <a:ext cx="297994" cy="2757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flipH="1">
                <a:off x="4860235" y="2274876"/>
                <a:ext cx="297994" cy="275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15202B"/>
                          </a:solidFill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rgbClr val="15202B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15202B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15202B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15202B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60235" y="2274876"/>
                <a:ext cx="297994" cy="275794"/>
              </a:xfrm>
              <a:prstGeom prst="rect">
                <a:avLst/>
              </a:prstGeom>
              <a:blipFill rotWithShape="0">
                <a:blip r:embed="rId8"/>
                <a:stretch>
                  <a:fillRect l="-26531" t="-2222" r="-857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3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Importing </a:t>
            </a:r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Numpy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57584"/>
            <a:ext cx="9144000" cy="323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In Sublime, edit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neural.py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delete the previous text and leave only:</a:t>
            </a:r>
          </a:p>
          <a:p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  <a:sym typeface="Wingdings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Syntax: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Importing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NumPy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 in this way allows us to use all the prebuilt functions in the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NumPy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package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Setting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numpy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as np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simply allows us to use np instead of typing out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numpy</a:t>
            </a:r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2234648"/>
            <a:ext cx="2946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Input the Sigmoid Curve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15935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In Sublime, edit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neural.py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and type 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</a:t>
            </a: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  <a:sym typeface="Wingdings"/>
            </a:endParaRPr>
          </a:p>
          <a:p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  <a:sym typeface="Wingdings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Syntax: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def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tells python we are defining a function called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nonlin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with parameters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x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 and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deriv</a:t>
            </a:r>
            <a:endParaRPr lang="en-US" sz="2800" dirty="0">
              <a:solidFill>
                <a:srgbClr val="1DAE8A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deriv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 is an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optional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variable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, and it is set to False by default. You will see in a few slides how to change its value.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15" y="1384974"/>
            <a:ext cx="3568512" cy="12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Python Indentation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15935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VERY IMPORTANT!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Indents in python are considered syntax.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1 indent = 4 spaces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Nested items require an extra indent than their parent items.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Incorrectly placed or missing indents lead to most python syntax compline errors.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Input the Sigmoid Curve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30881"/>
            <a:ext cx="51589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return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 tells our function to output something </a:t>
            </a:r>
            <a:r>
              <a:rPr lang="en-US" sz="2800" u="sng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and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 terminate the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05" y="1483417"/>
            <a:ext cx="3568512" cy="12576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41749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The next line is an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if-statement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, if </a:t>
            </a: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deriv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 is set to True then the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nested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 statement is returned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If </a:t>
            </a: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deriv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sym typeface="Wingdings"/>
              </a:rPr>
              <a:t> is False, it skips the if statement and the last line is returned</a:t>
            </a: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85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Note: </a:t>
            </a:r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NumPy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Usage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57584"/>
            <a:ext cx="9144000" cy="336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Notice the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np.exp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(-x)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As previously defined we set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numpy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as np so this function </a:t>
            </a:r>
          </a:p>
          <a:p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actually reads as:</a:t>
            </a:r>
          </a:p>
          <a:p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	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	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numpy.exp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(something)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The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numpy.exp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function is a function that returns the value of </a:t>
            </a:r>
          </a:p>
          <a:p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	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[e]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(~2.718…) raised to the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[something]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power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47" y="1831756"/>
            <a:ext cx="3568512" cy="12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Sigmoid Defined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57584"/>
            <a:ext cx="9144000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In the function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nonlin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we’ve defined the behavior of our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sigmoid curve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When 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[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deriv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=false]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 the function tells us 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When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[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deriv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=true]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the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funciton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outputs the derivative at a </a:t>
            </a:r>
          </a:p>
          <a:p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given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  <a:sym typeface="Wingdings"/>
              </a:rPr>
              <a:t>[x]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  <a:sym typeface="Wingdings"/>
              </a:rPr>
              <a:t>which is: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92868" y="2342834"/>
                <a:ext cx="1071252" cy="8166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1DAE8A"/>
                              </a:solidFill>
                              <a:latin typeface="Cambria Math" charset="0"/>
                              <a:ea typeface="Homizio Nova" charset="0"/>
                              <a:cs typeface="Homizio Nova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1DAE8A"/>
                              </a:solidFill>
                              <a:latin typeface="Cambria Math" charset="0"/>
                              <a:ea typeface="Homizio Nova" charset="0"/>
                              <a:cs typeface="Homizio Nova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1DAE8A"/>
                              </a:solidFill>
                              <a:latin typeface="Cambria Math" charset="0"/>
                              <a:ea typeface="Homizio Nova" charset="0"/>
                              <a:cs typeface="Homizio Nova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l-GR" sz="2800" b="0" i="1" smtClean="0">
                                  <a:solidFill>
                                    <a:srgbClr val="1DAE8A"/>
                                  </a:solidFill>
                                  <a:latin typeface="Cambria Math" charset="0"/>
                                  <a:ea typeface="Homizio Nova" charset="0"/>
                                  <a:cs typeface="Homizio Nova" charset="0"/>
                                </a:rPr>
                              </m:ctrlPr>
                            </m:sSupPr>
                            <m:e>
                              <m:r>
                                <a:rPr lang="el-GR" sz="2800" b="0" i="1" smtClean="0">
                                  <a:solidFill>
                                    <a:srgbClr val="1DAE8A"/>
                                  </a:solidFill>
                                  <a:latin typeface="Cambria Math" charset="0"/>
                                  <a:ea typeface="Homizio Nova" charset="0"/>
                                  <a:cs typeface="Homizio Nova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sz="2800" b="0" i="1" smtClean="0">
                                  <a:solidFill>
                                    <a:srgbClr val="1DAE8A"/>
                                  </a:solidFill>
                                  <a:latin typeface="Cambria Math" charset="0"/>
                                  <a:ea typeface="Homizio Nova" charset="0"/>
                                  <a:cs typeface="Homizio Nova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1DAE8A"/>
                                  </a:solidFill>
                                  <a:latin typeface="Cambria Math" charset="0"/>
                                  <a:ea typeface="Homizio Nova" charset="0"/>
                                  <a:cs typeface="Homizio Nova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1DAE8A"/>
                  </a:solidFill>
                  <a:latin typeface="Homizio Nova" charset="0"/>
                  <a:ea typeface="Homizio Nova" charset="0"/>
                  <a:cs typeface="Homizio Nova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868" y="2342834"/>
                <a:ext cx="1071252" cy="816634"/>
              </a:xfrm>
              <a:prstGeom prst="rect">
                <a:avLst/>
              </a:prstGeom>
              <a:blipFill rotWithShape="0">
                <a:blip r:embed="rId4"/>
                <a:stretch>
                  <a:fillRect r="-10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43650" y="3682764"/>
                <a:ext cx="17078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1DAE8A"/>
                          </a:solidFill>
                          <a:latin typeface="Cambria Math" charset="0"/>
                          <a:ea typeface="Homizio Nova" charset="0"/>
                          <a:cs typeface="Homizio Nova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rgbClr val="1DAE8A"/>
                          </a:solidFill>
                          <a:latin typeface="Cambria Math" charset="0"/>
                          <a:ea typeface="Homizio Nova" charset="0"/>
                          <a:cs typeface="Homizio Nova" charset="0"/>
                        </a:rPr>
                        <m:t>∗(1−</m:t>
                      </m:r>
                      <m:r>
                        <a:rPr lang="en-US" sz="2800" b="0" i="1" smtClean="0">
                          <a:solidFill>
                            <a:srgbClr val="1DAE8A"/>
                          </a:solidFill>
                          <a:latin typeface="Cambria Math" charset="0"/>
                          <a:ea typeface="Homizio Nova" charset="0"/>
                          <a:cs typeface="Homizio Nova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1DAE8A"/>
                          </a:solidFill>
                          <a:latin typeface="Cambria Math" charset="0"/>
                          <a:ea typeface="Homizio Nova" charset="0"/>
                          <a:cs typeface="Homizio Nova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1DAE8A"/>
                  </a:solidFill>
                  <a:latin typeface="Homizio Nova" charset="0"/>
                  <a:ea typeface="Homizio Nova" charset="0"/>
                  <a:cs typeface="Homizio Nova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650" y="3682764"/>
                <a:ext cx="170786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030" y="2942802"/>
            <a:ext cx="91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Initializing the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Set Ups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57584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Download the zip file from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bit.ly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/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bacdata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“Python ML” folder. In the zip file, you’ll find: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Installation Guide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Python Installers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Sublime Text (Text editor) Installers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Windows Users: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Special Library Package File (IMPT: DO NOT edit the name of this file)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Our Data Set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0154" y="3727174"/>
            <a:ext cx="90436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 charset="0"/>
                <a:ea typeface="Homizio Nova Light" charset="0"/>
                <a:cs typeface="Homizio Nova Light" charset="0"/>
              </a:rPr>
              <a:t>We are trying to </a:t>
            </a:r>
            <a:r>
              <a:rPr lang="en-US" sz="2800" dirty="0" smtClean="0">
                <a:solidFill>
                  <a:srgbClr val="1DAE8A"/>
                </a:solidFill>
                <a:latin typeface="Homizio Nova Light" charset="0"/>
                <a:ea typeface="Homizio Nova Light" charset="0"/>
                <a:cs typeface="Homizio Nova Light" charset="0"/>
              </a:rPr>
              <a:t>predict</a:t>
            </a:r>
            <a:r>
              <a:rPr lang="en-US" sz="2800" dirty="0" smtClean="0">
                <a:solidFill>
                  <a:schemeClr val="bg1"/>
                </a:solidFill>
                <a:latin typeface="Homizio Nova Light" charset="0"/>
                <a:ea typeface="Homizio Nova Light" charset="0"/>
                <a:cs typeface="Homizio Nova Light" charset="0"/>
              </a:rPr>
              <a:t> the </a:t>
            </a:r>
            <a:r>
              <a:rPr lang="en-US" sz="2800" dirty="0" smtClean="0">
                <a:solidFill>
                  <a:srgbClr val="1DAE8A"/>
                </a:solidFill>
                <a:latin typeface="Homizio Nova Light" charset="0"/>
                <a:ea typeface="Homizio Nova Light" charset="0"/>
                <a:cs typeface="Homizio Nova Light" charset="0"/>
              </a:rPr>
              <a:t>Output</a:t>
            </a:r>
            <a:r>
              <a:rPr lang="en-US" sz="2800" dirty="0" smtClean="0">
                <a:solidFill>
                  <a:schemeClr val="bg1"/>
                </a:solidFill>
                <a:latin typeface="Homizio Nova Light" charset="0"/>
                <a:ea typeface="Homizio Nova Light" charset="0"/>
                <a:cs typeface="Homizio Nova Light" charset="0"/>
              </a:rPr>
              <a:t> column via the three </a:t>
            </a:r>
            <a:r>
              <a:rPr lang="en-US" sz="2800" dirty="0" smtClean="0">
                <a:solidFill>
                  <a:srgbClr val="1DAE8A"/>
                </a:solidFill>
                <a:latin typeface="Homizio Nova Light" charset="0"/>
                <a:ea typeface="Homizio Nova Light" charset="0"/>
                <a:cs typeface="Homizio Nova Light" charset="0"/>
              </a:rPr>
              <a:t>Input</a:t>
            </a:r>
            <a:r>
              <a:rPr lang="en-US" sz="2800" dirty="0" smtClean="0">
                <a:solidFill>
                  <a:schemeClr val="bg1"/>
                </a:solidFill>
                <a:latin typeface="Homizio Nova Light" charset="0"/>
                <a:ea typeface="Homizio Nova Light" charset="0"/>
                <a:cs typeface="Homizio Nova Light" charset="0"/>
              </a:rPr>
              <a:t> columns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 charset="0"/>
                <a:ea typeface="Homizio Nova Light" charset="0"/>
                <a:cs typeface="Homizio Nova Light" charset="0"/>
              </a:rPr>
              <a:t>Measuring statistics ex) Leftmost column is perfectly correlated with output will help solve the problem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96584" y="1136374"/>
          <a:ext cx="3971926" cy="2590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1718"/>
                <a:gridCol w="528955"/>
                <a:gridCol w="597218"/>
                <a:gridCol w="586105"/>
                <a:gridCol w="1217930"/>
              </a:tblGrid>
              <a:tr h="46607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Inputs: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baseline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(</a:t>
                      </a:r>
                      <a:r>
                        <a:rPr lang="en-US" sz="2800" b="1" i="0" baseline="0" dirty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1)</a:t>
                      </a:r>
                      <a:endParaRPr lang="en-US" sz="2800" b="1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(2)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(3)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1DAE8A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Output</a:t>
                      </a:r>
                      <a:endParaRPr lang="en-US" sz="2800" b="0" i="0" dirty="0">
                        <a:solidFill>
                          <a:srgbClr val="1DAE8A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5418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0</a:t>
                      </a:r>
                      <a:endParaRPr lang="en-US" sz="2800" b="1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0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1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1DAE8A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0</a:t>
                      </a:r>
                      <a:endParaRPr lang="en-US" sz="2800" b="0" i="0" dirty="0">
                        <a:solidFill>
                          <a:srgbClr val="1DAE8A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1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1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1DAE8A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1</a:t>
                      </a:r>
                      <a:endParaRPr lang="en-US" sz="2800" b="0" i="0" dirty="0">
                        <a:solidFill>
                          <a:srgbClr val="1DAE8A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0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1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1DAE8A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1</a:t>
                      </a:r>
                      <a:endParaRPr lang="en-US" sz="2800" b="0" i="0" dirty="0">
                        <a:solidFill>
                          <a:srgbClr val="1DAE8A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0</a:t>
                      </a:r>
                      <a:endParaRPr lang="en-US" sz="2800" b="1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1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1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1DAE8A"/>
                          </a:solidFill>
                          <a:latin typeface="Homizio Nova Light" charset="0"/>
                          <a:ea typeface="Homizio Nova Light" charset="0"/>
                          <a:cs typeface="Homizio Nova Light" charset="0"/>
                        </a:rPr>
                        <a:t>0</a:t>
                      </a:r>
                      <a:endParaRPr lang="en-US" sz="2800" b="0" i="0" dirty="0">
                        <a:solidFill>
                          <a:srgbClr val="1DAE8A"/>
                        </a:solidFill>
                        <a:latin typeface="Homizio Nova Light" charset="0"/>
                        <a:ea typeface="Homizio Nova Light" charset="0"/>
                        <a:cs typeface="Homizio Nova Light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3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Initializing the Inputs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317617"/>
            <a:ext cx="9144000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Type the following after the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nonlin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definition: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Syntax: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We are setting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to be a matrix representing our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inputs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np.array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is the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NumPy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function for multidimensional arrays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Can also be written in one line (no need of special spacing)</a:t>
            </a:r>
          </a:p>
          <a:p>
            <a:pPr lvl="1"/>
            <a:r>
              <a:rPr lang="pl-PL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	</a:t>
            </a:r>
            <a:r>
              <a:rPr lang="pl-PL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X </a:t>
            </a:r>
            <a:r>
              <a:rPr lang="pl-PL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= </a:t>
            </a:r>
            <a:r>
              <a:rPr lang="pl-PL" sz="2800" dirty="0" err="1">
                <a:solidFill>
                  <a:srgbClr val="1DAE8A"/>
                </a:solidFill>
                <a:latin typeface="Homizio Nova Light"/>
                <a:cs typeface="Homizio Nova Light"/>
              </a:rPr>
              <a:t>np.array</a:t>
            </a:r>
            <a:r>
              <a:rPr lang="pl-PL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([ [</a:t>
            </a:r>
            <a:r>
              <a:rPr lang="pl-PL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0,0,1</a:t>
            </a:r>
            <a:r>
              <a:rPr lang="pl-PL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], [</a:t>
            </a:r>
            <a:r>
              <a:rPr lang="pl-PL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0,1,1</a:t>
            </a:r>
            <a:r>
              <a:rPr lang="pl-PL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], [</a:t>
            </a:r>
            <a:r>
              <a:rPr lang="pl-PL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1,0,1</a:t>
            </a:r>
            <a:r>
              <a:rPr lang="pl-PL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], [</a:t>
            </a:r>
            <a:r>
              <a:rPr lang="pl-PL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1,1,1] </a:t>
            </a:r>
            <a:r>
              <a:rPr lang="pl-PL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])</a:t>
            </a:r>
          </a:p>
          <a:p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94" y="1840837"/>
            <a:ext cx="3241057" cy="12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Initializing the Output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317617"/>
            <a:ext cx="9144000" cy="509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Type the following after the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input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definition: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Syntax: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We are setting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(note: lowercase) to be a vector representing our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output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.T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at the end of the array definition is the transpose function in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numpy</a:t>
            </a:r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u="sng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Why?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Because It’s easier to write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.T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then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np.array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([[0],[0],[1],[1]])</a:t>
            </a:r>
            <a:endParaRPr lang="pl-PL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50" y="2021509"/>
            <a:ext cx="4483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Array Transpose…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72808" y="2631634"/>
                <a:ext cx="1437188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  <a:ea typeface="Homizio Nova" charset="0"/>
                              <a:cs typeface="Homizio Nova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  <a:ea typeface="Homizio Nova" charset="0"/>
                              <a:cs typeface="Homizio Nova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  <a:ea typeface="Homizio Nova" charset="0"/>
                              <a:cs typeface="Homizio Nova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charset="0"/>
                          <a:ea typeface="Homizio Nova" charset="0"/>
                          <a:cs typeface="Homizio Nova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  <a:ea typeface="Homizio Nova" charset="0"/>
                              <a:cs typeface="Homizio Nov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Homizio Nova" charset="0"/>
                                  <a:cs typeface="Homizio Nova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ea typeface="Homizio Nova" charset="0"/>
                                    <a:cs typeface="Homizio Nova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ea typeface="Homizio Nova" charset="0"/>
                                    <a:cs typeface="Homizio Nova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ea typeface="Homizio Nova" charset="0"/>
                                    <a:cs typeface="Homizio Nova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ea typeface="Homizio Nova" charset="0"/>
                                    <a:cs typeface="Homizio Nova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 smtClean="0">
                  <a:solidFill>
                    <a:schemeClr val="bg1"/>
                  </a:solidFill>
                  <a:latin typeface="Homizio Nova" charset="0"/>
                  <a:ea typeface="Homizio Nova" charset="0"/>
                  <a:cs typeface="Homizio Nova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808" y="2631634"/>
                <a:ext cx="1437188" cy="15874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5068" y="3209901"/>
                <a:ext cx="28699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charset="0"/>
                          <a:ea typeface="Homizio Nova" charset="0"/>
                          <a:cs typeface="Homizio Nova" charset="0"/>
                        </a:rPr>
                        <m:t>y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charset="0"/>
                          <a:ea typeface="Homizio Nova" charset="0"/>
                          <a:cs typeface="Homizio Nova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  <a:ea typeface="Homizio Nova" charset="0"/>
                              <a:cs typeface="Homizio Nov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Homizio Nova" charset="0"/>
                                  <a:cs typeface="Homizio Nova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ea typeface="Homizio Nova" charset="0"/>
                                    <a:cs typeface="Homizio Nova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ea typeface="Homizio Nova" charset="0"/>
                                    <a:cs typeface="Homizio Nova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ea typeface="Homizio Nova" charset="0"/>
                                    <a:cs typeface="Homizio Nova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ea typeface="Homizio Nova" charset="0"/>
                                    <a:cs typeface="Homizio Nova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 smtClean="0">
                  <a:solidFill>
                    <a:schemeClr val="bg1"/>
                  </a:solidFill>
                  <a:latin typeface="Homizio Nova" charset="0"/>
                  <a:ea typeface="Homizio Nova" charset="0"/>
                  <a:cs typeface="Homizio Nova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8" y="3209901"/>
                <a:ext cx="286995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1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Initializing Random Seed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317617"/>
            <a:ext cx="9144000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Type the following after the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output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definition:</a:t>
            </a:r>
          </a:p>
          <a:p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Syntax: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This refers to the seed number for the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random function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 the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np.random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module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Random numbers come from normal distributions, the seed allows each random number to come from the SAME normal distribution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That way we train the model using the same random numbers. This allows us to see the true effects of our neural network.</a:t>
            </a: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0" y="1912180"/>
            <a:ext cx="27559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030" y="2942802"/>
            <a:ext cx="91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Initializing Weights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Initializing Weights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317617"/>
            <a:ext cx="9144000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Type the following after the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random seed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function: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Syntax: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Initial weights will be set to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syn0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, the first layer synapse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np.random.random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((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r,c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))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returns an 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r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by 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matrix (in this case 3x1) of random numbers in the range [0, 1), based off of the seed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2 *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np.random.random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– 1 manipulates the interval and returns random numbers in the rage [-1, 1)</a:t>
            </a: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28" y="1934754"/>
            <a:ext cx="5115743" cy="47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030" y="2942802"/>
            <a:ext cx="91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Understand Neural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Human Neurons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30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Neural Network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23" y="1099902"/>
            <a:ext cx="4941277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Neural network is a machine learning algorithm that tries to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mimic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the human brain.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Widely used in the 80s and early 90s, but popularity diminished because it requires intense computational power.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Recent resurgence: state-of-the-art technique for many applications</a:t>
            </a: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55" y="1491341"/>
            <a:ext cx="3777344" cy="39089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666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Learning Objective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97675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Understand the fundamentals of a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Neural Network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and it’s application through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Python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Install and use basics of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Python 2.7</a:t>
            </a:r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Setup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NumPy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Introduce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Sigmoid Curves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and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Backpropagation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Training Session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55" y="5358011"/>
            <a:ext cx="91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Breaking it down line by line…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3" y="1092121"/>
            <a:ext cx="6790673" cy="42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Training Session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098959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We begin a loop by writing: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(Don’t miss the colon at the end!)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xrange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 (10000)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means we are looping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iter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, our placeholder variable, from 0 to 9999. You can name it anything you’d like, usually people use something like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, or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iter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The loop first sets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iter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to 0, computes everything that is indented under the for loop.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Then set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iter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to 1, compute…set to 2, compute…etc. The loop stops after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iter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completes the 10000</a:t>
            </a:r>
            <a:r>
              <a:rPr lang="en-US" sz="2800" baseline="300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round. The value of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iter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at completion is 9999.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085" y="1211966"/>
            <a:ext cx="42545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Training Session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098959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u="sng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Forward propagation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: going forward with the layers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Sublime text should automatically begin indented block within the for loop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            here we set the input layer of the neural network to X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                                              computes the hidden layer.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np.dot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(l0, syn0) is the dot product calculation for matrices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Then we pass the dot product to the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nonlin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function we wrote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How did we do?    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                          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compares our prediction (what sigmoid function outputs) with the actual y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7" y="2528919"/>
            <a:ext cx="1104900" cy="292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7" y="2905173"/>
            <a:ext cx="455930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07" y="4599940"/>
            <a:ext cx="2882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Training Session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098959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Recall in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Calc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1, Euler’s method says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dy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= dx * slope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l1_error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is like your dx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nonlin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(l1, True)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calls the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nonlin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function. It sees the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deriv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=True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, and enters into the if statement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l1_delta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is like your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dy</a:t>
            </a:r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6" y="1150835"/>
            <a:ext cx="6997700" cy="35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05" y="3287482"/>
            <a:ext cx="3568512" cy="12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Training Session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" y="1098959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Computer science syntax: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+= 1 is the shorthand for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=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+ 1 (Similarly,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-= 1 is the same as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=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– 1)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We now adjust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syn0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, the first layer synapse, by adding an adjustment term – the dot product of l0 and l1_delta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This step is called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backward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propogation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The loop continues…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iter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is incremented by 1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84" y="1109845"/>
            <a:ext cx="4762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30" y="1854230"/>
            <a:ext cx="5229468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So far, you should have something like this.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Take a second to modify your code if need be.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Pay attention to indentation, commas, and colons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98" y="0"/>
            <a:ext cx="3886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Running Code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23" y="1098959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 Terminal, (Desktop should be your current directory), type</a:t>
            </a:r>
          </a:p>
          <a:p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	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python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neural.py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You should get something like…results are quite good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06" y="3057425"/>
            <a:ext cx="4660077" cy="159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30" y="2942802"/>
            <a:ext cx="91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Real Life Example: Self-Driving Car</a:t>
            </a:r>
          </a:p>
        </p:txBody>
      </p:sp>
    </p:spTree>
    <p:extLst>
      <p:ext uri="{BB962C8B-B14F-4D97-AF65-F5344CB8AC3E}">
        <p14:creationId xmlns:p14="http://schemas.microsoft.com/office/powerpoint/2010/main" val="21191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Useful Resources</a:t>
            </a:r>
            <a:endParaRPr lang="en-US" sz="5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37363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Free Stanford Machine Learning on </a:t>
            </a: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Coursera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Link: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https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://</a:t>
            </a:r>
            <a:r>
              <a:rPr lang="en-US" sz="2800" dirty="0" err="1">
                <a:solidFill>
                  <a:srgbClr val="1DAE8A"/>
                </a:solidFill>
                <a:latin typeface="Homizio Nova Light"/>
                <a:cs typeface="Homizio Nova Light"/>
              </a:rPr>
              <a:t>www.coursera.org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/learn/machine-learning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Blog </a:t>
            </a:r>
            <a:r>
              <a:rPr lang="en-US" sz="2800" dirty="0">
                <a:solidFill>
                  <a:srgbClr val="FFFFFF"/>
                </a:solidFill>
                <a:latin typeface="Homizio Nova Light"/>
                <a:cs typeface="Homizio Nova Light"/>
              </a:rPr>
              <a:t>with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detailed write-ups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hlinkClick r:id="rId3"/>
              </a:rPr>
              <a:t>http</a:t>
            </a:r>
            <a:r>
              <a:rPr lang="en-US" sz="2800" dirty="0">
                <a:solidFill>
                  <a:srgbClr val="FFFFFF"/>
                </a:solidFill>
                <a:latin typeface="Homizio Nova Light"/>
                <a:cs typeface="Homizio Nova Light"/>
                <a:hlinkClick r:id="rId3"/>
              </a:rPr>
              <a:t>://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  <a:hlinkClick r:id="rId3"/>
              </a:rPr>
              <a:t>www.holehouse.org/mlclass/index.html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Reddit</a:t>
            </a:r>
            <a:r>
              <a:rPr lang="en-US" sz="2800" dirty="0" smtClean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: </a:t>
            </a:r>
            <a:r>
              <a:rPr lang="en-US" sz="2800" dirty="0" smtClean="0">
                <a:latin typeface="Homizio Nova" charset="0"/>
                <a:ea typeface="Homizio Nova" charset="0"/>
                <a:cs typeface="Homizio Nova" charset="0"/>
                <a:hlinkClick r:id="rId4"/>
              </a:rPr>
              <a:t>https://www.reddit.com/r/MachineLearning/wiki/index</a:t>
            </a:r>
            <a:endParaRPr lang="en-US" sz="2800" dirty="0">
              <a:latin typeface="Homizio Nova" charset="0"/>
              <a:ea typeface="Homizio Nova" charset="0"/>
              <a:cs typeface="Homizio Nov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Machine Learning Data Sets: </a:t>
            </a:r>
            <a:r>
              <a:rPr lang="en-US" sz="2800" dirty="0" smtClean="0">
                <a:latin typeface="Homizio Nova" charset="0"/>
                <a:ea typeface="Homizio Nova" charset="0"/>
                <a:cs typeface="Homizio Nova" charset="0"/>
                <a:hlinkClick r:id="rId5"/>
              </a:rPr>
              <a:t>http://archive.ics.uci.edu/ml/</a:t>
            </a:r>
            <a:endParaRPr lang="en-US" sz="2800" dirty="0" smtClean="0">
              <a:latin typeface="Homizio Nova" charset="0"/>
              <a:ea typeface="Homizio Nova" charset="0"/>
              <a:cs typeface="Homizio Nov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Machine Learning Visualization: </a:t>
            </a: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  <a:hlinkClick r:id="rId6"/>
              </a:rPr>
              <a:t>http://www.r2d3.us/visual-intro-to-machine-learning-part-1</a:t>
            </a:r>
            <a:r>
              <a:rPr lang="en-US" sz="2800" dirty="0" smtClean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  <a:hlinkClick r:id="rId6"/>
              </a:rPr>
              <a:t>/</a:t>
            </a:r>
            <a:endParaRPr lang="en-US" sz="2800" dirty="0" smtClean="0">
              <a:latin typeface="Homizio Nova" charset="0"/>
              <a:ea typeface="Homizio Nova" charset="0"/>
              <a:cs typeface="Homizio Nov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Dope Blog: </a:t>
            </a:r>
            <a:r>
              <a:rPr lang="en-US" sz="2800" dirty="0" smtClean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  <a:hlinkClick r:id="rId7"/>
              </a:rPr>
              <a:t>http://www.wzchen.com</a:t>
            </a:r>
            <a:endParaRPr lang="en-US" sz="2800" dirty="0" smtClean="0">
              <a:solidFill>
                <a:srgbClr val="FFFFFF"/>
              </a:solidFill>
              <a:latin typeface="Homizio Nova" charset="0"/>
              <a:ea typeface="Homizio Nova" charset="0"/>
              <a:cs typeface="Homizio Nov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Acknowledgement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2194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Andrew Trask</a:t>
            </a:r>
          </a:p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Product Manager @</a:t>
            </a:r>
          </a:p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Digital Reasoning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Terminology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5758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Machine Learning</a:t>
            </a:r>
            <a:r>
              <a:rPr lang="en-US" sz="2800" dirty="0">
                <a:solidFill>
                  <a:srgbClr val="FFFFFF"/>
                </a:solidFill>
                <a:latin typeface="Homizio Nova Light"/>
                <a:cs typeface="Homizio Nova Light"/>
              </a:rPr>
              <a:t>: the study and construction of algorithms that can learn from and make predictions on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data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endParaRPr lang="en-US" sz="2800" dirty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Neural Network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 statistical learning method inspired by biological neural networks</a:t>
            </a:r>
          </a:p>
          <a:p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Backpropagation</a:t>
            </a:r>
            <a:r>
              <a:rPr lang="en-US" sz="2800" dirty="0">
                <a:solidFill>
                  <a:srgbClr val="FFFFFF"/>
                </a:solidFill>
                <a:latin typeface="Homizio Nova Light"/>
                <a:cs typeface="Homizio Nova Light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how our Neural Network will learn… </a:t>
            </a:r>
          </a:p>
          <a:p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Sigmoid Function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 can map any number to be between 0,1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Appendix – Command Line Navigation</a:t>
            </a:r>
            <a:endParaRPr lang="en-US" sz="4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657584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Navigation Tips: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Type [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cd]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to change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directories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[cd ..] to move up a directory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Type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ls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] 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on mac or 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[</a:t>
            </a:r>
            <a:r>
              <a:rPr lang="en-US" sz="2800" dirty="0" err="1">
                <a:solidFill>
                  <a:srgbClr val="1DAE8A"/>
                </a:solidFill>
                <a:latin typeface="Homizio Nova Light"/>
                <a:cs typeface="Homizio Nova Light"/>
              </a:rPr>
              <a:t>dir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] 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in windows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to see contents 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of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your current directory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Typing 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tab 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will autocomplete with items from your current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directory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Typing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 [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pwd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]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on a mac or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[cd]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 windows will list the current directory path</a:t>
            </a:r>
          </a:p>
          <a:p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6556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030" y="2942802"/>
            <a:ext cx="91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NumPy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Numpy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on Mac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57584"/>
            <a:ext cx="9144000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NumPy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is a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library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in python that adds support for arrays or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data frames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Mac Users: Type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Command+Space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]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and type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[Terminal]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, hit enter to open a new terminal window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 the terminal window type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[pip install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numpy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]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and hit enter</a:t>
            </a:r>
          </a:p>
        </p:txBody>
      </p:sp>
    </p:spTree>
    <p:extLst>
      <p:ext uri="{BB962C8B-B14F-4D97-AF65-F5344CB8AC3E}">
        <p14:creationId xmlns:p14="http://schemas.microsoft.com/office/powerpoint/2010/main" val="11854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Numpy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on Windows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041359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Installation is tricky. Follow instructions </a:t>
            </a:r>
            <a:r>
              <a:rPr lang="en-US" sz="2800" u="sng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carefully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Type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Windows+Q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] 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and type 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[</a:t>
            </a:r>
            <a:r>
              <a:rPr lang="en-US" sz="2800" dirty="0" err="1">
                <a:solidFill>
                  <a:srgbClr val="1DAE8A"/>
                </a:solidFill>
                <a:latin typeface="Homizio Nova Light"/>
                <a:cs typeface="Homizio Nova Light"/>
              </a:rPr>
              <a:t>powershell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]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, double click to open 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[Windows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PowerShell]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 PowerShell, type: 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		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cd .\Downloads\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python_mlworkshop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\Windows\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hit ENTER, then type: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	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pip install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numpy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and instead of hitting ENTER this time, hit the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[TAB]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key, this should autocomplete to: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	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numpy-1.9.3+mkl-cp27-none-win32.whl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now hit ENTER</a:t>
            </a: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Note: PowerShell will be referred to as the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Terminal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 the rest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5285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Testing </a:t>
            </a:r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Numpy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657584"/>
            <a:ext cx="9144000" cy="30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Open a new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Terminal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window (Windows: PowerShell)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Type: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python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Once the Python prompt appears type: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import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numpy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 as np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and hit ENTER, nothing should happen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Type: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np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and hit ENTER the path of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numpy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should appear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68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Building our File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657584"/>
            <a:ext cx="9144000" cy="36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Open Sublime Text and create a new file called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neural.py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Save to your DESKTOP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The bottom right corner of sublime text should say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[Python]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Type: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print “Hello World”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and hit save</a:t>
            </a:r>
          </a:p>
          <a:p>
            <a:pPr marL="457200" indent="-457200">
              <a:lnSpc>
                <a:spcPct val="3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Open 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Terminal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, type 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cd Desktop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. You should see:</a:t>
            </a:r>
          </a:p>
          <a:p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	</a:t>
            </a:r>
            <a:r>
              <a:rPr lang="en-US" sz="2800" u="sng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Mac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: 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Desktop </a:t>
            </a:r>
            <a:r>
              <a:rPr lang="en-US" sz="2800" dirty="0" err="1">
                <a:solidFill>
                  <a:srgbClr val="1DAE8A"/>
                </a:solidFill>
                <a:latin typeface="Homizio Nova Light"/>
                <a:cs typeface="Homizio Nova Light"/>
              </a:rPr>
              <a:t>your_username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$</a:t>
            </a:r>
            <a:endParaRPr lang="en-US" sz="2800" u="sng" dirty="0">
              <a:solidFill>
                <a:schemeClr val="bg1"/>
              </a:solidFill>
              <a:latin typeface="Homizio Nova Light"/>
              <a:cs typeface="Homizio Nova Light"/>
            </a:endParaRPr>
          </a:p>
          <a:p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	</a:t>
            </a:r>
            <a:r>
              <a:rPr lang="en-US" sz="2800" u="sng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Windows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: </a:t>
            </a:r>
            <a:r>
              <a:rPr lang="en-US" sz="2800" dirty="0">
                <a:solidFill>
                  <a:srgbClr val="1DAE8A"/>
                </a:solidFill>
                <a:latin typeface="Homizio Nova Light"/>
                <a:cs typeface="Homizio Nova Light"/>
              </a:rPr>
              <a:t>C:\Users\</a:t>
            </a:r>
            <a:r>
              <a:rPr lang="en-US" sz="2800" dirty="0" err="1">
                <a:solidFill>
                  <a:srgbClr val="1DAE8A"/>
                </a:solidFill>
                <a:latin typeface="Homizio Nova Light"/>
                <a:cs typeface="Homizio Nova Light"/>
              </a:rPr>
              <a:t>your_username</a:t>
            </a:r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5551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8A17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2294</Words>
  <Application>Microsoft Macintosh PowerPoint</Application>
  <PresentationFormat>On-screen Show (4:3)</PresentationFormat>
  <Paragraphs>378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Homizio Nova</vt:lpstr>
      <vt:lpstr>Homizio Nova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Shantanu Joshi</dc:creator>
  <cp:keywords/>
  <dc:description/>
  <cp:lastModifiedBy>Janet Ye</cp:lastModifiedBy>
  <cp:revision>224</cp:revision>
  <cp:lastPrinted>2015-11-29T16:55:53Z</cp:lastPrinted>
  <dcterms:created xsi:type="dcterms:W3CDTF">2014-10-29T12:18:58Z</dcterms:created>
  <dcterms:modified xsi:type="dcterms:W3CDTF">2015-11-29T16:55:57Z</dcterms:modified>
  <cp:category/>
</cp:coreProperties>
</file>