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428" r:id="rId4"/>
    <p:sldId id="396" r:id="rId5"/>
    <p:sldId id="416" r:id="rId6"/>
    <p:sldId id="417" r:id="rId7"/>
    <p:sldId id="418" r:id="rId8"/>
    <p:sldId id="419" r:id="rId9"/>
    <p:sldId id="426" r:id="rId10"/>
    <p:sldId id="427" r:id="rId11"/>
    <p:sldId id="420" r:id="rId12"/>
    <p:sldId id="422" r:id="rId13"/>
    <p:sldId id="423" r:id="rId14"/>
    <p:sldId id="424" r:id="rId15"/>
    <p:sldId id="429" r:id="rId16"/>
    <p:sldId id="431" r:id="rId17"/>
    <p:sldId id="432" r:id="rId18"/>
    <p:sldId id="433" r:id="rId19"/>
    <p:sldId id="434" r:id="rId20"/>
    <p:sldId id="435" r:id="rId21"/>
    <p:sldId id="437" r:id="rId22"/>
    <p:sldId id="438" r:id="rId23"/>
    <p:sldId id="440" r:id="rId24"/>
    <p:sldId id="441" r:id="rId25"/>
    <p:sldId id="442" r:id="rId26"/>
    <p:sldId id="447" r:id="rId27"/>
    <p:sldId id="443" r:id="rId28"/>
    <p:sldId id="448" r:id="rId29"/>
    <p:sldId id="44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E8A"/>
    <a:srgbClr val="26996D"/>
    <a:srgbClr val="1D2A39"/>
    <a:srgbClr val="27384A"/>
    <a:srgbClr val="15202B"/>
    <a:srgbClr val="283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89986" autoAdjust="0"/>
  </p:normalViewPr>
  <p:slideViewPr>
    <p:cSldViewPr snapToGrid="0" snapToObjects="1">
      <p:cViewPr>
        <p:scale>
          <a:sx n="110" d="100"/>
          <a:sy n="110" d="100"/>
        </p:scale>
        <p:origin x="1960" y="23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17F40-2D04-BE4F-B5F2-629D14F8D61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F4F2D-9793-084B-8AF3-76F7CF86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0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0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6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77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3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74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4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1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1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33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59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3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12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top</a:t>
            </a:r>
            <a:r>
              <a:rPr lang="en-US" baseline="0" dirty="0" smtClean="0"/>
              <a:t> to bottom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Cell(“A1”)</a:t>
            </a:r>
          </a:p>
          <a:p>
            <a:r>
              <a:rPr lang="en-US" baseline="0" dirty="0" smtClean="0"/>
              <a:t>Row / Column (1 / “A”)</a:t>
            </a:r>
          </a:p>
          <a:p>
            <a:r>
              <a:rPr lang="en-US" baseline="0" dirty="0" smtClean="0"/>
              <a:t>Worksheet(“Sheet1”)</a:t>
            </a:r>
          </a:p>
          <a:p>
            <a:r>
              <a:rPr lang="en-US" baseline="0" dirty="0" smtClean="0"/>
              <a:t>Workbook (“</a:t>
            </a:r>
            <a:r>
              <a:rPr lang="en-US" baseline="0" dirty="0" err="1" smtClean="0"/>
              <a:t>Data.xls</a:t>
            </a:r>
            <a:r>
              <a:rPr lang="en-US" baseline="0" dirty="0" smtClean="0"/>
              <a:t>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89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35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6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3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50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5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3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4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SternBAC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BUSINESS </a:t>
            </a:r>
            <a:r>
              <a:rPr lang="en-US" sz="66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ANALYTICS 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CLUB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77883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Workshop Series 10.24</a:t>
            </a:r>
          </a:p>
          <a:p>
            <a:pPr algn="ctr"/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Excel Visual Basics for Applications</a:t>
            </a:r>
            <a:endParaRPr lang="en-US" sz="32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2960" y="5171622"/>
            <a:ext cx="3952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Janet Ye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Rules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497675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The teams will be made up of Left and Right halves of the room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. Think of a team name!</a:t>
            </a: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Objective is to score as many points as possible.</a:t>
            </a: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The problem / point value will be projected.</a:t>
            </a: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First team to post a correct answer to the problem on the BAC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facebook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wall wins: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hlinkClick r:id="rId3"/>
              </a:rPr>
              <a:t>www.facebook.com/SternBAC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(specify your team name)</a:t>
            </a: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Team with the winning points will receive a mysterious prize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6053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Function Example</a:t>
            </a:r>
            <a:endParaRPr lang="en-US" sz="40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Function Example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497675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Task: given three digits a, b, c, and return the number 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abc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For example: 4, 5, 6 are passed, function returns 456</a:t>
            </a: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Calculation: 100 x a + 10 x b + c</a:t>
            </a: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Call this function 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concat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Module OR entire worksheet?</a:t>
            </a:r>
            <a:endParaRPr lang="en-US" sz="2800" dirty="0" smtClean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Create a Module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49767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Right Click Sheet -&gt; Insert -&gt; 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57" y="2426449"/>
            <a:ext cx="5892800" cy="321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Create a Module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250" y="1219383"/>
            <a:ext cx="8540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a,b,c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= 100 * a + 10 * b + c</a:t>
            </a:r>
          </a:p>
          <a:p>
            <a:r>
              <a:rPr lang="en-US" sz="28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End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2" y="2917687"/>
            <a:ext cx="8788400" cy="2679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46431" y="1230958"/>
            <a:ext cx="1377388" cy="470521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0111" y="1674563"/>
            <a:ext cx="1377388" cy="470521"/>
          </a:xfrm>
          <a:prstGeom prst="rect">
            <a:avLst/>
          </a:prstGeom>
          <a:noFill/>
          <a:ln w="28575">
            <a:solidFill>
              <a:srgbClr val="1DAE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6053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Boolean Example</a:t>
            </a:r>
            <a:endParaRPr lang="en-US" sz="40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85374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Gold Panda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Petting Zoo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Evil Needle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Barilla Penne</a:t>
            </a:r>
          </a:p>
          <a:p>
            <a:pPr algn="r"/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Bugseed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Coachella Game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985374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Real</a:t>
            </a:r>
          </a:p>
          <a:p>
            <a:r>
              <a:rPr lang="en-US" sz="2800" i="1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Fake</a:t>
            </a:r>
          </a:p>
          <a:p>
            <a:r>
              <a:rPr lang="en-US" sz="2800" i="1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Real</a:t>
            </a:r>
          </a:p>
          <a:p>
            <a:r>
              <a:rPr lang="en-US" sz="2800" i="1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Fake</a:t>
            </a:r>
          </a:p>
          <a:p>
            <a:r>
              <a:rPr lang="en-US" sz="2800" i="1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Real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7560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Are these band names Real or Fake?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483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Is cell A1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equal to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cell A2?</a:t>
            </a:r>
          </a:p>
          <a:p>
            <a:pPr algn="r"/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algn="r"/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Is A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greater than </a:t>
            </a:r>
            <a:r>
              <a:rPr lang="en-US" sz="2800" i="1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5 times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B?</a:t>
            </a:r>
          </a:p>
          <a:p>
            <a:pPr algn="r"/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algn="r"/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Is </a:t>
            </a:r>
            <a:r>
              <a:rPr lang="en-US" sz="2800" i="1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10 times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A1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not equal to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algn="r"/>
            <a:r>
              <a:rPr lang="en-US" sz="2800" i="1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one fifth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of A2?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Boolean Example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2068483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= A1 = A2</a:t>
            </a:r>
          </a:p>
          <a:p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= A1 &gt; (A2*5)</a:t>
            </a:r>
          </a:p>
          <a:p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= (A1 * 10) &lt;&gt; (A2 / 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0272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Boolean returns whether statement is True or False.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6053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Loop Example</a:t>
            </a:r>
            <a:endParaRPr lang="en-US" sz="40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86516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Let’s print 1, 2, </a:t>
            </a:r>
            <a:r>
              <a:rPr lang="is-I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…, 20 in columna A of the first 20 rows.</a:t>
            </a:r>
          </a:p>
          <a:p>
            <a:pPr algn="ctr"/>
            <a:endParaRPr lang="is-I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algn="ctr"/>
            <a:r>
              <a:rPr lang="is-I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A1 / Cell (1,1) = 1</a:t>
            </a:r>
          </a:p>
          <a:p>
            <a:pPr algn="ctr"/>
            <a:r>
              <a:rPr lang="is-I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A2 / Cell (2,1) = 2</a:t>
            </a:r>
          </a:p>
          <a:p>
            <a:pPr algn="ctr"/>
            <a:r>
              <a:rPr lang="is-I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A3 / Cell (3,1) = 3</a:t>
            </a:r>
          </a:p>
          <a:p>
            <a:pPr algn="ctr"/>
            <a:r>
              <a:rPr lang="is-I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...</a:t>
            </a:r>
          </a:p>
          <a:p>
            <a:pPr algn="ctr"/>
            <a:r>
              <a:rPr lang="is-I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A20 / Cell (20,1) = 20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Loop Example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Learning Objective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97675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Homizio Nova Light"/>
                <a:cs typeface="Homizio Nova Light"/>
              </a:rPr>
              <a:t>Learn sample tasks in Excel VBA to clean a large dataset for analysis in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other programming languages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Data Type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Object Hierarchy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Functions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Powerful to to data cleaning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Microsoft Corporate VP,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10/26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Credit Suisse, Big Data,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11/3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Registration / Office hour,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11/5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Digital Reasoning, detecting fraud +/ terrorism,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11/12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1200150" lvl="1" indent="-742950">
              <a:buFont typeface="+mj-lt"/>
              <a:buAutoNum type="alphaLcParenR"/>
            </a:pP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1200150" lvl="1" indent="-742950">
              <a:buFont typeface="+mj-lt"/>
              <a:buAutoNum type="alphaLcParenR"/>
            </a:pP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8734" y="1663365"/>
            <a:ext cx="8565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Sub</a:t>
            </a:r>
            <a:r>
              <a:rPr lang="en-US" sz="2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fillmein</a:t>
            </a:r>
            <a:r>
              <a:rPr lang="en-US" sz="2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sz="2800" dirty="0" smtClean="0">
              <a:solidFill>
                <a:srgbClr val="1DAE8A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Row = 1 </a:t>
            </a:r>
            <a:r>
              <a:rPr lang="en-US" sz="28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20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Cells(Row, 1) = Row</a:t>
            </a:r>
          </a:p>
          <a:p>
            <a:r>
              <a:rPr lang="en-US" sz="28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Row</a:t>
            </a:r>
          </a:p>
          <a:p>
            <a:r>
              <a:rPr lang="en-US" sz="28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Sub</a:t>
            </a:r>
            <a:endParaRPr lang="is-IS" sz="28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For Loop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2660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Recall, there is no values to return. We are writing a </a:t>
            </a:r>
            <a:r>
              <a:rPr lang="en-US" sz="24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subroutine</a:t>
            </a:r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, which is just a generic routine – in this case, fill in the first 20 rows with values.</a:t>
            </a:r>
          </a:p>
          <a:p>
            <a:pPr algn="ctr"/>
            <a:endParaRPr lang="en-US" sz="24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Common Mistakes: 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Cells</a:t>
            </a:r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not 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Cell</a:t>
            </a:r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.</a:t>
            </a:r>
            <a:b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</a:br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Don’t forget 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Next Row</a:t>
            </a:r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, and 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 Sub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For Loop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5702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To run the script, </a:t>
            </a:r>
            <a:r>
              <a:rPr lang="en-US" sz="24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[Developer]</a:t>
            </a:r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tab -&gt; </a:t>
            </a:r>
            <a:r>
              <a:rPr lang="en-US" sz="24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[Macro]</a:t>
            </a:r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-&gt; </a:t>
            </a:r>
            <a:r>
              <a:rPr lang="en-US" sz="24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</a:t>
            </a:r>
            <a:r>
              <a:rPr lang="en-US" sz="24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fillmein</a:t>
            </a:r>
            <a:r>
              <a:rPr lang="en-US" sz="24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-&gt; </a:t>
            </a:r>
            <a:r>
              <a:rPr lang="en-US" sz="24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[run]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3" y="2221247"/>
            <a:ext cx="5218168" cy="42049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05" y="2221247"/>
            <a:ext cx="1789125" cy="4204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8734" y="1177228"/>
            <a:ext cx="85652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Sub</a:t>
            </a:r>
            <a:r>
              <a:rPr lang="en-US" sz="2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whilefillmein</a:t>
            </a:r>
            <a:r>
              <a:rPr lang="en-US" sz="2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Row = 1</a:t>
            </a:r>
          </a:p>
          <a:p>
            <a:r>
              <a:rPr lang="en-US" sz="28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2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Row &lt;= 20</a:t>
            </a:r>
            <a:endParaRPr lang="en-US" sz="28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Cells(Row, 1) = Row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Row = Row + 1</a:t>
            </a:r>
          </a:p>
          <a:p>
            <a:r>
              <a:rPr lang="en-US" sz="28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Wend</a:t>
            </a:r>
          </a:p>
          <a:p>
            <a:r>
              <a:rPr lang="en-US" sz="28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End Sub</a:t>
            </a:r>
            <a:endParaRPr lang="is-IS" sz="28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While Loop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266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Key Difference</a:t>
            </a:r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 in For loop, we use 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Next Row</a:t>
            </a:r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to increment.</a:t>
            </a:r>
          </a:p>
          <a:p>
            <a:pPr algn="ctr"/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In While loop, we have to manually increment by calling 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Row = Row + 1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While Loop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5702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To run the script, </a:t>
            </a:r>
            <a:r>
              <a:rPr lang="en-US" sz="24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[Developer]</a:t>
            </a:r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tab -&gt; </a:t>
            </a:r>
            <a:r>
              <a:rPr lang="en-US" sz="24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[Macro]</a:t>
            </a:r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-&gt; </a:t>
            </a:r>
            <a:r>
              <a:rPr lang="en-US" sz="24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</a:t>
            </a:r>
            <a:r>
              <a:rPr lang="en-US" sz="24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fillmein</a:t>
            </a:r>
            <a:r>
              <a:rPr lang="en-US" sz="24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] </a:t>
            </a:r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-&gt; </a:t>
            </a:r>
            <a:r>
              <a:rPr lang="en-US" sz="24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[run]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05" y="2221247"/>
            <a:ext cx="1789125" cy="42049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2" y="2221247"/>
            <a:ext cx="4433105" cy="42049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6053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Tying everything together</a:t>
            </a:r>
            <a:endParaRPr lang="en-US" sz="40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267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Microsoft Stock Price from Yahoo Finance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587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Simple Trading Buy/Sell Signal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9" y="1515386"/>
            <a:ext cx="6919644" cy="5346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7424" y="2882496"/>
            <a:ext cx="2986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Paste into Excel, Text to Column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266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390" y="2108385"/>
            <a:ext cx="8565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Sub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buysellsignal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8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Cells(1,return_col) = “Return”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Row = 2 ‘first row is title</a:t>
            </a:r>
            <a:endParaRPr lang="en-US" sz="2400" dirty="0" smtClean="0">
              <a:solidFill>
                <a:srgbClr val="1DAE8A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Cells(Row, 2) &lt;&gt; “”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Cells(Row, </a:t>
            </a:r>
            <a:r>
              <a:rPr lang="en-US" sz="24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) = (Cells(Row, 5)-Cells(Row, 2))/(Cells(Row,2))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Row = Row + 1</a:t>
            </a:r>
          </a:p>
          <a:p>
            <a:r>
              <a:rPr lang="en-US" sz="24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Wend</a:t>
            </a:r>
          </a:p>
          <a:p>
            <a:r>
              <a:rPr lang="en-US" sz="24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en-US" sz="24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Sub</a:t>
            </a:r>
            <a:endParaRPr lang="is-IS" sz="24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158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Use While Loop to Calculate Return</a:t>
            </a:r>
            <a:endParaRPr lang="en-US" sz="4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0308" y="121053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Daily Return = (Close – Open) / Open</a:t>
            </a:r>
          </a:p>
          <a:p>
            <a:pPr algn="ctr"/>
            <a:r>
              <a:rPr lang="en-US" sz="2400" dirty="0" smtClean="0">
                <a:solidFill>
                  <a:srgbClr val="FFFFFF"/>
                </a:solidFill>
                <a:latin typeface="Homizio Nova Light"/>
                <a:ea typeface="Courier New" charset="0"/>
                <a:cs typeface="Homizio Nova Light"/>
              </a:rPr>
              <a:t>Fill in Column H with Return</a:t>
            </a:r>
            <a:endParaRPr lang="en-US" sz="24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090" y="1548193"/>
            <a:ext cx="85652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Sub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buysellsignal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is-I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Cells(1, 8) = "Return"</a:t>
            </a:r>
          </a:p>
          <a:p>
            <a:r>
              <a:rPr lang="is-IS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Cells(1, 9) = "3D MA"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8</a:t>
            </a:r>
          </a:p>
          <a:p>
            <a:r>
              <a:rPr lang="en-US" dirty="0" err="1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three_day_ma_col</a:t>
            </a:r>
            <a:r>
              <a:rPr lang="en-US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 = 9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Row = 2 'first row is title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While Cells(Row, 2) &lt;&gt; ""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Cells(Row,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= (Cells(Row, 5) - Cells(Row, 2)) / (Cells(Row, 2))</a:t>
            </a:r>
          </a:p>
          <a:p>
            <a:r>
              <a:rPr lang="en-US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If (Cells(Row </a:t>
            </a:r>
            <a:r>
              <a:rPr lang="en-US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+ 1, </a:t>
            </a:r>
            <a:r>
              <a:rPr lang="en-US" dirty="0" err="1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) &lt;&gt; "") And (Cells(Row + 2, </a:t>
            </a:r>
            <a:r>
              <a:rPr lang="en-US" dirty="0" err="1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) &lt;&gt; "") Then</a:t>
            </a:r>
          </a:p>
          <a:p>
            <a:r>
              <a:rPr lang="en-US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Cells(Row, </a:t>
            </a:r>
            <a:r>
              <a:rPr lang="en-US" dirty="0" err="1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three_day_ma_col</a:t>
            </a:r>
            <a:r>
              <a:rPr lang="en-US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) = (Cells(Row, </a:t>
            </a:r>
            <a:r>
              <a:rPr lang="en-US" dirty="0" err="1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) + Cells(Row + 1, </a:t>
            </a:r>
            <a:r>
              <a:rPr lang="en-US" dirty="0" err="1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) + Cells(Row + 2, </a:t>
            </a:r>
            <a:r>
              <a:rPr lang="en-US" dirty="0" err="1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)) / 3</a:t>
            </a:r>
          </a:p>
          <a:p>
            <a:r>
              <a:rPr lang="en-US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End If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Row = Row + 1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Wend</a:t>
            </a:r>
          </a:p>
          <a:p>
            <a:r>
              <a:rPr lang="en-US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58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Three Day Moving Average</a:t>
            </a:r>
            <a:endParaRPr lang="en-US" sz="4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7" y="10947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Average of three days’ returns. New code highlighted below.</a:t>
            </a:r>
            <a:endParaRPr lang="en-US" sz="24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VBA is a Powerful Tool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38330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This is just a toy example.</a:t>
            </a:r>
          </a:p>
          <a:p>
            <a:pPr algn="ctr"/>
            <a:r>
              <a:rPr lang="en-US" sz="2400" dirty="0" smtClean="0">
                <a:solidFill>
                  <a:srgbClr val="FFFFFF"/>
                </a:solidFill>
                <a:latin typeface="Homizio Nova Light"/>
                <a:ea typeface="Courier New" charset="0"/>
                <a:cs typeface="Homizio Nova Light"/>
              </a:rPr>
              <a:t>VBA is capable of doing so much more, such as:</a:t>
            </a:r>
          </a:p>
          <a:p>
            <a:pPr algn="ctr"/>
            <a:endParaRPr lang="en-US" sz="2400" dirty="0" smtClean="0">
              <a:solidFill>
                <a:srgbClr val="FFFFFF"/>
              </a:solidFill>
              <a:latin typeface="Homizio Nova Light"/>
              <a:ea typeface="Courier New" charset="0"/>
              <a:cs typeface="Homizio Nova Light"/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  <a:latin typeface="Homizio Nova Light"/>
                <a:ea typeface="Courier New" charset="0"/>
                <a:cs typeface="Homizio Nova Light"/>
              </a:rPr>
              <a:t>Cleaning data</a:t>
            </a:r>
          </a:p>
          <a:p>
            <a:pPr algn="ctr"/>
            <a:r>
              <a:rPr lang="en-US" sz="2400" dirty="0" smtClean="0">
                <a:solidFill>
                  <a:srgbClr val="FFFFFF"/>
                </a:solidFill>
                <a:latin typeface="Homizio Nova Light"/>
                <a:ea typeface="Courier New" charset="0"/>
                <a:cs typeface="Homizio Nova Light"/>
              </a:rPr>
              <a:t>Updating spreadsheet every time it’s opened or modified</a:t>
            </a:r>
            <a:endParaRPr lang="en-US" sz="2400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Data Type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97675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Types of Data in Excel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Name of city: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New York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(words)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Length of West 4</a:t>
            </a:r>
            <a:r>
              <a:rPr lang="en-US" sz="2800" baseline="300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th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Street: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2.00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(decimal)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Population: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8,500,000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(integer)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MetroCard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fare: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2.75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(currency)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Workshop location: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“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Tisch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 Hall”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(string)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Pass/Fail: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false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(</a:t>
            </a:r>
            <a:r>
              <a:rPr lang="en-US" sz="2800" dirty="0" err="1" smtClean="0">
                <a:solidFill>
                  <a:srgbClr val="FFFFFF"/>
                </a:solidFill>
                <a:latin typeface="Homizio Nova Light"/>
                <a:cs typeface="Homizio Nova Light"/>
              </a:rPr>
              <a:t>boolean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)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Average grade: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95.7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(double)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Food Rating: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A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(character)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Excel Hierarchy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273215" y="1648047"/>
            <a:ext cx="2649428" cy="3930950"/>
          </a:xfrm>
          <a:prstGeom prst="line">
            <a:avLst/>
          </a:prstGeom>
          <a:ln>
            <a:solidFill>
              <a:srgbClr val="1DAE8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22643" y="1648047"/>
            <a:ext cx="2235089" cy="3930950"/>
          </a:xfrm>
          <a:prstGeom prst="line">
            <a:avLst/>
          </a:prstGeom>
          <a:ln>
            <a:solidFill>
              <a:srgbClr val="1DAE8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73215" y="5578997"/>
            <a:ext cx="4884517" cy="0"/>
          </a:xfrm>
          <a:prstGeom prst="line">
            <a:avLst/>
          </a:prstGeom>
          <a:ln>
            <a:solidFill>
              <a:srgbClr val="1DAE8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22643" y="1648047"/>
            <a:ext cx="3195787" cy="3132297"/>
          </a:xfrm>
          <a:prstGeom prst="line">
            <a:avLst/>
          </a:prstGeom>
          <a:ln>
            <a:solidFill>
              <a:srgbClr val="1DAE8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157732" y="4747497"/>
            <a:ext cx="960698" cy="831500"/>
          </a:xfrm>
          <a:prstGeom prst="line">
            <a:avLst/>
          </a:prstGeom>
          <a:ln>
            <a:solidFill>
              <a:srgbClr val="1DAE8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1840" y="5062803"/>
            <a:ext cx="3176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Workbook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7058" y="4390090"/>
            <a:ext cx="3176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Worksheet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1983" y="3813739"/>
            <a:ext cx="317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Row / Column (1 / “A”)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741989" y="4915239"/>
            <a:ext cx="4033778" cy="0"/>
          </a:xfrm>
          <a:prstGeom prst="line">
            <a:avLst/>
          </a:prstGeom>
          <a:ln>
            <a:solidFill>
              <a:srgbClr val="1DAE8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99451" y="4239499"/>
            <a:ext cx="772620" cy="668715"/>
          </a:xfrm>
          <a:prstGeom prst="line">
            <a:avLst/>
          </a:prstGeom>
          <a:ln>
            <a:solidFill>
              <a:srgbClr val="1DAE8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51983" y="4341719"/>
            <a:ext cx="3276544" cy="0"/>
          </a:xfrm>
          <a:prstGeom prst="line">
            <a:avLst/>
          </a:prstGeom>
          <a:ln>
            <a:solidFill>
              <a:srgbClr val="1DAE8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456546" y="3771222"/>
            <a:ext cx="646751" cy="559774"/>
          </a:xfrm>
          <a:prstGeom prst="line">
            <a:avLst/>
          </a:prstGeom>
          <a:ln>
            <a:solidFill>
              <a:srgbClr val="1DAE8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7929" y="3613522"/>
            <a:ext cx="2442258" cy="0"/>
          </a:xfrm>
          <a:prstGeom prst="line">
            <a:avLst/>
          </a:prstGeom>
          <a:ln>
            <a:solidFill>
              <a:srgbClr val="1DAE8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083728" y="3186082"/>
            <a:ext cx="436808" cy="378065"/>
          </a:xfrm>
          <a:prstGeom prst="line">
            <a:avLst/>
          </a:prstGeom>
          <a:ln>
            <a:solidFill>
              <a:srgbClr val="1DAE8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30392" y="3133307"/>
            <a:ext cx="237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Cell (“A1”)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Sample Use Cases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347203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When user selects certain cells to run: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modules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User runs the code the tally all numbers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User runs the code to form a table from entries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2 Types:</a:t>
            </a:r>
          </a:p>
          <a:p>
            <a:pPr marL="1657350" lvl="2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Subroutine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 code that perform a set of actions / calculations. Does not return values</a:t>
            </a:r>
          </a:p>
          <a:p>
            <a:pPr marL="1657350" lvl="2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Function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 like subroutine, but returns a value</a:t>
            </a: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When action is performed within the entire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workbook/worksheet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Code is run when the workbook is opened or modified,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Running VBA Codes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97675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Programs updates automatically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No need to “compile” as we would need to in other programming languages</a:t>
            </a: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No undoing once programs are run and make changes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You should save the file before running the code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OR, sometimes make a duplicate of the file to run the code 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Launching VBA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06125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PC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9920" y="1089583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Mac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60" y="160624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ALT + F11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90960" y="1516915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Tool -&gt; Macro -&gt; Visual Basic Editor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" y="2364176"/>
            <a:ext cx="4465448" cy="3946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162" y="2186003"/>
            <a:ext cx="5050125" cy="4546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Microsoft Excel Objects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 descr="BAC Logo for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8" y="6474114"/>
            <a:ext cx="632464" cy="269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26" y="4240696"/>
            <a:ext cx="3843130" cy="26173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497675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Each sheet has been set by default as an object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Sheet1 (Sheet1)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Sheet2 (Sheet2)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Sheet3 (Sheet3)</a:t>
            </a: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The workbook is also an object</a:t>
            </a: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Code should be written in the respective object that you want the actions top be performed</a:t>
            </a:r>
          </a:p>
        </p:txBody>
      </p:sp>
    </p:spTree>
    <p:extLst>
      <p:ext uri="{BB962C8B-B14F-4D97-AF65-F5344CB8AC3E}">
        <p14:creationId xmlns:p14="http://schemas.microsoft.com/office/powerpoint/2010/main" val="6528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VBA-</a:t>
            </a:r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pardy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4236" y="2600996"/>
            <a:ext cx="755370" cy="639160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100</a:t>
            </a:r>
            <a:endParaRPr lang="en-US" sz="28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74237" y="3561520"/>
            <a:ext cx="758684" cy="641964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500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11216" y="2600996"/>
            <a:ext cx="755371" cy="639160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200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8197" y="2584174"/>
            <a:ext cx="775251" cy="6559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Homizio Nova" charset="0"/>
                <a:ea typeface="Homizio Nova" charset="0"/>
                <a:cs typeface="Homizio Nova" charset="0"/>
              </a:rPr>
              <a:t>300</a:t>
            </a:r>
            <a:endParaRPr lang="en-US" sz="28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05058" y="2584174"/>
            <a:ext cx="775251" cy="6559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400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11216" y="3559861"/>
            <a:ext cx="768625" cy="650375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600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58137" y="3559862"/>
            <a:ext cx="773596" cy="6545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700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05058" y="3559862"/>
            <a:ext cx="775251" cy="6559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800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8A1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1135</Words>
  <Application>Microsoft Macintosh PowerPoint</Application>
  <PresentationFormat>On-screen Show (4:3)</PresentationFormat>
  <Paragraphs>214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Homizio Nova</vt:lpstr>
      <vt:lpstr>Homizio Nova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Joshi</dc:creator>
  <cp:lastModifiedBy>Shantanu Joshi</cp:lastModifiedBy>
  <cp:revision>176</cp:revision>
  <cp:lastPrinted>2015-09-05T16:55:21Z</cp:lastPrinted>
  <dcterms:created xsi:type="dcterms:W3CDTF">2014-10-29T12:18:58Z</dcterms:created>
  <dcterms:modified xsi:type="dcterms:W3CDTF">2015-10-24T15:55:25Z</dcterms:modified>
</cp:coreProperties>
</file>