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426" r:id="rId3"/>
    <p:sldId id="449" r:id="rId4"/>
    <p:sldId id="425" r:id="rId5"/>
    <p:sldId id="432" r:id="rId6"/>
    <p:sldId id="431" r:id="rId7"/>
    <p:sldId id="444" r:id="rId8"/>
    <p:sldId id="433" r:id="rId9"/>
    <p:sldId id="434" r:id="rId10"/>
    <p:sldId id="435" r:id="rId11"/>
    <p:sldId id="450" r:id="rId12"/>
    <p:sldId id="437" r:id="rId13"/>
    <p:sldId id="438" r:id="rId14"/>
    <p:sldId id="439" r:id="rId15"/>
    <p:sldId id="451" r:id="rId16"/>
    <p:sldId id="441" r:id="rId17"/>
    <p:sldId id="442" r:id="rId18"/>
    <p:sldId id="443" r:id="rId19"/>
    <p:sldId id="452" r:id="rId20"/>
    <p:sldId id="448" r:id="rId21"/>
    <p:sldId id="453" r:id="rId22"/>
    <p:sldId id="454" r:id="rId23"/>
    <p:sldId id="455" r:id="rId24"/>
    <p:sldId id="456" r:id="rId25"/>
    <p:sldId id="463" r:id="rId26"/>
    <p:sldId id="464" r:id="rId27"/>
    <p:sldId id="465" r:id="rId28"/>
    <p:sldId id="466" r:id="rId29"/>
    <p:sldId id="46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E8A"/>
    <a:srgbClr val="26996D"/>
    <a:srgbClr val="1D2A39"/>
    <a:srgbClr val="27384A"/>
    <a:srgbClr val="15202B"/>
    <a:srgbClr val="283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7"/>
    <p:restoredTop sz="89986" autoAdjust="0"/>
  </p:normalViewPr>
  <p:slideViewPr>
    <p:cSldViewPr snapToGrid="0" snapToObjects="1">
      <p:cViewPr>
        <p:scale>
          <a:sx n="100" d="100"/>
          <a:sy n="100" d="100"/>
        </p:scale>
        <p:origin x="2240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17F40-2D04-BE4F-B5F2-629D14F8D61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F4F2D-9793-084B-8AF3-76F7CF86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50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0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4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76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64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67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74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24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7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5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84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33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84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93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8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97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8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06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0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3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91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0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1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26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6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3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C2EA-AFD4-1346-9DA4-31E888C6609D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4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SternBAC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BUSINESS </a:t>
            </a:r>
            <a:r>
              <a:rPr lang="en-US" sz="66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ANALYTICS 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CLUB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77883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Workshop Series 10.24</a:t>
            </a:r>
          </a:p>
          <a:p>
            <a:pPr algn="ctr"/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VBA-</a:t>
            </a:r>
            <a:r>
              <a:rPr lang="en-US" sz="2800" dirty="0" err="1" smtClean="0">
                <a:solidFill>
                  <a:srgbClr val="1DAE8A"/>
                </a:solidFill>
                <a:latin typeface="Homizio Nova Light"/>
                <a:cs typeface="Homizio Nova Light"/>
              </a:rPr>
              <a:t>pardy</a:t>
            </a:r>
            <a:endParaRPr lang="en-US" sz="32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2960" y="5171622"/>
            <a:ext cx="3952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Janet Ye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Solution: 200 Points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6" name="Picture 5" descr="BAC Logo for 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8" y="6474114"/>
            <a:ext cx="632464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250" y="1530459"/>
            <a:ext cx="8540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datecheck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(d, n)</a:t>
            </a:r>
          </a:p>
          <a:p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dayofweek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= Weekday(d, 1)</a:t>
            </a:r>
          </a:p>
          <a:p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datecheck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= (n =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dayofweek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8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End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3429000"/>
            <a:ext cx="4191000" cy="23241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524000" y="4838700"/>
            <a:ext cx="1320800" cy="355600"/>
          </a:xfrm>
          <a:prstGeom prst="line">
            <a:avLst/>
          </a:prstGeom>
          <a:ln>
            <a:solidFill>
              <a:srgbClr val="1DAE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5425" y="5130800"/>
            <a:ext cx="224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1DAE8A"/>
                </a:solidFill>
                <a:latin typeface="Homizio Nova Light"/>
                <a:cs typeface="Homizio Nova Light"/>
              </a:rPr>
              <a:t>10/24/2015</a:t>
            </a:r>
            <a:endParaRPr lang="en-US" sz="2400" dirty="0">
              <a:solidFill>
                <a:srgbClr val="1DAE8A"/>
              </a:solidFill>
              <a:latin typeface="Homizio Nova Light"/>
              <a:cs typeface="Homizio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VBA-</a:t>
            </a:r>
            <a:r>
              <a:rPr lang="en-US" sz="66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pardy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8436" y="2600996"/>
            <a:ext cx="755370" cy="639160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🤗</a:t>
            </a:r>
            <a:endParaRPr lang="en-US" sz="28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07837" y="3561520"/>
            <a:ext cx="758684" cy="641964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500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95416" y="2600996"/>
            <a:ext cx="755371" cy="639160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🤖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2397" y="2584174"/>
            <a:ext cx="775251" cy="655982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Homizio Nova" charset="0"/>
                <a:ea typeface="Homizio Nova" charset="0"/>
                <a:cs typeface="Homizio Nova" charset="0"/>
              </a:rPr>
              <a:t>300</a:t>
            </a:r>
            <a:endParaRPr lang="en-US" sz="28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66436" y="3559861"/>
            <a:ext cx="775251" cy="655982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400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For 300 Points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6" name="Picture 5" descr="BAC Logo for 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8" y="6474114"/>
            <a:ext cx="632464" cy="269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27775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Write your own subroutine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multtable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: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The subroutine should generate a multiplication table like the following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For instance, cell(3,4) should give the value 12, cell(5,7) gives 35, etc.</a:t>
            </a: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Hint: consider using a loop within a loop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0" y="3695614"/>
            <a:ext cx="3508114" cy="30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 Logo for 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8" y="6474114"/>
            <a:ext cx="632464" cy="26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Solution: 300 Points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6" name="Picture 5" descr="BAC Logo for 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8" y="6474114"/>
            <a:ext cx="632464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250" y="1886059"/>
            <a:ext cx="85407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Sub</a:t>
            </a:r>
            <a:r>
              <a:rPr lang="en-US" sz="2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multtable</a:t>
            </a:r>
            <a:r>
              <a:rPr lang="en-US" sz="2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2800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Row = 1 To 9</a:t>
            </a:r>
          </a:p>
          <a:p>
            <a:r>
              <a:rPr lang="en-US" sz="2800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Col = 1 To 9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Cells(Row, Col) = Row * Col</a:t>
            </a:r>
          </a:p>
          <a:p>
            <a:r>
              <a:rPr lang="en-US" sz="2800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en-US" sz="2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Col</a:t>
            </a:r>
          </a:p>
          <a:p>
            <a:r>
              <a:rPr lang="en-US" sz="2800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en-US" sz="2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Row</a:t>
            </a:r>
          </a:p>
          <a:p>
            <a:r>
              <a:rPr lang="en-US" sz="2800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2428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VBA-</a:t>
            </a:r>
            <a:r>
              <a:rPr lang="en-US" sz="66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pardy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8436" y="2600996"/>
            <a:ext cx="755370" cy="639160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🤗</a:t>
            </a:r>
            <a:endParaRPr lang="en-US" sz="28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07837" y="3561520"/>
            <a:ext cx="758684" cy="641964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500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95416" y="2600996"/>
            <a:ext cx="755371" cy="639160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Homizio Nova" charset="0"/>
                <a:ea typeface="Homizio Nova" charset="0"/>
                <a:cs typeface="Homizio Nova" charset="0"/>
              </a:rPr>
              <a:t>🤖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2397" y="2584174"/>
            <a:ext cx="775251" cy="655982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Homizio Nova" charset="0"/>
                <a:ea typeface="Homizio Nova" charset="0"/>
                <a:cs typeface="Homizio Nova" charset="0"/>
              </a:rPr>
              <a:t>👑</a:t>
            </a:r>
            <a:endParaRPr lang="en-US" sz="28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66436" y="3559861"/>
            <a:ext cx="775251" cy="655982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400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For 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400 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Points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6" name="Picture 5" descr="BAC Logo for 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8" y="6474114"/>
            <a:ext cx="632464" cy="269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2777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Modify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buysellsignal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: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Fill Column J with 5-day moving average</a:t>
            </a: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2538898"/>
            <a:ext cx="86741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 Logo for 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8" y="6474114"/>
            <a:ext cx="632464" cy="26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Solution: 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400 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Points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6" name="Picture 5" descr="BAC Logo for 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8" y="6474114"/>
            <a:ext cx="632464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42" y="1382286"/>
            <a:ext cx="85407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Cells(1</a:t>
            </a:r>
            <a:r>
              <a:rPr lang="is-I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10) = "5D MA"</a:t>
            </a:r>
          </a:p>
          <a:p>
            <a:endParaRPr lang="is-IS" sz="20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five_day_ma_col</a:t>
            </a:r>
            <a:r>
              <a:rPr lang="en-US" sz="20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0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10</a:t>
            </a:r>
          </a:p>
          <a:p>
            <a:endParaRPr lang="en-US" sz="20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0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(Cells(Row + 1,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return_col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&lt;&gt; "") And (Cells(Row + 2,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return_col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&lt;&gt; "") And (Cells(Row + 3,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return_col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&lt;&gt; "") And (Cells(Row + 4,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return_col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&lt;&gt; "") </a:t>
            </a:r>
            <a:r>
              <a:rPr lang="en-US" sz="2000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Then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Cells(Row,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five_day_ma_col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= (Cells(Row,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return_col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+ Cells(Row + 1,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return_col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+ Cells(Row + 2,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return_col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+ Cells(Row + 3,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return_col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+ Cells(Row + 4,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return_col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)) / 5</a:t>
            </a:r>
          </a:p>
          <a:p>
            <a:r>
              <a:rPr lang="en-US" sz="2000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sz="20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endParaRPr lang="en-US" sz="2000" dirty="0">
              <a:solidFill>
                <a:srgbClr val="1DAE8A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1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VBA-</a:t>
            </a:r>
            <a:r>
              <a:rPr lang="en-US" sz="66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pardy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8436" y="2600996"/>
            <a:ext cx="755370" cy="639160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🤗</a:t>
            </a:r>
            <a:endParaRPr lang="en-US" sz="28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69737" y="3561520"/>
            <a:ext cx="758684" cy="641964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500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95416" y="2600996"/>
            <a:ext cx="755371" cy="639160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Homizio Nova" charset="0"/>
                <a:ea typeface="Homizio Nova" charset="0"/>
                <a:cs typeface="Homizio Nova" charset="0"/>
              </a:rPr>
              <a:t>🤖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2397" y="2584174"/>
            <a:ext cx="775251" cy="655982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latin typeface="Homizio Nova" charset="0"/>
                <a:ea typeface="Homizio Nova" charset="0"/>
                <a:cs typeface="Homizio Nova" charset="0"/>
              </a:rPr>
              <a:t>👑</a:t>
            </a:r>
            <a:endParaRPr lang="en-US" sz="28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28336" y="3559861"/>
            <a:ext cx="775251" cy="655982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🎃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VBA-</a:t>
            </a:r>
            <a:r>
              <a:rPr lang="en-US" sz="66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pardy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6" name="Picture 5" descr="BAC Logo for 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8" y="6474114"/>
            <a:ext cx="632464" cy="2695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58436" y="2600996"/>
            <a:ext cx="755370" cy="639160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100</a:t>
            </a:r>
            <a:endParaRPr lang="en-US" sz="28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47537" y="3561520"/>
            <a:ext cx="758684" cy="641964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500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95416" y="2600996"/>
            <a:ext cx="755371" cy="639160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200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2397" y="2584174"/>
            <a:ext cx="775251" cy="655982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Homizio Nova" charset="0"/>
                <a:ea typeface="Homizio Nova" charset="0"/>
                <a:cs typeface="Homizio Nova" charset="0"/>
              </a:rPr>
              <a:t>300</a:t>
            </a:r>
            <a:endParaRPr lang="en-US" sz="28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06136" y="3559861"/>
            <a:ext cx="775251" cy="655982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400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For 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500 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Points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6" name="Picture 5" descr="BAC Logo for 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8" y="6474114"/>
            <a:ext cx="632464" cy="269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27775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Modify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buysellsignal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: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Fill Column K with Buy/Sell Signal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If 3D &gt; 5D, we should BUY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If 5D &gt; 3D, we should SELL</a:t>
            </a:r>
            <a:endParaRPr lang="en-US" sz="2800" dirty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22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 Logo for 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8" y="6474114"/>
            <a:ext cx="632464" cy="26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Solution: </a:t>
            </a:r>
            <a:r>
              <a:rPr lang="en-US" sz="6600" dirty="0">
                <a:solidFill>
                  <a:schemeClr val="bg1"/>
                </a:solidFill>
                <a:latin typeface="Homizio Nova Light"/>
                <a:cs typeface="Homizio Nova Light"/>
              </a:rPr>
              <a:t>5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00 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Points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6" name="Picture 5" descr="BAC Logo for 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8" y="6474114"/>
            <a:ext cx="632464" cy="26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42" y="1382286"/>
            <a:ext cx="85407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Cells(1, 11) = "Buy or Sell"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buy_sell_col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11</a:t>
            </a:r>
          </a:p>
          <a:p>
            <a:endParaRPr lang="en-US" sz="20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(Cells(Row,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three_day_ma_col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&lt;&gt; "") And (Cells(Row,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five_day_ma_col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&lt;&gt; "") </a:t>
            </a:r>
            <a:r>
              <a:rPr lang="en-US" sz="2000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Then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If Cells(Row,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three_day_ma_col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&gt; Cells(Row,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five_day_ma_col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Then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Cells(Row,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buy_sell_col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= "BUY"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End If</a:t>
            </a:r>
          </a:p>
          <a:p>
            <a:r>
              <a:rPr lang="en-US" sz="2000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Cells(Row,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three_day_ma_col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&lt; Cells(Row,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five_day_ma_col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2000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Then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Cells(Row,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buy_sell_col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= "SELL"</a:t>
            </a:r>
          </a:p>
          <a:p>
            <a:r>
              <a:rPr lang="en-US" sz="2000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End If</a:t>
            </a:r>
          </a:p>
          <a:p>
            <a:r>
              <a:rPr lang="en-US" sz="2000" dirty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End If</a:t>
            </a:r>
            <a:endParaRPr lang="en-US" sz="2000" dirty="0">
              <a:solidFill>
                <a:srgbClr val="1DAE8A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VBA-</a:t>
            </a:r>
            <a:r>
              <a:rPr lang="en-US" sz="66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pardy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8436" y="2600996"/>
            <a:ext cx="755370" cy="639160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🤗</a:t>
            </a:r>
            <a:endParaRPr lang="en-US" sz="28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69737" y="3561520"/>
            <a:ext cx="758684" cy="641964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🙃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95416" y="2600996"/>
            <a:ext cx="755371" cy="639160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Homizio Nova" charset="0"/>
                <a:ea typeface="Homizio Nova" charset="0"/>
                <a:cs typeface="Homizio Nova" charset="0"/>
              </a:rPr>
              <a:t>🤖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2397" y="2584174"/>
            <a:ext cx="775251" cy="655982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latin typeface="Homizio Nova" charset="0"/>
                <a:ea typeface="Homizio Nova" charset="0"/>
                <a:cs typeface="Homizio Nova" charset="0"/>
              </a:rPr>
              <a:t>👑</a:t>
            </a:r>
            <a:endParaRPr lang="en-US" sz="28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28336" y="3559861"/>
            <a:ext cx="775251" cy="655982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🎃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89242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The mysterious prize</a:t>
            </a:r>
            <a:r>
              <a:rPr lang="is-I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…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42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600" y="5140325"/>
            <a:ext cx="1257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🦄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0" y="-176778"/>
            <a:ext cx="2298700" cy="22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600" y="5140325"/>
            <a:ext cx="1257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🦄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3487">
            <a:off x="2204264" y="4502791"/>
            <a:ext cx="1642078" cy="1320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0" y="-176778"/>
            <a:ext cx="2298700" cy="22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600" y="5140325"/>
            <a:ext cx="1257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🦄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3487">
            <a:off x="2204264" y="4502791"/>
            <a:ext cx="1642078" cy="1320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0" y="-176778"/>
            <a:ext cx="2298700" cy="2272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99596">
            <a:off x="4292535" y="3418720"/>
            <a:ext cx="2042943" cy="164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600" y="5140325"/>
            <a:ext cx="1257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🦄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3487">
            <a:off x="2204264" y="4502791"/>
            <a:ext cx="1642078" cy="1320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0" y="-176778"/>
            <a:ext cx="2298700" cy="2272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99596">
            <a:off x="4292535" y="3418720"/>
            <a:ext cx="2042943" cy="1642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10953">
            <a:off x="5458414" y="910805"/>
            <a:ext cx="2947287" cy="236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600" y="5140325"/>
            <a:ext cx="1257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🦄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3487">
            <a:off x="2204264" y="4502791"/>
            <a:ext cx="1642078" cy="1320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0" y="-176778"/>
            <a:ext cx="2298700" cy="2272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99596">
            <a:off x="4292535" y="3418720"/>
            <a:ext cx="2042943" cy="1642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10953">
            <a:off x="5458414" y="910805"/>
            <a:ext cx="2947287" cy="2369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9780">
            <a:off x="2139572" y="127142"/>
            <a:ext cx="2947287" cy="236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Rules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497675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The teams will be made up of Left and Right halves of the room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. Think of a team name!</a:t>
            </a: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Objective is to score as many points as possible.</a:t>
            </a: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The problem / point value will be projected.</a:t>
            </a: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First team to post a correct answer to the problem on the BAC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facebook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 wall wins: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  <a:hlinkClick r:id="rId3"/>
              </a:rPr>
              <a:t>www.facebook.com/SternBAC</a:t>
            </a:r>
            <a:r>
              <a:rPr lang="en-US" sz="2800" dirty="0">
                <a:solidFill>
                  <a:schemeClr val="bg1"/>
                </a:solidFill>
                <a:latin typeface="Homizio Nova Light"/>
                <a:cs typeface="Homizio Nova Ligh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(specify your team name)</a:t>
            </a: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Team with the winning points will receive a mysterious prize</a:t>
            </a:r>
            <a:endParaRPr lang="en-US" sz="2800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1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For 100 Points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497675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Write your own functions 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swag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: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Take in 2 integers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Find their average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Take that result and modulo by the second integer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Return final result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Name this function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swag</a:t>
            </a:r>
          </a:p>
          <a:p>
            <a:pPr marL="742950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Hint: a modulo b is the reminder after a/b (i.e. 5 modulo 3 is 2), performed in Excel via </a:t>
            </a:r>
            <a:r>
              <a:rPr lang="en-US" sz="2800" i="1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a Mod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Solution: 100 Points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250" y="1219383"/>
            <a:ext cx="8540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Swag(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a,b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Swag = (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a^b</a:t>
            </a:r>
            <a:r>
              <a:rPr lang="en-US" sz="2800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) Mod b</a:t>
            </a:r>
          </a:p>
          <a:p>
            <a:r>
              <a:rPr lang="en-US" sz="2800" dirty="0" smtClean="0">
                <a:solidFill>
                  <a:srgbClr val="1DAE8A"/>
                </a:solidFill>
                <a:latin typeface="Courier New" charset="0"/>
                <a:ea typeface="Courier New" charset="0"/>
                <a:cs typeface="Courier New" charset="0"/>
              </a:rPr>
              <a:t>End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78" y="2803985"/>
            <a:ext cx="7620000" cy="267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VBA-</a:t>
            </a:r>
            <a:r>
              <a:rPr lang="en-US" sz="66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pardy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8436" y="2600996"/>
            <a:ext cx="755370" cy="639160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🤗</a:t>
            </a:r>
            <a:endParaRPr lang="en-US" sz="28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9437" y="3561520"/>
            <a:ext cx="758684" cy="641964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500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95416" y="2600996"/>
            <a:ext cx="755371" cy="639160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200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2397" y="2584174"/>
            <a:ext cx="775251" cy="655982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Homizio Nova" charset="0"/>
                <a:ea typeface="Homizio Nova" charset="0"/>
                <a:cs typeface="Homizio Nova" charset="0"/>
              </a:rPr>
              <a:t>300</a:t>
            </a:r>
            <a:endParaRPr lang="en-US" sz="28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68036" y="3559861"/>
            <a:ext cx="775251" cy="655982"/>
          </a:xfrm>
          <a:prstGeom prst="rect">
            <a:avLst/>
          </a:prstGeom>
          <a:solidFill>
            <a:srgbClr val="1DAE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omizio Nova" charset="0"/>
                <a:ea typeface="Homizio Nova" charset="0"/>
                <a:cs typeface="Homizio Nova" charset="0"/>
              </a:rPr>
              <a:t>400</a:t>
            </a:r>
            <a:endParaRPr lang="en-US" sz="3200" b="1" dirty="0">
              <a:latin typeface="Homizio Nova" charset="0"/>
              <a:ea typeface="Homizio Nova" charset="0"/>
              <a:cs typeface="Homizio Nov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For 200 Points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6" name="Picture 5" descr="BAC Logo for 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8" y="6474114"/>
            <a:ext cx="632464" cy="269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497675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Write your own functions </a:t>
            </a:r>
            <a:r>
              <a:rPr lang="en-US" sz="2800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datecheck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: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Take a date (ex: 1/1/2013) and an integer representing day of week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Check if the date matches up with the integer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i="1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weekday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function should return TRUE if date matches up with the integer, FALSE otherwise</a:t>
            </a:r>
            <a:endParaRPr lang="en-US" sz="2800" dirty="0" smtClean="0">
              <a:solidFill>
                <a:srgbClr val="1DAE8A"/>
              </a:solidFill>
              <a:latin typeface="Homizio Nova Light"/>
              <a:cs typeface="Homizio Nova Light"/>
            </a:endParaRPr>
          </a:p>
          <a:p>
            <a:pPr marL="742950" indent="-742950">
              <a:buFont typeface="Arial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Hint: Weekday(“10/24/2015”) returns 7, representing Saturday</a:t>
            </a:r>
          </a:p>
          <a:p>
            <a:pPr marL="1200150" lvl="1" indent="-742950">
              <a:buFont typeface="Wingdings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 Sun = 1, Mon = 2, </a:t>
            </a:r>
            <a:r>
              <a:rPr lang="is-I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…, Sat = 7</a:t>
            </a:r>
            <a:endParaRPr lang="en-US" sz="2800" i="1" dirty="0" smtClean="0">
              <a:solidFill>
                <a:srgbClr val="FFFFFF"/>
              </a:solidFill>
              <a:latin typeface="Homizio Nova Light"/>
              <a:cs typeface="Homizio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1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 Logo for P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8" y="6474114"/>
            <a:ext cx="632464" cy="26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8A17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625</Words>
  <Application>Microsoft Macintosh PowerPoint</Application>
  <PresentationFormat>On-screen Show (4:3)</PresentationFormat>
  <Paragraphs>147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Courier New</vt:lpstr>
      <vt:lpstr>Homizio Nova</vt:lpstr>
      <vt:lpstr>Homizio Nova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Joshi</dc:creator>
  <cp:lastModifiedBy>Shantanu Joshi</cp:lastModifiedBy>
  <cp:revision>158</cp:revision>
  <cp:lastPrinted>2015-09-05T16:55:21Z</cp:lastPrinted>
  <dcterms:created xsi:type="dcterms:W3CDTF">2014-10-29T12:18:58Z</dcterms:created>
  <dcterms:modified xsi:type="dcterms:W3CDTF">2015-10-24T16:07:54Z</dcterms:modified>
</cp:coreProperties>
</file>