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80" r:id="rId17"/>
    <p:sldId id="279" r:id="rId18"/>
    <p:sldId id="281" r:id="rId19"/>
    <p:sldId id="274" r:id="rId20"/>
    <p:sldId id="275" r:id="rId21"/>
    <p:sldId id="283" r:id="rId22"/>
    <p:sldId id="282" r:id="rId23"/>
    <p:sldId id="284" r:id="rId24"/>
    <p:sldId id="285" r:id="rId25"/>
    <p:sldId id="276" r:id="rId26"/>
    <p:sldId id="286" r:id="rId27"/>
    <p:sldId id="277" r:id="rId28"/>
    <p:sldId id="278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AB217A-A3BA-4F93-9AC6-25CB85876B06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66885E-03E6-4CAD-95B6-31D9E26287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python.org/moin/TimeComplex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copy.html" TargetMode="External"/><Relationship Id="rId2" Type="http://schemas.openxmlformats.org/officeDocument/2006/relationships/hyperlink" Target="http://docs.python.org/reference/datamod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-course.eu/deep_copy.ph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releases/2.7.2/" TargetMode="External"/><Relationship Id="rId2" Type="http://schemas.openxmlformats.org/officeDocument/2006/relationships/hyperlink" Target="http://tkinter.unpythonic.net/wiki/How_to_install_Tkin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using/window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python.org/mo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Rick @ </a:t>
            </a:r>
            <a:r>
              <a:rPr lang="en-US" dirty="0" err="1" smtClean="0"/>
              <a:t>teil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Sequence </a:t>
            </a:r>
            <a:r>
              <a:rPr lang="en-US" altLang="zh-TW" dirty="0" smtClean="0"/>
              <a:t>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676400"/>
            <a:ext cx="729133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for loop 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list1 = [2, 3, 4, 5]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 element in list1 : 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print element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 (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index,element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 in enumerate(list1):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print 'index {0} is {1}'.format(index, element)</a:t>
            </a:r>
          </a:p>
          <a:p>
            <a:pPr algn="just"/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if loop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6 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list1: 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print '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Oopsy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!'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6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not in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list1: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print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'Correct'</a:t>
            </a:r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39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i="1" dirty="0" smtClean="0"/>
              <a:t>Unordered</a:t>
            </a:r>
            <a:r>
              <a:rPr lang="en-US" altLang="zh-TW" dirty="0" smtClean="0"/>
              <a:t> </a:t>
            </a:r>
            <a:r>
              <a:rPr lang="en-US" altLang="zh-TW" dirty="0"/>
              <a:t>collection of distinct </a:t>
            </a:r>
            <a:r>
              <a:rPr lang="en-US" altLang="zh-TW" i="1" dirty="0" err="1" smtClean="0"/>
              <a:t>hashable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objects</a:t>
            </a:r>
          </a:p>
          <a:p>
            <a:r>
              <a:rPr lang="en-US" altLang="zh-TW" dirty="0" err="1" smtClean="0"/>
              <a:t>Hashable</a:t>
            </a:r>
            <a:r>
              <a:rPr lang="en-US" altLang="zh-TW" dirty="0" smtClean="0"/>
              <a:t>: immutable types(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, tuple, numbers)</a:t>
            </a:r>
          </a:p>
          <a:p>
            <a:r>
              <a:rPr lang="en-US" altLang="zh-TW" dirty="0" smtClean="0"/>
              <a:t>Not </a:t>
            </a:r>
            <a:r>
              <a:rPr lang="en-US" altLang="zh-TW" i="1" dirty="0" err="1" smtClean="0"/>
              <a:t>hashable</a:t>
            </a:r>
            <a:r>
              <a:rPr lang="en-US" altLang="zh-TW" dirty="0" smtClean="0"/>
              <a:t>:  mutable types (lists</a:t>
            </a:r>
            <a:r>
              <a:rPr lang="en-US" altLang="zh-TW" dirty="0"/>
              <a:t>, </a:t>
            </a:r>
            <a:r>
              <a:rPr lang="en-US" altLang="zh-TW" dirty="0" smtClean="0"/>
              <a:t>dictionaries) </a:t>
            </a:r>
          </a:p>
          <a:p>
            <a:r>
              <a:rPr lang="en-US" altLang="zh-TW" dirty="0" smtClean="0"/>
              <a:t>Not indexed</a:t>
            </a:r>
          </a:p>
          <a:p>
            <a:r>
              <a:rPr lang="en-US" altLang="zh-TW" dirty="0" smtClean="0"/>
              <a:t>membership </a:t>
            </a:r>
            <a:r>
              <a:rPr lang="en-US" altLang="zh-TW" dirty="0"/>
              <a:t>testing, removing </a:t>
            </a:r>
            <a:r>
              <a:rPr lang="en-US" altLang="zh-TW" dirty="0" smtClean="0"/>
              <a:t>duplicates</a:t>
            </a:r>
          </a:p>
          <a:p>
            <a:pPr marL="365760" lvl="1" indent="0">
              <a:buNone/>
            </a:pPr>
            <a:r>
              <a:rPr lang="en-US" altLang="zh-TW" sz="2000" dirty="0" smtClean="0"/>
              <a:t>see </a:t>
            </a:r>
            <a:r>
              <a:rPr lang="en-US" altLang="zh-TW" sz="2000" dirty="0" smtClean="0">
                <a:hlinkClick r:id="rId2"/>
              </a:rPr>
              <a:t>http://wiki.python.org/moin/TimeComplexity</a:t>
            </a:r>
            <a:r>
              <a:rPr lang="en-US" altLang="zh-TW" sz="2000" dirty="0" smtClean="0"/>
              <a:t> for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467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600200"/>
            <a:ext cx="72913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set, see help(set)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set1 = set()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set2 = {'rick', '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jacky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'}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'john' not in set2: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print 'John is not in the set'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set2.add('John')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'john' in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set2: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print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'John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is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set'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set2.remove('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jacky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')</a:t>
            </a:r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14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Mapping Types — </a:t>
            </a:r>
            <a:r>
              <a:rPr lang="en-US" altLang="zh-TW" dirty="0" err="1" smtClean="0"/>
              <a:t>dict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dict</a:t>
            </a:r>
            <a:r>
              <a:rPr lang="en-US" altLang="zh-TW" dirty="0"/>
              <a:t>: A </a:t>
            </a:r>
            <a:r>
              <a:rPr lang="en-US" altLang="zh-TW" i="1" dirty="0"/>
              <a:t>mapping</a:t>
            </a:r>
            <a:r>
              <a:rPr lang="en-US" altLang="zh-TW" dirty="0"/>
              <a:t> object maps </a:t>
            </a:r>
            <a:r>
              <a:rPr lang="en-US" altLang="zh-TW" i="1" dirty="0" err="1" smtClean="0"/>
              <a:t>hashable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values </a:t>
            </a:r>
            <a:r>
              <a:rPr lang="en-US" altLang="zh-TW" dirty="0"/>
              <a:t>to arbitrary objects. 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832692" y="2667000"/>
            <a:ext cx="800650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</a:t>
            </a:r>
            <a:r>
              <a:rPr lang="en-US" altLang="zh-TW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dict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see help(</a:t>
            </a:r>
            <a:r>
              <a:rPr lang="en-US" altLang="zh-TW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dict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dict1 = {'one':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1,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'two':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dict1['one']</a:t>
            </a:r>
          </a:p>
          <a:p>
            <a:pPr algn="just"/>
            <a:r>
              <a:rPr lang="en-US" altLang="zh-TW" sz="1600" i="1" dirty="0">
                <a:latin typeface="Consolas" pitchFamily="49" charset="0"/>
                <a:cs typeface="Consolas" pitchFamily="49" charset="0"/>
              </a:rPr>
              <a:t>1</a:t>
            </a:r>
            <a:endParaRPr lang="en-US" altLang="zh-TW" sz="1600" i="1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dict1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['three'] 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Raises a </a:t>
            </a:r>
            <a:r>
              <a:rPr lang="en-US" altLang="zh-TW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 tooltip="exceptions.KeyError"/>
              </a:rPr>
              <a:t>KeyError</a:t>
            </a:r>
            <a:r>
              <a:rPr lang="en-US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because 'three' is not in dict1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dict1.get('three', default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#</a:t>
            </a:r>
            <a:r>
              <a:rPr lang="en-US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OK, will return </a:t>
            </a:r>
            <a:r>
              <a:rPr lang="en-US" altLang="zh-TW" sz="1600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default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dict1['three'] = 3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#OK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'three'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dict1: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print 'Correct'</a:t>
            </a:r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altLang="zh-TW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key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dict1: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print dict1[key]</a:t>
            </a:r>
          </a:p>
          <a:p>
            <a:pPr algn="just"/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key,value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dict1.items():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print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key,value</a:t>
            </a:r>
            <a:endParaRPr lang="en-US" altLang="zh-TW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8485" y="1676400"/>
            <a:ext cx="800650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"""</a:t>
            </a:r>
          </a:p>
          <a:p>
            <a:pPr algn="just"/>
            <a:r>
              <a:rPr lang="en-US" altLang="zh-TW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def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function_name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 arg1, arg2, … ) :</a:t>
            </a:r>
          </a:p>
          <a:p>
            <a:pPr algn="just"/>
            <a:r>
              <a:rPr lang="en-US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……</a:t>
            </a:r>
          </a:p>
          <a:p>
            <a:pPr algn="just"/>
            <a:r>
              <a:rPr lang="en-US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return return_var1, return_var2, …</a:t>
            </a:r>
          </a:p>
          <a:p>
            <a:pPr algn="just"/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"""</a:t>
            </a:r>
          </a:p>
          <a:p>
            <a:pPr algn="just"/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def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fibonacci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(n):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</a:t>
            </a:r>
            <a:r>
              <a:rPr lang="en-US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write Fibonacci series up to n</a:t>
            </a:r>
            <a:endParaRPr lang="en-US" altLang="zh-TW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a, b = 0, 1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while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 &lt; n: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print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b,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a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b = b,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a+b</a:t>
            </a:r>
            <a:endParaRPr lang="en-US" altLang="zh-TW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fibonacci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(50)</a:t>
            </a:r>
          </a:p>
          <a:p>
            <a:pPr algn="just"/>
            <a:r>
              <a:rPr lang="en-US" altLang="zh-TW" sz="1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1 1 2 3 5 8 13 21 34</a:t>
            </a:r>
          </a:p>
        </p:txBody>
      </p:sp>
    </p:spTree>
    <p:extLst>
      <p:ext uri="{BB962C8B-B14F-4D97-AF65-F5344CB8AC3E}">
        <p14:creationId xmlns:p14="http://schemas.microsoft.com/office/powerpoint/2010/main" val="20362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arguments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8485" y="1676400"/>
            <a:ext cx="800650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def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testArgument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(arg1, arg2 = 20, arg3 = 30):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print 'arg1 is ', arg1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print 'arg2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is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', arg2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print 'arg3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is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', arg3</a:t>
            </a:r>
          </a:p>
          <a:p>
            <a:pPr algn="just"/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testArgument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(10, 40)</a:t>
            </a:r>
          </a:p>
          <a:p>
            <a:pPr algn="just"/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arg1 is 10</a:t>
            </a:r>
          </a:p>
          <a:p>
            <a:pPr algn="just"/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arg2 is 40</a:t>
            </a:r>
          </a:p>
          <a:p>
            <a:pPr algn="just"/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arg3 is 30</a:t>
            </a:r>
          </a:p>
          <a:p>
            <a:pPr algn="just"/>
            <a:endParaRPr lang="en-US" altLang="zh-TW" sz="1600" i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testArgument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(10,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arg3 = 40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algn="just"/>
            <a:r>
              <a:rPr lang="en-US" altLang="zh-TW" sz="1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arg1 is 10</a:t>
            </a:r>
          </a:p>
          <a:p>
            <a:pPr algn="just"/>
            <a:r>
              <a:rPr lang="en-US" altLang="zh-TW" sz="1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arg2 is </a:t>
            </a:r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20</a:t>
            </a:r>
            <a:endParaRPr lang="en-US" altLang="zh-TW" sz="1600" i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arg3 is </a:t>
            </a:r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40</a:t>
            </a:r>
            <a:endParaRPr lang="en-US" altLang="zh-TW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05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Modules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577467" y="1524000"/>
            <a:ext cx="8017526" cy="1938992"/>
            <a:chOff x="598582" y="1459468"/>
            <a:chExt cx="8017526" cy="1938992"/>
          </a:xfrm>
        </p:grpSpPr>
        <p:sp>
          <p:nvSpPr>
            <p:cNvPr id="4" name="矩形 3"/>
            <p:cNvSpPr/>
            <p:nvPr/>
          </p:nvSpPr>
          <p:spPr>
            <a:xfrm>
              <a:off x="609600" y="1828800"/>
              <a:ext cx="8006508" cy="1569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TW" sz="16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def</a:t>
              </a:r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</a:t>
              </a:r>
              <a:r>
                <a:rPr lang="en-US" altLang="zh-TW" sz="16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fibonacci</a:t>
              </a:r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(n):</a:t>
              </a:r>
            </a:p>
            <a:p>
              <a:pPr algn="just"/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</a:t>
              </a:r>
              <a:r>
                <a:rPr lang="en-US" altLang="zh-TW" sz="1600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# write Fibonacci series up to n</a:t>
              </a:r>
            </a:p>
            <a:p>
              <a:pPr algn="just"/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a, b = 0, 1</a:t>
              </a:r>
            </a:p>
            <a:p>
              <a:pPr algn="just"/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while b &lt; n:</a:t>
              </a:r>
            </a:p>
            <a:p>
              <a:pPr algn="just"/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print b,</a:t>
              </a:r>
            </a:p>
            <a:p>
              <a:pPr algn="just"/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a, b = b, </a:t>
              </a:r>
              <a:r>
                <a:rPr lang="en-US" altLang="zh-TW" sz="16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a+b</a:t>
              </a:r>
              <a:endPara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98582" y="1459468"/>
              <a:ext cx="1458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functions.py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77467" y="3581400"/>
            <a:ext cx="8017526" cy="1200329"/>
            <a:chOff x="598582" y="1459468"/>
            <a:chExt cx="8017526" cy="1200329"/>
          </a:xfrm>
        </p:grpSpPr>
        <p:sp>
          <p:nvSpPr>
            <p:cNvPr id="9" name="矩形 8"/>
            <p:cNvSpPr/>
            <p:nvPr/>
          </p:nvSpPr>
          <p:spPr>
            <a:xfrm>
              <a:off x="609600" y="1828800"/>
              <a:ext cx="8006508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TW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import functions</a:t>
              </a:r>
            </a:p>
            <a:p>
              <a:pPr algn="just"/>
              <a:endPara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  <a:p>
              <a:pPr algn="just"/>
              <a:r>
                <a:rPr lang="en-US" altLang="zh-TW" sz="160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functions.</a:t>
              </a:r>
              <a:r>
                <a:rPr lang="en-US" altLang="zh-TW" sz="16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fibonacci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(50)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98582" y="1459468"/>
              <a:ext cx="1458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caller1.py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77467" y="5182850"/>
            <a:ext cx="8017526" cy="1200329"/>
            <a:chOff x="598582" y="1459468"/>
            <a:chExt cx="8017526" cy="1200329"/>
          </a:xfrm>
        </p:grpSpPr>
        <p:sp>
          <p:nvSpPr>
            <p:cNvPr id="12" name="矩形 11"/>
            <p:cNvSpPr/>
            <p:nvPr/>
          </p:nvSpPr>
          <p:spPr>
            <a:xfrm>
              <a:off x="609600" y="1828800"/>
              <a:ext cx="8006508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TW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from functions import </a:t>
              </a:r>
              <a:r>
                <a:rPr lang="en-US" altLang="zh-TW" sz="16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fibonacci</a:t>
              </a:r>
              <a:endPara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  <a:p>
              <a:pPr algn="just"/>
              <a:endPara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  <a:p>
              <a:pPr algn="just"/>
              <a:r>
                <a:rPr lang="en-US" altLang="zh-TW" sz="16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fibonacci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(50</a:t>
              </a:r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)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98582" y="1459468"/>
              <a:ext cx="1458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caller2.py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5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Just like </a:t>
            </a:r>
            <a:r>
              <a:rPr lang="en-US" altLang="zh-TW" i="1" dirty="0" smtClean="0">
                <a:solidFill>
                  <a:srgbClr val="0070C0"/>
                </a:solidFill>
              </a:rPr>
              <a:t>#include "</a:t>
            </a:r>
            <a:r>
              <a:rPr lang="en-US" altLang="zh-TW" i="1" dirty="0" err="1" smtClean="0">
                <a:solidFill>
                  <a:srgbClr val="0070C0"/>
                </a:solidFill>
              </a:rPr>
              <a:t>header.h</a:t>
            </a:r>
            <a:r>
              <a:rPr lang="en-US" altLang="zh-TW" i="1" dirty="0" smtClean="0">
                <a:solidFill>
                  <a:srgbClr val="0070C0"/>
                </a:solidFill>
              </a:rPr>
              <a:t>" </a:t>
            </a:r>
            <a:r>
              <a:rPr lang="en-US" altLang="zh-TW" dirty="0" smtClean="0"/>
              <a:t>in C++, python uses </a:t>
            </a:r>
            <a:r>
              <a:rPr lang="en-US" altLang="zh-TW" i="1" dirty="0" smtClean="0">
                <a:solidFill>
                  <a:srgbClr val="0070C0"/>
                </a:solidFill>
              </a:rPr>
              <a:t>import</a:t>
            </a:r>
            <a:r>
              <a:rPr lang="en-US" altLang="zh-TW" i="1" dirty="0">
                <a:solidFill>
                  <a:srgbClr val="0070C0"/>
                </a:solidFill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</a:rPr>
              <a:t>module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altLang="zh-TW" dirty="0"/>
              <a:t>Module : a file containing Python definitions and </a:t>
            </a:r>
            <a:r>
              <a:rPr lang="en-US" altLang="zh-TW" dirty="0" smtClean="0"/>
              <a:t>statements (ex: functions.py)</a:t>
            </a:r>
          </a:p>
          <a:p>
            <a:r>
              <a:rPr lang="en-US" altLang="zh-TW" dirty="0" smtClean="0"/>
              <a:t>The module's </a:t>
            </a:r>
            <a:r>
              <a:rPr lang="en-US" altLang="zh-TW" dirty="0"/>
              <a:t>name (as a string) is available as the value of the global variable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__name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__</a:t>
            </a:r>
            <a:br>
              <a:rPr lang="en-US" altLang="zh-TW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ex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: </a:t>
            </a:r>
            <a:br>
              <a:rPr lang="en-US" altLang="zh-TW" sz="1800" dirty="0">
                <a:latin typeface="Consolas" pitchFamily="49" charset="0"/>
                <a:cs typeface="Consolas" pitchFamily="49" charset="0"/>
              </a:rPr>
            </a:b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functions.__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__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i="1" dirty="0" smtClean="0">
                <a:latin typeface="Consolas" pitchFamily="49" charset="0"/>
                <a:cs typeface="Consolas" pitchFamily="49" charset="0"/>
              </a:rPr>
              <a:t>'functions'</a:t>
            </a:r>
          </a:p>
          <a:p>
            <a:r>
              <a:rPr lang="en-US" altLang="zh-TW" dirty="0" smtClean="0">
                <a:cs typeface="Consolas" pitchFamily="49" charset="0"/>
              </a:rPr>
              <a:t>Each </a:t>
            </a:r>
            <a:r>
              <a:rPr lang="en-US" altLang="zh-TW" dirty="0">
                <a:cs typeface="Consolas" pitchFamily="49" charset="0"/>
              </a:rPr>
              <a:t>module is only imported once per interpreter </a:t>
            </a:r>
            <a:r>
              <a:rPr lang="en-US" altLang="zh-TW" dirty="0" smtClean="0">
                <a:cs typeface="Consolas" pitchFamily="49" charset="0"/>
              </a:rPr>
              <a:t>session ( to reload </a:t>
            </a:r>
            <a:r>
              <a:rPr lang="en-US" altLang="zh-TW" dirty="0">
                <a:cs typeface="Consolas" pitchFamily="49" charset="0"/>
              </a:rPr>
              <a:t>a module, use </a:t>
            </a:r>
            <a:r>
              <a:rPr lang="en-US" altLang="zh-TW" sz="2200" dirty="0">
                <a:latin typeface="Consolas" pitchFamily="49" charset="0"/>
                <a:cs typeface="Consolas" pitchFamily="49" charset="0"/>
              </a:rPr>
              <a:t>reload(</a:t>
            </a:r>
            <a:r>
              <a:rPr lang="en-US" altLang="zh-TW" sz="2200" dirty="0" err="1">
                <a:latin typeface="Consolas" pitchFamily="49" charset="0"/>
                <a:cs typeface="Consolas" pitchFamily="49" charset="0"/>
              </a:rPr>
              <a:t>modulename</a:t>
            </a:r>
            <a:r>
              <a:rPr lang="en-US" altLang="zh-TW" sz="2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TW" sz="3100" dirty="0" smtClean="0">
                <a:cs typeface="Consolas" pitchFamily="49" charset="0"/>
              </a:rPr>
              <a:t>)</a:t>
            </a:r>
            <a:r>
              <a:rPr lang="en-US" altLang="zh-TW" sz="22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zh-TW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Executing modules as scripts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When running </a:t>
            </a:r>
            <a:r>
              <a:rPr lang="en-US" altLang="zh-TW" sz="2400" dirty="0" smtClean="0"/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python functions.py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&lt;arguments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TW" sz="2400" dirty="0">
                <a:cs typeface="Consolas" pitchFamily="49" charset="0"/>
              </a:rPr>
              <a:t>, the code in the module </a:t>
            </a:r>
            <a:r>
              <a:rPr lang="en-US" altLang="zh-TW" sz="2400" dirty="0" smtClean="0">
                <a:cs typeface="Consolas" pitchFamily="49" charset="0"/>
              </a:rPr>
              <a:t>'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functions'</a:t>
            </a:r>
            <a:r>
              <a:rPr lang="en-US" altLang="zh-TW" sz="2400" dirty="0" err="1" smtClean="0">
                <a:cs typeface="Consolas" pitchFamily="49" charset="0"/>
              </a:rPr>
              <a:t>will</a:t>
            </a:r>
            <a:r>
              <a:rPr lang="en-US" altLang="zh-TW" sz="2400" dirty="0" smtClean="0">
                <a:cs typeface="Consolas" pitchFamily="49" charset="0"/>
              </a:rPr>
              <a:t> </a:t>
            </a:r>
            <a:r>
              <a:rPr lang="en-US" altLang="zh-TW" sz="2400" dirty="0">
                <a:cs typeface="Consolas" pitchFamily="49" charset="0"/>
              </a:rPr>
              <a:t>be executed, just as if you imported it, but with the __name__ set to "__main__".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TW" sz="1600" dirty="0" smtClean="0">
                <a:latin typeface="Consolas" pitchFamily="49" charset="0"/>
                <a:cs typeface="Consolas" pitchFamily="49" charset="0"/>
              </a:rPr>
            </a:br>
            <a:endParaRPr lang="en-US" altLang="zh-TW" sz="16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群組 6"/>
          <p:cNvGrpSpPr/>
          <p:nvPr/>
        </p:nvGrpSpPr>
        <p:grpSpPr>
          <a:xfrm>
            <a:off x="685800" y="2743200"/>
            <a:ext cx="8017526" cy="2554546"/>
            <a:chOff x="598582" y="1459468"/>
            <a:chExt cx="8017526" cy="2554546"/>
          </a:xfrm>
        </p:grpSpPr>
        <p:sp>
          <p:nvSpPr>
            <p:cNvPr id="5" name="矩形 3"/>
            <p:cNvSpPr/>
            <p:nvPr/>
          </p:nvSpPr>
          <p:spPr>
            <a:xfrm>
              <a:off x="609600" y="1828800"/>
              <a:ext cx="8006508" cy="21852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TW" sz="12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def</a:t>
              </a:r>
              <a:r>
                <a:rPr lang="en-US" altLang="zh-TW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</a:t>
              </a:r>
              <a:r>
                <a:rPr lang="en-US" altLang="zh-TW" sz="12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fibonacci</a:t>
              </a:r>
              <a:r>
                <a:rPr lang="en-US" altLang="zh-TW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(n):</a:t>
              </a:r>
            </a:p>
            <a:p>
              <a:pPr algn="just"/>
              <a:r>
                <a:rPr lang="en-US" altLang="zh-TW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</a:t>
              </a:r>
              <a:r>
                <a:rPr lang="en-US" altLang="zh-TW" sz="1200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# write Fibonacci series up to n</a:t>
              </a:r>
            </a:p>
            <a:p>
              <a:pPr algn="just"/>
              <a:r>
                <a:rPr lang="en-US" altLang="zh-TW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a, b = 0, 1</a:t>
              </a:r>
            </a:p>
            <a:p>
              <a:pPr algn="just"/>
              <a:r>
                <a:rPr lang="en-US" altLang="zh-TW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while b &lt; n:</a:t>
              </a:r>
            </a:p>
            <a:p>
              <a:pPr algn="just"/>
              <a:r>
                <a:rPr lang="en-US" altLang="zh-TW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print b,</a:t>
              </a:r>
            </a:p>
            <a:p>
              <a:pPr algn="just"/>
              <a:r>
                <a:rPr lang="en-US" altLang="zh-TW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a, b = b, </a:t>
              </a:r>
              <a:r>
                <a:rPr lang="en-US" altLang="zh-TW" sz="12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a+b</a:t>
              </a:r>
              <a:endParaRPr lang="en-US" altLang="zh-TW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  <a:p>
              <a:pPr algn="just"/>
              <a:endPara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  <a:p>
              <a:pPr algn="just"/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if __name__ == "__main__":</a:t>
              </a:r>
            </a:p>
            <a:p>
              <a:pPr algn="just"/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import </a:t>
              </a:r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sys</a:t>
              </a:r>
            </a:p>
            <a:p>
              <a:pPr algn="just"/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  </a:t>
              </a:r>
              <a:r>
                <a:rPr lang="en-US" altLang="zh-TW" sz="16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fibonacci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(</a:t>
              </a:r>
              <a:r>
                <a:rPr lang="en-US" altLang="zh-TW" sz="16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int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(</a:t>
              </a:r>
              <a:r>
                <a:rPr lang="en-US" altLang="zh-TW" sz="16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sys.argv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[1</a:t>
              </a:r>
              <a:r>
                <a:rPr lang="en-US" altLang="zh-TW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]))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98582" y="1459468"/>
              <a:ext cx="1458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functions.py</a:t>
              </a:r>
              <a:endParaRPr lang="zh-TW" altLang="en-US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85800" y="5410200"/>
            <a:ext cx="8017526" cy="954107"/>
            <a:chOff x="598582" y="1459468"/>
            <a:chExt cx="8017526" cy="954107"/>
          </a:xfrm>
        </p:grpSpPr>
        <p:sp>
          <p:nvSpPr>
            <p:cNvPr id="8" name="矩形 3"/>
            <p:cNvSpPr/>
            <p:nvPr/>
          </p:nvSpPr>
          <p:spPr>
            <a:xfrm>
              <a:off x="609600" y="1828800"/>
              <a:ext cx="8006508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TW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$ python functions.py 50</a:t>
              </a:r>
            </a:p>
            <a:p>
              <a:pPr algn="just"/>
              <a:r>
                <a:rPr lang="en-US" altLang="zh-TW" sz="16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1 1 2 3 5 8 13 21 34</a:t>
              </a:r>
              <a:endParaRPr lang="en-US" altLang="zh-TW" sz="1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9" name="文字方塊 5"/>
            <p:cNvSpPr txBox="1"/>
            <p:nvPr/>
          </p:nvSpPr>
          <p:spPr>
            <a:xfrm>
              <a:off x="598582" y="145946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command line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0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8485" y="1676400"/>
            <a:ext cx="800650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ParentClass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altLang="zh-TW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def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__</a:t>
            </a:r>
            <a:r>
              <a:rPr lang="en-US" altLang="zh-TW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__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self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data2):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self.dataMember1 = 'data1'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self.dataMember2 = data2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def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printDataMembers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self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print 'dataMember1 is ', self.dataMember1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print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'dataMember2 </a:t>
            </a:r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is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', self.dataMember2</a:t>
            </a:r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def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fun(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self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arg1):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zh-TW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self.printDataMember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print 'arg1 is ', arg1</a:t>
            </a:r>
          </a:p>
          <a:p>
            <a:pPr algn="just"/>
            <a:endParaRPr lang="en-US" altLang="zh-TW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data2 = 'argument2'</a:t>
            </a:r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object1 =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(data2)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object1.printDataMembers()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object1.fun('hello')</a:t>
            </a:r>
          </a:p>
        </p:txBody>
      </p:sp>
    </p:spTree>
    <p:extLst>
      <p:ext uri="{BB962C8B-B14F-4D97-AF65-F5344CB8AC3E}">
        <p14:creationId xmlns:p14="http://schemas.microsoft.com/office/powerpoint/2010/main" val="39356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 you with the homework (the Pac-Man project, which is written in python)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 will assume you have basic programming knowledge (C/C++)</a:t>
            </a:r>
          </a:p>
          <a:p>
            <a:r>
              <a:rPr lang="en-US" dirty="0" smtClean="0"/>
              <a:t>The homework uses python 2 ( ,which is not fully compatible with python 3 )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Private members</a:t>
            </a:r>
          </a:p>
          <a:p>
            <a:pPr lvl="1"/>
            <a:r>
              <a:rPr lang="en-US" altLang="zh-TW" dirty="0" smtClean="0"/>
              <a:t>does not exist in python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" y="2743200"/>
            <a:ext cx="800650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def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__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__ (self):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self._pri1 = 10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self.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__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pri2 = 20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self.__pri3__ = 30</a:t>
            </a:r>
          </a:p>
          <a:p>
            <a:pPr algn="just"/>
            <a:endParaRPr lang="en-US" altLang="zh-TW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object1 =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object1._pri1</a:t>
            </a:r>
          </a:p>
          <a:p>
            <a:pPr algn="just"/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10</a:t>
            </a: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object1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.__pri2</a:t>
            </a:r>
          </a:p>
          <a:p>
            <a:pPr algn="just"/>
            <a:r>
              <a:rPr lang="en-US" altLang="zh-TW" sz="16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AttributeError</a:t>
            </a:r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altLang="zh-TW" sz="16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instance has no attribute '__pri2'</a:t>
            </a:r>
          </a:p>
          <a:p>
            <a:pPr algn="just"/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object1.</a:t>
            </a:r>
            <a:r>
              <a:rPr lang="en-US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_ClassName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__pri2</a:t>
            </a:r>
          </a:p>
          <a:p>
            <a:pPr algn="just"/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20</a:t>
            </a:r>
            <a:endParaRPr lang="en-US" altLang="zh-TW" sz="1600" i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object1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.__pri3__</a:t>
            </a:r>
            <a:endParaRPr lang="en-US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endParaRPr lang="en-US" altLang="zh-TW" sz="1600" i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78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 &amp;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Be careful. All variables are references!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0133" y="4114800"/>
            <a:ext cx="7924800" cy="2061865"/>
            <a:chOff x="990600" y="4419600"/>
            <a:chExt cx="7924800" cy="2061865"/>
          </a:xfrm>
        </p:grpSpPr>
        <p:grpSp>
          <p:nvGrpSpPr>
            <p:cNvPr id="6" name="群組 7"/>
            <p:cNvGrpSpPr/>
            <p:nvPr/>
          </p:nvGrpSpPr>
          <p:grpSpPr>
            <a:xfrm>
              <a:off x="990600" y="4419600"/>
              <a:ext cx="1524000" cy="1828800"/>
              <a:chOff x="990600" y="4572000"/>
              <a:chExt cx="1524000" cy="1828800"/>
            </a:xfrm>
          </p:grpSpPr>
          <p:sp>
            <p:nvSpPr>
              <p:cNvPr id="17" name="矩形 3"/>
              <p:cNvSpPr/>
              <p:nvPr/>
            </p:nvSpPr>
            <p:spPr>
              <a:xfrm>
                <a:off x="990600" y="4572000"/>
                <a:ext cx="15240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object</a:t>
                </a:r>
                <a:endParaRPr lang="zh-TW" altLang="en-US" dirty="0"/>
              </a:p>
            </p:txBody>
          </p:sp>
          <p:sp>
            <p:nvSpPr>
              <p:cNvPr id="18" name="矩形 4"/>
              <p:cNvSpPr/>
              <p:nvPr/>
            </p:nvSpPr>
            <p:spPr>
              <a:xfrm>
                <a:off x="990600" y="5029200"/>
                <a:ext cx="15240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identity</a:t>
                </a:r>
                <a:endParaRPr lang="zh-TW" altLang="en-US" dirty="0"/>
              </a:p>
            </p:txBody>
          </p:sp>
          <p:sp>
            <p:nvSpPr>
              <p:cNvPr id="19" name="矩形 5"/>
              <p:cNvSpPr/>
              <p:nvPr/>
            </p:nvSpPr>
            <p:spPr>
              <a:xfrm>
                <a:off x="990600" y="5486400"/>
                <a:ext cx="15240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type</a:t>
                </a:r>
                <a:endParaRPr lang="zh-TW" altLang="en-US" dirty="0"/>
              </a:p>
            </p:txBody>
          </p:sp>
          <p:sp>
            <p:nvSpPr>
              <p:cNvPr id="20" name="矩形 6"/>
              <p:cNvSpPr/>
              <p:nvPr/>
            </p:nvSpPr>
            <p:spPr>
              <a:xfrm>
                <a:off x="990600" y="5943600"/>
                <a:ext cx="15240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value</a:t>
                </a:r>
                <a:endParaRPr lang="zh-TW" altLang="en-US" dirty="0"/>
              </a:p>
            </p:txBody>
          </p:sp>
        </p:grpSp>
        <p:grpSp>
          <p:nvGrpSpPr>
            <p:cNvPr id="7" name="群組 13"/>
            <p:cNvGrpSpPr/>
            <p:nvPr/>
          </p:nvGrpSpPr>
          <p:grpSpPr>
            <a:xfrm>
              <a:off x="2514600" y="4920734"/>
              <a:ext cx="6400800" cy="369332"/>
              <a:chOff x="2514600" y="4876800"/>
              <a:chExt cx="6400800" cy="369332"/>
            </a:xfrm>
          </p:grpSpPr>
          <p:cxnSp>
            <p:nvCxnSpPr>
              <p:cNvPr id="15" name="直線單箭頭接點 9"/>
              <p:cNvCxnSpPr/>
              <p:nvPr/>
            </p:nvCxnSpPr>
            <p:spPr>
              <a:xfrm flipH="1">
                <a:off x="2514600" y="5061466"/>
                <a:ext cx="53340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字方塊 12"/>
              <p:cNvSpPr txBox="1"/>
              <p:nvPr/>
            </p:nvSpPr>
            <p:spPr>
              <a:xfrm>
                <a:off x="3048000" y="4876800"/>
                <a:ext cx="586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Memory address.   Use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id() </a:t>
                </a:r>
                <a:r>
                  <a:rPr lang="en-US" altLang="zh-TW" dirty="0" smtClean="0"/>
                  <a:t>to check, 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is</a:t>
                </a:r>
                <a:r>
                  <a:rPr lang="en-US" altLang="zh-TW" dirty="0" smtClean="0"/>
                  <a:t> to compare</a:t>
                </a:r>
                <a:endParaRPr lang="zh-TW" altLang="en-US" dirty="0"/>
              </a:p>
            </p:txBody>
          </p:sp>
        </p:grpSp>
        <p:grpSp>
          <p:nvGrpSpPr>
            <p:cNvPr id="8" name="群組 14"/>
            <p:cNvGrpSpPr/>
            <p:nvPr/>
          </p:nvGrpSpPr>
          <p:grpSpPr>
            <a:xfrm>
              <a:off x="2514600" y="5377934"/>
              <a:ext cx="6096000" cy="369332"/>
              <a:chOff x="2514600" y="4876800"/>
              <a:chExt cx="6096000" cy="369332"/>
            </a:xfrm>
          </p:grpSpPr>
          <p:cxnSp>
            <p:nvCxnSpPr>
              <p:cNvPr id="13" name="直線單箭頭接點 15"/>
              <p:cNvCxnSpPr/>
              <p:nvPr/>
            </p:nvCxnSpPr>
            <p:spPr>
              <a:xfrm flipH="1">
                <a:off x="2514600" y="5061466"/>
                <a:ext cx="53340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文字方塊 16"/>
              <p:cNvSpPr txBox="1"/>
              <p:nvPr/>
            </p:nvSpPr>
            <p:spPr>
              <a:xfrm>
                <a:off x="3048000" y="4876800"/>
                <a:ext cx="556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Determine supported operations.   Use </a:t>
                </a:r>
                <a:r>
                  <a:rPr lang="en-US" altLang="zh-TW" dirty="0" smtClean="0">
                    <a:latin typeface="Consolas" pitchFamily="49" charset="0"/>
                    <a:cs typeface="Consolas" pitchFamily="49" charset="0"/>
                  </a:rPr>
                  <a:t>type() </a:t>
                </a:r>
                <a:r>
                  <a:rPr lang="en-US" altLang="zh-TW" dirty="0" smtClean="0"/>
                  <a:t>to check</a:t>
                </a:r>
                <a:endParaRPr lang="zh-TW" altLang="en-US" dirty="0"/>
              </a:p>
            </p:txBody>
          </p:sp>
        </p:grpSp>
        <p:grpSp>
          <p:nvGrpSpPr>
            <p:cNvPr id="10" name="群組 17"/>
            <p:cNvGrpSpPr/>
            <p:nvPr/>
          </p:nvGrpSpPr>
          <p:grpSpPr>
            <a:xfrm>
              <a:off x="2488894" y="5835134"/>
              <a:ext cx="4673906" cy="646331"/>
              <a:chOff x="2514600" y="4876800"/>
              <a:chExt cx="4673906" cy="646331"/>
            </a:xfrm>
          </p:grpSpPr>
          <p:cxnSp>
            <p:nvCxnSpPr>
              <p:cNvPr id="11" name="直線單箭頭接點 18"/>
              <p:cNvCxnSpPr/>
              <p:nvPr/>
            </p:nvCxnSpPr>
            <p:spPr>
              <a:xfrm flipH="1">
                <a:off x="2514600" y="5061466"/>
                <a:ext cx="53340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字方塊 19"/>
              <p:cNvSpPr txBox="1"/>
              <p:nvPr/>
            </p:nvSpPr>
            <p:spPr>
              <a:xfrm>
                <a:off x="3073706" y="4876800"/>
                <a:ext cx="4114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Immutable:  numbers, strings, tuples</a:t>
                </a:r>
              </a:p>
              <a:p>
                <a:r>
                  <a:rPr lang="en-US" altLang="zh-TW" dirty="0" smtClean="0"/>
                  <a:t>Mutable:  dictionaries, lists, sets </a:t>
                </a:r>
                <a:endParaRPr lang="zh-TW" altLang="en-US" dirty="0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670133" y="2455492"/>
            <a:ext cx="1524000" cy="5163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variable</a:t>
            </a:r>
            <a:endParaRPr lang="zh-TW" altLang="en-US" dirty="0"/>
          </a:p>
        </p:txBody>
      </p:sp>
      <p:cxnSp>
        <p:nvCxnSpPr>
          <p:cNvPr id="22" name="Straight Arrow Connector 21"/>
          <p:cNvCxnSpPr>
            <a:stCxn id="4" idx="2"/>
            <a:endCxn id="17" idx="0"/>
          </p:cNvCxnSpPr>
          <p:nvPr/>
        </p:nvCxnSpPr>
        <p:spPr>
          <a:xfrm>
            <a:off x="1432133" y="2971800"/>
            <a:ext cx="0" cy="1143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 &amp;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Be careful. All variables are references!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immutable types, operations that compute new values may actually return a reference to any existing object with the same type and value, while for mutable objects this is not </a:t>
            </a:r>
            <a:r>
              <a:rPr lang="en-US" altLang="zh-TW" dirty="0" smtClean="0"/>
              <a:t>allowed.</a:t>
            </a:r>
          </a:p>
          <a:p>
            <a:endParaRPr lang="en-US" altLang="zh-TW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67200"/>
            <a:ext cx="2495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 &amp; Object</a:t>
            </a:r>
            <a:endParaRPr lang="zh-TW" altLang="en-US" dirty="0"/>
          </a:p>
        </p:txBody>
      </p:sp>
      <p:sp>
        <p:nvSpPr>
          <p:cNvPr id="4" name="矩形 4"/>
          <p:cNvSpPr/>
          <p:nvPr/>
        </p:nvSpPr>
        <p:spPr>
          <a:xfrm>
            <a:off x="609600" y="1600200"/>
            <a:ext cx="800650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colours1 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["</a:t>
            </a:r>
            <a:r>
              <a:rPr lang="en-US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</a:t>
            </a:r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"green"]</a:t>
            </a:r>
          </a:p>
          <a:p>
            <a:pPr algn="just"/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colours2 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colours1  </a:t>
            </a:r>
            <a:r>
              <a:rPr lang="fr-FR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shallow</a:t>
            </a:r>
            <a:r>
              <a:rPr lang="fr-FR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copy</a:t>
            </a:r>
            <a:endParaRPr lang="fr-FR" altLang="zh-TW" sz="1600" dirty="0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colours2 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["rouge", "vert</a:t>
            </a:r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"]  </a:t>
            </a:r>
            <a:r>
              <a:rPr lang="fr-FR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</a:t>
            </a:r>
            <a:r>
              <a:rPr lang="fr-FR" altLang="zh-TW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</a:t>
            </a:r>
            <a:r>
              <a:rPr lang="fr-FR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 new </a:t>
            </a:r>
            <a:r>
              <a:rPr lang="fr-FR" altLang="zh-TW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endParaRPr lang="fr-FR" altLang="zh-TW" sz="1600" dirty="0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fr-FR" altLang="zh-TW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print</a:t>
            </a:r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colours1</a:t>
            </a:r>
          </a:p>
          <a:p>
            <a:pPr algn="just"/>
            <a:r>
              <a:rPr lang="fr-FR" altLang="zh-TW" sz="1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['</a:t>
            </a:r>
            <a:r>
              <a:rPr lang="fr-FR" altLang="zh-TW" sz="16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</a:t>
            </a:r>
            <a:r>
              <a:rPr lang="fr-FR" altLang="zh-TW" sz="1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', 'green']</a:t>
            </a:r>
            <a:endParaRPr lang="en-US" altLang="zh-TW" sz="1600" i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pSp>
        <p:nvGrpSpPr>
          <p:cNvPr id="2051" name="Group 2050"/>
          <p:cNvGrpSpPr/>
          <p:nvPr/>
        </p:nvGrpSpPr>
        <p:grpSpPr>
          <a:xfrm>
            <a:off x="609599" y="3505200"/>
            <a:ext cx="7073782" cy="2667000"/>
            <a:chOff x="609599" y="3505200"/>
            <a:chExt cx="7073782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609600" y="3505200"/>
              <a:ext cx="2577981" cy="762000"/>
              <a:chOff x="3962400" y="4724400"/>
              <a:chExt cx="2577981" cy="762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962400" y="48768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colours1</a:t>
                </a:r>
                <a:endParaRPr lang="zh-TW" altLang="en-US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549781" y="4724400"/>
                <a:ext cx="990600" cy="762000"/>
                <a:chOff x="5244981" y="4876800"/>
                <a:chExt cx="990600" cy="7620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244981" y="4876800"/>
                  <a:ext cx="990600" cy="381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"red"</a:t>
                  </a:r>
                  <a:endParaRPr lang="zh-TW" alt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244981" y="5257800"/>
                  <a:ext cx="990600" cy="381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"green"</a:t>
                  </a:r>
                  <a:endParaRPr lang="zh-TW" altLang="en-US" dirty="0"/>
                </a:p>
              </p:txBody>
            </p:sp>
          </p:grpSp>
          <p:cxnSp>
            <p:nvCxnSpPr>
              <p:cNvPr id="14" name="Straight Arrow Connector 13"/>
              <p:cNvCxnSpPr>
                <a:stCxn id="6" idx="3"/>
              </p:cNvCxnSpPr>
              <p:nvPr/>
            </p:nvCxnSpPr>
            <p:spPr>
              <a:xfrm>
                <a:off x="4953000" y="5105400"/>
                <a:ext cx="596781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09599" y="4800600"/>
              <a:ext cx="2577981" cy="1371600"/>
              <a:chOff x="609599" y="4800600"/>
              <a:chExt cx="2577981" cy="1371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09599" y="49530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colours1</a:t>
                </a:r>
                <a:endParaRPr lang="zh-TW" alt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2196980" y="4800600"/>
                <a:ext cx="990600" cy="762000"/>
                <a:chOff x="5244981" y="4876800"/>
                <a:chExt cx="990600" cy="76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244981" y="4876800"/>
                  <a:ext cx="990600" cy="381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"red"</a:t>
                  </a:r>
                  <a:endParaRPr lang="zh-TW" altLang="en-US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244981" y="5257800"/>
                  <a:ext cx="990600" cy="381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"green"</a:t>
                  </a:r>
                  <a:endParaRPr lang="zh-TW" altLang="en-US" dirty="0"/>
                </a:p>
              </p:txBody>
            </p:sp>
          </p:grpSp>
          <p:cxnSp>
            <p:nvCxnSpPr>
              <p:cNvPr id="22" name="Straight Arrow Connector 21"/>
              <p:cNvCxnSpPr>
                <a:stCxn id="20" idx="3"/>
              </p:cNvCxnSpPr>
              <p:nvPr/>
            </p:nvCxnSpPr>
            <p:spPr>
              <a:xfrm>
                <a:off x="1600199" y="5181600"/>
                <a:ext cx="596781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09600" y="57150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colours2</a:t>
                </a:r>
                <a:endParaRPr lang="zh-TW" altLang="en-US" dirty="0"/>
              </a:p>
            </p:txBody>
          </p:sp>
          <p:cxnSp>
            <p:nvCxnSpPr>
              <p:cNvPr id="26" name="Straight Arrow Connector 25"/>
              <p:cNvCxnSpPr>
                <a:stCxn id="25" idx="3"/>
                <a:endCxn id="24" idx="1"/>
              </p:cNvCxnSpPr>
              <p:nvPr/>
            </p:nvCxnSpPr>
            <p:spPr>
              <a:xfrm flipV="1">
                <a:off x="1600200" y="5372100"/>
                <a:ext cx="596780" cy="5715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Down Arrow 29"/>
            <p:cNvSpPr/>
            <p:nvPr/>
          </p:nvSpPr>
          <p:spPr>
            <a:xfrm>
              <a:off x="1752600" y="4419600"/>
              <a:ext cx="145990" cy="228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Down Arrow 40"/>
            <p:cNvSpPr/>
            <p:nvPr/>
          </p:nvSpPr>
          <p:spPr>
            <a:xfrm rot="5400000" flipV="1">
              <a:off x="3960287" y="4595183"/>
              <a:ext cx="198984" cy="9567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49" name="Group 2048"/>
            <p:cNvGrpSpPr/>
            <p:nvPr/>
          </p:nvGrpSpPr>
          <p:grpSpPr>
            <a:xfrm>
              <a:off x="5105400" y="3902223"/>
              <a:ext cx="2577981" cy="1888977"/>
              <a:chOff x="4950864" y="3383066"/>
              <a:chExt cx="2577981" cy="18889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950864" y="3535466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colours1</a:t>
                </a:r>
                <a:endParaRPr lang="zh-TW" alt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6538245" y="3383066"/>
                <a:ext cx="990600" cy="762000"/>
                <a:chOff x="5244981" y="4876800"/>
                <a:chExt cx="990600" cy="76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244981" y="4876800"/>
                  <a:ext cx="990600" cy="381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"red"</a:t>
                  </a:r>
                  <a:endParaRPr lang="zh-TW" altLang="en-US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244981" y="5257800"/>
                  <a:ext cx="990600" cy="381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"green"</a:t>
                  </a:r>
                  <a:endParaRPr lang="zh-TW" altLang="en-US" dirty="0"/>
                </a:p>
              </p:txBody>
            </p:sp>
          </p:grpSp>
          <p:cxnSp>
            <p:nvCxnSpPr>
              <p:cNvPr id="35" name="Straight Arrow Connector 34"/>
              <p:cNvCxnSpPr>
                <a:stCxn id="33" idx="3"/>
              </p:cNvCxnSpPr>
              <p:nvPr/>
            </p:nvCxnSpPr>
            <p:spPr>
              <a:xfrm>
                <a:off x="5941464" y="3764066"/>
                <a:ext cx="596781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4950865" y="46482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colours2</a:t>
                </a:r>
                <a:endParaRPr lang="zh-TW" altLang="en-US" dirty="0"/>
              </a:p>
            </p:txBody>
          </p:sp>
          <p:cxnSp>
            <p:nvCxnSpPr>
              <p:cNvPr id="37" name="Straight Arrow Connector 36"/>
              <p:cNvCxnSpPr>
                <a:stCxn id="36" idx="3"/>
              </p:cNvCxnSpPr>
              <p:nvPr/>
            </p:nvCxnSpPr>
            <p:spPr>
              <a:xfrm>
                <a:off x="5941465" y="4876800"/>
                <a:ext cx="59678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6538245" y="4510043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"red"</a:t>
                </a:r>
                <a:endParaRPr lang="zh-TW" alt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38245" y="4891043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"</a:t>
                </a:r>
                <a:r>
                  <a:rPr lang="en-US" altLang="zh-TW" dirty="0" err="1" smtClean="0"/>
                  <a:t>vert</a:t>
                </a:r>
                <a:r>
                  <a:rPr lang="en-US" altLang="zh-TW" dirty="0" smtClean="0"/>
                  <a:t>"</a:t>
                </a:r>
                <a:endParaRPr lang="zh-TW" altLang="en-US" dirty="0"/>
              </a:p>
            </p:txBody>
          </p:sp>
        </p:grpSp>
      </p:grpSp>
      <p:sp>
        <p:nvSpPr>
          <p:cNvPr id="2052" name="Rectangle 2051"/>
          <p:cNvSpPr/>
          <p:nvPr/>
        </p:nvSpPr>
        <p:spPr>
          <a:xfrm>
            <a:off x="1968196" y="4419600"/>
            <a:ext cx="209158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dirty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shallow</a:t>
            </a:r>
            <a:r>
              <a:rPr lang="fr-FR" altLang="zh-TW" dirty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 copy</a:t>
            </a:r>
          </a:p>
        </p:txBody>
      </p:sp>
    </p:spTree>
    <p:extLst>
      <p:ext uri="{BB962C8B-B14F-4D97-AF65-F5344CB8AC3E}">
        <p14:creationId xmlns:p14="http://schemas.microsoft.com/office/powerpoint/2010/main" val="19517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 &amp; Object</a:t>
            </a:r>
            <a:endParaRPr lang="zh-TW" altLang="en-US" dirty="0"/>
          </a:p>
        </p:txBody>
      </p:sp>
      <p:sp>
        <p:nvSpPr>
          <p:cNvPr id="8" name="矩形 4"/>
          <p:cNvSpPr/>
          <p:nvPr/>
        </p:nvSpPr>
        <p:spPr>
          <a:xfrm>
            <a:off x="609600" y="1600200"/>
            <a:ext cx="800650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colours1 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["</a:t>
            </a:r>
            <a:r>
              <a:rPr lang="fr-FR" altLang="zh-TW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"green"]</a:t>
            </a:r>
          </a:p>
          <a:p>
            <a:pPr algn="just"/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colours2 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colours1  </a:t>
            </a:r>
            <a:r>
              <a:rPr lang="fr-FR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</a:t>
            </a:r>
            <a:r>
              <a:rPr lang="fr-FR" altLang="zh-TW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shallow</a:t>
            </a:r>
            <a:r>
              <a:rPr lang="fr-FR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fr-FR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copy</a:t>
            </a:r>
            <a:endParaRPr lang="fr-FR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colours2</a:t>
            </a:r>
            <a:r>
              <a:rPr lang="fr-FR" altLang="zh-TW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[1</a:t>
            </a:r>
            <a:r>
              <a:rPr lang="fr-FR" altLang="zh-TW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 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"</a:t>
            </a:r>
            <a:r>
              <a:rPr lang="fr-FR" altLang="zh-TW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blue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algn="just"/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colours1</a:t>
            </a:r>
            <a:endParaRPr lang="fr-FR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['</a:t>
            </a:r>
            <a:r>
              <a:rPr lang="fr-FR" altLang="zh-TW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', </a:t>
            </a:r>
            <a:r>
              <a:rPr lang="fr-FR" altLang="zh-TW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fr-FR" altLang="zh-TW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blue</a:t>
            </a:r>
            <a:r>
              <a:rPr lang="fr-FR" altLang="zh-TW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endParaRPr lang="en-US" altLang="zh-TW" sz="1600" i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05200"/>
            <a:ext cx="2577981" cy="762000"/>
            <a:chOff x="3962400" y="4724400"/>
            <a:chExt cx="2577981" cy="762000"/>
          </a:xfrm>
        </p:grpSpPr>
        <p:sp>
          <p:nvSpPr>
            <p:cNvPr id="37" name="Rectangle 36"/>
            <p:cNvSpPr/>
            <p:nvPr/>
          </p:nvSpPr>
          <p:spPr>
            <a:xfrm>
              <a:off x="3962400" y="4876800"/>
              <a:ext cx="990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colours1</a:t>
              </a:r>
              <a:endParaRPr lang="zh-TW" alt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549781" y="4724400"/>
              <a:ext cx="990600" cy="762000"/>
              <a:chOff x="5244981" y="4876800"/>
              <a:chExt cx="990600" cy="762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244981" y="4876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"red"</a:t>
                </a:r>
                <a:endParaRPr lang="zh-TW" alt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44981" y="5257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"green"</a:t>
                </a:r>
                <a:endParaRPr lang="zh-TW" altLang="en-US" dirty="0"/>
              </a:p>
            </p:txBody>
          </p:sp>
        </p:grp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>
              <a:off x="4953000" y="5105400"/>
              <a:ext cx="59678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599" y="4800600"/>
            <a:ext cx="2577981" cy="1371600"/>
            <a:chOff x="609599" y="4800600"/>
            <a:chExt cx="2577981" cy="1371600"/>
          </a:xfrm>
        </p:grpSpPr>
        <p:sp>
          <p:nvSpPr>
            <p:cNvPr id="30" name="Rectangle 29"/>
            <p:cNvSpPr/>
            <p:nvPr/>
          </p:nvSpPr>
          <p:spPr>
            <a:xfrm>
              <a:off x="609599" y="4953000"/>
              <a:ext cx="990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colours1</a:t>
              </a:r>
              <a:endParaRPr lang="zh-TW" alt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196980" y="4800600"/>
              <a:ext cx="990600" cy="762000"/>
              <a:chOff x="5244981" y="4876800"/>
              <a:chExt cx="990600" cy="762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244981" y="4876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"red"</a:t>
                </a:r>
                <a:endParaRPr lang="zh-TW" alt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44981" y="5257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"green"</a:t>
                </a:r>
                <a:endParaRPr lang="zh-TW" altLang="en-US" dirty="0"/>
              </a:p>
            </p:txBody>
          </p:sp>
        </p:grpSp>
        <p:cxnSp>
          <p:nvCxnSpPr>
            <p:cNvPr id="32" name="Straight Arrow Connector 31"/>
            <p:cNvCxnSpPr>
              <a:stCxn id="30" idx="3"/>
            </p:cNvCxnSpPr>
            <p:nvPr/>
          </p:nvCxnSpPr>
          <p:spPr>
            <a:xfrm>
              <a:off x="1600199" y="5181600"/>
              <a:ext cx="59678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09600" y="5715000"/>
              <a:ext cx="990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colours2</a:t>
              </a:r>
              <a:endParaRPr lang="zh-TW" altLang="en-US" dirty="0"/>
            </a:p>
          </p:txBody>
        </p:sp>
        <p:cxnSp>
          <p:nvCxnSpPr>
            <p:cNvPr id="34" name="Straight Arrow Connector 33"/>
            <p:cNvCxnSpPr>
              <a:stCxn id="33" idx="3"/>
              <a:endCxn id="36" idx="1"/>
            </p:cNvCxnSpPr>
            <p:nvPr/>
          </p:nvCxnSpPr>
          <p:spPr>
            <a:xfrm flipV="1">
              <a:off x="1600200" y="5372100"/>
              <a:ext cx="596780" cy="5715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Down Arrow 17"/>
          <p:cNvSpPr/>
          <p:nvPr/>
        </p:nvSpPr>
        <p:spPr>
          <a:xfrm>
            <a:off x="1752600" y="4419600"/>
            <a:ext cx="14599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Down Arrow 18"/>
          <p:cNvSpPr/>
          <p:nvPr/>
        </p:nvSpPr>
        <p:spPr>
          <a:xfrm rot="5400000" flipV="1">
            <a:off x="3960287" y="4595183"/>
            <a:ext cx="198984" cy="956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81600" y="4686300"/>
            <a:ext cx="2577981" cy="1371600"/>
            <a:chOff x="609599" y="4800600"/>
            <a:chExt cx="2577981" cy="1371600"/>
          </a:xfrm>
        </p:grpSpPr>
        <p:sp>
          <p:nvSpPr>
            <p:cNvPr id="43" name="Rectangle 42"/>
            <p:cNvSpPr/>
            <p:nvPr/>
          </p:nvSpPr>
          <p:spPr>
            <a:xfrm>
              <a:off x="609599" y="4953000"/>
              <a:ext cx="990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colours1</a:t>
              </a:r>
              <a:endParaRPr lang="zh-TW" alt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196980" y="4800600"/>
              <a:ext cx="990600" cy="762000"/>
              <a:chOff x="5244981" y="4876800"/>
              <a:chExt cx="990600" cy="7620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244981" y="4876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"red"</a:t>
                </a:r>
                <a:endParaRPr lang="zh-TW" alt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244981" y="5257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FF0000"/>
                    </a:solidFill>
                  </a:rPr>
                  <a:t>"blue"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5" name="Straight Arrow Connector 44"/>
            <p:cNvCxnSpPr>
              <a:stCxn id="43" idx="3"/>
            </p:cNvCxnSpPr>
            <p:nvPr/>
          </p:nvCxnSpPr>
          <p:spPr>
            <a:xfrm>
              <a:off x="1600199" y="5181600"/>
              <a:ext cx="59678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09600" y="5715000"/>
              <a:ext cx="990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colours2</a:t>
              </a:r>
              <a:endParaRPr lang="zh-TW" altLang="en-US" dirty="0"/>
            </a:p>
          </p:txBody>
        </p:sp>
        <p:cxnSp>
          <p:nvCxnSpPr>
            <p:cNvPr id="47" name="Straight Arrow Connector 46"/>
            <p:cNvCxnSpPr>
              <a:stCxn id="46" idx="3"/>
              <a:endCxn id="49" idx="1"/>
            </p:cNvCxnSpPr>
            <p:nvPr/>
          </p:nvCxnSpPr>
          <p:spPr>
            <a:xfrm flipV="1">
              <a:off x="1600200" y="5372100"/>
              <a:ext cx="596780" cy="5715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1968196" y="4419600"/>
            <a:ext cx="209158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dirty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shallow</a:t>
            </a:r>
            <a:r>
              <a:rPr lang="fr-FR" altLang="zh-TW" dirty="0">
                <a:solidFill>
                  <a:srgbClr val="FF0000"/>
                </a:solidFill>
                <a:cs typeface="Consolas" pitchFamily="49" charset="0"/>
                <a:sym typeface="Wingdings" pitchFamily="2" charset="2"/>
              </a:rPr>
              <a:t> copy</a:t>
            </a:r>
          </a:p>
        </p:txBody>
      </p:sp>
    </p:spTree>
    <p:extLst>
      <p:ext uri="{BB962C8B-B14F-4D97-AF65-F5344CB8AC3E}">
        <p14:creationId xmlns:p14="http://schemas.microsoft.com/office/powerpoint/2010/main" val="12031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98" y="3810000"/>
            <a:ext cx="4763046" cy="178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Copy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Module </a:t>
            </a:r>
            <a:r>
              <a:rPr lang="en-US" altLang="zh-TW" dirty="0" smtClean="0"/>
              <a:t>"copy" method "</a:t>
            </a:r>
            <a:r>
              <a:rPr lang="en-US" altLang="zh-TW" dirty="0" err="1" smtClean="0"/>
              <a:t>deepcopy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1" name="矩形 4"/>
          <p:cNvSpPr/>
          <p:nvPr/>
        </p:nvSpPr>
        <p:spPr>
          <a:xfrm>
            <a:off x="762000" y="2240952"/>
            <a:ext cx="8006508" cy="35394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fr-FR" altLang="zh-TW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from</a:t>
            </a:r>
            <a:r>
              <a:rPr lang="fr-FR" altLang="zh-TW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copy import </a:t>
            </a:r>
            <a:r>
              <a:rPr lang="fr-FR" altLang="zh-TW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deepcopy</a:t>
            </a:r>
            <a:endParaRPr lang="fr-FR" altLang="zh-TW" sz="1600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endParaRPr lang="fr-FR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lst1 = ['</a:t>
            </a:r>
            <a:r>
              <a:rPr lang="fr-FR" altLang="zh-TW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a','b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',['ab','</a:t>
            </a:r>
            <a:r>
              <a:rPr lang="fr-FR" altLang="zh-TW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ba</a:t>
            </a:r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']]</a:t>
            </a:r>
            <a:endParaRPr lang="fr-FR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lst2 = </a:t>
            </a:r>
            <a:r>
              <a:rPr lang="fr-FR" altLang="zh-TW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deepcopy</a:t>
            </a:r>
            <a:r>
              <a:rPr lang="fr-FR" altLang="zh-TW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(lst1)</a:t>
            </a:r>
          </a:p>
          <a:p>
            <a:pPr algn="just"/>
            <a:endParaRPr lang="fr-FR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lst2[2][1] = "d"</a:t>
            </a:r>
          </a:p>
          <a:p>
            <a:pPr algn="just"/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lst2[0] = "c";</a:t>
            </a:r>
          </a:p>
          <a:p>
            <a:pPr algn="just"/>
            <a:endParaRPr lang="fr-FR" altLang="zh-TW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endParaRPr lang="fr-FR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endParaRPr lang="fr-FR" altLang="zh-TW" sz="1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fr-FR" altLang="zh-TW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print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fr-FR" altLang="zh-TW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lst2</a:t>
            </a:r>
          </a:p>
          <a:p>
            <a:pPr algn="just"/>
            <a:r>
              <a:rPr lang="fr-FR" altLang="zh-TW" sz="1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['c', 'b', ['ab', 'd</a:t>
            </a:r>
            <a:r>
              <a:rPr lang="fr-FR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']]</a:t>
            </a:r>
          </a:p>
          <a:p>
            <a:pPr algn="just"/>
            <a:r>
              <a:rPr lang="fr-FR" altLang="zh-TW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print</a:t>
            </a:r>
            <a:r>
              <a:rPr lang="fr-FR" altLang="zh-TW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lst1</a:t>
            </a:r>
            <a:endParaRPr lang="en-US" altLang="zh-TW" sz="1600" i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fr-FR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fr-FR" altLang="zh-TW" sz="1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'a', 'b', ['ab', '</a:t>
            </a:r>
            <a:r>
              <a:rPr lang="fr-FR" altLang="zh-TW" sz="16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ba</a:t>
            </a:r>
            <a:r>
              <a:rPr lang="fr-FR" altLang="zh-TW" sz="16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']]</a:t>
            </a:r>
            <a:endParaRPr lang="fr-FR" altLang="zh-TW" sz="1600" i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6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Copy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more information, check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docs.python.org/reference/datamodel.html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docs.python.org/library/copy.html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www.python-course.eu/deep_copy.php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1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Setup 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5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u="sng" dirty="0" smtClean="0">
                <a:solidFill>
                  <a:srgbClr val="FF0000"/>
                </a:solidFill>
              </a:rPr>
              <a:t>Please use python 2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(2.7.2 is recommended)</a:t>
            </a:r>
          </a:p>
          <a:p>
            <a:r>
              <a:rPr lang="en-US" altLang="zh-TW" dirty="0" smtClean="0"/>
              <a:t>For BSD, Linux and Mac OS X,  </a:t>
            </a:r>
          </a:p>
          <a:p>
            <a:pPr lvl="1"/>
            <a:r>
              <a:rPr lang="en-US" altLang="zh-TW" dirty="0" smtClean="0"/>
              <a:t>python2 might already been installed</a:t>
            </a:r>
          </a:p>
          <a:p>
            <a:pPr lvl="1"/>
            <a:r>
              <a:rPr lang="en-US" altLang="zh-TW" dirty="0" smtClean="0"/>
              <a:t>try python (python2.x) in your command line</a:t>
            </a:r>
          </a:p>
          <a:p>
            <a:pPr lvl="1"/>
            <a:r>
              <a:rPr lang="en-US" altLang="zh-TW" dirty="0" smtClean="0"/>
              <a:t>Might need to install python-</a:t>
            </a:r>
            <a:r>
              <a:rPr lang="en-US" altLang="zh-TW" dirty="0" err="1" smtClean="0"/>
              <a:t>tk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tkinter.unpythonic.net/wiki/How_to_install_Tkinter</a:t>
            </a:r>
            <a:endParaRPr lang="en-US" altLang="zh-TW" dirty="0"/>
          </a:p>
          <a:p>
            <a:pPr marL="502920" indent="-457200"/>
            <a:r>
              <a:rPr lang="en-US" altLang="zh-TW" dirty="0" smtClean="0"/>
              <a:t>For windows,</a:t>
            </a:r>
          </a:p>
          <a:p>
            <a:pPr marL="822960" lvl="1" indent="-457200"/>
            <a:r>
              <a:rPr lang="en-US" altLang="zh-TW" dirty="0" smtClean="0">
                <a:hlinkClick r:id="rId3"/>
              </a:rPr>
              <a:t>Download python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install (with </a:t>
            </a:r>
            <a:r>
              <a:rPr lang="en-US" altLang="zh-TW" dirty="0" err="1" smtClean="0">
                <a:sym typeface="Wingdings" pitchFamily="2" charset="2"/>
              </a:rPr>
              <a:t>tcl</a:t>
            </a:r>
            <a:r>
              <a:rPr lang="en-US" altLang="zh-TW" dirty="0" smtClean="0">
                <a:sym typeface="Wingdings" pitchFamily="2" charset="2"/>
              </a:rPr>
              <a:t>/</a:t>
            </a:r>
            <a:r>
              <a:rPr lang="en-US" altLang="zh-TW" dirty="0" err="1" smtClean="0">
                <a:sym typeface="Wingdings" pitchFamily="2" charset="2"/>
              </a:rPr>
              <a:t>tk</a:t>
            </a:r>
            <a:r>
              <a:rPr lang="en-US" altLang="zh-TW" dirty="0" smtClean="0">
                <a:sym typeface="Wingdings" pitchFamily="2" charset="2"/>
              </a:rPr>
              <a:t> selected)</a:t>
            </a:r>
          </a:p>
          <a:p>
            <a:pPr marL="822960" lvl="1" indent="-457200"/>
            <a:r>
              <a:rPr lang="en-US" altLang="zh-TW" dirty="0" smtClean="0">
                <a:sym typeface="Wingdings" pitchFamily="2" charset="2"/>
              </a:rPr>
              <a:t>Add Environment Variable (ex: C://Python27) </a:t>
            </a:r>
            <a:r>
              <a:rPr lang="en-US" altLang="zh-TW" dirty="0">
                <a:sym typeface="Wingdings" pitchFamily="2" charset="2"/>
              </a:rPr>
              <a:t/>
            </a:r>
            <a:br>
              <a:rPr lang="en-US" altLang="zh-TW" dirty="0">
                <a:sym typeface="Wingdings" pitchFamily="2" charset="2"/>
              </a:rPr>
            </a:br>
            <a:r>
              <a:rPr lang="en-US" altLang="zh-TW" sz="2400" dirty="0">
                <a:sym typeface="Wingdings" pitchFamily="2" charset="2"/>
              </a:rPr>
              <a:t>(My Computer ‣ Properties ‣ Advanced ‣ Environment </a:t>
            </a:r>
            <a:r>
              <a:rPr lang="en-US" altLang="zh-TW" sz="2400" dirty="0" smtClean="0">
                <a:sym typeface="Wingdings" pitchFamily="2" charset="2"/>
              </a:rPr>
              <a:t>Variables)</a:t>
            </a:r>
          </a:p>
          <a:p>
            <a:pPr marL="822960" lvl="1" indent="-457200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docs.python.org/using/windows.html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3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Due: 2012. 03. </a:t>
            </a:r>
            <a:r>
              <a:rPr lang="en-US" smtClean="0"/>
              <a:t>26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1 --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</a:p>
          <a:p>
            <a:pPr lvl="1"/>
            <a:r>
              <a:rPr lang="en-US" dirty="0" smtClean="0"/>
              <a:t>From C++ to python</a:t>
            </a:r>
          </a:p>
          <a:p>
            <a:pPr lvl="1"/>
            <a:r>
              <a:rPr lang="en-US" dirty="0" smtClean="0"/>
              <a:t>Things you might want to know</a:t>
            </a:r>
          </a:p>
          <a:p>
            <a:r>
              <a:rPr lang="en-US" dirty="0" smtClean="0"/>
              <a:t>Setup python</a:t>
            </a:r>
          </a:p>
          <a:p>
            <a:r>
              <a:rPr lang="en-US" dirty="0" smtClean="0"/>
              <a:t>Homework 1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1 -- Search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Download the package from </a:t>
            </a:r>
            <a:r>
              <a:rPr lang="en-US" dirty="0" err="1" smtClean="0"/>
              <a:t>Ceiba</a:t>
            </a:r>
            <a:endParaRPr lang="en-US" dirty="0" smtClean="0"/>
          </a:p>
          <a:p>
            <a:r>
              <a:rPr lang="en-US" dirty="0" smtClean="0"/>
              <a:t>See search.html</a:t>
            </a:r>
          </a:p>
          <a:p>
            <a:r>
              <a:rPr lang="en-US" dirty="0" smtClean="0"/>
              <a:t>In start-up menu of Windows, type </a:t>
            </a:r>
            <a:r>
              <a:rPr lang="en-US" i="1" dirty="0" err="1" smtClean="0"/>
              <a:t>cmd</a:t>
            </a:r>
            <a:r>
              <a:rPr lang="en-US" dirty="0" smtClean="0"/>
              <a:t> and open cmd.exe.</a:t>
            </a:r>
          </a:p>
          <a:p>
            <a:r>
              <a:rPr lang="en-US" dirty="0" smtClean="0"/>
              <a:t>Change the directory to the folder containing the homework</a:t>
            </a:r>
          </a:p>
          <a:p>
            <a:r>
              <a:rPr lang="en-US" dirty="0" smtClean="0"/>
              <a:t>Try </a:t>
            </a:r>
            <a:r>
              <a:rPr lang="en-US" i="1" dirty="0" smtClean="0"/>
              <a:t>python</a:t>
            </a:r>
            <a:r>
              <a:rPr lang="en-US" dirty="0" smtClean="0"/>
              <a:t> </a:t>
            </a:r>
            <a:r>
              <a:rPr lang="en-US" i="1" dirty="0" smtClean="0"/>
              <a:t>pacman.py</a:t>
            </a:r>
            <a:r>
              <a:rPr lang="en-US" dirty="0" smtClean="0"/>
              <a:t>(or </a:t>
            </a:r>
            <a:r>
              <a:rPr lang="en-US" i="1" dirty="0" smtClean="0"/>
              <a:t>python2 pacman.py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thing I want to 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 is easy to learn</a:t>
            </a:r>
          </a:p>
          <a:p>
            <a:endParaRPr lang="en-US" dirty="0"/>
          </a:p>
          <a:p>
            <a:r>
              <a:rPr lang="en-US" dirty="0" smtClean="0"/>
              <a:t>Python wiki   </a:t>
            </a:r>
            <a:r>
              <a:rPr lang="en-US" dirty="0" smtClean="0">
                <a:hlinkClick r:id="rId2"/>
              </a:rPr>
              <a:t>http://wiki.python.org/moin/</a:t>
            </a:r>
            <a:endParaRPr lang="en-US" dirty="0" smtClean="0"/>
          </a:p>
          <a:p>
            <a:pPr lvl="1"/>
            <a:r>
              <a:rPr lang="en-US" dirty="0" smtClean="0"/>
              <a:t>Beginners' Guide</a:t>
            </a:r>
          </a:p>
          <a:p>
            <a:pPr lvl="1"/>
            <a:r>
              <a:rPr lang="en-US" dirty="0" smtClean="0"/>
              <a:t>Beginners' Errors</a:t>
            </a:r>
          </a:p>
          <a:p>
            <a:pPr lvl="1"/>
            <a:r>
              <a:rPr lang="en-US" dirty="0" smtClean="0"/>
              <a:t>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Need not compile</a:t>
            </a:r>
          </a:p>
          <a:p>
            <a:r>
              <a:rPr lang="en-US" dirty="0" smtClean="0"/>
              <a:t>Fully dynamic type </a:t>
            </a: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r>
              <a:rPr lang="en-US" dirty="0" smtClean="0"/>
              <a:t>Automatic memory management</a:t>
            </a:r>
          </a:p>
          <a:p>
            <a:r>
              <a:rPr lang="en-US" dirty="0" smtClean="0"/>
              <a:t>Use indentation for scope determination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(do not mix spaces and tabs)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vs.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2057400"/>
            <a:ext cx="4419600" cy="441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getMax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</a:rPr>
              <a:t> size, </a:t>
            </a:r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const</a:t>
            </a:r>
            <a:r>
              <a:rPr lang="en-US" sz="1400" dirty="0" smtClean="0">
                <a:latin typeface="Consolas" pitchFamily="49" charset="0"/>
              </a:rPr>
              <a:t>* array){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// Find the maximum element in array</a:t>
            </a:r>
          </a:p>
          <a:p>
            <a:pPr>
              <a:buNone/>
            </a:pPr>
            <a:r>
              <a:rPr lang="en-US" altLang="zh-TW" sz="1400" dirty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altLang="zh-TW" sz="1400" dirty="0" smtClean="0">
                <a:solidFill>
                  <a:srgbClr val="00B050"/>
                </a:solidFill>
                <a:latin typeface="Consolas" pitchFamily="49" charset="0"/>
              </a:rPr>
              <a:t>/*</a:t>
            </a:r>
            <a:endParaRPr lang="en-US" altLang="zh-TW" sz="1400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altLang="zh-TW" sz="1400" dirty="0">
                <a:solidFill>
                  <a:srgbClr val="00B050"/>
                </a:solidFill>
                <a:latin typeface="Consolas" pitchFamily="49" charset="0"/>
              </a:rPr>
              <a:t>	  It is just an example.</a:t>
            </a:r>
          </a:p>
          <a:p>
            <a:pPr>
              <a:buNone/>
            </a:pPr>
            <a:r>
              <a:rPr lang="en-US" altLang="zh-TW" sz="1400" dirty="0">
                <a:solidFill>
                  <a:srgbClr val="00B050"/>
                </a:solidFill>
                <a:latin typeface="Consolas" pitchFamily="49" charset="0"/>
              </a:rPr>
              <a:t>	  Python has nice build-in function </a:t>
            </a:r>
          </a:p>
          <a:p>
            <a:pPr>
              <a:buNone/>
            </a:pPr>
            <a:r>
              <a:rPr lang="en-US" altLang="zh-TW" sz="1400" dirty="0">
                <a:solidFill>
                  <a:srgbClr val="00B050"/>
                </a:solidFill>
                <a:latin typeface="Consolas" pitchFamily="49" charset="0"/>
              </a:rPr>
              <a:t>	  called </a:t>
            </a:r>
            <a:r>
              <a:rPr lang="en-US" altLang="zh-TW" sz="1400" dirty="0" smtClean="0">
                <a:solidFill>
                  <a:srgbClr val="00B050"/>
                </a:solidFill>
                <a:latin typeface="Consolas" pitchFamily="49" charset="0"/>
              </a:rPr>
              <a:t>"max()".</a:t>
            </a:r>
            <a:endParaRPr lang="en-US" altLang="zh-TW" sz="1400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rgbClr val="00B050"/>
                </a:solidFill>
                <a:latin typeface="Consolas" pitchFamily="49" charset="0"/>
              </a:rPr>
              <a:t>   */</a:t>
            </a:r>
            <a:endParaRPr lang="en-US" sz="14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max = -1 * INT_MAX;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for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=0; 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&lt;size;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++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    if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latin typeface="Consolas" pitchFamily="49" charset="0"/>
              </a:rPr>
              <a:t>array[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] &gt; max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        max = array[</a:t>
            </a:r>
            <a:r>
              <a:rPr lang="en-US" sz="1400" dirty="0" err="1" smtClean="0">
                <a:latin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</a:rPr>
              <a:t>];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return max;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}</a:t>
            </a:r>
            <a:r>
              <a:rPr lang="en-US" sz="1400" dirty="0" smtClean="0">
                <a:latin typeface="Consolas" pitchFamily="49" charset="0"/>
              </a:rPr>
              <a:t>	</a:t>
            </a:r>
            <a:r>
              <a:rPr lang="en-US" sz="1400" dirty="0"/>
              <a:t>	</a:t>
            </a:r>
            <a:r>
              <a:rPr lang="en-US" sz="1400" dirty="0" smtClean="0"/>
              <a:t> 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4267200" cy="441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</a:rPr>
              <a:t>def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getMax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400" dirty="0" smtClean="0">
                <a:latin typeface="Consolas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# </a:t>
            </a:r>
            <a:r>
              <a:rPr lang="en-US" altLang="zh-TW" sz="1400" dirty="0">
                <a:solidFill>
                  <a:srgbClr val="00B050"/>
                </a:solidFill>
                <a:latin typeface="Consolas" pitchFamily="49" charset="0"/>
              </a:rPr>
              <a:t>Find the maximum element in </a:t>
            </a:r>
            <a:r>
              <a:rPr lang="en-US" altLang="zh-TW" sz="1400" dirty="0" smtClean="0">
                <a:solidFill>
                  <a:srgbClr val="00B050"/>
                </a:solidFill>
                <a:latin typeface="Consolas" pitchFamily="49" charset="0"/>
              </a:rPr>
              <a:t>array</a:t>
            </a:r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"""</a:t>
            </a:r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  It is just an example.</a:t>
            </a:r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  Python has nice build-in function </a:t>
            </a:r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  called "max()".</a:t>
            </a:r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  """</a:t>
            </a: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max = -1* </a:t>
            </a:r>
            <a:r>
              <a:rPr lang="en-US" sz="1400" dirty="0" err="1" smtClean="0">
                <a:latin typeface="Consolas" pitchFamily="49" charset="0"/>
              </a:rPr>
              <a:t>sys.maxint</a:t>
            </a:r>
            <a:r>
              <a:rPr lang="en-US" sz="1400" dirty="0" smtClean="0">
                <a:latin typeface="Consolas" pitchFamily="49" charset="0"/>
              </a:rPr>
              <a:t> -1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for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element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 in </a:t>
            </a:r>
            <a:r>
              <a:rPr lang="en-US" sz="1400" dirty="0" smtClean="0">
                <a:latin typeface="Consolas" pitchFamily="49" charset="0"/>
              </a:rPr>
              <a:t>array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 </a:t>
            </a: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element &gt; max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      max = element</a:t>
            </a:r>
          </a:p>
          <a:p>
            <a:pPr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return max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5195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C++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1519535"/>
            <a:ext cx="221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20589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Boolean </a:t>
            </a:r>
            <a:r>
              <a:rPr lang="en-US" altLang="zh-TW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True,  False</a:t>
            </a:r>
          </a:p>
          <a:p>
            <a:r>
              <a:rPr lang="en-US" dirty="0" smtClean="0"/>
              <a:t>and, or, not 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505200" y="1676400"/>
            <a:ext cx="39624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a = </a:t>
            </a:r>
            <a:r>
              <a:rPr lang="en-US" altLang="zh-TW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b = </a:t>
            </a:r>
            <a:r>
              <a:rPr lang="en-US" altLang="zh-TW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c = a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b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 = a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b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e =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a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print a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print b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print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c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print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print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e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05200" y="4665643"/>
            <a:ext cx="396240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False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True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True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Numeric Types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, float, long, complex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no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++x, x++, --x, x--</a:t>
            </a:r>
          </a:p>
          <a:p>
            <a:r>
              <a:rPr lang="en-US" altLang="zh-TW" dirty="0" smtClean="0"/>
              <a:t>math (module)</a:t>
            </a:r>
          </a:p>
          <a:p>
            <a:pPr marL="0" indent="0">
              <a:buNone/>
            </a:pPr>
            <a:r>
              <a:rPr lang="en-US" altLang="zh-TW" sz="2000" dirty="0" smtClean="0"/>
              <a:t>     help() </a:t>
            </a:r>
            <a:r>
              <a:rPr lang="en-US" altLang="zh-TW" sz="2000" dirty="0" smtClean="0">
                <a:sym typeface="Wingdings" pitchFamily="2" charset="2"/>
              </a:rPr>
              <a:t>  math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0154"/>
              </p:ext>
            </p:extLst>
          </p:nvPr>
        </p:nvGraphicFramePr>
        <p:xfrm>
          <a:off x="762000" y="2362200"/>
          <a:ext cx="6096000" cy="212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itchFamily="49" charset="0"/>
                          <a:cs typeface="Consolas" pitchFamily="49" charset="0"/>
                        </a:rPr>
                        <a:t>x // y</a:t>
                      </a:r>
                      <a:endParaRPr lang="zh-TW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(floored) quotient of </a:t>
                      </a:r>
                      <a:r>
                        <a:rPr lang="en-US" altLang="zh-TW" i="1" dirty="0" smtClean="0"/>
                        <a:t>x</a:t>
                      </a:r>
                      <a:r>
                        <a:rPr lang="en-US" altLang="zh-TW" dirty="0" smtClean="0"/>
                        <a:t> and </a:t>
                      </a:r>
                      <a:r>
                        <a:rPr lang="en-US" altLang="zh-TW" i="1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altLang="zh-TW" dirty="0" smtClean="0">
                          <a:latin typeface="Consolas" pitchFamily="49" charset="0"/>
                          <a:cs typeface="Consolas" pitchFamily="49" charset="0"/>
                        </a:rPr>
                        <a:t>(x)</a:t>
                      </a:r>
                      <a:endParaRPr lang="zh-TW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 smtClean="0"/>
                        <a:t>x</a:t>
                      </a:r>
                      <a:r>
                        <a:rPr lang="en-US" altLang="zh-TW" dirty="0" smtClean="0"/>
                        <a:t> converted to integer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itchFamily="49" charset="0"/>
                          <a:cs typeface="Consolas" pitchFamily="49" charset="0"/>
                        </a:rPr>
                        <a:t>complex(</a:t>
                      </a:r>
                      <a:r>
                        <a:rPr lang="en-US" altLang="zh-TW" dirty="0" err="1" smtClean="0">
                          <a:latin typeface="Consolas" pitchFamily="49" charset="0"/>
                          <a:cs typeface="Consolas" pitchFamily="49" charset="0"/>
                        </a:rPr>
                        <a:t>re,im</a:t>
                      </a:r>
                      <a:r>
                        <a:rPr lang="en-US" altLang="zh-TW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zh-TW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real part </a:t>
                      </a:r>
                      <a:r>
                        <a:rPr lang="en-US" altLang="zh-TW" i="1" dirty="0" smtClean="0"/>
                        <a:t>re</a:t>
                      </a:r>
                      <a:r>
                        <a:rPr lang="en-US" altLang="zh-TW" dirty="0" smtClean="0"/>
                        <a:t>, imaginary part </a:t>
                      </a:r>
                      <a:r>
                        <a:rPr lang="en-US" altLang="zh-TW" i="1" dirty="0" err="1" smtClean="0"/>
                        <a:t>im</a:t>
                      </a:r>
                      <a:r>
                        <a:rPr lang="en-US" altLang="zh-TW" dirty="0" smtClean="0"/>
                        <a:t>. </a:t>
                      </a:r>
                      <a:r>
                        <a:rPr lang="en-US" altLang="zh-TW" i="1" dirty="0" err="1" smtClean="0"/>
                        <a:t>im</a:t>
                      </a:r>
                      <a:r>
                        <a:rPr lang="en-US" altLang="zh-TW" dirty="0" smtClean="0"/>
                        <a:t> defaults to zero.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nsolas" pitchFamily="49" charset="0"/>
                          <a:cs typeface="Consolas" pitchFamily="49" charset="0"/>
                        </a:rPr>
                        <a:t>pow</a:t>
                      </a:r>
                      <a:r>
                        <a:rPr lang="en-US" altLang="zh-TW" dirty="0" smtClean="0">
                          <a:latin typeface="Consolas" pitchFamily="49" charset="0"/>
                          <a:cs typeface="Consolas" pitchFamily="49" charset="0"/>
                        </a:rPr>
                        <a:t>(x, y)</a:t>
                      </a:r>
                      <a:endParaRPr lang="zh-TW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 smtClean="0"/>
                        <a:t>x</a:t>
                      </a:r>
                      <a:r>
                        <a:rPr lang="en-US" altLang="zh-TW" dirty="0" smtClean="0"/>
                        <a:t> to the power </a:t>
                      </a:r>
                      <a:r>
                        <a:rPr lang="en-US" altLang="zh-TW" i="1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itchFamily="49" charset="0"/>
                          <a:cs typeface="Consolas" pitchFamily="49" charset="0"/>
                        </a:rPr>
                        <a:t>x ** y</a:t>
                      </a:r>
                      <a:endParaRPr lang="zh-TW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 smtClean="0"/>
                        <a:t>x</a:t>
                      </a:r>
                      <a:r>
                        <a:rPr lang="en-US" altLang="zh-TW" dirty="0" smtClean="0"/>
                        <a:t> to the power </a:t>
                      </a:r>
                      <a:r>
                        <a:rPr lang="en-US" altLang="zh-TW" i="1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2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Sequence </a:t>
            </a:r>
            <a:r>
              <a:rPr lang="en-US" altLang="zh-TW" dirty="0" smtClean="0"/>
              <a:t>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str</a:t>
            </a:r>
            <a:r>
              <a:rPr lang="en-US" altLang="zh-TW" dirty="0" smtClean="0"/>
              <a:t>, list, tuple, 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070" y="2209800"/>
            <a:ext cx="729133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algn="just"/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zh-TW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is string in python.  See String module ( help()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zh-TW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)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str1 = 'If you have any questions, please ask.'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str2 = "If </a:t>
            </a:r>
            <a:r>
              <a:rPr lang="en-US" altLang="zh-TW" sz="16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you have any questions, please ask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."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str3 = </a:t>
            </a:r>
            <a:r>
              <a:rPr lang="en-US" altLang="zh-TW" sz="16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str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('If </a:t>
            </a:r>
            <a:r>
              <a:rPr lang="en-US" altLang="zh-TW" sz="16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you have any questions, please ask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.')</a:t>
            </a:r>
            <a:endParaRPr lang="en-US" altLang="zh-TW" sz="16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endParaRPr lang="en-US" altLang="zh-TW" sz="16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a list is like an array. </a:t>
            </a:r>
            <a:r>
              <a:rPr lang="en-US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help(list) ,  </a:t>
            </a:r>
            <a:r>
              <a:rPr lang="en-US" altLang="zh-TW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dir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(list)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list1 = []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list2 = [ 'a',  3,  list1 ]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list2.append(5)</a:t>
            </a:r>
          </a:p>
          <a:p>
            <a:pPr algn="just"/>
            <a:r>
              <a:rPr lang="en-US" altLang="zh-TW" sz="16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len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(list2)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list3 = range(0,10</a:t>
            </a:r>
            <a:r>
              <a:rPr lang="en-US" altLang="zh-TW" sz="16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  </a:t>
            </a:r>
            <a:r>
              <a:rPr lang="en-US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#return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[0,1,2</a:t>
            </a:r>
            <a:r>
              <a:rPr lang="en-US" altLang="zh-TW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,…,</a:t>
            </a:r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9]</a:t>
            </a:r>
            <a:endParaRPr lang="en-US" altLang="zh-TW" sz="1600" dirty="0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endParaRPr lang="en-US" altLang="zh-TW" sz="16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endParaRPr lang="en-US" altLang="zh-TW" sz="16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just"/>
            <a:r>
              <a:rPr lang="en-US" altLang="zh-TW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a tuple is an immutable list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tuple1 = (2, 6)</a:t>
            </a:r>
          </a:p>
          <a:p>
            <a:pPr algn="just"/>
            <a:r>
              <a:rPr lang="en-US" altLang="zh-TW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tuple2 = (3, tuple1)</a:t>
            </a:r>
          </a:p>
        </p:txBody>
      </p:sp>
    </p:spTree>
    <p:extLst>
      <p:ext uri="{BB962C8B-B14F-4D97-AF65-F5344CB8AC3E}">
        <p14:creationId xmlns:p14="http://schemas.microsoft.com/office/powerpoint/2010/main" val="15086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810</TotalTime>
  <Words>1493</Words>
  <Application>Microsoft Office PowerPoint</Application>
  <PresentationFormat>On-screen Show (4:3)</PresentationFormat>
  <Paragraphs>353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中庸</vt:lpstr>
      <vt:lpstr>Python 101</vt:lpstr>
      <vt:lpstr>The purpose</vt:lpstr>
      <vt:lpstr>Outlines</vt:lpstr>
      <vt:lpstr>The first thing I want to say</vt:lpstr>
      <vt:lpstr>Python </vt:lpstr>
      <vt:lpstr>C++ vs. Python </vt:lpstr>
      <vt:lpstr>Boolean Operations</vt:lpstr>
      <vt:lpstr>Numeric Types </vt:lpstr>
      <vt:lpstr>Sequence Types</vt:lpstr>
      <vt:lpstr>Sequence Types</vt:lpstr>
      <vt:lpstr>Set Types</vt:lpstr>
      <vt:lpstr>Set Types</vt:lpstr>
      <vt:lpstr>Mapping Types — dict</vt:lpstr>
      <vt:lpstr>Function</vt:lpstr>
      <vt:lpstr>Function arguments</vt:lpstr>
      <vt:lpstr>Modules</vt:lpstr>
      <vt:lpstr>Modules</vt:lpstr>
      <vt:lpstr>Executing modules as scripts</vt:lpstr>
      <vt:lpstr>Class</vt:lpstr>
      <vt:lpstr>Class</vt:lpstr>
      <vt:lpstr>Variable &amp; Object</vt:lpstr>
      <vt:lpstr>Variable &amp; Object</vt:lpstr>
      <vt:lpstr>Variable &amp; Object</vt:lpstr>
      <vt:lpstr>Variable &amp; Object</vt:lpstr>
      <vt:lpstr>Deep Copy</vt:lpstr>
      <vt:lpstr>Deep Copy</vt:lpstr>
      <vt:lpstr>Setup python</vt:lpstr>
      <vt:lpstr>Python</vt:lpstr>
      <vt:lpstr>Homework 1 -- Search</vt:lpstr>
      <vt:lpstr>Homework 1 --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Rick</dc:creator>
  <cp:lastModifiedBy>Rick</cp:lastModifiedBy>
  <cp:revision>82</cp:revision>
  <dcterms:created xsi:type="dcterms:W3CDTF">2012-02-21T11:32:46Z</dcterms:created>
  <dcterms:modified xsi:type="dcterms:W3CDTF">2012-03-02T15:37:24Z</dcterms:modified>
</cp:coreProperties>
</file>