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0" r:id="rId5"/>
    <p:sldId id="266" r:id="rId6"/>
    <p:sldId id="261" r:id="rId7"/>
    <p:sldId id="262"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3" autoAdjust="0"/>
    <p:restoredTop sz="94660"/>
  </p:normalViewPr>
  <p:slideViewPr>
    <p:cSldViewPr snapToGrid="0">
      <p:cViewPr>
        <p:scale>
          <a:sx n="100" d="100"/>
          <a:sy n="100" d="100"/>
        </p:scale>
        <p:origin x="30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E55DD-59AB-476C-897D-5F8F518A3EDD}" type="datetimeFigureOut">
              <a:rPr lang="zh-TW" altLang="en-US" smtClean="0"/>
              <a:t>2024/12/10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30CEC-C887-48D2-847B-F4D1185C9087}" type="slidenum">
              <a:rPr lang="zh-TW" altLang="en-US" smtClean="0"/>
              <a:t>‹#›</a:t>
            </a:fld>
            <a:endParaRPr lang="zh-TW" altLang="en-US"/>
          </a:p>
        </p:txBody>
      </p:sp>
    </p:spTree>
    <p:extLst>
      <p:ext uri="{BB962C8B-B14F-4D97-AF65-F5344CB8AC3E}">
        <p14:creationId xmlns:p14="http://schemas.microsoft.com/office/powerpoint/2010/main" val="201883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030CEC-C887-48D2-847B-F4D1185C9087}" type="slidenum">
              <a:rPr lang="zh-TW" altLang="en-US" smtClean="0"/>
              <a:t>2</a:t>
            </a:fld>
            <a:endParaRPr lang="zh-TW" altLang="en-US"/>
          </a:p>
        </p:txBody>
      </p:sp>
    </p:spTree>
    <p:extLst>
      <p:ext uri="{BB962C8B-B14F-4D97-AF65-F5344CB8AC3E}">
        <p14:creationId xmlns:p14="http://schemas.microsoft.com/office/powerpoint/2010/main" val="98447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D4A25D-20D3-404C-A7C1-AF17C66CFF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9EF2777-E3C5-49BE-9A9B-D5B4062BA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2268A17-9B82-48B3-A10C-0A5EE3CD9A3B}"/>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38E9ECF9-DD9B-44C8-B375-38374C7085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A55560-DD7D-4277-A86E-6AF250E8F557}"/>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340060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354BE-1487-4ECE-9224-BA2CECE1CD1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FF0BE59-4407-4055-809E-7D21D28B7BA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26FD56-AA29-4DCD-B9D0-67A4B2BFFEE0}"/>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0824BFB6-7658-412B-B071-B74658494EA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CFCA0E3-27A7-4CFF-B928-80531AD82FF1}"/>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355940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D2D3AAE-A322-451F-B9B2-0EB35CD86B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C9A4E36-152A-4167-9876-AD1FC765566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4C4F42-D170-4C5D-BE3E-0AB7603D97FB}"/>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8A67B74E-4982-49B5-8DE8-78CDD0E63D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078454-A2FE-4A31-839D-3EA5DBCDF017}"/>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89227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E4E53-AC85-4E53-8EDF-A6FCF4814C9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A0E243C-0D6E-4CBE-855C-55568235C21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E7A6A3-E3FF-4F9D-9CC7-0C3EE5905B9E}"/>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7EA62E97-5C53-417C-BF8D-8F3964FEDD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DBD9E1-95C4-4100-9231-1DB50382E32A}"/>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256526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BE069-C515-4DE4-A584-A0B66C801FF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64A85A7-A9C3-40B6-B047-B0FF404B7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0BA5EF1-5068-429C-BC41-9A3145D0CB90}"/>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DECB33BE-616B-4057-8828-3C56391FF8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EE7CC9-9CFB-4528-9FEB-8817B031B15F}"/>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314881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DEF4A-AC4F-4AB4-9867-551D8A46124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BB6C28-66DA-4CC5-944D-6BA5BFAD03B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0690786-C343-41DC-97AE-624036AFC2B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34A79D-78E1-40ED-8C2D-5E06F259ACC8}"/>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6" name="頁尾版面配置區 5">
            <a:extLst>
              <a:ext uri="{FF2B5EF4-FFF2-40B4-BE49-F238E27FC236}">
                <a16:creationId xmlns:a16="http://schemas.microsoft.com/office/drawing/2014/main" id="{5F572CB7-CE7E-45FD-84F1-C3633D2C0D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2BEC71F-4F15-438B-88F2-EC1E0959DDE4}"/>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283153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9CA2C-1B7B-43B8-B7E0-57D072D26B4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605140D-21E7-4711-82DD-1D8CF47E3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49720C5E-F12D-47F7-A5B1-C3322053783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BD3FA36-B548-4127-A9E0-B6FB826CF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1A540C87-CAE4-4A53-AEAF-293143D534D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BEE7226-DF19-4496-B874-4EAC25D7EBFB}"/>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8" name="頁尾版面配置區 7">
            <a:extLst>
              <a:ext uri="{FF2B5EF4-FFF2-40B4-BE49-F238E27FC236}">
                <a16:creationId xmlns:a16="http://schemas.microsoft.com/office/drawing/2014/main" id="{DB8F75E9-5456-4F0B-BC0E-E8146E24F31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82E8F77-894C-444C-BF78-E146FE019FD1}"/>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268855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2844C-C635-4993-82C6-14F616B15CA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C8FB37-B481-4F60-B1E4-E8CE587F19E5}"/>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4" name="頁尾版面配置區 3">
            <a:extLst>
              <a:ext uri="{FF2B5EF4-FFF2-40B4-BE49-F238E27FC236}">
                <a16:creationId xmlns:a16="http://schemas.microsoft.com/office/drawing/2014/main" id="{97019985-27F9-4F67-A64B-037FDDDD911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F88DF4E-09F9-4675-8D9D-F656AB612C17}"/>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381662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79974BC-8BAF-492B-BF0E-48F0399AC543}"/>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3" name="頁尾版面配置區 2">
            <a:extLst>
              <a:ext uri="{FF2B5EF4-FFF2-40B4-BE49-F238E27FC236}">
                <a16:creationId xmlns:a16="http://schemas.microsoft.com/office/drawing/2014/main" id="{C4BF2B0C-FA6B-4360-BE28-86F12645CE0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A512843-6063-487D-8DFF-0E690CB97B84}"/>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240540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C6DBBA-CB88-4B01-9168-3C1E19BF97E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EDBA6D1-4B32-4AE0-B7E6-2566D7B24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BA9BB75-5B39-4928-B97E-4BBDC7844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B7E4618-9472-49E9-AECD-BE3545F04FAE}"/>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6" name="頁尾版面配置區 5">
            <a:extLst>
              <a:ext uri="{FF2B5EF4-FFF2-40B4-BE49-F238E27FC236}">
                <a16:creationId xmlns:a16="http://schemas.microsoft.com/office/drawing/2014/main" id="{79CA466A-5748-4566-B15B-B1D624E919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C291A1D-BDCC-44A0-AB98-947B23F5CDD2}"/>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36440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6426F6-3170-4DD2-A1AC-DE99272C4E7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0B073CC-2924-434F-ABD4-3E9FD9556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16B34DD-2C07-4C0B-9F7A-46FD6BDA8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9C1C0F7-7874-4227-B8C5-9E594328000D}"/>
              </a:ext>
            </a:extLst>
          </p:cNvPr>
          <p:cNvSpPr>
            <a:spLocks noGrp="1"/>
          </p:cNvSpPr>
          <p:nvPr>
            <p:ph type="dt" sz="half" idx="10"/>
          </p:nvPr>
        </p:nvSpPr>
        <p:spPr/>
        <p:txBody>
          <a:bodyPr/>
          <a:lstStyle/>
          <a:p>
            <a:fld id="{2BEFFE71-FA2A-4C48-98F9-C07C355EB6BE}" type="datetimeFigureOut">
              <a:rPr lang="zh-TW" altLang="en-US" smtClean="0"/>
              <a:t>2024/12/10</a:t>
            </a:fld>
            <a:endParaRPr lang="zh-TW" altLang="en-US"/>
          </a:p>
        </p:txBody>
      </p:sp>
      <p:sp>
        <p:nvSpPr>
          <p:cNvPr id="6" name="頁尾版面配置區 5">
            <a:extLst>
              <a:ext uri="{FF2B5EF4-FFF2-40B4-BE49-F238E27FC236}">
                <a16:creationId xmlns:a16="http://schemas.microsoft.com/office/drawing/2014/main" id="{EDB7AFF6-0E05-4301-961A-9606132B0EC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87D3153-E2A8-4A16-BF00-EB72741ABE37}"/>
              </a:ext>
            </a:extLst>
          </p:cNvPr>
          <p:cNvSpPr>
            <a:spLocks noGrp="1"/>
          </p:cNvSpPr>
          <p:nvPr>
            <p:ph type="sldNum" sz="quarter" idx="12"/>
          </p:nvPr>
        </p:nvSpPr>
        <p:spPr/>
        <p:txBody>
          <a:body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15638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E8C6076-742A-48A8-B6DB-A446465AA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E443BC7-CC93-4D6C-A312-14E40D6B9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50DE74-A379-405E-A597-E6563920E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FFE71-FA2A-4C48-98F9-C07C355EB6BE}" type="datetimeFigureOut">
              <a:rPr lang="zh-TW" altLang="en-US" smtClean="0"/>
              <a:t>2024/12/10</a:t>
            </a:fld>
            <a:endParaRPr lang="zh-TW" altLang="en-US"/>
          </a:p>
        </p:txBody>
      </p:sp>
      <p:sp>
        <p:nvSpPr>
          <p:cNvPr id="5" name="頁尾版面配置區 4">
            <a:extLst>
              <a:ext uri="{FF2B5EF4-FFF2-40B4-BE49-F238E27FC236}">
                <a16:creationId xmlns:a16="http://schemas.microsoft.com/office/drawing/2014/main" id="{63BE7417-35B5-4433-B961-16A5D7BF3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1D0B0D3-E147-4694-B100-26876B9ED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A3A5E-FD20-4D8C-9008-74BD18A39049}" type="slidenum">
              <a:rPr lang="zh-TW" altLang="en-US" smtClean="0"/>
              <a:t>‹#›</a:t>
            </a:fld>
            <a:endParaRPr lang="zh-TW" altLang="en-US"/>
          </a:p>
        </p:txBody>
      </p:sp>
    </p:spTree>
    <p:extLst>
      <p:ext uri="{BB962C8B-B14F-4D97-AF65-F5344CB8AC3E}">
        <p14:creationId xmlns:p14="http://schemas.microsoft.com/office/powerpoint/2010/main" val="237238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47EFBB-D499-4C7D-AC6E-166CD27B573A}"/>
              </a:ext>
            </a:extLst>
          </p:cNvPr>
          <p:cNvSpPr/>
          <p:nvPr/>
        </p:nvSpPr>
        <p:spPr>
          <a:xfrm>
            <a:off x="0" y="0"/>
            <a:ext cx="12192000" cy="6858000"/>
          </a:xfrm>
          <a:prstGeom prst="rect">
            <a:avLst/>
          </a:prstGeom>
          <a:gradFill flip="none" rotWithShape="1">
            <a:gsLst>
              <a:gs pos="15000">
                <a:srgbClr val="001942"/>
              </a:gs>
              <a:gs pos="100000">
                <a:schemeClr val="accent1">
                  <a:lumMod val="30000"/>
                  <a:lumOff val="70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7CFFC117-22CA-4FE6-B308-8BD30E3DD5B6}"/>
              </a:ext>
            </a:extLst>
          </p:cNvPr>
          <p:cNvSpPr txBox="1"/>
          <p:nvPr/>
        </p:nvSpPr>
        <p:spPr>
          <a:xfrm>
            <a:off x="0" y="2044005"/>
            <a:ext cx="7139709" cy="2769989"/>
          </a:xfrm>
          <a:prstGeom prst="rect">
            <a:avLst/>
          </a:prstGeom>
          <a:noFill/>
        </p:spPr>
        <p:txBody>
          <a:bodyPr wrap="square" rtlCol="0">
            <a:spAutoFit/>
          </a:bodyPr>
          <a:lstStyle/>
          <a:p>
            <a:r>
              <a:rPr lang="zh-TW" altLang="en-US" sz="4800" b="1">
                <a:solidFill>
                  <a:schemeClr val="bg1"/>
                </a:solidFill>
              </a:rPr>
              <a:t>專題名稱</a:t>
            </a:r>
            <a:r>
              <a:rPr lang="en-US" altLang="zh-TW" sz="4800" b="1">
                <a:solidFill>
                  <a:schemeClr val="bg1"/>
                </a:solidFill>
              </a:rPr>
              <a:t>: AI</a:t>
            </a:r>
            <a:r>
              <a:rPr lang="zh-TW" altLang="en-US" sz="4800" b="1">
                <a:solidFill>
                  <a:schemeClr val="bg1"/>
                </a:solidFill>
              </a:rPr>
              <a:t>程式設計助手</a:t>
            </a:r>
            <a:endParaRPr lang="en-US" altLang="zh-TW" sz="4800" b="1">
              <a:solidFill>
                <a:schemeClr val="bg1"/>
              </a:solidFill>
            </a:endParaRPr>
          </a:p>
          <a:p>
            <a:endParaRPr lang="en-US" altLang="zh-TW">
              <a:solidFill>
                <a:schemeClr val="bg1"/>
              </a:solidFill>
            </a:endParaRPr>
          </a:p>
          <a:p>
            <a:endParaRPr lang="en-US" altLang="zh-TW">
              <a:solidFill>
                <a:schemeClr val="bg1"/>
              </a:solidFill>
            </a:endParaRPr>
          </a:p>
          <a:p>
            <a:endParaRPr lang="en-US" altLang="zh-TW">
              <a:solidFill>
                <a:schemeClr val="bg1"/>
              </a:solidFill>
            </a:endParaRPr>
          </a:p>
          <a:p>
            <a:r>
              <a:rPr lang="zh-TW" altLang="en-US" b="1">
                <a:solidFill>
                  <a:schemeClr val="bg1"/>
                </a:solidFill>
              </a:rPr>
              <a:t>指導教授</a:t>
            </a:r>
            <a:r>
              <a:rPr lang="en-US" altLang="zh-TW" b="1">
                <a:solidFill>
                  <a:schemeClr val="bg1"/>
                </a:solidFill>
              </a:rPr>
              <a:t>:</a:t>
            </a:r>
            <a:r>
              <a:rPr lang="zh-TW" altLang="en-US" b="1">
                <a:solidFill>
                  <a:schemeClr val="bg1"/>
                </a:solidFill>
              </a:rPr>
              <a:t> 陳文敬</a:t>
            </a:r>
            <a:endParaRPr lang="en-US" altLang="zh-TW" b="1">
              <a:solidFill>
                <a:schemeClr val="bg1"/>
              </a:solidFill>
            </a:endParaRPr>
          </a:p>
          <a:p>
            <a:endParaRPr lang="en-US" altLang="zh-TW" b="1">
              <a:solidFill>
                <a:schemeClr val="bg1"/>
              </a:solidFill>
            </a:endParaRPr>
          </a:p>
          <a:p>
            <a:r>
              <a:rPr lang="zh-TW" altLang="en-US" b="1">
                <a:solidFill>
                  <a:schemeClr val="bg1"/>
                </a:solidFill>
              </a:rPr>
              <a:t>成員</a:t>
            </a:r>
            <a:r>
              <a:rPr lang="en-US" altLang="zh-TW" b="1">
                <a:solidFill>
                  <a:schemeClr val="bg1"/>
                </a:solidFill>
              </a:rPr>
              <a:t>:</a:t>
            </a:r>
            <a:r>
              <a:rPr lang="zh-TW" altLang="en-US" b="1">
                <a:solidFill>
                  <a:schemeClr val="bg1"/>
                </a:solidFill>
              </a:rPr>
              <a:t> 李瑋傑、沈柏宇、藍允晨、陳彥衡、方峻暐</a:t>
            </a:r>
            <a:endParaRPr lang="en-US" altLang="zh-TW" b="1">
              <a:solidFill>
                <a:schemeClr val="bg1"/>
              </a:solidFill>
            </a:endParaRPr>
          </a:p>
          <a:p>
            <a:endParaRPr lang="zh-TW" altLang="en-US">
              <a:solidFill>
                <a:schemeClr val="bg1"/>
              </a:solidFill>
            </a:endParaRPr>
          </a:p>
        </p:txBody>
      </p:sp>
    </p:spTree>
    <p:extLst>
      <p:ext uri="{BB962C8B-B14F-4D97-AF65-F5344CB8AC3E}">
        <p14:creationId xmlns:p14="http://schemas.microsoft.com/office/powerpoint/2010/main" val="268298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0E02914-12A6-40BC-895A-C05052DFF614}"/>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Google Shape;115;p3">
            <a:extLst>
              <a:ext uri="{FF2B5EF4-FFF2-40B4-BE49-F238E27FC236}">
                <a16:creationId xmlns:a16="http://schemas.microsoft.com/office/drawing/2014/main" id="{E88B1455-BB5E-4F35-A5A8-6DA952C00608}"/>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6;p3">
            <a:extLst>
              <a:ext uri="{FF2B5EF4-FFF2-40B4-BE49-F238E27FC236}">
                <a16:creationId xmlns:a16="http://schemas.microsoft.com/office/drawing/2014/main" id="{EBF07070-9767-4F98-9238-C89B97FBE18D}"/>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17;p3">
            <a:extLst>
              <a:ext uri="{FF2B5EF4-FFF2-40B4-BE49-F238E27FC236}">
                <a16:creationId xmlns:a16="http://schemas.microsoft.com/office/drawing/2014/main" id="{3C226AF0-59BB-488E-96D6-302F387012E3}"/>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文字方塊 14">
            <a:extLst>
              <a:ext uri="{FF2B5EF4-FFF2-40B4-BE49-F238E27FC236}">
                <a16:creationId xmlns:a16="http://schemas.microsoft.com/office/drawing/2014/main" id="{B9561500-EEAC-4711-9C1F-869F715369FE}"/>
              </a:ext>
            </a:extLst>
          </p:cNvPr>
          <p:cNvSpPr txBox="1"/>
          <p:nvPr/>
        </p:nvSpPr>
        <p:spPr>
          <a:xfrm>
            <a:off x="279960" y="3963358"/>
            <a:ext cx="3565071" cy="830997"/>
          </a:xfrm>
          <a:prstGeom prst="rect">
            <a:avLst/>
          </a:prstGeom>
          <a:noFill/>
        </p:spPr>
        <p:txBody>
          <a:bodyPr wrap="square" rtlCol="0">
            <a:spAutoFit/>
          </a:bodyPr>
          <a:lstStyle/>
          <a:p>
            <a:r>
              <a:rPr lang="zh-TW" altLang="en-US" sz="4800" b="1"/>
              <a:t>專題動機</a:t>
            </a:r>
          </a:p>
        </p:txBody>
      </p:sp>
      <p:sp>
        <p:nvSpPr>
          <p:cNvPr id="16" name="文字方塊 15">
            <a:extLst>
              <a:ext uri="{FF2B5EF4-FFF2-40B4-BE49-F238E27FC236}">
                <a16:creationId xmlns:a16="http://schemas.microsoft.com/office/drawing/2014/main" id="{684A3E08-CC49-4FEB-9C6E-26158C254A5D}"/>
              </a:ext>
            </a:extLst>
          </p:cNvPr>
          <p:cNvSpPr txBox="1"/>
          <p:nvPr/>
        </p:nvSpPr>
        <p:spPr>
          <a:xfrm>
            <a:off x="5846480" y="1997839"/>
            <a:ext cx="5921828" cy="2554545"/>
          </a:xfrm>
          <a:prstGeom prst="rect">
            <a:avLst/>
          </a:prstGeom>
          <a:noFill/>
        </p:spPr>
        <p:txBody>
          <a:bodyPr wrap="square" rtlCol="0">
            <a:spAutoFit/>
          </a:bodyPr>
          <a:lstStyle/>
          <a:p>
            <a:r>
              <a:rPr lang="zh-TW" altLang="en-US" sz="2000" b="1">
                <a:solidFill>
                  <a:schemeClr val="bg1"/>
                </a:solidFill>
              </a:rPr>
              <a:t>隨著</a:t>
            </a:r>
            <a:r>
              <a:rPr lang="en-US" altLang="zh-TW" sz="2000" b="1">
                <a:solidFill>
                  <a:schemeClr val="bg1"/>
                </a:solidFill>
              </a:rPr>
              <a:t>AI</a:t>
            </a:r>
            <a:r>
              <a:rPr lang="zh-TW" altLang="en-US" sz="2000" b="1">
                <a:solidFill>
                  <a:schemeClr val="bg1"/>
                </a:solidFill>
              </a:rPr>
              <a:t>的發展日漸成熟，讓越來越多人想開始學習程式</a:t>
            </a:r>
            <a:endParaRPr lang="en-US" altLang="zh-TW" sz="2000" b="1">
              <a:solidFill>
                <a:schemeClr val="bg1"/>
              </a:solidFill>
            </a:endParaRPr>
          </a:p>
          <a:p>
            <a:r>
              <a:rPr lang="zh-TW" altLang="en-US" sz="2000" b="1">
                <a:solidFill>
                  <a:schemeClr val="bg1"/>
                </a:solidFill>
              </a:rPr>
              <a:t>我們希望能開發出一款軟體來幫助這些初學者們更好的上手程式</a:t>
            </a:r>
            <a:endParaRPr lang="en-US" altLang="zh-TW" sz="2000" b="1">
              <a:solidFill>
                <a:schemeClr val="bg1"/>
              </a:solidFill>
            </a:endParaRPr>
          </a:p>
          <a:p>
            <a:r>
              <a:rPr lang="zh-TW" altLang="en-US" sz="2000" b="1">
                <a:solidFill>
                  <a:schemeClr val="bg1"/>
                </a:solidFill>
              </a:rPr>
              <a:t>我們認為有了</a:t>
            </a:r>
            <a:r>
              <a:rPr lang="en-US" altLang="zh-TW" sz="2000" b="1">
                <a:solidFill>
                  <a:schemeClr val="bg1"/>
                </a:solidFill>
              </a:rPr>
              <a:t>AI</a:t>
            </a:r>
            <a:r>
              <a:rPr lang="zh-TW" altLang="en-US" sz="2000" b="1">
                <a:solidFill>
                  <a:schemeClr val="bg1"/>
                </a:solidFill>
              </a:rPr>
              <a:t>的幫助，這些初學者們在自學程式時可以省下不少花在網路或書上尋找錯誤、解答的時間，更加專注在學習新觀念、鞏固已學到的技巧，並以此更快進入他們想學習的領域裡</a:t>
            </a:r>
          </a:p>
        </p:txBody>
      </p:sp>
      <p:sp useBgFill="1">
        <p:nvSpPr>
          <p:cNvPr id="18" name="Google Shape;118;p3">
            <a:extLst>
              <a:ext uri="{FF2B5EF4-FFF2-40B4-BE49-F238E27FC236}">
                <a16:creationId xmlns:a16="http://schemas.microsoft.com/office/drawing/2014/main" id="{702A91AF-C5A8-4097-B765-B988A6CA9D57}"/>
              </a:ext>
            </a:extLst>
          </p:cNvPr>
          <p:cNvSpPr/>
          <p:nvPr/>
        </p:nvSpPr>
        <p:spPr>
          <a:xfrm>
            <a:off x="279960" y="854633"/>
            <a:ext cx="2927884" cy="2033232"/>
          </a:xfrm>
          <a:custGeom>
            <a:avLst/>
            <a:gdLst/>
            <a:ahLst/>
            <a:cxnLst/>
            <a:rect l="l" t="t" r="r" b="b"/>
            <a:pathLst>
              <a:path w="1480780" h="1028309" extrusionOk="0">
                <a:moveTo>
                  <a:pt x="356071" y="159618"/>
                </a:moveTo>
                <a:cubicBezTo>
                  <a:pt x="325887" y="159618"/>
                  <a:pt x="300947" y="166908"/>
                  <a:pt x="281250" y="181489"/>
                </a:cubicBezTo>
                <a:cubicBezTo>
                  <a:pt x="261554" y="196069"/>
                  <a:pt x="245950" y="217940"/>
                  <a:pt x="234439" y="247101"/>
                </a:cubicBezTo>
                <a:cubicBezTo>
                  <a:pt x="222928" y="276262"/>
                  <a:pt x="214871" y="312585"/>
                  <a:pt x="210266" y="356071"/>
                </a:cubicBezTo>
                <a:cubicBezTo>
                  <a:pt x="205662" y="399557"/>
                  <a:pt x="203360" y="450205"/>
                  <a:pt x="203360" y="508015"/>
                </a:cubicBezTo>
                <a:cubicBezTo>
                  <a:pt x="203360" y="578616"/>
                  <a:pt x="206174" y="637066"/>
                  <a:pt x="211801" y="683365"/>
                </a:cubicBezTo>
                <a:cubicBezTo>
                  <a:pt x="217429" y="729665"/>
                  <a:pt x="226254" y="766500"/>
                  <a:pt x="238276" y="793870"/>
                </a:cubicBezTo>
                <a:cubicBezTo>
                  <a:pt x="250299" y="821241"/>
                  <a:pt x="265775" y="840425"/>
                  <a:pt x="284704" y="851425"/>
                </a:cubicBezTo>
                <a:cubicBezTo>
                  <a:pt x="303633" y="862424"/>
                  <a:pt x="326399" y="867924"/>
                  <a:pt x="353002" y="867924"/>
                </a:cubicBezTo>
                <a:cubicBezTo>
                  <a:pt x="372954" y="867924"/>
                  <a:pt x="390604" y="864726"/>
                  <a:pt x="405952" y="858331"/>
                </a:cubicBezTo>
                <a:cubicBezTo>
                  <a:pt x="421300" y="851936"/>
                  <a:pt x="434729" y="842344"/>
                  <a:pt x="446240" y="829554"/>
                </a:cubicBezTo>
                <a:cubicBezTo>
                  <a:pt x="457751" y="816764"/>
                  <a:pt x="467344" y="800649"/>
                  <a:pt x="475018" y="781208"/>
                </a:cubicBezTo>
                <a:cubicBezTo>
                  <a:pt x="482692" y="761767"/>
                  <a:pt x="488959" y="739257"/>
                  <a:pt x="493819" y="713677"/>
                </a:cubicBezTo>
                <a:cubicBezTo>
                  <a:pt x="498679" y="688098"/>
                  <a:pt x="502004" y="659192"/>
                  <a:pt x="503795" y="626962"/>
                </a:cubicBezTo>
                <a:cubicBezTo>
                  <a:pt x="505586" y="594731"/>
                  <a:pt x="506481" y="559175"/>
                  <a:pt x="506481" y="520294"/>
                </a:cubicBezTo>
                <a:cubicBezTo>
                  <a:pt x="506481" y="473227"/>
                  <a:pt x="505202" y="431660"/>
                  <a:pt x="502644" y="395592"/>
                </a:cubicBezTo>
                <a:cubicBezTo>
                  <a:pt x="500086" y="359524"/>
                  <a:pt x="496121" y="328189"/>
                  <a:pt x="490749" y="301586"/>
                </a:cubicBezTo>
                <a:cubicBezTo>
                  <a:pt x="485377" y="274983"/>
                  <a:pt x="478727" y="252473"/>
                  <a:pt x="470797" y="234055"/>
                </a:cubicBezTo>
                <a:cubicBezTo>
                  <a:pt x="462867" y="215638"/>
                  <a:pt x="453275" y="200929"/>
                  <a:pt x="442020" y="189930"/>
                </a:cubicBezTo>
                <a:cubicBezTo>
                  <a:pt x="430764" y="178931"/>
                  <a:pt x="417975" y="171129"/>
                  <a:pt x="403650" y="166525"/>
                </a:cubicBezTo>
                <a:cubicBezTo>
                  <a:pt x="389325" y="161920"/>
                  <a:pt x="373466" y="159618"/>
                  <a:pt x="356071" y="159618"/>
                </a:cubicBezTo>
                <a:close/>
                <a:moveTo>
                  <a:pt x="1198378" y="10743"/>
                </a:moveTo>
                <a:cubicBezTo>
                  <a:pt x="1217819" y="10743"/>
                  <a:pt x="1233550" y="11127"/>
                  <a:pt x="1245573" y="11894"/>
                </a:cubicBezTo>
                <a:cubicBezTo>
                  <a:pt x="1257595" y="12662"/>
                  <a:pt x="1266676" y="13941"/>
                  <a:pt x="1272815" y="15731"/>
                </a:cubicBezTo>
                <a:cubicBezTo>
                  <a:pt x="1278955" y="17522"/>
                  <a:pt x="1283047" y="19952"/>
                  <a:pt x="1285094" y="23022"/>
                </a:cubicBezTo>
                <a:cubicBezTo>
                  <a:pt x="1287140" y="26091"/>
                  <a:pt x="1288163" y="29928"/>
                  <a:pt x="1288163" y="34533"/>
                </a:cubicBezTo>
                <a:lnTo>
                  <a:pt x="1288163" y="854878"/>
                </a:lnTo>
                <a:lnTo>
                  <a:pt x="1450084" y="854878"/>
                </a:lnTo>
                <a:cubicBezTo>
                  <a:pt x="1454688" y="854878"/>
                  <a:pt x="1458909" y="856285"/>
                  <a:pt x="1462746" y="859099"/>
                </a:cubicBezTo>
                <a:cubicBezTo>
                  <a:pt x="1466583" y="861912"/>
                  <a:pt x="1469908" y="866389"/>
                  <a:pt x="1472722" y="872528"/>
                </a:cubicBezTo>
                <a:cubicBezTo>
                  <a:pt x="1475536" y="878667"/>
                  <a:pt x="1477582" y="886725"/>
                  <a:pt x="1478861" y="896701"/>
                </a:cubicBezTo>
                <a:cubicBezTo>
                  <a:pt x="1480140" y="906677"/>
                  <a:pt x="1480780" y="919083"/>
                  <a:pt x="1480780" y="933920"/>
                </a:cubicBezTo>
                <a:cubicBezTo>
                  <a:pt x="1480780" y="948244"/>
                  <a:pt x="1480012" y="960395"/>
                  <a:pt x="1478477" y="970371"/>
                </a:cubicBezTo>
                <a:cubicBezTo>
                  <a:pt x="1476943" y="980347"/>
                  <a:pt x="1474768" y="988277"/>
                  <a:pt x="1471954" y="994160"/>
                </a:cubicBezTo>
                <a:cubicBezTo>
                  <a:pt x="1469141" y="1000044"/>
                  <a:pt x="1465943" y="1004264"/>
                  <a:pt x="1462362" y="1006822"/>
                </a:cubicBezTo>
                <a:cubicBezTo>
                  <a:pt x="1458781" y="1009380"/>
                  <a:pt x="1454688" y="1010659"/>
                  <a:pt x="1450084" y="1010659"/>
                </a:cubicBezTo>
                <a:lnTo>
                  <a:pt x="902164" y="1010659"/>
                </a:lnTo>
                <a:cubicBezTo>
                  <a:pt x="898071" y="1010659"/>
                  <a:pt x="894234" y="1009380"/>
                  <a:pt x="890653" y="1006822"/>
                </a:cubicBezTo>
                <a:cubicBezTo>
                  <a:pt x="887072" y="1004264"/>
                  <a:pt x="883874" y="1000044"/>
                  <a:pt x="881060" y="994160"/>
                </a:cubicBezTo>
                <a:cubicBezTo>
                  <a:pt x="878247" y="988277"/>
                  <a:pt x="876072" y="980347"/>
                  <a:pt x="874538" y="970371"/>
                </a:cubicBezTo>
                <a:cubicBezTo>
                  <a:pt x="873003" y="960395"/>
                  <a:pt x="872235" y="948244"/>
                  <a:pt x="872235" y="933920"/>
                </a:cubicBezTo>
                <a:cubicBezTo>
                  <a:pt x="872235" y="919083"/>
                  <a:pt x="872875" y="906677"/>
                  <a:pt x="874154" y="896701"/>
                </a:cubicBezTo>
                <a:cubicBezTo>
                  <a:pt x="875433" y="886725"/>
                  <a:pt x="877479" y="878667"/>
                  <a:pt x="880293" y="872528"/>
                </a:cubicBezTo>
                <a:cubicBezTo>
                  <a:pt x="883107" y="866389"/>
                  <a:pt x="886304" y="861912"/>
                  <a:pt x="889885" y="859099"/>
                </a:cubicBezTo>
                <a:cubicBezTo>
                  <a:pt x="893467" y="856285"/>
                  <a:pt x="897559" y="854878"/>
                  <a:pt x="902164" y="854878"/>
                </a:cubicBezTo>
                <a:lnTo>
                  <a:pt x="1087106" y="854878"/>
                </a:lnTo>
                <a:lnTo>
                  <a:pt x="1087106" y="208731"/>
                </a:lnTo>
                <a:lnTo>
                  <a:pt x="927488" y="296982"/>
                </a:lnTo>
                <a:cubicBezTo>
                  <a:pt x="915721" y="302609"/>
                  <a:pt x="906129" y="306063"/>
                  <a:pt x="898710" y="307342"/>
                </a:cubicBezTo>
                <a:cubicBezTo>
                  <a:pt x="891292" y="308621"/>
                  <a:pt x="885409" y="307086"/>
                  <a:pt x="881060" y="302737"/>
                </a:cubicBezTo>
                <a:cubicBezTo>
                  <a:pt x="876712" y="298389"/>
                  <a:pt x="873770" y="290843"/>
                  <a:pt x="872235" y="280099"/>
                </a:cubicBezTo>
                <a:cubicBezTo>
                  <a:pt x="870701" y="269356"/>
                  <a:pt x="869933" y="254263"/>
                  <a:pt x="869933" y="234823"/>
                </a:cubicBezTo>
                <a:cubicBezTo>
                  <a:pt x="869933" y="222544"/>
                  <a:pt x="870189" y="212440"/>
                  <a:pt x="870701" y="204511"/>
                </a:cubicBezTo>
                <a:cubicBezTo>
                  <a:pt x="871212" y="196581"/>
                  <a:pt x="872491" y="189802"/>
                  <a:pt x="874538" y="184175"/>
                </a:cubicBezTo>
                <a:cubicBezTo>
                  <a:pt x="876584" y="178547"/>
                  <a:pt x="879398" y="173943"/>
                  <a:pt x="882979" y="170362"/>
                </a:cubicBezTo>
                <a:cubicBezTo>
                  <a:pt x="886560" y="166780"/>
                  <a:pt x="891420" y="162943"/>
                  <a:pt x="897559" y="158851"/>
                </a:cubicBezTo>
                <a:lnTo>
                  <a:pt x="1110895" y="20720"/>
                </a:lnTo>
                <a:cubicBezTo>
                  <a:pt x="1113453" y="18673"/>
                  <a:pt x="1116651" y="17010"/>
                  <a:pt x="1120488" y="15731"/>
                </a:cubicBezTo>
                <a:cubicBezTo>
                  <a:pt x="1124325" y="14452"/>
                  <a:pt x="1129313" y="13429"/>
                  <a:pt x="1135452" y="12662"/>
                </a:cubicBezTo>
                <a:cubicBezTo>
                  <a:pt x="1141591" y="11894"/>
                  <a:pt x="1149649" y="11383"/>
                  <a:pt x="1159625" y="11127"/>
                </a:cubicBezTo>
                <a:cubicBezTo>
                  <a:pt x="1169601" y="10871"/>
                  <a:pt x="1182519" y="10743"/>
                  <a:pt x="1198378" y="10743"/>
                </a:cubicBezTo>
                <a:close/>
                <a:moveTo>
                  <a:pt x="364513" y="0"/>
                </a:moveTo>
                <a:cubicBezTo>
                  <a:pt x="432555" y="0"/>
                  <a:pt x="488959" y="11639"/>
                  <a:pt x="533723" y="34916"/>
                </a:cubicBezTo>
                <a:cubicBezTo>
                  <a:pt x="578488" y="58194"/>
                  <a:pt x="613916" y="91704"/>
                  <a:pt x="640008" y="135445"/>
                </a:cubicBezTo>
                <a:cubicBezTo>
                  <a:pt x="666099" y="179187"/>
                  <a:pt x="684261" y="232648"/>
                  <a:pt x="694493" y="295831"/>
                </a:cubicBezTo>
                <a:cubicBezTo>
                  <a:pt x="704725" y="359013"/>
                  <a:pt x="709841" y="430509"/>
                  <a:pt x="709841" y="510318"/>
                </a:cubicBezTo>
                <a:cubicBezTo>
                  <a:pt x="709841" y="589615"/>
                  <a:pt x="703446" y="661239"/>
                  <a:pt x="690656" y="725188"/>
                </a:cubicBezTo>
                <a:cubicBezTo>
                  <a:pt x="677866" y="789138"/>
                  <a:pt x="657018" y="843623"/>
                  <a:pt x="628113" y="888643"/>
                </a:cubicBezTo>
                <a:cubicBezTo>
                  <a:pt x="599208" y="933664"/>
                  <a:pt x="561605" y="968197"/>
                  <a:pt x="515306" y="992242"/>
                </a:cubicBezTo>
                <a:cubicBezTo>
                  <a:pt x="469006" y="1016287"/>
                  <a:pt x="412347" y="1028309"/>
                  <a:pt x="345328" y="1028309"/>
                </a:cubicBezTo>
                <a:cubicBezTo>
                  <a:pt x="277285" y="1028309"/>
                  <a:pt x="221010" y="1016670"/>
                  <a:pt x="176501" y="993393"/>
                </a:cubicBezTo>
                <a:cubicBezTo>
                  <a:pt x="131992" y="970115"/>
                  <a:pt x="96692" y="936606"/>
                  <a:pt x="70600" y="892864"/>
                </a:cubicBezTo>
                <a:cubicBezTo>
                  <a:pt x="44509" y="849123"/>
                  <a:pt x="26219" y="795661"/>
                  <a:pt x="15732" y="732479"/>
                </a:cubicBezTo>
                <a:cubicBezTo>
                  <a:pt x="5244" y="669296"/>
                  <a:pt x="0" y="597801"/>
                  <a:pt x="0" y="517992"/>
                </a:cubicBezTo>
                <a:cubicBezTo>
                  <a:pt x="0" y="439206"/>
                  <a:pt x="6523" y="367710"/>
                  <a:pt x="19569" y="303505"/>
                </a:cubicBezTo>
                <a:cubicBezTo>
                  <a:pt x="32614" y="239299"/>
                  <a:pt x="53590" y="184686"/>
                  <a:pt x="82495" y="139666"/>
                </a:cubicBezTo>
                <a:cubicBezTo>
                  <a:pt x="111400" y="94645"/>
                  <a:pt x="149003" y="60112"/>
                  <a:pt x="195302" y="36067"/>
                </a:cubicBezTo>
                <a:cubicBezTo>
                  <a:pt x="241602" y="12022"/>
                  <a:pt x="298005" y="0"/>
                  <a:pt x="364513"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2400" b="1">
              <a:latin typeface="Calibri"/>
              <a:ea typeface="Calibri"/>
              <a:cs typeface="Calibri"/>
              <a:sym typeface="Calibri"/>
            </a:endParaRPr>
          </a:p>
        </p:txBody>
      </p:sp>
    </p:spTree>
    <p:extLst>
      <p:ext uri="{BB962C8B-B14F-4D97-AF65-F5344CB8AC3E}">
        <p14:creationId xmlns:p14="http://schemas.microsoft.com/office/powerpoint/2010/main" val="1473587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24EC1A0-9CEE-4E18-8745-0983F78EEBEE}"/>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115;p3">
            <a:extLst>
              <a:ext uri="{FF2B5EF4-FFF2-40B4-BE49-F238E27FC236}">
                <a16:creationId xmlns:a16="http://schemas.microsoft.com/office/drawing/2014/main" id="{C14BAFB7-E49C-4D22-A7E4-7F45A08D45BD}"/>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116;p3">
            <a:extLst>
              <a:ext uri="{FF2B5EF4-FFF2-40B4-BE49-F238E27FC236}">
                <a16:creationId xmlns:a16="http://schemas.microsoft.com/office/drawing/2014/main" id="{1B86ECCF-00D3-4238-9BA1-C1ABAA5B4CD0}"/>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117;p3">
            <a:extLst>
              <a:ext uri="{FF2B5EF4-FFF2-40B4-BE49-F238E27FC236}">
                <a16:creationId xmlns:a16="http://schemas.microsoft.com/office/drawing/2014/main" id="{C5647CDB-A019-4173-9580-43DB5809DC96}"/>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文字方塊 25">
            <a:extLst>
              <a:ext uri="{FF2B5EF4-FFF2-40B4-BE49-F238E27FC236}">
                <a16:creationId xmlns:a16="http://schemas.microsoft.com/office/drawing/2014/main" id="{FF166574-DC66-46FA-BCA1-AB40EA4B0841}"/>
              </a:ext>
            </a:extLst>
          </p:cNvPr>
          <p:cNvSpPr txBox="1"/>
          <p:nvPr/>
        </p:nvSpPr>
        <p:spPr>
          <a:xfrm>
            <a:off x="370855" y="4029164"/>
            <a:ext cx="3565071" cy="830997"/>
          </a:xfrm>
          <a:prstGeom prst="rect">
            <a:avLst/>
          </a:prstGeom>
          <a:noFill/>
        </p:spPr>
        <p:txBody>
          <a:bodyPr wrap="square" rtlCol="0">
            <a:spAutoFit/>
          </a:bodyPr>
          <a:lstStyle/>
          <a:p>
            <a:r>
              <a:rPr lang="zh-TW" altLang="en-US" sz="4800" b="1"/>
              <a:t>程式功能</a:t>
            </a:r>
          </a:p>
        </p:txBody>
      </p:sp>
      <p:sp>
        <p:nvSpPr>
          <p:cNvPr id="27" name="文字方塊 26">
            <a:extLst>
              <a:ext uri="{FF2B5EF4-FFF2-40B4-BE49-F238E27FC236}">
                <a16:creationId xmlns:a16="http://schemas.microsoft.com/office/drawing/2014/main" id="{66D358C2-83AE-43BA-A675-8C8DDD40FFF8}"/>
              </a:ext>
            </a:extLst>
          </p:cNvPr>
          <p:cNvSpPr txBox="1"/>
          <p:nvPr/>
        </p:nvSpPr>
        <p:spPr>
          <a:xfrm>
            <a:off x="5538107" y="1197620"/>
            <a:ext cx="5921828" cy="4462760"/>
          </a:xfrm>
          <a:prstGeom prst="rect">
            <a:avLst/>
          </a:prstGeom>
          <a:noFill/>
        </p:spPr>
        <p:txBody>
          <a:bodyPr wrap="square" rtlCol="0">
            <a:spAutoFit/>
          </a:bodyPr>
          <a:lstStyle/>
          <a:p>
            <a:r>
              <a:rPr lang="zh-TW" altLang="en-US" sz="2000" b="1">
                <a:solidFill>
                  <a:schemeClr val="bg1"/>
                </a:solidFill>
              </a:rPr>
              <a:t>我們希望該軟體可以為使用者帶來以下的功能用以協助他們學習程式語言</a:t>
            </a:r>
            <a:r>
              <a:rPr lang="en-US" altLang="zh-TW" sz="2000" b="1">
                <a:solidFill>
                  <a:schemeClr val="bg1"/>
                </a:solidFill>
              </a:rPr>
              <a:t>:</a:t>
            </a:r>
          </a:p>
          <a:p>
            <a:endParaRPr lang="en-US" altLang="zh-TW" sz="2000" b="1">
              <a:solidFill>
                <a:schemeClr val="bg1"/>
              </a:solidFill>
            </a:endParaRPr>
          </a:p>
          <a:p>
            <a:r>
              <a:rPr lang="en-US" altLang="zh-TW" sz="2800" b="1">
                <a:solidFill>
                  <a:schemeClr val="bg1"/>
                </a:solidFill>
              </a:rPr>
              <a:t>1.</a:t>
            </a:r>
            <a:r>
              <a:rPr lang="zh-TW" altLang="en-US" sz="2800" b="1">
                <a:solidFill>
                  <a:schemeClr val="bg1"/>
                </a:solidFill>
              </a:rPr>
              <a:t>錯誤偵測</a:t>
            </a:r>
            <a:r>
              <a:rPr lang="en-US" altLang="zh-TW" sz="2000" b="1">
                <a:solidFill>
                  <a:schemeClr val="bg1"/>
                </a:solidFill>
              </a:rPr>
              <a:t>:</a:t>
            </a:r>
            <a:r>
              <a:rPr lang="zh-TW" altLang="en-US" sz="2000" b="1">
                <a:solidFill>
                  <a:schemeClr val="bg1"/>
                </a:solidFill>
              </a:rPr>
              <a:t> 幫助使用者了解到自己在程式上的錯誤並知道該如何更改</a:t>
            </a:r>
            <a:endParaRPr lang="en-US" altLang="zh-TW" sz="2000" b="1">
              <a:solidFill>
                <a:schemeClr val="bg1"/>
              </a:solidFill>
            </a:endParaRPr>
          </a:p>
          <a:p>
            <a:endParaRPr lang="en-US" altLang="zh-TW" sz="2000" b="1">
              <a:solidFill>
                <a:schemeClr val="bg1"/>
              </a:solidFill>
            </a:endParaRPr>
          </a:p>
          <a:p>
            <a:r>
              <a:rPr lang="en-US" altLang="zh-TW" sz="2800" b="1">
                <a:solidFill>
                  <a:schemeClr val="bg1"/>
                </a:solidFill>
              </a:rPr>
              <a:t>2.</a:t>
            </a:r>
            <a:r>
              <a:rPr lang="zh-TW" altLang="en-US" sz="2800" b="1">
                <a:solidFill>
                  <a:schemeClr val="bg1"/>
                </a:solidFill>
              </a:rPr>
              <a:t>觀念解說</a:t>
            </a:r>
            <a:r>
              <a:rPr lang="en-US" altLang="zh-TW" sz="2000" b="1">
                <a:solidFill>
                  <a:schemeClr val="bg1"/>
                </a:solidFill>
              </a:rPr>
              <a:t>:</a:t>
            </a:r>
            <a:r>
              <a:rPr lang="zh-TW" altLang="en-US" sz="2000" b="1">
                <a:solidFill>
                  <a:schemeClr val="bg1"/>
                </a:solidFill>
              </a:rPr>
              <a:t> 通過與</a:t>
            </a:r>
            <a:r>
              <a:rPr lang="en-US" altLang="zh-TW" sz="2000" b="1">
                <a:solidFill>
                  <a:schemeClr val="bg1"/>
                </a:solidFill>
              </a:rPr>
              <a:t>AI</a:t>
            </a:r>
            <a:r>
              <a:rPr lang="zh-TW" altLang="en-US" sz="2000" b="1">
                <a:solidFill>
                  <a:schemeClr val="bg1"/>
                </a:solidFill>
              </a:rPr>
              <a:t>的直接互動，使用者可以在這功能中了解到更為詳細的程式觀念與技巧的解說</a:t>
            </a:r>
            <a:endParaRPr lang="en-US" altLang="zh-TW" sz="2000" b="1">
              <a:solidFill>
                <a:schemeClr val="bg1"/>
              </a:solidFill>
            </a:endParaRPr>
          </a:p>
          <a:p>
            <a:endParaRPr lang="en-US" altLang="zh-TW" sz="2000" b="1">
              <a:solidFill>
                <a:schemeClr val="bg1"/>
              </a:solidFill>
            </a:endParaRPr>
          </a:p>
          <a:p>
            <a:r>
              <a:rPr lang="en-US" altLang="zh-TW" sz="2800" b="1">
                <a:solidFill>
                  <a:schemeClr val="bg1"/>
                </a:solidFill>
              </a:rPr>
              <a:t>3.</a:t>
            </a:r>
            <a:r>
              <a:rPr lang="zh-TW" altLang="en-US" sz="2800" b="1">
                <a:solidFill>
                  <a:schemeClr val="bg1"/>
                </a:solidFill>
              </a:rPr>
              <a:t>題目指引</a:t>
            </a:r>
            <a:r>
              <a:rPr lang="en-US" altLang="zh-TW" sz="2000" b="1">
                <a:solidFill>
                  <a:schemeClr val="bg1"/>
                </a:solidFill>
              </a:rPr>
              <a:t>:</a:t>
            </a:r>
            <a:r>
              <a:rPr lang="zh-TW" altLang="en-US" sz="2000" b="1">
                <a:solidFill>
                  <a:schemeClr val="bg1"/>
                </a:solidFill>
              </a:rPr>
              <a:t> </a:t>
            </a:r>
            <a:r>
              <a:rPr lang="en-US" altLang="zh-TW" sz="2000" b="1">
                <a:solidFill>
                  <a:schemeClr val="bg1"/>
                </a:solidFill>
              </a:rPr>
              <a:t>AI</a:t>
            </a:r>
            <a:r>
              <a:rPr lang="zh-TW" altLang="en-US" sz="2000" b="1">
                <a:solidFill>
                  <a:schemeClr val="bg1"/>
                </a:solidFill>
              </a:rPr>
              <a:t>能告訴使用者可以從哪裡開始思考、用上什麼技術去解決程式的題目，幫助使用者思考與踏出解題的第一步</a:t>
            </a:r>
          </a:p>
        </p:txBody>
      </p:sp>
      <p:sp useBgFill="1">
        <p:nvSpPr>
          <p:cNvPr id="28" name="Google Shape;158;p6">
            <a:extLst>
              <a:ext uri="{FF2B5EF4-FFF2-40B4-BE49-F238E27FC236}">
                <a16:creationId xmlns:a16="http://schemas.microsoft.com/office/drawing/2014/main" id="{B98A9FD2-D296-4799-A8AA-FB4040A59BB9}"/>
              </a:ext>
            </a:extLst>
          </p:cNvPr>
          <p:cNvSpPr/>
          <p:nvPr/>
        </p:nvSpPr>
        <p:spPr>
          <a:xfrm>
            <a:off x="370855" y="634686"/>
            <a:ext cx="2922925" cy="2017244"/>
          </a:xfrm>
          <a:custGeom>
            <a:avLst/>
            <a:gdLst/>
            <a:ahLst/>
            <a:cxnLst/>
            <a:rect l="l" t="t" r="r" b="b"/>
            <a:pathLst>
              <a:path w="1489988" h="1028309" extrusionOk="0">
                <a:moveTo>
                  <a:pt x="356071" y="159618"/>
                </a:moveTo>
                <a:cubicBezTo>
                  <a:pt x="325887" y="159618"/>
                  <a:pt x="300947" y="166908"/>
                  <a:pt x="281250" y="181489"/>
                </a:cubicBezTo>
                <a:cubicBezTo>
                  <a:pt x="261554" y="196069"/>
                  <a:pt x="245950" y="217940"/>
                  <a:pt x="234439" y="247101"/>
                </a:cubicBezTo>
                <a:cubicBezTo>
                  <a:pt x="222928" y="276262"/>
                  <a:pt x="214871" y="312585"/>
                  <a:pt x="210266" y="356071"/>
                </a:cubicBezTo>
                <a:cubicBezTo>
                  <a:pt x="205662" y="399557"/>
                  <a:pt x="203360" y="450205"/>
                  <a:pt x="203360" y="508015"/>
                </a:cubicBezTo>
                <a:cubicBezTo>
                  <a:pt x="203360" y="578616"/>
                  <a:pt x="206174" y="637066"/>
                  <a:pt x="211801" y="683365"/>
                </a:cubicBezTo>
                <a:cubicBezTo>
                  <a:pt x="217429" y="729665"/>
                  <a:pt x="226254" y="766500"/>
                  <a:pt x="238276" y="793870"/>
                </a:cubicBezTo>
                <a:cubicBezTo>
                  <a:pt x="250299" y="821241"/>
                  <a:pt x="265775" y="840425"/>
                  <a:pt x="284704" y="851425"/>
                </a:cubicBezTo>
                <a:cubicBezTo>
                  <a:pt x="303633" y="862424"/>
                  <a:pt x="326399" y="867924"/>
                  <a:pt x="353002" y="867924"/>
                </a:cubicBezTo>
                <a:cubicBezTo>
                  <a:pt x="372954" y="867924"/>
                  <a:pt x="390604" y="864726"/>
                  <a:pt x="405952" y="858331"/>
                </a:cubicBezTo>
                <a:cubicBezTo>
                  <a:pt x="421300" y="851936"/>
                  <a:pt x="434729" y="842344"/>
                  <a:pt x="446240" y="829554"/>
                </a:cubicBezTo>
                <a:cubicBezTo>
                  <a:pt x="457751" y="816764"/>
                  <a:pt x="467344" y="800649"/>
                  <a:pt x="475018" y="781208"/>
                </a:cubicBezTo>
                <a:cubicBezTo>
                  <a:pt x="482692" y="761767"/>
                  <a:pt x="488959" y="739257"/>
                  <a:pt x="493819" y="713677"/>
                </a:cubicBezTo>
                <a:cubicBezTo>
                  <a:pt x="498679" y="688098"/>
                  <a:pt x="502004" y="659192"/>
                  <a:pt x="503795" y="626962"/>
                </a:cubicBezTo>
                <a:cubicBezTo>
                  <a:pt x="505586" y="594731"/>
                  <a:pt x="506481" y="559175"/>
                  <a:pt x="506481" y="520294"/>
                </a:cubicBezTo>
                <a:cubicBezTo>
                  <a:pt x="506481" y="473227"/>
                  <a:pt x="505202" y="431660"/>
                  <a:pt x="502644" y="395592"/>
                </a:cubicBezTo>
                <a:cubicBezTo>
                  <a:pt x="500086" y="359524"/>
                  <a:pt x="496121" y="328189"/>
                  <a:pt x="490749" y="301586"/>
                </a:cubicBezTo>
                <a:cubicBezTo>
                  <a:pt x="485377" y="274983"/>
                  <a:pt x="478727" y="252473"/>
                  <a:pt x="470797" y="234055"/>
                </a:cubicBezTo>
                <a:cubicBezTo>
                  <a:pt x="462867" y="215638"/>
                  <a:pt x="453275" y="200929"/>
                  <a:pt x="442020" y="189930"/>
                </a:cubicBezTo>
                <a:cubicBezTo>
                  <a:pt x="430764" y="178931"/>
                  <a:pt x="417975" y="171129"/>
                  <a:pt x="403650" y="166525"/>
                </a:cubicBezTo>
                <a:cubicBezTo>
                  <a:pt x="389325" y="161920"/>
                  <a:pt x="373466" y="159618"/>
                  <a:pt x="356071" y="159618"/>
                </a:cubicBezTo>
                <a:close/>
                <a:moveTo>
                  <a:pt x="1142358" y="0"/>
                </a:moveTo>
                <a:cubicBezTo>
                  <a:pt x="1194030" y="0"/>
                  <a:pt x="1239178" y="6523"/>
                  <a:pt x="1277804" y="19568"/>
                </a:cubicBezTo>
                <a:cubicBezTo>
                  <a:pt x="1316429" y="32614"/>
                  <a:pt x="1348532" y="50776"/>
                  <a:pt x="1374112" y="74053"/>
                </a:cubicBezTo>
                <a:cubicBezTo>
                  <a:pt x="1399691" y="97331"/>
                  <a:pt x="1418748" y="124957"/>
                  <a:pt x="1431283" y="156932"/>
                </a:cubicBezTo>
                <a:cubicBezTo>
                  <a:pt x="1443817" y="188907"/>
                  <a:pt x="1450084" y="223312"/>
                  <a:pt x="1450084" y="260147"/>
                </a:cubicBezTo>
                <a:cubicBezTo>
                  <a:pt x="1450084" y="292377"/>
                  <a:pt x="1447014" y="324096"/>
                  <a:pt x="1440875" y="355304"/>
                </a:cubicBezTo>
                <a:cubicBezTo>
                  <a:pt x="1434736" y="386511"/>
                  <a:pt x="1421946" y="420149"/>
                  <a:pt x="1402505" y="456216"/>
                </a:cubicBezTo>
                <a:cubicBezTo>
                  <a:pt x="1383065" y="492284"/>
                  <a:pt x="1355694" y="532188"/>
                  <a:pt x="1320394" y="575930"/>
                </a:cubicBezTo>
                <a:cubicBezTo>
                  <a:pt x="1285094" y="619671"/>
                  <a:pt x="1238283" y="670447"/>
                  <a:pt x="1179961" y="728258"/>
                </a:cubicBezTo>
                <a:lnTo>
                  <a:pt x="1064084" y="847204"/>
                </a:lnTo>
                <a:lnTo>
                  <a:pt x="1455455" y="847204"/>
                </a:lnTo>
                <a:cubicBezTo>
                  <a:pt x="1460571" y="847204"/>
                  <a:pt x="1465304" y="848739"/>
                  <a:pt x="1469652" y="851808"/>
                </a:cubicBezTo>
                <a:cubicBezTo>
                  <a:pt x="1474001" y="854878"/>
                  <a:pt x="1477710" y="859610"/>
                  <a:pt x="1480780" y="866005"/>
                </a:cubicBezTo>
                <a:cubicBezTo>
                  <a:pt x="1483849" y="872400"/>
                  <a:pt x="1486151" y="880842"/>
                  <a:pt x="1487686" y="891329"/>
                </a:cubicBezTo>
                <a:cubicBezTo>
                  <a:pt x="1489221" y="901817"/>
                  <a:pt x="1489988" y="914223"/>
                  <a:pt x="1489988" y="928548"/>
                </a:cubicBezTo>
                <a:cubicBezTo>
                  <a:pt x="1489988" y="943384"/>
                  <a:pt x="1489349" y="956046"/>
                  <a:pt x="1488070" y="966534"/>
                </a:cubicBezTo>
                <a:cubicBezTo>
                  <a:pt x="1486791" y="977022"/>
                  <a:pt x="1484872" y="985591"/>
                  <a:pt x="1482314" y="992242"/>
                </a:cubicBezTo>
                <a:cubicBezTo>
                  <a:pt x="1479756" y="998892"/>
                  <a:pt x="1476431" y="1003625"/>
                  <a:pt x="1472338" y="1006439"/>
                </a:cubicBezTo>
                <a:cubicBezTo>
                  <a:pt x="1468245" y="1009252"/>
                  <a:pt x="1463641" y="1010659"/>
                  <a:pt x="1458525" y="1010659"/>
                </a:cubicBezTo>
                <a:lnTo>
                  <a:pt x="887583" y="1010659"/>
                </a:lnTo>
                <a:cubicBezTo>
                  <a:pt x="876328" y="1010659"/>
                  <a:pt x="866608" y="1009636"/>
                  <a:pt x="858422" y="1007590"/>
                </a:cubicBezTo>
                <a:cubicBezTo>
                  <a:pt x="850237" y="1005543"/>
                  <a:pt x="843586" y="1001578"/>
                  <a:pt x="838470" y="995695"/>
                </a:cubicBezTo>
                <a:cubicBezTo>
                  <a:pt x="833354" y="989812"/>
                  <a:pt x="829645" y="981242"/>
                  <a:pt x="827343" y="969987"/>
                </a:cubicBezTo>
                <a:cubicBezTo>
                  <a:pt x="825041" y="958732"/>
                  <a:pt x="823889" y="944152"/>
                  <a:pt x="823889" y="926246"/>
                </a:cubicBezTo>
                <a:cubicBezTo>
                  <a:pt x="823889" y="909363"/>
                  <a:pt x="824657" y="894910"/>
                  <a:pt x="826192" y="882888"/>
                </a:cubicBezTo>
                <a:cubicBezTo>
                  <a:pt x="827726" y="870865"/>
                  <a:pt x="830540" y="860122"/>
                  <a:pt x="834633" y="850657"/>
                </a:cubicBezTo>
                <a:cubicBezTo>
                  <a:pt x="838726" y="841193"/>
                  <a:pt x="843970" y="831984"/>
                  <a:pt x="850365" y="823031"/>
                </a:cubicBezTo>
                <a:cubicBezTo>
                  <a:pt x="856760" y="814078"/>
                  <a:pt x="865073" y="804230"/>
                  <a:pt x="875305" y="793486"/>
                </a:cubicBezTo>
                <a:lnTo>
                  <a:pt x="1047201" y="609312"/>
                </a:lnTo>
                <a:cubicBezTo>
                  <a:pt x="1081478" y="573500"/>
                  <a:pt x="1109105" y="540886"/>
                  <a:pt x="1130080" y="511469"/>
                </a:cubicBezTo>
                <a:cubicBezTo>
                  <a:pt x="1151055" y="482052"/>
                  <a:pt x="1167427" y="455193"/>
                  <a:pt x="1179193" y="430892"/>
                </a:cubicBezTo>
                <a:cubicBezTo>
                  <a:pt x="1190960" y="406591"/>
                  <a:pt x="1199018" y="384209"/>
                  <a:pt x="1203366" y="363745"/>
                </a:cubicBezTo>
                <a:cubicBezTo>
                  <a:pt x="1207715" y="343281"/>
                  <a:pt x="1209889" y="323841"/>
                  <a:pt x="1209889" y="305423"/>
                </a:cubicBezTo>
                <a:cubicBezTo>
                  <a:pt x="1209889" y="288540"/>
                  <a:pt x="1207203" y="272553"/>
                  <a:pt x="1201831" y="257461"/>
                </a:cubicBezTo>
                <a:cubicBezTo>
                  <a:pt x="1196460" y="242369"/>
                  <a:pt x="1188530" y="229195"/>
                  <a:pt x="1178042" y="217940"/>
                </a:cubicBezTo>
                <a:cubicBezTo>
                  <a:pt x="1167554" y="206685"/>
                  <a:pt x="1154381" y="197860"/>
                  <a:pt x="1138521" y="191465"/>
                </a:cubicBezTo>
                <a:cubicBezTo>
                  <a:pt x="1122662" y="185070"/>
                  <a:pt x="1103989" y="181873"/>
                  <a:pt x="1082502" y="181873"/>
                </a:cubicBezTo>
                <a:cubicBezTo>
                  <a:pt x="1052317" y="181873"/>
                  <a:pt x="1025586" y="185709"/>
                  <a:pt x="1002309" y="193383"/>
                </a:cubicBezTo>
                <a:cubicBezTo>
                  <a:pt x="979031" y="201057"/>
                  <a:pt x="958567" y="209627"/>
                  <a:pt x="940917" y="219091"/>
                </a:cubicBezTo>
                <a:cubicBezTo>
                  <a:pt x="923267" y="228556"/>
                  <a:pt x="908559" y="237253"/>
                  <a:pt x="896792" y="245183"/>
                </a:cubicBezTo>
                <a:cubicBezTo>
                  <a:pt x="885025" y="253112"/>
                  <a:pt x="875817" y="257077"/>
                  <a:pt x="869166" y="257077"/>
                </a:cubicBezTo>
                <a:cubicBezTo>
                  <a:pt x="864561" y="257077"/>
                  <a:pt x="860597" y="255542"/>
                  <a:pt x="857271" y="252473"/>
                </a:cubicBezTo>
                <a:cubicBezTo>
                  <a:pt x="853946" y="249403"/>
                  <a:pt x="851260" y="244287"/>
                  <a:pt x="849213" y="237125"/>
                </a:cubicBezTo>
                <a:cubicBezTo>
                  <a:pt x="847167" y="229963"/>
                  <a:pt x="845504" y="220370"/>
                  <a:pt x="844225" y="208348"/>
                </a:cubicBezTo>
                <a:cubicBezTo>
                  <a:pt x="842946" y="196325"/>
                  <a:pt x="842307" y="181617"/>
                  <a:pt x="842307" y="164222"/>
                </a:cubicBezTo>
                <a:cubicBezTo>
                  <a:pt x="842307" y="152456"/>
                  <a:pt x="842691" y="142607"/>
                  <a:pt x="843458" y="134678"/>
                </a:cubicBezTo>
                <a:cubicBezTo>
                  <a:pt x="844225" y="126748"/>
                  <a:pt x="845377" y="119841"/>
                  <a:pt x="846911" y="113958"/>
                </a:cubicBezTo>
                <a:cubicBezTo>
                  <a:pt x="848446" y="108075"/>
                  <a:pt x="850492" y="102959"/>
                  <a:pt x="853050" y="98610"/>
                </a:cubicBezTo>
                <a:cubicBezTo>
                  <a:pt x="855608" y="94262"/>
                  <a:pt x="860085" y="89018"/>
                  <a:pt x="866480" y="82879"/>
                </a:cubicBezTo>
                <a:cubicBezTo>
                  <a:pt x="872875" y="76739"/>
                  <a:pt x="884642" y="68937"/>
                  <a:pt x="901780" y="59473"/>
                </a:cubicBezTo>
                <a:cubicBezTo>
                  <a:pt x="918919" y="50008"/>
                  <a:pt x="940022" y="40800"/>
                  <a:pt x="965090" y="31847"/>
                </a:cubicBezTo>
                <a:cubicBezTo>
                  <a:pt x="990158" y="22894"/>
                  <a:pt x="1017785" y="15348"/>
                  <a:pt x="1047969" y="9209"/>
                </a:cubicBezTo>
                <a:cubicBezTo>
                  <a:pt x="1078153" y="3069"/>
                  <a:pt x="1109616" y="0"/>
                  <a:pt x="1142358" y="0"/>
                </a:cubicBezTo>
                <a:close/>
                <a:moveTo>
                  <a:pt x="364513" y="0"/>
                </a:moveTo>
                <a:cubicBezTo>
                  <a:pt x="432555" y="0"/>
                  <a:pt x="488959" y="11639"/>
                  <a:pt x="533723" y="34916"/>
                </a:cubicBezTo>
                <a:cubicBezTo>
                  <a:pt x="578488" y="58194"/>
                  <a:pt x="613916" y="91704"/>
                  <a:pt x="640008" y="135445"/>
                </a:cubicBezTo>
                <a:cubicBezTo>
                  <a:pt x="666099" y="179187"/>
                  <a:pt x="684261" y="232648"/>
                  <a:pt x="694493" y="295831"/>
                </a:cubicBezTo>
                <a:cubicBezTo>
                  <a:pt x="704725" y="359013"/>
                  <a:pt x="709841" y="430509"/>
                  <a:pt x="709841" y="510318"/>
                </a:cubicBezTo>
                <a:cubicBezTo>
                  <a:pt x="709841" y="589615"/>
                  <a:pt x="703446" y="661239"/>
                  <a:pt x="690656" y="725188"/>
                </a:cubicBezTo>
                <a:cubicBezTo>
                  <a:pt x="677866" y="789138"/>
                  <a:pt x="657018" y="843623"/>
                  <a:pt x="628113" y="888643"/>
                </a:cubicBezTo>
                <a:cubicBezTo>
                  <a:pt x="599208" y="933664"/>
                  <a:pt x="561605" y="968197"/>
                  <a:pt x="515306" y="992242"/>
                </a:cubicBezTo>
                <a:cubicBezTo>
                  <a:pt x="469006" y="1016287"/>
                  <a:pt x="412347" y="1028309"/>
                  <a:pt x="345328" y="1028309"/>
                </a:cubicBezTo>
                <a:cubicBezTo>
                  <a:pt x="277285" y="1028309"/>
                  <a:pt x="221010" y="1016670"/>
                  <a:pt x="176501" y="993393"/>
                </a:cubicBezTo>
                <a:cubicBezTo>
                  <a:pt x="131992" y="970115"/>
                  <a:pt x="96692" y="936606"/>
                  <a:pt x="70600" y="892864"/>
                </a:cubicBezTo>
                <a:cubicBezTo>
                  <a:pt x="44509" y="849123"/>
                  <a:pt x="26219" y="795661"/>
                  <a:pt x="15732" y="732479"/>
                </a:cubicBezTo>
                <a:cubicBezTo>
                  <a:pt x="5244" y="669296"/>
                  <a:pt x="0" y="597801"/>
                  <a:pt x="0" y="517992"/>
                </a:cubicBezTo>
                <a:cubicBezTo>
                  <a:pt x="0" y="439206"/>
                  <a:pt x="6523" y="367710"/>
                  <a:pt x="19569" y="303505"/>
                </a:cubicBezTo>
                <a:cubicBezTo>
                  <a:pt x="32614" y="239299"/>
                  <a:pt x="53590" y="184686"/>
                  <a:pt x="82495" y="139666"/>
                </a:cubicBezTo>
                <a:cubicBezTo>
                  <a:pt x="111400" y="94645"/>
                  <a:pt x="149003" y="60112"/>
                  <a:pt x="195302" y="36067"/>
                </a:cubicBezTo>
                <a:cubicBezTo>
                  <a:pt x="241602" y="12022"/>
                  <a:pt x="298005" y="0"/>
                  <a:pt x="364513"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2400" b="1">
              <a:latin typeface="Calibri"/>
              <a:ea typeface="Calibri"/>
              <a:cs typeface="Calibri"/>
              <a:sym typeface="Calibri"/>
            </a:endParaRPr>
          </a:p>
        </p:txBody>
      </p:sp>
    </p:spTree>
    <p:extLst>
      <p:ext uri="{BB962C8B-B14F-4D97-AF65-F5344CB8AC3E}">
        <p14:creationId xmlns:p14="http://schemas.microsoft.com/office/powerpoint/2010/main" val="3239252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684B6A-AF7D-43D0-8725-2488D970D847}"/>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Google Shape;115;p3">
            <a:extLst>
              <a:ext uri="{FF2B5EF4-FFF2-40B4-BE49-F238E27FC236}">
                <a16:creationId xmlns:a16="http://schemas.microsoft.com/office/drawing/2014/main" id="{41CC87DB-3741-4ED7-97B4-D911884B2434}"/>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16;p3">
            <a:extLst>
              <a:ext uri="{FF2B5EF4-FFF2-40B4-BE49-F238E27FC236}">
                <a16:creationId xmlns:a16="http://schemas.microsoft.com/office/drawing/2014/main" id="{4F714BBF-1365-40E1-B6FD-FFAE297D34F6}"/>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17;p3">
            <a:extLst>
              <a:ext uri="{FF2B5EF4-FFF2-40B4-BE49-F238E27FC236}">
                <a16:creationId xmlns:a16="http://schemas.microsoft.com/office/drawing/2014/main" id="{20139AF3-8ABD-428A-8760-95ABCEFF82E6}"/>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文字方塊 5">
            <a:extLst>
              <a:ext uri="{FF2B5EF4-FFF2-40B4-BE49-F238E27FC236}">
                <a16:creationId xmlns:a16="http://schemas.microsoft.com/office/drawing/2014/main" id="{04BC8256-C7B8-4FD7-BA26-7E45B0185ED2}"/>
              </a:ext>
            </a:extLst>
          </p:cNvPr>
          <p:cNvSpPr txBox="1"/>
          <p:nvPr/>
        </p:nvSpPr>
        <p:spPr>
          <a:xfrm>
            <a:off x="101600" y="4034973"/>
            <a:ext cx="3236686" cy="1569660"/>
          </a:xfrm>
          <a:prstGeom prst="rect">
            <a:avLst/>
          </a:prstGeom>
          <a:noFill/>
        </p:spPr>
        <p:txBody>
          <a:bodyPr wrap="square" rtlCol="0">
            <a:spAutoFit/>
          </a:bodyPr>
          <a:lstStyle/>
          <a:p>
            <a:r>
              <a:rPr lang="zh-TW" altLang="en-US" sz="4800" b="1"/>
              <a:t>使用的工具</a:t>
            </a:r>
            <a:endParaRPr lang="en-US" altLang="zh-TW" sz="4800" b="1"/>
          </a:p>
          <a:p>
            <a:r>
              <a:rPr lang="zh-TW" altLang="en-US" sz="4800" b="1"/>
              <a:t>    與技術</a:t>
            </a:r>
            <a:r>
              <a:rPr lang="en-US" altLang="zh-TW" sz="4800" b="1"/>
              <a:t>1</a:t>
            </a:r>
            <a:endParaRPr lang="zh-TW" altLang="en-US" sz="4800" b="1"/>
          </a:p>
        </p:txBody>
      </p:sp>
      <p:sp>
        <p:nvSpPr>
          <p:cNvPr id="7" name="文字方塊 6">
            <a:extLst>
              <a:ext uri="{FF2B5EF4-FFF2-40B4-BE49-F238E27FC236}">
                <a16:creationId xmlns:a16="http://schemas.microsoft.com/office/drawing/2014/main" id="{E2111F1F-D33D-4E3C-84FE-CFF0AE9C0AE6}"/>
              </a:ext>
            </a:extLst>
          </p:cNvPr>
          <p:cNvSpPr txBox="1"/>
          <p:nvPr/>
        </p:nvSpPr>
        <p:spPr>
          <a:xfrm>
            <a:off x="5709147" y="1690062"/>
            <a:ext cx="5921828" cy="3416320"/>
          </a:xfrm>
          <a:prstGeom prst="rect">
            <a:avLst/>
          </a:prstGeom>
          <a:noFill/>
        </p:spPr>
        <p:txBody>
          <a:bodyPr wrap="square" rtlCol="0">
            <a:spAutoFit/>
          </a:bodyPr>
          <a:lstStyle/>
          <a:p>
            <a:r>
              <a:rPr lang="zh-TW" altLang="en-US" sz="2800" b="1">
                <a:solidFill>
                  <a:schemeClr val="bg1"/>
                </a:solidFill>
              </a:rPr>
              <a:t>提示詞工程</a:t>
            </a:r>
            <a:r>
              <a:rPr lang="en-US" altLang="zh-TW" sz="2800" b="1">
                <a:solidFill>
                  <a:schemeClr val="bg1"/>
                </a:solidFill>
              </a:rPr>
              <a:t>:</a:t>
            </a:r>
          </a:p>
          <a:p>
            <a:endParaRPr lang="en-US" altLang="zh-TW" sz="2800" b="1">
              <a:solidFill>
                <a:schemeClr val="bg1"/>
              </a:solidFill>
            </a:endParaRPr>
          </a:p>
          <a:p>
            <a:r>
              <a:rPr lang="en-US" altLang="zh-TW" sz="2000" b="1">
                <a:solidFill>
                  <a:schemeClr val="bg1"/>
                </a:solidFill>
              </a:rPr>
              <a:t>AI</a:t>
            </a:r>
            <a:r>
              <a:rPr lang="zh-TW" altLang="en-US" sz="2000" b="1">
                <a:solidFill>
                  <a:schemeClr val="bg1"/>
                </a:solidFill>
              </a:rPr>
              <a:t>在最初是會回答任何問題的，為了讓該</a:t>
            </a:r>
            <a:r>
              <a:rPr lang="en-US" altLang="zh-TW" sz="2000" b="1">
                <a:solidFill>
                  <a:schemeClr val="bg1"/>
                </a:solidFill>
              </a:rPr>
              <a:t>AI</a:t>
            </a:r>
            <a:r>
              <a:rPr lang="zh-TW" altLang="en-US" sz="2000" b="1">
                <a:solidFill>
                  <a:schemeClr val="bg1"/>
                </a:solidFill>
              </a:rPr>
              <a:t>能專注在程式相關的功能上，我們利用提示詞給</a:t>
            </a:r>
            <a:r>
              <a:rPr lang="en-US" altLang="zh-TW" sz="2000" b="1">
                <a:solidFill>
                  <a:schemeClr val="bg1"/>
                </a:solidFill>
              </a:rPr>
              <a:t>AI</a:t>
            </a:r>
            <a:r>
              <a:rPr lang="zh-TW" altLang="en-US" sz="2000" b="1">
                <a:solidFill>
                  <a:schemeClr val="bg1"/>
                </a:solidFill>
              </a:rPr>
              <a:t>限制範圍，讓</a:t>
            </a:r>
            <a:r>
              <a:rPr lang="en-US" altLang="zh-TW" sz="2000" b="1">
                <a:solidFill>
                  <a:schemeClr val="bg1"/>
                </a:solidFill>
              </a:rPr>
              <a:t>AI</a:t>
            </a:r>
            <a:r>
              <a:rPr lang="zh-TW" altLang="en-US" sz="2000" b="1">
                <a:solidFill>
                  <a:schemeClr val="bg1"/>
                </a:solidFill>
              </a:rPr>
              <a:t>只能夠回答與程式相關的問題並在不同區域上發揮相應的功能。</a:t>
            </a:r>
            <a:endParaRPr lang="en-US" altLang="zh-TW" sz="2000" b="1">
              <a:solidFill>
                <a:schemeClr val="bg1"/>
              </a:solidFill>
            </a:endParaRPr>
          </a:p>
          <a:p>
            <a:endParaRPr lang="en-US" altLang="zh-TW" sz="2000" b="1">
              <a:solidFill>
                <a:schemeClr val="bg1"/>
              </a:solidFill>
            </a:endParaRPr>
          </a:p>
          <a:p>
            <a:r>
              <a:rPr lang="zh-TW" altLang="en-US" sz="2000" b="1">
                <a:solidFill>
                  <a:schemeClr val="bg1"/>
                </a:solidFill>
              </a:rPr>
              <a:t>  經過調整與增減之後，我們最終整理出的提示詞能夠給予使用者所需要的回答，幫助他們在面對程式的疑惑時有個工具可以替他們解惑、指導。</a:t>
            </a:r>
          </a:p>
        </p:txBody>
      </p:sp>
      <p:sp useBgFill="1">
        <p:nvSpPr>
          <p:cNvPr id="9" name="Google Shape;183;p9">
            <a:extLst>
              <a:ext uri="{FF2B5EF4-FFF2-40B4-BE49-F238E27FC236}">
                <a16:creationId xmlns:a16="http://schemas.microsoft.com/office/drawing/2014/main" id="{DBB5020A-310F-4918-ACD3-3E856E0B5DBF}"/>
              </a:ext>
            </a:extLst>
          </p:cNvPr>
          <p:cNvSpPr/>
          <p:nvPr/>
        </p:nvSpPr>
        <p:spPr>
          <a:xfrm>
            <a:off x="508185" y="1050064"/>
            <a:ext cx="2648262" cy="1876100"/>
          </a:xfrm>
          <a:custGeom>
            <a:avLst/>
            <a:gdLst/>
            <a:ahLst/>
            <a:cxnLst/>
            <a:rect l="l" t="t" r="r" b="b"/>
            <a:pathLst>
              <a:path w="1259235" h="892076" extrusionOk="0">
                <a:moveTo>
                  <a:pt x="301377" y="94432"/>
                </a:moveTo>
                <a:cubicBezTo>
                  <a:pt x="263426" y="94432"/>
                  <a:pt x="232619" y="103361"/>
                  <a:pt x="208955" y="121221"/>
                </a:cubicBezTo>
                <a:cubicBezTo>
                  <a:pt x="185291" y="139080"/>
                  <a:pt x="166651" y="163637"/>
                  <a:pt x="153033" y="194891"/>
                </a:cubicBezTo>
                <a:cubicBezTo>
                  <a:pt x="139415" y="226144"/>
                  <a:pt x="130151" y="262756"/>
                  <a:pt x="125239" y="304726"/>
                </a:cubicBezTo>
                <a:cubicBezTo>
                  <a:pt x="120328" y="346695"/>
                  <a:pt x="117872" y="391790"/>
                  <a:pt x="117872" y="440010"/>
                </a:cubicBezTo>
                <a:cubicBezTo>
                  <a:pt x="117872" y="504751"/>
                  <a:pt x="121221" y="559780"/>
                  <a:pt x="127918" y="605098"/>
                </a:cubicBezTo>
                <a:cubicBezTo>
                  <a:pt x="134615" y="650416"/>
                  <a:pt x="145219" y="687363"/>
                  <a:pt x="159730" y="715938"/>
                </a:cubicBezTo>
                <a:cubicBezTo>
                  <a:pt x="174241" y="744513"/>
                  <a:pt x="192770" y="765274"/>
                  <a:pt x="215318" y="778223"/>
                </a:cubicBezTo>
                <a:cubicBezTo>
                  <a:pt x="237865" y="791171"/>
                  <a:pt x="265212" y="797645"/>
                  <a:pt x="297359" y="797645"/>
                </a:cubicBezTo>
                <a:cubicBezTo>
                  <a:pt x="322362" y="797645"/>
                  <a:pt x="344352" y="793626"/>
                  <a:pt x="363327" y="785589"/>
                </a:cubicBezTo>
                <a:cubicBezTo>
                  <a:pt x="382303" y="777553"/>
                  <a:pt x="398599" y="766056"/>
                  <a:pt x="412217" y="751099"/>
                </a:cubicBezTo>
                <a:cubicBezTo>
                  <a:pt x="425835" y="736141"/>
                  <a:pt x="437109" y="718170"/>
                  <a:pt x="446038" y="697186"/>
                </a:cubicBezTo>
                <a:cubicBezTo>
                  <a:pt x="454968" y="676201"/>
                  <a:pt x="462112" y="652984"/>
                  <a:pt x="467470" y="627534"/>
                </a:cubicBezTo>
                <a:cubicBezTo>
                  <a:pt x="472828" y="602084"/>
                  <a:pt x="476511" y="574514"/>
                  <a:pt x="478520" y="544823"/>
                </a:cubicBezTo>
                <a:cubicBezTo>
                  <a:pt x="480529" y="515132"/>
                  <a:pt x="481534" y="484213"/>
                  <a:pt x="481534" y="452066"/>
                </a:cubicBezTo>
                <a:cubicBezTo>
                  <a:pt x="481534" y="408757"/>
                  <a:pt x="479971" y="369912"/>
                  <a:pt x="476846" y="335533"/>
                </a:cubicBezTo>
                <a:cubicBezTo>
                  <a:pt x="473720" y="301154"/>
                  <a:pt x="469144" y="270793"/>
                  <a:pt x="463116" y="244450"/>
                </a:cubicBezTo>
                <a:cubicBezTo>
                  <a:pt x="457089" y="218108"/>
                  <a:pt x="449275" y="195449"/>
                  <a:pt x="439676" y="176473"/>
                </a:cubicBezTo>
                <a:cubicBezTo>
                  <a:pt x="430077" y="157498"/>
                  <a:pt x="418580" y="141871"/>
                  <a:pt x="405185" y="129592"/>
                </a:cubicBezTo>
                <a:cubicBezTo>
                  <a:pt x="391791" y="117314"/>
                  <a:pt x="376498" y="108384"/>
                  <a:pt x="359309" y="102803"/>
                </a:cubicBezTo>
                <a:cubicBezTo>
                  <a:pt x="342119" y="97222"/>
                  <a:pt x="322809" y="94432"/>
                  <a:pt x="301377" y="94432"/>
                </a:cubicBezTo>
                <a:close/>
                <a:moveTo>
                  <a:pt x="976611" y="0"/>
                </a:moveTo>
                <a:cubicBezTo>
                  <a:pt x="1016794" y="0"/>
                  <a:pt x="1052067" y="5135"/>
                  <a:pt x="1082428" y="15404"/>
                </a:cubicBezTo>
                <a:cubicBezTo>
                  <a:pt x="1112788" y="25673"/>
                  <a:pt x="1138126" y="40184"/>
                  <a:pt x="1158441" y="58936"/>
                </a:cubicBezTo>
                <a:cubicBezTo>
                  <a:pt x="1178757" y="77688"/>
                  <a:pt x="1193937" y="100124"/>
                  <a:pt x="1203983" y="126244"/>
                </a:cubicBezTo>
                <a:cubicBezTo>
                  <a:pt x="1214029" y="152363"/>
                  <a:pt x="1219052" y="181273"/>
                  <a:pt x="1219052" y="212973"/>
                </a:cubicBezTo>
                <a:cubicBezTo>
                  <a:pt x="1219052" y="240209"/>
                  <a:pt x="1215480" y="265547"/>
                  <a:pt x="1208336" y="288987"/>
                </a:cubicBezTo>
                <a:cubicBezTo>
                  <a:pt x="1201192" y="312428"/>
                  <a:pt x="1190700" y="333189"/>
                  <a:pt x="1176859" y="351272"/>
                </a:cubicBezTo>
                <a:cubicBezTo>
                  <a:pt x="1163018" y="369354"/>
                  <a:pt x="1146052" y="384758"/>
                  <a:pt x="1125960" y="397483"/>
                </a:cubicBezTo>
                <a:cubicBezTo>
                  <a:pt x="1105868" y="410208"/>
                  <a:pt x="1082651" y="419026"/>
                  <a:pt x="1056308" y="423937"/>
                </a:cubicBezTo>
                <a:lnTo>
                  <a:pt x="1056308" y="425277"/>
                </a:lnTo>
                <a:cubicBezTo>
                  <a:pt x="1086223" y="428402"/>
                  <a:pt x="1113570" y="435881"/>
                  <a:pt x="1138350" y="447712"/>
                </a:cubicBezTo>
                <a:cubicBezTo>
                  <a:pt x="1163130" y="459544"/>
                  <a:pt x="1184449" y="474390"/>
                  <a:pt x="1202309" y="492249"/>
                </a:cubicBezTo>
                <a:cubicBezTo>
                  <a:pt x="1220168" y="510109"/>
                  <a:pt x="1234121" y="530982"/>
                  <a:pt x="1244166" y="554869"/>
                </a:cubicBezTo>
                <a:cubicBezTo>
                  <a:pt x="1254212" y="578756"/>
                  <a:pt x="1259235" y="604317"/>
                  <a:pt x="1259235" y="631552"/>
                </a:cubicBezTo>
                <a:cubicBezTo>
                  <a:pt x="1259235" y="671289"/>
                  <a:pt x="1252315" y="707120"/>
                  <a:pt x="1238474" y="739044"/>
                </a:cubicBezTo>
                <a:cubicBezTo>
                  <a:pt x="1224633" y="770967"/>
                  <a:pt x="1204764" y="798314"/>
                  <a:pt x="1178868" y="821085"/>
                </a:cubicBezTo>
                <a:cubicBezTo>
                  <a:pt x="1152972" y="843856"/>
                  <a:pt x="1121048" y="861380"/>
                  <a:pt x="1083097" y="873659"/>
                </a:cubicBezTo>
                <a:cubicBezTo>
                  <a:pt x="1045146" y="885937"/>
                  <a:pt x="1002284" y="892076"/>
                  <a:pt x="954510" y="892076"/>
                </a:cubicBezTo>
                <a:cubicBezTo>
                  <a:pt x="925488" y="892076"/>
                  <a:pt x="898364" y="889732"/>
                  <a:pt x="873138" y="885044"/>
                </a:cubicBezTo>
                <a:cubicBezTo>
                  <a:pt x="847912" y="880356"/>
                  <a:pt x="825476" y="874775"/>
                  <a:pt x="805830" y="868301"/>
                </a:cubicBezTo>
                <a:cubicBezTo>
                  <a:pt x="786185" y="861827"/>
                  <a:pt x="769888" y="855129"/>
                  <a:pt x="756940" y="848209"/>
                </a:cubicBezTo>
                <a:cubicBezTo>
                  <a:pt x="743992" y="841288"/>
                  <a:pt x="735844" y="836265"/>
                  <a:pt x="732495" y="833140"/>
                </a:cubicBezTo>
                <a:cubicBezTo>
                  <a:pt x="729147" y="830015"/>
                  <a:pt x="726579" y="826889"/>
                  <a:pt x="724794" y="823764"/>
                </a:cubicBezTo>
                <a:cubicBezTo>
                  <a:pt x="723008" y="820639"/>
                  <a:pt x="721445" y="816843"/>
                  <a:pt x="720105" y="812379"/>
                </a:cubicBezTo>
                <a:cubicBezTo>
                  <a:pt x="718766" y="807914"/>
                  <a:pt x="717761" y="802444"/>
                  <a:pt x="717092" y="795970"/>
                </a:cubicBezTo>
                <a:cubicBezTo>
                  <a:pt x="716422" y="789496"/>
                  <a:pt x="716087" y="781571"/>
                  <a:pt x="716087" y="772195"/>
                </a:cubicBezTo>
                <a:cubicBezTo>
                  <a:pt x="716087" y="756121"/>
                  <a:pt x="717690" y="744959"/>
                  <a:pt x="720895" y="738709"/>
                </a:cubicBezTo>
                <a:cubicBezTo>
                  <a:pt x="724101" y="732458"/>
                  <a:pt x="728683" y="729332"/>
                  <a:pt x="734641" y="729332"/>
                </a:cubicBezTo>
                <a:cubicBezTo>
                  <a:pt x="738764" y="729332"/>
                  <a:pt x="746893" y="732904"/>
                  <a:pt x="759028" y="740048"/>
                </a:cubicBezTo>
                <a:cubicBezTo>
                  <a:pt x="771163" y="747192"/>
                  <a:pt x="786736" y="754894"/>
                  <a:pt x="805747" y="763154"/>
                </a:cubicBezTo>
                <a:cubicBezTo>
                  <a:pt x="824757" y="771414"/>
                  <a:pt x="846972" y="779115"/>
                  <a:pt x="872390" y="786259"/>
                </a:cubicBezTo>
                <a:cubicBezTo>
                  <a:pt x="897808" y="793403"/>
                  <a:pt x="926092" y="796975"/>
                  <a:pt x="957241" y="796975"/>
                </a:cubicBezTo>
                <a:cubicBezTo>
                  <a:pt x="987469" y="796975"/>
                  <a:pt x="1014033" y="793180"/>
                  <a:pt x="1036933" y="785589"/>
                </a:cubicBezTo>
                <a:cubicBezTo>
                  <a:pt x="1059833" y="777999"/>
                  <a:pt x="1079070" y="767284"/>
                  <a:pt x="1094645" y="753443"/>
                </a:cubicBezTo>
                <a:cubicBezTo>
                  <a:pt x="1110219" y="739602"/>
                  <a:pt x="1121900" y="723193"/>
                  <a:pt x="1129685" y="704218"/>
                </a:cubicBezTo>
                <a:cubicBezTo>
                  <a:pt x="1137471" y="685242"/>
                  <a:pt x="1141363" y="664592"/>
                  <a:pt x="1141363" y="642268"/>
                </a:cubicBezTo>
                <a:cubicBezTo>
                  <a:pt x="1141363" y="617711"/>
                  <a:pt x="1136407" y="595610"/>
                  <a:pt x="1126493" y="575965"/>
                </a:cubicBezTo>
                <a:cubicBezTo>
                  <a:pt x="1116580" y="556320"/>
                  <a:pt x="1102055" y="539353"/>
                  <a:pt x="1082919" y="525066"/>
                </a:cubicBezTo>
                <a:cubicBezTo>
                  <a:pt x="1063783" y="510778"/>
                  <a:pt x="1040266" y="499839"/>
                  <a:pt x="1012368" y="492249"/>
                </a:cubicBezTo>
                <a:cubicBezTo>
                  <a:pt x="984470" y="484659"/>
                  <a:pt x="952766" y="480864"/>
                  <a:pt x="917256" y="480864"/>
                </a:cubicBezTo>
                <a:lnTo>
                  <a:pt x="832180" y="480864"/>
                </a:lnTo>
                <a:cubicBezTo>
                  <a:pt x="828490" y="480864"/>
                  <a:pt x="824916" y="480083"/>
                  <a:pt x="821459" y="478520"/>
                </a:cubicBezTo>
                <a:cubicBezTo>
                  <a:pt x="818002" y="476957"/>
                  <a:pt x="815006" y="474390"/>
                  <a:pt x="812470" y="470818"/>
                </a:cubicBezTo>
                <a:cubicBezTo>
                  <a:pt x="809934" y="467246"/>
                  <a:pt x="807859" y="462558"/>
                  <a:pt x="806244" y="456754"/>
                </a:cubicBezTo>
                <a:cubicBezTo>
                  <a:pt x="804629" y="450949"/>
                  <a:pt x="803821" y="443359"/>
                  <a:pt x="803821" y="433983"/>
                </a:cubicBezTo>
                <a:cubicBezTo>
                  <a:pt x="803821" y="425500"/>
                  <a:pt x="804491" y="418468"/>
                  <a:pt x="805830" y="412887"/>
                </a:cubicBezTo>
                <a:cubicBezTo>
                  <a:pt x="807170" y="407306"/>
                  <a:pt x="809067" y="402841"/>
                  <a:pt x="811523" y="399492"/>
                </a:cubicBezTo>
                <a:cubicBezTo>
                  <a:pt x="813979" y="396143"/>
                  <a:pt x="816769" y="393688"/>
                  <a:pt x="819895" y="392125"/>
                </a:cubicBezTo>
                <a:cubicBezTo>
                  <a:pt x="823020" y="390562"/>
                  <a:pt x="826592" y="389781"/>
                  <a:pt x="830610" y="389781"/>
                </a:cubicBezTo>
                <a:lnTo>
                  <a:pt x="906289" y="389781"/>
                </a:lnTo>
                <a:cubicBezTo>
                  <a:pt x="935757" y="389781"/>
                  <a:pt x="962212" y="385986"/>
                  <a:pt x="985652" y="378396"/>
                </a:cubicBezTo>
                <a:cubicBezTo>
                  <a:pt x="1009092" y="370805"/>
                  <a:pt x="1028961" y="359867"/>
                  <a:pt x="1045258" y="345579"/>
                </a:cubicBezTo>
                <a:cubicBezTo>
                  <a:pt x="1061554" y="331292"/>
                  <a:pt x="1074056" y="314214"/>
                  <a:pt x="1082762" y="294345"/>
                </a:cubicBezTo>
                <a:cubicBezTo>
                  <a:pt x="1091469" y="274476"/>
                  <a:pt x="1095822" y="252264"/>
                  <a:pt x="1095822" y="227707"/>
                </a:cubicBezTo>
                <a:cubicBezTo>
                  <a:pt x="1095822" y="209848"/>
                  <a:pt x="1092920" y="192770"/>
                  <a:pt x="1087116" y="176473"/>
                </a:cubicBezTo>
                <a:cubicBezTo>
                  <a:pt x="1081311" y="160176"/>
                  <a:pt x="1072605" y="146001"/>
                  <a:pt x="1060996" y="133945"/>
                </a:cubicBezTo>
                <a:cubicBezTo>
                  <a:pt x="1049388" y="121890"/>
                  <a:pt x="1034542" y="112403"/>
                  <a:pt x="1016459" y="105482"/>
                </a:cubicBezTo>
                <a:cubicBezTo>
                  <a:pt x="998377" y="98562"/>
                  <a:pt x="977504" y="95101"/>
                  <a:pt x="953840" y="95101"/>
                </a:cubicBezTo>
                <a:cubicBezTo>
                  <a:pt x="927944" y="95101"/>
                  <a:pt x="904169" y="99008"/>
                  <a:pt x="882514" y="106821"/>
                </a:cubicBezTo>
                <a:cubicBezTo>
                  <a:pt x="860860" y="114635"/>
                  <a:pt x="841549" y="123007"/>
                  <a:pt x="824583" y="131936"/>
                </a:cubicBezTo>
                <a:cubicBezTo>
                  <a:pt x="807616" y="140866"/>
                  <a:pt x="793552" y="149238"/>
                  <a:pt x="782390" y="157051"/>
                </a:cubicBezTo>
                <a:cubicBezTo>
                  <a:pt x="771228" y="164865"/>
                  <a:pt x="763414" y="168771"/>
                  <a:pt x="758950" y="168771"/>
                </a:cubicBezTo>
                <a:cubicBezTo>
                  <a:pt x="755824" y="168771"/>
                  <a:pt x="753034" y="168213"/>
                  <a:pt x="750578" y="167097"/>
                </a:cubicBezTo>
                <a:cubicBezTo>
                  <a:pt x="748122" y="165981"/>
                  <a:pt x="746113" y="163748"/>
                  <a:pt x="744550" y="160400"/>
                </a:cubicBezTo>
                <a:cubicBezTo>
                  <a:pt x="742988" y="157051"/>
                  <a:pt x="741872" y="152363"/>
                  <a:pt x="741202" y="146335"/>
                </a:cubicBezTo>
                <a:cubicBezTo>
                  <a:pt x="740532" y="140308"/>
                  <a:pt x="740197" y="132383"/>
                  <a:pt x="740197" y="122560"/>
                </a:cubicBezTo>
                <a:cubicBezTo>
                  <a:pt x="740197" y="115863"/>
                  <a:pt x="740420" y="109947"/>
                  <a:pt x="740867" y="104812"/>
                </a:cubicBezTo>
                <a:cubicBezTo>
                  <a:pt x="741313" y="99678"/>
                  <a:pt x="742206" y="95213"/>
                  <a:pt x="743546" y="91418"/>
                </a:cubicBezTo>
                <a:cubicBezTo>
                  <a:pt x="744885" y="87623"/>
                  <a:pt x="746448" y="84162"/>
                  <a:pt x="748234" y="81037"/>
                </a:cubicBezTo>
                <a:cubicBezTo>
                  <a:pt x="750020" y="77912"/>
                  <a:pt x="753034" y="74228"/>
                  <a:pt x="757275" y="69987"/>
                </a:cubicBezTo>
                <a:cubicBezTo>
                  <a:pt x="761517" y="65745"/>
                  <a:pt x="770112" y="59606"/>
                  <a:pt x="783060" y="51569"/>
                </a:cubicBezTo>
                <a:cubicBezTo>
                  <a:pt x="796008" y="43532"/>
                  <a:pt x="811970" y="35607"/>
                  <a:pt x="830945" y="27794"/>
                </a:cubicBezTo>
                <a:cubicBezTo>
                  <a:pt x="849921" y="19980"/>
                  <a:pt x="871798" y="13395"/>
                  <a:pt x="896578" y="8037"/>
                </a:cubicBezTo>
                <a:cubicBezTo>
                  <a:pt x="921358" y="2679"/>
                  <a:pt x="948036" y="0"/>
                  <a:pt x="976611" y="0"/>
                </a:cubicBezTo>
                <a:close/>
                <a:moveTo>
                  <a:pt x="308075" y="0"/>
                </a:moveTo>
                <a:cubicBezTo>
                  <a:pt x="362992" y="0"/>
                  <a:pt x="409092" y="9711"/>
                  <a:pt x="446373" y="29133"/>
                </a:cubicBezTo>
                <a:cubicBezTo>
                  <a:pt x="483655" y="48555"/>
                  <a:pt x="513681" y="77130"/>
                  <a:pt x="536451" y="114858"/>
                </a:cubicBezTo>
                <a:cubicBezTo>
                  <a:pt x="559222" y="152586"/>
                  <a:pt x="575407" y="199021"/>
                  <a:pt x="585007" y="254161"/>
                </a:cubicBezTo>
                <a:cubicBezTo>
                  <a:pt x="594606" y="309302"/>
                  <a:pt x="599406" y="372591"/>
                  <a:pt x="599406" y="444029"/>
                </a:cubicBezTo>
                <a:cubicBezTo>
                  <a:pt x="599406" y="510555"/>
                  <a:pt x="594160" y="571277"/>
                  <a:pt x="583667" y="626195"/>
                </a:cubicBezTo>
                <a:cubicBezTo>
                  <a:pt x="573175" y="681112"/>
                  <a:pt x="555762" y="728328"/>
                  <a:pt x="531429" y="767842"/>
                </a:cubicBezTo>
                <a:cubicBezTo>
                  <a:pt x="507095" y="807356"/>
                  <a:pt x="475283" y="837940"/>
                  <a:pt x="435992" y="859594"/>
                </a:cubicBezTo>
                <a:cubicBezTo>
                  <a:pt x="396702" y="881249"/>
                  <a:pt x="348258" y="892076"/>
                  <a:pt x="290662" y="892076"/>
                </a:cubicBezTo>
                <a:cubicBezTo>
                  <a:pt x="236191" y="892076"/>
                  <a:pt x="190314" y="882365"/>
                  <a:pt x="153033" y="862943"/>
                </a:cubicBezTo>
                <a:cubicBezTo>
                  <a:pt x="115752" y="843521"/>
                  <a:pt x="85725" y="814946"/>
                  <a:pt x="62955" y="777218"/>
                </a:cubicBezTo>
                <a:cubicBezTo>
                  <a:pt x="40184" y="739490"/>
                  <a:pt x="23999" y="693056"/>
                  <a:pt x="14400" y="637915"/>
                </a:cubicBezTo>
                <a:cubicBezTo>
                  <a:pt x="4800" y="582774"/>
                  <a:pt x="0" y="519485"/>
                  <a:pt x="0" y="448047"/>
                </a:cubicBezTo>
                <a:cubicBezTo>
                  <a:pt x="0" y="381968"/>
                  <a:pt x="5358" y="321357"/>
                  <a:pt x="16074" y="266216"/>
                </a:cubicBezTo>
                <a:cubicBezTo>
                  <a:pt x="26790" y="211076"/>
                  <a:pt x="44202" y="163748"/>
                  <a:pt x="68312" y="124234"/>
                </a:cubicBezTo>
                <a:cubicBezTo>
                  <a:pt x="92423" y="84721"/>
                  <a:pt x="124123" y="54136"/>
                  <a:pt x="163414" y="32482"/>
                </a:cubicBezTo>
                <a:cubicBezTo>
                  <a:pt x="202704" y="10827"/>
                  <a:pt x="250925" y="0"/>
                  <a:pt x="308075"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9247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684B6A-AF7D-43D0-8725-2488D970D847}"/>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Google Shape;115;p3">
            <a:extLst>
              <a:ext uri="{FF2B5EF4-FFF2-40B4-BE49-F238E27FC236}">
                <a16:creationId xmlns:a16="http://schemas.microsoft.com/office/drawing/2014/main" id="{41CC87DB-3741-4ED7-97B4-D911884B2434}"/>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16;p3">
            <a:extLst>
              <a:ext uri="{FF2B5EF4-FFF2-40B4-BE49-F238E27FC236}">
                <a16:creationId xmlns:a16="http://schemas.microsoft.com/office/drawing/2014/main" id="{4F714BBF-1365-40E1-B6FD-FFAE297D34F6}"/>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17;p3">
            <a:extLst>
              <a:ext uri="{FF2B5EF4-FFF2-40B4-BE49-F238E27FC236}">
                <a16:creationId xmlns:a16="http://schemas.microsoft.com/office/drawing/2014/main" id="{20139AF3-8ABD-428A-8760-95ABCEFF82E6}"/>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文字方塊 5">
            <a:extLst>
              <a:ext uri="{FF2B5EF4-FFF2-40B4-BE49-F238E27FC236}">
                <a16:creationId xmlns:a16="http://schemas.microsoft.com/office/drawing/2014/main" id="{04BC8256-C7B8-4FD7-BA26-7E45B0185ED2}"/>
              </a:ext>
            </a:extLst>
          </p:cNvPr>
          <p:cNvSpPr txBox="1"/>
          <p:nvPr/>
        </p:nvSpPr>
        <p:spPr>
          <a:xfrm>
            <a:off x="0" y="4034973"/>
            <a:ext cx="3323771" cy="1569660"/>
          </a:xfrm>
          <a:prstGeom prst="rect">
            <a:avLst/>
          </a:prstGeom>
          <a:noFill/>
        </p:spPr>
        <p:txBody>
          <a:bodyPr wrap="square" rtlCol="0">
            <a:spAutoFit/>
          </a:bodyPr>
          <a:lstStyle/>
          <a:p>
            <a:r>
              <a:rPr lang="zh-TW" altLang="en-US" sz="4800" b="1">
                <a:latin typeface="+mn-ea"/>
              </a:rPr>
              <a:t>使用的工具</a:t>
            </a:r>
            <a:endParaRPr lang="en-US" altLang="zh-TW" sz="4800" b="1">
              <a:latin typeface="+mn-ea"/>
            </a:endParaRPr>
          </a:p>
          <a:p>
            <a:r>
              <a:rPr lang="zh-TW" altLang="en-US" sz="4800" b="1">
                <a:latin typeface="+mn-ea"/>
              </a:rPr>
              <a:t>    與技術</a:t>
            </a:r>
            <a:r>
              <a:rPr lang="en-US" altLang="zh-TW" sz="4800" b="1"/>
              <a:t>2</a:t>
            </a:r>
            <a:endParaRPr lang="zh-TW" altLang="en-US" sz="4800" b="1"/>
          </a:p>
        </p:txBody>
      </p:sp>
      <p:sp>
        <p:nvSpPr>
          <p:cNvPr id="7" name="文字方塊 6">
            <a:extLst>
              <a:ext uri="{FF2B5EF4-FFF2-40B4-BE49-F238E27FC236}">
                <a16:creationId xmlns:a16="http://schemas.microsoft.com/office/drawing/2014/main" id="{E2111F1F-D33D-4E3C-84FE-CFF0AE9C0AE6}"/>
              </a:ext>
            </a:extLst>
          </p:cNvPr>
          <p:cNvSpPr txBox="1"/>
          <p:nvPr/>
        </p:nvSpPr>
        <p:spPr>
          <a:xfrm>
            <a:off x="5709147" y="1690062"/>
            <a:ext cx="5921828" cy="2800767"/>
          </a:xfrm>
          <a:prstGeom prst="rect">
            <a:avLst/>
          </a:prstGeom>
          <a:noFill/>
        </p:spPr>
        <p:txBody>
          <a:bodyPr wrap="square" rtlCol="0">
            <a:spAutoFit/>
          </a:bodyPr>
          <a:lstStyle/>
          <a:p>
            <a:r>
              <a:rPr lang="zh-TW" altLang="en-US" sz="2800" b="1">
                <a:solidFill>
                  <a:schemeClr val="bg1"/>
                </a:solidFill>
              </a:rPr>
              <a:t>跨語言整合</a:t>
            </a:r>
            <a:r>
              <a:rPr lang="en-US" altLang="zh-TW" sz="2800" b="1">
                <a:solidFill>
                  <a:schemeClr val="bg1"/>
                </a:solidFill>
              </a:rPr>
              <a:t>:</a:t>
            </a:r>
          </a:p>
          <a:p>
            <a:endParaRPr lang="en-US" altLang="zh-TW" sz="2800" b="1">
              <a:solidFill>
                <a:schemeClr val="bg1"/>
              </a:solidFill>
            </a:endParaRPr>
          </a:p>
          <a:p>
            <a:r>
              <a:rPr lang="zh-TW" altLang="en-US" sz="2000" b="1">
                <a:solidFill>
                  <a:schemeClr val="bg1"/>
                </a:solidFill>
              </a:rPr>
              <a:t>由於程式中的不同功能是分別由不同的程式語言實現的，因此如何讓這些程式產生的結果能被另一個功能順利的使用是一個重要的問題。</a:t>
            </a:r>
            <a:endParaRPr lang="en-US" altLang="zh-TW" sz="2000" b="1">
              <a:solidFill>
                <a:schemeClr val="bg1"/>
              </a:solidFill>
            </a:endParaRPr>
          </a:p>
          <a:p>
            <a:endParaRPr lang="en-US" altLang="zh-TW" sz="2000" b="1">
              <a:solidFill>
                <a:schemeClr val="bg1"/>
              </a:solidFill>
            </a:endParaRPr>
          </a:p>
          <a:p>
            <a:r>
              <a:rPr lang="zh-TW" altLang="en-US" sz="2000" b="1">
                <a:solidFill>
                  <a:schemeClr val="bg1"/>
                </a:solidFill>
              </a:rPr>
              <a:t>經過整合與調整，我們能夠讓每個區域的資料順利地被其他功能取用與分析從而完成程式的預期功能。</a:t>
            </a:r>
            <a:endParaRPr lang="en-US" altLang="zh-TW" sz="2000" b="1">
              <a:solidFill>
                <a:schemeClr val="bg1"/>
              </a:solidFill>
            </a:endParaRPr>
          </a:p>
        </p:txBody>
      </p:sp>
      <p:sp useBgFill="1">
        <p:nvSpPr>
          <p:cNvPr id="9" name="Google Shape;183;p9">
            <a:extLst>
              <a:ext uri="{FF2B5EF4-FFF2-40B4-BE49-F238E27FC236}">
                <a16:creationId xmlns:a16="http://schemas.microsoft.com/office/drawing/2014/main" id="{DBB5020A-310F-4918-ACD3-3E856E0B5DBF}"/>
              </a:ext>
            </a:extLst>
          </p:cNvPr>
          <p:cNvSpPr/>
          <p:nvPr/>
        </p:nvSpPr>
        <p:spPr>
          <a:xfrm>
            <a:off x="508185" y="1050064"/>
            <a:ext cx="2648262" cy="1876100"/>
          </a:xfrm>
          <a:custGeom>
            <a:avLst/>
            <a:gdLst/>
            <a:ahLst/>
            <a:cxnLst/>
            <a:rect l="l" t="t" r="r" b="b"/>
            <a:pathLst>
              <a:path w="1259235" h="892076" extrusionOk="0">
                <a:moveTo>
                  <a:pt x="301377" y="94432"/>
                </a:moveTo>
                <a:cubicBezTo>
                  <a:pt x="263426" y="94432"/>
                  <a:pt x="232619" y="103361"/>
                  <a:pt x="208955" y="121221"/>
                </a:cubicBezTo>
                <a:cubicBezTo>
                  <a:pt x="185291" y="139080"/>
                  <a:pt x="166651" y="163637"/>
                  <a:pt x="153033" y="194891"/>
                </a:cubicBezTo>
                <a:cubicBezTo>
                  <a:pt x="139415" y="226144"/>
                  <a:pt x="130151" y="262756"/>
                  <a:pt x="125239" y="304726"/>
                </a:cubicBezTo>
                <a:cubicBezTo>
                  <a:pt x="120328" y="346695"/>
                  <a:pt x="117872" y="391790"/>
                  <a:pt x="117872" y="440010"/>
                </a:cubicBezTo>
                <a:cubicBezTo>
                  <a:pt x="117872" y="504751"/>
                  <a:pt x="121221" y="559780"/>
                  <a:pt x="127918" y="605098"/>
                </a:cubicBezTo>
                <a:cubicBezTo>
                  <a:pt x="134615" y="650416"/>
                  <a:pt x="145219" y="687363"/>
                  <a:pt x="159730" y="715938"/>
                </a:cubicBezTo>
                <a:cubicBezTo>
                  <a:pt x="174241" y="744513"/>
                  <a:pt x="192770" y="765274"/>
                  <a:pt x="215318" y="778223"/>
                </a:cubicBezTo>
                <a:cubicBezTo>
                  <a:pt x="237865" y="791171"/>
                  <a:pt x="265212" y="797645"/>
                  <a:pt x="297359" y="797645"/>
                </a:cubicBezTo>
                <a:cubicBezTo>
                  <a:pt x="322362" y="797645"/>
                  <a:pt x="344352" y="793626"/>
                  <a:pt x="363327" y="785589"/>
                </a:cubicBezTo>
                <a:cubicBezTo>
                  <a:pt x="382303" y="777553"/>
                  <a:pt x="398599" y="766056"/>
                  <a:pt x="412217" y="751099"/>
                </a:cubicBezTo>
                <a:cubicBezTo>
                  <a:pt x="425835" y="736141"/>
                  <a:pt x="437109" y="718170"/>
                  <a:pt x="446038" y="697186"/>
                </a:cubicBezTo>
                <a:cubicBezTo>
                  <a:pt x="454968" y="676201"/>
                  <a:pt x="462112" y="652984"/>
                  <a:pt x="467470" y="627534"/>
                </a:cubicBezTo>
                <a:cubicBezTo>
                  <a:pt x="472828" y="602084"/>
                  <a:pt x="476511" y="574514"/>
                  <a:pt x="478520" y="544823"/>
                </a:cubicBezTo>
                <a:cubicBezTo>
                  <a:pt x="480529" y="515132"/>
                  <a:pt x="481534" y="484213"/>
                  <a:pt x="481534" y="452066"/>
                </a:cubicBezTo>
                <a:cubicBezTo>
                  <a:pt x="481534" y="408757"/>
                  <a:pt x="479971" y="369912"/>
                  <a:pt x="476846" y="335533"/>
                </a:cubicBezTo>
                <a:cubicBezTo>
                  <a:pt x="473720" y="301154"/>
                  <a:pt x="469144" y="270793"/>
                  <a:pt x="463116" y="244450"/>
                </a:cubicBezTo>
                <a:cubicBezTo>
                  <a:pt x="457089" y="218108"/>
                  <a:pt x="449275" y="195449"/>
                  <a:pt x="439676" y="176473"/>
                </a:cubicBezTo>
                <a:cubicBezTo>
                  <a:pt x="430077" y="157498"/>
                  <a:pt x="418580" y="141871"/>
                  <a:pt x="405185" y="129592"/>
                </a:cubicBezTo>
                <a:cubicBezTo>
                  <a:pt x="391791" y="117314"/>
                  <a:pt x="376498" y="108384"/>
                  <a:pt x="359309" y="102803"/>
                </a:cubicBezTo>
                <a:cubicBezTo>
                  <a:pt x="342119" y="97222"/>
                  <a:pt x="322809" y="94432"/>
                  <a:pt x="301377" y="94432"/>
                </a:cubicBezTo>
                <a:close/>
                <a:moveTo>
                  <a:pt x="976611" y="0"/>
                </a:moveTo>
                <a:cubicBezTo>
                  <a:pt x="1016794" y="0"/>
                  <a:pt x="1052067" y="5135"/>
                  <a:pt x="1082428" y="15404"/>
                </a:cubicBezTo>
                <a:cubicBezTo>
                  <a:pt x="1112788" y="25673"/>
                  <a:pt x="1138126" y="40184"/>
                  <a:pt x="1158441" y="58936"/>
                </a:cubicBezTo>
                <a:cubicBezTo>
                  <a:pt x="1178757" y="77688"/>
                  <a:pt x="1193937" y="100124"/>
                  <a:pt x="1203983" y="126244"/>
                </a:cubicBezTo>
                <a:cubicBezTo>
                  <a:pt x="1214029" y="152363"/>
                  <a:pt x="1219052" y="181273"/>
                  <a:pt x="1219052" y="212973"/>
                </a:cubicBezTo>
                <a:cubicBezTo>
                  <a:pt x="1219052" y="240209"/>
                  <a:pt x="1215480" y="265547"/>
                  <a:pt x="1208336" y="288987"/>
                </a:cubicBezTo>
                <a:cubicBezTo>
                  <a:pt x="1201192" y="312428"/>
                  <a:pt x="1190700" y="333189"/>
                  <a:pt x="1176859" y="351272"/>
                </a:cubicBezTo>
                <a:cubicBezTo>
                  <a:pt x="1163018" y="369354"/>
                  <a:pt x="1146052" y="384758"/>
                  <a:pt x="1125960" y="397483"/>
                </a:cubicBezTo>
                <a:cubicBezTo>
                  <a:pt x="1105868" y="410208"/>
                  <a:pt x="1082651" y="419026"/>
                  <a:pt x="1056308" y="423937"/>
                </a:cubicBezTo>
                <a:lnTo>
                  <a:pt x="1056308" y="425277"/>
                </a:lnTo>
                <a:cubicBezTo>
                  <a:pt x="1086223" y="428402"/>
                  <a:pt x="1113570" y="435881"/>
                  <a:pt x="1138350" y="447712"/>
                </a:cubicBezTo>
                <a:cubicBezTo>
                  <a:pt x="1163130" y="459544"/>
                  <a:pt x="1184449" y="474390"/>
                  <a:pt x="1202309" y="492249"/>
                </a:cubicBezTo>
                <a:cubicBezTo>
                  <a:pt x="1220168" y="510109"/>
                  <a:pt x="1234121" y="530982"/>
                  <a:pt x="1244166" y="554869"/>
                </a:cubicBezTo>
                <a:cubicBezTo>
                  <a:pt x="1254212" y="578756"/>
                  <a:pt x="1259235" y="604317"/>
                  <a:pt x="1259235" y="631552"/>
                </a:cubicBezTo>
                <a:cubicBezTo>
                  <a:pt x="1259235" y="671289"/>
                  <a:pt x="1252315" y="707120"/>
                  <a:pt x="1238474" y="739044"/>
                </a:cubicBezTo>
                <a:cubicBezTo>
                  <a:pt x="1224633" y="770967"/>
                  <a:pt x="1204764" y="798314"/>
                  <a:pt x="1178868" y="821085"/>
                </a:cubicBezTo>
                <a:cubicBezTo>
                  <a:pt x="1152972" y="843856"/>
                  <a:pt x="1121048" y="861380"/>
                  <a:pt x="1083097" y="873659"/>
                </a:cubicBezTo>
                <a:cubicBezTo>
                  <a:pt x="1045146" y="885937"/>
                  <a:pt x="1002284" y="892076"/>
                  <a:pt x="954510" y="892076"/>
                </a:cubicBezTo>
                <a:cubicBezTo>
                  <a:pt x="925488" y="892076"/>
                  <a:pt x="898364" y="889732"/>
                  <a:pt x="873138" y="885044"/>
                </a:cubicBezTo>
                <a:cubicBezTo>
                  <a:pt x="847912" y="880356"/>
                  <a:pt x="825476" y="874775"/>
                  <a:pt x="805830" y="868301"/>
                </a:cubicBezTo>
                <a:cubicBezTo>
                  <a:pt x="786185" y="861827"/>
                  <a:pt x="769888" y="855129"/>
                  <a:pt x="756940" y="848209"/>
                </a:cubicBezTo>
                <a:cubicBezTo>
                  <a:pt x="743992" y="841288"/>
                  <a:pt x="735844" y="836265"/>
                  <a:pt x="732495" y="833140"/>
                </a:cubicBezTo>
                <a:cubicBezTo>
                  <a:pt x="729147" y="830015"/>
                  <a:pt x="726579" y="826889"/>
                  <a:pt x="724794" y="823764"/>
                </a:cubicBezTo>
                <a:cubicBezTo>
                  <a:pt x="723008" y="820639"/>
                  <a:pt x="721445" y="816843"/>
                  <a:pt x="720105" y="812379"/>
                </a:cubicBezTo>
                <a:cubicBezTo>
                  <a:pt x="718766" y="807914"/>
                  <a:pt x="717761" y="802444"/>
                  <a:pt x="717092" y="795970"/>
                </a:cubicBezTo>
                <a:cubicBezTo>
                  <a:pt x="716422" y="789496"/>
                  <a:pt x="716087" y="781571"/>
                  <a:pt x="716087" y="772195"/>
                </a:cubicBezTo>
                <a:cubicBezTo>
                  <a:pt x="716087" y="756121"/>
                  <a:pt x="717690" y="744959"/>
                  <a:pt x="720895" y="738709"/>
                </a:cubicBezTo>
                <a:cubicBezTo>
                  <a:pt x="724101" y="732458"/>
                  <a:pt x="728683" y="729332"/>
                  <a:pt x="734641" y="729332"/>
                </a:cubicBezTo>
                <a:cubicBezTo>
                  <a:pt x="738764" y="729332"/>
                  <a:pt x="746893" y="732904"/>
                  <a:pt x="759028" y="740048"/>
                </a:cubicBezTo>
                <a:cubicBezTo>
                  <a:pt x="771163" y="747192"/>
                  <a:pt x="786736" y="754894"/>
                  <a:pt x="805747" y="763154"/>
                </a:cubicBezTo>
                <a:cubicBezTo>
                  <a:pt x="824757" y="771414"/>
                  <a:pt x="846972" y="779115"/>
                  <a:pt x="872390" y="786259"/>
                </a:cubicBezTo>
                <a:cubicBezTo>
                  <a:pt x="897808" y="793403"/>
                  <a:pt x="926092" y="796975"/>
                  <a:pt x="957241" y="796975"/>
                </a:cubicBezTo>
                <a:cubicBezTo>
                  <a:pt x="987469" y="796975"/>
                  <a:pt x="1014033" y="793180"/>
                  <a:pt x="1036933" y="785589"/>
                </a:cubicBezTo>
                <a:cubicBezTo>
                  <a:pt x="1059833" y="777999"/>
                  <a:pt x="1079070" y="767284"/>
                  <a:pt x="1094645" y="753443"/>
                </a:cubicBezTo>
                <a:cubicBezTo>
                  <a:pt x="1110219" y="739602"/>
                  <a:pt x="1121900" y="723193"/>
                  <a:pt x="1129685" y="704218"/>
                </a:cubicBezTo>
                <a:cubicBezTo>
                  <a:pt x="1137471" y="685242"/>
                  <a:pt x="1141363" y="664592"/>
                  <a:pt x="1141363" y="642268"/>
                </a:cubicBezTo>
                <a:cubicBezTo>
                  <a:pt x="1141363" y="617711"/>
                  <a:pt x="1136407" y="595610"/>
                  <a:pt x="1126493" y="575965"/>
                </a:cubicBezTo>
                <a:cubicBezTo>
                  <a:pt x="1116580" y="556320"/>
                  <a:pt x="1102055" y="539353"/>
                  <a:pt x="1082919" y="525066"/>
                </a:cubicBezTo>
                <a:cubicBezTo>
                  <a:pt x="1063783" y="510778"/>
                  <a:pt x="1040266" y="499839"/>
                  <a:pt x="1012368" y="492249"/>
                </a:cubicBezTo>
                <a:cubicBezTo>
                  <a:pt x="984470" y="484659"/>
                  <a:pt x="952766" y="480864"/>
                  <a:pt x="917256" y="480864"/>
                </a:cubicBezTo>
                <a:lnTo>
                  <a:pt x="832180" y="480864"/>
                </a:lnTo>
                <a:cubicBezTo>
                  <a:pt x="828490" y="480864"/>
                  <a:pt x="824916" y="480083"/>
                  <a:pt x="821459" y="478520"/>
                </a:cubicBezTo>
                <a:cubicBezTo>
                  <a:pt x="818002" y="476957"/>
                  <a:pt x="815006" y="474390"/>
                  <a:pt x="812470" y="470818"/>
                </a:cubicBezTo>
                <a:cubicBezTo>
                  <a:pt x="809934" y="467246"/>
                  <a:pt x="807859" y="462558"/>
                  <a:pt x="806244" y="456754"/>
                </a:cubicBezTo>
                <a:cubicBezTo>
                  <a:pt x="804629" y="450949"/>
                  <a:pt x="803821" y="443359"/>
                  <a:pt x="803821" y="433983"/>
                </a:cubicBezTo>
                <a:cubicBezTo>
                  <a:pt x="803821" y="425500"/>
                  <a:pt x="804491" y="418468"/>
                  <a:pt x="805830" y="412887"/>
                </a:cubicBezTo>
                <a:cubicBezTo>
                  <a:pt x="807170" y="407306"/>
                  <a:pt x="809067" y="402841"/>
                  <a:pt x="811523" y="399492"/>
                </a:cubicBezTo>
                <a:cubicBezTo>
                  <a:pt x="813979" y="396143"/>
                  <a:pt x="816769" y="393688"/>
                  <a:pt x="819895" y="392125"/>
                </a:cubicBezTo>
                <a:cubicBezTo>
                  <a:pt x="823020" y="390562"/>
                  <a:pt x="826592" y="389781"/>
                  <a:pt x="830610" y="389781"/>
                </a:cubicBezTo>
                <a:lnTo>
                  <a:pt x="906289" y="389781"/>
                </a:lnTo>
                <a:cubicBezTo>
                  <a:pt x="935757" y="389781"/>
                  <a:pt x="962212" y="385986"/>
                  <a:pt x="985652" y="378396"/>
                </a:cubicBezTo>
                <a:cubicBezTo>
                  <a:pt x="1009092" y="370805"/>
                  <a:pt x="1028961" y="359867"/>
                  <a:pt x="1045258" y="345579"/>
                </a:cubicBezTo>
                <a:cubicBezTo>
                  <a:pt x="1061554" y="331292"/>
                  <a:pt x="1074056" y="314214"/>
                  <a:pt x="1082762" y="294345"/>
                </a:cubicBezTo>
                <a:cubicBezTo>
                  <a:pt x="1091469" y="274476"/>
                  <a:pt x="1095822" y="252264"/>
                  <a:pt x="1095822" y="227707"/>
                </a:cubicBezTo>
                <a:cubicBezTo>
                  <a:pt x="1095822" y="209848"/>
                  <a:pt x="1092920" y="192770"/>
                  <a:pt x="1087116" y="176473"/>
                </a:cubicBezTo>
                <a:cubicBezTo>
                  <a:pt x="1081311" y="160176"/>
                  <a:pt x="1072605" y="146001"/>
                  <a:pt x="1060996" y="133945"/>
                </a:cubicBezTo>
                <a:cubicBezTo>
                  <a:pt x="1049388" y="121890"/>
                  <a:pt x="1034542" y="112403"/>
                  <a:pt x="1016459" y="105482"/>
                </a:cubicBezTo>
                <a:cubicBezTo>
                  <a:pt x="998377" y="98562"/>
                  <a:pt x="977504" y="95101"/>
                  <a:pt x="953840" y="95101"/>
                </a:cubicBezTo>
                <a:cubicBezTo>
                  <a:pt x="927944" y="95101"/>
                  <a:pt x="904169" y="99008"/>
                  <a:pt x="882514" y="106821"/>
                </a:cubicBezTo>
                <a:cubicBezTo>
                  <a:pt x="860860" y="114635"/>
                  <a:pt x="841549" y="123007"/>
                  <a:pt x="824583" y="131936"/>
                </a:cubicBezTo>
                <a:cubicBezTo>
                  <a:pt x="807616" y="140866"/>
                  <a:pt x="793552" y="149238"/>
                  <a:pt x="782390" y="157051"/>
                </a:cubicBezTo>
                <a:cubicBezTo>
                  <a:pt x="771228" y="164865"/>
                  <a:pt x="763414" y="168771"/>
                  <a:pt x="758950" y="168771"/>
                </a:cubicBezTo>
                <a:cubicBezTo>
                  <a:pt x="755824" y="168771"/>
                  <a:pt x="753034" y="168213"/>
                  <a:pt x="750578" y="167097"/>
                </a:cubicBezTo>
                <a:cubicBezTo>
                  <a:pt x="748122" y="165981"/>
                  <a:pt x="746113" y="163748"/>
                  <a:pt x="744550" y="160400"/>
                </a:cubicBezTo>
                <a:cubicBezTo>
                  <a:pt x="742988" y="157051"/>
                  <a:pt x="741872" y="152363"/>
                  <a:pt x="741202" y="146335"/>
                </a:cubicBezTo>
                <a:cubicBezTo>
                  <a:pt x="740532" y="140308"/>
                  <a:pt x="740197" y="132383"/>
                  <a:pt x="740197" y="122560"/>
                </a:cubicBezTo>
                <a:cubicBezTo>
                  <a:pt x="740197" y="115863"/>
                  <a:pt x="740420" y="109947"/>
                  <a:pt x="740867" y="104812"/>
                </a:cubicBezTo>
                <a:cubicBezTo>
                  <a:pt x="741313" y="99678"/>
                  <a:pt x="742206" y="95213"/>
                  <a:pt x="743546" y="91418"/>
                </a:cubicBezTo>
                <a:cubicBezTo>
                  <a:pt x="744885" y="87623"/>
                  <a:pt x="746448" y="84162"/>
                  <a:pt x="748234" y="81037"/>
                </a:cubicBezTo>
                <a:cubicBezTo>
                  <a:pt x="750020" y="77912"/>
                  <a:pt x="753034" y="74228"/>
                  <a:pt x="757275" y="69987"/>
                </a:cubicBezTo>
                <a:cubicBezTo>
                  <a:pt x="761517" y="65745"/>
                  <a:pt x="770112" y="59606"/>
                  <a:pt x="783060" y="51569"/>
                </a:cubicBezTo>
                <a:cubicBezTo>
                  <a:pt x="796008" y="43532"/>
                  <a:pt x="811970" y="35607"/>
                  <a:pt x="830945" y="27794"/>
                </a:cubicBezTo>
                <a:cubicBezTo>
                  <a:pt x="849921" y="19980"/>
                  <a:pt x="871798" y="13395"/>
                  <a:pt x="896578" y="8037"/>
                </a:cubicBezTo>
                <a:cubicBezTo>
                  <a:pt x="921358" y="2679"/>
                  <a:pt x="948036" y="0"/>
                  <a:pt x="976611" y="0"/>
                </a:cubicBezTo>
                <a:close/>
                <a:moveTo>
                  <a:pt x="308075" y="0"/>
                </a:moveTo>
                <a:cubicBezTo>
                  <a:pt x="362992" y="0"/>
                  <a:pt x="409092" y="9711"/>
                  <a:pt x="446373" y="29133"/>
                </a:cubicBezTo>
                <a:cubicBezTo>
                  <a:pt x="483655" y="48555"/>
                  <a:pt x="513681" y="77130"/>
                  <a:pt x="536451" y="114858"/>
                </a:cubicBezTo>
                <a:cubicBezTo>
                  <a:pt x="559222" y="152586"/>
                  <a:pt x="575407" y="199021"/>
                  <a:pt x="585007" y="254161"/>
                </a:cubicBezTo>
                <a:cubicBezTo>
                  <a:pt x="594606" y="309302"/>
                  <a:pt x="599406" y="372591"/>
                  <a:pt x="599406" y="444029"/>
                </a:cubicBezTo>
                <a:cubicBezTo>
                  <a:pt x="599406" y="510555"/>
                  <a:pt x="594160" y="571277"/>
                  <a:pt x="583667" y="626195"/>
                </a:cubicBezTo>
                <a:cubicBezTo>
                  <a:pt x="573175" y="681112"/>
                  <a:pt x="555762" y="728328"/>
                  <a:pt x="531429" y="767842"/>
                </a:cubicBezTo>
                <a:cubicBezTo>
                  <a:pt x="507095" y="807356"/>
                  <a:pt x="475283" y="837940"/>
                  <a:pt x="435992" y="859594"/>
                </a:cubicBezTo>
                <a:cubicBezTo>
                  <a:pt x="396702" y="881249"/>
                  <a:pt x="348258" y="892076"/>
                  <a:pt x="290662" y="892076"/>
                </a:cubicBezTo>
                <a:cubicBezTo>
                  <a:pt x="236191" y="892076"/>
                  <a:pt x="190314" y="882365"/>
                  <a:pt x="153033" y="862943"/>
                </a:cubicBezTo>
                <a:cubicBezTo>
                  <a:pt x="115752" y="843521"/>
                  <a:pt x="85725" y="814946"/>
                  <a:pt x="62955" y="777218"/>
                </a:cubicBezTo>
                <a:cubicBezTo>
                  <a:pt x="40184" y="739490"/>
                  <a:pt x="23999" y="693056"/>
                  <a:pt x="14400" y="637915"/>
                </a:cubicBezTo>
                <a:cubicBezTo>
                  <a:pt x="4800" y="582774"/>
                  <a:pt x="0" y="519485"/>
                  <a:pt x="0" y="448047"/>
                </a:cubicBezTo>
                <a:cubicBezTo>
                  <a:pt x="0" y="381968"/>
                  <a:pt x="5358" y="321357"/>
                  <a:pt x="16074" y="266216"/>
                </a:cubicBezTo>
                <a:cubicBezTo>
                  <a:pt x="26790" y="211076"/>
                  <a:pt x="44202" y="163748"/>
                  <a:pt x="68312" y="124234"/>
                </a:cubicBezTo>
                <a:cubicBezTo>
                  <a:pt x="92423" y="84721"/>
                  <a:pt x="124123" y="54136"/>
                  <a:pt x="163414" y="32482"/>
                </a:cubicBezTo>
                <a:cubicBezTo>
                  <a:pt x="202704" y="10827"/>
                  <a:pt x="250925" y="0"/>
                  <a:pt x="308075"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3626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E2E323D-AC99-41C7-A94A-E818D6D2EB50}"/>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Google Shape;115;p3">
            <a:extLst>
              <a:ext uri="{FF2B5EF4-FFF2-40B4-BE49-F238E27FC236}">
                <a16:creationId xmlns:a16="http://schemas.microsoft.com/office/drawing/2014/main" id="{3085039C-D265-4A58-BCC8-AA09440D62BF}"/>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6;p3">
            <a:extLst>
              <a:ext uri="{FF2B5EF4-FFF2-40B4-BE49-F238E27FC236}">
                <a16:creationId xmlns:a16="http://schemas.microsoft.com/office/drawing/2014/main" id="{584BB6C1-DD1B-4745-AAC9-76753B7BA2AA}"/>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17;p3">
            <a:extLst>
              <a:ext uri="{FF2B5EF4-FFF2-40B4-BE49-F238E27FC236}">
                <a16:creationId xmlns:a16="http://schemas.microsoft.com/office/drawing/2014/main" id="{0CF7F161-1C47-4EAB-A3E9-2E95B9EF30EB}"/>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文字方塊 19">
            <a:extLst>
              <a:ext uri="{FF2B5EF4-FFF2-40B4-BE49-F238E27FC236}">
                <a16:creationId xmlns:a16="http://schemas.microsoft.com/office/drawing/2014/main" id="{74A132A4-E942-4211-BB0E-F1A218E96B40}"/>
              </a:ext>
            </a:extLst>
          </p:cNvPr>
          <p:cNvSpPr txBox="1"/>
          <p:nvPr/>
        </p:nvSpPr>
        <p:spPr>
          <a:xfrm>
            <a:off x="430877" y="4224766"/>
            <a:ext cx="2725569" cy="855255"/>
          </a:xfrm>
          <a:prstGeom prst="rect">
            <a:avLst/>
          </a:prstGeom>
          <a:noFill/>
        </p:spPr>
        <p:txBody>
          <a:bodyPr wrap="square" rtlCol="0">
            <a:spAutoFit/>
          </a:bodyPr>
          <a:lstStyle/>
          <a:p>
            <a:r>
              <a:rPr lang="zh-TW" altLang="en-US" sz="4800" b="1"/>
              <a:t>成果進度</a:t>
            </a:r>
          </a:p>
        </p:txBody>
      </p:sp>
      <p:sp>
        <p:nvSpPr>
          <p:cNvPr id="21" name="文字方塊 20">
            <a:extLst>
              <a:ext uri="{FF2B5EF4-FFF2-40B4-BE49-F238E27FC236}">
                <a16:creationId xmlns:a16="http://schemas.microsoft.com/office/drawing/2014/main" id="{8DF0769E-9F8B-49D2-9224-52B0109DD5A8}"/>
              </a:ext>
            </a:extLst>
          </p:cNvPr>
          <p:cNvSpPr txBox="1"/>
          <p:nvPr/>
        </p:nvSpPr>
        <p:spPr>
          <a:xfrm>
            <a:off x="5709147" y="1690062"/>
            <a:ext cx="5921828" cy="3785652"/>
          </a:xfrm>
          <a:prstGeom prst="rect">
            <a:avLst/>
          </a:prstGeom>
          <a:noFill/>
        </p:spPr>
        <p:txBody>
          <a:bodyPr wrap="square" rtlCol="0">
            <a:spAutoFit/>
          </a:bodyPr>
          <a:lstStyle/>
          <a:p>
            <a:r>
              <a:rPr lang="zh-TW" altLang="en-US" sz="2000" b="1">
                <a:solidFill>
                  <a:schemeClr val="bg1"/>
                </a:solidFill>
              </a:rPr>
              <a:t>經過開發與調整，以下是我們所完成的功能</a:t>
            </a:r>
            <a:r>
              <a:rPr lang="en-US" altLang="zh-TW" sz="2000" b="1">
                <a:solidFill>
                  <a:schemeClr val="bg1"/>
                </a:solidFill>
              </a:rPr>
              <a:t>:</a:t>
            </a:r>
          </a:p>
          <a:p>
            <a:endParaRPr lang="en-US" altLang="zh-TW" sz="2000" b="1">
              <a:solidFill>
                <a:schemeClr val="bg1"/>
              </a:solidFill>
            </a:endParaRPr>
          </a:p>
          <a:p>
            <a:r>
              <a:rPr lang="en-US" altLang="zh-TW" sz="2000" b="1">
                <a:solidFill>
                  <a:schemeClr val="bg1"/>
                </a:solidFill>
              </a:rPr>
              <a:t>1.</a:t>
            </a:r>
            <a:r>
              <a:rPr lang="zh-TW" altLang="en-US" sz="2000" b="1">
                <a:solidFill>
                  <a:schemeClr val="bg1"/>
                </a:solidFill>
              </a:rPr>
              <a:t>在錯誤偵測上，我們能夠將使用者程式的錯誤處更正並給予選擇是否要更改成</a:t>
            </a:r>
            <a:r>
              <a:rPr lang="en-US" altLang="zh-TW" sz="2000" b="1">
                <a:solidFill>
                  <a:schemeClr val="bg1"/>
                </a:solidFill>
              </a:rPr>
              <a:t>AI</a:t>
            </a:r>
            <a:r>
              <a:rPr lang="zh-TW" altLang="en-US" sz="2000" b="1">
                <a:solidFill>
                  <a:schemeClr val="bg1"/>
                </a:solidFill>
              </a:rPr>
              <a:t>建議的版本，</a:t>
            </a:r>
            <a:endParaRPr lang="en-US" altLang="zh-TW" sz="2000" b="1">
              <a:solidFill>
                <a:schemeClr val="bg1"/>
              </a:solidFill>
            </a:endParaRPr>
          </a:p>
          <a:p>
            <a:endParaRPr lang="en-US" altLang="zh-TW" sz="2000" b="1">
              <a:solidFill>
                <a:schemeClr val="bg1"/>
              </a:solidFill>
            </a:endParaRPr>
          </a:p>
          <a:p>
            <a:r>
              <a:rPr lang="en-US" altLang="zh-TW" sz="2000" b="1">
                <a:solidFill>
                  <a:schemeClr val="bg1"/>
                </a:solidFill>
              </a:rPr>
              <a:t>2.</a:t>
            </a:r>
            <a:r>
              <a:rPr lang="zh-TW" altLang="en-US" sz="2000" b="1">
                <a:solidFill>
                  <a:schemeClr val="bg1"/>
                </a:solidFill>
              </a:rPr>
              <a:t>在詳細解釋的地方上，我們讓</a:t>
            </a:r>
            <a:r>
              <a:rPr lang="en-US" altLang="zh-TW" sz="2000" b="1">
                <a:solidFill>
                  <a:schemeClr val="bg1"/>
                </a:solidFill>
              </a:rPr>
              <a:t>AI</a:t>
            </a:r>
            <a:r>
              <a:rPr lang="zh-TW" altLang="en-US" sz="2000" b="1">
                <a:solidFill>
                  <a:schemeClr val="bg1"/>
                </a:solidFill>
              </a:rPr>
              <a:t>能夠根據使用者的提問給予題目或是觀念上的指導而非直接提供程式碼範例給使用者。</a:t>
            </a:r>
            <a:endParaRPr lang="en-US" altLang="zh-TW" sz="2000" b="1">
              <a:solidFill>
                <a:schemeClr val="bg1"/>
              </a:solidFill>
            </a:endParaRPr>
          </a:p>
          <a:p>
            <a:endParaRPr lang="en-US" altLang="zh-TW" sz="2000" b="1">
              <a:solidFill>
                <a:schemeClr val="bg1"/>
              </a:solidFill>
            </a:endParaRPr>
          </a:p>
          <a:p>
            <a:r>
              <a:rPr lang="en-US" altLang="zh-TW" sz="2000" b="1">
                <a:solidFill>
                  <a:schemeClr val="bg1"/>
                </a:solidFill>
              </a:rPr>
              <a:t>3.</a:t>
            </a:r>
            <a:r>
              <a:rPr lang="zh-TW" altLang="en-US" sz="2000" b="1">
                <a:solidFill>
                  <a:schemeClr val="bg1"/>
                </a:solidFill>
              </a:rPr>
              <a:t>題目庫上我們也放入一些題目供使用者作練習，若有不了解的題目也可以直接向</a:t>
            </a:r>
            <a:r>
              <a:rPr lang="en-US" altLang="zh-TW" sz="2000" b="1">
                <a:solidFill>
                  <a:schemeClr val="bg1"/>
                </a:solidFill>
              </a:rPr>
              <a:t>AI</a:t>
            </a:r>
            <a:r>
              <a:rPr lang="zh-TW" altLang="en-US" sz="2000" b="1">
                <a:solidFill>
                  <a:schemeClr val="bg1"/>
                </a:solidFill>
              </a:rPr>
              <a:t>發問，讓</a:t>
            </a:r>
            <a:r>
              <a:rPr lang="en-US" altLang="zh-TW" sz="2000" b="1">
                <a:solidFill>
                  <a:schemeClr val="bg1"/>
                </a:solidFill>
              </a:rPr>
              <a:t>AI</a:t>
            </a:r>
            <a:r>
              <a:rPr lang="zh-TW" altLang="en-US" sz="2000" b="1">
                <a:solidFill>
                  <a:schemeClr val="bg1"/>
                </a:solidFill>
              </a:rPr>
              <a:t>提供建議給使用者</a:t>
            </a:r>
            <a:endParaRPr lang="en-US" altLang="zh-TW" sz="2000" b="1">
              <a:solidFill>
                <a:schemeClr val="bg1"/>
              </a:solidFill>
            </a:endParaRPr>
          </a:p>
        </p:txBody>
      </p:sp>
      <p:sp useBgFill="1">
        <p:nvSpPr>
          <p:cNvPr id="24" name="Google Shape;199;p11">
            <a:extLst>
              <a:ext uri="{FF2B5EF4-FFF2-40B4-BE49-F238E27FC236}">
                <a16:creationId xmlns:a16="http://schemas.microsoft.com/office/drawing/2014/main" id="{09043275-221D-47ED-8776-EE792E3BAD72}"/>
              </a:ext>
            </a:extLst>
          </p:cNvPr>
          <p:cNvSpPr/>
          <p:nvPr/>
        </p:nvSpPr>
        <p:spPr>
          <a:xfrm>
            <a:off x="401547" y="943022"/>
            <a:ext cx="2793552" cy="1912897"/>
          </a:xfrm>
          <a:custGeom>
            <a:avLst/>
            <a:gdLst/>
            <a:ahLst/>
            <a:cxnLst/>
            <a:rect l="l" t="t" r="r" b="b"/>
            <a:pathLst>
              <a:path w="1302768" h="892076" extrusionOk="0">
                <a:moveTo>
                  <a:pt x="1063026" y="109835"/>
                </a:moveTo>
                <a:lnTo>
                  <a:pt x="784399" y="585341"/>
                </a:lnTo>
                <a:lnTo>
                  <a:pt x="1064345" y="585341"/>
                </a:lnTo>
                <a:lnTo>
                  <a:pt x="1064345" y="109835"/>
                </a:lnTo>
                <a:close/>
                <a:moveTo>
                  <a:pt x="301377" y="94432"/>
                </a:moveTo>
                <a:cubicBezTo>
                  <a:pt x="263426" y="94432"/>
                  <a:pt x="232619" y="103361"/>
                  <a:pt x="208955" y="121221"/>
                </a:cubicBezTo>
                <a:cubicBezTo>
                  <a:pt x="185292" y="139080"/>
                  <a:pt x="166651" y="163637"/>
                  <a:pt x="153033" y="194891"/>
                </a:cubicBezTo>
                <a:cubicBezTo>
                  <a:pt x="139415" y="226145"/>
                  <a:pt x="130151" y="262756"/>
                  <a:pt x="125239" y="304726"/>
                </a:cubicBezTo>
                <a:cubicBezTo>
                  <a:pt x="120328" y="346695"/>
                  <a:pt x="117872" y="391790"/>
                  <a:pt x="117872" y="440011"/>
                </a:cubicBezTo>
                <a:cubicBezTo>
                  <a:pt x="117872" y="504751"/>
                  <a:pt x="121221" y="559780"/>
                  <a:pt x="127918" y="605098"/>
                </a:cubicBezTo>
                <a:cubicBezTo>
                  <a:pt x="134616" y="650416"/>
                  <a:pt x="145220" y="687363"/>
                  <a:pt x="159730" y="715938"/>
                </a:cubicBezTo>
                <a:cubicBezTo>
                  <a:pt x="174241" y="744513"/>
                  <a:pt x="192770" y="765274"/>
                  <a:pt x="215318" y="778223"/>
                </a:cubicBezTo>
                <a:cubicBezTo>
                  <a:pt x="237865" y="791171"/>
                  <a:pt x="265212" y="797645"/>
                  <a:pt x="297359" y="797645"/>
                </a:cubicBezTo>
                <a:cubicBezTo>
                  <a:pt x="322362" y="797645"/>
                  <a:pt x="344352" y="793626"/>
                  <a:pt x="363327" y="785589"/>
                </a:cubicBezTo>
                <a:cubicBezTo>
                  <a:pt x="382303" y="777553"/>
                  <a:pt x="398599" y="766056"/>
                  <a:pt x="412217" y="751099"/>
                </a:cubicBezTo>
                <a:cubicBezTo>
                  <a:pt x="425835" y="736141"/>
                  <a:pt x="437109" y="718170"/>
                  <a:pt x="446038" y="697186"/>
                </a:cubicBezTo>
                <a:cubicBezTo>
                  <a:pt x="454968" y="676201"/>
                  <a:pt x="462112" y="652984"/>
                  <a:pt x="467470" y="627534"/>
                </a:cubicBezTo>
                <a:cubicBezTo>
                  <a:pt x="472828" y="602084"/>
                  <a:pt x="476511" y="574514"/>
                  <a:pt x="478520" y="544823"/>
                </a:cubicBezTo>
                <a:cubicBezTo>
                  <a:pt x="480529" y="515132"/>
                  <a:pt x="481534" y="484213"/>
                  <a:pt x="481534" y="452066"/>
                </a:cubicBezTo>
                <a:cubicBezTo>
                  <a:pt x="481534" y="408757"/>
                  <a:pt x="479971" y="369913"/>
                  <a:pt x="476846" y="335533"/>
                </a:cubicBezTo>
                <a:cubicBezTo>
                  <a:pt x="473720" y="301154"/>
                  <a:pt x="469144" y="270793"/>
                  <a:pt x="463116" y="244450"/>
                </a:cubicBezTo>
                <a:cubicBezTo>
                  <a:pt x="457089" y="218108"/>
                  <a:pt x="449275" y="195449"/>
                  <a:pt x="439676" y="176473"/>
                </a:cubicBezTo>
                <a:cubicBezTo>
                  <a:pt x="430077" y="157498"/>
                  <a:pt x="418580" y="141871"/>
                  <a:pt x="405185" y="129592"/>
                </a:cubicBezTo>
                <a:cubicBezTo>
                  <a:pt x="391791" y="117314"/>
                  <a:pt x="376498" y="108384"/>
                  <a:pt x="359309" y="102803"/>
                </a:cubicBezTo>
                <a:cubicBezTo>
                  <a:pt x="342119" y="97222"/>
                  <a:pt x="322809" y="94432"/>
                  <a:pt x="301377" y="94432"/>
                </a:cubicBezTo>
                <a:close/>
                <a:moveTo>
                  <a:pt x="1092139" y="8707"/>
                </a:moveTo>
                <a:cubicBezTo>
                  <a:pt x="1107159" y="8707"/>
                  <a:pt x="1120246" y="9265"/>
                  <a:pt x="1131401" y="10381"/>
                </a:cubicBezTo>
                <a:cubicBezTo>
                  <a:pt x="1142556" y="11497"/>
                  <a:pt x="1151547" y="12948"/>
                  <a:pt x="1158373" y="14734"/>
                </a:cubicBezTo>
                <a:cubicBezTo>
                  <a:pt x="1165200" y="16520"/>
                  <a:pt x="1170434" y="18864"/>
                  <a:pt x="1174075" y="21766"/>
                </a:cubicBezTo>
                <a:cubicBezTo>
                  <a:pt x="1177717" y="24668"/>
                  <a:pt x="1179538" y="28129"/>
                  <a:pt x="1179538" y="32147"/>
                </a:cubicBezTo>
                <a:lnTo>
                  <a:pt x="1179538" y="585341"/>
                </a:lnTo>
                <a:lnTo>
                  <a:pt x="1277318" y="585341"/>
                </a:lnTo>
                <a:cubicBezTo>
                  <a:pt x="1284908" y="585341"/>
                  <a:pt x="1291047" y="589248"/>
                  <a:pt x="1295735" y="597061"/>
                </a:cubicBezTo>
                <a:cubicBezTo>
                  <a:pt x="1300423" y="604875"/>
                  <a:pt x="1302768" y="616818"/>
                  <a:pt x="1302768" y="632892"/>
                </a:cubicBezTo>
                <a:cubicBezTo>
                  <a:pt x="1302768" y="647626"/>
                  <a:pt x="1300535" y="659234"/>
                  <a:pt x="1296070" y="667718"/>
                </a:cubicBezTo>
                <a:cubicBezTo>
                  <a:pt x="1291605" y="676201"/>
                  <a:pt x="1285355" y="680442"/>
                  <a:pt x="1277318" y="680442"/>
                </a:cubicBezTo>
                <a:lnTo>
                  <a:pt x="1179538" y="680442"/>
                </a:lnTo>
                <a:lnTo>
                  <a:pt x="1179538" y="862608"/>
                </a:lnTo>
                <a:cubicBezTo>
                  <a:pt x="1179538" y="866180"/>
                  <a:pt x="1178619" y="869194"/>
                  <a:pt x="1176780" y="871649"/>
                </a:cubicBezTo>
                <a:cubicBezTo>
                  <a:pt x="1174942" y="874105"/>
                  <a:pt x="1171723" y="876226"/>
                  <a:pt x="1167122" y="878012"/>
                </a:cubicBezTo>
                <a:cubicBezTo>
                  <a:pt x="1162521" y="879798"/>
                  <a:pt x="1156542" y="881137"/>
                  <a:pt x="1149186" y="882030"/>
                </a:cubicBezTo>
                <a:cubicBezTo>
                  <a:pt x="1141829" y="882923"/>
                  <a:pt x="1132402" y="883370"/>
                  <a:pt x="1120905" y="883370"/>
                </a:cubicBezTo>
                <a:cubicBezTo>
                  <a:pt x="1109869" y="883370"/>
                  <a:pt x="1100672" y="882923"/>
                  <a:pt x="1093316" y="882030"/>
                </a:cubicBezTo>
                <a:cubicBezTo>
                  <a:pt x="1085959" y="881137"/>
                  <a:pt x="1080096" y="879798"/>
                  <a:pt x="1075725" y="878012"/>
                </a:cubicBezTo>
                <a:cubicBezTo>
                  <a:pt x="1071354" y="876226"/>
                  <a:pt x="1068365" y="874105"/>
                  <a:pt x="1066757" y="871649"/>
                </a:cubicBezTo>
                <a:cubicBezTo>
                  <a:pt x="1065149" y="869194"/>
                  <a:pt x="1064345" y="866180"/>
                  <a:pt x="1064345" y="862608"/>
                </a:cubicBezTo>
                <a:lnTo>
                  <a:pt x="1064345" y="680442"/>
                </a:lnTo>
                <a:lnTo>
                  <a:pt x="709798" y="680442"/>
                </a:lnTo>
                <a:cubicBezTo>
                  <a:pt x="704482" y="680442"/>
                  <a:pt x="700054" y="679773"/>
                  <a:pt x="696513" y="678433"/>
                </a:cubicBezTo>
                <a:cubicBezTo>
                  <a:pt x="692973" y="677094"/>
                  <a:pt x="689764" y="674638"/>
                  <a:pt x="686886" y="671066"/>
                </a:cubicBezTo>
                <a:cubicBezTo>
                  <a:pt x="684008" y="667494"/>
                  <a:pt x="682016" y="662360"/>
                  <a:pt x="680911" y="655663"/>
                </a:cubicBezTo>
                <a:cubicBezTo>
                  <a:pt x="679805" y="648965"/>
                  <a:pt x="679252" y="640259"/>
                  <a:pt x="679252" y="629543"/>
                </a:cubicBezTo>
                <a:cubicBezTo>
                  <a:pt x="679252" y="621060"/>
                  <a:pt x="679474" y="613470"/>
                  <a:pt x="679917" y="606773"/>
                </a:cubicBezTo>
                <a:cubicBezTo>
                  <a:pt x="680360" y="600075"/>
                  <a:pt x="681244" y="593936"/>
                  <a:pt x="682569" y="588355"/>
                </a:cubicBezTo>
                <a:cubicBezTo>
                  <a:pt x="683895" y="582774"/>
                  <a:pt x="685662" y="577416"/>
                  <a:pt x="687870" y="572282"/>
                </a:cubicBezTo>
                <a:cubicBezTo>
                  <a:pt x="690078" y="567147"/>
                  <a:pt x="692730" y="561678"/>
                  <a:pt x="695828" y="555873"/>
                </a:cubicBezTo>
                <a:lnTo>
                  <a:pt x="1004739" y="29468"/>
                </a:lnTo>
                <a:cubicBezTo>
                  <a:pt x="1007014" y="25896"/>
                  <a:pt x="1010313" y="22771"/>
                  <a:pt x="1014639" y="20092"/>
                </a:cubicBezTo>
                <a:cubicBezTo>
                  <a:pt x="1018964" y="17413"/>
                  <a:pt x="1024541" y="15181"/>
                  <a:pt x="1031371" y="13395"/>
                </a:cubicBezTo>
                <a:cubicBezTo>
                  <a:pt x="1038201" y="11609"/>
                  <a:pt x="1046623" y="10381"/>
                  <a:pt x="1056638" y="9711"/>
                </a:cubicBezTo>
                <a:cubicBezTo>
                  <a:pt x="1066652" y="9041"/>
                  <a:pt x="1078486" y="8707"/>
                  <a:pt x="1092139" y="8707"/>
                </a:cubicBezTo>
                <a:close/>
                <a:moveTo>
                  <a:pt x="308075" y="0"/>
                </a:moveTo>
                <a:cubicBezTo>
                  <a:pt x="362992" y="0"/>
                  <a:pt x="409092" y="9711"/>
                  <a:pt x="446373" y="29133"/>
                </a:cubicBezTo>
                <a:cubicBezTo>
                  <a:pt x="483655" y="48555"/>
                  <a:pt x="513681" y="77130"/>
                  <a:pt x="536452" y="114858"/>
                </a:cubicBezTo>
                <a:cubicBezTo>
                  <a:pt x="559222" y="152586"/>
                  <a:pt x="575407" y="199021"/>
                  <a:pt x="585007" y="254161"/>
                </a:cubicBezTo>
                <a:cubicBezTo>
                  <a:pt x="594606" y="309302"/>
                  <a:pt x="599406" y="372591"/>
                  <a:pt x="599406" y="444029"/>
                </a:cubicBezTo>
                <a:cubicBezTo>
                  <a:pt x="599406" y="510555"/>
                  <a:pt x="594160" y="571277"/>
                  <a:pt x="583667" y="626195"/>
                </a:cubicBezTo>
                <a:cubicBezTo>
                  <a:pt x="573175" y="681112"/>
                  <a:pt x="555762" y="728328"/>
                  <a:pt x="531429" y="767842"/>
                </a:cubicBezTo>
                <a:cubicBezTo>
                  <a:pt x="507095" y="807356"/>
                  <a:pt x="475283" y="837940"/>
                  <a:pt x="435993" y="859594"/>
                </a:cubicBezTo>
                <a:cubicBezTo>
                  <a:pt x="396702" y="881249"/>
                  <a:pt x="348258" y="892076"/>
                  <a:pt x="290662" y="892076"/>
                </a:cubicBezTo>
                <a:cubicBezTo>
                  <a:pt x="236191" y="892076"/>
                  <a:pt x="190314" y="882365"/>
                  <a:pt x="153033" y="862943"/>
                </a:cubicBezTo>
                <a:cubicBezTo>
                  <a:pt x="115752" y="843521"/>
                  <a:pt x="85726" y="814946"/>
                  <a:pt x="62955" y="777218"/>
                </a:cubicBezTo>
                <a:cubicBezTo>
                  <a:pt x="40184" y="739490"/>
                  <a:pt x="23999" y="693056"/>
                  <a:pt x="14400" y="637915"/>
                </a:cubicBezTo>
                <a:cubicBezTo>
                  <a:pt x="4800" y="582774"/>
                  <a:pt x="0" y="519485"/>
                  <a:pt x="0" y="448047"/>
                </a:cubicBezTo>
                <a:cubicBezTo>
                  <a:pt x="0" y="381968"/>
                  <a:pt x="5358" y="321357"/>
                  <a:pt x="16074" y="266217"/>
                </a:cubicBezTo>
                <a:cubicBezTo>
                  <a:pt x="26790" y="211076"/>
                  <a:pt x="44202" y="163748"/>
                  <a:pt x="68313" y="124234"/>
                </a:cubicBezTo>
                <a:cubicBezTo>
                  <a:pt x="92423" y="84721"/>
                  <a:pt x="124123" y="54136"/>
                  <a:pt x="163414" y="32482"/>
                </a:cubicBezTo>
                <a:cubicBezTo>
                  <a:pt x="202704" y="10827"/>
                  <a:pt x="250925" y="0"/>
                  <a:pt x="308075"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8954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4717CF-26B5-4958-9CEC-6F426FB68B9C}"/>
              </a:ext>
            </a:extLst>
          </p:cNvPr>
          <p:cNvSpPr/>
          <p:nvPr/>
        </p:nvSpPr>
        <p:spPr>
          <a:xfrm>
            <a:off x="0" y="0"/>
            <a:ext cx="12192000" cy="6858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Google Shape;115;p3">
            <a:extLst>
              <a:ext uri="{FF2B5EF4-FFF2-40B4-BE49-F238E27FC236}">
                <a16:creationId xmlns:a16="http://schemas.microsoft.com/office/drawing/2014/main" id="{0993B520-084F-48B9-A479-700E65FC4698}"/>
              </a:ext>
            </a:extLst>
          </p:cNvPr>
          <p:cNvSpPr/>
          <p:nvPr/>
        </p:nvSpPr>
        <p:spPr>
          <a:xfrm>
            <a:off x="-2552700"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16;p3">
            <a:extLst>
              <a:ext uri="{FF2B5EF4-FFF2-40B4-BE49-F238E27FC236}">
                <a16:creationId xmlns:a16="http://schemas.microsoft.com/office/drawing/2014/main" id="{8878FC7A-8A99-4E51-9B86-8BA62FB1930E}"/>
              </a:ext>
            </a:extLst>
          </p:cNvPr>
          <p:cNvSpPr/>
          <p:nvPr/>
        </p:nvSpPr>
        <p:spPr>
          <a:xfrm>
            <a:off x="-2821215" y="-1126672"/>
            <a:ext cx="7358743" cy="8476343"/>
          </a:xfrm>
          <a:prstGeom prst="flowChartInputOutput">
            <a:avLst/>
          </a:prstGeom>
          <a:gradFill>
            <a:gsLst>
              <a:gs pos="0">
                <a:srgbClr val="92AAEA">
                  <a:alpha val="0"/>
                </a:srgbClr>
              </a:gs>
              <a:gs pos="18000">
                <a:srgbClr val="92AAEA">
                  <a:alpha val="0"/>
                </a:srgbClr>
              </a:gs>
              <a:gs pos="100000">
                <a:srgbClr val="FFFFFF">
                  <a:alpha val="54901"/>
                </a:srgbClr>
              </a:gs>
            </a:gsLst>
            <a:lin ang="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17;p3">
            <a:extLst>
              <a:ext uri="{FF2B5EF4-FFF2-40B4-BE49-F238E27FC236}">
                <a16:creationId xmlns:a16="http://schemas.microsoft.com/office/drawing/2014/main" id="{02228522-9DA0-4C72-B523-C8DAD6D65A53}"/>
              </a:ext>
            </a:extLst>
          </p:cNvPr>
          <p:cNvSpPr/>
          <p:nvPr/>
        </p:nvSpPr>
        <p:spPr>
          <a:xfrm>
            <a:off x="-3089730" y="-1126672"/>
            <a:ext cx="7358743" cy="8476343"/>
          </a:xfrm>
          <a:prstGeom prst="flowChartInputOutput">
            <a:avLst/>
          </a:prstGeom>
          <a:solidFill>
            <a:schemeClr val="lt1">
              <a:alpha val="74901"/>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文字方塊 5">
            <a:extLst>
              <a:ext uri="{FF2B5EF4-FFF2-40B4-BE49-F238E27FC236}">
                <a16:creationId xmlns:a16="http://schemas.microsoft.com/office/drawing/2014/main" id="{21E54993-6D13-45E3-9A0C-A2F0BF7061E3}"/>
              </a:ext>
            </a:extLst>
          </p:cNvPr>
          <p:cNvSpPr txBox="1"/>
          <p:nvPr/>
        </p:nvSpPr>
        <p:spPr>
          <a:xfrm>
            <a:off x="-17462" y="4336940"/>
            <a:ext cx="3305175" cy="830997"/>
          </a:xfrm>
          <a:prstGeom prst="rect">
            <a:avLst/>
          </a:prstGeom>
          <a:noFill/>
        </p:spPr>
        <p:txBody>
          <a:bodyPr wrap="square" rtlCol="0">
            <a:spAutoFit/>
          </a:bodyPr>
          <a:lstStyle/>
          <a:p>
            <a:r>
              <a:rPr lang="zh-TW" altLang="en-US" sz="4800" b="1"/>
              <a:t>結論與展望</a:t>
            </a:r>
          </a:p>
        </p:txBody>
      </p:sp>
      <p:sp>
        <p:nvSpPr>
          <p:cNvPr id="7" name="文字方塊 6">
            <a:extLst>
              <a:ext uri="{FF2B5EF4-FFF2-40B4-BE49-F238E27FC236}">
                <a16:creationId xmlns:a16="http://schemas.microsoft.com/office/drawing/2014/main" id="{E2A0F99A-8949-4FA6-8440-5FF543C5500F}"/>
              </a:ext>
            </a:extLst>
          </p:cNvPr>
          <p:cNvSpPr txBox="1"/>
          <p:nvPr/>
        </p:nvSpPr>
        <p:spPr>
          <a:xfrm>
            <a:off x="5642472" y="1228397"/>
            <a:ext cx="5921828" cy="5078313"/>
          </a:xfrm>
          <a:prstGeom prst="rect">
            <a:avLst/>
          </a:prstGeom>
          <a:noFill/>
        </p:spPr>
        <p:txBody>
          <a:bodyPr wrap="square" rtlCol="0">
            <a:spAutoFit/>
          </a:bodyPr>
          <a:lstStyle/>
          <a:p>
            <a:r>
              <a:rPr lang="zh-TW" altLang="en-US" sz="2000" b="1">
                <a:solidFill>
                  <a:schemeClr val="bg1"/>
                </a:solidFill>
              </a:rPr>
              <a:t>即便現階段的程式功能都已實現，但在未來我們希望能在以下三個方面做出調整使其發揮更好的功能</a:t>
            </a:r>
            <a:r>
              <a:rPr lang="en-US" altLang="zh-TW" sz="2000" b="1">
                <a:solidFill>
                  <a:schemeClr val="bg1"/>
                </a:solidFill>
              </a:rPr>
              <a:t>:</a:t>
            </a:r>
          </a:p>
          <a:p>
            <a:endParaRPr lang="en-US" altLang="zh-TW" sz="2000" b="1">
              <a:solidFill>
                <a:schemeClr val="bg1"/>
              </a:solidFill>
            </a:endParaRPr>
          </a:p>
          <a:p>
            <a:r>
              <a:rPr lang="en-US" altLang="zh-TW" sz="2800" b="1">
                <a:solidFill>
                  <a:schemeClr val="bg1"/>
                </a:solidFill>
              </a:rPr>
              <a:t>1.</a:t>
            </a:r>
            <a:r>
              <a:rPr lang="zh-TW" altLang="en-US" sz="2800" b="1">
                <a:solidFill>
                  <a:schemeClr val="bg1"/>
                </a:solidFill>
              </a:rPr>
              <a:t>提示詞</a:t>
            </a:r>
            <a:r>
              <a:rPr lang="en-US" altLang="zh-TW" sz="2800" b="1">
                <a:solidFill>
                  <a:schemeClr val="bg1"/>
                </a:solidFill>
              </a:rPr>
              <a:t>: </a:t>
            </a:r>
            <a:r>
              <a:rPr lang="zh-TW" altLang="en-US" sz="2000" b="1">
                <a:solidFill>
                  <a:schemeClr val="bg1"/>
                </a:solidFill>
              </a:rPr>
              <a:t>通過繼續調整提示詞讓</a:t>
            </a:r>
            <a:r>
              <a:rPr lang="en-US" altLang="zh-TW" sz="2000" b="1">
                <a:solidFill>
                  <a:schemeClr val="bg1"/>
                </a:solidFill>
              </a:rPr>
              <a:t>AI</a:t>
            </a:r>
            <a:r>
              <a:rPr lang="zh-TW" altLang="en-US" sz="2000" b="1">
                <a:solidFill>
                  <a:schemeClr val="bg1"/>
                </a:solidFill>
              </a:rPr>
              <a:t>能夠提供更為複雜的程式觀念與技巧解說，讓使用者能夠使用的範圍更大並且給予的建議與教學更佳的淺顯易懂</a:t>
            </a:r>
            <a:endParaRPr lang="en-US" altLang="zh-TW" sz="2000" b="1">
              <a:solidFill>
                <a:schemeClr val="bg1"/>
              </a:solidFill>
            </a:endParaRPr>
          </a:p>
          <a:p>
            <a:endParaRPr lang="en-US" altLang="zh-TW" sz="2000" b="1">
              <a:solidFill>
                <a:schemeClr val="bg1"/>
              </a:solidFill>
            </a:endParaRPr>
          </a:p>
          <a:p>
            <a:r>
              <a:rPr lang="en-US" altLang="zh-TW" sz="2800" b="1">
                <a:solidFill>
                  <a:schemeClr val="bg1"/>
                </a:solidFill>
              </a:rPr>
              <a:t>2.</a:t>
            </a:r>
            <a:r>
              <a:rPr lang="zh-TW" altLang="en-US" sz="2800" b="1">
                <a:solidFill>
                  <a:schemeClr val="bg1"/>
                </a:solidFill>
              </a:rPr>
              <a:t>題目量的增減</a:t>
            </a:r>
            <a:r>
              <a:rPr lang="en-US" altLang="zh-TW" sz="2800" b="1">
                <a:solidFill>
                  <a:schemeClr val="bg1"/>
                </a:solidFill>
              </a:rPr>
              <a:t>:</a:t>
            </a:r>
            <a:r>
              <a:rPr lang="zh-TW" altLang="en-US" sz="2800" b="1">
                <a:solidFill>
                  <a:schemeClr val="bg1"/>
                </a:solidFill>
              </a:rPr>
              <a:t> </a:t>
            </a:r>
            <a:r>
              <a:rPr lang="zh-TW" altLang="en-US" sz="2000" b="1">
                <a:solidFill>
                  <a:schemeClr val="bg1"/>
                </a:solidFill>
              </a:rPr>
              <a:t>未來我們將會逐步增加題目，給與使用者更多練習的機會幫助他們更快的學好程式</a:t>
            </a:r>
            <a:endParaRPr lang="en-US" altLang="zh-TW" sz="2000" b="1">
              <a:solidFill>
                <a:schemeClr val="bg1"/>
              </a:solidFill>
            </a:endParaRPr>
          </a:p>
          <a:p>
            <a:endParaRPr lang="en-US" altLang="zh-TW" sz="2000" b="1">
              <a:solidFill>
                <a:schemeClr val="bg1"/>
              </a:solidFill>
            </a:endParaRPr>
          </a:p>
          <a:p>
            <a:r>
              <a:rPr lang="en-US" altLang="zh-TW" sz="2800" b="1">
                <a:solidFill>
                  <a:schemeClr val="bg1"/>
                </a:solidFill>
              </a:rPr>
              <a:t>3.</a:t>
            </a:r>
            <a:r>
              <a:rPr lang="zh-TW" altLang="en-US" sz="2800" b="1">
                <a:solidFill>
                  <a:schemeClr val="bg1"/>
                </a:solidFill>
              </a:rPr>
              <a:t>對題庫做出分類</a:t>
            </a:r>
            <a:r>
              <a:rPr lang="en-US" altLang="zh-TW" sz="2800" b="1">
                <a:solidFill>
                  <a:schemeClr val="bg1"/>
                </a:solidFill>
              </a:rPr>
              <a:t>:</a:t>
            </a:r>
            <a:r>
              <a:rPr lang="zh-TW" altLang="en-US" sz="2800" b="1">
                <a:solidFill>
                  <a:schemeClr val="bg1"/>
                </a:solidFill>
              </a:rPr>
              <a:t> </a:t>
            </a:r>
            <a:r>
              <a:rPr lang="zh-TW" altLang="en-US" sz="2000" b="1">
                <a:solidFill>
                  <a:schemeClr val="bg1"/>
                </a:solidFill>
              </a:rPr>
              <a:t>後續我們將會對題目的分類方式做出改變，除了依照難度劃分，也會加入依照題目類型劃分、篩選的功能幫助使用者針對某些觀念做練習與加強</a:t>
            </a:r>
          </a:p>
        </p:txBody>
      </p:sp>
      <p:sp useBgFill="1">
        <p:nvSpPr>
          <p:cNvPr id="9" name="Google Shape;240;p16">
            <a:extLst>
              <a:ext uri="{FF2B5EF4-FFF2-40B4-BE49-F238E27FC236}">
                <a16:creationId xmlns:a16="http://schemas.microsoft.com/office/drawing/2014/main" id="{2F9C9265-04A2-49CD-A508-AE5C489DC2C2}"/>
              </a:ext>
            </a:extLst>
          </p:cNvPr>
          <p:cNvSpPr/>
          <p:nvPr/>
        </p:nvSpPr>
        <p:spPr>
          <a:xfrm>
            <a:off x="306143" y="957797"/>
            <a:ext cx="2657964" cy="1877205"/>
          </a:xfrm>
          <a:custGeom>
            <a:avLst/>
            <a:gdLst/>
            <a:ahLst/>
            <a:cxnLst/>
            <a:rect l="l" t="t" r="r" b="b"/>
            <a:pathLst>
              <a:path w="1122759" h="792956" extrusionOk="0">
                <a:moveTo>
                  <a:pt x="267890" y="83939"/>
                </a:moveTo>
                <a:cubicBezTo>
                  <a:pt x="234156" y="83939"/>
                  <a:pt x="206771" y="91876"/>
                  <a:pt x="185737" y="107751"/>
                </a:cubicBezTo>
                <a:cubicBezTo>
                  <a:pt x="164703" y="123626"/>
                  <a:pt x="148133" y="145454"/>
                  <a:pt x="136029" y="173236"/>
                </a:cubicBezTo>
                <a:cubicBezTo>
                  <a:pt x="123924" y="201017"/>
                  <a:pt x="115689" y="233561"/>
                  <a:pt x="111323" y="270867"/>
                </a:cubicBezTo>
                <a:cubicBezTo>
                  <a:pt x="106957" y="308173"/>
                  <a:pt x="104775" y="348258"/>
                  <a:pt x="104775" y="391120"/>
                </a:cubicBezTo>
                <a:cubicBezTo>
                  <a:pt x="104775" y="448667"/>
                  <a:pt x="107751" y="497582"/>
                  <a:pt x="113704" y="537865"/>
                </a:cubicBezTo>
                <a:cubicBezTo>
                  <a:pt x="119657" y="578148"/>
                  <a:pt x="129083" y="610989"/>
                  <a:pt x="141982" y="636389"/>
                </a:cubicBezTo>
                <a:cubicBezTo>
                  <a:pt x="154880" y="661789"/>
                  <a:pt x="171350" y="680244"/>
                  <a:pt x="191393" y="691753"/>
                </a:cubicBezTo>
                <a:cubicBezTo>
                  <a:pt x="211435" y="703262"/>
                  <a:pt x="235743" y="709017"/>
                  <a:pt x="264318" y="709017"/>
                </a:cubicBezTo>
                <a:cubicBezTo>
                  <a:pt x="286543" y="709017"/>
                  <a:pt x="306089" y="705445"/>
                  <a:pt x="322957" y="698301"/>
                </a:cubicBezTo>
                <a:cubicBezTo>
                  <a:pt x="339824" y="691158"/>
                  <a:pt x="354310" y="680938"/>
                  <a:pt x="366414" y="667643"/>
                </a:cubicBezTo>
                <a:cubicBezTo>
                  <a:pt x="378519" y="654348"/>
                  <a:pt x="388540" y="638373"/>
                  <a:pt x="396478" y="619720"/>
                </a:cubicBezTo>
                <a:cubicBezTo>
                  <a:pt x="404415" y="601067"/>
                  <a:pt x="410765" y="580430"/>
                  <a:pt x="415528" y="557808"/>
                </a:cubicBezTo>
                <a:cubicBezTo>
                  <a:pt x="420290" y="535186"/>
                  <a:pt x="423564" y="510679"/>
                  <a:pt x="425350" y="484287"/>
                </a:cubicBezTo>
                <a:cubicBezTo>
                  <a:pt x="427136" y="457894"/>
                  <a:pt x="428029" y="430411"/>
                  <a:pt x="428029" y="401836"/>
                </a:cubicBezTo>
                <a:cubicBezTo>
                  <a:pt x="428029" y="363339"/>
                  <a:pt x="426640" y="328811"/>
                  <a:pt x="423862" y="298251"/>
                </a:cubicBezTo>
                <a:cubicBezTo>
                  <a:pt x="421084" y="267692"/>
                  <a:pt x="417016" y="240704"/>
                  <a:pt x="411658" y="217289"/>
                </a:cubicBezTo>
                <a:cubicBezTo>
                  <a:pt x="406300" y="193873"/>
                  <a:pt x="399355" y="173732"/>
                  <a:pt x="390822" y="156865"/>
                </a:cubicBezTo>
                <a:cubicBezTo>
                  <a:pt x="382289" y="139997"/>
                  <a:pt x="372070" y="126107"/>
                  <a:pt x="360164" y="115193"/>
                </a:cubicBezTo>
                <a:cubicBezTo>
                  <a:pt x="348257" y="104279"/>
                  <a:pt x="334664" y="96341"/>
                  <a:pt x="319385" y="91380"/>
                </a:cubicBezTo>
                <a:cubicBezTo>
                  <a:pt x="304105" y="86419"/>
                  <a:pt x="286940" y="83939"/>
                  <a:pt x="267890" y="83939"/>
                </a:cubicBezTo>
                <a:close/>
                <a:moveTo>
                  <a:pt x="711398" y="11311"/>
                </a:moveTo>
                <a:lnTo>
                  <a:pt x="1052512" y="11311"/>
                </a:lnTo>
                <a:cubicBezTo>
                  <a:pt x="1055687" y="11311"/>
                  <a:pt x="1058763" y="12204"/>
                  <a:pt x="1061740" y="13990"/>
                </a:cubicBezTo>
                <a:cubicBezTo>
                  <a:pt x="1064716" y="15776"/>
                  <a:pt x="1067197" y="18454"/>
                  <a:pt x="1069181" y="22026"/>
                </a:cubicBezTo>
                <a:cubicBezTo>
                  <a:pt x="1071165" y="25598"/>
                  <a:pt x="1072654" y="30162"/>
                  <a:pt x="1073646" y="35719"/>
                </a:cubicBezTo>
                <a:cubicBezTo>
                  <a:pt x="1074638" y="41275"/>
                  <a:pt x="1075134" y="47823"/>
                  <a:pt x="1075134" y="55364"/>
                </a:cubicBezTo>
                <a:cubicBezTo>
                  <a:pt x="1075134" y="69651"/>
                  <a:pt x="1073233" y="80764"/>
                  <a:pt x="1069432" y="88701"/>
                </a:cubicBezTo>
                <a:cubicBezTo>
                  <a:pt x="1065631" y="96639"/>
                  <a:pt x="1060310" y="100608"/>
                  <a:pt x="1053470" y="100608"/>
                </a:cubicBezTo>
                <a:lnTo>
                  <a:pt x="778073" y="100608"/>
                </a:lnTo>
                <a:lnTo>
                  <a:pt x="778073" y="316706"/>
                </a:lnTo>
                <a:cubicBezTo>
                  <a:pt x="791455" y="314722"/>
                  <a:pt x="805124" y="313531"/>
                  <a:pt x="819080" y="313134"/>
                </a:cubicBezTo>
                <a:cubicBezTo>
                  <a:pt x="833036" y="312737"/>
                  <a:pt x="849191" y="312539"/>
                  <a:pt x="867547" y="312539"/>
                </a:cubicBezTo>
                <a:cubicBezTo>
                  <a:pt x="909981" y="312539"/>
                  <a:pt x="947067" y="317797"/>
                  <a:pt x="978805" y="328315"/>
                </a:cubicBezTo>
                <a:cubicBezTo>
                  <a:pt x="1010543" y="338832"/>
                  <a:pt x="1037022" y="353715"/>
                  <a:pt x="1058242" y="372963"/>
                </a:cubicBezTo>
                <a:cubicBezTo>
                  <a:pt x="1079462" y="392211"/>
                  <a:pt x="1095521" y="415528"/>
                  <a:pt x="1106416" y="442912"/>
                </a:cubicBezTo>
                <a:cubicBezTo>
                  <a:pt x="1117311" y="470297"/>
                  <a:pt x="1122759" y="500658"/>
                  <a:pt x="1122759" y="533995"/>
                </a:cubicBezTo>
                <a:cubicBezTo>
                  <a:pt x="1122759" y="575270"/>
                  <a:pt x="1115814" y="611981"/>
                  <a:pt x="1101923" y="644128"/>
                </a:cubicBezTo>
                <a:cubicBezTo>
                  <a:pt x="1088033" y="676275"/>
                  <a:pt x="1068387" y="703362"/>
                  <a:pt x="1042987" y="725388"/>
                </a:cubicBezTo>
                <a:cubicBezTo>
                  <a:pt x="1017587" y="747415"/>
                  <a:pt x="987325" y="764183"/>
                  <a:pt x="952202" y="775692"/>
                </a:cubicBezTo>
                <a:cubicBezTo>
                  <a:pt x="917079" y="787201"/>
                  <a:pt x="878086" y="792956"/>
                  <a:pt x="835223" y="792956"/>
                </a:cubicBezTo>
                <a:cubicBezTo>
                  <a:pt x="811411" y="792956"/>
                  <a:pt x="788789" y="791269"/>
                  <a:pt x="767357" y="787896"/>
                </a:cubicBezTo>
                <a:cubicBezTo>
                  <a:pt x="745926" y="784523"/>
                  <a:pt x="726876" y="780355"/>
                  <a:pt x="710207" y="775394"/>
                </a:cubicBezTo>
                <a:cubicBezTo>
                  <a:pt x="693539" y="770433"/>
                  <a:pt x="679847" y="765572"/>
                  <a:pt x="669131" y="760809"/>
                </a:cubicBezTo>
                <a:cubicBezTo>
                  <a:pt x="658415" y="756047"/>
                  <a:pt x="651569" y="752276"/>
                  <a:pt x="648593" y="749498"/>
                </a:cubicBezTo>
                <a:cubicBezTo>
                  <a:pt x="645616" y="746720"/>
                  <a:pt x="643532" y="744141"/>
                  <a:pt x="642342" y="741759"/>
                </a:cubicBezTo>
                <a:cubicBezTo>
                  <a:pt x="641151" y="739378"/>
                  <a:pt x="640060" y="736501"/>
                  <a:pt x="639068" y="733127"/>
                </a:cubicBezTo>
                <a:cubicBezTo>
                  <a:pt x="638075" y="729754"/>
                  <a:pt x="637381" y="725487"/>
                  <a:pt x="636984" y="720328"/>
                </a:cubicBezTo>
                <a:cubicBezTo>
                  <a:pt x="636587" y="715169"/>
                  <a:pt x="636389" y="709017"/>
                  <a:pt x="636389" y="701873"/>
                </a:cubicBezTo>
                <a:cubicBezTo>
                  <a:pt x="636389" y="695126"/>
                  <a:pt x="636686" y="689074"/>
                  <a:pt x="637282" y="683716"/>
                </a:cubicBezTo>
                <a:cubicBezTo>
                  <a:pt x="637877" y="678358"/>
                  <a:pt x="638968" y="673993"/>
                  <a:pt x="640556" y="670619"/>
                </a:cubicBezTo>
                <a:cubicBezTo>
                  <a:pt x="642143" y="667246"/>
                  <a:pt x="644029" y="664766"/>
                  <a:pt x="646211" y="663178"/>
                </a:cubicBezTo>
                <a:cubicBezTo>
                  <a:pt x="648394" y="661590"/>
                  <a:pt x="650875" y="660797"/>
                  <a:pt x="653653" y="660797"/>
                </a:cubicBezTo>
                <a:cubicBezTo>
                  <a:pt x="657621" y="660797"/>
                  <a:pt x="663773" y="663277"/>
                  <a:pt x="672107" y="668238"/>
                </a:cubicBezTo>
                <a:cubicBezTo>
                  <a:pt x="680442" y="673199"/>
                  <a:pt x="691654" y="678557"/>
                  <a:pt x="705743" y="684312"/>
                </a:cubicBezTo>
                <a:cubicBezTo>
                  <a:pt x="719832" y="690066"/>
                  <a:pt x="737294" y="695523"/>
                  <a:pt x="758130" y="700683"/>
                </a:cubicBezTo>
                <a:cubicBezTo>
                  <a:pt x="778966" y="705842"/>
                  <a:pt x="803672" y="708422"/>
                  <a:pt x="832247" y="708422"/>
                </a:cubicBezTo>
                <a:cubicBezTo>
                  <a:pt x="858837" y="708422"/>
                  <a:pt x="883245" y="705247"/>
                  <a:pt x="905470" y="698897"/>
                </a:cubicBezTo>
                <a:cubicBezTo>
                  <a:pt x="927695" y="692547"/>
                  <a:pt x="946844" y="682625"/>
                  <a:pt x="962918" y="669131"/>
                </a:cubicBezTo>
                <a:cubicBezTo>
                  <a:pt x="978991" y="655637"/>
                  <a:pt x="991592" y="638671"/>
                  <a:pt x="1000720" y="618232"/>
                </a:cubicBezTo>
                <a:cubicBezTo>
                  <a:pt x="1009848" y="597793"/>
                  <a:pt x="1014412" y="572889"/>
                  <a:pt x="1014412" y="543520"/>
                </a:cubicBezTo>
                <a:cubicBezTo>
                  <a:pt x="1014412" y="518914"/>
                  <a:pt x="1010543" y="497185"/>
                  <a:pt x="1002804" y="478333"/>
                </a:cubicBezTo>
                <a:cubicBezTo>
                  <a:pt x="995065" y="459482"/>
                  <a:pt x="983158" y="443805"/>
                  <a:pt x="967085" y="431304"/>
                </a:cubicBezTo>
                <a:cubicBezTo>
                  <a:pt x="951011" y="418802"/>
                  <a:pt x="930671" y="409476"/>
                  <a:pt x="906065" y="403324"/>
                </a:cubicBezTo>
                <a:cubicBezTo>
                  <a:pt x="881459" y="397172"/>
                  <a:pt x="852090" y="394097"/>
                  <a:pt x="817959" y="394097"/>
                </a:cubicBezTo>
                <a:cubicBezTo>
                  <a:pt x="793750" y="394097"/>
                  <a:pt x="772914" y="395287"/>
                  <a:pt x="755451" y="397669"/>
                </a:cubicBezTo>
                <a:cubicBezTo>
                  <a:pt x="737989" y="400050"/>
                  <a:pt x="721717" y="401240"/>
                  <a:pt x="706636" y="401240"/>
                </a:cubicBezTo>
                <a:cubicBezTo>
                  <a:pt x="695523" y="401240"/>
                  <a:pt x="687586" y="398661"/>
                  <a:pt x="682823" y="393501"/>
                </a:cubicBezTo>
                <a:cubicBezTo>
                  <a:pt x="678061" y="388342"/>
                  <a:pt x="675679" y="378420"/>
                  <a:pt x="675679" y="363736"/>
                </a:cubicBezTo>
                <a:lnTo>
                  <a:pt x="675679" y="50006"/>
                </a:lnTo>
                <a:cubicBezTo>
                  <a:pt x="675679" y="36909"/>
                  <a:pt x="678755" y="27186"/>
                  <a:pt x="684907" y="20836"/>
                </a:cubicBezTo>
                <a:cubicBezTo>
                  <a:pt x="691058" y="14486"/>
                  <a:pt x="699889" y="11311"/>
                  <a:pt x="711398" y="11311"/>
                </a:cubicBezTo>
                <a:close/>
                <a:moveTo>
                  <a:pt x="273843" y="0"/>
                </a:moveTo>
                <a:cubicBezTo>
                  <a:pt x="322659" y="0"/>
                  <a:pt x="363636" y="8632"/>
                  <a:pt x="396775" y="25896"/>
                </a:cubicBezTo>
                <a:cubicBezTo>
                  <a:pt x="429914" y="43160"/>
                  <a:pt x="456604" y="68560"/>
                  <a:pt x="476845" y="102096"/>
                </a:cubicBezTo>
                <a:cubicBezTo>
                  <a:pt x="497086" y="135632"/>
                  <a:pt x="511472" y="176907"/>
                  <a:pt x="520005" y="225921"/>
                </a:cubicBezTo>
                <a:cubicBezTo>
                  <a:pt x="528538" y="274935"/>
                  <a:pt x="532804" y="331192"/>
                  <a:pt x="532804" y="394692"/>
                </a:cubicBezTo>
                <a:cubicBezTo>
                  <a:pt x="532804" y="453826"/>
                  <a:pt x="528141" y="507801"/>
                  <a:pt x="518814" y="556617"/>
                </a:cubicBezTo>
                <a:cubicBezTo>
                  <a:pt x="509488" y="605433"/>
                  <a:pt x="494010" y="647402"/>
                  <a:pt x="472380" y="682526"/>
                </a:cubicBezTo>
                <a:cubicBezTo>
                  <a:pt x="450750" y="717649"/>
                  <a:pt x="422473" y="744835"/>
                  <a:pt x="387548" y="764083"/>
                </a:cubicBezTo>
                <a:cubicBezTo>
                  <a:pt x="352623" y="783332"/>
                  <a:pt x="309562" y="792956"/>
                  <a:pt x="258365" y="792956"/>
                </a:cubicBezTo>
                <a:cubicBezTo>
                  <a:pt x="209946" y="792956"/>
                  <a:pt x="169168" y="784324"/>
                  <a:pt x="136029" y="767060"/>
                </a:cubicBezTo>
                <a:cubicBezTo>
                  <a:pt x="102889" y="749796"/>
                  <a:pt x="76200" y="724396"/>
                  <a:pt x="55959" y="690860"/>
                </a:cubicBezTo>
                <a:cubicBezTo>
                  <a:pt x="35718" y="657324"/>
                  <a:pt x="21332" y="616049"/>
                  <a:pt x="12799" y="567035"/>
                </a:cubicBezTo>
                <a:cubicBezTo>
                  <a:pt x="4266" y="518021"/>
                  <a:pt x="0" y="461764"/>
                  <a:pt x="0" y="398264"/>
                </a:cubicBezTo>
                <a:cubicBezTo>
                  <a:pt x="0" y="339526"/>
                  <a:pt x="4762" y="285651"/>
                  <a:pt x="14287" y="236637"/>
                </a:cubicBezTo>
                <a:cubicBezTo>
                  <a:pt x="23812" y="187622"/>
                  <a:pt x="39290" y="145554"/>
                  <a:pt x="60721" y="110430"/>
                </a:cubicBezTo>
                <a:cubicBezTo>
                  <a:pt x="82153" y="75307"/>
                  <a:pt x="110331" y="48121"/>
                  <a:pt x="145256" y="28872"/>
                </a:cubicBezTo>
                <a:cubicBezTo>
                  <a:pt x="180181" y="9624"/>
                  <a:pt x="223043" y="0"/>
                  <a:pt x="273843" y="0"/>
                </a:cubicBezTo>
                <a:close/>
              </a:path>
            </a:pathLst>
          </a:custGeom>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9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98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3244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655</Words>
  <Application>Microsoft Office PowerPoint</Application>
  <PresentationFormat>寬螢幕</PresentationFormat>
  <Paragraphs>50</Paragraphs>
  <Slides>8</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初音史萊姆</dc:creator>
  <cp:lastModifiedBy>初音史萊姆</cp:lastModifiedBy>
  <cp:revision>21</cp:revision>
  <dcterms:created xsi:type="dcterms:W3CDTF">2024-12-10T06:29:31Z</dcterms:created>
  <dcterms:modified xsi:type="dcterms:W3CDTF">2024-12-10T15:25:46Z</dcterms:modified>
</cp:coreProperties>
</file>