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5" r:id="rId2"/>
    <p:sldId id="395" r:id="rId3"/>
    <p:sldId id="417" r:id="rId4"/>
    <p:sldId id="427" r:id="rId5"/>
    <p:sldId id="435" r:id="rId6"/>
    <p:sldId id="418" r:id="rId7"/>
    <p:sldId id="428" r:id="rId8"/>
    <p:sldId id="429" r:id="rId9"/>
    <p:sldId id="432" r:id="rId10"/>
    <p:sldId id="430" r:id="rId11"/>
    <p:sldId id="433" r:id="rId12"/>
    <p:sldId id="438" r:id="rId13"/>
    <p:sldId id="437" r:id="rId14"/>
    <p:sldId id="439" r:id="rId15"/>
    <p:sldId id="434" r:id="rId16"/>
    <p:sldId id="426" r:id="rId17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>
          <p15:clr>
            <a:srgbClr val="A4A3A4"/>
          </p15:clr>
        </p15:guide>
        <p15:guide id="2" pos="4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33"/>
    <a:srgbClr val="FF9900"/>
    <a:srgbClr val="0066CC"/>
    <a:srgbClr val="00FF00"/>
    <a:srgbClr val="00CC99"/>
    <a:srgbClr val="0033CC"/>
    <a:srgbClr val="0066FF"/>
    <a:srgbClr val="0099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3" autoAdjust="0"/>
    <p:restoredTop sz="94660"/>
  </p:normalViewPr>
  <p:slideViewPr>
    <p:cSldViewPr snapToObjects="1">
      <p:cViewPr varScale="1">
        <p:scale>
          <a:sx n="150" d="100"/>
          <a:sy n="150" d="100"/>
        </p:scale>
        <p:origin x="2292" y="42"/>
      </p:cViewPr>
      <p:guideLst>
        <p:guide orient="horz" pos="1298"/>
        <p:guide pos="483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3156" y="6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魚蝦 張" userId="0484dc01fe074e4e" providerId="LiveId" clId="{131A201C-3521-499A-BA17-71D2A5B02A51}"/>
    <pc:docChg chg="modSld">
      <pc:chgData name="魚蝦 張" userId="0484dc01fe074e4e" providerId="LiveId" clId="{131A201C-3521-499A-BA17-71D2A5B02A51}" dt="2024-10-16T13:33:33.303" v="19" actId="20577"/>
      <pc:docMkLst>
        <pc:docMk/>
      </pc:docMkLst>
      <pc:sldChg chg="modSp mod">
        <pc:chgData name="魚蝦 張" userId="0484dc01fe074e4e" providerId="LiveId" clId="{131A201C-3521-499A-BA17-71D2A5B02A51}" dt="2024-10-16T13:33:33.303" v="19" actId="20577"/>
        <pc:sldMkLst>
          <pc:docMk/>
          <pc:sldMk cId="1396314876" sldId="415"/>
        </pc:sldMkLst>
        <pc:spChg chg="mod">
          <ac:chgData name="魚蝦 張" userId="0484dc01fe074e4e" providerId="LiveId" clId="{131A201C-3521-499A-BA17-71D2A5B02A51}" dt="2024-10-16T13:33:33.303" v="19" actId="20577"/>
          <ac:spMkLst>
            <pc:docMk/>
            <pc:sldMk cId="1396314876" sldId="415"/>
            <ac:spMk id="922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50F7D081-1DDC-4E4C-A341-2F2384F726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998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A9E9D3F-8FF0-4AE0-8659-D2846C841F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201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06B5FB-40FE-46A2-9088-8DB28D1119F0}" type="slidenum">
              <a:rPr lang="zh-TW" altLang="en-US" sz="1200"/>
              <a:pPr eaLnBrk="1" hangingPunct="1"/>
              <a:t>1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99369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C6F76-E1D9-1BAE-2E66-B84E6236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40108C2-57C0-7537-3915-30CD51C256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1362C3E-4089-D94B-9C52-4618396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12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EE56-5956-B709-BB26-AE5DF3468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9F1A691-3FA6-92A2-2893-565A9FE8F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3D6B4B5-9E39-4A7A-3E77-8F3624A2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74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3627B-999F-65CA-05B3-45BA2171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C52D8E5-3EAE-069D-D581-830A16A5EE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EB91058-7E06-DFEB-C6B2-DB77E622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3E59A-D499-E4C5-1437-87DB5E3A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87B6BB0-C00B-5707-44AE-2A6D749BAA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517A4F5-75C2-A705-2793-92606A5D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79C0-ED70-DF1A-0697-E86452C1E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C22DC26-F34F-61DE-F453-D6B03EE117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9547431-6F73-19CC-4639-88A4FDFF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84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0BEE7-8000-87A1-25AB-D2FB0A9A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BC4346C-CF39-3520-7702-07D1A679CC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222F153-8367-FA0F-EE21-7628F07D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445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06B5FB-40FE-46A2-9088-8DB28D1119F0}" type="slidenum">
              <a:rPr lang="zh-TW" altLang="en-US" sz="1200"/>
              <a:pPr eaLnBrk="1" hangingPunct="1"/>
              <a:t>16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45890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35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87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5403D-5EB4-BF10-BFA3-924F98F2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7BFB587-83CB-F862-228D-2187F70B35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3C7EBF6-16F7-47F0-FD2D-A41FC2E2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2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42B2C-40BE-539C-4EF1-674F625F3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6404748-3A8C-7294-DCFC-95E2E4DF11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56FFF53-6CDF-2B8B-A1F6-9E08669A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6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4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77A50-237D-3CF5-AD41-A0601195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F49BC2D-E37A-C717-ED07-2DBC31C485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57B9111-2602-1243-F838-175E382F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6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C2690-426F-1A49-97D9-4FEBC1D1A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3F236B8-CA86-A9DB-6B59-66A537A81B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30F4A8E-5C1D-BF09-4A56-A21F2404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35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D31D-7290-CBEF-07B3-3284D3C2A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F870236-291C-84D0-479C-E415621393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7E201C4-76C5-0708-C001-1BCD11E7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70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0969" y="6597352"/>
            <a:ext cx="471601" cy="260648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96CA11CE-1B0D-4870-BD32-50C3632B11F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271684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6"/>
          <p:cNvSpPr>
            <a:spLocks noChangeArrowheads="1"/>
          </p:cNvSpPr>
          <p:nvPr userDrawn="1"/>
        </p:nvSpPr>
        <p:spPr bwMode="gray">
          <a:xfrm>
            <a:off x="-16989" y="0"/>
            <a:ext cx="784225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1" name="Rectangle 74"/>
          <p:cNvSpPr>
            <a:spLocks noChangeArrowheads="1"/>
          </p:cNvSpPr>
          <p:nvPr userDrawn="1"/>
        </p:nvSpPr>
        <p:spPr bwMode="gray">
          <a:xfrm rot="16200000">
            <a:off x="3746500" y="-2889250"/>
            <a:ext cx="261938" cy="6040438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2" name="Rectangle 75"/>
          <p:cNvSpPr>
            <a:spLocks noChangeArrowheads="1"/>
          </p:cNvSpPr>
          <p:nvPr userDrawn="1"/>
        </p:nvSpPr>
        <p:spPr bwMode="gray">
          <a:xfrm>
            <a:off x="6964363" y="6350"/>
            <a:ext cx="2179637" cy="25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grpSp>
        <p:nvGrpSpPr>
          <p:cNvPr id="13" name="Group 89"/>
          <p:cNvGrpSpPr>
            <a:grpSpLocks/>
          </p:cNvGrpSpPr>
          <p:nvPr userDrawn="1"/>
        </p:nvGrpSpPr>
        <p:grpSpPr bwMode="auto">
          <a:xfrm>
            <a:off x="1905000" y="0"/>
            <a:ext cx="642938" cy="285750"/>
            <a:chOff x="768" y="1700"/>
            <a:chExt cx="405" cy="2620"/>
          </a:xfrm>
        </p:grpSpPr>
        <p:sp>
          <p:nvSpPr>
            <p:cNvPr id="14" name="Rectangle 9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5" name="Rectangle 9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16" name="Group 92"/>
          <p:cNvGrpSpPr>
            <a:grpSpLocks/>
          </p:cNvGrpSpPr>
          <p:nvPr userDrawn="1"/>
        </p:nvGrpSpPr>
        <p:grpSpPr bwMode="auto">
          <a:xfrm>
            <a:off x="3810000" y="0"/>
            <a:ext cx="642938" cy="285750"/>
            <a:chOff x="768" y="1700"/>
            <a:chExt cx="405" cy="2620"/>
          </a:xfrm>
        </p:grpSpPr>
        <p:sp>
          <p:nvSpPr>
            <p:cNvPr id="17" name="Rectangle 93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8" name="Rectangle 94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19" name="Group 95"/>
          <p:cNvGrpSpPr>
            <a:grpSpLocks/>
          </p:cNvGrpSpPr>
          <p:nvPr userDrawn="1"/>
        </p:nvGrpSpPr>
        <p:grpSpPr bwMode="auto">
          <a:xfrm>
            <a:off x="5791200" y="0"/>
            <a:ext cx="642938" cy="285750"/>
            <a:chOff x="768" y="1700"/>
            <a:chExt cx="405" cy="2620"/>
          </a:xfrm>
        </p:grpSpPr>
        <p:sp>
          <p:nvSpPr>
            <p:cNvPr id="20" name="Rectangle 9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21" name="Rectangle 9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22" name="Group 98"/>
          <p:cNvGrpSpPr>
            <a:grpSpLocks/>
          </p:cNvGrpSpPr>
          <p:nvPr userDrawn="1"/>
        </p:nvGrpSpPr>
        <p:grpSpPr bwMode="auto">
          <a:xfrm>
            <a:off x="7772400" y="0"/>
            <a:ext cx="642938" cy="304800"/>
            <a:chOff x="768" y="1700"/>
            <a:chExt cx="405" cy="2620"/>
          </a:xfrm>
        </p:grpSpPr>
        <p:sp>
          <p:nvSpPr>
            <p:cNvPr id="23" name="Rectangle 99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24" name="Rectangle 100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sp>
        <p:nvSpPr>
          <p:cNvPr id="25" name="Rectangle 56"/>
          <p:cNvSpPr>
            <a:spLocks noChangeArrowheads="1"/>
          </p:cNvSpPr>
          <p:nvPr userDrawn="1"/>
        </p:nvSpPr>
        <p:spPr bwMode="gray">
          <a:xfrm>
            <a:off x="2229323" y="6596062"/>
            <a:ext cx="784225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26" name="Rectangle 74"/>
          <p:cNvSpPr>
            <a:spLocks noChangeArrowheads="1"/>
          </p:cNvSpPr>
          <p:nvPr userDrawn="1"/>
        </p:nvSpPr>
        <p:spPr bwMode="gray">
          <a:xfrm rot="16200000">
            <a:off x="6000749" y="3705224"/>
            <a:ext cx="261938" cy="6040438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27" name="Rectangle 75"/>
          <p:cNvSpPr>
            <a:spLocks noChangeArrowheads="1"/>
          </p:cNvSpPr>
          <p:nvPr userDrawn="1"/>
        </p:nvSpPr>
        <p:spPr bwMode="gray">
          <a:xfrm>
            <a:off x="700" y="6604000"/>
            <a:ext cx="2179637" cy="25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grpSp>
        <p:nvGrpSpPr>
          <p:cNvPr id="28" name="Group 89"/>
          <p:cNvGrpSpPr>
            <a:grpSpLocks/>
          </p:cNvGrpSpPr>
          <p:nvPr userDrawn="1"/>
        </p:nvGrpSpPr>
        <p:grpSpPr bwMode="auto">
          <a:xfrm>
            <a:off x="4151312" y="6596062"/>
            <a:ext cx="642938" cy="285750"/>
            <a:chOff x="768" y="1700"/>
            <a:chExt cx="405" cy="2620"/>
          </a:xfrm>
        </p:grpSpPr>
        <p:sp>
          <p:nvSpPr>
            <p:cNvPr id="29" name="Rectangle 9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30" name="Rectangle 9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31" name="Group 92"/>
          <p:cNvGrpSpPr>
            <a:grpSpLocks/>
          </p:cNvGrpSpPr>
          <p:nvPr userDrawn="1"/>
        </p:nvGrpSpPr>
        <p:grpSpPr bwMode="auto">
          <a:xfrm>
            <a:off x="6056312" y="6596062"/>
            <a:ext cx="642938" cy="285750"/>
            <a:chOff x="768" y="1700"/>
            <a:chExt cx="405" cy="2620"/>
          </a:xfrm>
        </p:grpSpPr>
        <p:sp>
          <p:nvSpPr>
            <p:cNvPr id="32" name="Rectangle 93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33" name="Rectangle 94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34" name="Group 95"/>
          <p:cNvGrpSpPr>
            <a:grpSpLocks/>
          </p:cNvGrpSpPr>
          <p:nvPr userDrawn="1"/>
        </p:nvGrpSpPr>
        <p:grpSpPr bwMode="auto">
          <a:xfrm>
            <a:off x="8037512" y="6596062"/>
            <a:ext cx="642938" cy="285750"/>
            <a:chOff x="768" y="1700"/>
            <a:chExt cx="405" cy="2620"/>
          </a:xfrm>
        </p:grpSpPr>
        <p:sp>
          <p:nvSpPr>
            <p:cNvPr id="35" name="Rectangle 9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36" name="Rectangle 9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37" name="Group 98"/>
          <p:cNvGrpSpPr>
            <a:grpSpLocks/>
          </p:cNvGrpSpPr>
          <p:nvPr userDrawn="1"/>
        </p:nvGrpSpPr>
        <p:grpSpPr bwMode="auto">
          <a:xfrm>
            <a:off x="808737" y="6597650"/>
            <a:ext cx="642938" cy="304800"/>
            <a:chOff x="768" y="1700"/>
            <a:chExt cx="405" cy="2620"/>
          </a:xfrm>
        </p:grpSpPr>
        <p:sp>
          <p:nvSpPr>
            <p:cNvPr id="38" name="Rectangle 99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39" name="Rectangle 100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sp>
        <p:nvSpPr>
          <p:cNvPr id="75" name="投影片編號版面配置區 1"/>
          <p:cNvSpPr txBox="1">
            <a:spLocks/>
          </p:cNvSpPr>
          <p:nvPr userDrawn="1"/>
        </p:nvSpPr>
        <p:spPr bwMode="gray">
          <a:xfrm>
            <a:off x="8676455" y="6597352"/>
            <a:ext cx="471601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96CA11CE-1B0D-4870-BD32-50C3632B11F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33381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-16989" y="0"/>
            <a:ext cx="784225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857250" y="1500188"/>
            <a:ext cx="78390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 rot="16200000">
            <a:off x="3746500" y="-2889250"/>
            <a:ext cx="261938" cy="6040438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857250" y="298224"/>
            <a:ext cx="8286750" cy="74295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6964363" y="6350"/>
            <a:ext cx="2179637" cy="25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grpSp>
        <p:nvGrpSpPr>
          <p:cNvPr id="25612" name="Group 89"/>
          <p:cNvGrpSpPr>
            <a:grpSpLocks/>
          </p:cNvGrpSpPr>
          <p:nvPr/>
        </p:nvGrpSpPr>
        <p:grpSpPr bwMode="auto">
          <a:xfrm>
            <a:off x="1905000" y="0"/>
            <a:ext cx="642938" cy="285750"/>
            <a:chOff x="768" y="1700"/>
            <a:chExt cx="405" cy="2620"/>
          </a:xfrm>
        </p:grpSpPr>
        <p:sp>
          <p:nvSpPr>
            <p:cNvPr id="1114" name="Rectangle 9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115" name="Rectangle 9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25613" name="Group 92"/>
          <p:cNvGrpSpPr>
            <a:grpSpLocks/>
          </p:cNvGrpSpPr>
          <p:nvPr/>
        </p:nvGrpSpPr>
        <p:grpSpPr bwMode="auto">
          <a:xfrm>
            <a:off x="3810000" y="0"/>
            <a:ext cx="642938" cy="285750"/>
            <a:chOff x="768" y="1700"/>
            <a:chExt cx="405" cy="2620"/>
          </a:xfrm>
        </p:grpSpPr>
        <p:sp>
          <p:nvSpPr>
            <p:cNvPr id="1117" name="Rectangle 93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118" name="Rectangle 94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25614" name="Group 95"/>
          <p:cNvGrpSpPr>
            <a:grpSpLocks/>
          </p:cNvGrpSpPr>
          <p:nvPr/>
        </p:nvGrpSpPr>
        <p:grpSpPr bwMode="auto">
          <a:xfrm>
            <a:off x="5791200" y="0"/>
            <a:ext cx="642938" cy="285750"/>
            <a:chOff x="768" y="1700"/>
            <a:chExt cx="405" cy="2620"/>
          </a:xfrm>
        </p:grpSpPr>
        <p:sp>
          <p:nvSpPr>
            <p:cNvPr id="1120" name="Rectangle 9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25615" name="Group 98"/>
          <p:cNvGrpSpPr>
            <a:grpSpLocks/>
          </p:cNvGrpSpPr>
          <p:nvPr/>
        </p:nvGrpSpPr>
        <p:grpSpPr bwMode="auto">
          <a:xfrm>
            <a:off x="7772400" y="0"/>
            <a:ext cx="642938" cy="304800"/>
            <a:chOff x="768" y="1700"/>
            <a:chExt cx="405" cy="2620"/>
          </a:xfrm>
        </p:grpSpPr>
        <p:sp>
          <p:nvSpPr>
            <p:cNvPr id="1123" name="Rectangle 99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sp>
        <p:nvSpPr>
          <p:cNvPr id="256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57250" y="325438"/>
            <a:ext cx="6496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grpSp>
        <p:nvGrpSpPr>
          <p:cNvPr id="25617" name="Group 101"/>
          <p:cNvGrpSpPr>
            <a:grpSpLocks/>
          </p:cNvGrpSpPr>
          <p:nvPr/>
        </p:nvGrpSpPr>
        <p:grpSpPr bwMode="auto">
          <a:xfrm>
            <a:off x="152400" y="0"/>
            <a:ext cx="320675" cy="261938"/>
            <a:chOff x="768" y="1700"/>
            <a:chExt cx="405" cy="2620"/>
          </a:xfrm>
        </p:grpSpPr>
        <p:sp>
          <p:nvSpPr>
            <p:cNvPr id="1126" name="Rectangle 102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6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 userDrawn="1"/>
          </p:nvSpPr>
          <p:spPr bwMode="gray">
            <a:xfrm>
              <a:off x="910" y="1700"/>
              <a:ext cx="263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sp>
        <p:nvSpPr>
          <p:cNvPr id="48" name="Rectangle 56"/>
          <p:cNvSpPr>
            <a:spLocks noChangeArrowheads="1"/>
          </p:cNvSpPr>
          <p:nvPr userDrawn="1"/>
        </p:nvSpPr>
        <p:spPr bwMode="gray">
          <a:xfrm>
            <a:off x="2229323" y="6596062"/>
            <a:ext cx="784225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49" name="Rectangle 74"/>
          <p:cNvSpPr>
            <a:spLocks noChangeArrowheads="1"/>
          </p:cNvSpPr>
          <p:nvPr userDrawn="1"/>
        </p:nvSpPr>
        <p:spPr bwMode="gray">
          <a:xfrm rot="16200000">
            <a:off x="5992812" y="3714750"/>
            <a:ext cx="261938" cy="6040438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0" name="Rectangle 75"/>
          <p:cNvSpPr>
            <a:spLocks noChangeArrowheads="1"/>
          </p:cNvSpPr>
          <p:nvPr userDrawn="1"/>
        </p:nvSpPr>
        <p:spPr bwMode="gray">
          <a:xfrm>
            <a:off x="700" y="6604000"/>
            <a:ext cx="2179637" cy="254000"/>
          </a:xfrm>
          <a:prstGeom prst="rect">
            <a:avLst/>
          </a:prstGeom>
          <a:solidFill>
            <a:schemeClr val="accent2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grpSp>
        <p:nvGrpSpPr>
          <p:cNvPr id="51" name="Group 89"/>
          <p:cNvGrpSpPr>
            <a:grpSpLocks/>
          </p:cNvGrpSpPr>
          <p:nvPr userDrawn="1"/>
        </p:nvGrpSpPr>
        <p:grpSpPr bwMode="auto">
          <a:xfrm>
            <a:off x="4151312" y="6596062"/>
            <a:ext cx="642938" cy="285750"/>
            <a:chOff x="768" y="1700"/>
            <a:chExt cx="405" cy="2620"/>
          </a:xfrm>
        </p:grpSpPr>
        <p:sp>
          <p:nvSpPr>
            <p:cNvPr id="52" name="Rectangle 90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53" name="Rectangle 91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54" name="Group 92"/>
          <p:cNvGrpSpPr>
            <a:grpSpLocks/>
          </p:cNvGrpSpPr>
          <p:nvPr userDrawn="1"/>
        </p:nvGrpSpPr>
        <p:grpSpPr bwMode="auto">
          <a:xfrm>
            <a:off x="6056312" y="6596062"/>
            <a:ext cx="642938" cy="285750"/>
            <a:chOff x="768" y="1700"/>
            <a:chExt cx="405" cy="2620"/>
          </a:xfrm>
        </p:grpSpPr>
        <p:sp>
          <p:nvSpPr>
            <p:cNvPr id="55" name="Rectangle 93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56" name="Rectangle 94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57" name="Group 95"/>
          <p:cNvGrpSpPr>
            <a:grpSpLocks/>
          </p:cNvGrpSpPr>
          <p:nvPr userDrawn="1"/>
        </p:nvGrpSpPr>
        <p:grpSpPr bwMode="auto">
          <a:xfrm>
            <a:off x="8037512" y="6596062"/>
            <a:ext cx="642938" cy="285750"/>
            <a:chOff x="768" y="1700"/>
            <a:chExt cx="405" cy="2620"/>
          </a:xfrm>
        </p:grpSpPr>
        <p:sp>
          <p:nvSpPr>
            <p:cNvPr id="58" name="Rectangle 96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59" name="Rectangle 97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60" name="Group 98"/>
          <p:cNvGrpSpPr>
            <a:grpSpLocks/>
          </p:cNvGrpSpPr>
          <p:nvPr userDrawn="1"/>
        </p:nvGrpSpPr>
        <p:grpSpPr bwMode="auto">
          <a:xfrm>
            <a:off x="808737" y="6597650"/>
            <a:ext cx="642938" cy="304800"/>
            <a:chOff x="768" y="1700"/>
            <a:chExt cx="405" cy="2620"/>
          </a:xfrm>
        </p:grpSpPr>
        <p:sp>
          <p:nvSpPr>
            <p:cNvPr id="61" name="Rectangle 99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5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62" name="Rectangle 100"/>
            <p:cNvSpPr>
              <a:spLocks noChangeArrowheads="1"/>
            </p:cNvSpPr>
            <p:nvPr userDrawn="1"/>
          </p:nvSpPr>
          <p:spPr bwMode="gray">
            <a:xfrm>
              <a:off x="912" y="1700"/>
              <a:ext cx="261" cy="2620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  <p:grpSp>
        <p:nvGrpSpPr>
          <p:cNvPr id="63" name="Group 101"/>
          <p:cNvGrpSpPr>
            <a:grpSpLocks/>
          </p:cNvGrpSpPr>
          <p:nvPr userDrawn="1"/>
        </p:nvGrpSpPr>
        <p:grpSpPr bwMode="auto">
          <a:xfrm>
            <a:off x="2398712" y="6596062"/>
            <a:ext cx="320675" cy="261938"/>
            <a:chOff x="768" y="1700"/>
            <a:chExt cx="405" cy="2620"/>
          </a:xfrm>
        </p:grpSpPr>
        <p:sp>
          <p:nvSpPr>
            <p:cNvPr id="64" name="Rectangle 102"/>
            <p:cNvSpPr>
              <a:spLocks noChangeArrowheads="1"/>
            </p:cNvSpPr>
            <p:nvPr userDrawn="1"/>
          </p:nvSpPr>
          <p:spPr bwMode="gray">
            <a:xfrm>
              <a:off x="768" y="1700"/>
              <a:ext cx="96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sp>
          <p:nvSpPr>
            <p:cNvPr id="65" name="Rectangle 103"/>
            <p:cNvSpPr>
              <a:spLocks noChangeArrowheads="1"/>
            </p:cNvSpPr>
            <p:nvPr userDrawn="1"/>
          </p:nvSpPr>
          <p:spPr bwMode="gray">
            <a:xfrm>
              <a:off x="910" y="1700"/>
              <a:ext cx="263" cy="262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</p:sldLayoutIdLst>
  <p:transition>
    <p:pull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A84C6"/>
          </a:solidFill>
          <a:latin typeface="華康中圓體" pitchFamily="49" charset="-120"/>
          <a:ea typeface="華康中圓體" pitchFamily="49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A84C6"/>
          </a:solidFill>
          <a:latin typeface="華康中圓體" pitchFamily="49" charset="-120"/>
          <a:ea typeface="華康中圓體" pitchFamily="49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A84C6"/>
          </a:solidFill>
          <a:latin typeface="華康中圓體" pitchFamily="49" charset="-120"/>
          <a:ea typeface="華康中圓體" pitchFamily="49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A84C6"/>
          </a:solidFill>
          <a:latin typeface="華康中圓體" pitchFamily="49" charset="-120"/>
          <a:ea typeface="華康中圓體" pitchFamily="49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3A84C6"/>
          </a:solidFill>
          <a:latin typeface="華康中圓體" pitchFamily="49" charset="-120"/>
          <a:ea typeface="華康中圓體" pitchFamily="49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華康中圓體" pitchFamily="49" charset="-120"/>
          <a:ea typeface="華康中圓體" pitchFamily="49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華康中圓體" pitchFamily="49" charset="-120"/>
          <a:ea typeface="華康中圓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華康中圓體" pitchFamily="49" charset="-120"/>
          <a:ea typeface="華康中圓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華康中圓體" pitchFamily="49" charset="-120"/>
          <a:ea typeface="華康中圓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華康中圓體" pitchFamily="49" charset="-120"/>
          <a:ea typeface="華康中圓體" pitchFamily="49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34adarsh/Stock-Price-Prediction-Using-LSTM/blob/main/LSTM_Improved_model(diff_dataset)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7"/>
          <p:cNvSpPr txBox="1">
            <a:spLocks noChangeArrowheads="1"/>
          </p:cNvSpPr>
          <p:nvPr/>
        </p:nvSpPr>
        <p:spPr bwMode="auto">
          <a:xfrm>
            <a:off x="-15628" y="1012376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</a:t>
            </a:r>
            <a:r>
              <a:rPr lang="zh-HK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19" name="Text Box 1028"/>
          <p:cNvSpPr txBox="1">
            <a:spLocks noChangeArrowheads="1"/>
          </p:cNvSpPr>
          <p:nvPr/>
        </p:nvSpPr>
        <p:spPr bwMode="auto">
          <a:xfrm>
            <a:off x="500062" y="2348880"/>
            <a:ext cx="8143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自動化</a:t>
            </a: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股票交易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20" name="Text Box 1029"/>
          <p:cNvSpPr txBox="1">
            <a:spLocks noChangeArrowheads="1"/>
          </p:cNvSpPr>
          <p:nvPr/>
        </p:nvSpPr>
        <p:spPr bwMode="auto">
          <a:xfrm>
            <a:off x="-1" y="4437112"/>
            <a:ext cx="9144000" cy="12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05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蔡奇偉 副教授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eaLnBrk="1" hangingPunct="1">
              <a:lnSpc>
                <a:spcPct val="105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張皓評，葉俊毅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631487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B277-2BA4-AFAA-1FFC-5FC96817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FC7457E-A420-7A28-1665-692930AE80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CBFA67-4FB4-0A33-D0D6-B9FDA1BE3C0B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繪製台積電收盤價與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日移動平均線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0B5CA1-6FA1-767C-A099-6ECD8D5A2A65}"/>
              </a:ext>
            </a:extLst>
          </p:cNvPr>
          <p:cNvSpPr txBox="1"/>
          <p:nvPr/>
        </p:nvSpPr>
        <p:spPr>
          <a:xfrm>
            <a:off x="1888206" y="5836095"/>
            <a:ext cx="4585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測試集預測比對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2B0418-FDF6-C240-1914-74E4C9BE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26" y="1582188"/>
            <a:ext cx="7884368" cy="43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38BB6-BD4E-0E74-BD26-465CF3E59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78570C5-FD33-B0E5-7CCE-CF8BD4D3D0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298951B-E91C-61D9-0460-2B6A104C5734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C21AF8-BF73-A54E-5070-D96AB46CBBCE}"/>
              </a:ext>
            </a:extLst>
          </p:cNvPr>
          <p:cNvSpPr txBox="1"/>
          <p:nvPr/>
        </p:nvSpPr>
        <p:spPr>
          <a:xfrm>
            <a:off x="1888206" y="5836095"/>
            <a:ext cx="4585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2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特徵重要性分析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4C617E-78C3-1592-5274-8AC45C71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62" y="1299496"/>
            <a:ext cx="7304179" cy="48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EF0-CC02-D040-61C8-3575CA34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6DDD997-9788-2101-778E-53E49BA125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88CC5E-B05C-E309-53D9-C3A1557CD4D8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呈現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模型結構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675059-9C20-93D4-ADE0-1925951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675416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44928-CBD5-4886-03FC-078F319B7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B6F9709-C001-B05F-16FD-A8691E3DA2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F801734-C18F-B455-DBD8-F106728B958B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1E448B-632D-6F5F-C812-75509B53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56792"/>
            <a:ext cx="7308304" cy="26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9BC5A-5E94-410D-0CE3-052A4B47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C929DC7-B2D1-5B54-5625-DDF47E1F63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A7D530-6C38-7586-9C57-612CF93B8FEE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可視化測試集預測結果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167F28-1A40-1D80-2405-22DF0216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55355"/>
            <a:ext cx="8028384" cy="39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74447-9105-250E-12C0-E41B8771A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89E51B9-7C11-4455-7977-1000AB78C9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EA9E83-EB1F-0EEA-8915-4EDC14B2CF3A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55C2B3-BA2A-7FB0-1A05-562135A01C2B}"/>
              </a:ext>
            </a:extLst>
          </p:cNvPr>
          <p:cNvSpPr txBox="1"/>
          <p:nvPr/>
        </p:nvSpPr>
        <p:spPr>
          <a:xfrm>
            <a:off x="835726" y="1196752"/>
            <a:ext cx="7624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我們可以利用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來幫我們預測股票的好壞，來呈現出成果，方便投資人做決定。</a:t>
            </a:r>
          </a:p>
        </p:txBody>
      </p:sp>
    </p:spTree>
    <p:extLst>
      <p:ext uri="{BB962C8B-B14F-4D97-AF65-F5344CB8AC3E}">
        <p14:creationId xmlns:p14="http://schemas.microsoft.com/office/powerpoint/2010/main" val="4655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76872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altLang="zh-TW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algn="ctr" eaLnBrk="1" hangingPunct="1">
              <a:defRPr/>
            </a:pPr>
            <a:r>
              <a:rPr lang="en-US" altLang="zh-TW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your patience</a:t>
            </a:r>
            <a:endParaRPr lang="zh-TW" altLang="en-US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55236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9643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1.Introduction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1690" y="1268760"/>
            <a:ext cx="82327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預測股票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一直是人們所追求的，然而股票的隨機性遠遠難以掌握，在資料科學的進步下，計算成本大幅降低，本專題使用深度學習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可以用於預測時間序列數據中的未來值，進行股票預測，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使用前</a:t>
            </a:r>
            <a:r>
              <a:rPr lang="en-US" altLang="zh-TW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天的開盤價、最高價、最低價、收盤價、成交量，預測隔天的收盤價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有效處理長序列依賴問題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防止梯度消失問題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良好的學習時序特徵能力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缺點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訓練時間較長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計算複雜度高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需要大量資料進行訓練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39643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長短期記憶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176B9E-28F4-4B24-5DB6-4D8481ABB411}"/>
              </a:ext>
            </a:extLst>
          </p:cNvPr>
          <p:cNvSpPr txBox="1"/>
          <p:nvPr/>
        </p:nvSpPr>
        <p:spPr>
          <a:xfrm>
            <a:off x="3110721" y="5124093"/>
            <a:ext cx="29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網路結構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BBED43-4455-EF6F-F70B-D22CF9D6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64" y="2060848"/>
            <a:ext cx="5220072" cy="29729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4DB112-BA6D-DFE7-3D57-9DFB125398E2}"/>
              </a:ext>
            </a:extLst>
          </p:cNvPr>
          <p:cNvSpPr txBox="1"/>
          <p:nvPr/>
        </p:nvSpPr>
        <p:spPr>
          <a:xfrm>
            <a:off x="0" y="3803585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最重要的是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其次是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gate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最次是</a:t>
            </a:r>
            <a:r>
              <a:rPr lang="en-US" altLang="zh-TW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7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637FE-4722-1D65-3E9A-D56E5774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E22F64-4C67-A7B6-E81D-8F05DD1C50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7EE26A-F239-243B-87F2-601B527D1878}"/>
              </a:ext>
            </a:extLst>
          </p:cNvPr>
          <p:cNvSpPr txBox="1"/>
          <p:nvPr/>
        </p:nvSpPr>
        <p:spPr>
          <a:xfrm>
            <a:off x="839643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長短期記憶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A38C6D-CD3B-E38D-BF7C-A3C1346D5658}"/>
              </a:ext>
            </a:extLst>
          </p:cNvPr>
          <p:cNvSpPr txBox="1"/>
          <p:nvPr/>
        </p:nvSpPr>
        <p:spPr>
          <a:xfrm>
            <a:off x="1115616" y="1412776"/>
            <a:ext cx="74643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網絡作為一種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特殊的循環神經網路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，在</a:t>
            </a:r>
            <a:r>
              <a:rPr lang="zh-TW" altLang="en-US" sz="24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深度學習領域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具有重要的地位和廣泛的應用。透過引入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記憶單元和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控制機制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，解決了標準</a:t>
            </a:r>
            <a:r>
              <a:rPr lang="zh-TW" altLang="en-US" sz="24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遞迴神經網</a:t>
            </a:r>
            <a:r>
              <a:rPr lang="en-US" altLang="zh-TW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(RNN)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中的長期依賴問題，使其能夠更好地</a:t>
            </a:r>
            <a:r>
              <a:rPr lang="zh-TW" altLang="en-US" sz="24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處理序列資料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在時序預測、語音辨識、自然語言處理、視訊處理等任務中發揮重要作用，並取得了顯著的成果。隨著深度學習技術的不斷發展，相信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網路在更多領域中將繼續發揮其優勢，為人工智慧的進步做出更大的貢獻。</a:t>
            </a:r>
          </a:p>
        </p:txBody>
      </p:sp>
    </p:spTree>
    <p:extLst>
      <p:ext uri="{BB962C8B-B14F-4D97-AF65-F5344CB8AC3E}">
        <p14:creationId xmlns:p14="http://schemas.microsoft.com/office/powerpoint/2010/main" val="26499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3E418-E721-7176-1529-DB10AF968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591E54A-F277-2016-570F-AF01B659D5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76B40F4-6A4C-5160-3B59-0E0AFB1F7BF0}"/>
              </a:ext>
            </a:extLst>
          </p:cNvPr>
          <p:cNvSpPr txBox="1"/>
          <p:nvPr/>
        </p:nvSpPr>
        <p:spPr>
          <a:xfrm>
            <a:off x="839643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長短期記憶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6CBC89-1833-1D4B-3F18-36FED98F8DA2}"/>
              </a:ext>
            </a:extLst>
          </p:cNvPr>
          <p:cNvSpPr txBox="1"/>
          <p:nvPr/>
        </p:nvSpPr>
        <p:spPr>
          <a:xfrm>
            <a:off x="3176282" y="5821221"/>
            <a:ext cx="29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7DAC8C5A-D77C-3F3D-4C9F-9BE7A7796D5E}"/>
              </a:ext>
            </a:extLst>
          </p:cNvPr>
          <p:cNvSpPr/>
          <p:nvPr/>
        </p:nvSpPr>
        <p:spPr bwMode="auto">
          <a:xfrm>
            <a:off x="3023827" y="1441519"/>
            <a:ext cx="3096344" cy="58477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kumimoji="0"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蒐集與處理資料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E647956B-D6CF-5787-18C0-7B3462EC06BE}"/>
              </a:ext>
            </a:extLst>
          </p:cNvPr>
          <p:cNvSpPr/>
          <p:nvPr/>
        </p:nvSpPr>
        <p:spPr bwMode="auto">
          <a:xfrm>
            <a:off x="4463987" y="2033463"/>
            <a:ext cx="216024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043CFEC7-3582-39ED-C286-04BC8D0D54BE}"/>
              </a:ext>
            </a:extLst>
          </p:cNvPr>
          <p:cNvSpPr/>
          <p:nvPr/>
        </p:nvSpPr>
        <p:spPr bwMode="auto">
          <a:xfrm>
            <a:off x="4463987" y="3152148"/>
            <a:ext cx="216024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82121AFF-DCD5-329C-3EE9-E7187082929C}"/>
              </a:ext>
            </a:extLst>
          </p:cNvPr>
          <p:cNvSpPr/>
          <p:nvPr/>
        </p:nvSpPr>
        <p:spPr bwMode="auto">
          <a:xfrm>
            <a:off x="4433507" y="4266115"/>
            <a:ext cx="216024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DB152185-55E1-9F26-BA7E-19A74E1E9E25}"/>
              </a:ext>
            </a:extLst>
          </p:cNvPr>
          <p:cNvSpPr/>
          <p:nvPr/>
        </p:nvSpPr>
        <p:spPr bwMode="auto">
          <a:xfrm>
            <a:off x="3039459" y="2562109"/>
            <a:ext cx="3096344" cy="58477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網路架構與參數設定</a:t>
            </a:r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7DAC8C5A-D77C-3F3D-4C9F-9BE7A7796D5E}"/>
              </a:ext>
            </a:extLst>
          </p:cNvPr>
          <p:cNvSpPr/>
          <p:nvPr/>
        </p:nvSpPr>
        <p:spPr bwMode="auto">
          <a:xfrm>
            <a:off x="3048215" y="3677906"/>
            <a:ext cx="3096344" cy="58477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建構投資策略與績效指標</a:t>
            </a:r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7DAC8C5A-D77C-3F3D-4C9F-9BE7A7796D5E}"/>
              </a:ext>
            </a:extLst>
          </p:cNvPr>
          <p:cNvSpPr/>
          <p:nvPr/>
        </p:nvSpPr>
        <p:spPr bwMode="auto">
          <a:xfrm>
            <a:off x="2993347" y="4788910"/>
            <a:ext cx="3096344" cy="58477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實證結果分析與結論</a:t>
            </a:r>
          </a:p>
        </p:txBody>
      </p:sp>
    </p:spTree>
    <p:extLst>
      <p:ext uri="{BB962C8B-B14F-4D97-AF65-F5344CB8AC3E}">
        <p14:creationId xmlns:p14="http://schemas.microsoft.com/office/powerpoint/2010/main" val="11665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設置時間範圍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E1173-B295-7800-2CAA-A30765883CBE}"/>
              </a:ext>
            </a:extLst>
          </p:cNvPr>
          <p:cNvSpPr txBox="1"/>
          <p:nvPr/>
        </p:nvSpPr>
        <p:spPr>
          <a:xfrm>
            <a:off x="827584" y="1268760"/>
            <a:ext cx="4585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0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3.1</a:t>
            </a:r>
            <a:r>
              <a:rPr lang="zh-TW" altLang="en-US" sz="20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載入外部套件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C03D2D-7DAA-7105-8472-7EF5412635AE}"/>
              </a:ext>
            </a:extLst>
          </p:cNvPr>
          <p:cNvSpPr txBox="1"/>
          <p:nvPr/>
        </p:nvSpPr>
        <p:spPr>
          <a:xfrm>
            <a:off x="899592" y="3940659"/>
            <a:ext cx="6192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https://github.com/034adarsh/Stock-Price-Prediction-Using-LSTM/blob/main/LSTM_Improved_model(diff_dataset).ipynb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E5BCA16-25A9-54BF-7576-78490F229D3F}"/>
              </a:ext>
            </a:extLst>
          </p:cNvPr>
          <p:cNvSpPr txBox="1"/>
          <p:nvPr/>
        </p:nvSpPr>
        <p:spPr>
          <a:xfrm>
            <a:off x="827584" y="3513626"/>
            <a:ext cx="4585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參考網頁</a:t>
            </a:r>
            <a:endParaRPr lang="zh-TW" altLang="en-US" sz="20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9EFCD6-1037-A86E-CDFE-86402ABC1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66" y="1718901"/>
            <a:ext cx="476316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CDB6B-8547-7579-4564-9CDC773C8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4B6D432-ECB9-2F8E-84F7-9F55CB143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7424315-DC2C-4ABA-13BE-8F133A631ABC}"/>
              </a:ext>
            </a:extLst>
          </p:cNvPr>
          <p:cNvSpPr txBox="1"/>
          <p:nvPr/>
        </p:nvSpPr>
        <p:spPr>
          <a:xfrm>
            <a:off x="827584" y="403845"/>
            <a:ext cx="831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設置時間範圍並定義一個函數來加載股票數據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4DD8E6-09CF-B1B7-386C-EFAD930D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28800"/>
            <a:ext cx="3816795" cy="29540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EF69E5E-8D39-7E42-127C-943401ADB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97" y="4221088"/>
            <a:ext cx="5405287" cy="179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E576-9343-1CE3-B9EA-471B8397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D9DE5EE-A0D6-AED2-7CA3-5392EE2B61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6EB5E67-180E-851E-279E-195F452C283E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繪製台積電股價趨勢圖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59F295-7BD4-772E-141A-5CE194FA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1124744"/>
            <a:ext cx="3744416" cy="37359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EC25D0-162E-0935-028A-C49706AE8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71999" cy="23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07B1E-1281-F82B-3529-A7E1BC9D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03B6947-E289-D9CE-F363-7BAD50C4E5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79995" y="6597352"/>
            <a:ext cx="576064" cy="36004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96CA11CE-1B0D-4870-BD32-50C3632B11F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21AD37-02DE-7C03-13BD-9331773FD5E0}"/>
              </a:ext>
            </a:extLst>
          </p:cNvPr>
          <p:cNvSpPr txBox="1"/>
          <p:nvPr/>
        </p:nvSpPr>
        <p:spPr>
          <a:xfrm>
            <a:off x="827584" y="403845"/>
            <a:ext cx="8316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繪製台積電收盤價與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日移動平均線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B88034-C211-EAE2-E32A-3678E567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7007650" cy="44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572TGp_fresh_light">
  <a:themeElements>
    <a:clrScheme name="Default Design 3">
      <a:dk1>
        <a:srgbClr val="000000"/>
      </a:dk1>
      <a:lt1>
        <a:srgbClr val="FFFFFF"/>
      </a:lt1>
      <a:dk2>
        <a:srgbClr val="72D3F6"/>
      </a:dk2>
      <a:lt2>
        <a:srgbClr val="B2B2B2"/>
      </a:lt2>
      <a:accent1>
        <a:srgbClr val="51A0E1"/>
      </a:accent1>
      <a:accent2>
        <a:srgbClr val="7FCD53"/>
      </a:accent2>
      <a:accent3>
        <a:srgbClr val="FFFFFF"/>
      </a:accent3>
      <a:accent4>
        <a:srgbClr val="000000"/>
      </a:accent4>
      <a:accent5>
        <a:srgbClr val="B3CDEE"/>
      </a:accent5>
      <a:accent6>
        <a:srgbClr val="72BA4A"/>
      </a:accent6>
      <a:hlink>
        <a:srgbClr val="CB518E"/>
      </a:hlink>
      <a:folHlink>
        <a:srgbClr val="DB862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FDD903"/>
        </a:dk2>
        <a:lt2>
          <a:srgbClr val="B2B2B2"/>
        </a:lt2>
        <a:accent1>
          <a:srgbClr val="FF9900"/>
        </a:accent1>
        <a:accent2>
          <a:srgbClr val="76C73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6AB438"/>
        </a:accent6>
        <a:hlink>
          <a:srgbClr val="E2507A"/>
        </a:hlink>
        <a:folHlink>
          <a:srgbClr val="5ACA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AFE91F"/>
        </a:dk2>
        <a:lt2>
          <a:srgbClr val="B2B2B2"/>
        </a:lt2>
        <a:accent1>
          <a:srgbClr val="70D34D"/>
        </a:accent1>
        <a:accent2>
          <a:srgbClr val="4192DB"/>
        </a:accent2>
        <a:accent3>
          <a:srgbClr val="FFFFFF"/>
        </a:accent3>
        <a:accent4>
          <a:srgbClr val="000000"/>
        </a:accent4>
        <a:accent5>
          <a:srgbClr val="BBE6B2"/>
        </a:accent5>
        <a:accent6>
          <a:srgbClr val="3A84C6"/>
        </a:accent6>
        <a:hlink>
          <a:srgbClr val="EC7A24"/>
        </a:hlink>
        <a:folHlink>
          <a:srgbClr val="AB6C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72D3F6"/>
        </a:dk2>
        <a:lt2>
          <a:srgbClr val="B2B2B2"/>
        </a:lt2>
        <a:accent1>
          <a:srgbClr val="51A0E1"/>
        </a:accent1>
        <a:accent2>
          <a:srgbClr val="7FCD53"/>
        </a:accent2>
        <a:accent3>
          <a:srgbClr val="FFFFFF"/>
        </a:accent3>
        <a:accent4>
          <a:srgbClr val="000000"/>
        </a:accent4>
        <a:accent5>
          <a:srgbClr val="B3CDEE"/>
        </a:accent5>
        <a:accent6>
          <a:srgbClr val="72BA4A"/>
        </a:accent6>
        <a:hlink>
          <a:srgbClr val="CB518E"/>
        </a:hlink>
        <a:folHlink>
          <a:srgbClr val="DB86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11462</TotalTime>
  <Words>504</Words>
  <Application>Microsoft Office PowerPoint</Application>
  <PresentationFormat>如螢幕大小 (4:3)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pingfang SC</vt:lpstr>
      <vt:lpstr>華康中圓體</vt:lpstr>
      <vt:lpstr>標楷體</vt:lpstr>
      <vt:lpstr>Arial</vt:lpstr>
      <vt:lpstr>Times New Roman</vt:lpstr>
      <vt:lpstr>Wingdings</vt:lpstr>
      <vt:lpstr>572TGp_fresh_light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yichun</dc:creator>
  <cp:lastModifiedBy>魚蝦 張</cp:lastModifiedBy>
  <cp:revision>710</cp:revision>
  <cp:lastPrinted>2016-06-02T09:45:01Z</cp:lastPrinted>
  <dcterms:created xsi:type="dcterms:W3CDTF">2009-11-06T01:35:09Z</dcterms:created>
  <dcterms:modified xsi:type="dcterms:W3CDTF">2024-10-16T13:33:37Z</dcterms:modified>
</cp:coreProperties>
</file>