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2" r:id="rId4"/>
    <p:sldId id="263" r:id="rId5"/>
    <p:sldId id="258" r:id="rId6"/>
    <p:sldId id="265" r:id="rId7"/>
    <p:sldId id="259" r:id="rId8"/>
    <p:sldId id="267" r:id="rId9"/>
    <p:sldId id="266" r:id="rId10"/>
    <p:sldId id="295" r:id="rId11"/>
    <p:sldId id="269" r:id="rId12"/>
    <p:sldId id="264" r:id="rId13"/>
    <p:sldId id="270" r:id="rId14"/>
    <p:sldId id="273" r:id="rId15"/>
    <p:sldId id="274" r:id="rId16"/>
    <p:sldId id="316" r:id="rId17"/>
    <p:sldId id="272" r:id="rId18"/>
    <p:sldId id="276" r:id="rId19"/>
    <p:sldId id="290" r:id="rId20"/>
    <p:sldId id="279" r:id="rId21"/>
    <p:sldId id="280" r:id="rId22"/>
    <p:sldId id="282" r:id="rId23"/>
    <p:sldId id="304" r:id="rId24"/>
    <p:sldId id="297" r:id="rId25"/>
    <p:sldId id="313" r:id="rId26"/>
    <p:sldId id="298" r:id="rId27"/>
    <p:sldId id="299" r:id="rId28"/>
    <p:sldId id="300" r:id="rId29"/>
    <p:sldId id="301" r:id="rId30"/>
    <p:sldId id="302" r:id="rId31"/>
    <p:sldId id="303" r:id="rId32"/>
    <p:sldId id="307" r:id="rId33"/>
    <p:sldId id="308" r:id="rId34"/>
    <p:sldId id="311" r:id="rId35"/>
    <p:sldId id="312" r:id="rId36"/>
    <p:sldId id="315" r:id="rId37"/>
    <p:sldId id="284" r:id="rId38"/>
    <p:sldId id="285" r:id="rId39"/>
    <p:sldId id="291" r:id="rId40"/>
    <p:sldId id="292" r:id="rId41"/>
    <p:sldId id="293" r:id="rId42"/>
    <p:sldId id="294" r:id="rId43"/>
    <p:sldId id="271" r:id="rId44"/>
    <p:sldId id="317" r:id="rId45"/>
    <p:sldId id="261" r:id="rId46"/>
    <p:sldId id="277" r:id="rId47"/>
    <p:sldId id="305" r:id="rId48"/>
    <p:sldId id="309" r:id="rId49"/>
    <p:sldId id="314" r:id="rId50"/>
    <p:sldId id="278" r:id="rId51"/>
    <p:sldId id="306" r:id="rId52"/>
    <p:sldId id="310" r:id="rId53"/>
    <p:sldId id="260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5126" autoAdjust="0"/>
  </p:normalViewPr>
  <p:slideViewPr>
    <p:cSldViewPr snapToGrid="0">
      <p:cViewPr varScale="1">
        <p:scale>
          <a:sx n="72" d="100"/>
          <a:sy n="72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18B0A-6FDD-450A-A5FA-17BEC544B7B5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4E2F6-DB68-413A-BEBE-15D1F533D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73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940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也講第五個</a:t>
            </a:r>
            <a:r>
              <a:rPr lang="en-US" altLang="zh-TW" dirty="0"/>
              <a:t>case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287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只講</a:t>
            </a:r>
            <a:r>
              <a:rPr lang="en-US" altLang="zh-TW" dirty="0"/>
              <a:t>oracle</a:t>
            </a:r>
            <a:r>
              <a:rPr lang="zh-TW" altLang="en-US" dirty="0"/>
              <a:t>和</a:t>
            </a:r>
            <a:r>
              <a:rPr lang="en-US" altLang="zh-TW" dirty="0"/>
              <a:t>diffusor(</a:t>
            </a:r>
            <a:r>
              <a:rPr lang="zh-TW" altLang="en-US"/>
              <a:t>可棄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929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58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24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02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跳過不講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09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只講定義，可約化，不解釋如何約化</a:t>
            </a:r>
            <a:endParaRPr lang="en-US" altLang="zh-TW" dirty="0"/>
          </a:p>
          <a:p>
            <a:r>
              <a:rPr lang="en-US" altLang="zh-TW" dirty="0"/>
              <a:t>https://en.wikipedia.org/wiki/File:Hamiltonian.png</a:t>
            </a:r>
          </a:p>
          <a:p>
            <a:r>
              <a:rPr lang="en-US" altLang="zh-TW" dirty="0"/>
              <a:t>https://baniel.github.io/algorithm/DanielAlgorithm7.1/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33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跳過不講</a:t>
            </a:r>
            <a:endParaRPr lang="en-US" altLang="zh-TW" dirty="0"/>
          </a:p>
          <a:p>
            <a:r>
              <a:rPr lang="en-US" altLang="zh-TW" dirty="0"/>
              <a:t>https://www.google.com/url?sa=i&amp;url=https%3A%2F%2Fwww.geeksforgeeks.org%2Fproof-that-hamiltonian-cycle-is-np-complete%2F&amp;psig=AOvVaw3ywTojkgI8_lkhDjAdUt0a&amp;ust=1624798715216000&amp;source=images&amp;cd=vfe&amp;ved=0CAgQjhxqFwoTCNCqgYWttfECFQAAAAAdAAAAABAD</a:t>
            </a:r>
          </a:p>
          <a:p>
            <a:r>
              <a:rPr lang="en-US" altLang="zh-TW" dirty="0"/>
              <a:t>https://www.google.com/url?sa=i&amp;url=https%3A%2F%2Fwww.csc.kth.se%2Futbildning%2Fkth%2Fkurser%2FDD2354%2Falgokomp10%2FOvningar%2FExercise6_Sol.pdf&amp;psig=AOvVaw3ywTojkgI8_lkhDjAdUt0a&amp;ust=1624798715216000&amp;source=images&amp;cd=vfe&amp;ved=0CAgQjhxqFwoTCNCqgYWttfECFQAAAAAdAAAAABAJ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7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只講暴力和</a:t>
            </a:r>
            <a:r>
              <a:rPr lang="en-US" altLang="zh-TW" dirty="0"/>
              <a:t>DP</a:t>
            </a:r>
            <a:r>
              <a:rPr lang="zh-TW" altLang="en-US" dirty="0"/>
              <a:t>的複雜度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09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跳過不講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15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不要著墨在</a:t>
            </a:r>
            <a:r>
              <a:rPr lang="en-US" altLang="zh-TW" dirty="0"/>
              <a:t>gate </a:t>
            </a:r>
            <a:r>
              <a:rPr lang="zh-TW" altLang="en-US" dirty="0"/>
              <a:t>上，只講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12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98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用圖講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4E2F6-DB68-413A-BEBE-15D1F533DDB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1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519D4-0674-4982-8418-F8DC9DDCA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759823-95B5-4FCF-916A-02B3CAFB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020987-EC28-41B0-8348-06A4DA4D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2B5122-B6F0-41A3-BAA5-92B3EA7B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CBA6-F34F-4BCC-8A94-BA2CE317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5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F3B03-B930-4CDE-B2DC-18658F38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2BB698-6096-4D6D-A2EE-6B58D4B6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23ED25-61C1-460E-A492-DF1917BE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B6A478-F753-46AB-B37B-375B4CBC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C272B-0E75-4BEB-BEED-97AF1C8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E20724-2BDA-4E2F-8DF2-B69462D6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7545FF-0C66-41E0-9A65-CBB04772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9DC95A-99C6-4871-ABB6-F509E2BF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A69F6B-A801-4BD0-807E-FB96C707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A88F5E-53F7-453A-B0CA-113D1A39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12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224AA-D4E9-4CBF-BCDD-838D42BC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B1B6B0-4A89-4FB9-8A33-1CCAB633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065F55-2EBC-4A7F-BD69-EFB6B812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D14D2-24E0-4820-8542-F3EEF691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45158E-1D41-4ECA-B36C-CDC75B19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95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5A7E8-F55F-4EB2-8469-5D15A6E1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62293D-8FCB-4FA6-B1B2-92A9B091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65EB3-53E3-4CFC-9A63-70F74D3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BE8BAF-7DB6-4935-A15C-746E13D5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E5220D-44E5-4677-8F38-1E13FE14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29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45BA5-0E5C-437F-9BED-4240820C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09742-9A96-416D-908F-0A4396D6A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428C1E-4888-4A18-8011-E3BB5692D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063660-C501-487C-A21D-8C00949C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522F56-AD06-4757-A730-462F75C7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B8844E-C098-4D2E-9FDB-69203150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5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D1472-9477-449C-BE8F-CA124D65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CC9972-8CBF-4A2D-A80E-DB19469D5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BB5D45-2304-4507-8CD8-25BE5946C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D3F650-EF50-4EB1-B8FD-B9EC1DD33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EA5FC6-0868-4DB9-8AD3-9E71A17CA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F16F5D-E29A-40AC-8A00-C58CA5EF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A4D0F9-A791-4C86-AE45-9D1C780A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A82144-E3A5-48DA-A72E-9274647C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8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AE5A4-EB2D-46D6-8030-76E50F74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235624D-E0AE-40C8-B07C-AF0702D2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0DFF9B-BFD8-4FBA-B14F-83E92CC8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265A19-D287-4EDE-8713-BD76FF24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D9E98D-E426-4387-AFBC-61B3C0F8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328008-8F3C-42DA-B6CC-03E4698B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72A46B-A49A-48EE-B0AF-993E6C55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8BA21-0E3E-4372-9AFC-7F17F11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0C289-1C3F-49E4-B500-4DBEFC7D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F4FA4-715E-4391-AD12-EA02F22C8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34C6E6-0A7F-40BB-8423-6EC02DAE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8F1CA2-151D-4CAF-AC7C-E720A27F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809B6A-3CF3-4128-8313-3C7CE689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2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3AD21-5904-49FF-B183-BD38181A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DB9A26-C8F2-499B-BE91-66DAC6096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C54132-547E-46DC-8464-F77A6CDC3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3CE7CB-BA92-4890-A464-D9BBBFD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56BC90-6EFC-473C-8200-E9E483F6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C2FF19-7551-42B4-BCCD-FE18FFB8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3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1EDDC9-8B27-4B90-967F-F240F4D7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DADE39-3186-4670-AAD1-71C755F8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953AF2-3D5E-4D8D-9FFC-D6AD7B2C0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FA77-2708-46CB-B706-29643F8B6E6B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65E0E3-102F-4307-8FCC-B6E207E11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0FDAF4-C288-44D6-94B7-2E0A750DA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6B2A-82CD-4B2D-8B02-EBE6A2F17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71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4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43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7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70.png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7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45.png"/><Relationship Id="rId5" Type="http://schemas.openxmlformats.org/officeDocument/2006/relationships/image" Target="../media/image64.png"/><Relationship Id="rId10" Type="http://schemas.openxmlformats.org/officeDocument/2006/relationships/image" Target="../media/image44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8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45.png"/><Relationship Id="rId5" Type="http://schemas.openxmlformats.org/officeDocument/2006/relationships/image" Target="../media/image74.png"/><Relationship Id="rId10" Type="http://schemas.openxmlformats.org/officeDocument/2006/relationships/image" Target="../media/image44.png"/><Relationship Id="rId4" Type="http://schemas.openxmlformats.org/officeDocument/2006/relationships/image" Target="../media/image73.png"/><Relationship Id="rId9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0.png"/><Relationship Id="rId3" Type="http://schemas.openxmlformats.org/officeDocument/2006/relationships/image" Target="../media/image39.png"/><Relationship Id="rId7" Type="http://schemas.openxmlformats.org/officeDocument/2006/relationships/image" Target="../media/image78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44.png"/><Relationship Id="rId5" Type="http://schemas.openxmlformats.org/officeDocument/2006/relationships/image" Target="../media/image63.png"/><Relationship Id="rId10" Type="http://schemas.openxmlformats.org/officeDocument/2006/relationships/image" Target="../media/image89.png"/><Relationship Id="rId4" Type="http://schemas.openxmlformats.org/officeDocument/2006/relationships/image" Target="../media/image76.png"/><Relationship Id="rId9" Type="http://schemas.openxmlformats.org/officeDocument/2006/relationships/image" Target="../media/image75.png"/><Relationship Id="rId1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3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29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4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0" Type="http://schemas.openxmlformats.org/officeDocument/2006/relationships/image" Target="../media/image29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1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70.png"/><Relationship Id="rId7" Type="http://schemas.openxmlformats.org/officeDocument/2006/relationships/image" Target="../media/image29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40.png"/><Relationship Id="rId5" Type="http://schemas.openxmlformats.org/officeDocument/2006/relationships/image" Target="../media/image390.png"/><Relationship Id="rId10" Type="http://schemas.openxmlformats.org/officeDocument/2006/relationships/image" Target="../media/image430.png"/><Relationship Id="rId4" Type="http://schemas.openxmlformats.org/officeDocument/2006/relationships/image" Target="../media/image380.png"/><Relationship Id="rId9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9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19.png"/><Relationship Id="rId5" Type="http://schemas.openxmlformats.org/officeDocument/2006/relationships/image" Target="../media/image114.png"/><Relationship Id="rId10" Type="http://schemas.openxmlformats.org/officeDocument/2006/relationships/image" Target="../media/image118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29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30.png"/><Relationship Id="rId5" Type="http://schemas.openxmlformats.org/officeDocument/2006/relationships/image" Target="../media/image480.png"/><Relationship Id="rId10" Type="http://schemas.openxmlformats.org/officeDocument/2006/relationships/image" Target="../media/image520.png"/><Relationship Id="rId4" Type="http://schemas.openxmlformats.org/officeDocument/2006/relationships/image" Target="../media/image470.PNG"/><Relationship Id="rId9" Type="http://schemas.openxmlformats.org/officeDocument/2006/relationships/image" Target="../media/image5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570.png"/><Relationship Id="rId7" Type="http://schemas.openxmlformats.org/officeDocument/2006/relationships/image" Target="../media/image29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40.png"/><Relationship Id="rId5" Type="http://schemas.openxmlformats.org/officeDocument/2006/relationships/image" Target="../media/image590.png"/><Relationship Id="rId10" Type="http://schemas.openxmlformats.org/officeDocument/2006/relationships/image" Target="../media/image630.png"/><Relationship Id="rId4" Type="http://schemas.openxmlformats.org/officeDocument/2006/relationships/image" Target="../media/image580.png"/><Relationship Id="rId9" Type="http://schemas.openxmlformats.org/officeDocument/2006/relationships/image" Target="../media/image62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1260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5" Type="http://schemas.openxmlformats.org/officeDocument/2006/relationships/image" Target="../media/image1240.png"/><Relationship Id="rId4" Type="http://schemas.openxmlformats.org/officeDocument/2006/relationships/image" Target="../media/image12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miltonian_path_problem" TargetMode="External"/><Relationship Id="rId7" Type="http://schemas.openxmlformats.org/officeDocument/2006/relationships/hyperlink" Target="http://web.ntnu.edu.tw/~algo/Circuit.html" TargetMode="External"/><Relationship Id="rId2" Type="http://schemas.openxmlformats.org/officeDocument/2006/relationships/hyperlink" Target="https://en.wikipedia.org/wiki/Travelling_salesman_prob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ntnu.edu.tw/~algo/DynamicProgramming.html" TargetMode="External"/><Relationship Id="rId5" Type="http://schemas.openxmlformats.org/officeDocument/2006/relationships/hyperlink" Target="https://qiskit.org/textbook/ch-algorithms/quantum-counting.html" TargetMode="External"/><Relationship Id="rId4" Type="http://schemas.openxmlformats.org/officeDocument/2006/relationships/hyperlink" Target="https://github.com/ho0-kim/Hamiltonian_Cycle_Problem_with_Q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6B43E-948A-4919-8CAB-3BA3AEC50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Hamiltonian Cycle Problem (HCP)  	based on Grover's Algorithm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BD0E2C-8E17-4D58-9367-6E5286C3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1772" y="3889421"/>
            <a:ext cx="3026228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組別：第十一組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en-US" altLang="zh-TW" dirty="0"/>
              <a:t>R09942022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蘇宥宸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en-US" altLang="zh-TW" dirty="0"/>
              <a:t>B08901105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陳天富</a:t>
            </a:r>
          </a:p>
          <a:p>
            <a:pPr algn="r"/>
            <a:r>
              <a:rPr lang="en-US" altLang="zh-TW" dirty="0"/>
              <a:t>B08901136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劉承瀚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Picture 2" descr="File:Hamiltonian.png">
            <a:extLst>
              <a:ext uri="{FF2B5EF4-FFF2-40B4-BE49-F238E27FC236}">
                <a16:creationId xmlns:a16="http://schemas.microsoft.com/office/drawing/2014/main" id="{40FBD7EE-7078-4688-B6AC-01737D4D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5" y="3509963"/>
            <a:ext cx="3475899" cy="244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3/30/Weighted_K4.svg/1024px-Weighted_K4.svg.png">
            <a:extLst>
              <a:ext uri="{FF2B5EF4-FFF2-40B4-BE49-F238E27FC236}">
                <a16:creationId xmlns:a16="http://schemas.microsoft.com/office/drawing/2014/main" id="{E4A6C54F-9DA9-4A63-83AC-F0FE30F60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19" y="3675693"/>
            <a:ext cx="3586685" cy="29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6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DFE6C806-8E91-4BAF-9673-34E894F3E0EB}"/>
              </a:ext>
            </a:extLst>
          </p:cNvPr>
          <p:cNvGrpSpPr/>
          <p:nvPr/>
        </p:nvGrpSpPr>
        <p:grpSpPr>
          <a:xfrm>
            <a:off x="10194" y="1204539"/>
            <a:ext cx="11989003" cy="4939667"/>
            <a:chOff x="10277" y="1453018"/>
            <a:chExt cx="11989003" cy="493966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38A6224-8F17-49D7-A9AA-B471F6B3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6850" y="1453018"/>
              <a:ext cx="4629150" cy="487680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E894AF1-47E5-490B-BEA7-AD5D4B260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0822" y="1506360"/>
              <a:ext cx="4667250" cy="488632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969F632-D133-43C6-AA7D-B45DF9DFC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94" r="55699"/>
            <a:stretch/>
          </p:blipFill>
          <p:spPr>
            <a:xfrm>
              <a:off x="10277" y="1506361"/>
              <a:ext cx="860845" cy="487668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B02A91B-E4AB-45FE-B68D-1B82287CF1BD}"/>
                </a:ext>
              </a:extLst>
            </p:cNvPr>
            <p:cNvSpPr txBox="1"/>
            <p:nvPr/>
          </p:nvSpPr>
          <p:spPr>
            <a:xfrm>
              <a:off x="951021" y="2645429"/>
              <a:ext cx="34336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r>
                <a:rPr lang="en-US" altLang="zh-TW" dirty="0"/>
                <a:t>…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C3FF745-7F18-4F46-8125-F9B016697612}"/>
                </a:ext>
              </a:extLst>
            </p:cNvPr>
            <p:cNvSpPr txBox="1"/>
            <p:nvPr/>
          </p:nvSpPr>
          <p:spPr>
            <a:xfrm>
              <a:off x="10719972" y="2717591"/>
              <a:ext cx="43038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  <a:p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  <a:p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CBCA54-DF63-48FE-91C0-E1FD0548F916}"/>
                </a:ext>
              </a:extLst>
            </p:cNvPr>
            <p:cNvSpPr txBox="1"/>
            <p:nvPr/>
          </p:nvSpPr>
          <p:spPr>
            <a:xfrm>
              <a:off x="11150353" y="1453018"/>
              <a:ext cx="848927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  <a:p>
              <a:endPara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b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E2705433-BB16-4C93-964B-C70B723393B6}"/>
              </a:ext>
            </a:extLst>
          </p:cNvPr>
          <p:cNvSpPr/>
          <p:nvPr/>
        </p:nvSpPr>
        <p:spPr>
          <a:xfrm rot="5400000">
            <a:off x="3865532" y="3348777"/>
            <a:ext cx="616181" cy="4629151"/>
          </a:xfrm>
          <a:prstGeom prst="rightBrace">
            <a:avLst>
              <a:gd name="adj1" fmla="val 48658"/>
              <a:gd name="adj2" fmla="val 505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B557A5-8F6C-4AD9-8183-425131B0FBDD}"/>
              </a:ext>
            </a:extLst>
          </p:cNvPr>
          <p:cNvSpPr txBox="1"/>
          <p:nvPr/>
        </p:nvSpPr>
        <p:spPr>
          <a:xfrm>
            <a:off x="3514562" y="6025297"/>
            <a:ext cx="158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relaxer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5CB130BC-9704-4828-9A6C-C34EFFFE0E1D}"/>
              </a:ext>
            </a:extLst>
          </p:cNvPr>
          <p:cNvSpPr/>
          <p:nvPr/>
        </p:nvSpPr>
        <p:spPr>
          <a:xfrm rot="5400000">
            <a:off x="8763631" y="3712411"/>
            <a:ext cx="616181" cy="3835993"/>
          </a:xfrm>
          <a:prstGeom prst="rightBrace">
            <a:avLst>
              <a:gd name="adj1" fmla="val 48658"/>
              <a:gd name="adj2" fmla="val 5053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DD4463-5137-4125-933D-A9633CAECA54}"/>
              </a:ext>
            </a:extLst>
          </p:cNvPr>
          <p:cNvSpPr txBox="1"/>
          <p:nvPr/>
        </p:nvSpPr>
        <p:spPr>
          <a:xfrm>
            <a:off x="8262589" y="6042009"/>
            <a:ext cx="194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diffusor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79" y="37809"/>
            <a:ext cx="10515600" cy="1325563"/>
          </a:xfrm>
        </p:spPr>
        <p:txBody>
          <a:bodyPr/>
          <a:lstStyle/>
          <a:p>
            <a:r>
              <a:rPr lang="en-US" altLang="zh-TW" dirty="0"/>
              <a:t>Grover’s Algorithm Solution of HCP </a:t>
            </a:r>
            <a:br>
              <a:rPr lang="en-US" altLang="zh-TW" dirty="0"/>
            </a:br>
            <a:r>
              <a:rPr lang="en-US" altLang="zh-TW" dirty="0"/>
              <a:t>– The design of oracle (3/4)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67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7DB17-9354-4D34-94FE-08A1D5CD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Grover’s Algorithm Solution of HCP </a:t>
            </a:r>
            <a:br>
              <a:rPr lang="en-US" altLang="zh-TW" dirty="0"/>
            </a:br>
            <a:r>
              <a:rPr lang="en-US" altLang="zh-TW" dirty="0"/>
              <a:t>– The design of oracle (4/4)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BF6E207-5067-4426-9BEE-CBC03AEB0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vertex bits are “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relaxed</a:t>
                </a:r>
                <a:r>
                  <a:rPr lang="en-US" altLang="zh-TW" dirty="0"/>
                  <a:t>” by control-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/>
                  <a:t> gates.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Its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necessity</a:t>
                </a:r>
                <a:r>
                  <a:rPr lang="en-US" altLang="zh-TW" dirty="0"/>
                  <a:t> and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validity</a:t>
                </a:r>
                <a:r>
                  <a:rPr lang="en-US" altLang="zh-TW" dirty="0"/>
                  <a:t> are discussed in the </a:t>
                </a:r>
                <a:r>
                  <a:rPr lang="en-US" altLang="zh-TW"/>
                  <a:t>discuss part.</a:t>
                </a:r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edge qubits</a:t>
                </a:r>
                <a:r>
                  <a:rPr lang="en-US" altLang="zh-TW" dirty="0"/>
                  <a:t> are applied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a diffusor</a:t>
                </a:r>
                <a:r>
                  <a:rPr lang="en-US" altLang="zh-TW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After this operation, the probability of “wanted results” are enhanced.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Note: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The wanted results are RINGS, not directly HCs</a:t>
                </a:r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BF6E207-5067-4426-9BEE-CBC03AEB0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02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C270C-3FF0-4ADE-93B0-836866F8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0"/>
            <a:ext cx="10515600" cy="1325563"/>
          </a:xfrm>
        </p:spPr>
        <p:txBody>
          <a:bodyPr/>
          <a:lstStyle/>
          <a:p>
            <a:r>
              <a:rPr lang="en-US" altLang="zh-TW" dirty="0"/>
              <a:t>The overall view of the Grover’s circuit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F353A2-7EC8-40B5-BF1B-8F8F59A296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555" y="1699709"/>
                <a:ext cx="4555079" cy="503632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oracle and the diffusor make up an Grover’s operator (G).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It is cascaded to enhance the probability of wanted  results.</a:t>
                </a:r>
                <a:br>
                  <a:rPr lang="en-US" altLang="zh-TW" dirty="0"/>
                </a:br>
                <a:r>
                  <a:rPr lang="en-US" altLang="zh-TW" dirty="0"/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results passing the oracle</a:t>
                </a:r>
                <a:r>
                  <a:rPr lang="en-US" altLang="zh-TW" dirty="0"/>
                  <a:t>, iteration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approximately enough.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It can be used in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quantum-counting algorithm</a:t>
                </a:r>
                <a:r>
                  <a:rPr lang="en-US" altLang="zh-TW" dirty="0"/>
                  <a:t> to obtain number of accepted result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F353A2-7EC8-40B5-BF1B-8F8F59A296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555" y="1699709"/>
                <a:ext cx="4555079" cy="5036323"/>
              </a:xfrm>
              <a:blipFill>
                <a:blip r:embed="rId2"/>
                <a:stretch>
                  <a:fillRect l="-1874" t="-969" r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群組 34">
            <a:extLst>
              <a:ext uri="{FF2B5EF4-FFF2-40B4-BE49-F238E27FC236}">
                <a16:creationId xmlns:a16="http://schemas.microsoft.com/office/drawing/2014/main" id="{BEECB6E3-8491-40FC-A411-827BB3A8F77C}"/>
              </a:ext>
            </a:extLst>
          </p:cNvPr>
          <p:cNvGrpSpPr/>
          <p:nvPr/>
        </p:nvGrpSpPr>
        <p:grpSpPr>
          <a:xfrm>
            <a:off x="5049222" y="1442113"/>
            <a:ext cx="6873892" cy="4150131"/>
            <a:chOff x="4924532" y="1512674"/>
            <a:chExt cx="6873892" cy="4150131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8162B61-8B92-42A3-A8D7-428A008F1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5688" y="2744687"/>
              <a:ext cx="4992736" cy="123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C521F0DA-F8AB-4973-96BD-2D6D6E59BCAC}"/>
                </a:ext>
              </a:extLst>
            </p:cNvPr>
            <p:cNvCxnSpPr>
              <a:cxnSpLocks/>
            </p:cNvCxnSpPr>
            <p:nvPr/>
          </p:nvCxnSpPr>
          <p:spPr>
            <a:xfrm>
              <a:off x="6805688" y="3637403"/>
              <a:ext cx="49927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D169AF6-716D-487B-9D1E-EF312AD582E4}"/>
                </a:ext>
              </a:extLst>
            </p:cNvPr>
            <p:cNvCxnSpPr>
              <a:cxnSpLocks/>
            </p:cNvCxnSpPr>
            <p:nvPr/>
          </p:nvCxnSpPr>
          <p:spPr>
            <a:xfrm>
              <a:off x="6805688" y="4535527"/>
              <a:ext cx="49927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21B396D-3999-4A43-AF4E-AA1DC313871A}"/>
                    </a:ext>
                  </a:extLst>
                </p:cNvPr>
                <p:cNvSpPr txBox="1"/>
                <p:nvPr/>
              </p:nvSpPr>
              <p:spPr>
                <a:xfrm>
                  <a:off x="4924532" y="2506511"/>
                  <a:ext cx="1797608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21B396D-3999-4A43-AF4E-AA1DC3138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532" y="2506511"/>
                  <a:ext cx="1797608" cy="412934"/>
                </a:xfrm>
                <a:prstGeom prst="rect">
                  <a:avLst/>
                </a:prstGeom>
                <a:blipFill>
                  <a:blip r:embed="rId3"/>
                  <a:stretch>
                    <a:fillRect l="-3729" t="-5882" b="-235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9F47F963-E2A3-44B1-9E2E-D6A85F1B9E8E}"/>
                    </a:ext>
                  </a:extLst>
                </p:cNvPr>
                <p:cNvSpPr txBox="1"/>
                <p:nvPr/>
              </p:nvSpPr>
              <p:spPr>
                <a:xfrm>
                  <a:off x="4924532" y="3404303"/>
                  <a:ext cx="1881156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9F47F963-E2A3-44B1-9E2E-D6A85F1B9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532" y="3404303"/>
                  <a:ext cx="1881156" cy="412934"/>
                </a:xfrm>
                <a:prstGeom prst="rect">
                  <a:avLst/>
                </a:prstGeom>
                <a:blipFill>
                  <a:blip r:embed="rId4"/>
                  <a:stretch>
                    <a:fillRect l="-3571" t="-4412" b="-2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A2C17744-A695-40DF-B49F-23E4CF461800}"/>
                    </a:ext>
                  </a:extLst>
                </p:cNvPr>
                <p:cNvSpPr txBox="1"/>
                <p:nvPr/>
              </p:nvSpPr>
              <p:spPr>
                <a:xfrm>
                  <a:off x="4924532" y="4284686"/>
                  <a:ext cx="1473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Flag bit: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A2C17744-A695-40DF-B49F-23E4CF461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532" y="4284686"/>
                  <a:ext cx="1473737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4545" t="-9091" b="-257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C4ACDFC-0260-4F95-90F6-B94F4A129A08}"/>
                </a:ext>
              </a:extLst>
            </p:cNvPr>
            <p:cNvSpPr/>
            <p:nvPr/>
          </p:nvSpPr>
          <p:spPr>
            <a:xfrm>
              <a:off x="7576116" y="2352130"/>
              <a:ext cx="1222039" cy="27377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Oracle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D9C026B-A2D8-4953-9E6B-1DCFCDBD3423}"/>
                </a:ext>
              </a:extLst>
            </p:cNvPr>
            <p:cNvSpPr/>
            <p:nvPr/>
          </p:nvSpPr>
          <p:spPr>
            <a:xfrm>
              <a:off x="9116870" y="3174285"/>
              <a:ext cx="1575694" cy="956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Diffusor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41D0DAA1-7D26-4D67-BA76-BB47EAC48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90600" y="3418421"/>
              <a:ext cx="476250" cy="428625"/>
            </a:xfrm>
            <a:prstGeom prst="rect">
              <a:avLst/>
            </a:prstGeom>
          </p:spPr>
        </p:pic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EC8799A4-E8C4-4CA5-9072-6FB1CDF53868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11328725" y="3847046"/>
              <a:ext cx="0" cy="16122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BAD780D-B301-4E0D-A7D2-93EF5F05C373}"/>
                </a:ext>
              </a:extLst>
            </p:cNvPr>
            <p:cNvCxnSpPr>
              <a:cxnSpLocks/>
            </p:cNvCxnSpPr>
            <p:nvPr/>
          </p:nvCxnSpPr>
          <p:spPr>
            <a:xfrm>
              <a:off x="6805688" y="5469162"/>
              <a:ext cx="4992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10FF5532-3D6F-477A-B3FD-7B2B16986AA1}"/>
                    </a:ext>
                  </a:extLst>
                </p:cNvPr>
                <p:cNvSpPr txBox="1"/>
                <p:nvPr/>
              </p:nvSpPr>
              <p:spPr>
                <a:xfrm>
                  <a:off x="4924532" y="5262695"/>
                  <a:ext cx="18696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Classical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</a:t>
                  </a:r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10FF5532-3D6F-477A-B3FD-7B2B16986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532" y="5262695"/>
                  <a:ext cx="1869679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3583" t="-7576" r="-2280" b="-257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F15BD6F-CDD3-46DC-8E3B-931FD968CB95}"/>
                </a:ext>
              </a:extLst>
            </p:cNvPr>
            <p:cNvSpPr/>
            <p:nvPr/>
          </p:nvSpPr>
          <p:spPr>
            <a:xfrm>
              <a:off x="7381121" y="2054211"/>
              <a:ext cx="3502975" cy="320848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0378FE7-92EE-472F-97E1-0EE871BE8EA1}"/>
                </a:ext>
              </a:extLst>
            </p:cNvPr>
            <p:cNvSpPr txBox="1"/>
            <p:nvPr/>
          </p:nvSpPr>
          <p:spPr>
            <a:xfrm>
              <a:off x="8792671" y="1512674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153168F-E486-46B4-AB83-70598A06A921}"/>
              </a:ext>
            </a:extLst>
          </p:cNvPr>
          <p:cNvCxnSpPr/>
          <p:nvPr/>
        </p:nvCxnSpPr>
        <p:spPr>
          <a:xfrm flipH="1">
            <a:off x="7105299" y="2516414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2CA40C4-4182-458A-BAF9-EE6723607144}"/>
              </a:ext>
            </a:extLst>
          </p:cNvPr>
          <p:cNvCxnSpPr/>
          <p:nvPr/>
        </p:nvCxnSpPr>
        <p:spPr>
          <a:xfrm flipH="1">
            <a:off x="7065860" y="3420129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2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98641-AEB1-4FC5-B419-38CA0C88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116551"/>
            <a:ext cx="10515600" cy="1325563"/>
          </a:xfrm>
        </p:spPr>
        <p:txBody>
          <a:bodyPr/>
          <a:lstStyle/>
          <a:p>
            <a:r>
              <a:rPr lang="en-US" altLang="zh-TW" dirty="0"/>
              <a:t>Example of Grover’s Algorithm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E254D5-B845-4A6A-BC91-1B31DB5C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6" y="1526549"/>
            <a:ext cx="5891074" cy="4351338"/>
          </a:xfrm>
        </p:spPr>
        <p:txBody>
          <a:bodyPr/>
          <a:lstStyle/>
          <a:p>
            <a:r>
              <a:rPr lang="en-US" altLang="zh-TW" dirty="0"/>
              <a:t>The upper figure is computed with Grover’s algorithm with 1 iteration under 5,120 tries.</a:t>
            </a:r>
          </a:p>
          <a:p>
            <a:r>
              <a:rPr lang="en-US" altLang="zh-TW" dirty="0"/>
              <a:t>The result is shown in the lower figure.</a:t>
            </a:r>
          </a:p>
          <a:p>
            <a:pPr lvl="1"/>
            <a:r>
              <a:rPr lang="en-US" altLang="zh-TW" dirty="0"/>
              <a:t>11011 has the highest probability</a:t>
            </a:r>
          </a:p>
          <a:p>
            <a:pPr lvl="1"/>
            <a:r>
              <a:rPr lang="en-US" altLang="zh-TW" dirty="0"/>
              <a:t>From </a:t>
            </a:r>
            <a:r>
              <a:rPr lang="en-US" altLang="zh-TW" dirty="0">
                <a:solidFill>
                  <a:srgbClr val="0070C0"/>
                </a:solidFill>
              </a:rPr>
              <a:t>the least to the most significant bit </a:t>
            </a:r>
            <a:r>
              <a:rPr lang="en-US" altLang="zh-TW" dirty="0"/>
              <a:t>indicates </a:t>
            </a:r>
            <a:r>
              <a:rPr lang="en-US" altLang="zh-TW" dirty="0">
                <a:solidFill>
                  <a:srgbClr val="0070C0"/>
                </a:solidFill>
              </a:rPr>
              <a:t>edges from 0 to 4</a:t>
            </a:r>
          </a:p>
          <a:p>
            <a:pPr lvl="2"/>
            <a:r>
              <a:rPr lang="en-US" altLang="zh-TW" dirty="0"/>
              <a:t>The result means that </a:t>
            </a:r>
            <a:br>
              <a:rPr lang="en-US" altLang="zh-TW" dirty="0"/>
            </a:br>
            <a:r>
              <a:rPr lang="en-US" altLang="zh-TW" dirty="0"/>
              <a:t>edge 0, 1, 3, 4 are chosen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7299EB0-A253-4E4D-8526-09F9475C285E}"/>
              </a:ext>
            </a:extLst>
          </p:cNvPr>
          <p:cNvGrpSpPr/>
          <p:nvPr/>
        </p:nvGrpSpPr>
        <p:grpSpPr>
          <a:xfrm>
            <a:off x="8888775" y="290061"/>
            <a:ext cx="2494279" cy="2304106"/>
            <a:chOff x="9595757" y="1327510"/>
            <a:chExt cx="2041377" cy="2101489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083ADD3-F934-4E57-AA1A-70A224EA2D16}"/>
                </a:ext>
              </a:extLst>
            </p:cNvPr>
            <p:cNvGrpSpPr/>
            <p:nvPr/>
          </p:nvGrpSpPr>
          <p:grpSpPr>
            <a:xfrm>
              <a:off x="9625018" y="1327510"/>
              <a:ext cx="1985075" cy="2101489"/>
              <a:chOff x="9492010" y="1475617"/>
              <a:chExt cx="2111246" cy="2415047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2081D3D9-C9AA-4ED8-A464-3D105366EFEA}"/>
                  </a:ext>
                </a:extLst>
              </p:cNvPr>
              <p:cNvCxnSpPr/>
              <p:nvPr/>
            </p:nvCxnSpPr>
            <p:spPr>
              <a:xfrm>
                <a:off x="9729926" y="1935332"/>
                <a:ext cx="168675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97529CE4-479B-4689-980A-AFCBAD0B0273}"/>
                  </a:ext>
                </a:extLst>
              </p:cNvPr>
              <p:cNvCxnSpPr/>
              <p:nvPr/>
            </p:nvCxnSpPr>
            <p:spPr>
              <a:xfrm>
                <a:off x="9729926" y="3357238"/>
                <a:ext cx="168675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454CCEDB-A363-40CA-85F7-75D65670E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16683" y="1935332"/>
                <a:ext cx="0" cy="142190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66762D21-9767-4BB7-BAFD-E0355CDC1543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9713435" y="1937282"/>
                <a:ext cx="1703249" cy="14199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6A1715B-0701-4E38-9BB7-0F216E810B7F}"/>
                  </a:ext>
                </a:extLst>
              </p:cNvPr>
              <p:cNvSpPr txBox="1"/>
              <p:nvPr/>
            </p:nvSpPr>
            <p:spPr>
              <a:xfrm>
                <a:off x="9543354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0864206-88D0-4100-9999-11C86E04C54C}"/>
                  </a:ext>
                </a:extLst>
              </p:cNvPr>
              <p:cNvSpPr txBox="1"/>
              <p:nvPr/>
            </p:nvSpPr>
            <p:spPr>
              <a:xfrm>
                <a:off x="11246605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AECEC41-79C3-4FE3-8090-9BDBD21DD66A}"/>
                  </a:ext>
                </a:extLst>
              </p:cNvPr>
              <p:cNvSpPr txBox="1"/>
              <p:nvPr/>
            </p:nvSpPr>
            <p:spPr>
              <a:xfrm>
                <a:off x="9492010" y="329686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A633248-022E-480E-BF34-191F873E3D4E}"/>
                  </a:ext>
                </a:extLst>
              </p:cNvPr>
              <p:cNvSpPr txBox="1"/>
              <p:nvPr/>
            </p:nvSpPr>
            <p:spPr>
              <a:xfrm>
                <a:off x="11245093" y="3296863"/>
                <a:ext cx="358163" cy="59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6644F5E-7682-4E0E-A606-798B23AFB312}"/>
                </a:ext>
              </a:extLst>
            </p:cNvPr>
            <p:cNvSpPr txBox="1"/>
            <p:nvPr/>
          </p:nvSpPr>
          <p:spPr>
            <a:xfrm>
              <a:off x="10462444" y="149670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6F7A0BA-745B-4415-A6E7-83662BA77DEA}"/>
                </a:ext>
              </a:extLst>
            </p:cNvPr>
            <p:cNvSpPr txBox="1"/>
            <p:nvPr/>
          </p:nvSpPr>
          <p:spPr>
            <a:xfrm>
              <a:off x="9595757" y="21040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3515034-5673-4376-A1D6-C52F95836930}"/>
                </a:ext>
              </a:extLst>
            </p:cNvPr>
            <p:cNvSpPr txBox="1"/>
            <p:nvPr/>
          </p:nvSpPr>
          <p:spPr>
            <a:xfrm>
              <a:off x="10516459" y="21265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21BF050-DC68-48AA-AE6C-39FD003BC0A7}"/>
                </a:ext>
              </a:extLst>
            </p:cNvPr>
            <p:cNvSpPr txBox="1"/>
            <p:nvPr/>
          </p:nvSpPr>
          <p:spPr>
            <a:xfrm>
              <a:off x="11296976" y="214742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B1343E12-9DD2-401A-AC1B-1C5BB9939D9E}"/>
                </a:ext>
              </a:extLst>
            </p:cNvPr>
            <p:cNvCxnSpPr>
              <a:cxnSpLocks/>
            </p:cNvCxnSpPr>
            <p:nvPr/>
          </p:nvCxnSpPr>
          <p:spPr>
            <a:xfrm>
              <a:off x="9848719" y="1727536"/>
              <a:ext cx="0" cy="123729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121B71-4FE3-4A32-AC8C-E89DA43426EA}"/>
                </a:ext>
              </a:extLst>
            </p:cNvPr>
            <p:cNvSpPr txBox="1"/>
            <p:nvPr/>
          </p:nvSpPr>
          <p:spPr>
            <a:xfrm>
              <a:off x="10541106" y="275319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75F47656-4BC3-4429-8D6F-35E08705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48" y="2670774"/>
            <a:ext cx="5399505" cy="40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0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9565B-01D4-4FC0-9848-66782F76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4" y="152347"/>
            <a:ext cx="10515600" cy="1325563"/>
          </a:xfrm>
        </p:spPr>
        <p:txBody>
          <a:bodyPr/>
          <a:lstStyle/>
          <a:p>
            <a:r>
              <a:rPr lang="en-US" altLang="zh-TW" dirty="0"/>
              <a:t>Example of Grover’s Algorithm (2/2)</a:t>
            </a:r>
            <a:endParaRPr lang="zh-TW" altLang="en-US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6C6250FE-9289-44E8-BA43-77E2F1C8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52" y="3007293"/>
            <a:ext cx="4926552" cy="334733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BE8D9-93DD-4567-97B6-B2C5692C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52" y="1285035"/>
            <a:ext cx="7389757" cy="50464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upper figure is computed with Grover’s algorithm with 1 iteration under 5,120 tries.</a:t>
            </a:r>
          </a:p>
          <a:p>
            <a:r>
              <a:rPr lang="en-US" altLang="zh-TW" dirty="0"/>
              <a:t>4 highest peak are obtained. </a:t>
            </a:r>
            <a:br>
              <a:rPr lang="en-US" altLang="zh-TW" dirty="0"/>
            </a:br>
            <a:r>
              <a:rPr lang="en-US" altLang="zh-TW" dirty="0"/>
              <a:t>The top most results and the results they show up </a:t>
            </a:r>
            <a:br>
              <a:rPr lang="en-US" altLang="zh-TW" dirty="0"/>
            </a:br>
            <a:r>
              <a:rPr lang="en-US" altLang="zh-TW" dirty="0"/>
              <a:t>are listed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 can see that the top 4 results are at least </a:t>
            </a:r>
            <a:br>
              <a:rPr lang="en-US" altLang="zh-TW" dirty="0"/>
            </a:br>
            <a:r>
              <a:rPr lang="en-US" altLang="zh-TW" dirty="0"/>
              <a:t>twice of the 5</a:t>
            </a:r>
            <a:r>
              <a:rPr lang="en-US" altLang="zh-TW" baseline="30000" dirty="0"/>
              <a:t>th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However, the total probability of wanted result is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only 8%.</a:t>
            </a: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4D106D2-E063-486C-8C04-EF13D336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256" y="2683615"/>
            <a:ext cx="2222193" cy="2249293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04E168D1-2C1F-41EB-9263-DA17E0D779BF}"/>
              </a:ext>
            </a:extLst>
          </p:cNvPr>
          <p:cNvGrpSpPr/>
          <p:nvPr/>
        </p:nvGrpSpPr>
        <p:grpSpPr>
          <a:xfrm>
            <a:off x="8526427" y="230010"/>
            <a:ext cx="3377790" cy="2578320"/>
            <a:chOff x="8826031" y="290727"/>
            <a:chExt cx="3044894" cy="2295040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3FB1B50D-BFE0-4D2B-A380-0EE2026CBD98}"/>
                </a:ext>
              </a:extLst>
            </p:cNvPr>
            <p:cNvGrpSpPr/>
            <p:nvPr/>
          </p:nvGrpSpPr>
          <p:grpSpPr>
            <a:xfrm>
              <a:off x="8905043" y="450033"/>
              <a:ext cx="2965882" cy="2135734"/>
              <a:chOff x="8612079" y="1497598"/>
              <a:chExt cx="2965882" cy="2135734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70B6FBAA-354C-4AFA-989E-262D4E664510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20F370C7-A19C-4982-B6D5-5906E4A91DCA}"/>
                  </a:ext>
                </a:extLst>
              </p:cNvPr>
              <p:cNvSpPr/>
              <p:nvPr/>
            </p:nvSpPr>
            <p:spPr>
              <a:xfrm>
                <a:off x="11191782" y="246892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44C1992-524A-45D5-97BB-C34FA3F66F72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9A251AAF-4E41-49E4-B0B2-2F74562022BC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CE19AD6D-CE4F-43BE-88FA-82076A240794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2C57B443-88F1-483A-82B5-5C25C65B41EB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32011CE4-9EBF-48C4-B47A-1062E5E26F60}"/>
                  </a:ext>
                </a:extLst>
              </p:cNvPr>
              <p:cNvCxnSpPr>
                <a:cxnSpLocks/>
                <a:stCxn id="4" idx="5"/>
                <a:endCxn id="5" idx="1"/>
              </p:cNvCxnSpPr>
              <p:nvPr/>
            </p:nvCxnSpPr>
            <p:spPr>
              <a:xfrm>
                <a:off x="10763106" y="1827222"/>
                <a:ext cx="485231" cy="6982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9418BF51-545E-4B5D-BB33-A24399E4CC73}"/>
                  </a:ext>
                </a:extLst>
              </p:cNvPr>
              <p:cNvCxnSpPr>
                <a:stCxn id="5" idx="3"/>
                <a:endCxn id="6" idx="7"/>
              </p:cNvCxnSpPr>
              <p:nvPr/>
            </p:nvCxnSpPr>
            <p:spPr>
              <a:xfrm flipH="1">
                <a:off x="10763105" y="2798544"/>
                <a:ext cx="485232" cy="49392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BFFFC380-92C3-4EE8-AA45-7B98462E00E6}"/>
                  </a:ext>
                </a:extLst>
              </p:cNvPr>
              <p:cNvCxnSpPr>
                <a:stCxn id="4" idx="4"/>
                <a:endCxn id="6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B85A98C0-DBE9-4AC6-9C3E-25E0051B8398}"/>
                  </a:ext>
                </a:extLst>
              </p:cNvPr>
              <p:cNvCxnSpPr>
                <a:stCxn id="8" idx="6"/>
                <a:endCxn id="4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2EE9E86E-E11E-477E-88B2-2BE28937D72B}"/>
                  </a:ext>
                </a:extLst>
              </p:cNvPr>
              <p:cNvCxnSpPr>
                <a:cxnSpLocks/>
                <a:stCxn id="8" idx="4"/>
                <a:endCxn id="7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5D84A673-0E4B-4000-8644-CE5461A0A94A}"/>
                  </a:ext>
                </a:extLst>
              </p:cNvPr>
              <p:cNvCxnSpPr>
                <a:stCxn id="7" idx="6"/>
                <a:endCxn id="6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13A8BE11-A545-4833-BCB2-8A2F06E17735}"/>
                  </a:ext>
                </a:extLst>
              </p:cNvPr>
              <p:cNvCxnSpPr>
                <a:stCxn id="9" idx="3"/>
                <a:endCxn id="7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46D7F312-39F0-4EA3-AA82-944A1A99DCC9}"/>
                  </a:ext>
                </a:extLst>
              </p:cNvPr>
              <p:cNvCxnSpPr>
                <a:stCxn id="9" idx="5"/>
                <a:endCxn id="6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B6FD5FC3-1473-4927-8A52-7F12768687B6}"/>
                  </a:ext>
                </a:extLst>
              </p:cNvPr>
              <p:cNvCxnSpPr>
                <a:stCxn id="4" idx="3"/>
                <a:endCxn id="9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4D2646CE-EB24-4B6C-ACD4-5D8A018B6AA8}"/>
                  </a:ext>
                </a:extLst>
              </p:cNvPr>
              <p:cNvCxnSpPr>
                <a:stCxn id="8" idx="5"/>
                <a:endCxn id="9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A79F5A0-6341-4B65-A6B6-F82F48AA1C31}"/>
                </a:ext>
              </a:extLst>
            </p:cNvPr>
            <p:cNvSpPr txBox="1"/>
            <p:nvPr/>
          </p:nvSpPr>
          <p:spPr>
            <a:xfrm>
              <a:off x="11257032" y="821390"/>
              <a:ext cx="415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06A5C66-E5E3-4B83-8662-69AD2AF3BEDF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FB25C4A6-DE5C-4A8D-A4C9-9BB3AAE5CA3D}"/>
                </a:ext>
              </a:extLst>
            </p:cNvPr>
            <p:cNvSpPr txBox="1"/>
            <p:nvPr/>
          </p:nvSpPr>
          <p:spPr>
            <a:xfrm>
              <a:off x="11249157" y="190757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BE6C0AB4-653E-42A8-8223-6DB5256F7C1A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5E62AAB-D95E-4B61-833B-986CB1302FD1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212BC69-DBB5-4303-8E2D-0656A17314F8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5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989DD74-02F7-424E-BF82-9FD5A2836931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6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ECD9322-6747-4320-B7E5-A0643E2FD525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7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D308B2A-3B00-4729-9D39-2A85ECBAC783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8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E64ABAA5-6F57-497A-9B10-12B228480AE5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9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5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82104-CD9B-4E2D-AF9B-BD33B255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36" y="73218"/>
            <a:ext cx="7460045" cy="1325563"/>
          </a:xfrm>
        </p:spPr>
        <p:txBody>
          <a:bodyPr/>
          <a:lstStyle/>
          <a:p>
            <a:r>
              <a:rPr lang="en-US" altLang="zh-TW" dirty="0"/>
              <a:t>Checking of Grover’s result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A714A-7926-412C-B7FB-9EEE72BD9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48" y="1267395"/>
            <a:ext cx="8150519" cy="57390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Checking results takes polynomial time on classical computers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Check the top 5 results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1010111001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en-US" altLang="zh-TW" dirty="0"/>
              <a:t>Edge 0, 3, 4, 5, 7, 9 </a:t>
            </a:r>
            <a:r>
              <a:rPr lang="zh-TW" altLang="en-US" dirty="0"/>
              <a:t>→ </a:t>
            </a:r>
            <a:r>
              <a:rPr lang="en-US" altLang="zh-TW" dirty="0"/>
              <a:t>an HC</a:t>
            </a:r>
          </a:p>
          <a:p>
            <a:pPr lvl="1">
              <a:lnSpc>
                <a:spcPct val="100000"/>
              </a:lnSpc>
            </a:pP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1110010011</a:t>
            </a:r>
            <a:r>
              <a:rPr lang="zh-TW" altLang="en-US" dirty="0"/>
              <a:t> ：</a:t>
            </a:r>
            <a:br>
              <a:rPr lang="en-US" altLang="zh-TW" dirty="0"/>
            </a:br>
            <a:r>
              <a:rPr lang="en-US" altLang="zh-TW" dirty="0"/>
              <a:t>Edge 0, 1, 4, 7, 8, 9 </a:t>
            </a:r>
            <a:r>
              <a:rPr lang="zh-TW" altLang="en-US" dirty="0"/>
              <a:t>→ </a:t>
            </a:r>
            <a:r>
              <a:rPr lang="en-US" altLang="zh-TW" dirty="0"/>
              <a:t>not an HC</a:t>
            </a:r>
          </a:p>
          <a:p>
            <a:pPr lvl="2">
              <a:lnSpc>
                <a:spcPct val="100000"/>
              </a:lnSpc>
            </a:pPr>
            <a:r>
              <a:rPr lang="en-US" altLang="zh-TW" dirty="0"/>
              <a:t>But still satisfy oracle,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shows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two rings</a:t>
            </a:r>
          </a:p>
          <a:p>
            <a:pPr lvl="2">
              <a:lnSpc>
                <a:spcPct val="10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/>
              <a:t>1100110101</a:t>
            </a:r>
            <a:r>
              <a:rPr lang="zh-TW" altLang="en-US" dirty="0"/>
              <a:t> ：</a:t>
            </a:r>
            <a:br>
              <a:rPr lang="en-US" altLang="zh-TW" dirty="0"/>
            </a:br>
            <a:r>
              <a:rPr lang="en-US" altLang="zh-TW" dirty="0"/>
              <a:t>Edge: 0, 2, 4, 5, 8, 9 </a:t>
            </a:r>
            <a:r>
              <a:rPr lang="zh-TW" altLang="en-US" dirty="0"/>
              <a:t>→ </a:t>
            </a:r>
            <a:r>
              <a:rPr lang="en-US" altLang="zh-TW" dirty="0"/>
              <a:t>an HC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07AA7AD-211C-472A-8AA2-C001E220C56F}"/>
              </a:ext>
            </a:extLst>
          </p:cNvPr>
          <p:cNvGrpSpPr/>
          <p:nvPr/>
        </p:nvGrpSpPr>
        <p:grpSpPr>
          <a:xfrm>
            <a:off x="9060180" y="848747"/>
            <a:ext cx="2650948" cy="1860135"/>
            <a:chOff x="8826031" y="290727"/>
            <a:chExt cx="3044894" cy="229504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F293136-917E-40CD-AEFC-9CC30F564422}"/>
                </a:ext>
              </a:extLst>
            </p:cNvPr>
            <p:cNvGrpSpPr/>
            <p:nvPr/>
          </p:nvGrpSpPr>
          <p:grpSpPr>
            <a:xfrm>
              <a:off x="8905043" y="450033"/>
              <a:ext cx="2965882" cy="2135734"/>
              <a:chOff x="8612079" y="1497598"/>
              <a:chExt cx="2965882" cy="2135734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22C8AFDE-3D29-4ABD-B808-B34DDD732060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D2E9CF0B-C00F-4E5A-B165-E8277EFEB650}"/>
                  </a:ext>
                </a:extLst>
              </p:cNvPr>
              <p:cNvSpPr/>
              <p:nvPr/>
            </p:nvSpPr>
            <p:spPr>
              <a:xfrm>
                <a:off x="11191782" y="246892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2A377589-82EE-435B-A218-37400D42D74B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9C6DBEC6-75AA-4FCB-8437-B58BA2833E61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BFBAD05-A0BE-46B6-A333-3F155CD14869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27D017B7-25E9-41E6-9BBC-A6E9AA617B03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FC753AE5-F45D-425F-8C6B-E48490785A18}"/>
                  </a:ext>
                </a:extLst>
              </p:cNvPr>
              <p:cNvCxnSpPr>
                <a:cxnSpLocks/>
                <a:stCxn id="16" idx="5"/>
                <a:endCxn id="17" idx="1"/>
              </p:cNvCxnSpPr>
              <p:nvPr/>
            </p:nvCxnSpPr>
            <p:spPr>
              <a:xfrm>
                <a:off x="10763106" y="1827222"/>
                <a:ext cx="485231" cy="69825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68853863-64DA-403A-B485-B31C93E4ACE5}"/>
                  </a:ext>
                </a:extLst>
              </p:cNvPr>
              <p:cNvCxnSpPr>
                <a:stCxn id="17" idx="3"/>
                <a:endCxn id="18" idx="7"/>
              </p:cNvCxnSpPr>
              <p:nvPr/>
            </p:nvCxnSpPr>
            <p:spPr>
              <a:xfrm flipH="1">
                <a:off x="10763105" y="2798544"/>
                <a:ext cx="485232" cy="49392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B9BD1F73-C318-4583-8FD4-7A0B4AFB2075}"/>
                  </a:ext>
                </a:extLst>
              </p:cNvPr>
              <p:cNvCxnSpPr>
                <a:stCxn id="16" idx="4"/>
                <a:endCxn id="18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1BBF5F02-75D4-4D4A-99F0-6D0E4B4C061A}"/>
                  </a:ext>
                </a:extLst>
              </p:cNvPr>
              <p:cNvCxnSpPr>
                <a:stCxn id="20" idx="6"/>
                <a:endCxn id="16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088BAB4C-A0C7-4BE8-B93D-DECE0D6E8FAE}"/>
                  </a:ext>
                </a:extLst>
              </p:cNvPr>
              <p:cNvCxnSpPr>
                <a:cxnSpLocks/>
                <a:stCxn id="20" idx="4"/>
                <a:endCxn id="19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DE5CC365-AA54-49EC-B8A2-469D731AF2E9}"/>
                  </a:ext>
                </a:extLst>
              </p:cNvPr>
              <p:cNvCxnSpPr>
                <a:stCxn id="19" idx="6"/>
                <a:endCxn id="18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872104D0-FBFC-420A-92F1-026A8FCE63BE}"/>
                  </a:ext>
                </a:extLst>
              </p:cNvPr>
              <p:cNvCxnSpPr>
                <a:stCxn id="21" idx="3"/>
                <a:endCxn id="19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5ACDD131-36CE-4342-AB37-FE86DC6B4C9A}"/>
                  </a:ext>
                </a:extLst>
              </p:cNvPr>
              <p:cNvCxnSpPr>
                <a:stCxn id="21" idx="5"/>
                <a:endCxn id="18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7195A73E-0DA6-4A13-A819-1120256244AD}"/>
                  </a:ext>
                </a:extLst>
              </p:cNvPr>
              <p:cNvCxnSpPr>
                <a:stCxn id="16" idx="3"/>
                <a:endCxn id="21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5A1597D0-6F00-453C-86B4-7DCCB1832478}"/>
                  </a:ext>
                </a:extLst>
              </p:cNvPr>
              <p:cNvCxnSpPr>
                <a:stCxn id="20" idx="5"/>
                <a:endCxn id="21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9382041-F39E-4415-BD33-7BACFB22ACDC}"/>
                </a:ext>
              </a:extLst>
            </p:cNvPr>
            <p:cNvSpPr txBox="1"/>
            <p:nvPr/>
          </p:nvSpPr>
          <p:spPr>
            <a:xfrm>
              <a:off x="11257032" y="821390"/>
              <a:ext cx="415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D1EC4E8-5745-46B5-8E53-A18B61C1BD2A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7A7E8DF-79CB-42D5-A008-D2255E21B01A}"/>
                </a:ext>
              </a:extLst>
            </p:cNvPr>
            <p:cNvSpPr txBox="1"/>
            <p:nvPr/>
          </p:nvSpPr>
          <p:spPr>
            <a:xfrm>
              <a:off x="11249157" y="190757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A33B827-BC7B-44D1-A775-485A10CA647F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C6AB5D6-8CBB-4B55-ABD2-8FD4DA011913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6FDD92E-F45D-4768-854A-463D5F4115CB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5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2EF37E1-5B6E-45BD-8596-2E567870AC7D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6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757A862-8A87-4764-B076-199EE4FE9D98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7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C69CAE6-7E47-4BE3-A27C-35EECFC873C5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8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40C7272-95FC-4F17-8A14-0D967E2C73DC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9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E4B2132-1EBD-4DA9-A62F-2674C0B3AE89}"/>
              </a:ext>
            </a:extLst>
          </p:cNvPr>
          <p:cNvGrpSpPr/>
          <p:nvPr/>
        </p:nvGrpSpPr>
        <p:grpSpPr>
          <a:xfrm>
            <a:off x="9074123" y="2858162"/>
            <a:ext cx="2568629" cy="1777125"/>
            <a:chOff x="8826031" y="290727"/>
            <a:chExt cx="3044894" cy="229504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8B1045DF-3E83-4AC4-B996-C8E8B5A50434}"/>
                </a:ext>
              </a:extLst>
            </p:cNvPr>
            <p:cNvGrpSpPr/>
            <p:nvPr/>
          </p:nvGrpSpPr>
          <p:grpSpPr>
            <a:xfrm>
              <a:off x="8905043" y="450033"/>
              <a:ext cx="2965882" cy="2135734"/>
              <a:chOff x="8612079" y="1497598"/>
              <a:chExt cx="2965882" cy="2135734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CC956581-FE04-4789-A8BC-8AE4C1045626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9FA13196-B685-4691-B841-A5BC65D5936F}"/>
                  </a:ext>
                </a:extLst>
              </p:cNvPr>
              <p:cNvSpPr/>
              <p:nvPr/>
            </p:nvSpPr>
            <p:spPr>
              <a:xfrm>
                <a:off x="11191782" y="246892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30C261E5-910D-45E5-82E5-08C2EC1A85F3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93223BCB-AE5F-4D7D-9294-5A72FF24C759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4E73E29F-AF27-4B33-91CF-82929D5A7DF2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C0B715A1-CEBC-481B-9752-3614206F74CC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70897185-DAFA-4260-8361-672BB9D00C63}"/>
                  </a:ext>
                </a:extLst>
              </p:cNvPr>
              <p:cNvCxnSpPr>
                <a:cxnSpLocks/>
                <a:stCxn id="44" idx="5"/>
                <a:endCxn id="45" idx="1"/>
              </p:cNvCxnSpPr>
              <p:nvPr/>
            </p:nvCxnSpPr>
            <p:spPr>
              <a:xfrm>
                <a:off x="10763106" y="1827222"/>
                <a:ext cx="485231" cy="69825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EB86D0E0-A11B-4E53-A54D-F7B117DB3156}"/>
                  </a:ext>
                </a:extLst>
              </p:cNvPr>
              <p:cNvCxnSpPr>
                <a:stCxn id="45" idx="3"/>
                <a:endCxn id="46" idx="7"/>
              </p:cNvCxnSpPr>
              <p:nvPr/>
            </p:nvCxnSpPr>
            <p:spPr>
              <a:xfrm flipH="1">
                <a:off x="10763105" y="2798544"/>
                <a:ext cx="485232" cy="49392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3358657D-014A-4D9D-9AA5-46E3EB796DAF}"/>
                  </a:ext>
                </a:extLst>
              </p:cNvPr>
              <p:cNvCxnSpPr>
                <a:stCxn id="44" idx="4"/>
                <a:endCxn id="46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2D0A0FF2-9091-498E-BB44-255E41080C9E}"/>
                  </a:ext>
                </a:extLst>
              </p:cNvPr>
              <p:cNvCxnSpPr>
                <a:stCxn id="48" idx="6"/>
                <a:endCxn id="44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36361DA-6CD0-44E1-9607-931A816D0577}"/>
                  </a:ext>
                </a:extLst>
              </p:cNvPr>
              <p:cNvCxnSpPr>
                <a:cxnSpLocks/>
                <a:stCxn id="48" idx="4"/>
                <a:endCxn id="47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87E012FA-00CC-46D0-85C5-397C335D97D0}"/>
                  </a:ext>
                </a:extLst>
              </p:cNvPr>
              <p:cNvCxnSpPr>
                <a:stCxn id="47" idx="6"/>
                <a:endCxn id="46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E04BC9C6-13BF-48D3-B4EA-D25507B6D1C0}"/>
                  </a:ext>
                </a:extLst>
              </p:cNvPr>
              <p:cNvCxnSpPr>
                <a:stCxn id="49" idx="3"/>
                <a:endCxn id="47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27912217-D22B-45FE-956C-02B52C604FD1}"/>
                  </a:ext>
                </a:extLst>
              </p:cNvPr>
              <p:cNvCxnSpPr>
                <a:stCxn id="49" idx="5"/>
                <a:endCxn id="46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2C2D0A5B-3CB1-4FE1-B653-D5DE22850556}"/>
                  </a:ext>
                </a:extLst>
              </p:cNvPr>
              <p:cNvCxnSpPr>
                <a:stCxn id="44" idx="3"/>
                <a:endCxn id="49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13889438-B838-46D7-B876-303BA9216ACF}"/>
                  </a:ext>
                </a:extLst>
              </p:cNvPr>
              <p:cNvCxnSpPr>
                <a:stCxn id="48" idx="5"/>
                <a:endCxn id="49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BD60172-C7A7-4055-9822-5F1A0ED8D790}"/>
                </a:ext>
              </a:extLst>
            </p:cNvPr>
            <p:cNvSpPr txBox="1"/>
            <p:nvPr/>
          </p:nvSpPr>
          <p:spPr>
            <a:xfrm>
              <a:off x="11257032" y="821390"/>
              <a:ext cx="415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2D6F5DF-A2CA-4766-80F8-B6F72C966B39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D171632-B0A2-4AC7-B4E0-C574C01ABE90}"/>
                </a:ext>
              </a:extLst>
            </p:cNvPr>
            <p:cNvSpPr txBox="1"/>
            <p:nvPr/>
          </p:nvSpPr>
          <p:spPr>
            <a:xfrm>
              <a:off x="11249157" y="190757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DD4D4B4-F76A-42AD-8E39-5C6846D22576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47A8803-8B07-45B1-AC5E-16FBE2855B16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520C53A-1698-43E1-97B8-A074C316BC6D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5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1A8DA54-92B1-49C7-ABFB-F8E76EB9FC3B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6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9CE9533-2F33-4921-AA98-D083A03B6D5E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7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95810E82-CA46-41C4-816A-CEAEA616828E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8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B96A21B3-91E2-4ECA-BAD4-3891CFA84C2B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9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AB005AA8-8244-4DC8-817F-5E66F7A22F49}"/>
              </a:ext>
            </a:extLst>
          </p:cNvPr>
          <p:cNvGrpSpPr/>
          <p:nvPr/>
        </p:nvGrpSpPr>
        <p:grpSpPr>
          <a:xfrm>
            <a:off x="9074142" y="4685210"/>
            <a:ext cx="2568610" cy="1802911"/>
            <a:chOff x="8826031" y="290727"/>
            <a:chExt cx="3044894" cy="2295040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01A1965-813F-42F7-84FF-254D15A65081}"/>
                </a:ext>
              </a:extLst>
            </p:cNvPr>
            <p:cNvGrpSpPr/>
            <p:nvPr/>
          </p:nvGrpSpPr>
          <p:grpSpPr>
            <a:xfrm>
              <a:off x="8905043" y="450033"/>
              <a:ext cx="2965882" cy="2135734"/>
              <a:chOff x="8612079" y="1497598"/>
              <a:chExt cx="2965882" cy="2135734"/>
            </a:xfrm>
          </p:grpSpPr>
          <p:sp>
            <p:nvSpPr>
              <p:cNvPr id="73" name="橢圓 72">
                <a:extLst>
                  <a:ext uri="{FF2B5EF4-FFF2-40B4-BE49-F238E27FC236}">
                    <a16:creationId xmlns:a16="http://schemas.microsoft.com/office/drawing/2014/main" id="{0E67784F-6D09-450F-B466-0E5BC884AB8A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DADF1DA2-211D-4021-8C90-B0620B16F830}"/>
                  </a:ext>
                </a:extLst>
              </p:cNvPr>
              <p:cNvSpPr/>
              <p:nvPr/>
            </p:nvSpPr>
            <p:spPr>
              <a:xfrm>
                <a:off x="11191782" y="246892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橢圓 74">
                <a:extLst>
                  <a:ext uri="{FF2B5EF4-FFF2-40B4-BE49-F238E27FC236}">
                    <a16:creationId xmlns:a16="http://schemas.microsoft.com/office/drawing/2014/main" id="{7DB6317C-F784-45F2-AA42-E524F58E0BA9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5447EEB0-A344-4CEB-BC10-A4FD12399C72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54E51D4A-777F-42EB-B01B-EEB8717A3025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018C40A6-6DE4-46B5-B93A-28E5DF5F7564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EA7B156A-6688-417F-AD19-C91D21D4F1F5}"/>
                  </a:ext>
                </a:extLst>
              </p:cNvPr>
              <p:cNvCxnSpPr>
                <a:cxnSpLocks/>
                <a:stCxn id="73" idx="5"/>
                <a:endCxn id="74" idx="1"/>
              </p:cNvCxnSpPr>
              <p:nvPr/>
            </p:nvCxnSpPr>
            <p:spPr>
              <a:xfrm>
                <a:off x="10763106" y="1827222"/>
                <a:ext cx="485231" cy="69825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FACC54A6-F419-4BF7-9A46-55E157631A60}"/>
                  </a:ext>
                </a:extLst>
              </p:cNvPr>
              <p:cNvCxnSpPr>
                <a:stCxn id="74" idx="3"/>
                <a:endCxn id="75" idx="7"/>
              </p:cNvCxnSpPr>
              <p:nvPr/>
            </p:nvCxnSpPr>
            <p:spPr>
              <a:xfrm flipH="1">
                <a:off x="10763105" y="2798544"/>
                <a:ext cx="485232" cy="49392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913A6546-53D3-40B2-831F-0CAC673A527A}"/>
                  </a:ext>
                </a:extLst>
              </p:cNvPr>
              <p:cNvCxnSpPr>
                <a:stCxn id="73" idx="4"/>
                <a:endCxn id="75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E1C8FB06-D72D-4479-BEF6-600092EAA9DF}"/>
                  </a:ext>
                </a:extLst>
              </p:cNvPr>
              <p:cNvCxnSpPr>
                <a:stCxn id="77" idx="6"/>
                <a:endCxn id="73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70D86237-5794-43E5-82BE-FA6C46C6608F}"/>
                  </a:ext>
                </a:extLst>
              </p:cNvPr>
              <p:cNvCxnSpPr>
                <a:cxnSpLocks/>
                <a:stCxn id="77" idx="4"/>
                <a:endCxn id="76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3C42B8D3-59E8-45F6-9C60-61E84FAA7E7E}"/>
                  </a:ext>
                </a:extLst>
              </p:cNvPr>
              <p:cNvCxnSpPr>
                <a:stCxn id="76" idx="6"/>
                <a:endCxn id="75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4EB2A07B-917A-45CC-A64A-7B766AD57716}"/>
                  </a:ext>
                </a:extLst>
              </p:cNvPr>
              <p:cNvCxnSpPr>
                <a:stCxn id="78" idx="3"/>
                <a:endCxn id="76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38471391-A7D8-46DF-B765-493BD4D7FAD9}"/>
                  </a:ext>
                </a:extLst>
              </p:cNvPr>
              <p:cNvCxnSpPr>
                <a:stCxn id="78" idx="5"/>
                <a:endCxn id="75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090186B9-AA93-47EE-AD95-4540175BA017}"/>
                  </a:ext>
                </a:extLst>
              </p:cNvPr>
              <p:cNvCxnSpPr>
                <a:stCxn id="73" idx="3"/>
                <a:endCxn id="78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4590EF37-1163-47CF-883A-C1B7126D530B}"/>
                  </a:ext>
                </a:extLst>
              </p:cNvPr>
              <p:cNvCxnSpPr>
                <a:stCxn id="77" idx="5"/>
                <a:endCxn id="78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8104C9-BA0E-4A7E-8B43-CED8D93C6AD4}"/>
                </a:ext>
              </a:extLst>
            </p:cNvPr>
            <p:cNvSpPr txBox="1"/>
            <p:nvPr/>
          </p:nvSpPr>
          <p:spPr>
            <a:xfrm>
              <a:off x="11257032" y="821390"/>
              <a:ext cx="415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88F3935-A369-4638-90F2-6B9CDA6D69A9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9389C58-C94D-47AA-9BFA-E1A522361BF8}"/>
                </a:ext>
              </a:extLst>
            </p:cNvPr>
            <p:cNvSpPr txBox="1"/>
            <p:nvPr/>
          </p:nvSpPr>
          <p:spPr>
            <a:xfrm>
              <a:off x="11249157" y="190757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27F71D0-A7C6-4E48-A6F1-BF55E3982903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888056DD-450E-47FA-9282-0EF46BE901B5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5B0ADB74-DC72-4E1E-B529-9313AE30FA73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5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48A657C-673E-4468-A675-549F90650D03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6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DE5FF837-7DB6-44FD-BBAB-BF70BA66FEAC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7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B8EF7421-CA46-4CB0-BA4B-5EC23CF4B6B5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8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4A17799-9B0B-4DCB-9186-EC4C3B1A1976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9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52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82104-CD9B-4E2D-AF9B-BD33B255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36" y="73218"/>
            <a:ext cx="7460045" cy="1325563"/>
          </a:xfrm>
        </p:spPr>
        <p:txBody>
          <a:bodyPr/>
          <a:lstStyle/>
          <a:p>
            <a:r>
              <a:rPr lang="en-US" altLang="zh-TW" dirty="0"/>
              <a:t>Checking of Grover’s result 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A714A-7926-412C-B7FB-9EEE72BD9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52" y="1118976"/>
                <a:ext cx="8468622" cy="563016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Check the top 5 results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0111010101</a:t>
                </a:r>
                <a:r>
                  <a:rPr lang="zh-TW" altLang="en-US" dirty="0"/>
                  <a:t> ：</a:t>
                </a:r>
                <a:br>
                  <a:rPr lang="en-US" altLang="zh-TW" dirty="0"/>
                </a:br>
                <a:r>
                  <a:rPr lang="en-US" altLang="zh-TW" dirty="0"/>
                  <a:t>Edge: 0, 2, 4, 6, 7, 8 </a:t>
                </a:r>
                <a:r>
                  <a:rPr lang="zh-TW" altLang="en-US" dirty="0"/>
                  <a:t>→ </a:t>
                </a:r>
                <a:r>
                  <a:rPr lang="en-US" altLang="zh-TW" dirty="0"/>
                  <a:t>an HC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1110110101 (only ½ of the top 4):</a:t>
                </a:r>
                <a:br>
                  <a:rPr lang="en-US" altLang="zh-TW" dirty="0"/>
                </a:br>
                <a:r>
                  <a:rPr lang="en-US" altLang="zh-TW" dirty="0"/>
                  <a:t>Edge: 0, 2, 4, 5, 7, 8, 9 </a:t>
                </a:r>
                <a:br>
                  <a:rPr lang="en-US" altLang="zh-TW" dirty="0"/>
                </a:br>
                <a:r>
                  <a:rPr lang="zh-TW" altLang="en-US" dirty="0"/>
                  <a:t>→ </a:t>
                </a:r>
                <a:r>
                  <a:rPr lang="en-US" altLang="zh-TW" dirty="0"/>
                  <a:t>not an HC and it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not accepted by the oracle</a:t>
                </a:r>
                <a:r>
                  <a:rPr lang="en-US" altLang="zh-TW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To sum up, there are 4 accepted result accepted by the oracle.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Within the 4 results, 3 of them are HC.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>
                    <a:sym typeface="Wingdings" panose="05000000000000000000" pitchFamily="2" charset="2"/>
                  </a:rPr>
                  <a:t>M=4 &lt; N=1024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=0.0625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𝑏𝑒𝑠𝑡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#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𝑖𝑡𝑒𝑟𝑎𝑡𝑖𝑜𝑛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br>
                  <a:rPr lang="en-US" altLang="zh-TW" dirty="0"/>
                </a:br>
                <a:r>
                  <a:rPr lang="en-US" altLang="zh-TW" dirty="0"/>
                  <a:t>However,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12 iteration does not give a better result. This will be explained later.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A714A-7926-412C-B7FB-9EEE72BD9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52" y="1118976"/>
                <a:ext cx="8468622" cy="5630167"/>
              </a:xfrm>
              <a:blipFill>
                <a:blip r:embed="rId3"/>
                <a:stretch>
                  <a:fillRect l="-936" t="-1517" r="-648" b="-6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群組 60">
            <a:extLst>
              <a:ext uri="{FF2B5EF4-FFF2-40B4-BE49-F238E27FC236}">
                <a16:creationId xmlns:a16="http://schemas.microsoft.com/office/drawing/2014/main" id="{AB005AA8-8244-4DC8-817F-5E66F7A22F49}"/>
              </a:ext>
            </a:extLst>
          </p:cNvPr>
          <p:cNvGrpSpPr/>
          <p:nvPr/>
        </p:nvGrpSpPr>
        <p:grpSpPr>
          <a:xfrm>
            <a:off x="8732520" y="217521"/>
            <a:ext cx="2902612" cy="2220879"/>
            <a:chOff x="8826031" y="290727"/>
            <a:chExt cx="3044894" cy="2295040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01A1965-813F-42F7-84FF-254D15A65081}"/>
                </a:ext>
              </a:extLst>
            </p:cNvPr>
            <p:cNvGrpSpPr/>
            <p:nvPr/>
          </p:nvGrpSpPr>
          <p:grpSpPr>
            <a:xfrm>
              <a:off x="8905043" y="450033"/>
              <a:ext cx="2965882" cy="2135734"/>
              <a:chOff x="8612079" y="1497598"/>
              <a:chExt cx="2965882" cy="2135734"/>
            </a:xfrm>
          </p:grpSpPr>
          <p:sp>
            <p:nvSpPr>
              <p:cNvPr id="73" name="橢圓 72">
                <a:extLst>
                  <a:ext uri="{FF2B5EF4-FFF2-40B4-BE49-F238E27FC236}">
                    <a16:creationId xmlns:a16="http://schemas.microsoft.com/office/drawing/2014/main" id="{0E67784F-6D09-450F-B466-0E5BC884AB8A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DADF1DA2-211D-4021-8C90-B0620B16F830}"/>
                  </a:ext>
                </a:extLst>
              </p:cNvPr>
              <p:cNvSpPr/>
              <p:nvPr/>
            </p:nvSpPr>
            <p:spPr>
              <a:xfrm>
                <a:off x="11191782" y="246892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橢圓 74">
                <a:extLst>
                  <a:ext uri="{FF2B5EF4-FFF2-40B4-BE49-F238E27FC236}">
                    <a16:creationId xmlns:a16="http://schemas.microsoft.com/office/drawing/2014/main" id="{7DB6317C-F784-45F2-AA42-E524F58E0BA9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5447EEB0-A344-4CEB-BC10-A4FD12399C72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54E51D4A-777F-42EB-B01B-EEB8717A3025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018C40A6-6DE4-46B5-B93A-28E5DF5F7564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EA7B156A-6688-417F-AD19-C91D21D4F1F5}"/>
                  </a:ext>
                </a:extLst>
              </p:cNvPr>
              <p:cNvCxnSpPr>
                <a:cxnSpLocks/>
                <a:stCxn id="73" idx="5"/>
                <a:endCxn id="74" idx="1"/>
              </p:cNvCxnSpPr>
              <p:nvPr/>
            </p:nvCxnSpPr>
            <p:spPr>
              <a:xfrm>
                <a:off x="10763106" y="1827222"/>
                <a:ext cx="485231" cy="69825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FACC54A6-F419-4BF7-9A46-55E157631A60}"/>
                  </a:ext>
                </a:extLst>
              </p:cNvPr>
              <p:cNvCxnSpPr>
                <a:stCxn id="74" idx="3"/>
                <a:endCxn id="75" idx="7"/>
              </p:cNvCxnSpPr>
              <p:nvPr/>
            </p:nvCxnSpPr>
            <p:spPr>
              <a:xfrm flipH="1">
                <a:off x="10763105" y="2798544"/>
                <a:ext cx="485232" cy="49392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913A6546-53D3-40B2-831F-0CAC673A527A}"/>
                  </a:ext>
                </a:extLst>
              </p:cNvPr>
              <p:cNvCxnSpPr>
                <a:stCxn id="73" idx="4"/>
                <a:endCxn id="75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E1C8FB06-D72D-4479-BEF6-600092EAA9DF}"/>
                  </a:ext>
                </a:extLst>
              </p:cNvPr>
              <p:cNvCxnSpPr>
                <a:stCxn id="77" idx="6"/>
                <a:endCxn id="73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70D86237-5794-43E5-82BE-FA6C46C6608F}"/>
                  </a:ext>
                </a:extLst>
              </p:cNvPr>
              <p:cNvCxnSpPr>
                <a:cxnSpLocks/>
                <a:stCxn id="77" idx="4"/>
                <a:endCxn id="76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3C42B8D3-59E8-45F6-9C60-61E84FAA7E7E}"/>
                  </a:ext>
                </a:extLst>
              </p:cNvPr>
              <p:cNvCxnSpPr>
                <a:stCxn id="76" idx="6"/>
                <a:endCxn id="75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4EB2A07B-917A-45CC-A64A-7B766AD57716}"/>
                  </a:ext>
                </a:extLst>
              </p:cNvPr>
              <p:cNvCxnSpPr>
                <a:stCxn id="78" idx="3"/>
                <a:endCxn id="76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38471391-A7D8-46DF-B765-493BD4D7FAD9}"/>
                  </a:ext>
                </a:extLst>
              </p:cNvPr>
              <p:cNvCxnSpPr>
                <a:stCxn id="78" idx="5"/>
                <a:endCxn id="75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090186B9-AA93-47EE-AD95-4540175BA017}"/>
                  </a:ext>
                </a:extLst>
              </p:cNvPr>
              <p:cNvCxnSpPr>
                <a:stCxn id="73" idx="3"/>
                <a:endCxn id="78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4590EF37-1163-47CF-883A-C1B7126D530B}"/>
                  </a:ext>
                </a:extLst>
              </p:cNvPr>
              <p:cNvCxnSpPr>
                <a:stCxn id="77" idx="5"/>
                <a:endCxn id="78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8104C9-BA0E-4A7E-8B43-CED8D93C6AD4}"/>
                </a:ext>
              </a:extLst>
            </p:cNvPr>
            <p:cNvSpPr txBox="1"/>
            <p:nvPr/>
          </p:nvSpPr>
          <p:spPr>
            <a:xfrm>
              <a:off x="11257032" y="821390"/>
              <a:ext cx="415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88F3935-A369-4638-90F2-6B9CDA6D69A9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9389C58-C94D-47AA-9BFA-E1A522361BF8}"/>
                </a:ext>
              </a:extLst>
            </p:cNvPr>
            <p:cNvSpPr txBox="1"/>
            <p:nvPr/>
          </p:nvSpPr>
          <p:spPr>
            <a:xfrm>
              <a:off x="11249157" y="190757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27F71D0-A7C6-4E48-A6F1-BF55E3982903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888056DD-450E-47FA-9282-0EF46BE901B5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5B0ADB74-DC72-4E1E-B529-9313AE30FA73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5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48A657C-673E-4468-A675-549F90650D03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6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DE5FF837-7DB6-44FD-BBAB-BF70BA66FEAC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7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B8EF7421-CA46-4CB0-BA4B-5EC23CF4B6B5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8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4A17799-9B0B-4DCB-9186-EC4C3B1A1976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9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00859069-4E0A-406F-92EA-44F9EC6A5B5D}"/>
              </a:ext>
            </a:extLst>
          </p:cNvPr>
          <p:cNvGrpSpPr/>
          <p:nvPr/>
        </p:nvGrpSpPr>
        <p:grpSpPr>
          <a:xfrm>
            <a:off x="8717925" y="2727824"/>
            <a:ext cx="3027232" cy="2169194"/>
            <a:chOff x="8826031" y="290727"/>
            <a:chExt cx="3044894" cy="2295040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AEA23850-0C71-4DE1-99CD-C067CE20B447}"/>
                </a:ext>
              </a:extLst>
            </p:cNvPr>
            <p:cNvGrpSpPr/>
            <p:nvPr/>
          </p:nvGrpSpPr>
          <p:grpSpPr>
            <a:xfrm>
              <a:off x="8905043" y="450033"/>
              <a:ext cx="2965882" cy="2135734"/>
              <a:chOff x="8612079" y="1497598"/>
              <a:chExt cx="2965882" cy="2135734"/>
            </a:xfrm>
          </p:grpSpPr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A2A00410-F204-450E-BBE2-ACDC4A7416B1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C887DF5C-DE6F-41A1-8147-0C9780D9DB81}"/>
                  </a:ext>
                </a:extLst>
              </p:cNvPr>
              <p:cNvSpPr/>
              <p:nvPr/>
            </p:nvSpPr>
            <p:spPr>
              <a:xfrm>
                <a:off x="11191782" y="246892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F06FC291-D9CB-4878-AB29-FBFBCD8199C7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CCD30427-D91C-4799-87E7-D83562F4F1F9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D3B81363-0EC0-4D7D-8ABC-9E50FB1B7B1A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橢圓 106">
                <a:extLst>
                  <a:ext uri="{FF2B5EF4-FFF2-40B4-BE49-F238E27FC236}">
                    <a16:creationId xmlns:a16="http://schemas.microsoft.com/office/drawing/2014/main" id="{2A5CE348-585A-42D2-8BEB-C9DB5F3DD4C4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510B07D5-448C-4FB6-9E2E-43148640BDF0}"/>
                  </a:ext>
                </a:extLst>
              </p:cNvPr>
              <p:cNvCxnSpPr>
                <a:cxnSpLocks/>
                <a:stCxn id="102" idx="5"/>
                <a:endCxn id="103" idx="1"/>
              </p:cNvCxnSpPr>
              <p:nvPr/>
            </p:nvCxnSpPr>
            <p:spPr>
              <a:xfrm>
                <a:off x="10763106" y="1827222"/>
                <a:ext cx="485231" cy="69825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BD9B18E4-FB51-4F81-B5E1-412CFDC08B2C}"/>
                  </a:ext>
                </a:extLst>
              </p:cNvPr>
              <p:cNvCxnSpPr>
                <a:stCxn id="103" idx="3"/>
                <a:endCxn id="104" idx="7"/>
              </p:cNvCxnSpPr>
              <p:nvPr/>
            </p:nvCxnSpPr>
            <p:spPr>
              <a:xfrm flipH="1">
                <a:off x="10763105" y="2798544"/>
                <a:ext cx="485232" cy="49392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88EAE356-E641-4B32-97FE-EEFCB2FCDDD5}"/>
                  </a:ext>
                </a:extLst>
              </p:cNvPr>
              <p:cNvCxnSpPr>
                <a:stCxn id="102" idx="4"/>
                <a:endCxn id="104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>
                <a:extLst>
                  <a:ext uri="{FF2B5EF4-FFF2-40B4-BE49-F238E27FC236}">
                    <a16:creationId xmlns:a16="http://schemas.microsoft.com/office/drawing/2014/main" id="{5AD7EE86-50A0-47EB-B047-22A28633CFCE}"/>
                  </a:ext>
                </a:extLst>
              </p:cNvPr>
              <p:cNvCxnSpPr>
                <a:stCxn id="106" idx="6"/>
                <a:endCxn id="102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9CF2A3A3-4408-4F52-A1CB-BBF43C0716BA}"/>
                  </a:ext>
                </a:extLst>
              </p:cNvPr>
              <p:cNvCxnSpPr>
                <a:cxnSpLocks/>
                <a:stCxn id="106" idx="4"/>
                <a:endCxn id="105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EC12091F-6298-4475-AB49-0856C98D052F}"/>
                  </a:ext>
                </a:extLst>
              </p:cNvPr>
              <p:cNvCxnSpPr>
                <a:stCxn id="105" idx="6"/>
                <a:endCxn id="104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D089E89B-6E03-40E7-BAB6-14C70553DB7A}"/>
                  </a:ext>
                </a:extLst>
              </p:cNvPr>
              <p:cNvCxnSpPr>
                <a:stCxn id="107" idx="3"/>
                <a:endCxn id="105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37DD6018-9B01-4749-B6A2-D45E6938A05B}"/>
                  </a:ext>
                </a:extLst>
              </p:cNvPr>
              <p:cNvCxnSpPr>
                <a:stCxn id="107" idx="5"/>
                <a:endCxn id="104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9DD6640D-C9B1-4496-B472-9F173B2D0E25}"/>
                  </a:ext>
                </a:extLst>
              </p:cNvPr>
              <p:cNvCxnSpPr>
                <a:stCxn id="102" idx="3"/>
                <a:endCxn id="107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EF0AAF80-5DB8-4504-B65E-BF4C1767AA23}"/>
                  </a:ext>
                </a:extLst>
              </p:cNvPr>
              <p:cNvCxnSpPr>
                <a:stCxn id="106" idx="5"/>
                <a:endCxn id="107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90118BEC-253C-4D17-BC6A-FF9AE35DE969}"/>
                </a:ext>
              </a:extLst>
            </p:cNvPr>
            <p:cNvSpPr txBox="1"/>
            <p:nvPr/>
          </p:nvSpPr>
          <p:spPr>
            <a:xfrm>
              <a:off x="11257032" y="821390"/>
              <a:ext cx="415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A62BA6FD-A4FB-42BD-8AB7-F3C20D9D49BE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6A86FFA1-F893-4B4C-8BD3-17C3354FA050}"/>
                </a:ext>
              </a:extLst>
            </p:cNvPr>
            <p:cNvSpPr txBox="1"/>
            <p:nvPr/>
          </p:nvSpPr>
          <p:spPr>
            <a:xfrm>
              <a:off x="11249157" y="190757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A2254164-85DB-4072-9491-FA0E2BCC868E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1DD096CB-F257-4D9F-9191-6ABE9A3D2FDD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DF29B363-E019-4EE6-AAAA-A05A723D4AB2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5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9AB712C2-09E3-412B-BF1A-9B9D4AF46F37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6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D86878F7-751B-4806-BD7B-7861025A170F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7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6800E5B5-E93B-402E-B122-B3D6494AFCFB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8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C798094-E429-4C16-8B67-E8D3B96F290C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9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81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D2686-BC6D-4977-B981-5A6C4894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38" y="1"/>
            <a:ext cx="11925670" cy="1090219"/>
          </a:xfrm>
        </p:spPr>
        <p:txBody>
          <a:bodyPr/>
          <a:lstStyle/>
          <a:p>
            <a:r>
              <a:rPr lang="en-US" altLang="zh-TW" dirty="0"/>
              <a:t>Complexity Analysis of the Grover’s Algorithm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E41074-6188-4CD3-B886-202CCD4A345C}"/>
              </a:ext>
            </a:extLst>
          </p:cNvPr>
          <p:cNvGrpSpPr/>
          <p:nvPr/>
        </p:nvGrpSpPr>
        <p:grpSpPr>
          <a:xfrm>
            <a:off x="6480699" y="758834"/>
            <a:ext cx="5711301" cy="3208013"/>
            <a:chOff x="5143772" y="1825625"/>
            <a:chExt cx="7048228" cy="411480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1B0CF8C-5D5B-4BE6-BC06-B4ADDD22E2D6}"/>
                </a:ext>
              </a:extLst>
            </p:cNvPr>
            <p:cNvGrpSpPr/>
            <p:nvPr/>
          </p:nvGrpSpPr>
          <p:grpSpPr>
            <a:xfrm>
              <a:off x="5143772" y="1825625"/>
              <a:ext cx="6764682" cy="4114800"/>
              <a:chOff x="110133" y="2418024"/>
              <a:chExt cx="6764682" cy="41148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9E6B7A42-C1B8-4098-9866-9D13A4D08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4140" y="2418024"/>
                <a:ext cx="5400675" cy="4114800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BBCA14CB-9634-46D6-8F2F-A4E81AFD3D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694" r="55699"/>
              <a:stretch/>
            </p:blipFill>
            <p:spPr>
              <a:xfrm>
                <a:off x="110133" y="2418024"/>
                <a:ext cx="860845" cy="4074851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76A3A63-ACCB-4A90-830B-476D59425C07}"/>
                  </a:ext>
                </a:extLst>
              </p:cNvPr>
              <p:cNvSpPr txBox="1"/>
              <p:nvPr/>
            </p:nvSpPr>
            <p:spPr>
              <a:xfrm>
                <a:off x="1050877" y="3090626"/>
                <a:ext cx="34336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…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9C19C33-D258-4B79-8422-78622B79E5C9}"/>
                </a:ext>
              </a:extLst>
            </p:cNvPr>
            <p:cNvSpPr txBox="1"/>
            <p:nvPr/>
          </p:nvSpPr>
          <p:spPr>
            <a:xfrm>
              <a:off x="11848636" y="2498226"/>
              <a:ext cx="34336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r>
                <a:rPr lang="en-US" altLang="zh-TW" dirty="0"/>
                <a:t>…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55FE1F-E5A3-48D5-9C3A-B3AB7A0CA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926" y="897331"/>
                <a:ext cx="9168926" cy="537380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dirty="0"/>
                  <a:t>Space complexity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qubit is needed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qubit case can not perform on </a:t>
                </a:r>
                <a:br>
                  <a:rPr lang="en-US" altLang="zh-TW" dirty="0"/>
                </a:br>
                <a:r>
                  <a:rPr lang="en-US" altLang="zh-TW" dirty="0"/>
                  <a:t>Q. computer given by IBM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&gt;32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qubit can not be simulated on PC</a:t>
                </a:r>
              </a:p>
              <a:p>
                <a:r>
                  <a:rPr lang="en-US" altLang="zh-TW" dirty="0"/>
                  <a:t>Gate complexity: </a:t>
                </a:r>
              </a:p>
              <a:p>
                <a:pPr lvl="1"/>
                <a:r>
                  <a:rPr lang="en-US" altLang="zh-TW" dirty="0"/>
                  <a:t>Initialization (edge and flag)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TW" dirty="0"/>
                  <a:t> gates </a:t>
                </a:r>
              </a:p>
              <a:p>
                <a:pPr lvl="1"/>
                <a:r>
                  <a:rPr lang="en-US" altLang="zh-TW" dirty="0"/>
                  <a:t>The oracle needs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gates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The encoder and relaxer needs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TW" dirty="0"/>
                  <a:t>-gates </a:t>
                </a:r>
              </a:p>
              <a:p>
                <a:pPr lvl="2"/>
                <a:r>
                  <a:rPr lang="en-US" altLang="zh-TW" dirty="0"/>
                  <a:t>The mcx-gate is of complexity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The diffusor needs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gates </a:t>
                </a:r>
                <a:r>
                  <a:rPr lang="en-US" altLang="zh-TW" dirty="0"/>
                  <a:t>(mcx-gate)</a:t>
                </a:r>
              </a:p>
              <a:p>
                <a:pPr lvl="2"/>
                <a:r>
                  <a:rPr lang="en-US" altLang="zh-TW" dirty="0">
                    <a:solidFill>
                      <a:srgbClr val="FF0000"/>
                    </a:solidFill>
                  </a:rPr>
                  <a:t>Note that mcx-gate is not universal gates for Q. circuit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The gate complexity for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G operator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b="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TW" dirty="0"/>
                  <a:t>The overall gate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𝑖𝑡𝑒𝑟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2"/>
                <a:r>
                  <a:rPr lang="en-US" altLang="zh-TW" dirty="0"/>
                  <a:t>with exact number depends on the graph </a:t>
                </a:r>
                <a:br>
                  <a:rPr lang="en-US" altLang="zh-TW" dirty="0"/>
                </a:br>
                <a:r>
                  <a:rPr lang="en-US" altLang="zh-TW" dirty="0"/>
                  <a:t>and number of iterations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55FE1F-E5A3-48D5-9C3A-B3AB7A0CA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926" y="897331"/>
                <a:ext cx="9168926" cy="5373801"/>
              </a:xfrm>
              <a:blipFill>
                <a:blip r:embed="rId5"/>
                <a:stretch>
                  <a:fillRect l="-864" t="-1587" b="-12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EF1E0CC9-9834-40A8-A0AD-CBDC26AF7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614" y="4327790"/>
            <a:ext cx="2376222" cy="248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E2E09-BBE2-4291-9A95-6F158FE7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0" y="162711"/>
            <a:ext cx="10515600" cy="1325563"/>
          </a:xfrm>
        </p:spPr>
        <p:txBody>
          <a:bodyPr/>
          <a:lstStyle/>
          <a:p>
            <a:r>
              <a:rPr lang="en-US" altLang="zh-TW" dirty="0"/>
              <a:t>Square-root Speedup of Grover’s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F92956-D029-4553-A01A-A035471C9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300" y="1319309"/>
                <a:ext cx="11031917" cy="52727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overall gate complexity is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𝑖𝑡𝑒𝑟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For recommended iteration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𝑖𝑡𝑒𝑟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  <m:r>
                      <a:rPr lang="en-US" altLang="zh-TW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r>
                  <a:rPr lang="en-US" altLang="zh-TW" dirty="0"/>
                  <a:t>, </a:t>
                </a:r>
                <a:br>
                  <a:rPr lang="en-US" altLang="zh-TW" dirty="0"/>
                </a:br>
                <a:r>
                  <a:rPr lang="en-US" altLang="zh-TW" dirty="0"/>
                  <a:t>The gate complexity is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Which is a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square-root speedup </a:t>
                </a:r>
                <a:r>
                  <a:rPr lang="en-US" altLang="zh-TW" dirty="0"/>
                  <a:t>compared to DP classical algorithm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</a:t>
                </a:r>
                <a:r>
                  <a:rPr lang="zh-TW" altLang="en-US" dirty="0"/>
                  <a:t> </a:t>
                </a:r>
                <a:br>
                  <a:rPr lang="en-US" altLang="zh-TW" dirty="0"/>
                </a:br>
                <a:r>
                  <a:rPr lang="en-US" altLang="zh-TW" dirty="0"/>
                  <a:t>if the graph is sparse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For a dense graph,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, the gate complexity is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worse than classical way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3">
                  <a:lnSpc>
                    <a:spcPct val="100000"/>
                  </a:lnSpc>
                </a:pPr>
                <a:r>
                  <a:rPr lang="en-US" altLang="zh-TW" dirty="0"/>
                  <a:t>Maybe we need a better oracle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F92956-D029-4553-A01A-A035471C9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300" y="1319309"/>
                <a:ext cx="11031917" cy="5272744"/>
              </a:xfrm>
              <a:blipFill>
                <a:blip r:embed="rId2"/>
                <a:stretch>
                  <a:fillRect l="-718" t="-9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20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33881-F2F4-4C49-97C7-F2005BA6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9C7BA3-A374-4F20-838F-E72D699B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The Failure case of Oracle</a:t>
            </a:r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The Necessity of Relaxation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DED25F-DEC4-46B5-B0F2-E77167A8E5C7}"/>
              </a:ext>
            </a:extLst>
          </p:cNvPr>
          <p:cNvSpPr txBox="1"/>
          <p:nvPr/>
        </p:nvSpPr>
        <p:spPr>
          <a:xfrm>
            <a:off x="8597113" y="5289009"/>
            <a:ext cx="2601803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報告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B08901105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陳天富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85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10096-1AEB-40B5-9DC5-20BCA7C0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215977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 –TSP</a:t>
            </a:r>
            <a:r>
              <a:rPr lang="en-US" altLang="zh-TW" baseline="30000" dirty="0"/>
              <a:t>[1]</a:t>
            </a:r>
            <a:r>
              <a:rPr lang="en-US" altLang="zh-TW" dirty="0"/>
              <a:t> and HCP</a:t>
            </a:r>
            <a:r>
              <a:rPr lang="en-US" altLang="zh-TW" baseline="30000" dirty="0"/>
              <a:t>[2]</a:t>
            </a:r>
            <a:endParaRPr lang="zh-TW" altLang="en-US" baseline="30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98908-30B9-4544-9F72-77385293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9" y="1253330"/>
            <a:ext cx="7154554" cy="529838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TSP</a:t>
            </a:r>
            <a:r>
              <a:rPr lang="en-US" altLang="zh-TW" dirty="0"/>
              <a:t> (travelling salesman problem):</a:t>
            </a:r>
          </a:p>
          <a:p>
            <a:pPr lvl="1"/>
            <a:r>
              <a:rPr lang="en-US" altLang="zh-TW" dirty="0"/>
              <a:t>Given a list of </a:t>
            </a:r>
            <a:r>
              <a:rPr lang="en-US" altLang="zh-TW" dirty="0">
                <a:solidFill>
                  <a:srgbClr val="0070C0"/>
                </a:solidFill>
              </a:rPr>
              <a:t>cities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70C0"/>
                </a:solidFill>
              </a:rPr>
              <a:t>Vertices of a graph</a:t>
            </a:r>
          </a:p>
          <a:p>
            <a:pPr lvl="1"/>
            <a:r>
              <a:rPr lang="en-US" altLang="zh-TW" dirty="0"/>
              <a:t>and the </a:t>
            </a:r>
            <a:r>
              <a:rPr lang="en-US" altLang="zh-TW" dirty="0">
                <a:solidFill>
                  <a:srgbClr val="0070C0"/>
                </a:solidFill>
              </a:rPr>
              <a:t>distances between</a:t>
            </a:r>
            <a:r>
              <a:rPr lang="en-US" altLang="zh-TW" dirty="0"/>
              <a:t> each pair of cities: </a:t>
            </a:r>
            <a:r>
              <a:rPr lang="en-US" altLang="zh-TW" dirty="0">
                <a:solidFill>
                  <a:srgbClr val="0070C0"/>
                </a:solidFill>
              </a:rPr>
              <a:t>Edges</a:t>
            </a:r>
            <a:r>
              <a:rPr lang="en-US" altLang="zh-TW" dirty="0"/>
              <a:t> of graph, with </a:t>
            </a:r>
            <a:r>
              <a:rPr lang="en-US" altLang="zh-TW" dirty="0">
                <a:solidFill>
                  <a:srgbClr val="0070C0"/>
                </a:solidFill>
              </a:rPr>
              <a:t>weight</a:t>
            </a:r>
          </a:p>
          <a:p>
            <a:pPr lvl="1"/>
            <a:r>
              <a:rPr lang="en-US" altLang="zh-TW" dirty="0"/>
              <a:t>Find the </a:t>
            </a:r>
            <a:r>
              <a:rPr lang="en-US" altLang="zh-TW" dirty="0">
                <a:solidFill>
                  <a:srgbClr val="0070C0"/>
                </a:solidFill>
              </a:rPr>
              <a:t>shortest possible route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70C0"/>
                </a:solidFill>
              </a:rPr>
              <a:t>Optimization</a:t>
            </a:r>
            <a:r>
              <a:rPr lang="en-US" altLang="zh-TW" dirty="0"/>
              <a:t> problem</a:t>
            </a:r>
          </a:p>
          <a:p>
            <a:pPr lvl="1"/>
            <a:r>
              <a:rPr lang="en-US" altLang="zh-TW" dirty="0"/>
              <a:t>that </a:t>
            </a:r>
            <a:r>
              <a:rPr lang="en-US" altLang="zh-TW" dirty="0">
                <a:solidFill>
                  <a:srgbClr val="0070C0"/>
                </a:solidFill>
              </a:rPr>
              <a:t>visits each city exactly once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70C0"/>
                </a:solidFill>
              </a:rPr>
              <a:t>returns</a:t>
            </a:r>
            <a:r>
              <a:rPr lang="en-US" altLang="zh-TW" dirty="0"/>
              <a:t> to the origin city: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HCP</a:t>
            </a:r>
            <a:r>
              <a:rPr lang="en-US" altLang="zh-TW" dirty="0"/>
              <a:t> (Hamilton Cycle Problem)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Note: the graph may be directed!</a:t>
            </a:r>
          </a:p>
          <a:p>
            <a:r>
              <a:rPr lang="en-US" altLang="zh-TW" dirty="0"/>
              <a:t>Upper Fig: An example of TSP</a:t>
            </a:r>
          </a:p>
          <a:p>
            <a:r>
              <a:rPr lang="en-US" altLang="zh-TW" dirty="0"/>
              <a:t>Lower Fig: Hamiltonian Path through a Dodecahedron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正十二面體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a typeface="標楷體" panose="03000509000000000000" pitchFamily="65" charset="-120"/>
              </a:rPr>
              <a:t>20 vertices, 25 edges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3/30/Weighted_K4.svg/1024px-Weighted_K4.svg.png">
            <a:extLst>
              <a:ext uri="{FF2B5EF4-FFF2-40B4-BE49-F238E27FC236}">
                <a16:creationId xmlns:a16="http://schemas.microsoft.com/office/drawing/2014/main" id="{2646BD5F-0E44-43CE-A7F7-216FA41F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19" y="316267"/>
            <a:ext cx="3586685" cy="29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6/60/Hamiltonian_path.svg/800px-Hamiltonian_path.svg.png">
            <a:extLst>
              <a:ext uri="{FF2B5EF4-FFF2-40B4-BE49-F238E27FC236}">
                <a16:creationId xmlns:a16="http://schemas.microsoft.com/office/drawing/2014/main" id="{EBA72C8A-86E1-4ED7-AE83-C8B747B1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95" y="3404309"/>
            <a:ext cx="3078669" cy="294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244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22" y="154126"/>
            <a:ext cx="10515600" cy="1325563"/>
          </a:xfrm>
        </p:spPr>
        <p:txBody>
          <a:bodyPr/>
          <a:lstStyle/>
          <a:p>
            <a:r>
              <a:rPr lang="en-US" altLang="zh-TW" dirty="0"/>
              <a:t>When Oracle Fails… (1/3)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021" y="1280160"/>
                <a:ext cx="10515601" cy="5577840"/>
              </a:xfrm>
            </p:spPr>
            <p:txBody>
              <a:bodyPr>
                <a:noAutofit/>
              </a:bodyPr>
              <a:lstStyle/>
              <a:p>
                <a:endParaRPr lang="en-US" altLang="zh-TW" dirty="0"/>
              </a:p>
              <a:p>
                <a:r>
                  <a:rPr lang="en-US" altLang="zh-TW" dirty="0"/>
                  <a:t>Rotated 6 times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completely the </a:t>
                </a:r>
                <a:r>
                  <a:rPr lang="en-US" altLang="zh-TW" i="1" dirty="0"/>
                  <a:t>same</a:t>
                </a:r>
                <a:r>
                  <a:rPr lang="en-US" altLang="zh-TW" dirty="0"/>
                  <a:t> as rotated twice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Even when all rotated twice</a:t>
                </a:r>
                <a:r>
                  <a:rPr lang="zh-TW" altLang="en-US" dirty="0"/>
                  <a:t>：</a:t>
                </a:r>
                <a:br>
                  <a:rPr lang="en-US" altLang="zh-TW" dirty="0"/>
                </a:br>
                <a:r>
                  <a:rPr lang="en-US" altLang="zh-TW" dirty="0"/>
                  <a:t>not sure to be connected or multiple rings are found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TW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11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21" y="1280160"/>
                <a:ext cx="10515601" cy="5577840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d/d5/6-simplex_t0.svg/300px-6-simplex_t0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895" y="1976036"/>
            <a:ext cx="2245036" cy="224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8486152" y="4619489"/>
            <a:ext cx="2275236" cy="1840094"/>
            <a:chOff x="7809638" y="431073"/>
            <a:chExt cx="2007278" cy="1623383"/>
          </a:xfrm>
        </p:grpSpPr>
        <p:sp>
          <p:nvSpPr>
            <p:cNvPr id="14" name="橢圓 13"/>
            <p:cNvSpPr/>
            <p:nvPr/>
          </p:nvSpPr>
          <p:spPr>
            <a:xfrm>
              <a:off x="8347166" y="431074"/>
              <a:ext cx="130629" cy="13062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9196252" y="431073"/>
              <a:ext cx="130629" cy="13062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9209043" y="1923827"/>
              <a:ext cx="130629" cy="13062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8347165" y="1923826"/>
              <a:ext cx="130629" cy="13062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7809638" y="1170668"/>
              <a:ext cx="130629" cy="13062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9686287" y="1170668"/>
              <a:ext cx="130629" cy="13062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>
              <a:stCxn id="14" idx="6"/>
              <a:endCxn id="15" idx="2"/>
            </p:cNvCxnSpPr>
            <p:nvPr/>
          </p:nvCxnSpPr>
          <p:spPr>
            <a:xfrm flipV="1">
              <a:off x="8477795" y="496388"/>
              <a:ext cx="718457" cy="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8" idx="7"/>
              <a:endCxn id="14" idx="3"/>
            </p:cNvCxnSpPr>
            <p:nvPr/>
          </p:nvCxnSpPr>
          <p:spPr>
            <a:xfrm flipV="1">
              <a:off x="7921137" y="542573"/>
              <a:ext cx="445159" cy="6472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6" idx="7"/>
              <a:endCxn id="19" idx="3"/>
            </p:cNvCxnSpPr>
            <p:nvPr/>
          </p:nvCxnSpPr>
          <p:spPr>
            <a:xfrm flipV="1">
              <a:off x="9320542" y="1282167"/>
              <a:ext cx="384875" cy="6607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9" idx="1"/>
              <a:endCxn id="15" idx="5"/>
            </p:cNvCxnSpPr>
            <p:nvPr/>
          </p:nvCxnSpPr>
          <p:spPr>
            <a:xfrm flipH="1" flipV="1">
              <a:off x="9307751" y="542572"/>
              <a:ext cx="397666" cy="64722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7" idx="1"/>
              <a:endCxn id="18" idx="5"/>
            </p:cNvCxnSpPr>
            <p:nvPr/>
          </p:nvCxnSpPr>
          <p:spPr>
            <a:xfrm flipH="1" flipV="1">
              <a:off x="7921137" y="1282167"/>
              <a:ext cx="445158" cy="6607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7" idx="0"/>
              <a:endCxn id="14" idx="4"/>
            </p:cNvCxnSpPr>
            <p:nvPr/>
          </p:nvCxnSpPr>
          <p:spPr>
            <a:xfrm flipV="1">
              <a:off x="8412480" y="561703"/>
              <a:ext cx="1" cy="136212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6" idx="0"/>
              <a:endCxn id="15" idx="4"/>
            </p:cNvCxnSpPr>
            <p:nvPr/>
          </p:nvCxnSpPr>
          <p:spPr>
            <a:xfrm flipH="1" flipV="1">
              <a:off x="9261567" y="561702"/>
              <a:ext cx="12791" cy="13621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V="1">
              <a:off x="8460378" y="1989139"/>
              <a:ext cx="718457" cy="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6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22" y="154126"/>
            <a:ext cx="10515600" cy="1325563"/>
          </a:xfrm>
        </p:spPr>
        <p:txBody>
          <a:bodyPr/>
          <a:lstStyle/>
          <a:p>
            <a:r>
              <a:rPr lang="en-US" altLang="zh-TW" dirty="0"/>
              <a:t>When Oracle Fails… (2/3)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021" y="1280160"/>
                <a:ext cx="11358979" cy="55778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dirty="0"/>
                  <a:t>if rotated once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still has a </a:t>
                </a:r>
                <a:r>
                  <a:rPr lang="en-US" altLang="zh-TW" i="1" dirty="0"/>
                  <a:t>lower</a:t>
                </a:r>
                <a:r>
                  <a:rPr lang="en-US" altLang="zh-TW" dirty="0"/>
                  <a:t> probability to pass mcx-gate 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similar for 3 times, </a:t>
                </a:r>
                <a:r>
                  <a:rPr lang="en-US" altLang="zh-TW" dirty="0" err="1"/>
                  <a:t>etc</a:t>
                </a:r>
                <a:r>
                  <a:rPr lang="en-US" altLang="zh-TW" dirty="0"/>
                  <a:t>.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21" y="1280160"/>
                <a:ext cx="11358979" cy="5577840"/>
              </a:xfrm>
              <a:blipFill>
                <a:blip r:embed="rId2"/>
                <a:stretch>
                  <a:fillRect l="-751" t="-1530" r="-15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A1055E1F-DAC3-4AF3-9665-A1C599961775}"/>
              </a:ext>
            </a:extLst>
          </p:cNvPr>
          <p:cNvGrpSpPr/>
          <p:nvPr/>
        </p:nvGrpSpPr>
        <p:grpSpPr>
          <a:xfrm>
            <a:off x="3179229" y="2659063"/>
            <a:ext cx="7048228" cy="4114800"/>
            <a:chOff x="5143772" y="1825625"/>
            <a:chExt cx="7048228" cy="4114800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A87488EB-DE72-4882-8D7A-C5FB1BBA56CB}"/>
                </a:ext>
              </a:extLst>
            </p:cNvPr>
            <p:cNvGrpSpPr/>
            <p:nvPr/>
          </p:nvGrpSpPr>
          <p:grpSpPr>
            <a:xfrm>
              <a:off x="5143772" y="1825625"/>
              <a:ext cx="6764682" cy="4114800"/>
              <a:chOff x="110133" y="2418024"/>
              <a:chExt cx="6764682" cy="4114800"/>
            </a:xfrm>
          </p:grpSpPr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D154E8ED-7E0D-41D3-BC9E-C6F40DA97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4140" y="2418024"/>
                <a:ext cx="5400675" cy="4114800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42D9FBEB-F1A6-42F2-99B4-972EE7D61B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694" r="55699"/>
              <a:stretch/>
            </p:blipFill>
            <p:spPr>
              <a:xfrm>
                <a:off x="110133" y="2418024"/>
                <a:ext cx="860845" cy="4074851"/>
              </a:xfrm>
              <a:prstGeom prst="rect">
                <a:avLst/>
              </a:prstGeom>
            </p:spPr>
          </p:pic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933D86C-1904-40E3-B855-DC4A7DACADD4}"/>
                  </a:ext>
                </a:extLst>
              </p:cNvPr>
              <p:cNvSpPr txBox="1"/>
              <p:nvPr/>
            </p:nvSpPr>
            <p:spPr>
              <a:xfrm>
                <a:off x="1050877" y="3090626"/>
                <a:ext cx="34336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…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905A16A-E3D3-4ABF-83F9-A51D5BA57710}"/>
                </a:ext>
              </a:extLst>
            </p:cNvPr>
            <p:cNvSpPr txBox="1"/>
            <p:nvPr/>
          </p:nvSpPr>
          <p:spPr>
            <a:xfrm>
              <a:off x="11848636" y="2498226"/>
              <a:ext cx="34336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r>
                <a:rPr lang="en-US" altLang="zh-TW" dirty="0"/>
                <a:t>…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38168" y="3105612"/>
                <a:ext cx="1591653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68" y="3105612"/>
                <a:ext cx="1591653" cy="664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6"/>
          <a:srcRect r="63586"/>
          <a:stretch/>
        </p:blipFill>
        <p:spPr>
          <a:xfrm>
            <a:off x="3469669" y="2920301"/>
            <a:ext cx="123721" cy="1201472"/>
          </a:xfrm>
          <a:prstGeom prst="rect">
            <a:avLst/>
          </a:prstGeom>
        </p:spPr>
      </p:pic>
      <p:cxnSp>
        <p:nvCxnSpPr>
          <p:cNvPr id="53" name="直線單箭頭接點 52"/>
          <p:cNvCxnSpPr/>
          <p:nvPr/>
        </p:nvCxnSpPr>
        <p:spPr>
          <a:xfrm flipH="1">
            <a:off x="9600547" y="5421086"/>
            <a:ext cx="1019552" cy="940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10163717" y="4644007"/>
                <a:ext cx="168187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probability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717" y="4644007"/>
                <a:ext cx="1681871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9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22" y="154126"/>
            <a:ext cx="10515600" cy="1325563"/>
          </a:xfrm>
        </p:spPr>
        <p:txBody>
          <a:bodyPr/>
          <a:lstStyle/>
          <a:p>
            <a:r>
              <a:rPr lang="en-US" altLang="zh-TW" dirty="0"/>
              <a:t>When Oracle Fails… (2/3)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021" y="1280160"/>
                <a:ext cx="11358979" cy="55778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dirty="0"/>
                  <a:t>if rotated once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still has a </a:t>
                </a:r>
                <a:r>
                  <a:rPr lang="en-US" altLang="zh-TW" i="1" dirty="0"/>
                  <a:t>lower</a:t>
                </a:r>
                <a:r>
                  <a:rPr lang="en-US" altLang="zh-TW" dirty="0"/>
                  <a:t> probability to pass mcx-gate 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similar for 3 times, </a:t>
                </a:r>
                <a:r>
                  <a:rPr lang="en-US" altLang="zh-TW" dirty="0" err="1"/>
                  <a:t>etc</a:t>
                </a:r>
                <a:r>
                  <a:rPr lang="en-US" altLang="zh-TW" dirty="0"/>
                  <a:t>.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21" y="1280160"/>
                <a:ext cx="11358979" cy="5577840"/>
              </a:xfrm>
              <a:blipFill>
                <a:blip r:embed="rId2"/>
                <a:stretch>
                  <a:fillRect l="-751" t="-1530" r="-15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A1055E1F-DAC3-4AF3-9665-A1C599961775}"/>
              </a:ext>
            </a:extLst>
          </p:cNvPr>
          <p:cNvGrpSpPr/>
          <p:nvPr/>
        </p:nvGrpSpPr>
        <p:grpSpPr>
          <a:xfrm>
            <a:off x="3179229" y="2659063"/>
            <a:ext cx="7048228" cy="4114800"/>
            <a:chOff x="5143772" y="1825625"/>
            <a:chExt cx="7048228" cy="4114800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A87488EB-DE72-4882-8D7A-C5FB1BBA56CB}"/>
                </a:ext>
              </a:extLst>
            </p:cNvPr>
            <p:cNvGrpSpPr/>
            <p:nvPr/>
          </p:nvGrpSpPr>
          <p:grpSpPr>
            <a:xfrm>
              <a:off x="5143772" y="1825625"/>
              <a:ext cx="6764682" cy="4114800"/>
              <a:chOff x="110133" y="2418024"/>
              <a:chExt cx="6764682" cy="4114800"/>
            </a:xfrm>
          </p:grpSpPr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D154E8ED-7E0D-41D3-BC9E-C6F40DA97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4140" y="2418024"/>
                <a:ext cx="5400675" cy="4114800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42D9FBEB-F1A6-42F2-99B4-972EE7D61B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694" r="55699"/>
              <a:stretch/>
            </p:blipFill>
            <p:spPr>
              <a:xfrm>
                <a:off x="110133" y="2418024"/>
                <a:ext cx="860845" cy="4074851"/>
              </a:xfrm>
              <a:prstGeom prst="rect">
                <a:avLst/>
              </a:prstGeom>
            </p:spPr>
          </p:pic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933D86C-1904-40E3-B855-DC4A7DACADD4}"/>
                  </a:ext>
                </a:extLst>
              </p:cNvPr>
              <p:cNvSpPr txBox="1"/>
              <p:nvPr/>
            </p:nvSpPr>
            <p:spPr>
              <a:xfrm>
                <a:off x="1050877" y="3090626"/>
                <a:ext cx="34336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…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905A16A-E3D3-4ABF-83F9-A51D5BA57710}"/>
                </a:ext>
              </a:extLst>
            </p:cNvPr>
            <p:cNvSpPr txBox="1"/>
            <p:nvPr/>
          </p:nvSpPr>
          <p:spPr>
            <a:xfrm>
              <a:off x="11848636" y="2498226"/>
              <a:ext cx="34336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r>
                <a:rPr lang="en-US" altLang="zh-TW" dirty="0"/>
                <a:t>…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38168" y="2832822"/>
                <a:ext cx="1591653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68" y="2832822"/>
                <a:ext cx="1591653" cy="664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/>
          <p:cNvCxnSpPr/>
          <p:nvPr/>
        </p:nvCxnSpPr>
        <p:spPr>
          <a:xfrm flipH="1">
            <a:off x="9600547" y="5421086"/>
            <a:ext cx="1019552" cy="940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0255158" y="4644007"/>
                <a:ext cx="155363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probability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158" y="4644007"/>
                <a:ext cx="1553630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7"/>
          <a:srcRect r="63586"/>
          <a:stretch/>
        </p:blipFill>
        <p:spPr>
          <a:xfrm>
            <a:off x="3469669" y="2920301"/>
            <a:ext cx="123721" cy="48964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7"/>
          <a:srcRect r="63586"/>
          <a:stretch/>
        </p:blipFill>
        <p:spPr>
          <a:xfrm>
            <a:off x="3469669" y="3671188"/>
            <a:ext cx="123721" cy="489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17470" y="3671187"/>
                <a:ext cx="521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470" y="3671187"/>
                <a:ext cx="5218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5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22" y="154126"/>
            <a:ext cx="10515600" cy="1325563"/>
          </a:xfrm>
        </p:spPr>
        <p:txBody>
          <a:bodyPr/>
          <a:lstStyle/>
          <a:p>
            <a:r>
              <a:rPr lang="en-US" altLang="zh-TW" dirty="0"/>
              <a:t>When Oracle Fails… (3/3)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BBCDC8-821C-4133-93B3-19C71BE9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22" y="1280160"/>
            <a:ext cx="10035276" cy="5133703"/>
          </a:xfrm>
        </p:spPr>
        <p:txBody>
          <a:bodyPr>
            <a:noAutofit/>
          </a:bodyPr>
          <a:lstStyle/>
          <a:p>
            <a:r>
              <a:rPr lang="en-US" altLang="zh-TW" dirty="0"/>
              <a:t>the possibilities of failure cases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rotated 2 times</a:t>
            </a:r>
            <a:r>
              <a:rPr lang="zh-TW" altLang="en-US" dirty="0">
                <a:solidFill>
                  <a:srgbClr val="0070C0"/>
                </a:solidFill>
              </a:rPr>
              <a:t>：</a:t>
            </a:r>
            <a:r>
              <a:rPr lang="en-US" altLang="zh-TW" dirty="0">
                <a:solidFill>
                  <a:srgbClr val="0070C0"/>
                </a:solidFill>
              </a:rPr>
              <a:t>what we want</a:t>
            </a:r>
          </a:p>
          <a:p>
            <a:pPr lvl="2"/>
            <a:r>
              <a:rPr lang="en-US" altLang="zh-TW" dirty="0"/>
              <a:t>can still get wrong answers </a:t>
            </a:r>
            <a:br>
              <a:rPr lang="en-US" altLang="zh-TW" dirty="0"/>
            </a:br>
            <a:r>
              <a:rPr lang="en-US" altLang="zh-TW" dirty="0"/>
              <a:t>– </a:t>
            </a:r>
            <a:r>
              <a:rPr lang="en-US" altLang="zh-TW" dirty="0">
                <a:solidFill>
                  <a:srgbClr val="0070C0"/>
                </a:solidFill>
              </a:rPr>
              <a:t>unconnected graph, multiple rings …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rotated 0, 4, …, 4k times</a:t>
            </a:r>
            <a:r>
              <a:rPr lang="zh-TW" altLang="en-US" dirty="0"/>
              <a:t>：</a:t>
            </a:r>
            <a:r>
              <a:rPr lang="en-US" altLang="zh-TW" i="1" dirty="0"/>
              <a:t>never</a:t>
            </a:r>
            <a:r>
              <a:rPr lang="en-US" altLang="zh-TW" dirty="0"/>
              <a:t> be mistaken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rotated 6, 10, … 4k+2 times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i="1" dirty="0">
                <a:solidFill>
                  <a:srgbClr val="FF0000"/>
                </a:solidFill>
              </a:rPr>
              <a:t>always</a:t>
            </a:r>
            <a:r>
              <a:rPr lang="en-US" altLang="zh-TW" dirty="0">
                <a:solidFill>
                  <a:srgbClr val="FF0000"/>
                </a:solidFill>
              </a:rPr>
              <a:t> be mistaken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others</a:t>
            </a:r>
            <a:r>
              <a:rPr lang="zh-TW" altLang="en-US" dirty="0">
                <a:solidFill>
                  <a:srgbClr val="FF0000"/>
                </a:solidFill>
              </a:rPr>
              <a:t>（</a:t>
            </a:r>
            <a:r>
              <a:rPr lang="en-US" altLang="zh-TW" dirty="0">
                <a:solidFill>
                  <a:srgbClr val="FF0000"/>
                </a:solidFill>
              </a:rPr>
              <a:t>once, 3, 5 … 2k+1 times</a:t>
            </a:r>
            <a:r>
              <a:rPr lang="zh-TW" altLang="en-US" dirty="0">
                <a:solidFill>
                  <a:srgbClr val="FF0000"/>
                </a:solidFill>
              </a:rPr>
              <a:t>）：</a:t>
            </a:r>
            <a:r>
              <a:rPr lang="en-US" altLang="zh-TW" i="1" dirty="0">
                <a:solidFill>
                  <a:srgbClr val="FF0000"/>
                </a:solidFill>
              </a:rPr>
              <a:t>sometimes</a:t>
            </a:r>
            <a:r>
              <a:rPr lang="en-US" altLang="zh-TW" dirty="0">
                <a:solidFill>
                  <a:srgbClr val="FF0000"/>
                </a:solidFill>
              </a:rPr>
              <a:t> be mistaken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the closer to the legal selection, the higher possibilities to be mistaken</a:t>
            </a:r>
          </a:p>
          <a:p>
            <a:pPr lvl="1"/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C0C9681-0497-422C-ADE0-15D7FEF2E0C1}"/>
              </a:ext>
            </a:extLst>
          </p:cNvPr>
          <p:cNvGrpSpPr/>
          <p:nvPr/>
        </p:nvGrpSpPr>
        <p:grpSpPr>
          <a:xfrm>
            <a:off x="8322431" y="836184"/>
            <a:ext cx="2898564" cy="3148149"/>
            <a:chOff x="337109" y="2418024"/>
            <a:chExt cx="1924358" cy="209005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8448ECC-5108-4394-874F-43CB83543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422" b="49207"/>
            <a:stretch/>
          </p:blipFill>
          <p:spPr>
            <a:xfrm>
              <a:off x="1474142" y="2418024"/>
              <a:ext cx="787325" cy="209005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17C42D3-7FAF-478A-8EC3-1024ACB90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4" r="59357" b="50719"/>
            <a:stretch/>
          </p:blipFill>
          <p:spPr>
            <a:xfrm>
              <a:off x="337109" y="2418025"/>
              <a:ext cx="789761" cy="1972492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5FD35A3-8A60-4A5E-A2D3-7AAD28673E5E}"/>
                </a:ext>
              </a:extLst>
            </p:cNvPr>
            <p:cNvSpPr txBox="1"/>
            <p:nvPr/>
          </p:nvSpPr>
          <p:spPr>
            <a:xfrm>
              <a:off x="1130777" y="3081106"/>
              <a:ext cx="343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</a:t>
              </a:r>
            </a:p>
            <a:p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91815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3" y="2168437"/>
            <a:ext cx="2818637" cy="2120689"/>
          </a:xfrm>
          <a:prstGeom prst="rect">
            <a:avLst/>
          </a:prstGeom>
        </p:spPr>
      </p:pic>
      <p:sp>
        <p:nvSpPr>
          <p:cNvPr id="12" name="右彎箭號 11"/>
          <p:cNvSpPr/>
          <p:nvPr/>
        </p:nvSpPr>
        <p:spPr>
          <a:xfrm flipV="1">
            <a:off x="1916065" y="4424919"/>
            <a:ext cx="1123405" cy="1160338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b="5714"/>
          <a:stretch/>
        </p:blipFill>
        <p:spPr>
          <a:xfrm>
            <a:off x="3386079" y="2777406"/>
            <a:ext cx="5620044" cy="3910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90911" y="4455424"/>
                <a:ext cx="14008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911" y="4455424"/>
                <a:ext cx="14008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zh-TW" dirty="0"/>
              <a:t>Another Oracle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16F698D-0864-4A8D-B5E1-7517D1970560}"/>
                  </a:ext>
                </a:extLst>
              </p:cNvPr>
              <p:cNvSpPr/>
              <p:nvPr/>
            </p:nvSpPr>
            <p:spPr>
              <a:xfrm>
                <a:off x="3039471" y="3015436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16F698D-0864-4A8D-B5E1-7517D1970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471" y="3015436"/>
                <a:ext cx="112340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D895A6-5AB9-416E-B802-C2202313410F}"/>
                  </a:ext>
                </a:extLst>
              </p:cNvPr>
              <p:cNvSpPr/>
              <p:nvPr/>
            </p:nvSpPr>
            <p:spPr>
              <a:xfrm>
                <a:off x="3039470" y="3726090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D895A6-5AB9-416E-B802-C22023134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470" y="3726090"/>
                <a:ext cx="11234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B49C406-E5F5-4A00-B004-AB45E8ED64F0}"/>
                  </a:ext>
                </a:extLst>
              </p:cNvPr>
              <p:cNvSpPr txBox="1"/>
              <p:nvPr/>
            </p:nvSpPr>
            <p:spPr>
              <a:xfrm>
                <a:off x="5148471" y="181040"/>
                <a:ext cx="655193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vertex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qubit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replaced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qubits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serves as 2-bit counters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 register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𝑉𝐸</m:t>
                    </m:r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introduced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as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means control of the edge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vertex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vertex per edge. Thus, the number of qubit in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 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B49C406-E5F5-4A00-B004-AB45E8ED6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71" y="181040"/>
                <a:ext cx="6551938" cy="2677656"/>
              </a:xfrm>
              <a:prstGeom prst="rect">
                <a:avLst/>
              </a:prstGeom>
              <a:blipFill>
                <a:blip r:embed="rId8"/>
                <a:stretch>
                  <a:fillRect l="-1304" t="-1822" r="-1304" b="-4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3ED0AE2D-E81D-4E5B-A7DD-BD3324C839FA}"/>
              </a:ext>
            </a:extLst>
          </p:cNvPr>
          <p:cNvSpPr/>
          <p:nvPr/>
        </p:nvSpPr>
        <p:spPr>
          <a:xfrm>
            <a:off x="3039470" y="3015435"/>
            <a:ext cx="1345653" cy="127369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EF4F9E-1181-4276-82D5-088E325F105E}"/>
              </a:ext>
            </a:extLst>
          </p:cNvPr>
          <p:cNvSpPr/>
          <p:nvPr/>
        </p:nvSpPr>
        <p:spPr>
          <a:xfrm>
            <a:off x="3282938" y="4455424"/>
            <a:ext cx="1345653" cy="1273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A358124-7DB9-491D-8FE3-008545750292}"/>
              </a:ext>
            </a:extLst>
          </p:cNvPr>
          <p:cNvSpPr txBox="1"/>
          <p:nvPr/>
        </p:nvSpPr>
        <p:spPr>
          <a:xfrm>
            <a:off x="3281199" y="2460053"/>
            <a:ext cx="2327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associated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E3604D-B0E0-4EF9-A736-F6AE207B7C1C}"/>
              </a:ext>
            </a:extLst>
          </p:cNvPr>
          <p:cNvSpPr txBox="1"/>
          <p:nvPr/>
        </p:nvSpPr>
        <p:spPr>
          <a:xfrm>
            <a:off x="1089381" y="5530033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associated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177D75-CC05-4EEF-A164-FD5F2F4BC71A}"/>
              </a:ext>
            </a:extLst>
          </p:cNvPr>
          <p:cNvSpPr txBox="1"/>
          <p:nvPr/>
        </p:nvSpPr>
        <p:spPr>
          <a:xfrm>
            <a:off x="9352731" y="4717034"/>
            <a:ext cx="1908304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“control unit”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F9A38D-9939-487D-8234-B183A7EE28FB}"/>
              </a:ext>
            </a:extLst>
          </p:cNvPr>
          <p:cNvSpPr/>
          <p:nvPr/>
        </p:nvSpPr>
        <p:spPr>
          <a:xfrm>
            <a:off x="4794885" y="3067031"/>
            <a:ext cx="2129229" cy="20333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AB2C25EB-E594-44D3-92C0-95119EA28FB8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6997155" y="4424919"/>
            <a:ext cx="2355577" cy="52294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51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87" y="1145173"/>
            <a:ext cx="8112934" cy="5631330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zh-TW" dirty="0"/>
              <a:t>Another Oracle</a:t>
            </a:r>
            <a:endParaRPr lang="zh-TW" altLang="en-US" dirty="0"/>
          </a:p>
        </p:txBody>
      </p:sp>
      <p:grpSp>
        <p:nvGrpSpPr>
          <p:cNvPr id="60" name="群組 59"/>
          <p:cNvGrpSpPr/>
          <p:nvPr/>
        </p:nvGrpSpPr>
        <p:grpSpPr>
          <a:xfrm>
            <a:off x="10681278" y="1492387"/>
            <a:ext cx="672522" cy="1464365"/>
            <a:chOff x="10869165" y="225907"/>
            <a:chExt cx="672522" cy="1464365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0B6FBAA-354C-4AFA-989E-262D4E664510}"/>
                </a:ext>
              </a:extLst>
            </p:cNvPr>
            <p:cNvSpPr/>
            <p:nvPr/>
          </p:nvSpPr>
          <p:spPr>
            <a:xfrm>
              <a:off x="10869165" y="225907"/>
              <a:ext cx="379117" cy="38393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20F370C7-A19C-4982-B6D5-5906E4A91DCA}"/>
                </a:ext>
              </a:extLst>
            </p:cNvPr>
            <p:cNvSpPr/>
            <p:nvPr/>
          </p:nvSpPr>
          <p:spPr>
            <a:xfrm>
              <a:off x="10869166" y="1306336"/>
              <a:ext cx="379117" cy="3839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2011CE4-9EBF-48C4-B47A-1062E5E26F60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>
              <a:off x="11058724" y="609843"/>
              <a:ext cx="1" cy="6964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A79F5A0-6341-4B65-A6B6-F82F48AA1C31}"/>
                </a:ext>
              </a:extLst>
            </p:cNvPr>
            <p:cNvSpPr txBox="1"/>
            <p:nvPr/>
          </p:nvSpPr>
          <p:spPr>
            <a:xfrm>
              <a:off x="11133661" y="727706"/>
              <a:ext cx="408026" cy="45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16F698D-0864-4A8D-B5E1-7517D1970560}"/>
                  </a:ext>
                </a:extLst>
              </p:cNvPr>
              <p:cNvSpPr/>
              <p:nvPr/>
            </p:nvSpPr>
            <p:spPr>
              <a:xfrm>
                <a:off x="1846111" y="1492387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16F698D-0864-4A8D-B5E1-7517D1970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11" y="1492387"/>
                <a:ext cx="11234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16F698D-0864-4A8D-B5E1-7517D1970560}"/>
                  </a:ext>
                </a:extLst>
              </p:cNvPr>
              <p:cNvSpPr/>
              <p:nvPr/>
            </p:nvSpPr>
            <p:spPr>
              <a:xfrm>
                <a:off x="1846110" y="2132780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16F698D-0864-4A8D-B5E1-7517D1970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10" y="2132780"/>
                <a:ext cx="11234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16F698D-0864-4A8D-B5E1-7517D1970560}"/>
                  </a:ext>
                </a:extLst>
              </p:cNvPr>
              <p:cNvSpPr/>
              <p:nvPr/>
            </p:nvSpPr>
            <p:spPr>
              <a:xfrm>
                <a:off x="1846109" y="2748748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16F698D-0864-4A8D-B5E1-7517D1970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09" y="2748748"/>
                <a:ext cx="112340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16F698D-0864-4A8D-B5E1-7517D1970560}"/>
                  </a:ext>
                </a:extLst>
              </p:cNvPr>
              <p:cNvSpPr/>
              <p:nvPr/>
            </p:nvSpPr>
            <p:spPr>
              <a:xfrm>
                <a:off x="1845174" y="3379156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16F698D-0864-4A8D-B5E1-7517D1970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174" y="3379156"/>
                <a:ext cx="11234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678370" y="3975055"/>
                <a:ext cx="14008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0" y="3975055"/>
                <a:ext cx="140083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678369" y="4498275"/>
                <a:ext cx="14008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69" y="4498275"/>
                <a:ext cx="1400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407813" y="5079585"/>
                <a:ext cx="6009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813" y="5079585"/>
                <a:ext cx="6009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50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r="24870"/>
          <a:stretch/>
        </p:blipFill>
        <p:spPr>
          <a:xfrm>
            <a:off x="4242360" y="2588958"/>
            <a:ext cx="4222371" cy="4147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117375" y="4289788"/>
                <a:ext cx="14793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375" y="4289788"/>
                <a:ext cx="14793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zh-TW" dirty="0"/>
              <a:t>Another Oracle – how it works (1/5)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43272" y="2869363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72" y="2869363"/>
                <a:ext cx="11234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971505" y="5070142"/>
                <a:ext cx="112101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05" y="5070142"/>
                <a:ext cx="11210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194" y="1609870"/>
                <a:ext cx="2452956" cy="513370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dirty="0"/>
                  <a:t>We check only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on one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0 times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00</a:t>
                </a:r>
              </a:p>
              <a:p>
                <a:r>
                  <a:rPr lang="en-US" altLang="zh-TW" dirty="0"/>
                  <a:t>1 time</a:t>
                </a:r>
                <a:r>
                  <a:rPr lang="en-US" altLang="zh-TW" sz="1800" dirty="0"/>
                  <a:t>  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10</a:t>
                </a:r>
              </a:p>
              <a:p>
                <a:endParaRPr lang="en-US" altLang="zh-TW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194" y="1609870"/>
                <a:ext cx="2452956" cy="5133703"/>
              </a:xfrm>
              <a:blipFill>
                <a:blip r:embed="rId6"/>
                <a:stretch>
                  <a:fillRect l="-3226" t="-1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772703" y="3602956"/>
                <a:ext cx="7078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703" y="3602956"/>
                <a:ext cx="7078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772703" y="2869363"/>
                <a:ext cx="7078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703" y="2869363"/>
                <a:ext cx="7078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35988" y="3555438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88" y="3555438"/>
                <a:ext cx="112340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9197" y="1769943"/>
                <a:ext cx="3853282" cy="9921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suppose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edge 0</a:t>
                </a:r>
                <a:r>
                  <a:rPr lang="en-US" altLang="zh-TW" dirty="0"/>
                  <a:t> is selected</a:t>
                </a:r>
              </a:p>
              <a:p>
                <a:pPr marL="457200" lvl="1" indent="0">
                  <a:buNone/>
                </a:pPr>
                <a:r>
                  <a:rPr lang="zh-TW" altLang="en-US" dirty="0"/>
                  <a:t>→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b="0" i="0" dirty="0"/>
                  <a:t> triggered</a:t>
                </a:r>
                <a:endParaRPr lang="en-US" altLang="zh-TW" i="1" dirty="0"/>
              </a:p>
              <a:p>
                <a:endParaRPr lang="en-US" altLang="zh-TW" dirty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97" y="1769943"/>
                <a:ext cx="3853282" cy="992183"/>
              </a:xfrm>
              <a:prstGeom prst="rect">
                <a:avLst/>
              </a:prstGeom>
              <a:blipFill>
                <a:blip r:embed="rId10"/>
                <a:stretch>
                  <a:fillRect l="-2215" t="-8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群組 47">
            <a:extLst>
              <a:ext uri="{FF2B5EF4-FFF2-40B4-BE49-F238E27FC236}">
                <a16:creationId xmlns:a16="http://schemas.microsoft.com/office/drawing/2014/main" id="{04E168D1-2C1F-41EB-9263-DA17E0D779BF}"/>
              </a:ext>
            </a:extLst>
          </p:cNvPr>
          <p:cNvGrpSpPr/>
          <p:nvPr/>
        </p:nvGrpSpPr>
        <p:grpSpPr>
          <a:xfrm>
            <a:off x="8996350" y="534328"/>
            <a:ext cx="2989213" cy="2281713"/>
            <a:chOff x="8826031" y="290727"/>
            <a:chExt cx="3044894" cy="2295040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3FB1B50D-BFE0-4D2B-A380-0EE2026CBD98}"/>
                </a:ext>
              </a:extLst>
            </p:cNvPr>
            <p:cNvGrpSpPr/>
            <p:nvPr/>
          </p:nvGrpSpPr>
          <p:grpSpPr>
            <a:xfrm>
              <a:off x="8905043" y="450033"/>
              <a:ext cx="2965882" cy="2135734"/>
              <a:chOff x="8612079" y="1497598"/>
              <a:chExt cx="2965882" cy="2135734"/>
            </a:xfrm>
          </p:grpSpPr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70B6FBAA-354C-4AFA-989E-262D4E664510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20F370C7-A19C-4982-B6D5-5906E4A91DCA}"/>
                  </a:ext>
                </a:extLst>
              </p:cNvPr>
              <p:cNvSpPr/>
              <p:nvPr/>
            </p:nvSpPr>
            <p:spPr>
              <a:xfrm>
                <a:off x="11191782" y="246892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1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544C1992-524A-45D5-97BB-C34FA3F66F72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2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9A251AAF-4E41-49E4-B0B2-2F74562022BC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3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CE19AD6D-CE4F-43BE-88FA-82076A240794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4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2C57B443-88F1-483A-82B5-5C25C65B41EB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5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32011CE4-9EBF-48C4-B47A-1062E5E26F60}"/>
                  </a:ext>
                </a:extLst>
              </p:cNvPr>
              <p:cNvCxnSpPr>
                <a:cxnSpLocks/>
                <a:stCxn id="60" idx="5"/>
                <a:endCxn id="61" idx="1"/>
              </p:cNvCxnSpPr>
              <p:nvPr/>
            </p:nvCxnSpPr>
            <p:spPr>
              <a:xfrm>
                <a:off x="10763106" y="1827222"/>
                <a:ext cx="485231" cy="6982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18BF51-545E-4B5D-BB33-A24399E4CC73}"/>
                  </a:ext>
                </a:extLst>
              </p:cNvPr>
              <p:cNvCxnSpPr>
                <a:stCxn id="61" idx="3"/>
                <a:endCxn id="62" idx="7"/>
              </p:cNvCxnSpPr>
              <p:nvPr/>
            </p:nvCxnSpPr>
            <p:spPr>
              <a:xfrm flipH="1">
                <a:off x="10763105" y="2798544"/>
                <a:ext cx="485232" cy="49392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BFFFC380-92C3-4EE8-AA45-7B98462E00E6}"/>
                  </a:ext>
                </a:extLst>
              </p:cNvPr>
              <p:cNvCxnSpPr>
                <a:stCxn id="60" idx="4"/>
                <a:endCxn id="62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B85A98C0-DBE9-4AC6-9C3E-25E0051B8398}"/>
                  </a:ext>
                </a:extLst>
              </p:cNvPr>
              <p:cNvCxnSpPr>
                <a:stCxn id="64" idx="6"/>
                <a:endCxn id="60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2EE9E86E-E11E-477E-88B2-2BE28937D72B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5D84A673-0E4B-4000-8644-CE5461A0A94A}"/>
                  </a:ext>
                </a:extLst>
              </p:cNvPr>
              <p:cNvCxnSpPr>
                <a:stCxn id="63" idx="6"/>
                <a:endCxn id="62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13A8BE11-A545-4833-BCB2-8A2F06E17735}"/>
                  </a:ext>
                </a:extLst>
              </p:cNvPr>
              <p:cNvCxnSpPr>
                <a:stCxn id="65" idx="3"/>
                <a:endCxn id="63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46D7F312-39F0-4EA3-AA82-944A1A99DCC9}"/>
                  </a:ext>
                </a:extLst>
              </p:cNvPr>
              <p:cNvCxnSpPr>
                <a:stCxn id="65" idx="5"/>
                <a:endCxn id="62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B6FD5FC3-1473-4927-8A52-7F12768687B6}"/>
                  </a:ext>
                </a:extLst>
              </p:cNvPr>
              <p:cNvCxnSpPr>
                <a:stCxn id="60" idx="3"/>
                <a:endCxn id="65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4D2646CE-EB24-4B6C-ACD4-5D8A018B6AA8}"/>
                  </a:ext>
                </a:extLst>
              </p:cNvPr>
              <p:cNvCxnSpPr>
                <a:stCxn id="64" idx="5"/>
                <a:endCxn id="65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A79F5A0-6341-4B65-A6B6-F82F48AA1C31}"/>
                </a:ext>
              </a:extLst>
            </p:cNvPr>
            <p:cNvSpPr txBox="1"/>
            <p:nvPr/>
          </p:nvSpPr>
          <p:spPr>
            <a:xfrm>
              <a:off x="11257032" y="821390"/>
              <a:ext cx="415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E06A5C66-E5E3-4B83-8662-69AD2AF3BEDF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1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B25C4A6-DE5C-4A8D-A4C9-9BB3AAE5CA3D}"/>
                </a:ext>
              </a:extLst>
            </p:cNvPr>
            <p:cNvSpPr txBox="1"/>
            <p:nvPr/>
          </p:nvSpPr>
          <p:spPr>
            <a:xfrm>
              <a:off x="11249157" y="190757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4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E6C0AB4-653E-42A8-8223-6DB5256F7C1A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2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65E62AAB-D95E-4B61-833B-986CB1302FD1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3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212BC69-DBB5-4303-8E2D-0656A17314F8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5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2989DD74-02F7-424E-BF82-9FD5A2836931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6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CD9322-6747-4320-B7E5-A0643E2FD525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7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FD308B2A-3B00-4729-9D39-2A85ECBAC783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8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64ABAA5-6F57-497A-9B10-12B228480AE5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9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25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r="25567"/>
          <a:stretch/>
        </p:blipFill>
        <p:spPr>
          <a:xfrm>
            <a:off x="4764880" y="2588958"/>
            <a:ext cx="4183183" cy="4147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09834" y="4336550"/>
                <a:ext cx="14793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34" y="4336550"/>
                <a:ext cx="14793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zh-TW" dirty="0"/>
              <a:t>Another Oracle – how it works (2/5)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65792" y="2869363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92" y="2869363"/>
                <a:ext cx="11234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494025" y="5070142"/>
                <a:ext cx="111274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25" y="5070142"/>
                <a:ext cx="11127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BBCDC8-821C-4133-93B3-19C71BE9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4" y="1609870"/>
            <a:ext cx="2452956" cy="5133703"/>
          </a:xfrm>
        </p:spPr>
        <p:txBody>
          <a:bodyPr>
            <a:noAutofit/>
          </a:bodyPr>
          <a:lstStyle/>
          <a:p>
            <a:r>
              <a:rPr lang="en-US" altLang="zh-TW" dirty="0"/>
              <a:t>0 times</a:t>
            </a:r>
            <a:r>
              <a:rPr lang="zh-TW" altLang="en-US" dirty="0"/>
              <a:t>：</a:t>
            </a:r>
            <a:r>
              <a:rPr lang="en-US" altLang="zh-TW" dirty="0"/>
              <a:t>00</a:t>
            </a:r>
          </a:p>
          <a:p>
            <a:r>
              <a:rPr lang="en-US" altLang="zh-TW" dirty="0"/>
              <a:t>1 time</a:t>
            </a:r>
            <a:r>
              <a:rPr lang="en-US" altLang="zh-TW" sz="1800" dirty="0"/>
              <a:t>  </a:t>
            </a:r>
            <a:r>
              <a:rPr lang="zh-TW" altLang="en-US" dirty="0"/>
              <a:t>：</a:t>
            </a:r>
            <a:r>
              <a:rPr lang="en-US" altLang="zh-TW" dirty="0"/>
              <a:t>10</a:t>
            </a:r>
          </a:p>
          <a:p>
            <a:r>
              <a:rPr lang="en-US" altLang="zh-TW" dirty="0"/>
              <a:t>2 times</a:t>
            </a:r>
            <a:r>
              <a:rPr lang="zh-TW" altLang="en-US" dirty="0"/>
              <a:t>：</a:t>
            </a:r>
            <a:r>
              <a:rPr lang="en-US" altLang="zh-TW" dirty="0"/>
              <a:t>01</a:t>
            </a:r>
          </a:p>
          <a:p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295223" y="3602956"/>
                <a:ext cx="7078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23" y="3602956"/>
                <a:ext cx="7078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295223" y="2869363"/>
                <a:ext cx="7078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23" y="2869363"/>
                <a:ext cx="7078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358508" y="3555438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08" y="3555438"/>
                <a:ext cx="11234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04E168D1-2C1F-41EB-9263-DA17E0D779BF}"/>
              </a:ext>
            </a:extLst>
          </p:cNvPr>
          <p:cNvGrpSpPr/>
          <p:nvPr/>
        </p:nvGrpSpPr>
        <p:grpSpPr>
          <a:xfrm>
            <a:off x="9003786" y="522513"/>
            <a:ext cx="2989213" cy="2281713"/>
            <a:chOff x="8826031" y="290727"/>
            <a:chExt cx="3044894" cy="22950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3FB1B50D-BFE0-4D2B-A380-0EE2026CBD98}"/>
                </a:ext>
              </a:extLst>
            </p:cNvPr>
            <p:cNvGrpSpPr/>
            <p:nvPr/>
          </p:nvGrpSpPr>
          <p:grpSpPr>
            <a:xfrm>
              <a:off x="8905043" y="450033"/>
              <a:ext cx="2965882" cy="2135734"/>
              <a:chOff x="8612079" y="1497598"/>
              <a:chExt cx="2965882" cy="2135734"/>
            </a:xfrm>
          </p:grpSpPr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70B6FBAA-354C-4AFA-989E-262D4E664510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20F370C7-A19C-4982-B6D5-5906E4A91DCA}"/>
                  </a:ext>
                </a:extLst>
              </p:cNvPr>
              <p:cNvSpPr/>
              <p:nvPr/>
            </p:nvSpPr>
            <p:spPr>
              <a:xfrm>
                <a:off x="11191782" y="246892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1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544C1992-524A-45D5-97BB-C34FA3F66F72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2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9A251AAF-4E41-49E4-B0B2-2F74562022BC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3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CE19AD6D-CE4F-43BE-88FA-82076A240794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4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2C57B443-88F1-483A-82B5-5C25C65B41EB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5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32011CE4-9EBF-48C4-B47A-1062E5E26F60}"/>
                  </a:ext>
                </a:extLst>
              </p:cNvPr>
              <p:cNvCxnSpPr>
                <a:cxnSpLocks/>
                <a:stCxn id="31" idx="5"/>
                <a:endCxn id="32" idx="1"/>
              </p:cNvCxnSpPr>
              <p:nvPr/>
            </p:nvCxnSpPr>
            <p:spPr>
              <a:xfrm>
                <a:off x="10763106" y="1827222"/>
                <a:ext cx="485231" cy="69825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9418BF51-545E-4B5D-BB33-A24399E4CC73}"/>
                  </a:ext>
                </a:extLst>
              </p:cNvPr>
              <p:cNvCxnSpPr>
                <a:stCxn id="32" idx="3"/>
                <a:endCxn id="33" idx="7"/>
              </p:cNvCxnSpPr>
              <p:nvPr/>
            </p:nvCxnSpPr>
            <p:spPr>
              <a:xfrm flipH="1">
                <a:off x="10763105" y="2798544"/>
                <a:ext cx="485232" cy="49392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BFFFC380-92C3-4EE8-AA45-7B98462E00E6}"/>
                  </a:ext>
                </a:extLst>
              </p:cNvPr>
              <p:cNvCxnSpPr>
                <a:stCxn id="31" idx="4"/>
                <a:endCxn id="33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B85A98C0-DBE9-4AC6-9C3E-25E0051B8398}"/>
                  </a:ext>
                </a:extLst>
              </p:cNvPr>
              <p:cNvCxnSpPr>
                <a:stCxn id="35" idx="6"/>
                <a:endCxn id="31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2EE9E86E-E11E-477E-88B2-2BE28937D72B}"/>
                  </a:ext>
                </a:extLst>
              </p:cNvPr>
              <p:cNvCxnSpPr>
                <a:cxnSpLocks/>
                <a:stCxn id="35" idx="4"/>
                <a:endCxn id="34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5D84A673-0E4B-4000-8644-CE5461A0A94A}"/>
                  </a:ext>
                </a:extLst>
              </p:cNvPr>
              <p:cNvCxnSpPr>
                <a:stCxn id="34" idx="6"/>
                <a:endCxn id="33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13A8BE11-A545-4833-BCB2-8A2F06E17735}"/>
                  </a:ext>
                </a:extLst>
              </p:cNvPr>
              <p:cNvCxnSpPr>
                <a:stCxn id="36" idx="3"/>
                <a:endCxn id="34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46D7F312-39F0-4EA3-AA82-944A1A99DCC9}"/>
                  </a:ext>
                </a:extLst>
              </p:cNvPr>
              <p:cNvCxnSpPr>
                <a:stCxn id="36" idx="5"/>
                <a:endCxn id="33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B6FD5FC3-1473-4927-8A52-7F12768687B6}"/>
                  </a:ext>
                </a:extLst>
              </p:cNvPr>
              <p:cNvCxnSpPr>
                <a:stCxn id="31" idx="3"/>
                <a:endCxn id="36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4D2646CE-EB24-4B6C-ACD4-5D8A018B6AA8}"/>
                  </a:ext>
                </a:extLst>
              </p:cNvPr>
              <p:cNvCxnSpPr>
                <a:stCxn id="35" idx="5"/>
                <a:endCxn id="36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A79F5A0-6341-4B65-A6B6-F82F48AA1C31}"/>
                </a:ext>
              </a:extLst>
            </p:cNvPr>
            <p:cNvSpPr txBox="1"/>
            <p:nvPr/>
          </p:nvSpPr>
          <p:spPr>
            <a:xfrm>
              <a:off x="11257032" y="821390"/>
              <a:ext cx="415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0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06A5C66-E5E3-4B83-8662-69AD2AF3BEDF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1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B25C4A6-DE5C-4A8D-A4C9-9BB3AAE5CA3D}"/>
                </a:ext>
              </a:extLst>
            </p:cNvPr>
            <p:cNvSpPr txBox="1"/>
            <p:nvPr/>
          </p:nvSpPr>
          <p:spPr>
            <a:xfrm>
              <a:off x="11249157" y="190757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4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E6C0AB4-653E-42A8-8223-6DB5256F7C1A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2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5E62AAB-D95E-4B61-833B-986CB1302FD1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3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212BC69-DBB5-4303-8E2D-0656A17314F8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5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89DD74-02F7-424E-BF82-9FD5A2836931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6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CD9322-6747-4320-B7E5-A0643E2FD525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7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D308B2A-3B00-4729-9D39-2A85ECBAC783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8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64ABAA5-6F57-497A-9B10-12B228480AE5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9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8290" y="1751397"/>
                <a:ext cx="3852100" cy="907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suppose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edge 1</a:t>
                </a:r>
                <a:r>
                  <a:rPr lang="en-US" altLang="zh-TW" dirty="0"/>
                  <a:t> is selected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as well as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i="1" dirty="0"/>
                  <a:t>.</a:t>
                </a:r>
              </a:p>
              <a:p>
                <a:endParaRPr lang="en-US" altLang="zh-TW" dirty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290" y="1751397"/>
                <a:ext cx="3852100" cy="907594"/>
              </a:xfrm>
              <a:prstGeom prst="rect">
                <a:avLst/>
              </a:prstGeom>
              <a:blipFill>
                <a:blip r:embed="rId9"/>
                <a:stretch>
                  <a:fillRect l="-2215" t="-9396" b="-53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AF177D24-649C-466A-AEC2-873DDC03F31E}"/>
              </a:ext>
            </a:extLst>
          </p:cNvPr>
          <p:cNvGrpSpPr/>
          <p:nvPr/>
        </p:nvGrpSpPr>
        <p:grpSpPr>
          <a:xfrm>
            <a:off x="2702698" y="2743200"/>
            <a:ext cx="1658546" cy="3627783"/>
            <a:chOff x="2702698" y="2743200"/>
            <a:chExt cx="1658546" cy="362778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02698" y="2858919"/>
              <a:ext cx="1658546" cy="3476568"/>
            </a:xfrm>
            <a:prstGeom prst="rect">
              <a:avLst/>
            </a:prstGeom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04A8EA16-E9D1-4542-B787-E759A6E0F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07938" y="2743200"/>
              <a:ext cx="676275" cy="3627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638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r="25567"/>
          <a:stretch/>
        </p:blipFill>
        <p:spPr>
          <a:xfrm>
            <a:off x="4764880" y="2588958"/>
            <a:ext cx="4183183" cy="4147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09834" y="4312790"/>
                <a:ext cx="14793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34" y="4312790"/>
                <a:ext cx="14793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zh-TW" dirty="0"/>
              <a:t>Another Oracle – how it works (3/5)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65792" y="2869363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92" y="2869363"/>
                <a:ext cx="11234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494025" y="5070142"/>
                <a:ext cx="111274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25" y="5070142"/>
                <a:ext cx="11127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BBCDC8-821C-4133-93B3-19C71BE9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4" y="1609870"/>
            <a:ext cx="2452956" cy="5133703"/>
          </a:xfrm>
        </p:spPr>
        <p:txBody>
          <a:bodyPr>
            <a:noAutofit/>
          </a:bodyPr>
          <a:lstStyle/>
          <a:p>
            <a:r>
              <a:rPr lang="en-US" altLang="zh-TW" dirty="0"/>
              <a:t>0 times</a:t>
            </a:r>
            <a:r>
              <a:rPr lang="zh-TW" altLang="en-US" dirty="0"/>
              <a:t>：</a:t>
            </a:r>
            <a:r>
              <a:rPr lang="en-US" altLang="zh-TW" dirty="0"/>
              <a:t>00</a:t>
            </a:r>
          </a:p>
          <a:p>
            <a:r>
              <a:rPr lang="en-US" altLang="zh-TW" dirty="0"/>
              <a:t>1 time</a:t>
            </a:r>
            <a:r>
              <a:rPr lang="en-US" altLang="zh-TW" sz="1800" dirty="0"/>
              <a:t>  </a:t>
            </a:r>
            <a:r>
              <a:rPr lang="zh-TW" altLang="en-US" dirty="0"/>
              <a:t>：</a:t>
            </a:r>
            <a:r>
              <a:rPr lang="en-US" altLang="zh-TW" dirty="0"/>
              <a:t>10</a:t>
            </a:r>
          </a:p>
          <a:p>
            <a:r>
              <a:rPr lang="en-US" altLang="zh-TW" dirty="0"/>
              <a:t>2 times</a:t>
            </a:r>
            <a:r>
              <a:rPr lang="zh-TW" altLang="en-US" dirty="0"/>
              <a:t>：</a:t>
            </a:r>
            <a:r>
              <a:rPr lang="en-US" altLang="zh-TW" dirty="0"/>
              <a:t>01</a:t>
            </a:r>
          </a:p>
          <a:p>
            <a:r>
              <a:rPr lang="en-US" altLang="zh-TW" dirty="0"/>
              <a:t>3 times</a:t>
            </a:r>
            <a:r>
              <a:rPr lang="zh-TW" altLang="en-US" dirty="0"/>
              <a:t>：</a:t>
            </a:r>
            <a:r>
              <a:rPr lang="en-US" altLang="zh-TW" dirty="0"/>
              <a:t>11</a:t>
            </a:r>
          </a:p>
          <a:p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295223" y="3602956"/>
                <a:ext cx="7078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23" y="3602956"/>
                <a:ext cx="7078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295223" y="2869363"/>
                <a:ext cx="7078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23" y="2869363"/>
                <a:ext cx="7078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358508" y="3555438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08" y="3555438"/>
                <a:ext cx="11234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04E168D1-2C1F-41EB-9263-DA17E0D779BF}"/>
              </a:ext>
            </a:extLst>
          </p:cNvPr>
          <p:cNvGrpSpPr/>
          <p:nvPr/>
        </p:nvGrpSpPr>
        <p:grpSpPr>
          <a:xfrm>
            <a:off x="9003786" y="522513"/>
            <a:ext cx="2989213" cy="2281713"/>
            <a:chOff x="8826031" y="290727"/>
            <a:chExt cx="3044894" cy="22950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3FB1B50D-BFE0-4D2B-A380-0EE2026CBD98}"/>
                </a:ext>
              </a:extLst>
            </p:cNvPr>
            <p:cNvGrpSpPr/>
            <p:nvPr/>
          </p:nvGrpSpPr>
          <p:grpSpPr>
            <a:xfrm>
              <a:off x="8905043" y="450033"/>
              <a:ext cx="2965882" cy="2135734"/>
              <a:chOff x="8612079" y="1497598"/>
              <a:chExt cx="2965882" cy="2135734"/>
            </a:xfrm>
          </p:grpSpPr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70B6FBAA-354C-4AFA-989E-262D4E664510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20F370C7-A19C-4982-B6D5-5906E4A91DCA}"/>
                  </a:ext>
                </a:extLst>
              </p:cNvPr>
              <p:cNvSpPr/>
              <p:nvPr/>
            </p:nvSpPr>
            <p:spPr>
              <a:xfrm>
                <a:off x="11191782" y="246892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1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544C1992-524A-45D5-97BB-C34FA3F66F72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2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9A251AAF-4E41-49E4-B0B2-2F74562022BC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3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CE19AD6D-CE4F-43BE-88FA-82076A240794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4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2C57B443-88F1-483A-82B5-5C25C65B41EB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5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32011CE4-9EBF-48C4-B47A-1062E5E26F60}"/>
                  </a:ext>
                </a:extLst>
              </p:cNvPr>
              <p:cNvCxnSpPr>
                <a:cxnSpLocks/>
                <a:stCxn id="31" idx="5"/>
                <a:endCxn id="32" idx="1"/>
              </p:cNvCxnSpPr>
              <p:nvPr/>
            </p:nvCxnSpPr>
            <p:spPr>
              <a:xfrm>
                <a:off x="10763106" y="1827222"/>
                <a:ext cx="485231" cy="69825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9418BF51-545E-4B5D-BB33-A24399E4CC73}"/>
                  </a:ext>
                </a:extLst>
              </p:cNvPr>
              <p:cNvCxnSpPr>
                <a:stCxn id="32" idx="3"/>
                <a:endCxn id="33" idx="7"/>
              </p:cNvCxnSpPr>
              <p:nvPr/>
            </p:nvCxnSpPr>
            <p:spPr>
              <a:xfrm flipH="1">
                <a:off x="10763105" y="2798544"/>
                <a:ext cx="485232" cy="49392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BFFFC380-92C3-4EE8-AA45-7B98462E00E6}"/>
                  </a:ext>
                </a:extLst>
              </p:cNvPr>
              <p:cNvCxnSpPr>
                <a:stCxn id="31" idx="4"/>
                <a:endCxn id="33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B85A98C0-DBE9-4AC6-9C3E-25E0051B8398}"/>
                  </a:ext>
                </a:extLst>
              </p:cNvPr>
              <p:cNvCxnSpPr>
                <a:stCxn id="35" idx="6"/>
                <a:endCxn id="31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2EE9E86E-E11E-477E-88B2-2BE28937D72B}"/>
                  </a:ext>
                </a:extLst>
              </p:cNvPr>
              <p:cNvCxnSpPr>
                <a:cxnSpLocks/>
                <a:stCxn id="35" idx="4"/>
                <a:endCxn id="34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5D84A673-0E4B-4000-8644-CE5461A0A94A}"/>
                  </a:ext>
                </a:extLst>
              </p:cNvPr>
              <p:cNvCxnSpPr>
                <a:stCxn id="34" idx="6"/>
                <a:endCxn id="33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13A8BE11-A545-4833-BCB2-8A2F06E17735}"/>
                  </a:ext>
                </a:extLst>
              </p:cNvPr>
              <p:cNvCxnSpPr>
                <a:stCxn id="36" idx="3"/>
                <a:endCxn id="34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46D7F312-39F0-4EA3-AA82-944A1A99DCC9}"/>
                  </a:ext>
                </a:extLst>
              </p:cNvPr>
              <p:cNvCxnSpPr>
                <a:stCxn id="36" idx="5"/>
                <a:endCxn id="33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B6FD5FC3-1473-4927-8A52-7F12768687B6}"/>
                  </a:ext>
                </a:extLst>
              </p:cNvPr>
              <p:cNvCxnSpPr>
                <a:stCxn id="31" idx="3"/>
                <a:endCxn id="36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4D2646CE-EB24-4B6C-ACD4-5D8A018B6AA8}"/>
                  </a:ext>
                </a:extLst>
              </p:cNvPr>
              <p:cNvCxnSpPr>
                <a:stCxn id="35" idx="5"/>
                <a:endCxn id="36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A79F5A0-6341-4B65-A6B6-F82F48AA1C31}"/>
                </a:ext>
              </a:extLst>
            </p:cNvPr>
            <p:cNvSpPr txBox="1"/>
            <p:nvPr/>
          </p:nvSpPr>
          <p:spPr>
            <a:xfrm>
              <a:off x="11257032" y="821390"/>
              <a:ext cx="415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0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06A5C66-E5E3-4B83-8662-69AD2AF3BEDF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1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B25C4A6-DE5C-4A8D-A4C9-9BB3AAE5CA3D}"/>
                </a:ext>
              </a:extLst>
            </p:cNvPr>
            <p:cNvSpPr txBox="1"/>
            <p:nvPr/>
          </p:nvSpPr>
          <p:spPr>
            <a:xfrm>
              <a:off x="11249157" y="190757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4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E6C0AB4-653E-42A8-8223-6DB5256F7C1A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5E62AAB-D95E-4B61-833B-986CB1302FD1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3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212BC69-DBB5-4303-8E2D-0656A17314F8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5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89DD74-02F7-424E-BF82-9FD5A2836931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6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CD9322-6747-4320-B7E5-A0643E2FD525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7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D308B2A-3B00-4729-9D39-2A85ECBAC783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8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64ABAA5-6F57-497A-9B10-12B228480AE5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9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8290" y="1751397"/>
                <a:ext cx="3852100" cy="907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suppose edge 2 is selected</a:t>
                </a:r>
              </a:p>
              <a:p>
                <a:pPr marL="457200" lvl="1" indent="0">
                  <a:buNone/>
                </a:pPr>
                <a:r>
                  <a:rPr lang="zh-TW" altLang="en-US" dirty="0"/>
                  <a:t>→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i="0" dirty="0"/>
                  <a:t>triggered</a:t>
                </a:r>
                <a:endParaRPr lang="en-US" altLang="zh-TW" i="1" dirty="0"/>
              </a:p>
            </p:txBody>
          </p:sp>
        </mc:Choice>
        <mc:Fallback xmlns="">
          <p:sp>
            <p:nvSpPr>
              <p:cNvPr id="47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290" y="1751397"/>
                <a:ext cx="3852100" cy="907594"/>
              </a:xfrm>
              <a:prstGeom prst="rect">
                <a:avLst/>
              </a:prstGeom>
              <a:blipFill>
                <a:blip r:embed="rId9"/>
                <a:stretch>
                  <a:fillRect l="-2215" t="-9396" b="-53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>
            <a:extLst>
              <a:ext uri="{FF2B5EF4-FFF2-40B4-BE49-F238E27FC236}">
                <a16:creationId xmlns:a16="http://schemas.microsoft.com/office/drawing/2014/main" id="{15A71F61-56BF-491A-8C32-E3FD586D23FE}"/>
              </a:ext>
            </a:extLst>
          </p:cNvPr>
          <p:cNvGrpSpPr/>
          <p:nvPr/>
        </p:nvGrpSpPr>
        <p:grpSpPr>
          <a:xfrm>
            <a:off x="2702698" y="2743200"/>
            <a:ext cx="1658546" cy="3627783"/>
            <a:chOff x="2702698" y="2743200"/>
            <a:chExt cx="1658546" cy="3627783"/>
          </a:xfrm>
        </p:grpSpPr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83BDDF7B-A269-4C11-BEE7-951ADF2A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02698" y="2858919"/>
              <a:ext cx="1658546" cy="3476568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534D75F8-605B-4360-B061-3A9DC4ED7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07938" y="2743200"/>
              <a:ext cx="676275" cy="3627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703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r="25567"/>
          <a:stretch/>
        </p:blipFill>
        <p:spPr>
          <a:xfrm>
            <a:off x="4764880" y="2588958"/>
            <a:ext cx="4183183" cy="4147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649148" y="4312790"/>
                <a:ext cx="14793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148" y="4312790"/>
                <a:ext cx="147937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zh-TW" dirty="0"/>
              <a:t>Another Oracle – how it works (4/5)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65792" y="2869363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92" y="2869363"/>
                <a:ext cx="11234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494025" y="5070142"/>
                <a:ext cx="112101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25" y="5070142"/>
                <a:ext cx="11210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BBCDC8-821C-4133-93B3-19C71BE9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4" y="1609870"/>
            <a:ext cx="2452956" cy="5133703"/>
          </a:xfrm>
        </p:spPr>
        <p:txBody>
          <a:bodyPr>
            <a:noAutofit/>
          </a:bodyPr>
          <a:lstStyle/>
          <a:p>
            <a:r>
              <a:rPr lang="en-US" altLang="zh-TW" dirty="0"/>
              <a:t>0 times</a:t>
            </a:r>
            <a:r>
              <a:rPr lang="zh-TW" altLang="en-US" dirty="0"/>
              <a:t>：</a:t>
            </a:r>
            <a:r>
              <a:rPr lang="en-US" altLang="zh-TW" dirty="0"/>
              <a:t>00</a:t>
            </a:r>
          </a:p>
          <a:p>
            <a:r>
              <a:rPr lang="en-US" altLang="zh-TW" dirty="0"/>
              <a:t>1 time</a:t>
            </a:r>
            <a:r>
              <a:rPr lang="en-US" altLang="zh-TW" sz="1800" dirty="0"/>
              <a:t>  </a:t>
            </a:r>
            <a:r>
              <a:rPr lang="zh-TW" altLang="en-US" dirty="0"/>
              <a:t>：</a:t>
            </a:r>
            <a:r>
              <a:rPr lang="en-US" altLang="zh-TW" dirty="0"/>
              <a:t>10</a:t>
            </a:r>
          </a:p>
          <a:p>
            <a:r>
              <a:rPr lang="en-US" altLang="zh-TW" dirty="0"/>
              <a:t>2 times</a:t>
            </a:r>
            <a:r>
              <a:rPr lang="zh-TW" altLang="en-US" dirty="0"/>
              <a:t>：</a:t>
            </a:r>
            <a:r>
              <a:rPr lang="en-US" altLang="zh-TW" dirty="0"/>
              <a:t>01</a:t>
            </a:r>
          </a:p>
          <a:p>
            <a:r>
              <a:rPr lang="en-US" altLang="zh-TW" dirty="0"/>
              <a:t>3 times</a:t>
            </a:r>
            <a:r>
              <a:rPr lang="zh-TW" altLang="en-US" dirty="0"/>
              <a:t>：</a:t>
            </a:r>
            <a:r>
              <a:rPr lang="en-US" altLang="zh-TW" dirty="0"/>
              <a:t>11</a:t>
            </a:r>
          </a:p>
          <a:p>
            <a:r>
              <a:rPr lang="en-US" altLang="zh-TW" dirty="0"/>
              <a:t>more times</a:t>
            </a:r>
            <a:r>
              <a:rPr lang="zh-TW" altLang="en-US" dirty="0"/>
              <a:t>： 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　  </a:t>
            </a:r>
            <a:r>
              <a:rPr lang="en-US" altLang="zh-TW" dirty="0"/>
              <a:t>keep 11</a:t>
            </a:r>
          </a:p>
          <a:p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295223" y="3602956"/>
                <a:ext cx="7078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23" y="3602956"/>
                <a:ext cx="7078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295223" y="2869363"/>
                <a:ext cx="7078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23" y="2869363"/>
                <a:ext cx="7078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358508" y="3555438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08" y="3555438"/>
                <a:ext cx="112340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04E168D1-2C1F-41EB-9263-DA17E0D779BF}"/>
              </a:ext>
            </a:extLst>
          </p:cNvPr>
          <p:cNvGrpSpPr/>
          <p:nvPr/>
        </p:nvGrpSpPr>
        <p:grpSpPr>
          <a:xfrm>
            <a:off x="9003786" y="522513"/>
            <a:ext cx="2989213" cy="2281713"/>
            <a:chOff x="8826031" y="290727"/>
            <a:chExt cx="3044894" cy="22950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3FB1B50D-BFE0-4D2B-A380-0EE2026CBD98}"/>
                </a:ext>
              </a:extLst>
            </p:cNvPr>
            <p:cNvGrpSpPr/>
            <p:nvPr/>
          </p:nvGrpSpPr>
          <p:grpSpPr>
            <a:xfrm>
              <a:off x="8905043" y="450033"/>
              <a:ext cx="2965882" cy="2135734"/>
              <a:chOff x="8612079" y="1497598"/>
              <a:chExt cx="2965882" cy="2135734"/>
            </a:xfrm>
          </p:grpSpPr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70B6FBAA-354C-4AFA-989E-262D4E664510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20F370C7-A19C-4982-B6D5-5906E4A91DCA}"/>
                  </a:ext>
                </a:extLst>
              </p:cNvPr>
              <p:cNvSpPr/>
              <p:nvPr/>
            </p:nvSpPr>
            <p:spPr>
              <a:xfrm>
                <a:off x="11191782" y="246892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1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544C1992-524A-45D5-97BB-C34FA3F66F72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2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9A251AAF-4E41-49E4-B0B2-2F74562022BC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3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CE19AD6D-CE4F-43BE-88FA-82076A240794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4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2C57B443-88F1-483A-82B5-5C25C65B41EB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</a:rPr>
                  <a:t>5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32011CE4-9EBF-48C4-B47A-1062E5E26F60}"/>
                  </a:ext>
                </a:extLst>
              </p:cNvPr>
              <p:cNvCxnSpPr>
                <a:cxnSpLocks/>
                <a:stCxn id="31" idx="5"/>
                <a:endCxn id="32" idx="1"/>
              </p:cNvCxnSpPr>
              <p:nvPr/>
            </p:nvCxnSpPr>
            <p:spPr>
              <a:xfrm>
                <a:off x="10763106" y="1827222"/>
                <a:ext cx="485231" cy="69825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9418BF51-545E-4B5D-BB33-A24399E4CC73}"/>
                  </a:ext>
                </a:extLst>
              </p:cNvPr>
              <p:cNvCxnSpPr>
                <a:cxnSpLocks/>
                <a:stCxn id="32" idx="3"/>
                <a:endCxn id="33" idx="7"/>
              </p:cNvCxnSpPr>
              <p:nvPr/>
            </p:nvCxnSpPr>
            <p:spPr>
              <a:xfrm flipH="1">
                <a:off x="10763105" y="2798544"/>
                <a:ext cx="485232" cy="49392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BFFFC380-92C3-4EE8-AA45-7B98462E00E6}"/>
                  </a:ext>
                </a:extLst>
              </p:cNvPr>
              <p:cNvCxnSpPr>
                <a:cxnSpLocks/>
                <a:stCxn id="31" idx="4"/>
                <a:endCxn id="33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B85A98C0-DBE9-4AC6-9C3E-25E0051B8398}"/>
                  </a:ext>
                </a:extLst>
              </p:cNvPr>
              <p:cNvCxnSpPr>
                <a:cxnSpLocks/>
                <a:stCxn id="35" idx="6"/>
                <a:endCxn id="31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2EE9E86E-E11E-477E-88B2-2BE28937D72B}"/>
                  </a:ext>
                </a:extLst>
              </p:cNvPr>
              <p:cNvCxnSpPr>
                <a:cxnSpLocks/>
                <a:stCxn id="35" idx="4"/>
                <a:endCxn id="34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5D84A673-0E4B-4000-8644-CE5461A0A94A}"/>
                  </a:ext>
                </a:extLst>
              </p:cNvPr>
              <p:cNvCxnSpPr>
                <a:cxnSpLocks/>
                <a:stCxn id="34" idx="6"/>
                <a:endCxn id="33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13A8BE11-A545-4833-BCB2-8A2F06E17735}"/>
                  </a:ext>
                </a:extLst>
              </p:cNvPr>
              <p:cNvCxnSpPr>
                <a:cxnSpLocks/>
                <a:stCxn id="36" idx="3"/>
                <a:endCxn id="34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46D7F312-39F0-4EA3-AA82-944A1A99DCC9}"/>
                  </a:ext>
                </a:extLst>
              </p:cNvPr>
              <p:cNvCxnSpPr>
                <a:cxnSpLocks/>
                <a:stCxn id="36" idx="5"/>
                <a:endCxn id="33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B6FD5FC3-1473-4927-8A52-7F12768687B6}"/>
                  </a:ext>
                </a:extLst>
              </p:cNvPr>
              <p:cNvCxnSpPr>
                <a:cxnSpLocks/>
                <a:stCxn id="31" idx="3"/>
                <a:endCxn id="36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4D2646CE-EB24-4B6C-ACD4-5D8A018B6AA8}"/>
                  </a:ext>
                </a:extLst>
              </p:cNvPr>
              <p:cNvCxnSpPr>
                <a:cxnSpLocks/>
                <a:stCxn id="35" idx="5"/>
                <a:endCxn id="36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A79F5A0-6341-4B65-A6B6-F82F48AA1C31}"/>
                </a:ext>
              </a:extLst>
            </p:cNvPr>
            <p:cNvSpPr txBox="1"/>
            <p:nvPr/>
          </p:nvSpPr>
          <p:spPr>
            <a:xfrm>
              <a:off x="11257032" y="821390"/>
              <a:ext cx="415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0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06A5C66-E5E3-4B83-8662-69AD2AF3BEDF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1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B25C4A6-DE5C-4A8D-A4C9-9BB3AAE5CA3D}"/>
                </a:ext>
              </a:extLst>
            </p:cNvPr>
            <p:cNvSpPr txBox="1"/>
            <p:nvPr/>
          </p:nvSpPr>
          <p:spPr>
            <a:xfrm>
              <a:off x="11249157" y="190757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4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E6C0AB4-653E-42A8-8223-6DB5256F7C1A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2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5E62AAB-D95E-4B61-833B-986CB1302FD1}"/>
                </a:ext>
              </a:extLst>
            </p:cNvPr>
            <p:cNvSpPr txBox="1"/>
            <p:nvPr/>
          </p:nvSpPr>
          <p:spPr>
            <a:xfrm>
              <a:off x="10129173" y="80741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3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212BC69-DBB5-4303-8E2D-0656A17314F8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5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89DD74-02F7-424E-BF82-9FD5A2836931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6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CD9322-6747-4320-B7E5-A0643E2FD525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7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D308B2A-3B00-4729-9D39-2A85ECBAC783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8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64ABAA5-6F57-497A-9B10-12B228480AE5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</a:rPr>
                <a:t>9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8290" y="1751397"/>
                <a:ext cx="3852100" cy="907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suppose edge 3 is selected</a:t>
                </a:r>
              </a:p>
              <a:p>
                <a:pPr marL="457200" lvl="1" indent="0">
                  <a:buNone/>
                </a:pPr>
                <a:r>
                  <a:rPr lang="zh-TW" altLang="en-US" dirty="0"/>
                  <a:t>→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i="0" dirty="0"/>
                  <a:t>triggered</a:t>
                </a:r>
                <a:endParaRPr lang="en-US" altLang="zh-TW" i="1" dirty="0"/>
              </a:p>
            </p:txBody>
          </p:sp>
        </mc:Choice>
        <mc:Fallback xmlns="">
          <p:sp>
            <p:nvSpPr>
              <p:cNvPr id="47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290" y="1751397"/>
                <a:ext cx="3852100" cy="907594"/>
              </a:xfrm>
              <a:prstGeom prst="rect">
                <a:avLst/>
              </a:prstGeom>
              <a:blipFill>
                <a:blip r:embed="rId10"/>
                <a:stretch>
                  <a:fillRect l="-2215" t="-9396" b="-53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6120624" y="2858918"/>
            <a:ext cx="630389" cy="2097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1D9A2A90-EF5C-4EE0-BDAB-62E95210C20E}"/>
              </a:ext>
            </a:extLst>
          </p:cNvPr>
          <p:cNvGrpSpPr/>
          <p:nvPr/>
        </p:nvGrpSpPr>
        <p:grpSpPr>
          <a:xfrm>
            <a:off x="2702698" y="2743200"/>
            <a:ext cx="1658546" cy="3627783"/>
            <a:chOff x="2702698" y="2743200"/>
            <a:chExt cx="1658546" cy="3627783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A12F386B-F514-4219-A4FA-1E7E7CC08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02698" y="2858919"/>
              <a:ext cx="1658546" cy="3476568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AF70F809-8B0C-45EF-9B30-058ADDCAE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07938" y="2743200"/>
              <a:ext cx="676275" cy="3627783"/>
            </a:xfrm>
            <a:prstGeom prst="rect">
              <a:avLst/>
            </a:prstGeom>
          </p:spPr>
        </p:pic>
      </p:grp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576970A-92B8-43A7-844B-FBA84782DEAF}"/>
              </a:ext>
            </a:extLst>
          </p:cNvPr>
          <p:cNvCxnSpPr>
            <a:cxnSpLocks/>
          </p:cNvCxnSpPr>
          <p:nvPr/>
        </p:nvCxnSpPr>
        <p:spPr>
          <a:xfrm flipV="1">
            <a:off x="6887817" y="4601818"/>
            <a:ext cx="0" cy="158032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9129A31-113A-44D2-97E6-D3E193E2A35C}"/>
                  </a:ext>
                </a:extLst>
              </p:cNvPr>
              <p:cNvSpPr/>
              <p:nvPr/>
            </p:nvSpPr>
            <p:spPr>
              <a:xfrm>
                <a:off x="6567277" y="6171035"/>
                <a:ext cx="7078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9129A31-113A-44D2-97E6-D3E193E2A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277" y="6171035"/>
                <a:ext cx="70788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6F131AF-9BB9-4CB2-8073-DF127F1645D0}"/>
                  </a:ext>
                </a:extLst>
              </p:cNvPr>
              <p:cNvSpPr/>
              <p:nvPr/>
            </p:nvSpPr>
            <p:spPr>
              <a:xfrm>
                <a:off x="8820844" y="4300215"/>
                <a:ext cx="7078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6F131AF-9BB9-4CB2-8073-DF127F164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844" y="4300215"/>
                <a:ext cx="707886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FD91D-B888-451A-8A3B-58D03F50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258593"/>
            <a:ext cx="11501761" cy="1325563"/>
          </a:xfrm>
        </p:spPr>
        <p:txBody>
          <a:bodyPr/>
          <a:lstStyle/>
          <a:p>
            <a:r>
              <a:rPr lang="en-US" altLang="zh-TW" dirty="0"/>
              <a:t>Introduction – HCP (Hamiltonian Cycle Problem)</a:t>
            </a:r>
            <a:r>
              <a:rPr lang="en-US" altLang="zh-TW" baseline="30000" dirty="0"/>
              <a:t>[2]</a:t>
            </a:r>
            <a:endParaRPr lang="zh-TW" altLang="en-US" baseline="30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9861BA-66E5-4CC7-B7A3-C64A7626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1479395"/>
            <a:ext cx="11003343" cy="5378605"/>
          </a:xfrm>
        </p:spPr>
        <p:txBody>
          <a:bodyPr>
            <a:normAutofit/>
          </a:bodyPr>
          <a:lstStyle/>
          <a:p>
            <a:r>
              <a:rPr lang="en-US" altLang="zh-TW" dirty="0"/>
              <a:t>Hamiltonian Path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visiting each vertices </a:t>
            </a:r>
            <a:r>
              <a:rPr lang="en-US" altLang="zh-TW" dirty="0">
                <a:solidFill>
                  <a:srgbClr val="FF0000"/>
                </a:solidFill>
              </a:rPr>
              <a:t>once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Hamiltonian Cycle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visiting each vertices once</a:t>
            </a:r>
          </a:p>
          <a:p>
            <a:pPr lvl="1"/>
            <a:r>
              <a:rPr lang="en-US" altLang="zh-TW" dirty="0"/>
              <a:t>and</a:t>
            </a:r>
            <a:r>
              <a:rPr lang="en-US" altLang="zh-TW" dirty="0">
                <a:solidFill>
                  <a:srgbClr val="FF0000"/>
                </a:solidFill>
              </a:rPr>
              <a:t> return to the initial vertex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The two problems are both NP-Complete problems.</a:t>
            </a:r>
          </a:p>
          <a:p>
            <a:pPr lvl="1"/>
            <a:r>
              <a:rPr lang="en-US" altLang="zh-TW" dirty="0"/>
              <a:t>Other NPC problems can be reduced to them</a:t>
            </a:r>
          </a:p>
          <a:p>
            <a:pPr lvl="1"/>
            <a:r>
              <a:rPr lang="en-US" altLang="zh-TW" dirty="0"/>
              <a:t>They can be reduced to other NPC problems (e.g. SAT problem)</a:t>
            </a:r>
          </a:p>
        </p:txBody>
      </p:sp>
      <p:pic>
        <p:nvPicPr>
          <p:cNvPr id="1026" name="Picture 2" descr="File:Hamiltoni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14" y="1114924"/>
            <a:ext cx="3475899" cy="244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187" y="3095625"/>
            <a:ext cx="31718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96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79" y="2092923"/>
            <a:ext cx="5620044" cy="4147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21538" y="3798229"/>
                <a:ext cx="14793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38" y="3798229"/>
                <a:ext cx="14793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zh-TW" dirty="0"/>
              <a:t>Another Oracle – how it works (5/5)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BBCDC8-821C-4133-93B3-19C71BE9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4" y="1609870"/>
            <a:ext cx="2860038" cy="5133703"/>
          </a:xfrm>
        </p:spPr>
        <p:txBody>
          <a:bodyPr>
            <a:noAutofit/>
          </a:bodyPr>
          <a:lstStyle/>
          <a:p>
            <a:r>
              <a:rPr lang="en-US" altLang="zh-TW" dirty="0"/>
              <a:t>0 times</a:t>
            </a:r>
            <a:r>
              <a:rPr lang="zh-TW" altLang="en-US" dirty="0"/>
              <a:t>：</a:t>
            </a:r>
            <a:r>
              <a:rPr lang="en-US" altLang="zh-TW" dirty="0"/>
              <a:t>00</a:t>
            </a:r>
          </a:p>
          <a:p>
            <a:r>
              <a:rPr lang="en-US" altLang="zh-TW" dirty="0"/>
              <a:t>1 time</a:t>
            </a:r>
            <a:r>
              <a:rPr lang="en-US" altLang="zh-TW" sz="1800" dirty="0"/>
              <a:t>  </a:t>
            </a:r>
            <a:r>
              <a:rPr lang="zh-TW" altLang="en-US" dirty="0"/>
              <a:t>：</a:t>
            </a:r>
            <a:r>
              <a:rPr lang="en-US" altLang="zh-TW" dirty="0"/>
              <a:t>10</a:t>
            </a:r>
          </a:p>
          <a:p>
            <a:r>
              <a:rPr lang="en-US" altLang="zh-TW" dirty="0"/>
              <a:t>2 times</a:t>
            </a:r>
            <a:r>
              <a:rPr lang="zh-TW" altLang="en-US" dirty="0"/>
              <a:t>：</a:t>
            </a:r>
            <a:r>
              <a:rPr lang="en-US" altLang="zh-TW" dirty="0"/>
              <a:t>01</a:t>
            </a:r>
          </a:p>
          <a:p>
            <a:r>
              <a:rPr lang="en-US" altLang="zh-TW" dirty="0"/>
              <a:t>3 times</a:t>
            </a:r>
            <a:r>
              <a:rPr lang="zh-TW" altLang="en-US" dirty="0"/>
              <a:t>：</a:t>
            </a:r>
            <a:r>
              <a:rPr lang="en-US" altLang="zh-TW" dirty="0"/>
              <a:t>11</a:t>
            </a:r>
          </a:p>
          <a:p>
            <a:r>
              <a:rPr lang="en-US" altLang="zh-TW" dirty="0"/>
              <a:t>more times…</a:t>
            </a:r>
            <a:r>
              <a:rPr lang="zh-TW" altLang="en-US" dirty="0"/>
              <a:t>：</a:t>
            </a:r>
            <a:r>
              <a:rPr lang="en-US" altLang="zh-TW" dirty="0"/>
              <a:t>11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8683953" y="2057991"/>
            <a:ext cx="590676" cy="434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9427083" y="1631258"/>
                <a:ext cx="1438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needs</m:t>
                      </m:r>
                      <m: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01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083" y="1631258"/>
                <a:ext cx="14382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906022" y="5044407"/>
                <a:ext cx="29958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b="1" i="0" baseline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only when </a:t>
                </a:r>
                <a:br>
                  <a:rPr lang="en-US" altLang="zh-TW" sz="2400" dirty="0">
                    <a:solidFill>
                      <a:srgbClr val="FF0000"/>
                    </a:solidFill>
                  </a:rPr>
                </a:br>
                <a:r>
                  <a:rPr lang="zh-TW" altLang="en-US" sz="2400" dirty="0">
                    <a:solidFill>
                      <a:srgbClr val="FF0000"/>
                    </a:solidFill>
                  </a:rPr>
                  <a:t>　　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triggered twice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！</a:t>
                </a: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2" y="5044407"/>
                <a:ext cx="2995820" cy="830997"/>
              </a:xfrm>
              <a:prstGeom prst="rect">
                <a:avLst/>
              </a:prstGeom>
              <a:blipFill>
                <a:blip r:embed="rId5"/>
                <a:stretch>
                  <a:fillRect t="-5839" r="-2240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AD2BFB-E11D-4749-9519-63924D6C35D4}"/>
                  </a:ext>
                </a:extLst>
              </p:cNvPr>
              <p:cNvSpPr/>
              <p:nvPr/>
            </p:nvSpPr>
            <p:spPr>
              <a:xfrm>
                <a:off x="2845105" y="2402224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AD2BFB-E11D-4749-9519-63924D6C3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105" y="2402224"/>
                <a:ext cx="112340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398F5C-0B41-4E6C-A06F-B0CD094B8352}"/>
                  </a:ext>
                </a:extLst>
              </p:cNvPr>
              <p:cNvSpPr/>
              <p:nvPr/>
            </p:nvSpPr>
            <p:spPr>
              <a:xfrm>
                <a:off x="2837821" y="3088299"/>
                <a:ext cx="11234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398F5C-0B41-4E6C-A06F-B0CD094B8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821" y="3088299"/>
                <a:ext cx="11234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498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076B9-EA25-42C7-B2B2-DAD4077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22" y="154126"/>
            <a:ext cx="10515600" cy="1325563"/>
          </a:xfrm>
        </p:spPr>
        <p:txBody>
          <a:bodyPr/>
          <a:lstStyle/>
          <a:p>
            <a:r>
              <a:rPr lang="en-US" altLang="zh-TW" dirty="0"/>
              <a:t>When Oracle Fails… (improved)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BBCDC8-821C-4133-93B3-19C71BE9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22" y="1280160"/>
            <a:ext cx="10035276" cy="5577840"/>
          </a:xfrm>
        </p:spPr>
        <p:txBody>
          <a:bodyPr>
            <a:noAutofit/>
          </a:bodyPr>
          <a:lstStyle/>
          <a:p>
            <a:r>
              <a:rPr lang="en-US" altLang="zh-TW" dirty="0"/>
              <a:t>the possibilities of failure cases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rotated 2 times</a:t>
            </a:r>
            <a:r>
              <a:rPr lang="zh-TW" altLang="en-US" dirty="0"/>
              <a:t>：</a:t>
            </a:r>
            <a:r>
              <a:rPr lang="en-US" altLang="zh-TW" dirty="0"/>
              <a:t>what we want</a:t>
            </a:r>
          </a:p>
          <a:p>
            <a:pPr lvl="2"/>
            <a:r>
              <a:rPr lang="en-US" altLang="zh-TW" dirty="0"/>
              <a:t>can still get wrong answers 	</a:t>
            </a:r>
            <a:br>
              <a:rPr lang="en-US" altLang="zh-TW" dirty="0"/>
            </a:br>
            <a:r>
              <a:rPr lang="en-US" altLang="zh-TW" dirty="0"/>
              <a:t>– unconnected graph multiple rings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rotated 0 times</a:t>
            </a:r>
            <a:r>
              <a:rPr lang="zh-TW" altLang="en-US" dirty="0"/>
              <a:t>：</a:t>
            </a:r>
            <a:r>
              <a:rPr lang="en-US" altLang="zh-TW" i="1" dirty="0"/>
              <a:t>never</a:t>
            </a:r>
            <a:r>
              <a:rPr lang="en-US" altLang="zh-TW" dirty="0"/>
              <a:t> be mistaken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strike="sngStrike" dirty="0">
                <a:solidFill>
                  <a:srgbClr val="FF0000"/>
                </a:solidFill>
              </a:rPr>
              <a:t>rotated 6, 10, … 4k+2 times</a:t>
            </a:r>
            <a:r>
              <a:rPr lang="zh-TW" altLang="en-US" strike="sngStrike" dirty="0">
                <a:solidFill>
                  <a:srgbClr val="FF0000"/>
                </a:solidFill>
              </a:rPr>
              <a:t>：</a:t>
            </a:r>
            <a:r>
              <a:rPr lang="en-US" altLang="zh-TW" i="1" strike="sngStrike" dirty="0">
                <a:solidFill>
                  <a:srgbClr val="FF0000"/>
                </a:solidFill>
              </a:rPr>
              <a:t>always</a:t>
            </a:r>
            <a:r>
              <a:rPr lang="en-US" altLang="zh-TW" strike="sngStrike" dirty="0">
                <a:solidFill>
                  <a:srgbClr val="FF0000"/>
                </a:solidFill>
              </a:rPr>
              <a:t> be mistaken</a:t>
            </a:r>
          </a:p>
          <a:p>
            <a:pPr marL="457200" lvl="1" indent="0">
              <a:buNone/>
            </a:pPr>
            <a:endParaRPr lang="en-US" altLang="zh-TW" strike="sngStrike" dirty="0">
              <a:solidFill>
                <a:srgbClr val="FF0000"/>
              </a:solidFill>
            </a:endParaRPr>
          </a:p>
          <a:p>
            <a:pPr lvl="1"/>
            <a:r>
              <a:rPr lang="en-US" altLang="zh-TW" strike="sngStrike" dirty="0">
                <a:solidFill>
                  <a:srgbClr val="FF0000"/>
                </a:solidFill>
              </a:rPr>
              <a:t>others</a:t>
            </a:r>
            <a:r>
              <a:rPr lang="zh-TW" altLang="en-US" strike="sngStrike" dirty="0">
                <a:solidFill>
                  <a:srgbClr val="FF0000"/>
                </a:solidFill>
              </a:rPr>
              <a:t>（</a:t>
            </a:r>
            <a:r>
              <a:rPr lang="en-US" altLang="zh-TW" strike="sngStrike" dirty="0">
                <a:solidFill>
                  <a:srgbClr val="FF0000"/>
                </a:solidFill>
              </a:rPr>
              <a:t>once, 3, 5 … 2k+1 times</a:t>
            </a:r>
            <a:r>
              <a:rPr lang="zh-TW" altLang="en-US" strike="sngStrike" dirty="0">
                <a:solidFill>
                  <a:srgbClr val="FF0000"/>
                </a:solidFill>
              </a:rPr>
              <a:t>）：</a:t>
            </a:r>
            <a:r>
              <a:rPr lang="en-US" altLang="zh-TW" i="1" strike="sngStrike" dirty="0">
                <a:solidFill>
                  <a:srgbClr val="FF0000"/>
                </a:solidFill>
              </a:rPr>
              <a:t>sometimes</a:t>
            </a:r>
            <a:r>
              <a:rPr lang="en-US" altLang="zh-TW" strike="sngStrike" dirty="0">
                <a:solidFill>
                  <a:srgbClr val="FF0000"/>
                </a:solidFill>
              </a:rPr>
              <a:t> be mistaken</a:t>
            </a:r>
          </a:p>
          <a:p>
            <a:pPr lvl="2"/>
            <a:r>
              <a:rPr lang="en-US" altLang="zh-TW" strike="sngStrike" dirty="0">
                <a:solidFill>
                  <a:srgbClr val="FF0000"/>
                </a:solidFill>
              </a:rPr>
              <a:t>the closer to the legal selection, the higher possibilities to be mistaken</a:t>
            </a:r>
          </a:p>
          <a:p>
            <a:r>
              <a:rPr lang="en-US" altLang="zh-TW" dirty="0"/>
              <a:t>needs more gates and ancillary qubits</a:t>
            </a:r>
          </a:p>
          <a:p>
            <a:pPr lvl="1"/>
            <a:r>
              <a:rPr lang="en-US" altLang="zh-TW" dirty="0"/>
              <a:t>but the asymptotic running time is the same</a:t>
            </a:r>
          </a:p>
          <a:p>
            <a:pPr lvl="1"/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484CB38-39A1-44CA-A77E-FDCBB271D08A}"/>
              </a:ext>
            </a:extLst>
          </p:cNvPr>
          <p:cNvGrpSpPr/>
          <p:nvPr/>
        </p:nvGrpSpPr>
        <p:grpSpPr>
          <a:xfrm>
            <a:off x="8045962" y="403991"/>
            <a:ext cx="3908614" cy="3123300"/>
            <a:chOff x="2837821" y="2092923"/>
            <a:chExt cx="6068202" cy="414775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AC6660B-52A8-4C01-998E-280AD5F4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979" y="2092923"/>
              <a:ext cx="5620044" cy="414775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830A1B-FAEF-4257-99D7-83D6E3DF5D9F}"/>
                </a:ext>
              </a:extLst>
            </p:cNvPr>
            <p:cNvSpPr/>
            <p:nvPr/>
          </p:nvSpPr>
          <p:spPr>
            <a:xfrm>
              <a:off x="3221539" y="3798228"/>
              <a:ext cx="873519" cy="490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3096292-0DF0-4ADE-84AA-5250FBCE261E}"/>
                    </a:ext>
                  </a:extLst>
                </p:cNvPr>
                <p:cNvSpPr/>
                <p:nvPr/>
              </p:nvSpPr>
              <p:spPr>
                <a:xfrm>
                  <a:off x="2845105" y="2402224"/>
                  <a:ext cx="1123407" cy="49047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3096292-0DF0-4ADE-84AA-5250FBCE26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105" y="2402224"/>
                  <a:ext cx="1123407" cy="490474"/>
                </a:xfrm>
                <a:prstGeom prst="rect">
                  <a:avLst/>
                </a:prstGeom>
                <a:blipFill>
                  <a:blip r:embed="rId3"/>
                  <a:stretch>
                    <a:fillRect r="-59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8E66C1C-D516-4401-B6CF-8C739F43F4BA}"/>
                    </a:ext>
                  </a:extLst>
                </p:cNvPr>
                <p:cNvSpPr/>
                <p:nvPr/>
              </p:nvSpPr>
              <p:spPr>
                <a:xfrm>
                  <a:off x="2837821" y="3088299"/>
                  <a:ext cx="1123407" cy="49047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8E66C1C-D516-4401-B6CF-8C739F43F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821" y="3088299"/>
                  <a:ext cx="1123407" cy="490474"/>
                </a:xfrm>
                <a:prstGeom prst="rect">
                  <a:avLst/>
                </a:prstGeom>
                <a:blipFill>
                  <a:blip r:embed="rId4"/>
                  <a:stretch>
                    <a:fillRect r="-50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0542D2-D246-4D6F-B508-B2A8B504D905}"/>
                  </a:ext>
                </a:extLst>
              </p:cNvPr>
              <p:cNvSpPr/>
              <p:nvPr/>
            </p:nvSpPr>
            <p:spPr>
              <a:xfrm>
                <a:off x="8230297" y="1729554"/>
                <a:ext cx="1017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0542D2-D246-4D6F-B508-B2A8B504D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297" y="1729554"/>
                <a:ext cx="10170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2A01579-EBEE-4D14-876D-267B29A59A28}"/>
                  </a:ext>
                </a:extLst>
              </p:cNvPr>
              <p:cNvSpPr/>
              <p:nvPr/>
            </p:nvSpPr>
            <p:spPr>
              <a:xfrm>
                <a:off x="8097203" y="2279554"/>
                <a:ext cx="78220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2A01579-EBEE-4D14-876D-267B29A59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03" y="2279554"/>
                <a:ext cx="7822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859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B79FE-29F6-478E-92B8-41AA359E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633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Space Complexity of Grover’s </a:t>
            </a:r>
            <a:br>
              <a:rPr lang="en-US" altLang="zh-TW" dirty="0"/>
            </a:br>
            <a:r>
              <a:rPr lang="en-US" altLang="zh-TW" dirty="0"/>
              <a:t>	Circuit by the new Oracle</a:t>
            </a:r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098CF796-1984-4D42-AAEF-F650C32426BE}"/>
              </a:ext>
            </a:extLst>
          </p:cNvPr>
          <p:cNvGrpSpPr/>
          <p:nvPr/>
        </p:nvGrpSpPr>
        <p:grpSpPr>
          <a:xfrm>
            <a:off x="8116579" y="108626"/>
            <a:ext cx="3908614" cy="3123300"/>
            <a:chOff x="8156983" y="133984"/>
            <a:chExt cx="3908614" cy="31233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E569BF3-F2C1-4EAF-8787-30853EABE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5648" y="133984"/>
              <a:ext cx="3619949" cy="31233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6A4C7B-969B-466A-9897-8A0203E58AFF}"/>
                </a:ext>
              </a:extLst>
            </p:cNvPr>
            <p:cNvSpPr/>
            <p:nvPr/>
          </p:nvSpPr>
          <p:spPr>
            <a:xfrm>
              <a:off x="8404141" y="1418097"/>
              <a:ext cx="562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454D49D-4135-473C-93FC-FEF15D756847}"/>
                    </a:ext>
                  </a:extLst>
                </p:cNvPr>
                <p:cNvSpPr/>
                <p:nvPr/>
              </p:nvSpPr>
              <p:spPr>
                <a:xfrm>
                  <a:off x="8161675" y="366891"/>
                  <a:ext cx="7236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454D49D-4135-473C-93FC-FEF15D7568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675" y="366891"/>
                  <a:ext cx="723602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99AB90F-1526-467E-93F0-C85D5636D585}"/>
                    </a:ext>
                  </a:extLst>
                </p:cNvPr>
                <p:cNvSpPr/>
                <p:nvPr/>
              </p:nvSpPr>
              <p:spPr>
                <a:xfrm>
                  <a:off x="8156983" y="883513"/>
                  <a:ext cx="7236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99AB90F-1526-467E-93F0-C85D5636D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983" y="883513"/>
                  <a:ext cx="723602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80D91E9-6FA8-4078-9931-3B98C386B0AA}"/>
                    </a:ext>
                  </a:extLst>
                </p:cNvPr>
                <p:cNvSpPr/>
                <p:nvPr/>
              </p:nvSpPr>
              <p:spPr>
                <a:xfrm>
                  <a:off x="8341318" y="1459547"/>
                  <a:ext cx="10170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80D91E9-6FA8-4078-9931-3B98C386B0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318" y="1459547"/>
                  <a:ext cx="101707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DE0F4860-5C97-4134-BEE0-3B0F69E54B15}"/>
                    </a:ext>
                  </a:extLst>
                </p:cNvPr>
                <p:cNvSpPr/>
                <p:nvPr/>
              </p:nvSpPr>
              <p:spPr>
                <a:xfrm>
                  <a:off x="8208224" y="2009547"/>
                  <a:ext cx="7822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DE0F4860-5C97-4134-BEE0-3B0F69E54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224" y="2009547"/>
                  <a:ext cx="7822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05296B-9102-4C0B-BD57-1A9A983DB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103" y="1626031"/>
                <a:ext cx="6257939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0070C0"/>
                    </a:solidFill>
                  </a:rPr>
                  <a:t>Vertex: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qubits</a:t>
                </a:r>
              </a:p>
              <a:p>
                <a:r>
                  <a:rPr lang="en-US" altLang="zh-TW" dirty="0">
                    <a:solidFill>
                      <a:srgbClr val="00B050"/>
                    </a:solidFill>
                  </a:rPr>
                  <a:t>VE register: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solidFill>
                      <a:srgbClr val="00B050"/>
                    </a:solidFill>
                  </a:rPr>
                  <a:t> qubits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Edge: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qubits, flag: 1 qubit</a:t>
                </a:r>
              </a:p>
              <a:p>
                <a:r>
                  <a:rPr lang="en-US" altLang="zh-TW" dirty="0"/>
                  <a:t>The overall space complexity is</a:t>
                </a:r>
                <a:br>
                  <a:rPr lang="en-US" altLang="zh-TW" dirty="0"/>
                </a:b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+1∈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TW" dirty="0"/>
                  <a:t>The old space complexity is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+1∈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. </a:t>
                </a:r>
                <a:br>
                  <a:rPr lang="en-US" altLang="zh-TW" dirty="0"/>
                </a:br>
                <a:r>
                  <a:rPr lang="en-US" altLang="zh-TW" dirty="0"/>
                  <a:t>The new one is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3 times larger.</a:t>
                </a:r>
              </a:p>
              <a:p>
                <a:pPr lvl="2"/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05296B-9102-4C0B-BD57-1A9A983DB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103" y="1626031"/>
                <a:ext cx="6257939" cy="4351338"/>
              </a:xfrm>
              <a:blipFill>
                <a:blip r:embed="rId7"/>
                <a:stretch>
                  <a:fillRect l="-1266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C24A1D61-F890-4DA3-802E-438FE4DD6CDF}"/>
              </a:ext>
            </a:extLst>
          </p:cNvPr>
          <p:cNvGrpSpPr/>
          <p:nvPr/>
        </p:nvGrpSpPr>
        <p:grpSpPr>
          <a:xfrm>
            <a:off x="6096001" y="2983626"/>
            <a:ext cx="5816580" cy="3343467"/>
            <a:chOff x="7083621" y="3335848"/>
            <a:chExt cx="5108379" cy="2854225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D4CA6553-FFE7-429B-B659-F5FF87F52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8833" y="4576267"/>
              <a:ext cx="3398610" cy="81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A6F78B6-3E44-4D20-B8D5-64BCB705C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390" y="4182323"/>
              <a:ext cx="3398610" cy="81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1762C6E-0CE6-4743-86CC-AFC06AFC6E38}"/>
                </a:ext>
              </a:extLst>
            </p:cNvPr>
            <p:cNvCxnSpPr>
              <a:cxnSpLocks/>
            </p:cNvCxnSpPr>
            <p:nvPr/>
          </p:nvCxnSpPr>
          <p:spPr>
            <a:xfrm>
              <a:off x="8758729" y="4921977"/>
              <a:ext cx="33986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F01E6F3-3574-43FB-8573-05AF4E7CAD7E}"/>
                </a:ext>
              </a:extLst>
            </p:cNvPr>
            <p:cNvCxnSpPr>
              <a:cxnSpLocks/>
            </p:cNvCxnSpPr>
            <p:nvPr/>
          </p:nvCxnSpPr>
          <p:spPr>
            <a:xfrm>
              <a:off x="8758729" y="5516110"/>
              <a:ext cx="33986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A9AC112F-48F0-4C8C-9F5C-029002915261}"/>
                    </a:ext>
                  </a:extLst>
                </p:cNvPr>
                <p:cNvSpPr txBox="1"/>
                <p:nvPr/>
              </p:nvSpPr>
              <p:spPr>
                <a:xfrm>
                  <a:off x="7083621" y="3931060"/>
                  <a:ext cx="1745350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A9AC112F-48F0-4C8C-9F5C-029002915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621" y="3931060"/>
                  <a:ext cx="1745350" cy="380810"/>
                </a:xfrm>
                <a:prstGeom prst="rect">
                  <a:avLst/>
                </a:prstGeom>
                <a:blipFill>
                  <a:blip r:embed="rId8"/>
                  <a:stretch>
                    <a:fillRect l="-2454" t="-6849" b="-54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EF60F473-A63C-4C10-9E3E-85721B7D634E}"/>
                    </a:ext>
                  </a:extLst>
                </p:cNvPr>
                <p:cNvSpPr txBox="1"/>
                <p:nvPr/>
              </p:nvSpPr>
              <p:spPr>
                <a:xfrm>
                  <a:off x="7330713" y="4784020"/>
                  <a:ext cx="1527469" cy="348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EF60F473-A63C-4C10-9E3E-85721B7D6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13" y="4784020"/>
                  <a:ext cx="1527469" cy="348813"/>
                </a:xfrm>
                <a:prstGeom prst="rect">
                  <a:avLst/>
                </a:prstGeom>
                <a:blipFill>
                  <a:blip r:embed="rId9"/>
                  <a:stretch>
                    <a:fillRect l="-1754" t="-1493" b="-44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0A6AE195-298A-4419-B35C-74A2645A9AB3}"/>
                    </a:ext>
                  </a:extLst>
                </p:cNvPr>
                <p:cNvSpPr txBox="1"/>
                <p:nvPr/>
              </p:nvSpPr>
              <p:spPr>
                <a:xfrm>
                  <a:off x="7478206" y="5350172"/>
                  <a:ext cx="941414" cy="2994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Flag bit: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a14:m>
                  <a:endPara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0A6AE195-298A-4419-B35C-74A2645A9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206" y="5350172"/>
                  <a:ext cx="941414" cy="299414"/>
                </a:xfrm>
                <a:prstGeom prst="rect">
                  <a:avLst/>
                </a:prstGeom>
                <a:blipFill>
                  <a:blip r:embed="rId10"/>
                  <a:stretch>
                    <a:fillRect l="-3409" t="-5263" r="-2841" b="-1929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8198390-44B6-45DE-93AF-1197027A2437}"/>
                </a:ext>
              </a:extLst>
            </p:cNvPr>
            <p:cNvSpPr/>
            <p:nvPr/>
          </p:nvSpPr>
          <p:spPr>
            <a:xfrm>
              <a:off x="9283168" y="3999118"/>
              <a:ext cx="831855" cy="188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Oracle</a:t>
              </a:r>
              <a:endParaRPr lang="zh-TW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F152F-36BF-4E0F-B63F-155DC64ACC7E}"/>
                </a:ext>
              </a:extLst>
            </p:cNvPr>
            <p:cNvSpPr/>
            <p:nvPr/>
          </p:nvSpPr>
          <p:spPr>
            <a:xfrm>
              <a:off x="10331976" y="4615612"/>
              <a:ext cx="1072592" cy="6328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Diffusor</a:t>
              </a:r>
              <a:endParaRPr lang="zh-TW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4A732BA5-236F-4018-BA03-BBE3C888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682281" y="4763964"/>
              <a:ext cx="324189" cy="283547"/>
            </a:xfrm>
            <a:prstGeom prst="rect">
              <a:avLst/>
            </a:prstGeom>
          </p:spPr>
        </p:pic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DFF336B7-E17C-4F1B-B1EC-2A66854BCF1A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11844375" y="5047511"/>
              <a:ext cx="0" cy="10665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60767B2-1BCC-4944-BD0F-87C5652CF237}"/>
                </a:ext>
              </a:extLst>
            </p:cNvPr>
            <p:cNvCxnSpPr>
              <a:cxnSpLocks/>
            </p:cNvCxnSpPr>
            <p:nvPr/>
          </p:nvCxnSpPr>
          <p:spPr>
            <a:xfrm>
              <a:off x="8758729" y="6133734"/>
              <a:ext cx="33986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D4581015-BFB4-4BC7-B4C8-C8B29A8EAA2F}"/>
                    </a:ext>
                  </a:extLst>
                </p:cNvPr>
                <p:cNvSpPr txBox="1"/>
                <p:nvPr/>
              </p:nvSpPr>
              <p:spPr>
                <a:xfrm>
                  <a:off x="7231471" y="5890659"/>
                  <a:ext cx="1188149" cy="2994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Classical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</a:t>
                  </a:r>
                  <a:endPara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D4581015-BFB4-4BC7-B4C8-C8B29A8EA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471" y="5890659"/>
                  <a:ext cx="1188149" cy="299414"/>
                </a:xfrm>
                <a:prstGeom prst="rect">
                  <a:avLst/>
                </a:prstGeom>
                <a:blipFill>
                  <a:blip r:embed="rId12"/>
                  <a:stretch>
                    <a:fillRect l="-2703" t="-5172" r="-13514" b="-172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8771BD-FD09-43CC-A683-36A81DB6F3C9}"/>
                </a:ext>
              </a:extLst>
            </p:cNvPr>
            <p:cNvSpPr/>
            <p:nvPr/>
          </p:nvSpPr>
          <p:spPr>
            <a:xfrm>
              <a:off x="9150433" y="3874653"/>
              <a:ext cx="2384513" cy="2122498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1886A3F-1879-4169-B014-EF3CD01B76AE}"/>
                </a:ext>
              </a:extLst>
            </p:cNvPr>
            <p:cNvSpPr txBox="1"/>
            <p:nvPr/>
          </p:nvSpPr>
          <p:spPr>
            <a:xfrm>
              <a:off x="10120242" y="3335848"/>
              <a:ext cx="302475" cy="346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505B0943-58E1-43DA-B947-699887E2E91E}"/>
                    </a:ext>
                  </a:extLst>
                </p:cNvPr>
                <p:cNvSpPr txBox="1"/>
                <p:nvPr/>
              </p:nvSpPr>
              <p:spPr>
                <a:xfrm>
                  <a:off x="7089016" y="4378798"/>
                  <a:ext cx="1892569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505B0943-58E1-43DA-B947-699887E2E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016" y="4378798"/>
                  <a:ext cx="1892569" cy="380810"/>
                </a:xfrm>
                <a:prstGeom prst="rect">
                  <a:avLst/>
                </a:prstGeom>
                <a:blipFill>
                  <a:blip r:embed="rId13"/>
                  <a:stretch>
                    <a:fillRect l="-2260" t="-5479" b="-684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BE2F97-B9B4-4521-BA3D-6866A890B4EE}"/>
              </a:ext>
            </a:extLst>
          </p:cNvPr>
          <p:cNvCxnSpPr/>
          <p:nvPr/>
        </p:nvCxnSpPr>
        <p:spPr>
          <a:xfrm flipH="1">
            <a:off x="8163433" y="3854560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295A9DE-2568-4D69-8563-BB8CC95981A8}"/>
              </a:ext>
            </a:extLst>
          </p:cNvPr>
          <p:cNvCxnSpPr/>
          <p:nvPr/>
        </p:nvCxnSpPr>
        <p:spPr>
          <a:xfrm flipH="1">
            <a:off x="8175130" y="4285696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C9E7A78-781D-480D-8A14-4AA900E73B1E}"/>
              </a:ext>
            </a:extLst>
          </p:cNvPr>
          <p:cNvCxnSpPr/>
          <p:nvPr/>
        </p:nvCxnSpPr>
        <p:spPr>
          <a:xfrm flipH="1">
            <a:off x="8150074" y="4718306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98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DE673-0911-47BB-A6CD-786A06BA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9" y="3353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Gate Complexity of Grover’s </a:t>
            </a:r>
            <a:br>
              <a:rPr lang="en-US" altLang="zh-TW" dirty="0"/>
            </a:br>
            <a:r>
              <a:rPr lang="en-US" altLang="zh-TW" dirty="0"/>
              <a:t>	Circuit by the new Oracle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2A6AD4A-21B4-4226-8044-11EB03F69414}"/>
              </a:ext>
            </a:extLst>
          </p:cNvPr>
          <p:cNvGrpSpPr/>
          <p:nvPr/>
        </p:nvGrpSpPr>
        <p:grpSpPr>
          <a:xfrm>
            <a:off x="8156983" y="133984"/>
            <a:ext cx="3908614" cy="3123300"/>
            <a:chOff x="8156983" y="133984"/>
            <a:chExt cx="3908614" cy="31233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9340E2E-A632-4A83-8586-CA64A1562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5648" y="133984"/>
              <a:ext cx="3619949" cy="31233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FD08F4-F768-4614-A877-DEDFB6191970}"/>
                </a:ext>
              </a:extLst>
            </p:cNvPr>
            <p:cNvSpPr/>
            <p:nvPr/>
          </p:nvSpPr>
          <p:spPr>
            <a:xfrm>
              <a:off x="8404141" y="1418097"/>
              <a:ext cx="562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3098531-7D3E-4CF1-B504-2E4CE3BDF557}"/>
                    </a:ext>
                  </a:extLst>
                </p:cNvPr>
                <p:cNvSpPr/>
                <p:nvPr/>
              </p:nvSpPr>
              <p:spPr>
                <a:xfrm>
                  <a:off x="8161675" y="366891"/>
                  <a:ext cx="7236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3098531-7D3E-4CF1-B504-2E4CE3BDF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675" y="366891"/>
                  <a:ext cx="723602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0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4CCBC6E-1B23-4EB1-BFA9-B64BD675DA23}"/>
                    </a:ext>
                  </a:extLst>
                </p:cNvPr>
                <p:cNvSpPr/>
                <p:nvPr/>
              </p:nvSpPr>
              <p:spPr>
                <a:xfrm>
                  <a:off x="8156983" y="883513"/>
                  <a:ext cx="7236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4CCBC6E-1B23-4EB1-BFA9-B64BD675D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983" y="883513"/>
                  <a:ext cx="723602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743968C-D5DB-4FB9-9265-6895C0925224}"/>
                    </a:ext>
                  </a:extLst>
                </p:cNvPr>
                <p:cNvSpPr/>
                <p:nvPr/>
              </p:nvSpPr>
              <p:spPr>
                <a:xfrm>
                  <a:off x="8341318" y="1459547"/>
                  <a:ext cx="10170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743968C-D5DB-4FB9-9265-6895C0925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318" y="1459547"/>
                  <a:ext cx="101707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FB2254C-E54E-41B8-93A1-131DE9A79C09}"/>
                    </a:ext>
                  </a:extLst>
                </p:cNvPr>
                <p:cNvSpPr/>
                <p:nvPr/>
              </p:nvSpPr>
              <p:spPr>
                <a:xfrm>
                  <a:off x="8208224" y="2009547"/>
                  <a:ext cx="7822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FB2254C-E54E-41B8-93A1-131DE9A79C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224" y="2009547"/>
                  <a:ext cx="7822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3ABABBF-82CE-47BF-8A84-4393BCC4984C}"/>
              </a:ext>
            </a:extLst>
          </p:cNvPr>
          <p:cNvGrpSpPr/>
          <p:nvPr/>
        </p:nvGrpSpPr>
        <p:grpSpPr>
          <a:xfrm>
            <a:off x="6804201" y="3472868"/>
            <a:ext cx="5108379" cy="2854225"/>
            <a:chOff x="7083621" y="3335848"/>
            <a:chExt cx="5108379" cy="2854225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B0C496B-B35A-4198-BA87-FF5E8C621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8833" y="4576267"/>
              <a:ext cx="3398610" cy="81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14D5534-E28F-4AB8-9D18-4F3DBC1C4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390" y="4182323"/>
              <a:ext cx="3398610" cy="81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5D59C82-BE65-4C09-9185-152B579FBA46}"/>
                </a:ext>
              </a:extLst>
            </p:cNvPr>
            <p:cNvCxnSpPr>
              <a:cxnSpLocks/>
            </p:cNvCxnSpPr>
            <p:nvPr/>
          </p:nvCxnSpPr>
          <p:spPr>
            <a:xfrm>
              <a:off x="8758729" y="4921977"/>
              <a:ext cx="33986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77D7F07-B530-4CF3-A112-DBA475B9FB45}"/>
                </a:ext>
              </a:extLst>
            </p:cNvPr>
            <p:cNvCxnSpPr>
              <a:cxnSpLocks/>
            </p:cNvCxnSpPr>
            <p:nvPr/>
          </p:nvCxnSpPr>
          <p:spPr>
            <a:xfrm>
              <a:off x="8758729" y="5516110"/>
              <a:ext cx="33986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6F114A6-65B8-48D6-BCF6-9F3E9EBA0E52}"/>
                    </a:ext>
                  </a:extLst>
                </p:cNvPr>
                <p:cNvSpPr txBox="1"/>
                <p:nvPr/>
              </p:nvSpPr>
              <p:spPr>
                <a:xfrm>
                  <a:off x="7083621" y="3931060"/>
                  <a:ext cx="1745350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6F114A6-65B8-48D6-BCF6-9F3E9EBA0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621" y="3931060"/>
                  <a:ext cx="1745350" cy="380810"/>
                </a:xfrm>
                <a:prstGeom prst="rect">
                  <a:avLst/>
                </a:prstGeom>
                <a:blipFill>
                  <a:blip r:embed="rId7"/>
                  <a:stretch>
                    <a:fillRect l="-2797" t="-6349" b="-2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A039AE08-72EB-478D-8AA4-6899A97CDE9F}"/>
                    </a:ext>
                  </a:extLst>
                </p:cNvPr>
                <p:cNvSpPr txBox="1"/>
                <p:nvPr/>
              </p:nvSpPr>
              <p:spPr>
                <a:xfrm>
                  <a:off x="7330713" y="4784020"/>
                  <a:ext cx="1527469" cy="348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A039AE08-72EB-478D-8AA4-6899A97CD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13" y="4784020"/>
                  <a:ext cx="1527469" cy="348813"/>
                </a:xfrm>
                <a:prstGeom prst="rect">
                  <a:avLst/>
                </a:prstGeom>
                <a:blipFill>
                  <a:blip r:embed="rId8"/>
                  <a:stretch>
                    <a:fillRect l="-2400" t="-1754" b="-228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9D95853B-4B32-4E23-AD56-B2B5B12A5ACD}"/>
                    </a:ext>
                  </a:extLst>
                </p:cNvPr>
                <p:cNvSpPr txBox="1"/>
                <p:nvPr/>
              </p:nvSpPr>
              <p:spPr>
                <a:xfrm>
                  <a:off x="7478206" y="5350172"/>
                  <a:ext cx="941414" cy="2994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Flag bit: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a14:m>
                  <a:endPara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9D95853B-4B32-4E23-AD56-B2B5B12A5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206" y="5350172"/>
                  <a:ext cx="941414" cy="299414"/>
                </a:xfrm>
                <a:prstGeom prst="rect">
                  <a:avLst/>
                </a:prstGeom>
                <a:blipFill>
                  <a:blip r:embed="rId9"/>
                  <a:stretch>
                    <a:fillRect l="-3896" t="-6122" r="-17532" b="-3877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5D06FC-3E3D-406F-B7C4-568467E91A55}"/>
                </a:ext>
              </a:extLst>
            </p:cNvPr>
            <p:cNvSpPr/>
            <p:nvPr/>
          </p:nvSpPr>
          <p:spPr>
            <a:xfrm>
              <a:off x="9283168" y="3999118"/>
              <a:ext cx="831855" cy="188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Oracle</a:t>
              </a:r>
              <a:endParaRPr lang="zh-TW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A8AA306-1489-4499-A3A5-52D7AA6E52DE}"/>
                </a:ext>
              </a:extLst>
            </p:cNvPr>
            <p:cNvSpPr/>
            <p:nvPr/>
          </p:nvSpPr>
          <p:spPr>
            <a:xfrm>
              <a:off x="10331976" y="4615612"/>
              <a:ext cx="1072592" cy="6328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Diffusor</a:t>
              </a:r>
              <a:endParaRPr lang="zh-TW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2BE64CE0-9D2D-4E0E-A348-E68D9C656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682281" y="4763964"/>
              <a:ext cx="324189" cy="283547"/>
            </a:xfrm>
            <a:prstGeom prst="rect">
              <a:avLst/>
            </a:prstGeom>
          </p:spPr>
        </p:pic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81AF9FB2-7B50-4FCE-B578-78942CF59483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11844375" y="5047511"/>
              <a:ext cx="0" cy="10665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E8ACDEA-E98C-4DAA-9F2E-47FB451CE37A}"/>
                </a:ext>
              </a:extLst>
            </p:cNvPr>
            <p:cNvCxnSpPr>
              <a:cxnSpLocks/>
            </p:cNvCxnSpPr>
            <p:nvPr/>
          </p:nvCxnSpPr>
          <p:spPr>
            <a:xfrm>
              <a:off x="8758729" y="6133734"/>
              <a:ext cx="33986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1CD6917-192F-4E8D-80EA-31233AA2E2CE}"/>
                    </a:ext>
                  </a:extLst>
                </p:cNvPr>
                <p:cNvSpPr txBox="1"/>
                <p:nvPr/>
              </p:nvSpPr>
              <p:spPr>
                <a:xfrm>
                  <a:off x="7231471" y="5890659"/>
                  <a:ext cx="1188149" cy="2994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Classical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</a:t>
                  </a:r>
                  <a:endPara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1CD6917-192F-4E8D-80EA-31233AA2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471" y="5890659"/>
                  <a:ext cx="1188149" cy="299414"/>
                </a:xfrm>
                <a:prstGeom prst="rect">
                  <a:avLst/>
                </a:prstGeom>
                <a:blipFill>
                  <a:blip r:embed="rId11"/>
                  <a:stretch>
                    <a:fillRect l="-2564" t="-6122" r="-29744" b="-3877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CC694E8-CD80-48AD-8E83-9C2354BAAB64}"/>
                </a:ext>
              </a:extLst>
            </p:cNvPr>
            <p:cNvSpPr/>
            <p:nvPr/>
          </p:nvSpPr>
          <p:spPr>
            <a:xfrm>
              <a:off x="9150433" y="3874653"/>
              <a:ext cx="2384513" cy="2122498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FA2BA67-B5E6-4FFD-B554-D8F77B6145B0}"/>
                </a:ext>
              </a:extLst>
            </p:cNvPr>
            <p:cNvSpPr txBox="1"/>
            <p:nvPr/>
          </p:nvSpPr>
          <p:spPr>
            <a:xfrm>
              <a:off x="10120242" y="3335848"/>
              <a:ext cx="302475" cy="346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314DD45E-A202-4355-8407-46218B51DE76}"/>
                    </a:ext>
                  </a:extLst>
                </p:cNvPr>
                <p:cNvSpPr txBox="1"/>
                <p:nvPr/>
              </p:nvSpPr>
              <p:spPr>
                <a:xfrm>
                  <a:off x="7089016" y="4378798"/>
                  <a:ext cx="1892569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314DD45E-A202-4355-8407-46218B51D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016" y="4378798"/>
                  <a:ext cx="1892569" cy="380810"/>
                </a:xfrm>
                <a:prstGeom prst="rect">
                  <a:avLst/>
                </a:prstGeom>
                <a:blipFill>
                  <a:blip r:embed="rId12"/>
                  <a:stretch>
                    <a:fillRect l="-2572" t="-6452" b="-2580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726CC6-A78F-4D5E-B217-D14B96DED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204" y="1676340"/>
                <a:ext cx="10515600" cy="49431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Initialization (edge and flag)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TW" dirty="0"/>
                  <a:t> gates </a:t>
                </a:r>
              </a:p>
              <a:p>
                <a:r>
                  <a:rPr lang="en-US" altLang="zh-TW" dirty="0"/>
                  <a:t>3 gates is needed per control unit (upper fig), </a:t>
                </a:r>
                <a:br>
                  <a:rPr lang="en-US" altLang="zh-TW" dirty="0"/>
                </a:br>
                <a:r>
                  <a:rPr lang="en-US" altLang="zh-TW" dirty="0"/>
                  <a:t>and there are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 control units</a:t>
                </a:r>
                <a:br>
                  <a:rPr lang="en-US" altLang="zh-TW" dirty="0"/>
                </a:br>
                <a:r>
                  <a:rPr lang="zh-TW" altLang="en-US" dirty="0"/>
                  <a:t>→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3×2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TW" dirty="0"/>
                  <a:t> for all control units (in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encoder</a:t>
                </a:r>
                <a:r>
                  <a:rPr lang="en-US" altLang="zh-TW" dirty="0"/>
                  <a:t> and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relaxer</a:t>
                </a:r>
                <a:r>
                  <a:rPr lang="en-US" altLang="zh-TW" dirty="0"/>
                  <a:t>)</a:t>
                </a:r>
                <a:br>
                  <a:rPr lang="en-US" altLang="zh-TW" dirty="0"/>
                </a:br>
                <a:r>
                  <a:rPr lang="zh-TW" altLang="en-US" dirty="0"/>
                  <a:t>→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2×6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)=12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for the oracle </a:t>
                </a:r>
              </a:p>
              <a:p>
                <a:pPr lvl="1"/>
                <a:r>
                  <a:rPr lang="en-US" altLang="zh-TW" dirty="0"/>
                  <a:t>mcx-gate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 is of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altLang="zh-TW" dirty="0"/>
                  <a:t>The diffusor needs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gates</a:t>
                </a:r>
              </a:p>
              <a:p>
                <a:r>
                  <a:rPr lang="en-US" altLang="zh-TW" dirty="0"/>
                  <a:t>The gate complexity for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G operator is</a:t>
                </a:r>
                <a:br>
                  <a:rPr lang="en-US" altLang="zh-TW" dirty="0">
                    <a:solidFill>
                      <a:srgbClr val="0070C0"/>
                    </a:solidFill>
                  </a:rPr>
                </a:br>
                <a:r>
                  <a:rPr lang="en-US" altLang="zh-TW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Comparing to 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operator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[3]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TW" dirty="0"/>
                  <a:t>, </a:t>
                </a:r>
                <a:br>
                  <a:rPr lang="en-US" altLang="zh-TW" dirty="0"/>
                </a:br>
                <a:r>
                  <a:rPr lang="en-US" altLang="zh-TW" dirty="0"/>
                  <a:t>new G operator made by our new oracle </a:t>
                </a:r>
                <a:br>
                  <a:rPr lang="en-US" altLang="zh-TW" dirty="0"/>
                </a:br>
                <a:r>
                  <a:rPr lang="en-US" altLang="zh-TW" dirty="0">
                    <a:solidFill>
                      <a:srgbClr val="0070C0"/>
                    </a:solidFill>
                  </a:rPr>
                  <a:t>is 2 times of that</a:t>
                </a:r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726CC6-A78F-4D5E-B217-D14B96DED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204" y="1676340"/>
                <a:ext cx="10515600" cy="4943119"/>
              </a:xfrm>
              <a:blipFill>
                <a:blip r:embed="rId13"/>
                <a:stretch>
                  <a:fillRect l="-754" t="-1726" b="-1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B904536-C571-43AD-B58A-3BDC39B19D90}"/>
              </a:ext>
            </a:extLst>
          </p:cNvPr>
          <p:cNvCxnSpPr/>
          <p:nvPr/>
        </p:nvCxnSpPr>
        <p:spPr>
          <a:xfrm flipH="1">
            <a:off x="8611264" y="4178276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18CAE99-3CCB-4B71-AF41-D033AE2B0812}"/>
              </a:ext>
            </a:extLst>
          </p:cNvPr>
          <p:cNvCxnSpPr/>
          <p:nvPr/>
        </p:nvCxnSpPr>
        <p:spPr>
          <a:xfrm flipH="1">
            <a:off x="8622961" y="4579412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FB7E296-FE41-41CA-8219-BF3E9F15DD61}"/>
              </a:ext>
            </a:extLst>
          </p:cNvPr>
          <p:cNvCxnSpPr/>
          <p:nvPr/>
        </p:nvCxnSpPr>
        <p:spPr>
          <a:xfrm flipH="1">
            <a:off x="8625438" y="4942892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21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986D8-D397-4EA4-8D08-52304AD3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counter oracle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D000C1-1B0C-426B-986E-C314D49D9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051853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≅41.41°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After one iteration, the probs of the answer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= 0.781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D000C1-1B0C-426B-986E-C314D49D9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051853" cy="4351338"/>
              </a:xfrm>
              <a:blipFill>
                <a:blip r:embed="rId2"/>
                <a:stretch>
                  <a:fillRect l="-1955" r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BDCB91B3-8B93-42EF-B703-33693DC0F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90" y="2178000"/>
            <a:ext cx="6454210" cy="4680000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BD4D2913-9F6F-407D-AC26-37CEBBC95F2C}"/>
              </a:ext>
            </a:extLst>
          </p:cNvPr>
          <p:cNvGrpSpPr/>
          <p:nvPr/>
        </p:nvGrpSpPr>
        <p:grpSpPr>
          <a:xfrm>
            <a:off x="7996138" y="485314"/>
            <a:ext cx="1937514" cy="1692686"/>
            <a:chOff x="8955267" y="2173768"/>
            <a:chExt cx="1937514" cy="169268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87B486E-1572-4B70-9549-5A2D4A922652}"/>
                </a:ext>
              </a:extLst>
            </p:cNvPr>
            <p:cNvSpPr/>
            <p:nvPr/>
          </p:nvSpPr>
          <p:spPr>
            <a:xfrm flipH="1">
              <a:off x="9682308" y="2173768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63758D8A-0139-435B-872F-F51FBE53FE9B}"/>
                </a:ext>
              </a:extLst>
            </p:cNvPr>
            <p:cNvSpPr/>
            <p:nvPr/>
          </p:nvSpPr>
          <p:spPr>
            <a:xfrm flipH="1">
              <a:off x="8955267" y="3201776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EF1A361-3D17-4E5A-A8B2-E2A9A6447794}"/>
                </a:ext>
              </a:extLst>
            </p:cNvPr>
            <p:cNvSpPr/>
            <p:nvPr/>
          </p:nvSpPr>
          <p:spPr>
            <a:xfrm flipH="1">
              <a:off x="10464381" y="3205346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3E08A8B5-E7B3-4DA8-9851-09CE70C6C5AF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 flipH="1">
              <a:off x="9320929" y="2544079"/>
              <a:ext cx="424117" cy="7212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D0CFC14-E56F-422D-AB1C-72A6C3D97456}"/>
                </a:ext>
              </a:extLst>
            </p:cNvPr>
            <p:cNvCxnSpPr>
              <a:stCxn id="8" idx="2"/>
              <a:endCxn id="9" idx="6"/>
            </p:cNvCxnSpPr>
            <p:nvPr/>
          </p:nvCxnSpPr>
          <p:spPr>
            <a:xfrm>
              <a:off x="9383667" y="3418699"/>
              <a:ext cx="1080714" cy="3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1AEB6F1-6407-4718-AC2A-CBC22A225408}"/>
                </a:ext>
              </a:extLst>
            </p:cNvPr>
            <p:cNvCxnSpPr>
              <a:stCxn id="7" idx="3"/>
              <a:endCxn id="9" idx="7"/>
            </p:cNvCxnSpPr>
            <p:nvPr/>
          </p:nvCxnSpPr>
          <p:spPr>
            <a:xfrm>
              <a:off x="10047970" y="2544079"/>
              <a:ext cx="479149" cy="7248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7E09539-9B11-4303-91D5-5DBB7C36BC1A}"/>
                </a:ext>
              </a:extLst>
            </p:cNvPr>
            <p:cNvSpPr txBox="1"/>
            <p:nvPr/>
          </p:nvSpPr>
          <p:spPr>
            <a:xfrm flipH="1">
              <a:off x="9169467" y="2618112"/>
              <a:ext cx="461066" cy="51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50D15B0-D7EE-41E9-A5BF-1EA69B09D1F6}"/>
                </a:ext>
              </a:extLst>
            </p:cNvPr>
            <p:cNvSpPr txBox="1"/>
            <p:nvPr/>
          </p:nvSpPr>
          <p:spPr>
            <a:xfrm flipH="1">
              <a:off x="10275707" y="2571399"/>
              <a:ext cx="377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499C9B8-A3C4-4A9B-8053-4AE7DF202D9D}"/>
                </a:ext>
              </a:extLst>
            </p:cNvPr>
            <p:cNvSpPr txBox="1"/>
            <p:nvPr/>
          </p:nvSpPr>
          <p:spPr>
            <a:xfrm flipH="1">
              <a:off x="9755370" y="3404789"/>
              <a:ext cx="377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466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986D8-D397-4EA4-8D08-52304AD3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counter oracle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D000C1-1B0C-426B-986E-C314D49D9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474776" cy="4351338"/>
              </a:xfrm>
            </p:spPr>
            <p:txBody>
              <a:bodyPr/>
              <a:lstStyle/>
              <a:p>
                <a:r>
                  <a:rPr lang="en-US" altLang="zh-TW" dirty="0"/>
                  <a:t>After two iteration, the probs of the answer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= 0.9453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The measurement can be explained by the theory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After each iteration, the vertex bits are relaxed properly.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D000C1-1B0C-426B-986E-C314D49D9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474776" cy="4351338"/>
              </a:xfrm>
              <a:blipFill>
                <a:blip r:embed="rId2"/>
                <a:stretch>
                  <a:fillRect l="-1769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993467DB-4CB6-4B7C-BD07-7A1987597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00" y="2178000"/>
            <a:ext cx="6630000" cy="468000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E245B3E8-9C0F-491B-9285-6DCAF9CD7E29}"/>
              </a:ext>
            </a:extLst>
          </p:cNvPr>
          <p:cNvGrpSpPr/>
          <p:nvPr/>
        </p:nvGrpSpPr>
        <p:grpSpPr>
          <a:xfrm>
            <a:off x="8014261" y="485314"/>
            <a:ext cx="1937514" cy="1692686"/>
            <a:chOff x="8955267" y="2173768"/>
            <a:chExt cx="1937514" cy="1692686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00D0D77D-BCD9-465B-9266-DD2D496E48CF}"/>
                </a:ext>
              </a:extLst>
            </p:cNvPr>
            <p:cNvSpPr/>
            <p:nvPr/>
          </p:nvSpPr>
          <p:spPr>
            <a:xfrm flipH="1">
              <a:off x="9682308" y="2173768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2C83B4F4-F99B-4FDB-A362-A10233AAFF55}"/>
                </a:ext>
              </a:extLst>
            </p:cNvPr>
            <p:cNvSpPr/>
            <p:nvPr/>
          </p:nvSpPr>
          <p:spPr>
            <a:xfrm flipH="1">
              <a:off x="8955267" y="3201776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AAC7D323-22AF-42F9-A26F-D34C86ED670D}"/>
                </a:ext>
              </a:extLst>
            </p:cNvPr>
            <p:cNvSpPr/>
            <p:nvPr/>
          </p:nvSpPr>
          <p:spPr>
            <a:xfrm flipH="1">
              <a:off x="10464381" y="3205346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62FBA53-7E2D-41A9-8A35-5391E2A21D19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 flipH="1">
              <a:off x="9320929" y="2544079"/>
              <a:ext cx="424117" cy="7212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47EEB3B4-870F-4102-9D66-09274A687CD1}"/>
                </a:ext>
              </a:extLst>
            </p:cNvPr>
            <p:cNvCxnSpPr>
              <a:stCxn id="9" idx="2"/>
              <a:endCxn id="10" idx="6"/>
            </p:cNvCxnSpPr>
            <p:nvPr/>
          </p:nvCxnSpPr>
          <p:spPr>
            <a:xfrm>
              <a:off x="9383667" y="3418699"/>
              <a:ext cx="1080714" cy="3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FFE2B5B-A3AB-4639-B607-FF5CED9FCA73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>
              <a:off x="10047970" y="2544079"/>
              <a:ext cx="479149" cy="7248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8E6C968-AFB8-4C3B-A3EF-CB09CB87700A}"/>
                </a:ext>
              </a:extLst>
            </p:cNvPr>
            <p:cNvSpPr txBox="1"/>
            <p:nvPr/>
          </p:nvSpPr>
          <p:spPr>
            <a:xfrm flipH="1">
              <a:off x="9169467" y="2618112"/>
              <a:ext cx="461066" cy="51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ADB88D1-DDA4-43FE-8963-DC2B543C098C}"/>
                </a:ext>
              </a:extLst>
            </p:cNvPr>
            <p:cNvSpPr txBox="1"/>
            <p:nvPr/>
          </p:nvSpPr>
          <p:spPr>
            <a:xfrm flipH="1">
              <a:off x="10275707" y="2571399"/>
              <a:ext cx="377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529EF10-815D-4083-99D9-1C550AFA45F0}"/>
                </a:ext>
              </a:extLst>
            </p:cNvPr>
            <p:cNvSpPr txBox="1"/>
            <p:nvPr/>
          </p:nvSpPr>
          <p:spPr>
            <a:xfrm flipH="1">
              <a:off x="9755370" y="3404789"/>
              <a:ext cx="377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180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33881-F2F4-4C49-97C7-F2005BA6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9C7BA3-A374-4F20-838F-E72D699B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The Failure case of Oracle</a:t>
            </a:r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>
                <a:solidFill>
                  <a:srgbClr val="FF0000"/>
                </a:solidFill>
              </a:rPr>
              <a:t>The Necessity of Relaxation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DED25F-DEC4-46B5-B0F2-E77167A8E5C7}"/>
              </a:ext>
            </a:extLst>
          </p:cNvPr>
          <p:cNvSpPr txBox="1"/>
          <p:nvPr/>
        </p:nvSpPr>
        <p:spPr>
          <a:xfrm>
            <a:off x="8548832" y="5289009"/>
            <a:ext cx="265008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報告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B08901136</a:t>
            </a:r>
            <a:r>
              <a:rPr lang="en-US" altLang="zh-TW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劉承瀚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2521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33881-F2F4-4C49-97C7-F2005BA6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the relaxation is needed?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9C7BA3-A374-4F20-838F-E72D699B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16" y="1406392"/>
            <a:ext cx="4280375" cy="4351338"/>
          </a:xfrm>
        </p:spPr>
        <p:txBody>
          <a:bodyPr/>
          <a:lstStyle/>
          <a:p>
            <a:r>
              <a:rPr lang="en-US" altLang="zh-TW" dirty="0"/>
              <a:t>After mcx-gate,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negative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 </a:t>
            </a:r>
            <a:r>
              <a:rPr lang="en-US" altLang="zh-TW" dirty="0"/>
              <a:t>store in the </a:t>
            </a:r>
            <a:r>
              <a:rPr lang="en-US" altLang="zh-TW" dirty="0">
                <a:solidFill>
                  <a:srgbClr val="FF0000"/>
                </a:solidFill>
              </a:rPr>
              <a:t>vertex</a:t>
            </a:r>
            <a:r>
              <a:rPr lang="en-US" altLang="zh-TW" dirty="0"/>
              <a:t> qubits.</a:t>
            </a:r>
          </a:p>
          <a:p>
            <a:endParaRPr lang="en-US" altLang="zh-TW" dirty="0"/>
          </a:p>
          <a:p>
            <a:r>
              <a:rPr lang="en-US" altLang="zh-TW" dirty="0"/>
              <a:t>But actually, we input the </a:t>
            </a:r>
            <a:r>
              <a:rPr lang="en-US" altLang="zh-TW" dirty="0">
                <a:solidFill>
                  <a:srgbClr val="FF0000"/>
                </a:solidFill>
              </a:rPr>
              <a:t>edge</a:t>
            </a:r>
            <a:r>
              <a:rPr lang="en-US" altLang="zh-TW" dirty="0"/>
              <a:t> qubits into the diffusor.</a:t>
            </a:r>
          </a:p>
          <a:p>
            <a:endParaRPr lang="en-US" altLang="zh-TW" dirty="0"/>
          </a:p>
          <a:p>
            <a:r>
              <a:rPr lang="en-US" altLang="zh-TW" dirty="0"/>
              <a:t>In the relaxation step, we transfer the negative phase information</a:t>
            </a:r>
            <a:br>
              <a:rPr lang="en-US" altLang="zh-TW" dirty="0"/>
            </a:br>
            <a:r>
              <a:rPr lang="en-US" altLang="zh-TW" dirty="0"/>
              <a:t>from vertex qubits to the edge qubits.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F0C059C-3FEF-46D5-8563-8B90E536CE5A}"/>
              </a:ext>
            </a:extLst>
          </p:cNvPr>
          <p:cNvGrpSpPr/>
          <p:nvPr/>
        </p:nvGrpSpPr>
        <p:grpSpPr>
          <a:xfrm>
            <a:off x="5208248" y="1506995"/>
            <a:ext cx="6873892" cy="4150131"/>
            <a:chOff x="4924532" y="1512674"/>
            <a:chExt cx="6873892" cy="4150131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85C91E88-B71E-4655-A2E6-A0645338A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5688" y="2744687"/>
              <a:ext cx="4992736" cy="123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92E5F5D-D73A-49FD-B03B-241BAF54E668}"/>
                </a:ext>
              </a:extLst>
            </p:cNvPr>
            <p:cNvCxnSpPr>
              <a:cxnSpLocks/>
            </p:cNvCxnSpPr>
            <p:nvPr/>
          </p:nvCxnSpPr>
          <p:spPr>
            <a:xfrm>
              <a:off x="6805688" y="3637403"/>
              <a:ext cx="49927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16DBB18-1D83-45C3-A6B2-3F9EEBBC772D}"/>
                </a:ext>
              </a:extLst>
            </p:cNvPr>
            <p:cNvCxnSpPr>
              <a:cxnSpLocks/>
            </p:cNvCxnSpPr>
            <p:nvPr/>
          </p:nvCxnSpPr>
          <p:spPr>
            <a:xfrm>
              <a:off x="6805688" y="4535527"/>
              <a:ext cx="49927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AE036509-9587-4869-94BA-AFFF74CD2ED2}"/>
                    </a:ext>
                  </a:extLst>
                </p:cNvPr>
                <p:cNvSpPr txBox="1"/>
                <p:nvPr/>
              </p:nvSpPr>
              <p:spPr>
                <a:xfrm>
                  <a:off x="4924532" y="2506511"/>
                  <a:ext cx="1797608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21B396D-3999-4A43-AF4E-AA1DC3138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532" y="2506511"/>
                  <a:ext cx="1797608" cy="412934"/>
                </a:xfrm>
                <a:prstGeom prst="rect">
                  <a:avLst/>
                </a:prstGeom>
                <a:blipFill>
                  <a:blip r:embed="rId3"/>
                  <a:stretch>
                    <a:fillRect l="-3729" t="-5882" b="-235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6E7157B1-A6BE-4638-838D-41D691C8E03B}"/>
                    </a:ext>
                  </a:extLst>
                </p:cNvPr>
                <p:cNvSpPr txBox="1"/>
                <p:nvPr/>
              </p:nvSpPr>
              <p:spPr>
                <a:xfrm>
                  <a:off x="4924532" y="3404303"/>
                  <a:ext cx="1881156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9F47F963-E2A3-44B1-9E2E-D6A85F1B9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532" y="3404303"/>
                  <a:ext cx="1881156" cy="412934"/>
                </a:xfrm>
                <a:prstGeom prst="rect">
                  <a:avLst/>
                </a:prstGeom>
                <a:blipFill>
                  <a:blip r:embed="rId4"/>
                  <a:stretch>
                    <a:fillRect l="-3571" t="-4412" b="-2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A2EA09DC-C775-4F91-8B94-D0EBB59C361E}"/>
                    </a:ext>
                  </a:extLst>
                </p:cNvPr>
                <p:cNvSpPr txBox="1"/>
                <p:nvPr/>
              </p:nvSpPr>
              <p:spPr>
                <a:xfrm>
                  <a:off x="4924532" y="4284686"/>
                  <a:ext cx="1473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Flag bit: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A2C17744-A695-40DF-B49F-23E4CF461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532" y="4284686"/>
                  <a:ext cx="1473737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4545" t="-9091" b="-257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527D05A-2346-4292-8ADE-C64C627E1F7F}"/>
                </a:ext>
              </a:extLst>
            </p:cNvPr>
            <p:cNvSpPr/>
            <p:nvPr/>
          </p:nvSpPr>
          <p:spPr>
            <a:xfrm>
              <a:off x="7576116" y="2352130"/>
              <a:ext cx="1222039" cy="27377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Oracle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06C8F24-D293-4C85-B4AB-8E93CE0B2A2F}"/>
                </a:ext>
              </a:extLst>
            </p:cNvPr>
            <p:cNvSpPr/>
            <p:nvPr/>
          </p:nvSpPr>
          <p:spPr>
            <a:xfrm>
              <a:off x="9116870" y="3174285"/>
              <a:ext cx="1575694" cy="956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Diffusor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C3A6704-142D-4C4F-A6D3-5EF47C201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00539" y="3398543"/>
              <a:ext cx="476250" cy="428625"/>
            </a:xfrm>
            <a:prstGeom prst="rect">
              <a:avLst/>
            </a:prstGeom>
          </p:spPr>
        </p:pic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D077581-6A0E-4772-961C-7F4C81401630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11338664" y="3827168"/>
              <a:ext cx="0" cy="16122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39E7DF62-F6D1-4D11-9C24-AA5BB0DA0F19}"/>
                </a:ext>
              </a:extLst>
            </p:cNvPr>
            <p:cNvCxnSpPr>
              <a:cxnSpLocks/>
            </p:cNvCxnSpPr>
            <p:nvPr/>
          </p:nvCxnSpPr>
          <p:spPr>
            <a:xfrm>
              <a:off x="6805688" y="5469162"/>
              <a:ext cx="4992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5D5D446E-C4FD-41FF-A7C7-657B4635BC8F}"/>
                    </a:ext>
                  </a:extLst>
                </p:cNvPr>
                <p:cNvSpPr txBox="1"/>
                <p:nvPr/>
              </p:nvSpPr>
              <p:spPr>
                <a:xfrm>
                  <a:off x="4924532" y="5262695"/>
                  <a:ext cx="18696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Classical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</a:t>
                  </a:r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10FF5532-3D6F-477A-B3FD-7B2B16986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532" y="5262695"/>
                  <a:ext cx="1869679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3583" t="-7576" r="-2280" b="-257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B1E87E0-5D6E-4152-9C94-7AB34A301140}"/>
                </a:ext>
              </a:extLst>
            </p:cNvPr>
            <p:cNvSpPr/>
            <p:nvPr/>
          </p:nvSpPr>
          <p:spPr>
            <a:xfrm>
              <a:off x="7381121" y="2054211"/>
              <a:ext cx="3502975" cy="320848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43CEFC9-6396-4C5B-ABB2-678CAA6AF506}"/>
                </a:ext>
              </a:extLst>
            </p:cNvPr>
            <p:cNvSpPr txBox="1"/>
            <p:nvPr/>
          </p:nvSpPr>
          <p:spPr>
            <a:xfrm>
              <a:off x="8792671" y="1512674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C1A9E67-84D0-43E6-A25C-1E435E070E1B}"/>
              </a:ext>
            </a:extLst>
          </p:cNvPr>
          <p:cNvCxnSpPr/>
          <p:nvPr/>
        </p:nvCxnSpPr>
        <p:spPr>
          <a:xfrm flipH="1">
            <a:off x="7284872" y="3469645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506E0BD-4C33-4294-9C1C-AD8F03960391}"/>
              </a:ext>
            </a:extLst>
          </p:cNvPr>
          <p:cNvCxnSpPr/>
          <p:nvPr/>
        </p:nvCxnSpPr>
        <p:spPr>
          <a:xfrm flipH="1">
            <a:off x="7307619" y="2636359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1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722DB-0072-48CC-8ABC-BA2E90CF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Does the relaxation really recover vertex qubits?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E3217F-CD01-4BA4-99D8-B74143EBE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91788" cy="4351338"/>
              </a:xfrm>
            </p:spPr>
            <p:txBody>
              <a:bodyPr/>
              <a:lstStyle/>
              <a:p>
                <a:r>
                  <a:rPr lang="en-US" altLang="zh-TW" dirty="0"/>
                  <a:t>We take the simplest graph for example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TW" altLang="en-US" dirty="0"/>
                  <a:t>：</a:t>
                </a:r>
                <a:r>
                  <a:rPr lang="en-US" altLang="zh-TW" dirty="0">
                    <a:solidFill>
                      <a:schemeClr val="accent1"/>
                    </a:solidFill>
                  </a:rPr>
                  <a:t>edge bits </a:t>
                </a:r>
                <a:r>
                  <a:rPr lang="en-US" altLang="zh-TW" dirty="0"/>
                  <a:t>+ flag +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vertex bits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E3217F-CD01-4BA4-99D8-B74143EBE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91788" cy="4351338"/>
              </a:xfrm>
              <a:blipFill>
                <a:blip r:embed="rId2"/>
                <a:stretch>
                  <a:fillRect l="-1316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群組 47"/>
          <p:cNvGrpSpPr/>
          <p:nvPr/>
        </p:nvGrpSpPr>
        <p:grpSpPr>
          <a:xfrm>
            <a:off x="7864623" y="1605035"/>
            <a:ext cx="1937514" cy="1692686"/>
            <a:chOff x="8955267" y="2173768"/>
            <a:chExt cx="1937514" cy="1692686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70B6FBAA-354C-4AFA-989E-262D4E664510}"/>
                </a:ext>
              </a:extLst>
            </p:cNvPr>
            <p:cNvSpPr/>
            <p:nvPr/>
          </p:nvSpPr>
          <p:spPr>
            <a:xfrm flipH="1">
              <a:off x="9682308" y="2173768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20F370C7-A19C-4982-B6D5-5906E4A91DCA}"/>
                </a:ext>
              </a:extLst>
            </p:cNvPr>
            <p:cNvSpPr/>
            <p:nvPr/>
          </p:nvSpPr>
          <p:spPr>
            <a:xfrm flipH="1">
              <a:off x="8955267" y="3201776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44C1992-524A-45D5-97BB-C34FA3F66F72}"/>
                </a:ext>
              </a:extLst>
            </p:cNvPr>
            <p:cNvSpPr/>
            <p:nvPr/>
          </p:nvSpPr>
          <p:spPr>
            <a:xfrm flipH="1">
              <a:off x="10464381" y="3205346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2011CE4-9EBF-48C4-B47A-1062E5E26F60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 flipH="1">
              <a:off x="9320929" y="2544079"/>
              <a:ext cx="424117" cy="7212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418BF51-545E-4B5D-BB33-A24399E4CC73}"/>
                </a:ext>
              </a:extLst>
            </p:cNvPr>
            <p:cNvCxnSpPr>
              <a:stCxn id="22" idx="2"/>
              <a:endCxn id="23" idx="6"/>
            </p:cNvCxnSpPr>
            <p:nvPr/>
          </p:nvCxnSpPr>
          <p:spPr>
            <a:xfrm>
              <a:off x="9383667" y="3418699"/>
              <a:ext cx="1080714" cy="3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BFFFC380-92C3-4EE8-AA45-7B98462E00E6}"/>
                </a:ext>
              </a:extLst>
            </p:cNvPr>
            <p:cNvCxnSpPr>
              <a:stCxn id="21" idx="3"/>
              <a:endCxn id="23" idx="7"/>
            </p:cNvCxnSpPr>
            <p:nvPr/>
          </p:nvCxnSpPr>
          <p:spPr>
            <a:xfrm>
              <a:off x="10047970" y="2544079"/>
              <a:ext cx="479149" cy="7248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A79F5A0-6341-4B65-A6B6-F82F48AA1C31}"/>
                </a:ext>
              </a:extLst>
            </p:cNvPr>
            <p:cNvSpPr txBox="1"/>
            <p:nvPr/>
          </p:nvSpPr>
          <p:spPr>
            <a:xfrm flipH="1">
              <a:off x="9169467" y="2618112"/>
              <a:ext cx="461066" cy="51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06A5C66-E5E3-4B83-8662-69AD2AF3BEDF}"/>
                </a:ext>
              </a:extLst>
            </p:cNvPr>
            <p:cNvSpPr txBox="1"/>
            <p:nvPr/>
          </p:nvSpPr>
          <p:spPr>
            <a:xfrm flipH="1">
              <a:off x="10275707" y="2571399"/>
              <a:ext cx="377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B25C4A6-DE5C-4A8D-A4C9-9BB3AAE5CA3D}"/>
                </a:ext>
              </a:extLst>
            </p:cNvPr>
            <p:cNvSpPr txBox="1"/>
            <p:nvPr/>
          </p:nvSpPr>
          <p:spPr>
            <a:xfrm flipH="1">
              <a:off x="9755370" y="3404789"/>
              <a:ext cx="377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9" name="圖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50" y="3433629"/>
            <a:ext cx="9076100" cy="33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08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722DB-0072-48CC-8ABC-BA2E90CF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365125"/>
            <a:ext cx="11425054" cy="1325563"/>
          </a:xfrm>
        </p:spPr>
        <p:txBody>
          <a:bodyPr/>
          <a:lstStyle/>
          <a:p>
            <a:r>
              <a:rPr lang="en-US" altLang="zh-TW" dirty="0"/>
              <a:t>Does the relaxation really recover vertex qubits? (1/4)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E3217F-CD01-4BA4-99D8-B74143EBE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9178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After initialization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All vertices bit show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E3217F-CD01-4BA4-99D8-B74143EBE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91788" cy="4351338"/>
              </a:xfrm>
              <a:blipFill>
                <a:blip r:embed="rId2"/>
                <a:stretch>
                  <a:fillRect l="-1316" t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225" y="1690688"/>
            <a:ext cx="5447866" cy="475193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43" y="4383679"/>
            <a:ext cx="6178712" cy="2308321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1163782" y="3754926"/>
            <a:ext cx="457200" cy="6234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019061" y="6322668"/>
                <a:ext cx="4193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TW" altLang="en-US" dirty="0"/>
                  <a:t>：</a:t>
                </a:r>
                <a:r>
                  <a:rPr lang="en-US" altLang="zh-TW" dirty="0">
                    <a:solidFill>
                      <a:schemeClr val="accent1"/>
                    </a:solidFill>
                  </a:rPr>
                  <a:t>edge bits </a:t>
                </a:r>
                <a:r>
                  <a:rPr lang="en-US" altLang="zh-TW" dirty="0"/>
                  <a:t>+ flag +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vertex bits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61" y="6322668"/>
                <a:ext cx="4193264" cy="369332"/>
              </a:xfrm>
              <a:prstGeom prst="rect">
                <a:avLst/>
              </a:prstGeom>
              <a:blipFill>
                <a:blip r:embed="rId5"/>
                <a:stretch>
                  <a:fillRect l="-43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1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8204-8AD4-4778-B3DE-9D9631BF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72162"/>
            <a:ext cx="11051959" cy="1325563"/>
          </a:xfrm>
        </p:spPr>
        <p:txBody>
          <a:bodyPr/>
          <a:lstStyle/>
          <a:p>
            <a:r>
              <a:rPr lang="en-US" altLang="zh-TW" dirty="0"/>
              <a:t>Introduction – HCP (Hamiltonian Cycle Problem)</a:t>
            </a:r>
            <a:r>
              <a:rPr lang="en-US" altLang="zh-TW" baseline="30000" dirty="0"/>
              <a:t>[2]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22BDB-FF78-43B8-B6D5-72D93AFAC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849" y="1568172"/>
                <a:ext cx="5050865" cy="598255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They can be related to each other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HPP</a:t>
                </a:r>
                <a:r>
                  <a:rPr lang="zh-TW" altLang="en-US" dirty="0"/>
                  <a:t> → </a:t>
                </a:r>
                <a:r>
                  <a:rPr lang="en-US" altLang="zh-TW" dirty="0"/>
                  <a:t>HCP</a:t>
                </a:r>
              </a:p>
              <a:p>
                <a:pPr lvl="1"/>
                <a:r>
                  <a:rPr lang="en-US" altLang="zh-TW" dirty="0"/>
                  <a:t>adding a vertex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connecting to each vertex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HCP</a:t>
                </a:r>
                <a:r>
                  <a:rPr lang="zh-TW" altLang="en-US" dirty="0"/>
                  <a:t> → </a:t>
                </a:r>
                <a:r>
                  <a:rPr lang="en-US" altLang="zh-TW" dirty="0"/>
                  <a:t>HPP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adding two vertices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 connecting respectively </a:t>
                </a:r>
                <a:br>
                  <a:rPr lang="en-US" altLang="zh-TW" dirty="0"/>
                </a:br>
                <a:r>
                  <a:rPr lang="en-US" altLang="zh-TW" dirty="0"/>
                  <a:t>to two adjacent vertices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22BDB-FF78-43B8-B6D5-72D93AFAC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849" y="1568172"/>
                <a:ext cx="5050865" cy="5982555"/>
              </a:xfrm>
              <a:blipFill>
                <a:blip r:embed="rId3"/>
                <a:stretch>
                  <a:fillRect l="-1568" t="-1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720" y="1254034"/>
            <a:ext cx="5148208" cy="263051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0329327" y="2158142"/>
            <a:ext cx="809898" cy="8098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r="41043"/>
          <a:stretch/>
        </p:blipFill>
        <p:spPr>
          <a:xfrm>
            <a:off x="5866337" y="4115311"/>
            <a:ext cx="2969754" cy="261720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8368145" y="2382982"/>
            <a:ext cx="277091" cy="3602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8368145" y="5243805"/>
            <a:ext cx="277091" cy="3602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C955215-8EBF-42A4-B65E-472FF132A6ED}"/>
              </a:ext>
            </a:extLst>
          </p:cNvPr>
          <p:cNvGrpSpPr/>
          <p:nvPr/>
        </p:nvGrpSpPr>
        <p:grpSpPr>
          <a:xfrm>
            <a:off x="8907781" y="4166980"/>
            <a:ext cx="3212687" cy="2618858"/>
            <a:chOff x="8907781" y="4112497"/>
            <a:chExt cx="3212687" cy="2618858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33009D6-B0A7-448D-BA35-20AED670D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1043"/>
            <a:stretch/>
          </p:blipFill>
          <p:spPr>
            <a:xfrm>
              <a:off x="9150714" y="4114148"/>
              <a:ext cx="2969754" cy="2617207"/>
            </a:xfrm>
            <a:prstGeom prst="rect">
              <a:avLst/>
            </a:prstGeom>
          </p:spPr>
        </p:pic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D3E23EB5-F796-44B4-9559-EE476B7AEEBC}"/>
                </a:ext>
              </a:extLst>
            </p:cNvPr>
            <p:cNvSpPr/>
            <p:nvPr/>
          </p:nvSpPr>
          <p:spPr>
            <a:xfrm>
              <a:off x="9243060" y="4559449"/>
              <a:ext cx="118110" cy="118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A175D54-7674-423F-A98E-8E349415B802}"/>
                </a:ext>
              </a:extLst>
            </p:cNvPr>
            <p:cNvSpPr/>
            <p:nvPr/>
          </p:nvSpPr>
          <p:spPr>
            <a:xfrm>
              <a:off x="9925522" y="4174639"/>
              <a:ext cx="118110" cy="118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AB5D0E3-CDDE-4613-B574-6CF991EDE302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9302115" y="4677559"/>
              <a:ext cx="93345" cy="38886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64B1E27-AB9F-4920-BEB8-4242B1362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633" y="4292749"/>
              <a:ext cx="152434" cy="3257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圓角矩形 6"/>
            <p:cNvSpPr/>
            <p:nvPr/>
          </p:nvSpPr>
          <p:spPr>
            <a:xfrm>
              <a:off x="8907781" y="4112497"/>
              <a:ext cx="1486374" cy="10691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884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E3217F-CD01-4BA4-99D8-B74143EBE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9178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After oracle, mcx-gate and relaxation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Vertices bits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br>
                  <a:rPr lang="en-US" altLang="zh-TW" b="0" i="1" dirty="0">
                    <a:latin typeface="Cambria Math" panose="02040503050406030204" pitchFamily="18" charset="0"/>
                  </a:rPr>
                </a:br>
                <a:r>
                  <a:rPr lang="en-US" altLang="zh-TW" dirty="0"/>
                  <a:t>show up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Relaxation failed</a:t>
                </a:r>
                <a:endParaRPr lang="zh-TW" altLang="en-US" dirty="0"/>
              </a:p>
              <a:p>
                <a:pPr>
                  <a:lnSpc>
                    <a:spcPct val="100000"/>
                  </a:lnSpc>
                </a:pP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E3217F-CD01-4BA4-99D8-B74143EBE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91788" cy="4351338"/>
              </a:xfrm>
              <a:blipFill>
                <a:blip r:embed="rId2"/>
                <a:stretch>
                  <a:fillRect l="-1316" t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3" y="4383679"/>
            <a:ext cx="6178712" cy="2308321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5548746" y="3689567"/>
            <a:ext cx="457200" cy="6234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55" y="1690688"/>
            <a:ext cx="5713299" cy="4530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019061" y="6322668"/>
                <a:ext cx="4202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zh-TW" altLang="en-US" dirty="0"/>
                      <m:t>：</m:t>
                    </m:r>
                  </m:oMath>
                </a14:m>
                <a:r>
                  <a:rPr lang="en-US" altLang="zh-TW" dirty="0">
                    <a:solidFill>
                      <a:schemeClr val="accent1"/>
                    </a:solidFill>
                  </a:rPr>
                  <a:t>edge bits </a:t>
                </a:r>
                <a:r>
                  <a:rPr lang="en-US" altLang="zh-TW" dirty="0"/>
                  <a:t>+ flag +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vertex bits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61" y="6322668"/>
                <a:ext cx="4202882" cy="369332"/>
              </a:xfrm>
              <a:prstGeom prst="rect">
                <a:avLst/>
              </a:prstGeom>
              <a:blipFill>
                <a:blip r:embed="rId5"/>
                <a:stretch>
                  <a:fillRect l="-43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6504710" y="4876284"/>
            <a:ext cx="809898" cy="8098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994404" y="4727941"/>
            <a:ext cx="809898" cy="8098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59A722DB-0072-48CC-8ABC-BA2E90CF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365125"/>
            <a:ext cx="11425054" cy="1325563"/>
          </a:xfrm>
        </p:spPr>
        <p:txBody>
          <a:bodyPr/>
          <a:lstStyle/>
          <a:p>
            <a:r>
              <a:rPr lang="en-US" altLang="zh-TW" dirty="0"/>
              <a:t>Does the relaxation really recover vertex qubits? (2/4)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7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3217F-CD01-4BA4-99D8-B74143EB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78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But if mcx-gate is removed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Everything goes well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mcx-gate causes the failure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6161602" y="3443270"/>
            <a:ext cx="457200" cy="6234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019061" y="6322668"/>
                <a:ext cx="4202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zh-TW" altLang="en-US" dirty="0"/>
                      <m:t>：</m:t>
                    </m:r>
                  </m:oMath>
                </a14:m>
                <a:r>
                  <a:rPr lang="en-US" altLang="zh-TW" dirty="0">
                    <a:solidFill>
                      <a:schemeClr val="accent1"/>
                    </a:solidFill>
                  </a:rPr>
                  <a:t>edge bits </a:t>
                </a:r>
                <a:r>
                  <a:rPr lang="en-US" altLang="zh-TW" dirty="0"/>
                  <a:t>+ flag +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vertex bits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61" y="6322668"/>
                <a:ext cx="4202882" cy="369332"/>
              </a:xfrm>
              <a:prstGeom prst="rect">
                <a:avLst/>
              </a:prstGeom>
              <a:blipFill>
                <a:blip r:embed="rId2"/>
                <a:stretch>
                  <a:fillRect l="-43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標題 1">
            <a:extLst>
              <a:ext uri="{FF2B5EF4-FFF2-40B4-BE49-F238E27FC236}">
                <a16:creationId xmlns:a16="http://schemas.microsoft.com/office/drawing/2014/main" id="{59A722DB-0072-48CC-8ABC-BA2E90CF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365125"/>
            <a:ext cx="11425054" cy="1325563"/>
          </a:xfrm>
        </p:spPr>
        <p:txBody>
          <a:bodyPr/>
          <a:lstStyle/>
          <a:p>
            <a:r>
              <a:rPr lang="en-US" altLang="zh-TW" dirty="0"/>
              <a:t>Does the relaxation really recover vertex qubits? (3/4)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550" y="1690688"/>
            <a:ext cx="5159541" cy="46319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5" y="4066724"/>
            <a:ext cx="6370476" cy="26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57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E3217F-CD01-4BA4-99D8-B74143EBE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9178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Although relaxation is incomplete…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After Amplification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Two states have largest amplitude</a:t>
                </a:r>
                <a:br>
                  <a:rPr lang="en-US" altLang="zh-TW" dirty="0"/>
                </a:br>
                <a:r>
                  <a:rPr lang="en-US" altLang="zh-TW" dirty="0">
                    <a:sym typeface="Wingdings" panose="05000000000000000000" pitchFamily="2" charset="2"/>
                  </a:rPr>
                  <a:t> edge bits=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been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amplified</m:t>
                    </m:r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the Grover’s operator still works, </a:t>
                </a:r>
                <a:br>
                  <a:rPr lang="en-US" altLang="zh-TW" dirty="0"/>
                </a:br>
                <a:r>
                  <a:rPr lang="en-US" altLang="zh-TW" dirty="0"/>
                  <a:t>but not working very normally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so it may fail after iterations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E3217F-CD01-4BA4-99D8-B74143EBE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91788" cy="4351338"/>
              </a:xfrm>
              <a:blipFill>
                <a:blip r:embed="rId2"/>
                <a:stretch>
                  <a:fillRect l="-1316" t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019061" y="6322668"/>
                <a:ext cx="4202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zh-TW" altLang="en-US" dirty="0"/>
                      <m:t>：</m:t>
                    </m:r>
                  </m:oMath>
                </a14:m>
                <a:r>
                  <a:rPr lang="en-US" altLang="zh-TW" dirty="0">
                    <a:solidFill>
                      <a:schemeClr val="accent1"/>
                    </a:solidFill>
                  </a:rPr>
                  <a:t>edge bits </a:t>
                </a:r>
                <a:r>
                  <a:rPr lang="en-US" altLang="zh-TW" dirty="0"/>
                  <a:t>+ flag +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vertex bits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61" y="6322668"/>
                <a:ext cx="4202882" cy="369332"/>
              </a:xfrm>
              <a:prstGeom prst="rect">
                <a:avLst/>
              </a:prstGeom>
              <a:blipFill>
                <a:blip r:embed="rId3"/>
                <a:stretch>
                  <a:fillRect l="-43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標題 1">
            <a:extLst>
              <a:ext uri="{FF2B5EF4-FFF2-40B4-BE49-F238E27FC236}">
                <a16:creationId xmlns:a16="http://schemas.microsoft.com/office/drawing/2014/main" id="{59A722DB-0072-48CC-8ABC-BA2E90CF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365125"/>
            <a:ext cx="11425054" cy="1325563"/>
          </a:xfrm>
        </p:spPr>
        <p:txBody>
          <a:bodyPr/>
          <a:lstStyle/>
          <a:p>
            <a:r>
              <a:rPr lang="en-US" altLang="zh-TW" dirty="0"/>
              <a:t>Does the relaxation really recover vertex qubits? (4/4)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475B836-09BE-43DD-A07B-CE4ADB5B3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r="18655" b="19973"/>
          <a:stretch/>
        </p:blipFill>
        <p:spPr>
          <a:xfrm>
            <a:off x="6652590" y="1690688"/>
            <a:ext cx="5370045" cy="46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21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E729F-404B-446C-8A96-22F120E0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171589"/>
            <a:ext cx="10515600" cy="1325563"/>
          </a:xfrm>
        </p:spPr>
        <p:txBody>
          <a:bodyPr/>
          <a:lstStyle/>
          <a:p>
            <a:r>
              <a:rPr lang="en-US" altLang="zh-TW" dirty="0"/>
              <a:t>Quantum Counting for Hamiltonian Cycle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C50ADA-7DAE-4F27-A88D-D5EAD8F61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6421" y="1115459"/>
                <a:ext cx="10515600" cy="233778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In order to find the possible number, we use the quantum counting circuit.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quantum counting circuit is obtained by replacing the unitary operator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TW" dirty="0"/>
                  <a:t> with Grover’s operator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 the QPE circuit.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The phase of the QPE circuit is the phase rotated by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The number of the solutions can be obtained from the phase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C50ADA-7DAE-4F27-A88D-D5EAD8F61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6421" y="1115459"/>
                <a:ext cx="10515600" cy="2337783"/>
              </a:xfrm>
              <a:blipFill>
                <a:blip r:embed="rId2"/>
                <a:stretch>
                  <a:fillRect l="-812" t="-2089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37D74924-796F-4336-9C75-0519511376A7}"/>
              </a:ext>
            </a:extLst>
          </p:cNvPr>
          <p:cNvGrpSpPr/>
          <p:nvPr/>
        </p:nvGrpSpPr>
        <p:grpSpPr>
          <a:xfrm>
            <a:off x="2867115" y="3361819"/>
            <a:ext cx="6457770" cy="3190629"/>
            <a:chOff x="1070494" y="3218375"/>
            <a:chExt cx="6457770" cy="3190629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FD7192DE-C69E-4456-A7A1-115813796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550" y="4436884"/>
              <a:ext cx="4373714" cy="88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5E76E18-F374-43B4-8AED-2D463568E07F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5078167"/>
              <a:ext cx="437371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E599363-24C7-4DBA-A637-7A901598B5E6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5723335"/>
              <a:ext cx="437371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11AE6BF3-9926-4A99-84D7-6E08650533C2}"/>
                    </a:ext>
                  </a:extLst>
                </p:cNvPr>
                <p:cNvSpPr txBox="1"/>
                <p:nvPr/>
              </p:nvSpPr>
              <p:spPr>
                <a:xfrm>
                  <a:off x="1301799" y="4277427"/>
                  <a:ext cx="1807482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11AE6BF3-9926-4A99-84D7-6E0865053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799" y="4277427"/>
                  <a:ext cx="1807482" cy="412934"/>
                </a:xfrm>
                <a:prstGeom prst="rect">
                  <a:avLst/>
                </a:prstGeom>
                <a:blipFill>
                  <a:blip r:embed="rId3"/>
                  <a:stretch>
                    <a:fillRect l="-3367" t="-5882" b="-235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7673479-46F9-4748-BA44-B38334079106}"/>
                    </a:ext>
                  </a:extLst>
                </p:cNvPr>
                <p:cNvSpPr txBox="1"/>
                <p:nvPr/>
              </p:nvSpPr>
              <p:spPr>
                <a:xfrm>
                  <a:off x="1361837" y="4863420"/>
                  <a:ext cx="1855508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7673479-46F9-4748-BA44-B38334079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837" y="4863420"/>
                  <a:ext cx="1855508" cy="412934"/>
                </a:xfrm>
                <a:prstGeom prst="rect">
                  <a:avLst/>
                </a:prstGeom>
                <a:blipFill>
                  <a:blip r:embed="rId4"/>
                  <a:stretch>
                    <a:fillRect l="-3289" t="-5970" b="-268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02764680-4B87-4ECA-98FF-CFB6D99A67FF}"/>
                    </a:ext>
                  </a:extLst>
                </p:cNvPr>
                <p:cNvSpPr txBox="1"/>
                <p:nvPr/>
              </p:nvSpPr>
              <p:spPr>
                <a:xfrm>
                  <a:off x="1400633" y="5511388"/>
                  <a:ext cx="1473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Flag bit: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02764680-4B87-4ECA-98FF-CFB6D99A6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633" y="5511388"/>
                  <a:ext cx="1473737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4132" t="-9091" b="-257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D4C46D1-B419-46BD-A52E-FA3D91722ADC}"/>
                    </a:ext>
                  </a:extLst>
                </p:cNvPr>
                <p:cNvSpPr/>
                <p:nvPr/>
              </p:nvSpPr>
              <p:spPr>
                <a:xfrm>
                  <a:off x="4402470" y="4166468"/>
                  <a:ext cx="1070525" cy="196669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sup>
                        </m:sSup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D4C46D1-B419-46BD-A52E-FA3D91722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470" y="4166468"/>
                  <a:ext cx="1070525" cy="1966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176FCD4-A2B7-49D0-990F-244904A62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4921" y="3564118"/>
              <a:ext cx="417202" cy="307903"/>
            </a:xfrm>
            <a:prstGeom prst="rect">
              <a:avLst/>
            </a:prstGeom>
          </p:spPr>
        </p:pic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C5BDBB8-E11A-47C6-A24F-F99AD6B58C49}"/>
                </a:ext>
              </a:extLst>
            </p:cNvPr>
            <p:cNvCxnSpPr>
              <a:cxnSpLocks/>
            </p:cNvCxnSpPr>
            <p:nvPr/>
          </p:nvCxnSpPr>
          <p:spPr>
            <a:xfrm>
              <a:off x="7086889" y="3728493"/>
              <a:ext cx="0" cy="2665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CD406C-1B75-4D30-8773-A20B33F325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6394012"/>
              <a:ext cx="43737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A77033E-AFB7-4D72-8129-7FA8134E4D05}"/>
                    </a:ext>
                  </a:extLst>
                </p:cNvPr>
                <p:cNvSpPr txBox="1"/>
                <p:nvPr/>
              </p:nvSpPr>
              <p:spPr>
                <a:xfrm>
                  <a:off x="1238039" y="6121585"/>
                  <a:ext cx="1637868" cy="2874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Classical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</a:t>
                  </a:r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A77033E-AFB7-4D72-8129-7FA8134E4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039" y="6121585"/>
                  <a:ext cx="1637868" cy="287419"/>
                </a:xfrm>
                <a:prstGeom prst="rect">
                  <a:avLst/>
                </a:prstGeom>
                <a:blipFill>
                  <a:blip r:embed="rId8"/>
                  <a:stretch>
                    <a:fillRect l="-4104" t="-10638" r="-17164" b="-7659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561E1CD-F386-4426-B7ED-E4C70AA77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551" y="3719624"/>
              <a:ext cx="4373713" cy="88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E2031721-EFEE-4868-8B7B-7C4F891CB112}"/>
                    </a:ext>
                  </a:extLst>
                </p:cNvPr>
                <p:cNvSpPr txBox="1"/>
                <p:nvPr/>
              </p:nvSpPr>
              <p:spPr>
                <a:xfrm>
                  <a:off x="1070494" y="3513157"/>
                  <a:ext cx="2143407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QPE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E2031721-EFEE-4868-8B7B-7C4F891CB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94" y="3513157"/>
                  <a:ext cx="2143407" cy="412934"/>
                </a:xfrm>
                <a:prstGeom prst="rect">
                  <a:avLst/>
                </a:prstGeom>
                <a:blipFill>
                  <a:blip r:embed="rId9"/>
                  <a:stretch>
                    <a:fillRect l="-2841" t="-4412" b="-2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5E59648-7256-4815-BFC4-7D6A564E7492}"/>
                </a:ext>
              </a:extLst>
            </p:cNvPr>
            <p:cNvCxnSpPr/>
            <p:nvPr/>
          </p:nvCxnSpPr>
          <p:spPr>
            <a:xfrm flipH="1">
              <a:off x="3395051" y="3597751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EA2D7C1-F040-44BC-9210-C2F644792B5C}"/>
                </a:ext>
              </a:extLst>
            </p:cNvPr>
            <p:cNvCxnSpPr/>
            <p:nvPr/>
          </p:nvCxnSpPr>
          <p:spPr>
            <a:xfrm flipH="1">
              <a:off x="3373673" y="4299275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D47E523C-490A-4304-9973-763B8FB60260}"/>
                </a:ext>
              </a:extLst>
            </p:cNvPr>
            <p:cNvCxnSpPr/>
            <p:nvPr/>
          </p:nvCxnSpPr>
          <p:spPr>
            <a:xfrm flipH="1">
              <a:off x="3392388" y="4932769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2B2CEC83-3FD3-41DC-8D66-D30D53ABA47F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4937732" y="3719624"/>
              <a:ext cx="1" cy="4468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45561CE-976A-465F-9AB7-5BFC0909531A}"/>
                </a:ext>
              </a:extLst>
            </p:cNvPr>
            <p:cNvSpPr/>
            <p:nvPr/>
          </p:nvSpPr>
          <p:spPr>
            <a:xfrm>
              <a:off x="4845999" y="3626096"/>
              <a:ext cx="183466" cy="18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FF66BFC-2D10-4EB3-94AD-AD625E7872FD}"/>
                    </a:ext>
                  </a:extLst>
                </p:cNvPr>
                <p:cNvSpPr/>
                <p:nvPr/>
              </p:nvSpPr>
              <p:spPr>
                <a:xfrm>
                  <a:off x="5621151" y="3384354"/>
                  <a:ext cx="1020535" cy="6393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𝑄𝐹</m:t>
                        </m:r>
                        <m:sSup>
                          <m:sSupPr>
                            <m:ctrlP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FF66BFC-2D10-4EB3-94AD-AD625E7872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1151" y="3384354"/>
                  <a:ext cx="1020535" cy="639357"/>
                </a:xfrm>
                <a:prstGeom prst="rect">
                  <a:avLst/>
                </a:prstGeom>
                <a:blipFill>
                  <a:blip r:embed="rId10"/>
                  <a:stretch>
                    <a:fillRect l="-23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A4CCB78B-04B7-4F40-BC56-9021A9449AEB}"/>
                    </a:ext>
                  </a:extLst>
                </p:cNvPr>
                <p:cNvSpPr txBox="1"/>
                <p:nvPr/>
              </p:nvSpPr>
              <p:spPr>
                <a:xfrm>
                  <a:off x="4451615" y="3218375"/>
                  <a:ext cx="577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A4CCB78B-04B7-4F40-BC56-9021A9449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615" y="3218375"/>
                  <a:ext cx="57785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158" r="-2105" b="-18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617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76D0C9C4-8563-467E-8279-C63650C838B4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6666941" y="3443547"/>
            <a:ext cx="6403" cy="6485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CCCD28E-FEA1-4122-97EB-E0BBB7CE3027}"/>
              </a:ext>
            </a:extLst>
          </p:cNvPr>
          <p:cNvCxnSpPr>
            <a:cxnSpLocks/>
          </p:cNvCxnSpPr>
          <p:nvPr/>
        </p:nvCxnSpPr>
        <p:spPr>
          <a:xfrm flipV="1">
            <a:off x="3746008" y="3308264"/>
            <a:ext cx="6007592" cy="20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7ABC60A-A38C-4F20-9471-09796CAB14DD}"/>
              </a:ext>
            </a:extLst>
          </p:cNvPr>
          <p:cNvCxnSpPr>
            <a:cxnSpLocks/>
          </p:cNvCxnSpPr>
          <p:nvPr/>
        </p:nvCxnSpPr>
        <p:spPr>
          <a:xfrm>
            <a:off x="3736437" y="3077882"/>
            <a:ext cx="6017163" cy="16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DF46D10-3F56-4DC7-B331-C21AC9E176A1}"/>
              </a:ext>
            </a:extLst>
          </p:cNvPr>
          <p:cNvCxnSpPr>
            <a:cxnSpLocks/>
          </p:cNvCxnSpPr>
          <p:nvPr/>
        </p:nvCxnSpPr>
        <p:spPr>
          <a:xfrm flipV="1">
            <a:off x="3736436" y="2825421"/>
            <a:ext cx="6017164" cy="6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C3E729F-404B-446C-8A96-22F120E0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171589"/>
            <a:ext cx="10515600" cy="1325563"/>
          </a:xfrm>
        </p:spPr>
        <p:txBody>
          <a:bodyPr/>
          <a:lstStyle/>
          <a:p>
            <a:r>
              <a:rPr lang="en-US" altLang="zh-TW" dirty="0"/>
              <a:t>Quantum Counting for Hamiltonian Cycle</a:t>
            </a:r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7D74924-796F-4336-9C75-0519511376A7}"/>
              </a:ext>
            </a:extLst>
          </p:cNvPr>
          <p:cNvGrpSpPr/>
          <p:nvPr/>
        </p:nvGrpSpPr>
        <p:grpSpPr>
          <a:xfrm>
            <a:off x="1487971" y="2278234"/>
            <a:ext cx="8265629" cy="3454020"/>
            <a:chOff x="896514" y="2954984"/>
            <a:chExt cx="8265629" cy="3454020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FD7192DE-C69E-4456-A7A1-115813796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550" y="4420005"/>
              <a:ext cx="6007593" cy="257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5E76E18-F374-43B4-8AED-2D463568E07F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5078167"/>
              <a:ext cx="60075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E599363-24C7-4DBA-A637-7A901598B5E6}"/>
                </a:ext>
              </a:extLst>
            </p:cNvPr>
            <p:cNvCxnSpPr>
              <a:cxnSpLocks/>
            </p:cNvCxnSpPr>
            <p:nvPr/>
          </p:nvCxnSpPr>
          <p:spPr>
            <a:xfrm>
              <a:off x="3137132" y="5723335"/>
              <a:ext cx="60075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11AE6BF3-9926-4A99-84D7-6E08650533C2}"/>
                    </a:ext>
                  </a:extLst>
                </p:cNvPr>
                <p:cNvSpPr txBox="1"/>
                <p:nvPr/>
              </p:nvSpPr>
              <p:spPr>
                <a:xfrm>
                  <a:off x="1200439" y="4237624"/>
                  <a:ext cx="1807482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11AE6BF3-9926-4A99-84D7-6E0865053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39" y="4237624"/>
                  <a:ext cx="1807482" cy="412934"/>
                </a:xfrm>
                <a:prstGeom prst="rect">
                  <a:avLst/>
                </a:prstGeom>
                <a:blipFill>
                  <a:blip r:embed="rId2"/>
                  <a:stretch>
                    <a:fillRect l="-3716" t="-5882" b="-235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7673479-46F9-4748-BA44-B38334079106}"/>
                    </a:ext>
                  </a:extLst>
                </p:cNvPr>
                <p:cNvSpPr txBox="1"/>
                <p:nvPr/>
              </p:nvSpPr>
              <p:spPr>
                <a:xfrm>
                  <a:off x="1209747" y="4888367"/>
                  <a:ext cx="1855508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7673479-46F9-4748-BA44-B38334079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747" y="4888367"/>
                  <a:ext cx="1855508" cy="412934"/>
                </a:xfrm>
                <a:prstGeom prst="rect">
                  <a:avLst/>
                </a:prstGeom>
                <a:blipFill>
                  <a:blip r:embed="rId3"/>
                  <a:stretch>
                    <a:fillRect l="-3279" t="-5882" b="-2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02764680-4B87-4ECA-98FF-CFB6D99A67FF}"/>
                    </a:ext>
                  </a:extLst>
                </p:cNvPr>
                <p:cNvSpPr txBox="1"/>
                <p:nvPr/>
              </p:nvSpPr>
              <p:spPr>
                <a:xfrm>
                  <a:off x="1293600" y="5523280"/>
                  <a:ext cx="1473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Flag bit: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02764680-4B87-4ECA-98FF-CFB6D99A6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600" y="5523280"/>
                  <a:ext cx="1473737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4132" t="-7576" b="-257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D4C46D1-B419-46BD-A52E-FA3D91722ADC}"/>
                    </a:ext>
                  </a:extLst>
                </p:cNvPr>
                <p:cNvSpPr/>
                <p:nvPr/>
              </p:nvSpPr>
              <p:spPr>
                <a:xfrm>
                  <a:off x="3723323" y="4237624"/>
                  <a:ext cx="783442" cy="165689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altLang="zh-TW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D4C46D1-B419-46BD-A52E-FA3D91722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23" y="4237624"/>
                  <a:ext cx="783442" cy="16568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176FCD4-A2B7-49D0-990F-244904A62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87051" y="3817012"/>
              <a:ext cx="417202" cy="307903"/>
            </a:xfrm>
            <a:prstGeom prst="rect">
              <a:avLst/>
            </a:prstGeom>
          </p:spPr>
        </p:pic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C5BDBB8-E11A-47C6-A24F-F99AD6B58C49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8895652" y="4124915"/>
              <a:ext cx="0" cy="21869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CD406C-1B75-4D30-8773-A20B33F325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6394012"/>
              <a:ext cx="5990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A77033E-AFB7-4D72-8129-7FA8134E4D05}"/>
                    </a:ext>
                  </a:extLst>
                </p:cNvPr>
                <p:cNvSpPr txBox="1"/>
                <p:nvPr/>
              </p:nvSpPr>
              <p:spPr>
                <a:xfrm>
                  <a:off x="1238039" y="6121585"/>
                  <a:ext cx="1637868" cy="2874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Classical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</a:t>
                  </a:r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A77033E-AFB7-4D72-8129-7FA8134E4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039" y="6121585"/>
                  <a:ext cx="1637868" cy="287419"/>
                </a:xfrm>
                <a:prstGeom prst="rect">
                  <a:avLst/>
                </a:prstGeom>
                <a:blipFill>
                  <a:blip r:embed="rId7"/>
                  <a:stretch>
                    <a:fillRect l="-3717" t="-10638" r="-17100" b="-7659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E2031721-EFEE-4868-8B7B-7C4F891CB112}"/>
                    </a:ext>
                  </a:extLst>
                </p:cNvPr>
                <p:cNvSpPr txBox="1"/>
                <p:nvPr/>
              </p:nvSpPr>
              <p:spPr>
                <a:xfrm>
                  <a:off x="896514" y="3541071"/>
                  <a:ext cx="2143407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QPE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E2031721-EFEE-4868-8B7B-7C4F891CB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14" y="3541071"/>
                  <a:ext cx="2143407" cy="412934"/>
                </a:xfrm>
                <a:prstGeom prst="rect">
                  <a:avLst/>
                </a:prstGeom>
                <a:blipFill>
                  <a:blip r:embed="rId8"/>
                  <a:stretch>
                    <a:fillRect l="-2841" t="-5882" b="-2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EA2D7C1-F040-44BC-9210-C2F644792B5C}"/>
                </a:ext>
              </a:extLst>
            </p:cNvPr>
            <p:cNvCxnSpPr/>
            <p:nvPr/>
          </p:nvCxnSpPr>
          <p:spPr>
            <a:xfrm flipH="1">
              <a:off x="3373673" y="4299275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D47E523C-490A-4304-9973-763B8FB60260}"/>
                </a:ext>
              </a:extLst>
            </p:cNvPr>
            <p:cNvCxnSpPr/>
            <p:nvPr/>
          </p:nvCxnSpPr>
          <p:spPr>
            <a:xfrm flipH="1">
              <a:off x="3392388" y="4932769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2B2CEC83-3FD3-41DC-8D66-D30D53ABA47F}"/>
                </a:ext>
              </a:extLst>
            </p:cNvPr>
            <p:cNvCxnSpPr>
              <a:cxnSpLocks/>
              <a:stCxn id="26" idx="4"/>
              <a:endCxn id="11" idx="0"/>
            </p:cNvCxnSpPr>
            <p:nvPr/>
          </p:nvCxnSpPr>
          <p:spPr>
            <a:xfrm>
              <a:off x="4103028" y="3589630"/>
              <a:ext cx="12016" cy="6479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45561CE-976A-465F-9AB7-5BFC0909531A}"/>
                </a:ext>
              </a:extLst>
            </p:cNvPr>
            <p:cNvSpPr/>
            <p:nvPr/>
          </p:nvSpPr>
          <p:spPr>
            <a:xfrm>
              <a:off x="3980425" y="3369446"/>
              <a:ext cx="245205" cy="2201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A4CCB78B-04B7-4F40-BC56-9021A9449AEB}"/>
                    </a:ext>
                  </a:extLst>
                </p:cNvPr>
                <p:cNvSpPr txBox="1"/>
                <p:nvPr/>
              </p:nvSpPr>
              <p:spPr>
                <a:xfrm>
                  <a:off x="5215618" y="2954984"/>
                  <a:ext cx="577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A4CCB78B-04B7-4F40-BC56-9021A9449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618" y="2954984"/>
                  <a:ext cx="57785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191" r="-3191" b="-18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FF66BFC-2D10-4EB3-94AD-AD625E7872FD}"/>
                    </a:ext>
                  </a:extLst>
                </p:cNvPr>
                <p:cNvSpPr/>
                <p:nvPr/>
              </p:nvSpPr>
              <p:spPr>
                <a:xfrm>
                  <a:off x="6630665" y="3426083"/>
                  <a:ext cx="1020535" cy="6393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𝑄𝐹</m:t>
                        </m:r>
                        <m:sSup>
                          <m:sSupPr>
                            <m:ctrlP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FF66BFC-2D10-4EB3-94AD-AD625E7872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65" y="3426083"/>
                  <a:ext cx="1020535" cy="639357"/>
                </a:xfrm>
                <a:prstGeom prst="rect">
                  <a:avLst/>
                </a:prstGeom>
                <a:blipFill>
                  <a:blip r:embed="rId10"/>
                  <a:stretch>
                    <a:fillRect l="-23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F352A27-D2D5-4B01-A26B-875AED6884F0}"/>
              </a:ext>
            </a:extLst>
          </p:cNvPr>
          <p:cNvCxnSpPr/>
          <p:nvPr/>
        </p:nvCxnSpPr>
        <p:spPr>
          <a:xfrm flipH="1">
            <a:off x="3983845" y="2712013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B70C91A-386D-4CDD-BD2C-871E8C194BBD}"/>
              </a:ext>
            </a:extLst>
          </p:cNvPr>
          <p:cNvCxnSpPr/>
          <p:nvPr/>
        </p:nvCxnSpPr>
        <p:spPr>
          <a:xfrm flipH="1">
            <a:off x="3978269" y="2969568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90A7C5E-081D-41F1-9579-DF84CE7B7AF4}"/>
              </a:ext>
            </a:extLst>
          </p:cNvPr>
          <p:cNvCxnSpPr/>
          <p:nvPr/>
        </p:nvCxnSpPr>
        <p:spPr>
          <a:xfrm flipH="1">
            <a:off x="3960293" y="3203232"/>
            <a:ext cx="142043" cy="284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弧 3">
            <a:extLst>
              <a:ext uri="{FF2B5EF4-FFF2-40B4-BE49-F238E27FC236}">
                <a16:creationId xmlns:a16="http://schemas.microsoft.com/office/drawing/2014/main" id="{545CDA1F-8C2C-4E82-8C58-CDA7CEF815D4}"/>
              </a:ext>
            </a:extLst>
          </p:cNvPr>
          <p:cNvSpPr/>
          <p:nvPr/>
        </p:nvSpPr>
        <p:spPr>
          <a:xfrm>
            <a:off x="3523224" y="2716444"/>
            <a:ext cx="153843" cy="8115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E879DCE-6D4B-4810-97C7-9C8970A93F54}"/>
              </a:ext>
            </a:extLst>
          </p:cNvPr>
          <p:cNvSpPr/>
          <p:nvPr/>
        </p:nvSpPr>
        <p:spPr>
          <a:xfrm>
            <a:off x="5577463" y="2979841"/>
            <a:ext cx="245205" cy="220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8628F50-44A8-4701-A66C-0A4E8A9CDC1E}"/>
              </a:ext>
            </a:extLst>
          </p:cNvPr>
          <p:cNvSpPr/>
          <p:nvPr/>
        </p:nvSpPr>
        <p:spPr>
          <a:xfrm>
            <a:off x="6544338" y="3223363"/>
            <a:ext cx="245205" cy="220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A74C0C5-9BBA-4AEA-8748-9125DEE54F63}"/>
                  </a:ext>
                </a:extLst>
              </p:cNvPr>
              <p:cNvSpPr/>
              <p:nvPr/>
            </p:nvSpPr>
            <p:spPr>
              <a:xfrm>
                <a:off x="5324746" y="3564457"/>
                <a:ext cx="783442" cy="16568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altLang="zh-TW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A74C0C5-9BBA-4AEA-8748-9125DEE54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746" y="3564457"/>
                <a:ext cx="783442" cy="16568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E6162DF-A283-4B6C-AA21-1BA18F89EAF7}"/>
                  </a:ext>
                </a:extLst>
              </p:cNvPr>
              <p:cNvSpPr/>
              <p:nvPr/>
            </p:nvSpPr>
            <p:spPr>
              <a:xfrm>
                <a:off x="6291868" y="3567154"/>
                <a:ext cx="783442" cy="16568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altLang="zh-TW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E6162DF-A283-4B6C-AA21-1BA18F89E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68" y="3567154"/>
                <a:ext cx="783442" cy="16568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F8E78FE-945B-4841-9A89-D5F00E82C368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5700066" y="2979841"/>
            <a:ext cx="4669" cy="5961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>
            <a:extLst>
              <a:ext uri="{FF2B5EF4-FFF2-40B4-BE49-F238E27FC236}">
                <a16:creationId xmlns:a16="http://schemas.microsoft.com/office/drawing/2014/main" id="{7C89A8D2-5317-48AA-BC72-5C8ECA8A7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520" y="2910682"/>
            <a:ext cx="417202" cy="307903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2D1DCFE8-1917-474B-9340-FC87F4EAE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275" y="2653779"/>
            <a:ext cx="417202" cy="307903"/>
          </a:xfrm>
          <a:prstGeom prst="rect">
            <a:avLst/>
          </a:prstGeom>
        </p:spPr>
      </p:pic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6758E02-3235-4B57-B462-2193663188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9041121" y="3218585"/>
            <a:ext cx="24102" cy="2416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9840518D-92BE-45A4-9E8B-A96E2E1268D9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568876" y="2961682"/>
            <a:ext cx="0" cy="2705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85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3ED23-38A2-4F19-816E-EB46D96B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1" y="41083"/>
            <a:ext cx="10515600" cy="1325563"/>
          </a:xfrm>
        </p:spPr>
        <p:txBody>
          <a:bodyPr/>
          <a:lstStyle/>
          <a:p>
            <a:r>
              <a:rPr lang="en-US" altLang="zh-TW" dirty="0"/>
              <a:t>The error of Q. Counting and required QPE bits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BC058D-DB27-4852-AA71-1B4D5573C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884" y="1135640"/>
                <a:ext cx="10515600" cy="5611379"/>
              </a:xfrm>
            </p:spPr>
            <p:txBody>
              <a:bodyPr/>
              <a:lstStyle/>
              <a:p>
                <a:pPr marL="285750" indent="-285750">
                  <a:lnSpc>
                    <a:spcPct val="130000"/>
                  </a:lnSpc>
                </a:pPr>
                <a:r>
                  <a:rPr lang="en-US" altLang="zh-TW" dirty="0"/>
                  <a:t>If there are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acceptable solutions out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dirty="0"/>
                  <a:t>, the error of Q. Counting is</a:t>
                </a:r>
                <a:r>
                  <a:rPr lang="en-US" altLang="zh-TW" baseline="30000" dirty="0"/>
                  <a:t>[4]</a:t>
                </a:r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285750" indent="-285750"/>
                <a:r>
                  <a:rPr lang="en-US" altLang="zh-TW" dirty="0"/>
                  <a:t>The number require of QPE qubits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is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of the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order</a:t>
                </a:r>
              </a:p>
              <a:p>
                <a:pPr marL="742950" lvl="1" indent="-285750"/>
                <a:r>
                  <a:rPr lang="en-US" altLang="zh-TW" dirty="0"/>
                  <a:t>This causes multiple orders </a:t>
                </a:r>
                <a:br>
                  <a:rPr lang="en-US" altLang="zh-TW" dirty="0"/>
                </a:br>
                <a:r>
                  <a:rPr lang="en-US" altLang="zh-TW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⟩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gate </a:t>
                </a:r>
              </a:p>
              <a:p>
                <a:pPr marL="742950" lvl="1" indent="-285750"/>
                <a:r>
                  <a:rPr lang="en-US" altLang="zh-TW" dirty="0"/>
                  <a:t>Too many QPE qubit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may </a:t>
                </a:r>
                <a:br>
                  <a:rPr lang="en-US" altLang="zh-TW" dirty="0"/>
                </a:br>
                <a:r>
                  <a:rPr lang="en-US" altLang="zh-TW" dirty="0"/>
                  <a:t>cause error in counting.</a:t>
                </a:r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BC058D-DB27-4852-AA71-1B4D5573C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884" y="1135640"/>
                <a:ext cx="10515600" cy="5611379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E8CF1617-EDF0-40A9-A758-75251D35DF9C}"/>
              </a:ext>
            </a:extLst>
          </p:cNvPr>
          <p:cNvGrpSpPr/>
          <p:nvPr/>
        </p:nvGrpSpPr>
        <p:grpSpPr>
          <a:xfrm>
            <a:off x="5411674" y="3224813"/>
            <a:ext cx="6457770" cy="3190629"/>
            <a:chOff x="1070494" y="3218375"/>
            <a:chExt cx="6457770" cy="3190629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A315F70D-A478-4D71-B8FF-4EB3496B5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550" y="4436884"/>
              <a:ext cx="4373714" cy="88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533662A-79AC-4646-B61E-64CE4BBC1C34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5078167"/>
              <a:ext cx="437371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4955C6A3-345B-4F7E-83F6-F8D2011B4BD8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5723335"/>
              <a:ext cx="437371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9E32BB1E-38C8-413B-B625-80E9E91F83B9}"/>
                    </a:ext>
                  </a:extLst>
                </p:cNvPr>
                <p:cNvSpPr txBox="1"/>
                <p:nvPr/>
              </p:nvSpPr>
              <p:spPr>
                <a:xfrm>
                  <a:off x="1301799" y="4277427"/>
                  <a:ext cx="1807482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9E32BB1E-38C8-413B-B625-80E9E91F8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799" y="4277427"/>
                  <a:ext cx="1807482" cy="412934"/>
                </a:xfrm>
                <a:prstGeom prst="rect">
                  <a:avLst/>
                </a:prstGeom>
                <a:blipFill>
                  <a:blip r:embed="rId3"/>
                  <a:stretch>
                    <a:fillRect l="-3716" t="-7463" b="-253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300148F1-9C79-42AB-AF41-C87C381D22EC}"/>
                    </a:ext>
                  </a:extLst>
                </p:cNvPr>
                <p:cNvSpPr txBox="1"/>
                <p:nvPr/>
              </p:nvSpPr>
              <p:spPr>
                <a:xfrm>
                  <a:off x="1361837" y="4863420"/>
                  <a:ext cx="1855508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300148F1-9C79-42AB-AF41-C87C381D2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837" y="4863420"/>
                  <a:ext cx="1855508" cy="412934"/>
                </a:xfrm>
                <a:prstGeom prst="rect">
                  <a:avLst/>
                </a:prstGeom>
                <a:blipFill>
                  <a:blip r:embed="rId4"/>
                  <a:stretch>
                    <a:fillRect l="-3618" t="-5882" b="-2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A54ED67-03B1-49E6-944A-336F8B544807}"/>
                    </a:ext>
                  </a:extLst>
                </p:cNvPr>
                <p:cNvSpPr txBox="1"/>
                <p:nvPr/>
              </p:nvSpPr>
              <p:spPr>
                <a:xfrm>
                  <a:off x="1400633" y="5511388"/>
                  <a:ext cx="1473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Flag bit: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A54ED67-03B1-49E6-944A-336F8B544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633" y="5511388"/>
                  <a:ext cx="1473737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4545" t="-7576" b="-257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B7E7542-DDF8-44D0-8C3E-F0A1F68FCF17}"/>
                    </a:ext>
                  </a:extLst>
                </p:cNvPr>
                <p:cNvSpPr/>
                <p:nvPr/>
              </p:nvSpPr>
              <p:spPr>
                <a:xfrm>
                  <a:off x="4402470" y="4166468"/>
                  <a:ext cx="1070525" cy="196669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sup>
                        </m:sSup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B7E7542-DDF8-44D0-8C3E-F0A1F68FCF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470" y="4166468"/>
                  <a:ext cx="1070525" cy="1966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1196908-E626-4B39-93F4-ADB720C3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4921" y="3564118"/>
              <a:ext cx="417202" cy="307903"/>
            </a:xfrm>
            <a:prstGeom prst="rect">
              <a:avLst/>
            </a:prstGeom>
          </p:spPr>
        </p:pic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CBF0C823-5506-4285-B7D4-0905BD555C1C}"/>
                </a:ext>
              </a:extLst>
            </p:cNvPr>
            <p:cNvCxnSpPr>
              <a:cxnSpLocks/>
            </p:cNvCxnSpPr>
            <p:nvPr/>
          </p:nvCxnSpPr>
          <p:spPr>
            <a:xfrm>
              <a:off x="7086889" y="3728493"/>
              <a:ext cx="0" cy="2665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A5719AF-1600-4545-95FE-D60F995DBA53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6394012"/>
              <a:ext cx="43737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87C7AD3C-1D1A-4F50-9EBA-15F693DE2229}"/>
                    </a:ext>
                  </a:extLst>
                </p:cNvPr>
                <p:cNvSpPr txBox="1"/>
                <p:nvPr/>
              </p:nvSpPr>
              <p:spPr>
                <a:xfrm>
                  <a:off x="1238039" y="6121585"/>
                  <a:ext cx="1637868" cy="2874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Classical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</a:t>
                  </a:r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87C7AD3C-1D1A-4F50-9EBA-15F693DE2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039" y="6121585"/>
                  <a:ext cx="1637868" cy="287419"/>
                </a:xfrm>
                <a:prstGeom prst="rect">
                  <a:avLst/>
                </a:prstGeom>
                <a:blipFill>
                  <a:blip r:embed="rId8"/>
                  <a:stretch>
                    <a:fillRect l="-3717" t="-10638" r="-17100" b="-7659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241638E-141A-4D7D-A6BB-0F3B72E46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551" y="3719624"/>
              <a:ext cx="4373713" cy="88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5F7B5C3-483F-48D9-A215-712A72C831A4}"/>
                    </a:ext>
                  </a:extLst>
                </p:cNvPr>
                <p:cNvSpPr txBox="1"/>
                <p:nvPr/>
              </p:nvSpPr>
              <p:spPr>
                <a:xfrm>
                  <a:off x="1070494" y="3513157"/>
                  <a:ext cx="2143407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QPE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5F7B5C3-483F-48D9-A215-712A72C83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94" y="3513157"/>
                  <a:ext cx="2143407" cy="412934"/>
                </a:xfrm>
                <a:prstGeom prst="rect">
                  <a:avLst/>
                </a:prstGeom>
                <a:blipFill>
                  <a:blip r:embed="rId9"/>
                  <a:stretch>
                    <a:fillRect l="-3134" t="-4412" b="-2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2730B7D-4097-425D-8DB8-6F7AB4A1D2CF}"/>
                </a:ext>
              </a:extLst>
            </p:cNvPr>
            <p:cNvCxnSpPr/>
            <p:nvPr/>
          </p:nvCxnSpPr>
          <p:spPr>
            <a:xfrm flipH="1">
              <a:off x="3395051" y="3597751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F5B8B83-80E4-4792-984A-9E77C773B397}"/>
                </a:ext>
              </a:extLst>
            </p:cNvPr>
            <p:cNvCxnSpPr/>
            <p:nvPr/>
          </p:nvCxnSpPr>
          <p:spPr>
            <a:xfrm flipH="1">
              <a:off x="3373673" y="4299275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D7865DF-2FA4-4ADA-A6BA-B4E2B4B92FF9}"/>
                </a:ext>
              </a:extLst>
            </p:cNvPr>
            <p:cNvCxnSpPr/>
            <p:nvPr/>
          </p:nvCxnSpPr>
          <p:spPr>
            <a:xfrm flipH="1">
              <a:off x="3392388" y="4932769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7EC5AE0-B855-44A0-944F-868194B85010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4937732" y="3719624"/>
              <a:ext cx="1" cy="4468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50769D0C-2AC1-4028-93DA-052E8AE18EE2}"/>
                </a:ext>
              </a:extLst>
            </p:cNvPr>
            <p:cNvSpPr/>
            <p:nvPr/>
          </p:nvSpPr>
          <p:spPr>
            <a:xfrm>
              <a:off x="4845999" y="3626096"/>
              <a:ext cx="183466" cy="18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CA84309-395C-4A8D-BB0F-4717626D799A}"/>
                    </a:ext>
                  </a:extLst>
                </p:cNvPr>
                <p:cNvSpPr/>
                <p:nvPr/>
              </p:nvSpPr>
              <p:spPr>
                <a:xfrm>
                  <a:off x="5621151" y="3384354"/>
                  <a:ext cx="1020535" cy="6393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𝑄𝐹</m:t>
                        </m:r>
                        <m:sSup>
                          <m:sSupPr>
                            <m:ctrlP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CA84309-395C-4A8D-BB0F-4717626D7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1151" y="3384354"/>
                  <a:ext cx="1020535" cy="639357"/>
                </a:xfrm>
                <a:prstGeom prst="rect">
                  <a:avLst/>
                </a:prstGeom>
                <a:blipFill>
                  <a:blip r:embed="rId10"/>
                  <a:stretch>
                    <a:fillRect l="-23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2AE362C0-13C0-49EB-AEFF-480E7956C502}"/>
                    </a:ext>
                  </a:extLst>
                </p:cNvPr>
                <p:cNvSpPr txBox="1"/>
                <p:nvPr/>
              </p:nvSpPr>
              <p:spPr>
                <a:xfrm>
                  <a:off x="4451615" y="3218375"/>
                  <a:ext cx="577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2AE362C0-13C0-49EB-AEFF-480E7956C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615" y="3218375"/>
                  <a:ext cx="57785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105" r="-3158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7708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32533-3A45-4482-AF2E-5A151ABC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46" y="165456"/>
            <a:ext cx="10515600" cy="1325563"/>
          </a:xfrm>
        </p:spPr>
        <p:txBody>
          <a:bodyPr/>
          <a:lstStyle/>
          <a:p>
            <a:r>
              <a:rPr lang="en-US" altLang="zh-TW" dirty="0"/>
              <a:t>Example of Q. Counting 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2359EAB-E585-4DF9-9485-16CB9DCBF3A3}"/>
              </a:ext>
            </a:extLst>
          </p:cNvPr>
          <p:cNvGrpSpPr/>
          <p:nvPr/>
        </p:nvGrpSpPr>
        <p:grpSpPr>
          <a:xfrm>
            <a:off x="8859521" y="365125"/>
            <a:ext cx="2494279" cy="2304106"/>
            <a:chOff x="9595757" y="1327510"/>
            <a:chExt cx="2041377" cy="2101489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91127E8-0AFF-4753-AA78-3E2973AB6E80}"/>
                </a:ext>
              </a:extLst>
            </p:cNvPr>
            <p:cNvGrpSpPr/>
            <p:nvPr/>
          </p:nvGrpSpPr>
          <p:grpSpPr>
            <a:xfrm>
              <a:off x="9625018" y="1327510"/>
              <a:ext cx="1985075" cy="2101489"/>
              <a:chOff x="9492010" y="1475617"/>
              <a:chExt cx="2111246" cy="2415047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0BDB4F2A-E92D-4A5B-B5B1-42FE7C693E0C}"/>
                  </a:ext>
                </a:extLst>
              </p:cNvPr>
              <p:cNvCxnSpPr/>
              <p:nvPr/>
            </p:nvCxnSpPr>
            <p:spPr>
              <a:xfrm>
                <a:off x="9729926" y="1935332"/>
                <a:ext cx="168675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7D15217E-C4E5-4C76-8808-1F84976A169A}"/>
                  </a:ext>
                </a:extLst>
              </p:cNvPr>
              <p:cNvCxnSpPr/>
              <p:nvPr/>
            </p:nvCxnSpPr>
            <p:spPr>
              <a:xfrm>
                <a:off x="9729926" y="3357238"/>
                <a:ext cx="168675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5B828C17-2029-409C-B05F-30F99F8AD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16683" y="1935332"/>
                <a:ext cx="0" cy="142190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FB534B31-2791-4F03-ACF0-585AD11398C6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9713435" y="1937282"/>
                <a:ext cx="1703249" cy="14199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6651CCF-09F5-462C-845A-7C09785801C0}"/>
                  </a:ext>
                </a:extLst>
              </p:cNvPr>
              <p:cNvSpPr txBox="1"/>
              <p:nvPr/>
            </p:nvSpPr>
            <p:spPr>
              <a:xfrm>
                <a:off x="9543354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0B877BC-E48E-496F-B279-17A0480443B1}"/>
                  </a:ext>
                </a:extLst>
              </p:cNvPr>
              <p:cNvSpPr txBox="1"/>
              <p:nvPr/>
            </p:nvSpPr>
            <p:spPr>
              <a:xfrm>
                <a:off x="11246605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68551F5-5103-49DE-88C0-573FCA5AA638}"/>
                  </a:ext>
                </a:extLst>
              </p:cNvPr>
              <p:cNvSpPr txBox="1"/>
              <p:nvPr/>
            </p:nvSpPr>
            <p:spPr>
              <a:xfrm>
                <a:off x="9492010" y="329686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79B2CD4-853D-49A9-B277-BEBD5E35DF33}"/>
                  </a:ext>
                </a:extLst>
              </p:cNvPr>
              <p:cNvSpPr txBox="1"/>
              <p:nvPr/>
            </p:nvSpPr>
            <p:spPr>
              <a:xfrm>
                <a:off x="11245093" y="3296863"/>
                <a:ext cx="358163" cy="59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C627501-EB6A-450D-B70F-B3215725A084}"/>
                </a:ext>
              </a:extLst>
            </p:cNvPr>
            <p:cNvSpPr txBox="1"/>
            <p:nvPr/>
          </p:nvSpPr>
          <p:spPr>
            <a:xfrm>
              <a:off x="10462444" y="149670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B65D00-BC23-498D-B404-1E30C920D392}"/>
                </a:ext>
              </a:extLst>
            </p:cNvPr>
            <p:cNvSpPr txBox="1"/>
            <p:nvPr/>
          </p:nvSpPr>
          <p:spPr>
            <a:xfrm>
              <a:off x="9595757" y="21040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4E90140-0980-42CE-B0BF-E1C2D27FD449}"/>
                </a:ext>
              </a:extLst>
            </p:cNvPr>
            <p:cNvSpPr txBox="1"/>
            <p:nvPr/>
          </p:nvSpPr>
          <p:spPr>
            <a:xfrm>
              <a:off x="10516459" y="21265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496B4D4-5B37-421D-B748-2BC7D3207AAA}"/>
                </a:ext>
              </a:extLst>
            </p:cNvPr>
            <p:cNvSpPr txBox="1"/>
            <p:nvPr/>
          </p:nvSpPr>
          <p:spPr>
            <a:xfrm>
              <a:off x="11296976" y="214742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BE23E336-D5DC-4670-A8D6-2AAC8AE11056}"/>
                </a:ext>
              </a:extLst>
            </p:cNvPr>
            <p:cNvCxnSpPr>
              <a:cxnSpLocks/>
            </p:cNvCxnSpPr>
            <p:nvPr/>
          </p:nvCxnSpPr>
          <p:spPr>
            <a:xfrm>
              <a:off x="9848719" y="1727536"/>
              <a:ext cx="0" cy="123729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204041F-9CBC-4D56-BB67-B080F196B91F}"/>
                </a:ext>
              </a:extLst>
            </p:cNvPr>
            <p:cNvSpPr txBox="1"/>
            <p:nvPr/>
          </p:nvSpPr>
          <p:spPr>
            <a:xfrm>
              <a:off x="10541106" y="275319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51722C03-2A9B-4180-95BB-1D58D673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811" y="2923149"/>
            <a:ext cx="4958084" cy="3618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090ED-F9C3-4F50-B7E8-8A05954EE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43" y="1441987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We choose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+1=6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bit for Q. counting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With 5120 tries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measuring shows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100101 on QPE bits </a:t>
                </a:r>
                <a:br>
                  <a:rPr lang="en-US" altLang="zh-TW" dirty="0"/>
                </a:br>
                <a:r>
                  <a:rPr lang="en-US" altLang="zh-TW" dirty="0"/>
                  <a:t>with 538 tries is the highest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It corresponds to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3.63247</m:t>
                    </m:r>
                  </m:oMath>
                </a14:m>
                <a:r>
                  <a:rPr lang="en-US" altLang="zh-TW" dirty="0"/>
                  <a:t> per G operation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The number of solutions is calculated to be </a:t>
                </a:r>
                <a:br>
                  <a:rPr lang="en-US" altLang="zh-TW" dirty="0"/>
                </a:b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=1.89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with error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≤1.39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actual number of HC is 1 route.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090ED-F9C3-4F50-B7E8-8A05954EE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43" y="1441987"/>
                <a:ext cx="10515600" cy="4351338"/>
              </a:xfrm>
              <a:blipFill>
                <a:blip r:embed="rId3"/>
                <a:stretch>
                  <a:fillRect l="-754" t="-1122" b="-12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843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E6B9C-595C-42A0-852E-819402DE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20" y="66832"/>
            <a:ext cx="10515600" cy="1325563"/>
          </a:xfrm>
        </p:spPr>
        <p:txBody>
          <a:bodyPr/>
          <a:lstStyle/>
          <a:p>
            <a:r>
              <a:rPr lang="en-US" altLang="zh-TW" dirty="0"/>
              <a:t>Another Example of Q. Counting (1/2)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A34BF4F-A85A-4D3D-9B9F-31C622D90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070" y="1126808"/>
                <a:ext cx="10590050" cy="554557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There are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4 solutions </a:t>
                </a:r>
                <a:r>
                  <a:rPr lang="en-US" altLang="zh-TW" dirty="0"/>
                  <a:t>of HC.</a:t>
                </a:r>
              </a:p>
              <a:p>
                <a:pPr lvl="1"/>
                <a:r>
                  <a:rPr lang="en-US" altLang="zh-TW" dirty="0"/>
                  <a:t>01367, 12345, 01456 and 02357</a:t>
                </a:r>
              </a:p>
              <a:p>
                <a:r>
                  <a:rPr lang="en-US" altLang="zh-TW" dirty="0"/>
                  <a:t>We choose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+1=9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bit for Q. counting</a:t>
                </a:r>
              </a:p>
              <a:p>
                <a:pPr lvl="1"/>
                <a:r>
                  <a:rPr lang="en-US" altLang="zh-TW" dirty="0"/>
                  <a:t>With 5120 tries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100111100</m:t>
                            </m:r>
                          </m:e>
                        </m:d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=316</m:t>
                    </m:r>
                  </m:oMath>
                </a14:m>
                <a:r>
                  <a:rPr lang="en-US" altLang="zh-TW" dirty="0"/>
                  <a:t> on QPE bits </a:t>
                </a:r>
                <a:br>
                  <a:rPr lang="en-US" altLang="zh-TW" dirty="0"/>
                </a:br>
                <a:r>
                  <a:rPr lang="en-US" altLang="zh-TW" dirty="0"/>
                  <a:t>with 1397 tries is the highest</a:t>
                </a:r>
              </a:p>
              <a:p>
                <a:pPr lvl="1"/>
                <a:r>
                  <a:rPr lang="en-US" altLang="zh-TW" dirty="0"/>
                  <a:t>It corresponds 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=3.87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79</m:t>
                    </m:r>
                  </m:oMath>
                </a14:m>
                <a:r>
                  <a:rPr lang="en-US" altLang="zh-TW" dirty="0"/>
                  <a:t>per G operation</a:t>
                </a:r>
              </a:p>
              <a:p>
                <a:pPr lvl="1"/>
                <a:r>
                  <a:rPr lang="en-US" altLang="zh-TW" dirty="0"/>
                  <a:t>The number of solutions is calculated to be </a:t>
                </a:r>
                <a:br>
                  <a:rPr lang="en-US" altLang="zh-TW" dirty="0"/>
                </a:b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=33.1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with error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≤1.36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A34BF4F-A85A-4D3D-9B9F-31C622D90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070" y="1126808"/>
                <a:ext cx="10590050" cy="5545570"/>
              </a:xfrm>
              <a:blipFill>
                <a:blip r:embed="rId2"/>
                <a:stretch>
                  <a:fillRect l="-806" t="-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6D2B373A-6B43-4C30-8B01-82AC9E4FAA00}"/>
              </a:ext>
            </a:extLst>
          </p:cNvPr>
          <p:cNvGrpSpPr/>
          <p:nvPr/>
        </p:nvGrpSpPr>
        <p:grpSpPr>
          <a:xfrm>
            <a:off x="9378685" y="185622"/>
            <a:ext cx="2536586" cy="2578320"/>
            <a:chOff x="8826031" y="290727"/>
            <a:chExt cx="2286594" cy="229504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344EA2E-653E-4F22-AE19-0C764BA0E8BA}"/>
                </a:ext>
              </a:extLst>
            </p:cNvPr>
            <p:cNvGrpSpPr/>
            <p:nvPr/>
          </p:nvGrpSpPr>
          <p:grpSpPr>
            <a:xfrm>
              <a:off x="8905043" y="450033"/>
              <a:ext cx="2207582" cy="2135734"/>
              <a:chOff x="8612079" y="1497598"/>
              <a:chExt cx="2207582" cy="2135734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59C88D39-7EE8-4758-BF8F-C0A28934BE40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0231737F-5FDA-4B6E-9A72-C5447B3ABA06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BE4CF409-F7E1-4047-916C-45F8C3A38CB5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C910BB5A-C31E-48F7-92ED-940F5BE053B8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0F8EF0DC-EB98-40D9-BAA6-3966862436CA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8812B0BA-BE0F-4AA6-A169-58570BB8E1F7}"/>
                  </a:ext>
                </a:extLst>
              </p:cNvPr>
              <p:cNvCxnSpPr>
                <a:stCxn id="16" idx="4"/>
                <a:endCxn id="18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4DF07057-DAB2-4BBF-8592-F252EF921DCF}"/>
                  </a:ext>
                </a:extLst>
              </p:cNvPr>
              <p:cNvCxnSpPr>
                <a:stCxn id="20" idx="6"/>
                <a:endCxn id="16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80AE2669-2A4B-4105-B5D7-F3D897F30F0E}"/>
                  </a:ext>
                </a:extLst>
              </p:cNvPr>
              <p:cNvCxnSpPr>
                <a:cxnSpLocks/>
                <a:stCxn id="20" idx="4"/>
                <a:endCxn id="19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C9FC9265-6D00-41B3-8761-60C73B8DF489}"/>
                  </a:ext>
                </a:extLst>
              </p:cNvPr>
              <p:cNvCxnSpPr>
                <a:stCxn id="19" idx="6"/>
                <a:endCxn id="18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9404CE73-B1FD-4B4A-84C4-2E8437FEE5F5}"/>
                  </a:ext>
                </a:extLst>
              </p:cNvPr>
              <p:cNvCxnSpPr>
                <a:stCxn id="21" idx="3"/>
                <a:endCxn id="19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7D0AB3FF-FA9C-4B21-91F8-1A8AAD5F8DCE}"/>
                  </a:ext>
                </a:extLst>
              </p:cNvPr>
              <p:cNvCxnSpPr>
                <a:stCxn id="21" idx="5"/>
                <a:endCxn id="18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DD6D2D73-50B4-49E3-960C-C152C952C992}"/>
                  </a:ext>
                </a:extLst>
              </p:cNvPr>
              <p:cNvCxnSpPr>
                <a:stCxn id="16" idx="3"/>
                <a:endCxn id="21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8FFAD5B0-C505-4FC3-BA68-C9BB31EBB480}"/>
                  </a:ext>
                </a:extLst>
              </p:cNvPr>
              <p:cNvCxnSpPr>
                <a:stCxn id="20" idx="5"/>
                <a:endCxn id="21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C75862C-15AD-4636-9A67-238466F65D36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2960E40-045F-49E9-B7FB-F03A0FB426D6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422FE8A-CDF7-4E86-8B82-EA74E1399964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CE146C0-A4EE-497A-B763-32F0E8CF09D5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8FBD2BF-7A85-4BC4-A4F6-F6D2A95343E1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3D060CB-7F32-4E17-9C36-1593DB6D5264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5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1CF8EBD-1806-4555-9AF6-F52D16C1417A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6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EDA170-3FED-4F0F-B770-5BE2CC90089A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7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2" name="圖片 31">
            <a:extLst>
              <a:ext uri="{FF2B5EF4-FFF2-40B4-BE49-F238E27FC236}">
                <a16:creationId xmlns:a16="http://schemas.microsoft.com/office/drawing/2014/main" id="{01C35F8F-F574-468F-BD08-3BF76E4B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392" y="3313326"/>
            <a:ext cx="4080261" cy="32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93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66444-2300-4F6E-B7FA-222CD7CC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41" y="204425"/>
            <a:ext cx="10515600" cy="1325563"/>
          </a:xfrm>
        </p:spPr>
        <p:txBody>
          <a:bodyPr/>
          <a:lstStyle/>
          <a:p>
            <a:r>
              <a:rPr lang="en-US" altLang="zh-TW" dirty="0"/>
              <a:t>Another Example of Q. Counting (2/2) 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D0DB9E0-222C-4F69-8B84-E4FC4C11956C}"/>
              </a:ext>
            </a:extLst>
          </p:cNvPr>
          <p:cNvGrpSpPr/>
          <p:nvPr/>
        </p:nvGrpSpPr>
        <p:grpSpPr>
          <a:xfrm>
            <a:off x="9378685" y="185622"/>
            <a:ext cx="2536586" cy="2578320"/>
            <a:chOff x="8826031" y="290727"/>
            <a:chExt cx="2286594" cy="229504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B39B94C-CC1A-4D17-B704-95FFFE2EA49A}"/>
                </a:ext>
              </a:extLst>
            </p:cNvPr>
            <p:cNvGrpSpPr/>
            <p:nvPr/>
          </p:nvGrpSpPr>
          <p:grpSpPr>
            <a:xfrm>
              <a:off x="8905043" y="450033"/>
              <a:ext cx="2207582" cy="2135734"/>
              <a:chOff x="8612079" y="1497598"/>
              <a:chExt cx="2207582" cy="2135734"/>
            </a:xfrm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DF339F06-E73E-453B-93F2-D8670F865430}"/>
                  </a:ext>
                </a:extLst>
              </p:cNvPr>
              <p:cNvSpPr/>
              <p:nvPr/>
            </p:nvSpPr>
            <p:spPr>
              <a:xfrm>
                <a:off x="10433482" y="1497598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445C2667-9864-4DF7-85CF-ED8E2849164F}"/>
                  </a:ext>
                </a:extLst>
              </p:cNvPr>
              <p:cNvSpPr/>
              <p:nvPr/>
            </p:nvSpPr>
            <p:spPr>
              <a:xfrm>
                <a:off x="10433481" y="3235910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147E30EF-5F06-45CD-BD68-F883CB4B51E7}"/>
                  </a:ext>
                </a:extLst>
              </p:cNvPr>
              <p:cNvSpPr/>
              <p:nvPr/>
            </p:nvSpPr>
            <p:spPr>
              <a:xfrm>
                <a:off x="8612079" y="324715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99219EF-05FF-46DB-90C1-A4E6098E50DE}"/>
                  </a:ext>
                </a:extLst>
              </p:cNvPr>
              <p:cNvSpPr/>
              <p:nvPr/>
            </p:nvSpPr>
            <p:spPr>
              <a:xfrm>
                <a:off x="8643891" y="1550937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AE5E7BAD-0372-4502-A5E8-04412CEE79D1}"/>
                  </a:ext>
                </a:extLst>
              </p:cNvPr>
              <p:cNvSpPr/>
              <p:nvPr/>
            </p:nvSpPr>
            <p:spPr>
              <a:xfrm>
                <a:off x="9487270" y="2368133"/>
                <a:ext cx="386179" cy="38617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C54F2CC4-E5DE-47C5-8726-569E9494AA09}"/>
                  </a:ext>
                </a:extLst>
              </p:cNvPr>
              <p:cNvCxnSpPr>
                <a:stCxn id="14" idx="4"/>
                <a:endCxn id="15" idx="0"/>
              </p:cNvCxnSpPr>
              <p:nvPr/>
            </p:nvCxnSpPr>
            <p:spPr>
              <a:xfrm flipH="1">
                <a:off x="10626571" y="1883777"/>
                <a:ext cx="1" cy="13521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FBE4867F-C810-40B6-A705-081D9A4E5AA9}"/>
                  </a:ext>
                </a:extLst>
              </p:cNvPr>
              <p:cNvCxnSpPr>
                <a:stCxn id="17" idx="6"/>
                <a:endCxn id="14" idx="2"/>
              </p:cNvCxnSpPr>
              <p:nvPr/>
            </p:nvCxnSpPr>
            <p:spPr>
              <a:xfrm flipV="1">
                <a:off x="9030070" y="1690688"/>
                <a:ext cx="1403412" cy="5333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6AFD2E06-4D3B-4B9A-B625-896352A10C9A}"/>
                  </a:ext>
                </a:extLst>
              </p:cNvPr>
              <p:cNvCxnSpPr>
                <a:cxnSpLocks/>
                <a:stCxn id="17" idx="4"/>
                <a:endCxn id="16" idx="0"/>
              </p:cNvCxnSpPr>
              <p:nvPr/>
            </p:nvCxnSpPr>
            <p:spPr>
              <a:xfrm flipH="1">
                <a:off x="8805169" y="1937116"/>
                <a:ext cx="31812" cy="131003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CE24D569-0FC0-44D0-81FE-C4E20DFAACA1}"/>
                  </a:ext>
                </a:extLst>
              </p:cNvPr>
              <p:cNvCxnSpPr>
                <a:stCxn id="16" idx="6"/>
                <a:endCxn id="15" idx="2"/>
              </p:cNvCxnSpPr>
              <p:nvPr/>
            </p:nvCxnSpPr>
            <p:spPr>
              <a:xfrm flipV="1">
                <a:off x="8998258" y="3429000"/>
                <a:ext cx="1435223" cy="112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01BB9AA2-0D2F-4FB1-9AE4-16C2DE80BCC6}"/>
                  </a:ext>
                </a:extLst>
              </p:cNvPr>
              <p:cNvCxnSpPr>
                <a:stCxn id="18" idx="3"/>
                <a:endCxn id="16" idx="7"/>
              </p:cNvCxnSpPr>
              <p:nvPr/>
            </p:nvCxnSpPr>
            <p:spPr>
              <a:xfrm flipH="1">
                <a:off x="8941703" y="2697757"/>
                <a:ext cx="602122" cy="6059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1A2264DC-03C7-4148-85B2-5AB4CA9921CD}"/>
                  </a:ext>
                </a:extLst>
              </p:cNvPr>
              <p:cNvCxnSpPr>
                <a:stCxn id="18" idx="5"/>
                <a:endCxn id="15" idx="1"/>
              </p:cNvCxnSpPr>
              <p:nvPr/>
            </p:nvCxnSpPr>
            <p:spPr>
              <a:xfrm>
                <a:off x="9816894" y="2697757"/>
                <a:ext cx="673142" cy="5947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48411DB1-3904-42E2-B095-37001220231C}"/>
                  </a:ext>
                </a:extLst>
              </p:cNvPr>
              <p:cNvCxnSpPr>
                <a:stCxn id="14" idx="3"/>
                <a:endCxn id="18" idx="7"/>
              </p:cNvCxnSpPr>
              <p:nvPr/>
            </p:nvCxnSpPr>
            <p:spPr>
              <a:xfrm flipH="1">
                <a:off x="9816894" y="1827222"/>
                <a:ext cx="673143" cy="59746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97BBB11F-0307-49B2-AFA5-6E5BE091B57C}"/>
                  </a:ext>
                </a:extLst>
              </p:cNvPr>
              <p:cNvCxnSpPr>
                <a:stCxn id="17" idx="5"/>
                <a:endCxn id="18" idx="1"/>
              </p:cNvCxnSpPr>
              <p:nvPr/>
            </p:nvCxnSpPr>
            <p:spPr>
              <a:xfrm>
                <a:off x="8973515" y="1880561"/>
                <a:ext cx="570310" cy="544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B13F318-C2AD-4966-B500-60D3A4211882}"/>
                </a:ext>
              </a:extLst>
            </p:cNvPr>
            <p:cNvSpPr txBox="1"/>
            <p:nvPr/>
          </p:nvSpPr>
          <p:spPr>
            <a:xfrm>
              <a:off x="10673602" y="1229836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B3013D7-469F-4379-828E-54A70D3ABAEF}"/>
                </a:ext>
              </a:extLst>
            </p:cNvPr>
            <p:cNvSpPr txBox="1"/>
            <p:nvPr/>
          </p:nvSpPr>
          <p:spPr>
            <a:xfrm>
              <a:off x="9939622" y="290727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4D46EE-A8B5-47CB-9A8F-23194405A3E2}"/>
                </a:ext>
              </a:extLst>
            </p:cNvPr>
            <p:cNvSpPr txBox="1"/>
            <p:nvPr/>
          </p:nvSpPr>
          <p:spPr>
            <a:xfrm>
              <a:off x="10264542" y="858190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181531A-477A-4023-9B70-326DE594FDAF}"/>
                </a:ext>
              </a:extLst>
            </p:cNvPr>
            <p:cNvSpPr txBox="1"/>
            <p:nvPr/>
          </p:nvSpPr>
          <p:spPr>
            <a:xfrm>
              <a:off x="9877101" y="2077764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FCDFE1-1EE5-4ABF-9C21-E70656F36C83}"/>
                </a:ext>
              </a:extLst>
            </p:cNvPr>
            <p:cNvSpPr txBox="1"/>
            <p:nvPr/>
          </p:nvSpPr>
          <p:spPr>
            <a:xfrm>
              <a:off x="10299252" y="1603202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6003738-DD58-4B49-9EE5-85E4B307FADE}"/>
                </a:ext>
              </a:extLst>
            </p:cNvPr>
            <p:cNvSpPr txBox="1"/>
            <p:nvPr/>
          </p:nvSpPr>
          <p:spPr>
            <a:xfrm>
              <a:off x="8826031" y="1310963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5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788F18B-46E6-4B0A-B6D4-1ED63DB952D4}"/>
                </a:ext>
              </a:extLst>
            </p:cNvPr>
            <p:cNvSpPr txBox="1"/>
            <p:nvPr/>
          </p:nvSpPr>
          <p:spPr>
            <a:xfrm>
              <a:off x="9449455" y="1762085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6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C3D1467-8AC2-43BF-AD4F-52DC34BB883B}"/>
                </a:ext>
              </a:extLst>
            </p:cNvPr>
            <p:cNvSpPr txBox="1"/>
            <p:nvPr/>
          </p:nvSpPr>
          <p:spPr>
            <a:xfrm>
              <a:off x="9373987" y="804786"/>
              <a:ext cx="340158" cy="4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7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FEFAFD6B-BE24-4F6F-ACC3-6A8B28E1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29" y="3268412"/>
            <a:ext cx="4319821" cy="2940723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C48B433-56D4-4A64-9B28-322665EE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115" y="1890930"/>
            <a:ext cx="1571625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690A85-0DD7-4AAF-9D36-4E3A726C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903" y="1256489"/>
                <a:ext cx="10515600" cy="52026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The number of solutions is calculated to be </a:t>
                </a:r>
                <a:br>
                  <a:rPr lang="en-US" altLang="zh-TW" dirty="0"/>
                </a:b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=33.1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with error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≤1.36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number of HC is over-estimated</a:t>
                </a:r>
                <a:r>
                  <a:rPr lang="en-US" altLang="zh-TW" dirty="0"/>
                  <a:t>.</a:t>
                </a:r>
                <a:br>
                  <a:rPr lang="en-US" altLang="zh-TW" dirty="0"/>
                </a:br>
                <a:r>
                  <a:rPr lang="en-US" altLang="zh-TW" dirty="0"/>
                  <a:t>This is also due to the poor original oracle in [3].</a:t>
                </a:r>
              </a:p>
              <a:p>
                <a:r>
                  <a:rPr lang="en-US" altLang="zh-TW" dirty="0"/>
                  <a:t>To obtain the an HC in a Grover’s circuit. </a:t>
                </a:r>
                <a:br>
                  <a:rPr lang="en-US" altLang="zh-TW" dirty="0"/>
                </a:br>
                <a:r>
                  <a:rPr lang="en-US" altLang="zh-TW" dirty="0">
                    <a:solidFill>
                      <a:srgbClr val="0070C0"/>
                    </a:solidFill>
                  </a:rPr>
                  <a:t>The number of iteration should be </a:t>
                </a:r>
                <a:br>
                  <a:rPr lang="en-US" altLang="zh-TW" dirty="0">
                    <a:solidFill>
                      <a:srgbClr val="0070C0"/>
                    </a:solidFill>
                  </a:rPr>
                </a:br>
                <a:r>
                  <a:rPr lang="en-US" altLang="zh-TW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𝑖𝑡𝑒𝑟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33.16</m:t>
                            </m:r>
                          </m:den>
                        </m:f>
                      </m:e>
                    </m:ra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2.18</m:t>
                    </m:r>
                  </m:oMath>
                </a14:m>
                <a:endParaRPr lang="en-US" altLang="zh-TW" b="0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Which is smaller than that given by correct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, </a:t>
                </a:r>
                <a:br>
                  <a:rPr lang="en-US" altLang="zh-TW" dirty="0">
                    <a:solidFill>
                      <a:srgbClr val="0070C0"/>
                    </a:solidFill>
                  </a:rPr>
                </a:br>
                <a:r>
                  <a:rPr lang="en-US" altLang="zh-TW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𝑖𝑡𝑒𝑟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rad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6.28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best result come from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𝑖𝑡𝑒𝑟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dirty="0"/>
                  <a:t>, </a:t>
                </a:r>
                <a:br>
                  <a:rPr lang="en-US" altLang="zh-TW" dirty="0"/>
                </a:br>
                <a:r>
                  <a:rPr lang="en-US" altLang="zh-TW" dirty="0"/>
                  <a:t>with the probability of accepted results are </a:t>
                </a:r>
                <a:br>
                  <a:rPr lang="en-US" altLang="zh-TW" dirty="0"/>
                </a:br>
                <a:r>
                  <a:rPr lang="en-US" altLang="zh-TW" dirty="0"/>
                  <a:t>2.5 times of that of non-accepted results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690A85-0DD7-4AAF-9D36-4E3A726C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903" y="1256489"/>
                <a:ext cx="10515600" cy="5202667"/>
              </a:xfrm>
              <a:blipFill>
                <a:blip r:embed="rId4"/>
                <a:stretch>
                  <a:fillRect l="-754" t="-23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757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32533-3A45-4482-AF2E-5A151ABC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46" y="165456"/>
            <a:ext cx="10515600" cy="1325563"/>
          </a:xfrm>
        </p:spPr>
        <p:txBody>
          <a:bodyPr/>
          <a:lstStyle/>
          <a:p>
            <a:r>
              <a:rPr lang="en-US" altLang="zh-TW" dirty="0"/>
              <a:t>Example of Q. Counting (Counter form)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090ED-F9C3-4F50-B7E8-8A05954EE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43" y="1441986"/>
                <a:ext cx="10515600" cy="525055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We choose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+5=8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bit for Q. counting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With 5120 tries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measuring shows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01100011 on QPE bits </a:t>
                </a:r>
                <a:br>
                  <a:rPr lang="en-US" altLang="zh-TW" dirty="0"/>
                </a:br>
                <a:r>
                  <a:rPr lang="en-US" altLang="zh-TW" dirty="0"/>
                  <a:t>with 1251 tries is the highest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It corresponds to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2.42983</m:t>
                    </m:r>
                  </m:oMath>
                </a14:m>
                <a:r>
                  <a:rPr lang="en-US" altLang="zh-TW" dirty="0"/>
                  <a:t> per G operation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The number of solutions is calculated to be </a:t>
                </a:r>
                <a:br>
                  <a:rPr lang="en-US" altLang="zh-TW" dirty="0"/>
                </a:b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with error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≤0.08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actual number of HC is 1 route.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accuracy of large graph can’t test due to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dirty="0"/>
                  <a:t>    limited available qubits.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090ED-F9C3-4F50-B7E8-8A05954EE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43" y="1441986"/>
                <a:ext cx="10515600" cy="5250557"/>
              </a:xfrm>
              <a:blipFill>
                <a:blip r:embed="rId2"/>
                <a:stretch>
                  <a:fillRect l="-754" t="-929" b="-25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6A8D6E6D-B357-4289-96C9-92D1E8A0D9D5}"/>
              </a:ext>
            </a:extLst>
          </p:cNvPr>
          <p:cNvGrpSpPr/>
          <p:nvPr/>
        </p:nvGrpSpPr>
        <p:grpSpPr>
          <a:xfrm>
            <a:off x="9612509" y="828237"/>
            <a:ext cx="1937514" cy="1692686"/>
            <a:chOff x="8955267" y="2173768"/>
            <a:chExt cx="1937514" cy="1692686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1DF5B588-03E2-4F09-8C09-A6E9A2900345}"/>
                </a:ext>
              </a:extLst>
            </p:cNvPr>
            <p:cNvSpPr/>
            <p:nvPr/>
          </p:nvSpPr>
          <p:spPr>
            <a:xfrm flipH="1">
              <a:off x="9682308" y="2173768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DE8C1203-AC22-43EA-BCEE-639DFA82E74B}"/>
                </a:ext>
              </a:extLst>
            </p:cNvPr>
            <p:cNvSpPr/>
            <p:nvPr/>
          </p:nvSpPr>
          <p:spPr>
            <a:xfrm flipH="1">
              <a:off x="8955267" y="3201776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F9D8672E-5708-41E8-8101-BFA8EC175F77}"/>
                </a:ext>
              </a:extLst>
            </p:cNvPr>
            <p:cNvSpPr/>
            <p:nvPr/>
          </p:nvSpPr>
          <p:spPr>
            <a:xfrm flipH="1">
              <a:off x="10464381" y="3205346"/>
              <a:ext cx="428400" cy="43384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0C668FB-1348-4E80-B75D-FBBFA784BF14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>
            <a:xfrm flipH="1">
              <a:off x="9320929" y="2544079"/>
              <a:ext cx="424117" cy="7212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F7A284A-34DE-4484-B26B-55167E949195}"/>
                </a:ext>
              </a:extLst>
            </p:cNvPr>
            <p:cNvCxnSpPr>
              <a:stCxn id="23" idx="2"/>
              <a:endCxn id="24" idx="6"/>
            </p:cNvCxnSpPr>
            <p:nvPr/>
          </p:nvCxnSpPr>
          <p:spPr>
            <a:xfrm>
              <a:off x="9383667" y="3418699"/>
              <a:ext cx="1080714" cy="3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22FF1AF-35D0-47AB-99F0-092054F2427F}"/>
                </a:ext>
              </a:extLst>
            </p:cNvPr>
            <p:cNvCxnSpPr>
              <a:stCxn id="22" idx="3"/>
              <a:endCxn id="24" idx="7"/>
            </p:cNvCxnSpPr>
            <p:nvPr/>
          </p:nvCxnSpPr>
          <p:spPr>
            <a:xfrm>
              <a:off x="10047970" y="2544079"/>
              <a:ext cx="479149" cy="7248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FE3513F-D986-4DFC-9E54-61B1BB02B027}"/>
                </a:ext>
              </a:extLst>
            </p:cNvPr>
            <p:cNvSpPr txBox="1"/>
            <p:nvPr/>
          </p:nvSpPr>
          <p:spPr>
            <a:xfrm flipH="1">
              <a:off x="9169467" y="2618112"/>
              <a:ext cx="461066" cy="51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B625F11-03AF-4620-8227-EE76DD9A6D26}"/>
                </a:ext>
              </a:extLst>
            </p:cNvPr>
            <p:cNvSpPr txBox="1"/>
            <p:nvPr/>
          </p:nvSpPr>
          <p:spPr>
            <a:xfrm flipH="1">
              <a:off x="10275707" y="2571399"/>
              <a:ext cx="377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362671E-B356-4753-AB68-86392B087E1C}"/>
                </a:ext>
              </a:extLst>
            </p:cNvPr>
            <p:cNvSpPr txBox="1"/>
            <p:nvPr/>
          </p:nvSpPr>
          <p:spPr>
            <a:xfrm flipH="1">
              <a:off x="9755370" y="3404789"/>
              <a:ext cx="377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2" name="圖片 31">
            <a:extLst>
              <a:ext uri="{FF2B5EF4-FFF2-40B4-BE49-F238E27FC236}">
                <a16:creationId xmlns:a16="http://schemas.microsoft.com/office/drawing/2014/main" id="{867F304E-4846-4691-BC03-36BAC6DA5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21" y="3103072"/>
            <a:ext cx="447737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01443-9F30-4303-84D1-05F36EC1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222441"/>
            <a:ext cx="10515600" cy="1325563"/>
          </a:xfrm>
        </p:spPr>
        <p:txBody>
          <a:bodyPr/>
          <a:lstStyle/>
          <a:p>
            <a:r>
              <a:rPr lang="en-US" altLang="zh-TW" dirty="0"/>
              <a:t>Classical Solution of HCP</a:t>
            </a:r>
            <a:r>
              <a:rPr lang="en-US" altLang="zh-TW" baseline="30000" dirty="0"/>
              <a:t>[5][6]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1BB575-86DB-4536-A497-D741030E1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380" y="1417251"/>
                <a:ext cx="10961165" cy="52190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Brute Force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listing every permutation and check if one has an HC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possibilities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TW" dirty="0"/>
                  <a:t> to check one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0" dirty="0"/>
                  <a:t>total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, from Stirling’s Formula.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altLang="zh-TW" dirty="0"/>
                  <a:t>Dynamic Programming (proposed by Bellman, Held, and Karp for HPP):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Space complexity: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, Time complexity: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Strategy: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𝐻𝑃𝑃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=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𝐻𝑃𝑃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TW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TW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a:rPr lang="en-US" altLang="zh-TW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⋀"/>
                                <m:subHide m:val="on"/>
                                <m:supHide m:val="on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adj</m:t>
                            </m:r>
                            <m:r>
                              <a:rPr lang="en-US" altLang="zh-TW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𝐻𝑃𝑃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：</a:t>
                </a:r>
                <a:r>
                  <a:rPr lang="en-US" altLang="zh-TW" dirty="0"/>
                  <a:t>HP of a vertices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,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is the end of path</a:t>
                </a:r>
                <a:endParaRPr lang="en-US" altLang="zh-TW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𝐻𝑃𝑃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solved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by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first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remove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from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original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graph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𝐻𝑃𝑃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with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being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the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new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end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vertex</m:t>
                    </m:r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and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consider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adjacency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altLang="zh-TW" i="1" dirty="0"/>
                  <a:t>[Andreas Björklund 2010]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using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inclusion-exclusion principle</a:t>
                </a:r>
                <a:r>
                  <a:rPr lang="en-US" altLang="zh-TW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solve the HCP by a Monte Carlo algorithm in time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(1.657</m:t>
                    </m:r>
                    <m:r>
                      <a:rPr lang="en-US" altLang="zh-TW" b="0" i="1" baseline="30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1BB575-86DB-4536-A497-D741030E1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380" y="1417251"/>
                <a:ext cx="10961165" cy="5219075"/>
              </a:xfrm>
              <a:blipFill>
                <a:blip r:embed="rId3"/>
                <a:stretch>
                  <a:fillRect l="-779" t="-9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654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E0D20-4753-4C18-BE7A-3476512F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95" y="143305"/>
            <a:ext cx="10515600" cy="1325563"/>
          </a:xfrm>
        </p:spPr>
        <p:txBody>
          <a:bodyPr/>
          <a:lstStyle/>
          <a:p>
            <a:r>
              <a:rPr lang="en-US" altLang="zh-TW" dirty="0"/>
              <a:t>Complexity Analysis of Q. Counting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9C0FD-9336-4644-B353-A1BBDAA5A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889" y="1229872"/>
                <a:ext cx="10515600" cy="562812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Space complexity: </a:t>
                </a:r>
                <a:br>
                  <a:rPr lang="en-US" altLang="zh-TW" dirty="0"/>
                </a:b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+1≃2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Gate complexity: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Initialization needs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/>
                  <a:t> gates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operator needs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gates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TW" dirty="0"/>
                  <a:t> controls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dirty="0"/>
                  <a:t> gate,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dirty="0"/>
                  <a:t> gates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TW" dirty="0"/>
                  <a:t> controls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dirty="0"/>
                  <a:t> gates,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 gates</a:t>
                </a:r>
                <a:br>
                  <a:rPr lang="en-US" altLang="zh-TW" dirty="0"/>
                </a:br>
                <a:r>
                  <a:rPr lang="en-US" altLang="zh-TW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-gates are needed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TW" dirty="0"/>
                  <a:t>If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we choose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controlled-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/>
                  <a:t>comprised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)⋅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gates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The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𝑄𝐹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gate is of complexity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Compared to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classical DP method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2">
                  <a:lnSpc>
                    <a:spcPct val="110000"/>
                  </a:lnSpc>
                </a:pPr>
                <a:r>
                  <a:rPr lang="en-US" altLang="zh-TW" dirty="0"/>
                  <a:t>there’s no too much speed up for sparse graph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TW" dirty="0"/>
                  <a:t>If the graph is dense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), Q. counting is actually even slower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9C0FD-9336-4644-B353-A1BBDAA5A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889" y="1229872"/>
                <a:ext cx="10515600" cy="5628127"/>
              </a:xfrm>
              <a:blipFill>
                <a:blip r:embed="rId2"/>
                <a:stretch>
                  <a:fillRect l="-696" t="-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E3DF466F-1325-463D-845F-28E6F1CA358B}"/>
              </a:ext>
            </a:extLst>
          </p:cNvPr>
          <p:cNvGrpSpPr/>
          <p:nvPr/>
        </p:nvGrpSpPr>
        <p:grpSpPr>
          <a:xfrm>
            <a:off x="6370970" y="1229872"/>
            <a:ext cx="5278433" cy="2613784"/>
            <a:chOff x="768361" y="3218375"/>
            <a:chExt cx="6759903" cy="3259693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A48ECA73-67E6-4309-AFC6-DA02F1B3E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550" y="4436884"/>
              <a:ext cx="4373714" cy="88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8C97B38-1A56-463C-8636-C41A9AECE61A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5078167"/>
              <a:ext cx="437371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559F22E-D580-42C5-9E1F-95674FE4B69C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5723335"/>
              <a:ext cx="437371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06DFD992-839A-4895-B8E7-55C0E6D4F00A}"/>
                    </a:ext>
                  </a:extLst>
                </p:cNvPr>
                <p:cNvSpPr txBox="1"/>
                <p:nvPr/>
              </p:nvSpPr>
              <p:spPr>
                <a:xfrm>
                  <a:off x="1089842" y="4188864"/>
                  <a:ext cx="1647567" cy="3808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06DFD992-839A-4895-B8E7-55C0E6D4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842" y="4188864"/>
                  <a:ext cx="1647567" cy="380809"/>
                </a:xfrm>
                <a:prstGeom prst="rect">
                  <a:avLst/>
                </a:prstGeom>
                <a:blipFill>
                  <a:blip r:embed="rId3"/>
                  <a:stretch>
                    <a:fillRect l="-4265" t="-10000" r="-22275" b="-5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3911EC30-A15E-4679-91A4-88FA073463C9}"/>
                    </a:ext>
                  </a:extLst>
                </p:cNvPr>
                <p:cNvSpPr txBox="1"/>
                <p:nvPr/>
              </p:nvSpPr>
              <p:spPr>
                <a:xfrm>
                  <a:off x="1089842" y="4819742"/>
                  <a:ext cx="1692195" cy="3808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e.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3911EC30-A15E-4679-91A4-88FA07346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842" y="4819742"/>
                  <a:ext cx="1692195" cy="380809"/>
                </a:xfrm>
                <a:prstGeom prst="rect">
                  <a:avLst/>
                </a:prstGeom>
                <a:blipFill>
                  <a:blip r:embed="rId4"/>
                  <a:stretch>
                    <a:fillRect l="-4147" t="-8000" r="-22581" b="-56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E68CCEA-B6A6-47E9-AF5A-941C50284A77}"/>
                    </a:ext>
                  </a:extLst>
                </p:cNvPr>
                <p:cNvSpPr txBox="1"/>
                <p:nvPr/>
              </p:nvSpPr>
              <p:spPr>
                <a:xfrm>
                  <a:off x="1262261" y="5444507"/>
                  <a:ext cx="13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Flag bit: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E68CCEA-B6A6-47E9-AF5A-941C50284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61" y="5444507"/>
                  <a:ext cx="134735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202" t="-10204" r="-16763" b="-5510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55D4823-DD46-4458-A36F-85C18DFFB425}"/>
                    </a:ext>
                  </a:extLst>
                </p:cNvPr>
                <p:cNvSpPr/>
                <p:nvPr/>
              </p:nvSpPr>
              <p:spPr>
                <a:xfrm>
                  <a:off x="4402470" y="4166468"/>
                  <a:ext cx="1070525" cy="196669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sup>
                        </m:sSup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55D4823-DD46-4458-A36F-85C18DFFB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470" y="4166468"/>
                  <a:ext cx="1070525" cy="1966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630F4DF-64BF-4ADF-A86E-F779861C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4921" y="3564118"/>
              <a:ext cx="417202" cy="307903"/>
            </a:xfrm>
            <a:prstGeom prst="rect">
              <a:avLst/>
            </a:prstGeom>
          </p:spPr>
        </p:pic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C7DB57A8-DE0B-4236-ACBC-AA35DE358F14}"/>
                </a:ext>
              </a:extLst>
            </p:cNvPr>
            <p:cNvCxnSpPr>
              <a:cxnSpLocks/>
            </p:cNvCxnSpPr>
            <p:nvPr/>
          </p:nvCxnSpPr>
          <p:spPr>
            <a:xfrm>
              <a:off x="7086889" y="3728493"/>
              <a:ext cx="0" cy="2665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6849982-6A86-4F6B-9191-3D23A4568FDA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0" y="6394012"/>
              <a:ext cx="43737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5EA0515-AA72-4630-A88A-00B05FED8831}"/>
                    </a:ext>
                  </a:extLst>
                </p:cNvPr>
                <p:cNvSpPr txBox="1"/>
                <p:nvPr/>
              </p:nvSpPr>
              <p:spPr>
                <a:xfrm>
                  <a:off x="928410" y="6108736"/>
                  <a:ext cx="17061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Classical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bits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5EA0515-AA72-4630-A88A-00B05FED8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0" y="6108736"/>
                  <a:ext cx="170610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653" t="-10204" r="-31963" b="-5510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AA6D040-8D67-4C3C-853E-ECD1ECA7A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551" y="3719624"/>
              <a:ext cx="4373713" cy="88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BC02EEA5-D868-4C11-AA7A-3987F397B929}"/>
                    </a:ext>
                  </a:extLst>
                </p:cNvPr>
                <p:cNvSpPr txBox="1"/>
                <p:nvPr/>
              </p:nvSpPr>
              <p:spPr>
                <a:xfrm>
                  <a:off x="768361" y="3513157"/>
                  <a:ext cx="1949701" cy="3808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QPE qubits: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TW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BC02EEA5-D868-4C11-AA7A-3987F397B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61" y="3513157"/>
                  <a:ext cx="1949701" cy="380809"/>
                </a:xfrm>
                <a:prstGeom prst="rect">
                  <a:avLst/>
                </a:prstGeom>
                <a:blipFill>
                  <a:blip r:embed="rId9"/>
                  <a:stretch>
                    <a:fillRect l="-3614" t="-6000" r="-24096" b="-56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BCF5CB0-58D5-475E-B086-1496B4B36DE8}"/>
                </a:ext>
              </a:extLst>
            </p:cNvPr>
            <p:cNvCxnSpPr/>
            <p:nvPr/>
          </p:nvCxnSpPr>
          <p:spPr>
            <a:xfrm flipH="1">
              <a:off x="3395051" y="3597751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68E7330-297D-4DC6-B59B-D61C514CC984}"/>
                </a:ext>
              </a:extLst>
            </p:cNvPr>
            <p:cNvCxnSpPr/>
            <p:nvPr/>
          </p:nvCxnSpPr>
          <p:spPr>
            <a:xfrm flipH="1">
              <a:off x="3373673" y="4299275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D683076-CBF4-48FE-B87E-692F089FF7F4}"/>
                </a:ext>
              </a:extLst>
            </p:cNvPr>
            <p:cNvCxnSpPr/>
            <p:nvPr/>
          </p:nvCxnSpPr>
          <p:spPr>
            <a:xfrm flipH="1">
              <a:off x="3392388" y="4932769"/>
              <a:ext cx="142043" cy="2840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E911B74C-35D1-42B2-92A4-CE10DD624295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4937732" y="3719624"/>
              <a:ext cx="1" cy="4468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3FD609E7-6FBD-4FF0-86D0-5ABCED968C3D}"/>
                </a:ext>
              </a:extLst>
            </p:cNvPr>
            <p:cNvSpPr/>
            <p:nvPr/>
          </p:nvSpPr>
          <p:spPr>
            <a:xfrm>
              <a:off x="4845999" y="3626096"/>
              <a:ext cx="183466" cy="18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44DB8F2-D5D9-444B-BFC4-32C3420966AB}"/>
                    </a:ext>
                  </a:extLst>
                </p:cNvPr>
                <p:cNvSpPr/>
                <p:nvPr/>
              </p:nvSpPr>
              <p:spPr>
                <a:xfrm>
                  <a:off x="5621151" y="3384354"/>
                  <a:ext cx="1020535" cy="6393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𝑄𝐹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44DB8F2-D5D9-444B-BFC4-32C342096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1151" y="3384354"/>
                  <a:ext cx="1020535" cy="63935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51A986A-F047-48C7-918F-CA681CD61AF3}"/>
                    </a:ext>
                  </a:extLst>
                </p:cNvPr>
                <p:cNvSpPr txBox="1"/>
                <p:nvPr/>
              </p:nvSpPr>
              <p:spPr>
                <a:xfrm>
                  <a:off x="4451615" y="3218375"/>
                  <a:ext cx="4819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51A986A-F047-48C7-918F-CA681CD61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615" y="3218375"/>
                  <a:ext cx="48199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839" r="-17742" b="-408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7825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054C3-9ADB-4F51-A99F-3C669F47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42253"/>
            <a:ext cx="10515600" cy="1325563"/>
          </a:xfrm>
        </p:spPr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1D8261-B5B3-4CD7-B5F2-2032F01BA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914" y="1125710"/>
                <a:ext cx="7278378" cy="536454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The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oracle</a:t>
                </a:r>
                <a:r>
                  <a:rPr lang="en-US" altLang="zh-TW" dirty="0"/>
                  <a:t> determines the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quality of Grover’s circuit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With classical computer simulation, </a:t>
                </a:r>
                <a:br>
                  <a:rPr lang="en-US" altLang="zh-TW" dirty="0"/>
                </a:br>
                <a:r>
                  <a:rPr lang="en-US" altLang="zh-TW" dirty="0"/>
                  <a:t>we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examined an oracle</a:t>
                </a:r>
                <a:r>
                  <a:rPr lang="en-US" altLang="zh-TW" dirty="0"/>
                  <a:t> implemented by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rotation</a:t>
                </a:r>
                <a:r>
                  <a:rPr lang="en-US" altLang="zh-TW" dirty="0"/>
                  <a:t> of qubit in [3], and found some of its defect.</a:t>
                </a:r>
              </a:p>
              <a:p>
                <a:r>
                  <a:rPr lang="en-US" altLang="zh-TW" dirty="0"/>
                  <a:t>We proposed an oracle implemented as with counters. </a:t>
                </a:r>
                <a:br>
                  <a:rPr lang="en-US" altLang="zh-TW" dirty="0"/>
                </a:br>
                <a:r>
                  <a:rPr lang="en-US" altLang="zh-TW" dirty="0"/>
                  <a:t>A counter counts how many times a vertex is selected as an edge is selected.</a:t>
                </a:r>
              </a:p>
              <a:p>
                <a:r>
                  <a:rPr lang="en-US" altLang="zh-TW" dirty="0"/>
                  <a:t>For a Grover’s operator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with defect, the iteration (or cascade)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can be determined by quantum counting.</a:t>
                </a:r>
              </a:p>
              <a:p>
                <a:pPr lvl="1"/>
                <a:r>
                  <a:rPr lang="en-US" altLang="zh-TW" dirty="0"/>
                  <a:t>To note that, for a defect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, the number of solution given by Q. counting is wrong. </a:t>
                </a:r>
              </a:p>
              <a:p>
                <a:pPr lvl="1"/>
                <a:r>
                  <a:rPr lang="en-US" altLang="zh-TW" dirty="0"/>
                  <a:t>If Q. counting over estimate of the number of solutions, the upper bound in Grover’s search is tighter.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1D8261-B5B3-4CD7-B5F2-2032F01BA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914" y="1125710"/>
                <a:ext cx="7278378" cy="5364542"/>
              </a:xfrm>
              <a:blipFill>
                <a:blip r:embed="rId2"/>
                <a:stretch>
                  <a:fillRect l="-1174" t="-15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AC7C44DD-1478-4650-B545-7E58591C52AE}"/>
              </a:ext>
            </a:extLst>
          </p:cNvPr>
          <p:cNvGrpSpPr/>
          <p:nvPr/>
        </p:nvGrpSpPr>
        <p:grpSpPr>
          <a:xfrm>
            <a:off x="8116578" y="3200884"/>
            <a:ext cx="3908614" cy="3123300"/>
            <a:chOff x="8156983" y="133984"/>
            <a:chExt cx="3908614" cy="312330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4A0D4D1-2587-476E-8BE2-4F72D2E6C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5648" y="133984"/>
              <a:ext cx="3619949" cy="31233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436898D-1109-4547-9EEA-4D2E037EB171}"/>
                </a:ext>
              </a:extLst>
            </p:cNvPr>
            <p:cNvSpPr/>
            <p:nvPr/>
          </p:nvSpPr>
          <p:spPr>
            <a:xfrm>
              <a:off x="8404141" y="1418097"/>
              <a:ext cx="562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4D78D87E-3794-4F63-8AED-BC50E43F5EED}"/>
                    </a:ext>
                  </a:extLst>
                </p:cNvPr>
                <p:cNvSpPr/>
                <p:nvPr/>
              </p:nvSpPr>
              <p:spPr>
                <a:xfrm>
                  <a:off x="8161675" y="366891"/>
                  <a:ext cx="7236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4D78D87E-3794-4F63-8AED-BC50E43F5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675" y="366891"/>
                  <a:ext cx="723602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AF44EC5-D1CE-4624-8BB8-22230CDBCC38}"/>
                    </a:ext>
                  </a:extLst>
                </p:cNvPr>
                <p:cNvSpPr/>
                <p:nvPr/>
              </p:nvSpPr>
              <p:spPr>
                <a:xfrm>
                  <a:off x="8156983" y="883513"/>
                  <a:ext cx="7236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AF44EC5-D1CE-4624-8BB8-22230CDBCC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983" y="883513"/>
                  <a:ext cx="72360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F2D32AE-38A0-4DE8-9A7D-6E5E80F0B505}"/>
                    </a:ext>
                  </a:extLst>
                </p:cNvPr>
                <p:cNvSpPr/>
                <p:nvPr/>
              </p:nvSpPr>
              <p:spPr>
                <a:xfrm>
                  <a:off x="8341318" y="1459547"/>
                  <a:ext cx="10170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F2D32AE-38A0-4DE8-9A7D-6E5E80F0B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318" y="1459547"/>
                  <a:ext cx="10170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D4A1985-B7BB-414D-BB1D-E4E78899E8E3}"/>
                    </a:ext>
                  </a:extLst>
                </p:cNvPr>
                <p:cNvSpPr/>
                <p:nvPr/>
              </p:nvSpPr>
              <p:spPr>
                <a:xfrm>
                  <a:off x="8208224" y="2009547"/>
                  <a:ext cx="7822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TW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D4A1985-B7BB-414D-BB1D-E4E78899E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224" y="2009547"/>
                  <a:ext cx="782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A6EE44E8-F8CA-4B5E-9FC2-A696190DD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9449" y="869159"/>
            <a:ext cx="2818637" cy="21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11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D10FD-5D0B-40DD-870A-EA7A4952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225977"/>
            <a:ext cx="11068878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Conclusion</a:t>
            </a:r>
            <a:br>
              <a:rPr lang="en-US" altLang="zh-TW" dirty="0"/>
            </a:br>
            <a:r>
              <a:rPr lang="en-US" altLang="zh-TW" dirty="0"/>
              <a:t>-The complexity of Grover’s Circuit and Q. Counting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8290C8F-6C57-47C0-98D5-180ED9A8A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477" y="1551540"/>
                <a:ext cx="10515600" cy="46669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chemeClr val="tx1"/>
                    </a:solidFill>
                  </a:rPr>
                  <a:t>Classical DP method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Find an HC  (Grover)</a:t>
                </a:r>
              </a:p>
              <a:p>
                <a:pPr lvl="1"/>
                <a:r>
                  <a:rPr lang="en-US" altLang="zh-TW" dirty="0"/>
                  <a:t>G operator gate complexity (rotation form):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TW" dirty="0"/>
                  <a:t>G operator gate complexity (counter form):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iteration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times</m:t>
                    </m:r>
                    <m:r>
                      <m:rPr>
                        <m:nor/>
                      </m:rPr>
                      <a:rPr lang="en-US" altLang="zh-TW" b="0" i="0" dirty="0" smtClean="0"/>
                      <m:t>: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r>
                  <a:rPr lang="en-US" altLang="zh-TW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to get an HC with probs~1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Gate complexity: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Counting number of HC (Q. Counting)</a:t>
                </a:r>
              </a:p>
              <a:p>
                <a:pPr lvl="1"/>
                <a:r>
                  <a:rPr lang="en-US" altLang="zh-TW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)⋅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TW" dirty="0"/>
                  <a:t>error rate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br>
                  <a:rPr lang="en-US" altLang="zh-TW" dirty="0"/>
                </a:b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8290C8F-6C57-47C0-98D5-180ED9A8A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477" y="1551540"/>
                <a:ext cx="10515600" cy="4666946"/>
              </a:xfrm>
              <a:blipFill>
                <a:blip r:embed="rId2"/>
                <a:stretch>
                  <a:fillRect l="-812" t="-1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695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8E6B1-E2F8-4319-8C07-E57FE4EE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83BA7C-21E7-4976-9899-F542CF86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9"/>
            <a:ext cx="10515600" cy="5068466"/>
          </a:xfrm>
        </p:spPr>
        <p:txBody>
          <a:bodyPr>
            <a:normAutofit/>
          </a:bodyPr>
          <a:lstStyle/>
          <a:p>
            <a:r>
              <a:rPr lang="en-US" altLang="zh-TW" dirty="0"/>
              <a:t>[1]. Wiki: TSP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https://en.wikipedia.org/wiki/Travelling_salesman_problem</a:t>
            </a:r>
            <a:endParaRPr lang="en-US" altLang="zh-TW" dirty="0"/>
          </a:p>
          <a:p>
            <a:r>
              <a:rPr lang="en-US" altLang="zh-TW" dirty="0"/>
              <a:t>[2]. Wiki HCP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https://en.wikipedia.org/wiki/Hamiltonian_path_problem</a:t>
            </a:r>
            <a:endParaRPr lang="en-US" altLang="zh-TW" dirty="0"/>
          </a:p>
          <a:p>
            <a:r>
              <a:rPr lang="en-US" altLang="zh-TW" dirty="0"/>
              <a:t>[3]. </a:t>
            </a:r>
            <a:r>
              <a:rPr lang="en-US" altLang="zh-TW" dirty="0" err="1"/>
              <a:t>Hamiltonian_Cycle_Problem_with_QC</a:t>
            </a:r>
            <a:br>
              <a:rPr lang="en-US" altLang="zh-TW" b="1" dirty="0"/>
            </a:br>
            <a:r>
              <a:rPr lang="en-US" altLang="zh-TW" dirty="0">
                <a:hlinkClick r:id="rId4"/>
              </a:rPr>
              <a:t>https://github.com/ho0-kim/Hamiltonian_Cycle_Problem_with_QC</a:t>
            </a:r>
            <a:endParaRPr lang="en-US" altLang="zh-TW" dirty="0"/>
          </a:p>
          <a:p>
            <a:r>
              <a:rPr lang="en-US" altLang="zh-TW" dirty="0"/>
              <a:t>[4]. Quantum Counting - </a:t>
            </a:r>
            <a:r>
              <a:rPr lang="en-US" altLang="zh-TW" dirty="0" err="1"/>
              <a:t>Qiskit</a:t>
            </a:r>
            <a:br>
              <a:rPr lang="en-US" altLang="zh-TW" dirty="0"/>
            </a:br>
            <a:r>
              <a:rPr lang="en-US" altLang="zh-TW" dirty="0">
                <a:hlinkClick r:id="rId5"/>
              </a:rPr>
              <a:t>https://qiskit.org/textbook/ch-algorithms/quantum-counting.html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[5]. </a:t>
            </a:r>
            <a:r>
              <a:rPr lang="zh-TW" altLang="en-US" dirty="0"/>
              <a:t>演算法筆記 </a:t>
            </a:r>
            <a:r>
              <a:rPr lang="en-US" altLang="zh-TW" dirty="0"/>
              <a:t>– Dynamic Programming</a:t>
            </a:r>
            <a:br>
              <a:rPr lang="en-US" altLang="zh-TW" dirty="0"/>
            </a:br>
            <a:r>
              <a:rPr lang="en-US" altLang="zh-TW" dirty="0">
                <a:hlinkClick r:id="rId6"/>
              </a:rPr>
              <a:t>http://web.ntnu.edu.tw/~algo/DynamicProgramming.html</a:t>
            </a:r>
            <a:endParaRPr lang="en-US" altLang="zh-TW" dirty="0"/>
          </a:p>
          <a:p>
            <a:r>
              <a:rPr lang="en-US" altLang="zh-TW" dirty="0"/>
              <a:t>[6].</a:t>
            </a:r>
            <a:r>
              <a:rPr lang="zh-TW" altLang="en-US" dirty="0"/>
              <a:t>演算法筆記 </a:t>
            </a:r>
            <a:r>
              <a:rPr lang="en-US" altLang="zh-TW" dirty="0"/>
              <a:t>– Circuit</a:t>
            </a:r>
            <a:br>
              <a:rPr lang="en-US" altLang="zh-TW" dirty="0"/>
            </a:br>
            <a:r>
              <a:rPr lang="en-US" altLang="zh-TW" dirty="0">
                <a:hlinkClick r:id="rId7"/>
              </a:rPr>
              <a:t>http://web.ntnu.edu.tw/~algo/Circuit.html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484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E378784-E342-4246-8302-24ADE58AF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482" y="3005564"/>
                <a:ext cx="8730350" cy="348874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A table of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4⋅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dirty="0"/>
                  <a:t> of storing possible sub-routes is prepared.</a:t>
                </a:r>
              </a:p>
              <a:p>
                <a:pPr lvl="1"/>
                <a:r>
                  <a:rPr lang="en-US" altLang="zh-TW" dirty="0"/>
                  <a:t>If a sub-route exist, fill 1</a:t>
                </a:r>
              </a:p>
              <a:p>
                <a:r>
                  <a:rPr lang="en-US" altLang="zh-TW" dirty="0"/>
                  <a:t>Remove vertex 0, check connection of 0 with remaining graph </a:t>
                </a:r>
              </a:p>
              <a:p>
                <a:pPr lvl="1"/>
                <a:r>
                  <a:rPr lang="en-US" altLang="zh-TW" dirty="0"/>
                  <a:t>HPP (0123, 0) </a:t>
                </a:r>
                <a:r>
                  <a:rPr lang="zh-TW" altLang="en-US" dirty="0"/>
                  <a:t>→ </a:t>
                </a:r>
                <a:r>
                  <a:rPr lang="en-US" altLang="zh-TW" dirty="0"/>
                  <a:t>HPP (123,1) ∩ adj (1, 0)</a:t>
                </a:r>
              </a:p>
              <a:p>
                <a:r>
                  <a:rPr lang="en-US" altLang="zh-TW" dirty="0"/>
                  <a:t>Remove vertex 1, check connection of 1 with remaining graph</a:t>
                </a:r>
              </a:p>
              <a:p>
                <a:pPr lvl="1"/>
                <a:r>
                  <a:rPr lang="en-US" altLang="zh-TW" dirty="0"/>
                  <a:t>HPP (123, 1) </a:t>
                </a:r>
                <a:r>
                  <a:rPr lang="zh-TW" altLang="en-US" dirty="0"/>
                  <a:t>→ </a:t>
                </a:r>
                <a:r>
                  <a:rPr lang="en-US" altLang="zh-TW" dirty="0"/>
                  <a:t>HPP (23, 2) ∩ adj (2, 1)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HPP (123, 1) 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→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HPP (23, 3) ∩ adj (3, 1)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E378784-E342-4246-8302-24ADE58AF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482" y="3005564"/>
                <a:ext cx="8730350" cy="3488740"/>
              </a:xfrm>
              <a:blipFill>
                <a:blip r:embed="rId3"/>
                <a:stretch>
                  <a:fillRect l="-908" t="-2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4500A1B1-C6B7-412B-82C7-B6FA4D1C3CC2}"/>
              </a:ext>
            </a:extLst>
          </p:cNvPr>
          <p:cNvGrpSpPr/>
          <p:nvPr/>
        </p:nvGrpSpPr>
        <p:grpSpPr>
          <a:xfrm>
            <a:off x="9851723" y="152671"/>
            <a:ext cx="1996211" cy="1873065"/>
            <a:chOff x="9463673" y="1332713"/>
            <a:chExt cx="2123089" cy="2557952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AECB74A-BA7F-4383-9718-B11921FB0D8B}"/>
                </a:ext>
              </a:extLst>
            </p:cNvPr>
            <p:cNvCxnSpPr/>
            <p:nvPr/>
          </p:nvCxnSpPr>
          <p:spPr>
            <a:xfrm>
              <a:off x="9729926" y="1935332"/>
              <a:ext cx="16867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FF61B65-9B73-4514-B7AC-804213B0833A}"/>
                </a:ext>
              </a:extLst>
            </p:cNvPr>
            <p:cNvCxnSpPr/>
            <p:nvPr/>
          </p:nvCxnSpPr>
          <p:spPr>
            <a:xfrm>
              <a:off x="9729926" y="3357238"/>
              <a:ext cx="16867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ECBC064-F463-4547-A0F6-AE93A9152005}"/>
                </a:ext>
              </a:extLst>
            </p:cNvPr>
            <p:cNvCxnSpPr>
              <a:cxnSpLocks/>
            </p:cNvCxnSpPr>
            <p:nvPr/>
          </p:nvCxnSpPr>
          <p:spPr>
            <a:xfrm>
              <a:off x="11416683" y="1935332"/>
              <a:ext cx="0" cy="1421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43D8C87-B034-4F02-BE09-C0E585457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1924" y="1924533"/>
              <a:ext cx="1703249" cy="14199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7C08C9B-2F47-49B7-8A9A-2BC8D9F8D092}"/>
                </a:ext>
              </a:extLst>
            </p:cNvPr>
            <p:cNvSpPr txBox="1"/>
            <p:nvPr/>
          </p:nvSpPr>
          <p:spPr>
            <a:xfrm>
              <a:off x="9485764" y="1337043"/>
              <a:ext cx="278338" cy="63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B326A29-F167-4737-BDA1-D0CA340645C9}"/>
                </a:ext>
              </a:extLst>
            </p:cNvPr>
            <p:cNvSpPr txBox="1"/>
            <p:nvPr/>
          </p:nvSpPr>
          <p:spPr>
            <a:xfrm>
              <a:off x="11246604" y="133271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DF52470-35EE-491E-870B-9F3FAA8F49FD}"/>
                </a:ext>
              </a:extLst>
            </p:cNvPr>
            <p:cNvSpPr txBox="1"/>
            <p:nvPr/>
          </p:nvSpPr>
          <p:spPr>
            <a:xfrm>
              <a:off x="9463673" y="3429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BA1B0B4-C715-434D-887D-E7A9E4D40081}"/>
                </a:ext>
              </a:extLst>
            </p:cNvPr>
            <p:cNvSpPr txBox="1"/>
            <p:nvPr/>
          </p:nvSpPr>
          <p:spPr>
            <a:xfrm>
              <a:off x="11245094" y="342899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5472707-9AEB-4611-B7ED-38B50C60CB4C}"/>
              </a:ext>
            </a:extLst>
          </p:cNvPr>
          <p:cNvGrpSpPr/>
          <p:nvPr/>
        </p:nvGrpSpPr>
        <p:grpSpPr>
          <a:xfrm>
            <a:off x="9852832" y="4560214"/>
            <a:ext cx="2055805" cy="1810161"/>
            <a:chOff x="9633751" y="1378713"/>
            <a:chExt cx="1951501" cy="2401805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EA3560D-F60F-449A-996C-3AC85F86BC21}"/>
                </a:ext>
              </a:extLst>
            </p:cNvPr>
            <p:cNvCxnSpPr/>
            <p:nvPr/>
          </p:nvCxnSpPr>
          <p:spPr>
            <a:xfrm>
              <a:off x="9729926" y="1935332"/>
              <a:ext cx="1686757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6AB0BB1-5890-4FCA-8192-95728746A40E}"/>
                </a:ext>
              </a:extLst>
            </p:cNvPr>
            <p:cNvCxnSpPr/>
            <p:nvPr/>
          </p:nvCxnSpPr>
          <p:spPr>
            <a:xfrm>
              <a:off x="9729926" y="3357238"/>
              <a:ext cx="16867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AA1C08A-C054-4ABE-866E-92D992863F4F}"/>
                </a:ext>
              </a:extLst>
            </p:cNvPr>
            <p:cNvCxnSpPr>
              <a:cxnSpLocks/>
            </p:cNvCxnSpPr>
            <p:nvPr/>
          </p:nvCxnSpPr>
          <p:spPr>
            <a:xfrm>
              <a:off x="11416683" y="1935332"/>
              <a:ext cx="0" cy="1421906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F527560-317A-427E-83C7-F6480D4D0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9926" y="1924544"/>
              <a:ext cx="1703249" cy="1419956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41B7239A-EAD6-4566-A5A4-E2536AA65C8E}"/>
                </a:ext>
              </a:extLst>
            </p:cNvPr>
            <p:cNvSpPr txBox="1"/>
            <p:nvPr/>
          </p:nvSpPr>
          <p:spPr>
            <a:xfrm>
              <a:off x="9652417" y="1389169"/>
              <a:ext cx="34015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B511237-DB93-4390-93A8-99C2A03DD9EE}"/>
                </a:ext>
              </a:extLst>
            </p:cNvPr>
            <p:cNvSpPr txBox="1"/>
            <p:nvPr/>
          </p:nvSpPr>
          <p:spPr>
            <a:xfrm>
              <a:off x="11245094" y="137871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41B08D-4BDA-4DF8-B89C-D4F61AAC1E29}"/>
                </a:ext>
              </a:extLst>
            </p:cNvPr>
            <p:cNvSpPr txBox="1"/>
            <p:nvPr/>
          </p:nvSpPr>
          <p:spPr>
            <a:xfrm>
              <a:off x="9633751" y="3316629"/>
              <a:ext cx="34015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CD61104-AC03-4710-AAF3-DE3EC2ED3CB7}"/>
                </a:ext>
              </a:extLst>
            </p:cNvPr>
            <p:cNvSpPr txBox="1"/>
            <p:nvPr/>
          </p:nvSpPr>
          <p:spPr>
            <a:xfrm>
              <a:off x="11245094" y="3318852"/>
              <a:ext cx="34015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F14BABF-DBAA-4072-BDE2-1B1386447C76}"/>
              </a:ext>
            </a:extLst>
          </p:cNvPr>
          <p:cNvGrpSpPr/>
          <p:nvPr/>
        </p:nvGrpSpPr>
        <p:grpSpPr>
          <a:xfrm>
            <a:off x="9861867" y="2399779"/>
            <a:ext cx="2044991" cy="1808400"/>
            <a:chOff x="9553493" y="1346613"/>
            <a:chExt cx="2044305" cy="2480789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CC2E22B-B1E0-43AC-AC93-2F52EE40EC93}"/>
                </a:ext>
              </a:extLst>
            </p:cNvPr>
            <p:cNvCxnSpPr/>
            <p:nvPr/>
          </p:nvCxnSpPr>
          <p:spPr>
            <a:xfrm>
              <a:off x="9729926" y="1935332"/>
              <a:ext cx="1686757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13BFD633-7439-4731-A7FA-7A2464C81399}"/>
                </a:ext>
              </a:extLst>
            </p:cNvPr>
            <p:cNvCxnSpPr/>
            <p:nvPr/>
          </p:nvCxnSpPr>
          <p:spPr>
            <a:xfrm>
              <a:off x="9729926" y="3357238"/>
              <a:ext cx="16867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4C9CC63-FDF7-4A23-8002-35DC66A0F3D8}"/>
                </a:ext>
              </a:extLst>
            </p:cNvPr>
            <p:cNvCxnSpPr>
              <a:cxnSpLocks/>
            </p:cNvCxnSpPr>
            <p:nvPr/>
          </p:nvCxnSpPr>
          <p:spPr>
            <a:xfrm>
              <a:off x="11416683" y="1935332"/>
              <a:ext cx="0" cy="1421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96BDB80D-8DC9-40CC-AE69-EFE5F775F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3435" y="1939231"/>
              <a:ext cx="1703249" cy="14199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3EA4014-5040-404D-A4F3-82EEF88C8393}"/>
                </a:ext>
              </a:extLst>
            </p:cNvPr>
            <p:cNvSpPr txBox="1"/>
            <p:nvPr/>
          </p:nvSpPr>
          <p:spPr>
            <a:xfrm>
              <a:off x="9553493" y="134661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F097800-DB27-4663-B3E0-673D17C70B4B}"/>
                </a:ext>
              </a:extLst>
            </p:cNvPr>
            <p:cNvSpPr txBox="1"/>
            <p:nvPr/>
          </p:nvSpPr>
          <p:spPr>
            <a:xfrm>
              <a:off x="11257640" y="13598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1F4A7D07-AE59-46EB-89E3-2C65D4D2D315}"/>
                </a:ext>
              </a:extLst>
            </p:cNvPr>
            <p:cNvSpPr txBox="1"/>
            <p:nvPr/>
          </p:nvSpPr>
          <p:spPr>
            <a:xfrm>
              <a:off x="9572104" y="336573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EBFB3A66-7C20-47B7-AD2D-4057C33B8AB9}"/>
                </a:ext>
              </a:extLst>
            </p:cNvPr>
            <p:cNvSpPr txBox="1"/>
            <p:nvPr/>
          </p:nvSpPr>
          <p:spPr>
            <a:xfrm>
              <a:off x="11246604" y="33657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39E0CF6-F443-466A-ADB5-322589E14D61}"/>
              </a:ext>
            </a:extLst>
          </p:cNvPr>
          <p:cNvGrpSpPr/>
          <p:nvPr/>
        </p:nvGrpSpPr>
        <p:grpSpPr>
          <a:xfrm>
            <a:off x="6973733" y="270549"/>
            <a:ext cx="2055840" cy="1864190"/>
            <a:chOff x="9527729" y="1334495"/>
            <a:chExt cx="2055840" cy="2480509"/>
          </a:xfrm>
        </p:grpSpPr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F7773E35-FBDE-45CC-8CF3-88EA8C51006D}"/>
                </a:ext>
              </a:extLst>
            </p:cNvPr>
            <p:cNvCxnSpPr/>
            <p:nvPr/>
          </p:nvCxnSpPr>
          <p:spPr>
            <a:xfrm>
              <a:off x="9729926" y="1935332"/>
              <a:ext cx="168675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68CCE4F-B7FE-4DA7-950F-A1FB047510C3}"/>
                </a:ext>
              </a:extLst>
            </p:cNvPr>
            <p:cNvCxnSpPr/>
            <p:nvPr/>
          </p:nvCxnSpPr>
          <p:spPr>
            <a:xfrm>
              <a:off x="9729926" y="3357238"/>
              <a:ext cx="168675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F378412-5D24-496A-AB1A-52DBA9081286}"/>
                </a:ext>
              </a:extLst>
            </p:cNvPr>
            <p:cNvCxnSpPr>
              <a:cxnSpLocks/>
            </p:cNvCxnSpPr>
            <p:nvPr/>
          </p:nvCxnSpPr>
          <p:spPr>
            <a:xfrm>
              <a:off x="11416683" y="1935332"/>
              <a:ext cx="0" cy="1421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FFFB31D-9592-42FC-94C9-79F760632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91237" y="1933382"/>
              <a:ext cx="1703249" cy="141995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EE5477C-159A-4325-8FAA-32D3FF589356}"/>
                </a:ext>
              </a:extLst>
            </p:cNvPr>
            <p:cNvSpPr txBox="1"/>
            <p:nvPr/>
          </p:nvSpPr>
          <p:spPr>
            <a:xfrm>
              <a:off x="9547117" y="1342045"/>
              <a:ext cx="34015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932646-7A7B-4031-B283-D02E27E97B0B}"/>
                </a:ext>
              </a:extLst>
            </p:cNvPr>
            <p:cNvSpPr txBox="1"/>
            <p:nvPr/>
          </p:nvSpPr>
          <p:spPr>
            <a:xfrm>
              <a:off x="11238643" y="1334495"/>
              <a:ext cx="34015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F55558C-B376-41A3-9C03-2D2AE2DDCA98}"/>
                </a:ext>
              </a:extLst>
            </p:cNvPr>
            <p:cNvSpPr txBox="1"/>
            <p:nvPr/>
          </p:nvSpPr>
          <p:spPr>
            <a:xfrm>
              <a:off x="9527729" y="3353338"/>
              <a:ext cx="34015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7990C9B0-2E6C-4452-8065-30785A5A0110}"/>
                </a:ext>
              </a:extLst>
            </p:cNvPr>
            <p:cNvSpPr txBox="1"/>
            <p:nvPr/>
          </p:nvSpPr>
          <p:spPr>
            <a:xfrm>
              <a:off x="11243411" y="3320992"/>
              <a:ext cx="34015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541325D-C1E5-4BBC-ABE5-A69C05E90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83166"/>
              </p:ext>
            </p:extLst>
          </p:nvPr>
        </p:nvGraphicFramePr>
        <p:xfrm>
          <a:off x="1151827" y="376607"/>
          <a:ext cx="5484499" cy="228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491">
                  <a:extLst>
                    <a:ext uri="{9D8B030D-6E8A-4147-A177-3AD203B41FA5}">
                      <a16:colId xmlns:a16="http://schemas.microsoft.com/office/drawing/2014/main" val="1012287116"/>
                    </a:ext>
                  </a:extLst>
                </a:gridCol>
                <a:gridCol w="968752">
                  <a:extLst>
                    <a:ext uri="{9D8B030D-6E8A-4147-A177-3AD203B41FA5}">
                      <a16:colId xmlns:a16="http://schemas.microsoft.com/office/drawing/2014/main" val="2985222352"/>
                    </a:ext>
                  </a:extLst>
                </a:gridCol>
                <a:gridCol w="968752">
                  <a:extLst>
                    <a:ext uri="{9D8B030D-6E8A-4147-A177-3AD203B41FA5}">
                      <a16:colId xmlns:a16="http://schemas.microsoft.com/office/drawing/2014/main" val="4281932182"/>
                    </a:ext>
                  </a:extLst>
                </a:gridCol>
                <a:gridCol w="968752">
                  <a:extLst>
                    <a:ext uri="{9D8B030D-6E8A-4147-A177-3AD203B41FA5}">
                      <a16:colId xmlns:a16="http://schemas.microsoft.com/office/drawing/2014/main" val="3940187555"/>
                    </a:ext>
                  </a:extLst>
                </a:gridCol>
                <a:gridCol w="968752">
                  <a:extLst>
                    <a:ext uri="{9D8B030D-6E8A-4147-A177-3AD203B41FA5}">
                      <a16:colId xmlns:a16="http://schemas.microsoft.com/office/drawing/2014/main" val="1791918809"/>
                    </a:ext>
                  </a:extLst>
                </a:gridCol>
              </a:tblGrid>
              <a:tr h="456693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Subset: 0123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61446"/>
                  </a:ext>
                </a:extLst>
              </a:tr>
              <a:tr h="4566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…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44465"/>
                  </a:ext>
                </a:extLst>
              </a:tr>
              <a:tr h="4566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0011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-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-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40556"/>
                  </a:ext>
                </a:extLst>
              </a:tr>
              <a:tr h="4566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0111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-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51975"/>
                  </a:ext>
                </a:extLst>
              </a:tr>
              <a:tr h="4566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58488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r="65252"/>
          <a:stretch/>
        </p:blipFill>
        <p:spPr>
          <a:xfrm>
            <a:off x="645221" y="851530"/>
            <a:ext cx="408794" cy="1642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081D46F-4EBA-4914-8A92-340C84EE1612}"/>
                  </a:ext>
                </a:extLst>
              </p:cNvPr>
              <p:cNvSpPr txBox="1"/>
              <p:nvPr/>
            </p:nvSpPr>
            <p:spPr>
              <a:xfrm>
                <a:off x="29767" y="1378846"/>
                <a:ext cx="625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081D46F-4EBA-4914-8A92-340C84EE1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" y="1378846"/>
                <a:ext cx="62543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上-下雙向箭號 9"/>
          <p:cNvSpPr/>
          <p:nvPr/>
        </p:nvSpPr>
        <p:spPr>
          <a:xfrm>
            <a:off x="10793667" y="1996232"/>
            <a:ext cx="213968" cy="536939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上-下雙向箭號 51"/>
          <p:cNvSpPr/>
          <p:nvPr/>
        </p:nvSpPr>
        <p:spPr>
          <a:xfrm>
            <a:off x="10793667" y="4096309"/>
            <a:ext cx="213968" cy="536939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9504218" y="722099"/>
            <a:ext cx="0" cy="5579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弧形箭號 (下彎) 65"/>
          <p:cNvSpPr/>
          <p:nvPr/>
        </p:nvSpPr>
        <p:spPr>
          <a:xfrm>
            <a:off x="9166952" y="254016"/>
            <a:ext cx="684771" cy="224207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8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0A0A4-55A1-4ED5-9CB9-5D84330B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1" y="153641"/>
            <a:ext cx="10515600" cy="1325563"/>
          </a:xfrm>
        </p:spPr>
        <p:txBody>
          <a:bodyPr/>
          <a:lstStyle/>
          <a:p>
            <a:r>
              <a:rPr lang="en-US" altLang="zh-TW" dirty="0"/>
              <a:t>Quantum Solution of HCP </a:t>
            </a:r>
            <a:br>
              <a:rPr lang="en-US" altLang="zh-TW" dirty="0"/>
            </a:br>
            <a:r>
              <a:rPr lang="en-US" altLang="zh-TW" dirty="0"/>
              <a:t>– Grover’s Algorithm</a:t>
            </a:r>
            <a:r>
              <a:rPr lang="en-US" altLang="zh-TW" baseline="30000" dirty="0"/>
              <a:t>[3]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2D78AAF-D63F-4408-A447-065D9EAC4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272" y="1667761"/>
                <a:ext cx="868863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Grover’s algorithm: a quantum search algorithm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Qubit assignment and initial condition: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Each vertex per qubit initialized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which means </a:t>
                </a:r>
                <a:r>
                  <a:rPr lang="en-US" altLang="zh-TW" dirty="0">
                    <a:solidFill>
                      <a:schemeClr val="accent1"/>
                    </a:solidFill>
                  </a:rPr>
                  <a:t>initially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not on a HC</a:t>
                </a:r>
                <a:endParaRPr lang="en-US" altLang="zh-TW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Used as control qubits for flag qubit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Each edge per qubit initialized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+</m:t>
                        </m:r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which indicates </a:t>
                </a:r>
                <a:r>
                  <a:rPr lang="en-US" altLang="zh-TW" dirty="0">
                    <a:solidFill>
                      <a:schemeClr val="accent1"/>
                    </a:solidFill>
                  </a:rPr>
                  <a:t>whether the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edge is selected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In superposition states for parallelism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An additional flag qubit is initialized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2D78AAF-D63F-4408-A447-065D9EAC4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272" y="1667761"/>
                <a:ext cx="8688630" cy="4351338"/>
              </a:xfrm>
              <a:blipFill>
                <a:blip r:embed="rId3"/>
                <a:stretch>
                  <a:fillRect l="-912" t="-1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34187E7A-8699-4150-AF73-277BFE899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280" y="1827784"/>
            <a:ext cx="1916337" cy="466098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FA1E25E-EC8E-46F1-81AB-A441E69D2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2686" y="1540501"/>
            <a:ext cx="1457325" cy="4948266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626C554-7590-4C0D-977D-1B80FFCFBB90}"/>
              </a:ext>
            </a:extLst>
          </p:cNvPr>
          <p:cNvSpPr txBox="1"/>
          <p:nvPr/>
        </p:nvSpPr>
        <p:spPr>
          <a:xfrm>
            <a:off x="9981380" y="2533263"/>
            <a:ext cx="3481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…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…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B20C6D2-6E27-4BDA-A827-C8D1B7D8645A}"/>
              </a:ext>
            </a:extLst>
          </p:cNvPr>
          <p:cNvGrpSpPr/>
          <p:nvPr/>
        </p:nvGrpSpPr>
        <p:grpSpPr>
          <a:xfrm>
            <a:off x="8085570" y="11312"/>
            <a:ext cx="2069896" cy="1872343"/>
            <a:chOff x="9625018" y="1327510"/>
            <a:chExt cx="2012116" cy="2101489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5754C48-A0A4-434C-A015-A204920FDD86}"/>
                </a:ext>
              </a:extLst>
            </p:cNvPr>
            <p:cNvGrpSpPr/>
            <p:nvPr/>
          </p:nvGrpSpPr>
          <p:grpSpPr>
            <a:xfrm>
              <a:off x="9625018" y="1327510"/>
              <a:ext cx="1985075" cy="2101489"/>
              <a:chOff x="9492010" y="1475617"/>
              <a:chExt cx="2111246" cy="2415047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A1F14441-A2C3-4C09-8522-878700535527}"/>
                  </a:ext>
                </a:extLst>
              </p:cNvPr>
              <p:cNvCxnSpPr/>
              <p:nvPr/>
            </p:nvCxnSpPr>
            <p:spPr>
              <a:xfrm>
                <a:off x="9729926" y="1935332"/>
                <a:ext cx="168675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E179052-6BF2-4A40-8C5D-7C5E6F3F8768}"/>
                  </a:ext>
                </a:extLst>
              </p:cNvPr>
              <p:cNvCxnSpPr/>
              <p:nvPr/>
            </p:nvCxnSpPr>
            <p:spPr>
              <a:xfrm>
                <a:off x="9729926" y="3357238"/>
                <a:ext cx="168675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3BC4F14B-794B-4D6A-9617-59CD68EB3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16683" y="1935332"/>
                <a:ext cx="0" cy="142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741EA53-72AC-43D0-8BE5-26CFAC144D14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flipH="1">
                <a:off x="9713435" y="1937282"/>
                <a:ext cx="1703249" cy="14199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7659FEC-2F0D-459F-997B-17E623EFF88D}"/>
                  </a:ext>
                </a:extLst>
              </p:cNvPr>
              <p:cNvSpPr txBox="1"/>
              <p:nvPr/>
            </p:nvSpPr>
            <p:spPr>
              <a:xfrm>
                <a:off x="9543354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4697BCE-9788-4E8F-9112-2EAF103DD553}"/>
                  </a:ext>
                </a:extLst>
              </p:cNvPr>
              <p:cNvSpPr txBox="1"/>
              <p:nvPr/>
            </p:nvSpPr>
            <p:spPr>
              <a:xfrm>
                <a:off x="11246605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1DF37CA5-2583-4D89-B778-06C8916CFCE5}"/>
                  </a:ext>
                </a:extLst>
              </p:cNvPr>
              <p:cNvSpPr txBox="1"/>
              <p:nvPr/>
            </p:nvSpPr>
            <p:spPr>
              <a:xfrm>
                <a:off x="9492010" y="329686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5AA5C49-1DD3-4209-B463-B2F4EFB866C3}"/>
                  </a:ext>
                </a:extLst>
              </p:cNvPr>
              <p:cNvSpPr txBox="1"/>
              <p:nvPr/>
            </p:nvSpPr>
            <p:spPr>
              <a:xfrm>
                <a:off x="11245093" y="3296863"/>
                <a:ext cx="358163" cy="59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AADA54A-AE97-489A-B6AB-7BB634E3540D}"/>
                </a:ext>
              </a:extLst>
            </p:cNvPr>
            <p:cNvSpPr txBox="1"/>
            <p:nvPr/>
          </p:nvSpPr>
          <p:spPr>
            <a:xfrm>
              <a:off x="10462444" y="149670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F4B2AA1-DEDB-4651-8E81-43F4423215E2}"/>
                </a:ext>
              </a:extLst>
            </p:cNvPr>
            <p:cNvSpPr txBox="1"/>
            <p:nvPr/>
          </p:nvSpPr>
          <p:spPr>
            <a:xfrm>
              <a:off x="10482119" y="21153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8A4F267-5EAD-4E4F-9942-486E3AC90C92}"/>
                </a:ext>
              </a:extLst>
            </p:cNvPr>
            <p:cNvSpPr txBox="1"/>
            <p:nvPr/>
          </p:nvSpPr>
          <p:spPr>
            <a:xfrm>
              <a:off x="9630755" y="20784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DEFC275-CADB-4F6C-84AC-A6F45D8266BE}"/>
                </a:ext>
              </a:extLst>
            </p:cNvPr>
            <p:cNvSpPr txBox="1"/>
            <p:nvPr/>
          </p:nvSpPr>
          <p:spPr>
            <a:xfrm>
              <a:off x="11296976" y="214742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FA08C55-FC62-4B61-8D32-622A7BBE103A}"/>
                </a:ext>
              </a:extLst>
            </p:cNvPr>
            <p:cNvCxnSpPr>
              <a:cxnSpLocks/>
            </p:cNvCxnSpPr>
            <p:nvPr/>
          </p:nvCxnSpPr>
          <p:spPr>
            <a:xfrm>
              <a:off x="9848719" y="1727536"/>
              <a:ext cx="0" cy="12372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BD1DC7E-E777-4B4C-9F9F-87DBA6E70044}"/>
                </a:ext>
              </a:extLst>
            </p:cNvPr>
            <p:cNvSpPr txBox="1"/>
            <p:nvPr/>
          </p:nvSpPr>
          <p:spPr>
            <a:xfrm>
              <a:off x="10541106" y="275319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8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476EB-5296-425A-9822-FFEF23A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079"/>
            <a:ext cx="10515600" cy="1325563"/>
          </a:xfrm>
        </p:spPr>
        <p:txBody>
          <a:bodyPr/>
          <a:lstStyle/>
          <a:p>
            <a:r>
              <a:rPr lang="en-US" altLang="zh-TW" dirty="0"/>
              <a:t>Grover’s Algorithm Solution of HCP </a:t>
            </a:r>
            <a:br>
              <a:rPr lang="en-US" altLang="zh-TW" dirty="0"/>
            </a:br>
            <a:r>
              <a:rPr lang="en-US" altLang="zh-TW" dirty="0"/>
              <a:t>– The design of oracle (1/4)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481" y="1580075"/>
                <a:ext cx="7949967" cy="488396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When an edge is selected, </a:t>
                </a:r>
                <a:br>
                  <a:rPr lang="en-US" altLang="zh-TW" dirty="0"/>
                </a:br>
                <a:r>
                  <a:rPr lang="en-US" altLang="zh-TW" dirty="0"/>
                  <a:t>the adjacent vertices qubits are rotated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|1⟩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When the selected edges make up a ring</a:t>
                </a:r>
                <a:br>
                  <a:rPr lang="en-US" altLang="zh-TW" dirty="0"/>
                </a:br>
                <a:r>
                  <a:rPr lang="zh-TW" altLang="en-US" dirty="0"/>
                  <a:t>→ </a:t>
                </a:r>
                <a:r>
                  <a:rPr lang="en-US" altLang="zh-TW" dirty="0"/>
                  <a:t>The vertices on the ring are all rotated twice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altLang="zh-TW" dirty="0"/>
                </a:br>
                <a:r>
                  <a:rPr lang="zh-TW" altLang="en-US" dirty="0"/>
                  <a:t>→</a:t>
                </a:r>
                <a:r>
                  <a:rPr lang="en-US" altLang="zh-TW" dirty="0"/>
                  <a:t> Each vertex qubit shows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dirty="0"/>
                  <a:t> state</a:t>
                </a:r>
                <a:br>
                  <a:rPr lang="en-US" altLang="zh-TW" dirty="0"/>
                </a:br>
                <a:r>
                  <a:rPr lang="zh-TW" altLang="en-US" dirty="0"/>
                  <a:t>→ </a:t>
                </a:r>
                <a:r>
                  <a:rPr lang="en-US" altLang="zh-TW" dirty="0"/>
                  <a:t>Each vertex are used to control a mcx-gate on flag-bit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BBCDC8-821C-4133-93B3-19C71BE9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481" y="1580075"/>
                <a:ext cx="7949967" cy="4883960"/>
              </a:xfrm>
              <a:blipFill>
                <a:blip r:embed="rId2"/>
                <a:stretch>
                  <a:fillRect l="-997" t="-9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1AC8EB64-7209-4846-B3A0-83E10AE01B1F}"/>
              </a:ext>
            </a:extLst>
          </p:cNvPr>
          <p:cNvGrpSpPr/>
          <p:nvPr/>
        </p:nvGrpSpPr>
        <p:grpSpPr>
          <a:xfrm>
            <a:off x="9374523" y="4066390"/>
            <a:ext cx="2666596" cy="2435707"/>
            <a:chOff x="9537270" y="1327510"/>
            <a:chExt cx="2236140" cy="210947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2D3F3FC7-909B-47BF-A7DA-B1922A24BFCC}"/>
                </a:ext>
              </a:extLst>
            </p:cNvPr>
            <p:cNvGrpSpPr/>
            <p:nvPr/>
          </p:nvGrpSpPr>
          <p:grpSpPr>
            <a:xfrm>
              <a:off x="9607113" y="1327510"/>
              <a:ext cx="1986053" cy="2101489"/>
              <a:chOff x="9472966" y="1475617"/>
              <a:chExt cx="2112286" cy="2415047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BD289FCA-9DDC-49ED-9A37-BD5583D7EE53}"/>
                  </a:ext>
                </a:extLst>
              </p:cNvPr>
              <p:cNvCxnSpPr/>
              <p:nvPr/>
            </p:nvCxnSpPr>
            <p:spPr>
              <a:xfrm>
                <a:off x="9729926" y="1935332"/>
                <a:ext cx="168675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48CA8D08-119C-402C-93D3-FD9286261D9F}"/>
                  </a:ext>
                </a:extLst>
              </p:cNvPr>
              <p:cNvCxnSpPr/>
              <p:nvPr/>
            </p:nvCxnSpPr>
            <p:spPr>
              <a:xfrm>
                <a:off x="9729926" y="3357238"/>
                <a:ext cx="168675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92BC211-24DE-42F0-BCFB-C1F2CA661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16683" y="1935332"/>
                <a:ext cx="0" cy="142190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D913E0BA-2DE8-4D7F-AC8C-BD787FF2DA87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9679455" y="1937282"/>
                <a:ext cx="1703249" cy="14199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DD6F892-EED7-4EBB-A822-EF5B3A8DE7F0}"/>
                  </a:ext>
                </a:extLst>
              </p:cNvPr>
              <p:cNvSpPr txBox="1"/>
              <p:nvPr/>
            </p:nvSpPr>
            <p:spPr>
              <a:xfrm>
                <a:off x="9509373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3AD05ED-2B8E-4F8C-A616-43F780C82437}"/>
                  </a:ext>
                </a:extLst>
              </p:cNvPr>
              <p:cNvSpPr txBox="1"/>
              <p:nvPr/>
            </p:nvSpPr>
            <p:spPr>
              <a:xfrm>
                <a:off x="11212624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19F2243-AF6B-4921-9492-80E1A0801ACD}"/>
                  </a:ext>
                </a:extLst>
              </p:cNvPr>
              <p:cNvSpPr txBox="1"/>
              <p:nvPr/>
            </p:nvSpPr>
            <p:spPr>
              <a:xfrm>
                <a:off x="9472966" y="336919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8715505-851B-4463-A924-94F66BAECF53}"/>
                  </a:ext>
                </a:extLst>
              </p:cNvPr>
              <p:cNvSpPr txBox="1"/>
              <p:nvPr/>
            </p:nvSpPr>
            <p:spPr>
              <a:xfrm>
                <a:off x="11245094" y="34289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9642840-02F1-4BFC-B2B6-EA3D0F45AD67}"/>
                </a:ext>
              </a:extLst>
            </p:cNvPr>
            <p:cNvSpPr txBox="1"/>
            <p:nvPr/>
          </p:nvSpPr>
          <p:spPr>
            <a:xfrm>
              <a:off x="10448613" y="137739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496D050-4E67-4C2A-870C-1E25D9538B0E}"/>
                </a:ext>
              </a:extLst>
            </p:cNvPr>
            <p:cNvSpPr txBox="1"/>
            <p:nvPr/>
          </p:nvSpPr>
          <p:spPr>
            <a:xfrm>
              <a:off x="9537270" y="208296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2D3E388-8C3B-49DA-9EF0-BBC4C47F7F07}"/>
                </a:ext>
              </a:extLst>
            </p:cNvPr>
            <p:cNvSpPr txBox="1"/>
            <p:nvPr/>
          </p:nvSpPr>
          <p:spPr>
            <a:xfrm>
              <a:off x="10494621" y="21312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588D3D7-F383-42F0-A530-4BF2565CE1FB}"/>
                </a:ext>
              </a:extLst>
            </p:cNvPr>
            <p:cNvSpPr txBox="1"/>
            <p:nvPr/>
          </p:nvSpPr>
          <p:spPr>
            <a:xfrm>
              <a:off x="11433252" y="2132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1508EFC-DAB3-4D13-AB50-75CFAF75501A}"/>
                </a:ext>
              </a:extLst>
            </p:cNvPr>
            <p:cNvCxnSpPr>
              <a:cxnSpLocks/>
            </p:cNvCxnSpPr>
            <p:nvPr/>
          </p:nvCxnSpPr>
          <p:spPr>
            <a:xfrm>
              <a:off x="9848719" y="1727536"/>
              <a:ext cx="0" cy="123729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92FB809-A4AC-4940-A60B-81E97B9289F8}"/>
                </a:ext>
              </a:extLst>
            </p:cNvPr>
            <p:cNvSpPr txBox="1"/>
            <p:nvPr/>
          </p:nvSpPr>
          <p:spPr>
            <a:xfrm>
              <a:off x="10443141" y="297532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155EBC6-1D55-41E8-B131-0B14228F8451}"/>
              </a:ext>
            </a:extLst>
          </p:cNvPr>
          <p:cNvGrpSpPr/>
          <p:nvPr/>
        </p:nvGrpSpPr>
        <p:grpSpPr>
          <a:xfrm>
            <a:off x="9445691" y="1097640"/>
            <a:ext cx="2380489" cy="2447029"/>
            <a:chOff x="9640916" y="1309717"/>
            <a:chExt cx="1996218" cy="2119282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1773C03-F9E4-4F53-8FB4-8351BB88D7F4}"/>
                </a:ext>
              </a:extLst>
            </p:cNvPr>
            <p:cNvGrpSpPr/>
            <p:nvPr/>
          </p:nvGrpSpPr>
          <p:grpSpPr>
            <a:xfrm>
              <a:off x="9642341" y="1327510"/>
              <a:ext cx="1952247" cy="2101489"/>
              <a:chOff x="9510432" y="1475617"/>
              <a:chExt cx="2076331" cy="2415047"/>
            </a:xfrm>
          </p:grpSpPr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8AE279CC-745A-4804-AE59-CECCF6D4AC0B}"/>
                  </a:ext>
                </a:extLst>
              </p:cNvPr>
              <p:cNvCxnSpPr/>
              <p:nvPr/>
            </p:nvCxnSpPr>
            <p:spPr>
              <a:xfrm>
                <a:off x="9729926" y="1935332"/>
                <a:ext cx="168675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72325A3D-22C2-44C6-B43A-FB30D944435A}"/>
                  </a:ext>
                </a:extLst>
              </p:cNvPr>
              <p:cNvCxnSpPr/>
              <p:nvPr/>
            </p:nvCxnSpPr>
            <p:spPr>
              <a:xfrm>
                <a:off x="9729926" y="3357238"/>
                <a:ext cx="168675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64232E6F-3379-479C-8882-B6E5EE1FC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16683" y="1935332"/>
                <a:ext cx="0" cy="142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15AB13E-5D09-4CED-939A-69BA228B4452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9713435" y="1937282"/>
                <a:ext cx="1703249" cy="14199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3B93695-C63E-498C-8E12-D6843C12992C}"/>
                  </a:ext>
                </a:extLst>
              </p:cNvPr>
              <p:cNvSpPr txBox="1"/>
              <p:nvPr/>
            </p:nvSpPr>
            <p:spPr>
              <a:xfrm>
                <a:off x="9543354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CC2D79C-F5C2-4F2C-9454-0F0476237942}"/>
                  </a:ext>
                </a:extLst>
              </p:cNvPr>
              <p:cNvSpPr txBox="1"/>
              <p:nvPr/>
            </p:nvSpPr>
            <p:spPr>
              <a:xfrm>
                <a:off x="11246605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EC7F7E5-367A-4A75-B618-B19AA48E8F5B}"/>
                  </a:ext>
                </a:extLst>
              </p:cNvPr>
              <p:cNvSpPr txBox="1"/>
              <p:nvPr/>
            </p:nvSpPr>
            <p:spPr>
              <a:xfrm>
                <a:off x="9510432" y="335528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6C3C138-02BB-451E-961E-EED8BEA3C100}"/>
                  </a:ext>
                </a:extLst>
              </p:cNvPr>
              <p:cNvSpPr txBox="1"/>
              <p:nvPr/>
            </p:nvSpPr>
            <p:spPr>
              <a:xfrm>
                <a:off x="11245094" y="34289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F171CD8-E6AA-47E4-9831-D5B72981B11B}"/>
                </a:ext>
              </a:extLst>
            </p:cNvPr>
            <p:cNvSpPr txBox="1"/>
            <p:nvPr/>
          </p:nvSpPr>
          <p:spPr>
            <a:xfrm>
              <a:off x="10483552" y="13097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2646ED7-39F8-4690-BC67-0BD91FDD7117}"/>
                </a:ext>
              </a:extLst>
            </p:cNvPr>
            <p:cNvSpPr txBox="1"/>
            <p:nvPr/>
          </p:nvSpPr>
          <p:spPr>
            <a:xfrm>
              <a:off x="9640916" y="213117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9EEF35A5-6568-4F0D-9BD1-851A4A9EBBDC}"/>
                </a:ext>
              </a:extLst>
            </p:cNvPr>
            <p:cNvSpPr txBox="1"/>
            <p:nvPr/>
          </p:nvSpPr>
          <p:spPr>
            <a:xfrm>
              <a:off x="10523088" y="213103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3B1B367-BE85-4B57-9BBC-9172D72E3A9D}"/>
                </a:ext>
              </a:extLst>
            </p:cNvPr>
            <p:cNvSpPr txBox="1"/>
            <p:nvPr/>
          </p:nvSpPr>
          <p:spPr>
            <a:xfrm>
              <a:off x="11296976" y="214742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5E14B98-023F-4C62-960E-768ED9104C21}"/>
                </a:ext>
              </a:extLst>
            </p:cNvPr>
            <p:cNvCxnSpPr>
              <a:cxnSpLocks/>
            </p:cNvCxnSpPr>
            <p:nvPr/>
          </p:nvCxnSpPr>
          <p:spPr>
            <a:xfrm>
              <a:off x="9848719" y="1727536"/>
              <a:ext cx="0" cy="12372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F1CC446-D8F3-49FA-BC7D-7934A30B4D8F}"/>
                </a:ext>
              </a:extLst>
            </p:cNvPr>
            <p:cNvSpPr txBox="1"/>
            <p:nvPr/>
          </p:nvSpPr>
          <p:spPr>
            <a:xfrm>
              <a:off x="10541106" y="275319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EDCDBB1-508F-49C6-9D6F-900EFED021BB}"/>
                  </a:ext>
                </a:extLst>
              </p:cNvPr>
              <p:cNvSpPr txBox="1"/>
              <p:nvPr/>
            </p:nvSpPr>
            <p:spPr>
              <a:xfrm>
                <a:off x="8786134" y="672110"/>
                <a:ext cx="1222129" cy="615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EDCDBB1-508F-49C6-9D6F-900EFED02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134" y="672110"/>
                <a:ext cx="1222129" cy="615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302F604-E129-42B9-B014-B22789BD77EF}"/>
                  </a:ext>
                </a:extLst>
              </p:cNvPr>
              <p:cNvSpPr txBox="1"/>
              <p:nvPr/>
            </p:nvSpPr>
            <p:spPr>
              <a:xfrm>
                <a:off x="10804439" y="682373"/>
                <a:ext cx="1222129" cy="615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302F604-E129-42B9-B014-B22789BD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439" y="682373"/>
                <a:ext cx="1222129" cy="615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291EF0A-6C45-429E-8571-B5B2AA4B949B}"/>
                  </a:ext>
                </a:extLst>
              </p:cNvPr>
              <p:cNvSpPr txBox="1"/>
              <p:nvPr/>
            </p:nvSpPr>
            <p:spPr>
              <a:xfrm>
                <a:off x="9691062" y="4087484"/>
                <a:ext cx="558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291EF0A-6C45-429E-8571-B5B2AA4B9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062" y="4087484"/>
                <a:ext cx="55842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ED2B263-646C-42A1-8826-88E86B23A415}"/>
                  </a:ext>
                </a:extLst>
              </p:cNvPr>
              <p:cNvSpPr txBox="1"/>
              <p:nvPr/>
            </p:nvSpPr>
            <p:spPr>
              <a:xfrm>
                <a:off x="11589236" y="4097415"/>
                <a:ext cx="558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ED2B263-646C-42A1-8826-88E86B23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236" y="4097415"/>
                <a:ext cx="55842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600B69F-8E0A-4FFF-ABB7-04DB7BE7AECA}"/>
                  </a:ext>
                </a:extLst>
              </p:cNvPr>
              <p:cNvSpPr txBox="1"/>
              <p:nvPr/>
            </p:nvSpPr>
            <p:spPr>
              <a:xfrm>
                <a:off x="9652694" y="5996352"/>
                <a:ext cx="558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600B69F-8E0A-4FFF-ABB7-04DB7BE7A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694" y="5996352"/>
                <a:ext cx="55842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2F9398E-1990-43F0-AA83-D453271EE99E}"/>
                  </a:ext>
                </a:extLst>
              </p:cNvPr>
              <p:cNvSpPr txBox="1"/>
              <p:nvPr/>
            </p:nvSpPr>
            <p:spPr>
              <a:xfrm>
                <a:off x="11589236" y="6060893"/>
                <a:ext cx="558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2F9398E-1990-43F0-AA83-D453271EE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236" y="6060893"/>
                <a:ext cx="55842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08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DC663-4873-44F1-B731-40983D61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53169"/>
            <a:ext cx="10515600" cy="1325563"/>
          </a:xfrm>
        </p:spPr>
        <p:txBody>
          <a:bodyPr/>
          <a:lstStyle/>
          <a:p>
            <a:r>
              <a:rPr lang="en-US" altLang="zh-TW" dirty="0"/>
              <a:t>Grover’s Algorithm Solution of HCP </a:t>
            </a:r>
            <a:br>
              <a:rPr lang="en-US" altLang="zh-TW" dirty="0"/>
            </a:br>
            <a:r>
              <a:rPr lang="en-US" altLang="zh-TW" dirty="0"/>
              <a:t>– The design of oracle (2/4)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0668E3B-8E24-41DA-9781-0616AAF81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892" y="1575432"/>
                <a:ext cx="4715322" cy="50267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oracle</a:t>
                </a:r>
                <a:r>
                  <a:rPr lang="en-US" altLang="zh-TW" dirty="0"/>
                  <a:t> is made up of 3 parts:</a:t>
                </a:r>
                <a:br>
                  <a:rPr lang="en-US" altLang="zh-TW" dirty="0"/>
                </a:br>
                <a:r>
                  <a:rPr lang="en-US" altLang="zh-TW" dirty="0">
                    <a:solidFill>
                      <a:srgbClr val="0070C0"/>
                    </a:solidFill>
                  </a:rPr>
                  <a:t>encoder, mcx-gate, relaxer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edge bits control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/>
                  <a:t> gates on vertex bits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This part is called the “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encoder</a:t>
                </a:r>
                <a:r>
                  <a:rPr lang="en-US" altLang="zh-TW" dirty="0"/>
                  <a:t>”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flag-bit is applied an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mcx-gate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controlled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-qubits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When all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⟩=|1⟩</m:t>
                    </m:r>
                  </m:oMath>
                </a14:m>
                <a:r>
                  <a:rPr lang="en-US" altLang="zh-TW" dirty="0"/>
                  <a:t>,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⟩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|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and thus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an phase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/>
                  <a:t>is introduced to the wanted state.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0668E3B-8E24-41DA-9781-0616AAF81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892" y="1575432"/>
                <a:ext cx="4715322" cy="5026787"/>
              </a:xfrm>
              <a:blipFill>
                <a:blip r:embed="rId2"/>
                <a:stretch>
                  <a:fillRect l="-1809" t="-970" r="-3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/>
          <p:cNvGrpSpPr/>
          <p:nvPr/>
        </p:nvGrpSpPr>
        <p:grpSpPr>
          <a:xfrm>
            <a:off x="5143772" y="2189118"/>
            <a:ext cx="7048228" cy="4413101"/>
            <a:chOff x="5143772" y="1527324"/>
            <a:chExt cx="7048228" cy="4413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A394F9B-55BE-4505-8F49-606457106134}"/>
                    </a:ext>
                  </a:extLst>
                </p:cNvPr>
                <p:cNvSpPr/>
                <p:nvPr/>
              </p:nvSpPr>
              <p:spPr>
                <a:xfrm>
                  <a:off x="5892258" y="5404823"/>
                  <a:ext cx="6908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TW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oMath>
                    </m:oMathPara>
                  </a14:m>
                  <a:endParaRPr lang="zh-TW" altLang="en-US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A394F9B-55BE-4505-8F49-606457106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258" y="5404823"/>
                  <a:ext cx="69083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1055E1F-DAC3-4AF3-9665-A1C599961775}"/>
                </a:ext>
              </a:extLst>
            </p:cNvPr>
            <p:cNvGrpSpPr/>
            <p:nvPr/>
          </p:nvGrpSpPr>
          <p:grpSpPr>
            <a:xfrm>
              <a:off x="5143772" y="1825625"/>
              <a:ext cx="7048228" cy="4114800"/>
              <a:chOff x="5143772" y="1825625"/>
              <a:chExt cx="7048228" cy="4114800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A87488EB-DE72-4882-8D7A-C5FB1BBA56CB}"/>
                  </a:ext>
                </a:extLst>
              </p:cNvPr>
              <p:cNvGrpSpPr/>
              <p:nvPr/>
            </p:nvGrpSpPr>
            <p:grpSpPr>
              <a:xfrm>
                <a:off x="5143772" y="1825625"/>
                <a:ext cx="6764682" cy="4114800"/>
                <a:chOff x="110133" y="2418024"/>
                <a:chExt cx="6764682" cy="4114800"/>
              </a:xfrm>
            </p:grpSpPr>
            <p:pic>
              <p:nvPicPr>
                <p:cNvPr id="4" name="圖片 3">
                  <a:extLst>
                    <a:ext uri="{FF2B5EF4-FFF2-40B4-BE49-F238E27FC236}">
                      <a16:creationId xmlns:a16="http://schemas.microsoft.com/office/drawing/2014/main" id="{D154E8ED-7E0D-41D3-BC9E-C6F40DA97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74140" y="2418024"/>
                  <a:ext cx="5400675" cy="4114800"/>
                </a:xfrm>
                <a:prstGeom prst="rect">
                  <a:avLst/>
                </a:prstGeom>
              </p:spPr>
            </p:pic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42D9FBEB-F1A6-42F2-99B4-972EE7D61B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694" r="55699"/>
                <a:stretch/>
              </p:blipFill>
              <p:spPr>
                <a:xfrm>
                  <a:off x="110133" y="2418024"/>
                  <a:ext cx="860845" cy="4074851"/>
                </a:xfrm>
                <a:prstGeom prst="rect">
                  <a:avLst/>
                </a:prstGeom>
              </p:spPr>
            </p:pic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933D86C-1904-40E3-B855-DC4A7DACADD4}"/>
                    </a:ext>
                  </a:extLst>
                </p:cNvPr>
                <p:cNvSpPr txBox="1"/>
                <p:nvPr/>
              </p:nvSpPr>
              <p:spPr>
                <a:xfrm>
                  <a:off x="1050877" y="3090626"/>
                  <a:ext cx="343364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…</a:t>
                  </a:r>
                </a:p>
                <a:p>
                  <a:endParaRPr lang="en-US" altLang="zh-TW" dirty="0"/>
                </a:p>
                <a:p>
                  <a:endParaRPr lang="en-US" altLang="zh-TW" dirty="0"/>
                </a:p>
                <a:p>
                  <a:endParaRPr lang="en-US" altLang="zh-TW" dirty="0"/>
                </a:p>
                <a:p>
                  <a:r>
                    <a:rPr lang="en-US" altLang="zh-TW" dirty="0"/>
                    <a:t>…</a:t>
                  </a:r>
                </a:p>
                <a:p>
                  <a:endParaRPr lang="en-US" altLang="zh-TW" dirty="0"/>
                </a:p>
                <a:p>
                  <a:endParaRPr lang="en-US" altLang="zh-TW" dirty="0"/>
                </a:p>
                <a:p>
                  <a:endParaRPr lang="en-US" altLang="zh-TW" dirty="0"/>
                </a:p>
                <a:p>
                  <a:r>
                    <a:rPr lang="en-US" altLang="zh-TW" dirty="0"/>
                    <a:t>…</a:t>
                  </a:r>
                  <a:endParaRPr lang="zh-TW" altLang="en-US" dirty="0"/>
                </a:p>
              </p:txBody>
            </p:sp>
          </p:grp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905A16A-E3D3-4ABF-83F9-A51D5BA57710}"/>
                  </a:ext>
                </a:extLst>
              </p:cNvPr>
              <p:cNvSpPr txBox="1"/>
              <p:nvPr/>
            </p:nvSpPr>
            <p:spPr>
              <a:xfrm>
                <a:off x="11848636" y="2498226"/>
                <a:ext cx="34336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…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F0CDD87-7898-4444-AAB4-8D1597CF2DC6}"/>
                </a:ext>
              </a:extLst>
            </p:cNvPr>
            <p:cNvSpPr txBox="1"/>
            <p:nvPr/>
          </p:nvSpPr>
          <p:spPr>
            <a:xfrm>
              <a:off x="10715054" y="1527324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mcx-gate </a:t>
              </a:r>
              <a:endParaRPr lang="zh-TW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B60827-7F2B-48E3-8D21-D18FFB524C06}"/>
                </a:ext>
              </a:extLst>
            </p:cNvPr>
            <p:cNvSpPr/>
            <p:nvPr/>
          </p:nvSpPr>
          <p:spPr>
            <a:xfrm>
              <a:off x="11138317" y="1988989"/>
              <a:ext cx="446269" cy="163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F5BF2E6-47C0-4338-AF90-B06FDE6088D2}"/>
              </a:ext>
            </a:extLst>
          </p:cNvPr>
          <p:cNvGrpSpPr/>
          <p:nvPr/>
        </p:nvGrpSpPr>
        <p:grpSpPr>
          <a:xfrm>
            <a:off x="9339853" y="116646"/>
            <a:ext cx="2093846" cy="1872343"/>
            <a:chOff x="9601737" y="1327510"/>
            <a:chExt cx="2035397" cy="210148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ECCB4C3-500C-4099-ABCD-550C272BF950}"/>
                </a:ext>
              </a:extLst>
            </p:cNvPr>
            <p:cNvGrpSpPr/>
            <p:nvPr/>
          </p:nvGrpSpPr>
          <p:grpSpPr>
            <a:xfrm>
              <a:off x="9625018" y="1327510"/>
              <a:ext cx="1985075" cy="2101489"/>
              <a:chOff x="9492010" y="1475617"/>
              <a:chExt cx="2111246" cy="2415047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70B3980A-E9D0-466C-8FDE-AA054BE3B369}"/>
                  </a:ext>
                </a:extLst>
              </p:cNvPr>
              <p:cNvCxnSpPr/>
              <p:nvPr/>
            </p:nvCxnSpPr>
            <p:spPr>
              <a:xfrm>
                <a:off x="9729926" y="1935332"/>
                <a:ext cx="168675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35DB99C9-6027-4D36-906D-A9EB79959813}"/>
                  </a:ext>
                </a:extLst>
              </p:cNvPr>
              <p:cNvCxnSpPr/>
              <p:nvPr/>
            </p:nvCxnSpPr>
            <p:spPr>
              <a:xfrm>
                <a:off x="9729926" y="3357238"/>
                <a:ext cx="168675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DED3CC4-06BB-4A42-AF27-4157E8F1F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16683" y="1935332"/>
                <a:ext cx="0" cy="142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741B7A9-1AA2-4F2D-87BE-3AE1DE70D03D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9713435" y="1937282"/>
                <a:ext cx="1703249" cy="14199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F022AEA-B2A6-40EE-AB01-46950562F6FA}"/>
                  </a:ext>
                </a:extLst>
              </p:cNvPr>
              <p:cNvSpPr txBox="1"/>
              <p:nvPr/>
            </p:nvSpPr>
            <p:spPr>
              <a:xfrm>
                <a:off x="9543354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F92A250-8C33-4948-ACA9-C1DE62750E18}"/>
                  </a:ext>
                </a:extLst>
              </p:cNvPr>
              <p:cNvSpPr txBox="1"/>
              <p:nvPr/>
            </p:nvSpPr>
            <p:spPr>
              <a:xfrm>
                <a:off x="11246605" y="147561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E1F274E1-FF5F-46C2-8D2D-4C68EE54BFBA}"/>
                  </a:ext>
                </a:extLst>
              </p:cNvPr>
              <p:cNvSpPr txBox="1"/>
              <p:nvPr/>
            </p:nvSpPr>
            <p:spPr>
              <a:xfrm>
                <a:off x="9492010" y="329686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70B3E00F-6180-4A1B-B28A-7E5A7ED8E375}"/>
                  </a:ext>
                </a:extLst>
              </p:cNvPr>
              <p:cNvSpPr txBox="1"/>
              <p:nvPr/>
            </p:nvSpPr>
            <p:spPr>
              <a:xfrm>
                <a:off x="11245093" y="3296863"/>
                <a:ext cx="358163" cy="59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4422AAA-F04F-436E-AA5E-F2AAD0358030}"/>
                </a:ext>
              </a:extLst>
            </p:cNvPr>
            <p:cNvSpPr txBox="1"/>
            <p:nvPr/>
          </p:nvSpPr>
          <p:spPr>
            <a:xfrm>
              <a:off x="10462444" y="149670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5E5C3EC-1673-487F-A65B-ACC19969C40D}"/>
                </a:ext>
              </a:extLst>
            </p:cNvPr>
            <p:cNvSpPr txBox="1"/>
            <p:nvPr/>
          </p:nvSpPr>
          <p:spPr>
            <a:xfrm>
              <a:off x="9601737" y="2008124"/>
              <a:ext cx="239228" cy="51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9A4CDD2-BFAF-4FEC-86E9-83D176912AA4}"/>
                </a:ext>
              </a:extLst>
            </p:cNvPr>
            <p:cNvSpPr txBox="1"/>
            <p:nvPr/>
          </p:nvSpPr>
          <p:spPr>
            <a:xfrm>
              <a:off x="10515068" y="210492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DB0C8C8-7CFC-4E97-B951-98BC2FDAB6F9}"/>
                </a:ext>
              </a:extLst>
            </p:cNvPr>
            <p:cNvSpPr txBox="1"/>
            <p:nvPr/>
          </p:nvSpPr>
          <p:spPr>
            <a:xfrm>
              <a:off x="11296976" y="214742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BCA167B-1D35-44A6-9F5F-452EE1BE1E20}"/>
                </a:ext>
              </a:extLst>
            </p:cNvPr>
            <p:cNvCxnSpPr>
              <a:cxnSpLocks/>
            </p:cNvCxnSpPr>
            <p:nvPr/>
          </p:nvCxnSpPr>
          <p:spPr>
            <a:xfrm>
              <a:off x="9848719" y="1727536"/>
              <a:ext cx="0" cy="12372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DEB5CAC-B8BC-4C69-8C6D-BD346A07E0AC}"/>
                </a:ext>
              </a:extLst>
            </p:cNvPr>
            <p:cNvSpPr txBox="1"/>
            <p:nvPr/>
          </p:nvSpPr>
          <p:spPr>
            <a:xfrm>
              <a:off x="10541106" y="275319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右大括弧 5">
            <a:extLst>
              <a:ext uri="{FF2B5EF4-FFF2-40B4-BE49-F238E27FC236}">
                <a16:creationId xmlns:a16="http://schemas.microsoft.com/office/drawing/2014/main" id="{42C0ECCF-6944-4BEE-AAA7-7CD6841AE363}"/>
              </a:ext>
            </a:extLst>
          </p:cNvPr>
          <p:cNvSpPr/>
          <p:nvPr/>
        </p:nvSpPr>
        <p:spPr>
          <a:xfrm rot="16200000">
            <a:off x="8504330" y="547574"/>
            <a:ext cx="616181" cy="3805265"/>
          </a:xfrm>
          <a:prstGeom prst="rightBrace">
            <a:avLst>
              <a:gd name="adj1" fmla="val 48658"/>
              <a:gd name="adj2" fmla="val 505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060DDF-34FD-40A7-88B8-1C3BDB15060B}"/>
              </a:ext>
            </a:extLst>
          </p:cNvPr>
          <p:cNvSpPr txBox="1"/>
          <p:nvPr/>
        </p:nvSpPr>
        <p:spPr>
          <a:xfrm>
            <a:off x="8290912" y="1578734"/>
            <a:ext cx="158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8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DADAB66C-D687-428F-8567-AFF5553660FB}" vid="{749FED93-30A8-42F0-8701-9C1F68EFD4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ppt_Times_New_Romans</Template>
  <TotalTime>7332</TotalTime>
  <Words>4586</Words>
  <Application>Microsoft Office PowerPoint</Application>
  <PresentationFormat>寬螢幕</PresentationFormat>
  <Paragraphs>937</Paragraphs>
  <Slides>53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0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Hamiltonian Cycle Problem (HCP)   based on Grover's Algorithm </vt:lpstr>
      <vt:lpstr>Introduction –TSP[1] and HCP[2]</vt:lpstr>
      <vt:lpstr>Introduction – HCP (Hamiltonian Cycle Problem)[2]</vt:lpstr>
      <vt:lpstr>Introduction – HCP (Hamiltonian Cycle Problem)[2]</vt:lpstr>
      <vt:lpstr>Classical Solution of HCP[5][6]</vt:lpstr>
      <vt:lpstr>PowerPoint 簡報</vt:lpstr>
      <vt:lpstr>Quantum Solution of HCP  – Grover’s Algorithm[3]</vt:lpstr>
      <vt:lpstr>Grover’s Algorithm Solution of HCP  – The design of oracle (1/4)</vt:lpstr>
      <vt:lpstr>Grover’s Algorithm Solution of HCP  – The design of oracle (2/4)</vt:lpstr>
      <vt:lpstr>Grover’s Algorithm Solution of HCP  – The design of oracle (3/4)</vt:lpstr>
      <vt:lpstr>Grover’s Algorithm Solution of HCP  – The design of oracle (4/4)</vt:lpstr>
      <vt:lpstr>The overall view of the Grover’s circuit</vt:lpstr>
      <vt:lpstr>Example of Grover’s Algorithm (1/2)</vt:lpstr>
      <vt:lpstr>Example of Grover’s Algorithm (2/2)</vt:lpstr>
      <vt:lpstr>Checking of Grover’s result (1/2)</vt:lpstr>
      <vt:lpstr>Checking of Grover’s result (2/2)</vt:lpstr>
      <vt:lpstr>Complexity Analysis of the Grover’s Algorithm</vt:lpstr>
      <vt:lpstr>Square-root Speedup of Grover’s Algorithm</vt:lpstr>
      <vt:lpstr>Discussion</vt:lpstr>
      <vt:lpstr>When Oracle Fails… (1/3)</vt:lpstr>
      <vt:lpstr>When Oracle Fails… (2/3)</vt:lpstr>
      <vt:lpstr>When Oracle Fails… (2/3)</vt:lpstr>
      <vt:lpstr>When Oracle Fails… (3/3)</vt:lpstr>
      <vt:lpstr>Another Oracle</vt:lpstr>
      <vt:lpstr>Another Oracle</vt:lpstr>
      <vt:lpstr>Another Oracle – how it works (1/5)</vt:lpstr>
      <vt:lpstr>Another Oracle – how it works (2/5)</vt:lpstr>
      <vt:lpstr>Another Oracle – how it works (3/5)</vt:lpstr>
      <vt:lpstr>Another Oracle – how it works (4/5)</vt:lpstr>
      <vt:lpstr>Another Oracle – how it works (5/5)</vt:lpstr>
      <vt:lpstr>When Oracle Fails… (improved)</vt:lpstr>
      <vt:lpstr>Space Complexity of Grover’s   Circuit by the new Oracle</vt:lpstr>
      <vt:lpstr>Gate Complexity of Grover’s   Circuit by the new Oracle</vt:lpstr>
      <vt:lpstr>Example of counter oracle </vt:lpstr>
      <vt:lpstr>Example of counter oracle </vt:lpstr>
      <vt:lpstr>Discussion</vt:lpstr>
      <vt:lpstr>Why the relaxation is needed?</vt:lpstr>
      <vt:lpstr>Does the relaxation really recover vertex qubits?</vt:lpstr>
      <vt:lpstr>Does the relaxation really recover vertex qubits? (1/4)</vt:lpstr>
      <vt:lpstr>Does the relaxation really recover vertex qubits? (2/4)</vt:lpstr>
      <vt:lpstr>Does the relaxation really recover vertex qubits? (3/4)</vt:lpstr>
      <vt:lpstr>Does the relaxation really recover vertex qubits? (4/4)</vt:lpstr>
      <vt:lpstr>Quantum Counting for Hamiltonian Cycle</vt:lpstr>
      <vt:lpstr>Quantum Counting for Hamiltonian Cycle</vt:lpstr>
      <vt:lpstr>The error of Q. Counting and required QPE bits</vt:lpstr>
      <vt:lpstr>Example of Q. Counting </vt:lpstr>
      <vt:lpstr>Another Example of Q. Counting (1/2) </vt:lpstr>
      <vt:lpstr>Another Example of Q. Counting (2/2) </vt:lpstr>
      <vt:lpstr>Example of Q. Counting (Counter form)</vt:lpstr>
      <vt:lpstr>Complexity Analysis of Q. Counting</vt:lpstr>
      <vt:lpstr>Conclusion</vt:lpstr>
      <vt:lpstr>Conclusion -The complexity of Grover’s Circuit and Q. Counting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Hamiltonian Cycle Problem (HCP)  based on Grover's Algorithm  and its Application</dc:title>
  <dc:creator>Eric</dc:creator>
  <cp:lastModifiedBy>Home</cp:lastModifiedBy>
  <cp:revision>255</cp:revision>
  <dcterms:created xsi:type="dcterms:W3CDTF">2021-06-22T15:44:28Z</dcterms:created>
  <dcterms:modified xsi:type="dcterms:W3CDTF">2021-06-30T09:39:17Z</dcterms:modified>
</cp:coreProperties>
</file>