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23d06cb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23d06cb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23d06cbd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23d06cbd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23d06cbd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23d06cbd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23d06cbd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23d06cbd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23d06cbd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23d06cbd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23d06cbd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23d06cbd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23d06cbd0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23d06cbd0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23d06cbd0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23d06cbd0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ctr" bIns="91425" lIns="91425" spcFirstLastPara="1" rIns="91425" wrap="square" tIns="91425">
            <a:normAutofit/>
          </a:bodyPr>
          <a:lstStyle/>
          <a:p>
            <a:pPr indent="0" lvl="0" marL="0" marR="0" rtl="0" algn="ctr">
              <a:lnSpc>
                <a:spcPct val="115000"/>
              </a:lnSpc>
              <a:spcBef>
                <a:spcPts val="0"/>
              </a:spcBef>
              <a:spcAft>
                <a:spcPts val="0"/>
              </a:spcAft>
              <a:buNone/>
            </a:pPr>
            <a:r>
              <a:rPr b="1" lang="en" sz="2000" u="sng"/>
              <a:t>PANDEMIC &amp; NYC ENERGY, GAS, &amp; PUBLIC TRANSPORTATION TRENDS</a:t>
            </a:r>
            <a:endParaRPr sz="2200" u="sng"/>
          </a:p>
        </p:txBody>
      </p:sp>
      <p:sp>
        <p:nvSpPr>
          <p:cNvPr id="60" name="Google Shape;60;p13"/>
          <p:cNvSpPr txBox="1"/>
          <p:nvPr>
            <p:ph idx="1" type="subTitle"/>
          </p:nvPr>
        </p:nvSpPr>
        <p:spPr>
          <a:xfrm>
            <a:off x="671250" y="3174875"/>
            <a:ext cx="7801500" cy="143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t>Brought to you by Smart Pandas</a:t>
            </a:r>
            <a:endParaRPr sz="3100"/>
          </a:p>
          <a:p>
            <a:pPr indent="0" lvl="0" marL="0" rtl="0" algn="ctr">
              <a:spcBef>
                <a:spcPts val="0"/>
              </a:spcBef>
              <a:spcAft>
                <a:spcPts val="0"/>
              </a:spcAft>
              <a:buNone/>
            </a:pPr>
            <a:r>
              <a:rPr lang="en" sz="1840"/>
              <a:t>Joseph Orta, Erika Anglin, Frank </a:t>
            </a:r>
            <a:r>
              <a:rPr lang="en" sz="1840"/>
              <a:t>Ditz</a:t>
            </a:r>
            <a:r>
              <a:rPr lang="en" sz="1840"/>
              <a:t>, Dillon Kleinman, Herbert Spektor</a:t>
            </a:r>
            <a:endParaRPr sz="1840"/>
          </a:p>
          <a:p>
            <a:pPr indent="0" lvl="0" marL="0" rtl="0" algn="ctr">
              <a:spcBef>
                <a:spcPts val="0"/>
              </a:spcBef>
              <a:spcAft>
                <a:spcPts val="0"/>
              </a:spcAft>
              <a:buNone/>
            </a:pPr>
            <a:r>
              <a:t/>
            </a:r>
            <a:endParaRPr sz="1900"/>
          </a:p>
        </p:txBody>
      </p:sp>
      <p:pic>
        <p:nvPicPr>
          <p:cNvPr id="61" name="Google Shape;61;p13"/>
          <p:cNvPicPr preferRelativeResize="0"/>
          <p:nvPr/>
        </p:nvPicPr>
        <p:blipFill>
          <a:blip r:embed="rId3">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671250" y="278250"/>
            <a:ext cx="7801500" cy="5427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t/>
            </a:r>
            <a:endParaRPr b="1" sz="1200">
              <a:latin typeface="Arial"/>
              <a:ea typeface="Arial"/>
              <a:cs typeface="Arial"/>
              <a:sym typeface="Arial"/>
            </a:endParaRPr>
          </a:p>
          <a:p>
            <a:pPr indent="0" lvl="0" marL="0" rtl="0" algn="ctr">
              <a:lnSpc>
                <a:spcPct val="115000"/>
              </a:lnSpc>
              <a:spcBef>
                <a:spcPts val="0"/>
              </a:spcBef>
              <a:spcAft>
                <a:spcPts val="0"/>
              </a:spcAft>
              <a:buNone/>
            </a:pPr>
            <a:r>
              <a:t/>
            </a:r>
            <a:endParaRPr b="1" sz="1200">
              <a:latin typeface="Arial"/>
              <a:ea typeface="Arial"/>
              <a:cs typeface="Arial"/>
              <a:sym typeface="Arial"/>
            </a:endParaRPr>
          </a:p>
          <a:p>
            <a:pPr indent="0" lvl="0" marL="0" rtl="0" algn="l">
              <a:lnSpc>
                <a:spcPct val="115000"/>
              </a:lnSpc>
              <a:spcBef>
                <a:spcPts val="0"/>
              </a:spcBef>
              <a:spcAft>
                <a:spcPts val="0"/>
              </a:spcAft>
              <a:buNone/>
            </a:pPr>
            <a:r>
              <a:t/>
            </a:r>
            <a:endParaRPr b="1" sz="1200">
              <a:latin typeface="Arial"/>
              <a:ea typeface="Arial"/>
              <a:cs typeface="Arial"/>
              <a:sym typeface="Arial"/>
            </a:endParaRPr>
          </a:p>
          <a:p>
            <a:pPr indent="0" lvl="0" marL="0" rtl="0" algn="l">
              <a:lnSpc>
                <a:spcPct val="115000"/>
              </a:lnSpc>
              <a:spcBef>
                <a:spcPts val="0"/>
              </a:spcBef>
              <a:spcAft>
                <a:spcPts val="0"/>
              </a:spcAft>
              <a:buNone/>
            </a:pPr>
            <a:r>
              <a:rPr b="1" lang="en" sz="1200">
                <a:latin typeface="Arial"/>
                <a:ea typeface="Arial"/>
                <a:cs typeface="Arial"/>
                <a:sym typeface="Arial"/>
              </a:rPr>
              <a:t>		</a:t>
            </a:r>
            <a:endParaRPr b="1" sz="1200">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67" name="Google Shape;67;p14"/>
          <p:cNvSpPr txBox="1"/>
          <p:nvPr>
            <p:ph idx="1" type="subTitle"/>
          </p:nvPr>
        </p:nvSpPr>
        <p:spPr>
          <a:xfrm>
            <a:off x="454800" y="1651650"/>
            <a:ext cx="8234400" cy="920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b="1" lang="en" sz="2080">
                <a:solidFill>
                  <a:schemeClr val="dk1"/>
                </a:solidFill>
                <a:latin typeface="Oswald"/>
                <a:ea typeface="Oswald"/>
                <a:cs typeface="Oswald"/>
                <a:sym typeface="Oswald"/>
              </a:rPr>
              <a:t>In this project, we measured energy, gas, consumption, and traffic trends in NYC. The objective of this study is to better understand how consumer behavior has changed before, during, and after the pandemic.</a:t>
            </a:r>
            <a:endParaRPr sz="2912">
              <a:latin typeface="Oswald"/>
              <a:ea typeface="Oswald"/>
              <a:cs typeface="Oswald"/>
              <a:sym typeface="Oswald"/>
            </a:endParaRPr>
          </a:p>
        </p:txBody>
      </p:sp>
      <p:pic>
        <p:nvPicPr>
          <p:cNvPr id="68" name="Google Shape;68;p14"/>
          <p:cNvPicPr preferRelativeResize="0"/>
          <p:nvPr/>
        </p:nvPicPr>
        <p:blipFill>
          <a:blip r:embed="rId3">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171663" y="41810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a:p>
        </p:txBody>
      </p:sp>
      <p:sp>
        <p:nvSpPr>
          <p:cNvPr id="74" name="Google Shape;74;p15"/>
          <p:cNvSpPr txBox="1"/>
          <p:nvPr>
            <p:ph idx="1" type="body"/>
          </p:nvPr>
        </p:nvSpPr>
        <p:spPr>
          <a:xfrm>
            <a:off x="372200" y="880175"/>
            <a:ext cx="8520600" cy="965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852"/>
              <a:buNone/>
            </a:pPr>
            <a:r>
              <a:rPr b="1" lang="en" sz="1230">
                <a:solidFill>
                  <a:schemeClr val="dk1"/>
                </a:solidFill>
                <a:latin typeface="Oswald"/>
                <a:ea typeface="Oswald"/>
                <a:cs typeface="Oswald"/>
                <a:sym typeface="Oswald"/>
              </a:rPr>
              <a:t>1(A). How has the energy price and energy consumption changed over time? Are they correlated?</a:t>
            </a:r>
            <a:endParaRPr b="1" sz="1230">
              <a:solidFill>
                <a:schemeClr val="dk1"/>
              </a:solidFill>
              <a:latin typeface="Oswald"/>
              <a:ea typeface="Oswald"/>
              <a:cs typeface="Oswald"/>
              <a:sym typeface="Oswald"/>
            </a:endParaRPr>
          </a:p>
          <a:p>
            <a:pPr indent="0" lvl="0" marL="457200" rtl="0" algn="l">
              <a:lnSpc>
                <a:spcPct val="95000"/>
              </a:lnSpc>
              <a:spcBef>
                <a:spcPts val="0"/>
              </a:spcBef>
              <a:spcAft>
                <a:spcPts val="0"/>
              </a:spcAft>
              <a:buSzPts val="852"/>
              <a:buNone/>
            </a:pPr>
            <a:r>
              <a:t/>
            </a:r>
            <a:endParaRPr b="1" sz="1230">
              <a:solidFill>
                <a:schemeClr val="dk1"/>
              </a:solidFill>
              <a:latin typeface="Arial"/>
              <a:ea typeface="Arial"/>
              <a:cs typeface="Arial"/>
              <a:sym typeface="Arial"/>
            </a:endParaRPr>
          </a:p>
          <a:p>
            <a:pPr indent="0" lvl="0" marL="457200" rtl="0" algn="l">
              <a:lnSpc>
                <a:spcPct val="95000"/>
              </a:lnSpc>
              <a:spcBef>
                <a:spcPts val="0"/>
              </a:spcBef>
              <a:spcAft>
                <a:spcPts val="0"/>
              </a:spcAft>
              <a:buSzPts val="852"/>
              <a:buNone/>
            </a:pPr>
            <a:r>
              <a:rPr b="1" lang="en" sz="1230">
                <a:solidFill>
                  <a:schemeClr val="dk1"/>
                </a:solidFill>
                <a:latin typeface="Oswald"/>
                <a:ea typeface="Oswald"/>
                <a:cs typeface="Oswald"/>
                <a:sym typeface="Oswald"/>
              </a:rPr>
              <a:t>Findings: Energy consumption and charges rates appear to be correlated. For every year tested, as energy consumption increased, so did energy charges. Energy consumption and charges peaked around August for each of the years tested.</a:t>
            </a:r>
            <a:endParaRPr b="1" sz="1230">
              <a:solidFill>
                <a:schemeClr val="dk1"/>
              </a:solidFill>
              <a:latin typeface="Oswald"/>
              <a:ea typeface="Oswald"/>
              <a:cs typeface="Oswald"/>
              <a:sym typeface="Oswald"/>
            </a:endParaRPr>
          </a:p>
        </p:txBody>
      </p:sp>
      <p:pic>
        <p:nvPicPr>
          <p:cNvPr id="75" name="Google Shape;75;p15"/>
          <p:cNvPicPr preferRelativeResize="0"/>
          <p:nvPr/>
        </p:nvPicPr>
        <p:blipFill>
          <a:blip r:embed="rId3">
            <a:alphaModFix/>
          </a:blip>
          <a:stretch>
            <a:fillRect/>
          </a:stretch>
        </p:blipFill>
        <p:spPr>
          <a:xfrm>
            <a:off x="2559524" y="1883425"/>
            <a:ext cx="3744875" cy="3101701"/>
          </a:xfrm>
          <a:prstGeom prst="rect">
            <a:avLst/>
          </a:prstGeom>
          <a:noFill/>
          <a:ln>
            <a:noFill/>
          </a:ln>
        </p:spPr>
      </p:pic>
      <p:pic>
        <p:nvPicPr>
          <p:cNvPr id="76" name="Google Shape;76;p15"/>
          <p:cNvPicPr preferRelativeResize="0"/>
          <p:nvPr/>
        </p:nvPicPr>
        <p:blipFill>
          <a:blip r:embed="rId4">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sz="2200" u="sng"/>
          </a:p>
          <a:p>
            <a:pPr indent="0" lvl="0" marL="0" rtl="0" algn="l">
              <a:spcBef>
                <a:spcPts val="0"/>
              </a:spcBef>
              <a:spcAft>
                <a:spcPts val="0"/>
              </a:spcAft>
              <a:buNone/>
            </a:pPr>
            <a:r>
              <a:t/>
            </a:r>
            <a:endParaRPr/>
          </a:p>
        </p:txBody>
      </p:sp>
      <p:sp>
        <p:nvSpPr>
          <p:cNvPr id="82" name="Google Shape;82;p16"/>
          <p:cNvSpPr txBox="1"/>
          <p:nvPr>
            <p:ph idx="1" type="body"/>
          </p:nvPr>
        </p:nvSpPr>
        <p:spPr>
          <a:xfrm>
            <a:off x="311700" y="963375"/>
            <a:ext cx="8520600" cy="9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 sz="1210">
                <a:solidFill>
                  <a:schemeClr val="dk1"/>
                </a:solidFill>
                <a:latin typeface="Oswald"/>
                <a:ea typeface="Oswald"/>
                <a:cs typeface="Oswald"/>
                <a:sym typeface="Oswald"/>
              </a:rPr>
              <a:t>1(B). How has the energy price and energy consumption changed over time? Are they correlated?</a:t>
            </a:r>
            <a:endParaRPr b="1" sz="1210">
              <a:solidFill>
                <a:schemeClr val="dk1"/>
              </a:solidFill>
              <a:latin typeface="Oswald"/>
              <a:ea typeface="Oswald"/>
              <a:cs typeface="Oswald"/>
              <a:sym typeface="Oswald"/>
            </a:endParaRPr>
          </a:p>
          <a:p>
            <a:pPr indent="0" lvl="0" marL="0" rtl="0" algn="l">
              <a:spcBef>
                <a:spcPts val="1200"/>
              </a:spcBef>
              <a:spcAft>
                <a:spcPts val="1200"/>
              </a:spcAft>
              <a:buSzPts val="1018"/>
              <a:buNone/>
            </a:pPr>
            <a:r>
              <a:rPr b="1" lang="en" sz="1210">
                <a:solidFill>
                  <a:schemeClr val="dk1"/>
                </a:solidFill>
                <a:latin typeface="Oswald"/>
                <a:ea typeface="Oswald"/>
                <a:cs typeface="Oswald"/>
                <a:sym typeface="Oswald"/>
              </a:rPr>
              <a:t>Findings: Similar to what we were able to visualize in the line chart, the two metrics are highly correlated with a correlation coefficient of 0.83.</a:t>
            </a:r>
            <a:endParaRPr b="1" sz="1210">
              <a:solidFill>
                <a:schemeClr val="dk1"/>
              </a:solidFill>
              <a:latin typeface="Oswald"/>
              <a:ea typeface="Oswald"/>
              <a:cs typeface="Oswald"/>
              <a:sym typeface="Oswald"/>
            </a:endParaRPr>
          </a:p>
        </p:txBody>
      </p:sp>
      <p:pic>
        <p:nvPicPr>
          <p:cNvPr id="83" name="Google Shape;83;p16"/>
          <p:cNvPicPr preferRelativeResize="0"/>
          <p:nvPr/>
        </p:nvPicPr>
        <p:blipFill>
          <a:blip r:embed="rId3">
            <a:alphaModFix/>
          </a:blip>
          <a:stretch>
            <a:fillRect/>
          </a:stretch>
        </p:blipFill>
        <p:spPr>
          <a:xfrm>
            <a:off x="2469125" y="1951375"/>
            <a:ext cx="3778726" cy="3060549"/>
          </a:xfrm>
          <a:prstGeom prst="rect">
            <a:avLst/>
          </a:prstGeom>
          <a:noFill/>
          <a:ln>
            <a:noFill/>
          </a:ln>
        </p:spPr>
      </p:pic>
      <p:pic>
        <p:nvPicPr>
          <p:cNvPr id="84" name="Google Shape;84;p16"/>
          <p:cNvPicPr preferRelativeResize="0"/>
          <p:nvPr/>
        </p:nvPicPr>
        <p:blipFill>
          <a:blip r:embed="rId4">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a:p>
        </p:txBody>
      </p:sp>
      <p:sp>
        <p:nvSpPr>
          <p:cNvPr id="90" name="Google Shape;90;p17"/>
          <p:cNvSpPr txBox="1"/>
          <p:nvPr>
            <p:ph idx="1" type="body"/>
          </p:nvPr>
        </p:nvSpPr>
        <p:spPr>
          <a:xfrm>
            <a:off x="349525" y="948250"/>
            <a:ext cx="8520600" cy="12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latin typeface="Oswald"/>
                <a:ea typeface="Oswald"/>
                <a:cs typeface="Oswald"/>
                <a:sym typeface="Oswald"/>
              </a:rPr>
              <a:t>2(A) Has the consumer usage of cars/buses affected gas prices?</a:t>
            </a:r>
            <a:endParaRPr b="1" sz="1200">
              <a:solidFill>
                <a:schemeClr val="dk1"/>
              </a:solidFill>
              <a:latin typeface="Oswald"/>
              <a:ea typeface="Oswald"/>
              <a:cs typeface="Oswald"/>
              <a:sym typeface="Oswald"/>
            </a:endParaRPr>
          </a:p>
          <a:p>
            <a:pPr indent="0" lvl="0" marL="0" rtl="0" algn="l">
              <a:spcBef>
                <a:spcPts val="1200"/>
              </a:spcBef>
              <a:spcAft>
                <a:spcPts val="1200"/>
              </a:spcAft>
              <a:buNone/>
            </a:pPr>
            <a:r>
              <a:rPr b="1" lang="en" sz="1200">
                <a:solidFill>
                  <a:schemeClr val="dk1"/>
                </a:solidFill>
                <a:latin typeface="Oswald"/>
                <a:ea typeface="Oswald"/>
                <a:cs typeface="Oswald"/>
                <a:sym typeface="Oswald"/>
              </a:rPr>
              <a:t>Findings: We found that in the first two years, and especially between February 2020 to June 2020 (the pandemic lockdown months), the drop in traffic is highly correlated to the drop in gas price.</a:t>
            </a:r>
            <a:endParaRPr b="1" sz="1200">
              <a:solidFill>
                <a:schemeClr val="dk1"/>
              </a:solidFill>
              <a:latin typeface="Oswald"/>
              <a:ea typeface="Oswald"/>
              <a:cs typeface="Oswald"/>
              <a:sym typeface="Oswald"/>
            </a:endParaRPr>
          </a:p>
        </p:txBody>
      </p:sp>
      <p:pic>
        <p:nvPicPr>
          <p:cNvPr id="91" name="Google Shape;91;p17"/>
          <p:cNvPicPr preferRelativeResize="0"/>
          <p:nvPr/>
        </p:nvPicPr>
        <p:blipFill>
          <a:blip r:embed="rId3">
            <a:alphaModFix/>
          </a:blip>
          <a:stretch>
            <a:fillRect/>
          </a:stretch>
        </p:blipFill>
        <p:spPr>
          <a:xfrm>
            <a:off x="2178425" y="2117925"/>
            <a:ext cx="3902999" cy="2882200"/>
          </a:xfrm>
          <a:prstGeom prst="rect">
            <a:avLst/>
          </a:prstGeom>
          <a:noFill/>
          <a:ln>
            <a:noFill/>
          </a:ln>
        </p:spPr>
      </p:pic>
      <p:pic>
        <p:nvPicPr>
          <p:cNvPr id="92" name="Google Shape;92;p17"/>
          <p:cNvPicPr preferRelativeResize="0"/>
          <p:nvPr/>
        </p:nvPicPr>
        <p:blipFill>
          <a:blip r:embed="rId4">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a:p>
        </p:txBody>
      </p:sp>
      <p:sp>
        <p:nvSpPr>
          <p:cNvPr id="98" name="Google Shape;98;p18"/>
          <p:cNvSpPr txBox="1"/>
          <p:nvPr>
            <p:ph idx="1" type="body"/>
          </p:nvPr>
        </p:nvSpPr>
        <p:spPr>
          <a:xfrm>
            <a:off x="311700" y="978500"/>
            <a:ext cx="8520600" cy="950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300">
                <a:solidFill>
                  <a:schemeClr val="dk1"/>
                </a:solidFill>
                <a:latin typeface="Oswald"/>
                <a:ea typeface="Oswald"/>
                <a:cs typeface="Oswald"/>
                <a:sym typeface="Oswald"/>
              </a:rPr>
              <a:t>2(B) Correlation Coefficient and Regression Model</a:t>
            </a:r>
            <a:endParaRPr b="1" sz="1300">
              <a:solidFill>
                <a:schemeClr val="dk1"/>
              </a:solidFill>
              <a:latin typeface="Oswald"/>
              <a:ea typeface="Oswald"/>
              <a:cs typeface="Oswald"/>
              <a:sym typeface="Oswald"/>
            </a:endParaRPr>
          </a:p>
          <a:p>
            <a:pPr indent="0" lvl="0" marL="0" rtl="0" algn="l">
              <a:lnSpc>
                <a:spcPct val="95000"/>
              </a:lnSpc>
              <a:spcBef>
                <a:spcPts val="1200"/>
              </a:spcBef>
              <a:spcAft>
                <a:spcPts val="1200"/>
              </a:spcAft>
              <a:buNone/>
            </a:pPr>
            <a:r>
              <a:rPr b="1" lang="en" sz="1300">
                <a:solidFill>
                  <a:schemeClr val="dk1"/>
                </a:solidFill>
                <a:latin typeface="Oswald"/>
                <a:ea typeface="Oswald"/>
                <a:cs typeface="Oswald"/>
                <a:sym typeface="Oswald"/>
              </a:rPr>
              <a:t>Findings: The line regression and correlation </a:t>
            </a:r>
            <a:r>
              <a:rPr b="1" lang="en" sz="1300">
                <a:solidFill>
                  <a:schemeClr val="dk1"/>
                </a:solidFill>
                <a:latin typeface="Oswald"/>
                <a:ea typeface="Oswald"/>
                <a:cs typeface="Oswald"/>
                <a:sym typeface="Oswald"/>
              </a:rPr>
              <a:t>coefficient</a:t>
            </a:r>
            <a:r>
              <a:rPr b="1" lang="en" sz="1300">
                <a:solidFill>
                  <a:schemeClr val="dk1"/>
                </a:solidFill>
                <a:latin typeface="Oswald"/>
                <a:ea typeface="Oswald"/>
                <a:cs typeface="Oswald"/>
                <a:sym typeface="Oswald"/>
              </a:rPr>
              <a:t> of 0.92 indicate that there is strong evidence for a positive correlation between traffic and gas price.</a:t>
            </a:r>
            <a:endParaRPr b="1" sz="1300">
              <a:solidFill>
                <a:schemeClr val="dk1"/>
              </a:solidFill>
              <a:latin typeface="Oswald"/>
              <a:ea typeface="Oswald"/>
              <a:cs typeface="Oswald"/>
              <a:sym typeface="Oswald"/>
            </a:endParaRPr>
          </a:p>
        </p:txBody>
      </p:sp>
      <p:pic>
        <p:nvPicPr>
          <p:cNvPr id="99" name="Google Shape;99;p18"/>
          <p:cNvPicPr preferRelativeResize="0"/>
          <p:nvPr/>
        </p:nvPicPr>
        <p:blipFill>
          <a:blip r:embed="rId3">
            <a:alphaModFix/>
          </a:blip>
          <a:stretch>
            <a:fillRect/>
          </a:stretch>
        </p:blipFill>
        <p:spPr>
          <a:xfrm>
            <a:off x="2397775" y="2027125"/>
            <a:ext cx="3781999" cy="2842725"/>
          </a:xfrm>
          <a:prstGeom prst="rect">
            <a:avLst/>
          </a:prstGeom>
          <a:noFill/>
          <a:ln>
            <a:noFill/>
          </a:ln>
        </p:spPr>
      </p:pic>
      <p:pic>
        <p:nvPicPr>
          <p:cNvPr id="100" name="Google Shape;100;p18"/>
          <p:cNvPicPr preferRelativeResize="0"/>
          <p:nvPr/>
        </p:nvPicPr>
        <p:blipFill>
          <a:blip r:embed="rId4">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a:p>
        </p:txBody>
      </p:sp>
      <p:sp>
        <p:nvSpPr>
          <p:cNvPr id="106" name="Google Shape;106;p19"/>
          <p:cNvSpPr txBox="1"/>
          <p:nvPr>
            <p:ph idx="1" type="body"/>
          </p:nvPr>
        </p:nvSpPr>
        <p:spPr>
          <a:xfrm>
            <a:off x="311700" y="1017725"/>
            <a:ext cx="8520600" cy="11001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935"/>
              <a:buNone/>
            </a:pPr>
            <a:r>
              <a:rPr b="1" lang="en" sz="1330">
                <a:solidFill>
                  <a:schemeClr val="dk1"/>
                </a:solidFill>
                <a:latin typeface="Oswald"/>
                <a:ea typeface="Oswald"/>
                <a:cs typeface="Oswald"/>
                <a:sym typeface="Oswald"/>
              </a:rPr>
              <a:t>3(A). Has public transportation usage returned to pre-pandemic levels?</a:t>
            </a:r>
            <a:endParaRPr b="1" sz="1330">
              <a:solidFill>
                <a:schemeClr val="dk1"/>
              </a:solidFill>
              <a:latin typeface="Oswald"/>
              <a:ea typeface="Oswald"/>
              <a:cs typeface="Oswald"/>
              <a:sym typeface="Oswald"/>
            </a:endParaRPr>
          </a:p>
          <a:p>
            <a:pPr indent="0" lvl="0" marL="0" rtl="0" algn="l">
              <a:lnSpc>
                <a:spcPct val="95000"/>
              </a:lnSpc>
              <a:spcBef>
                <a:spcPts val="1200"/>
              </a:spcBef>
              <a:spcAft>
                <a:spcPts val="1200"/>
              </a:spcAft>
              <a:buSzPts val="935"/>
              <a:buNone/>
            </a:pPr>
            <a:r>
              <a:rPr b="1" lang="en" sz="1330">
                <a:solidFill>
                  <a:schemeClr val="dk1"/>
                </a:solidFill>
                <a:latin typeface="Oswald"/>
                <a:ea typeface="Oswald"/>
                <a:cs typeface="Oswald"/>
                <a:sym typeface="Oswald"/>
              </a:rPr>
              <a:t>Findings: Overall ridership levels are gradually increasing after the pandemic but are still far from the levels they were before with the exception of B&amp;T and AAR Ridership. B&amp;T and AAR ridership appear to have largely recovered to that of the pre-pandemic levels.</a:t>
            </a:r>
            <a:endParaRPr b="1" sz="1330">
              <a:solidFill>
                <a:schemeClr val="dk1"/>
              </a:solidFill>
              <a:latin typeface="Oswald"/>
              <a:ea typeface="Oswald"/>
              <a:cs typeface="Oswald"/>
              <a:sym typeface="Oswald"/>
            </a:endParaRPr>
          </a:p>
        </p:txBody>
      </p:sp>
      <p:pic>
        <p:nvPicPr>
          <p:cNvPr id="107" name="Google Shape;107;p19"/>
          <p:cNvPicPr preferRelativeResize="0"/>
          <p:nvPr/>
        </p:nvPicPr>
        <p:blipFill>
          <a:blip r:embed="rId3">
            <a:alphaModFix/>
          </a:blip>
          <a:stretch>
            <a:fillRect/>
          </a:stretch>
        </p:blipFill>
        <p:spPr>
          <a:xfrm>
            <a:off x="567235" y="2248025"/>
            <a:ext cx="3411415" cy="2847475"/>
          </a:xfrm>
          <a:prstGeom prst="rect">
            <a:avLst/>
          </a:prstGeom>
          <a:noFill/>
          <a:ln>
            <a:noFill/>
          </a:ln>
        </p:spPr>
      </p:pic>
      <p:pic>
        <p:nvPicPr>
          <p:cNvPr id="108" name="Google Shape;108;p19"/>
          <p:cNvPicPr preferRelativeResize="0"/>
          <p:nvPr/>
        </p:nvPicPr>
        <p:blipFill>
          <a:blip r:embed="rId4">
            <a:alphaModFix/>
          </a:blip>
          <a:stretch>
            <a:fillRect/>
          </a:stretch>
        </p:blipFill>
        <p:spPr>
          <a:xfrm>
            <a:off x="4864050" y="2226212"/>
            <a:ext cx="3359151" cy="2847465"/>
          </a:xfrm>
          <a:prstGeom prst="rect">
            <a:avLst/>
          </a:prstGeom>
          <a:noFill/>
          <a:ln>
            <a:noFill/>
          </a:ln>
        </p:spPr>
      </p:pic>
      <p:pic>
        <p:nvPicPr>
          <p:cNvPr id="109" name="Google Shape;109;p19"/>
          <p:cNvPicPr preferRelativeResize="0"/>
          <p:nvPr/>
        </p:nvPicPr>
        <p:blipFill>
          <a:blip r:embed="rId5">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a:p>
        </p:txBody>
      </p:sp>
      <p:sp>
        <p:nvSpPr>
          <p:cNvPr id="115" name="Google Shape;115;p20"/>
          <p:cNvSpPr txBox="1"/>
          <p:nvPr>
            <p:ph idx="1" type="body"/>
          </p:nvPr>
        </p:nvSpPr>
        <p:spPr>
          <a:xfrm>
            <a:off x="311700" y="963375"/>
            <a:ext cx="8520600" cy="723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265">
                <a:solidFill>
                  <a:schemeClr val="dk1"/>
                </a:solidFill>
                <a:latin typeface="Oswald"/>
                <a:ea typeface="Oswald"/>
                <a:cs typeface="Oswald"/>
                <a:sym typeface="Oswald"/>
              </a:rPr>
              <a:t>3(B) Has public transportation usage as a whole returned to pre-pandemic levels?</a:t>
            </a:r>
            <a:endParaRPr b="1" sz="1265">
              <a:solidFill>
                <a:schemeClr val="dk1"/>
              </a:solidFill>
              <a:latin typeface="Oswald"/>
              <a:ea typeface="Oswald"/>
              <a:cs typeface="Oswald"/>
              <a:sym typeface="Oswald"/>
            </a:endParaRPr>
          </a:p>
          <a:p>
            <a:pPr indent="0" lvl="0" marL="0" rtl="0" algn="l">
              <a:lnSpc>
                <a:spcPct val="95000"/>
              </a:lnSpc>
              <a:spcBef>
                <a:spcPts val="1200"/>
              </a:spcBef>
              <a:spcAft>
                <a:spcPts val="1200"/>
              </a:spcAft>
              <a:buSzPts val="1018"/>
              <a:buNone/>
            </a:pPr>
            <a:r>
              <a:rPr b="1" lang="en" sz="1265">
                <a:solidFill>
                  <a:schemeClr val="dk1"/>
                </a:solidFill>
                <a:latin typeface="Oswald"/>
                <a:ea typeface="Oswald"/>
                <a:cs typeface="Oswald"/>
                <a:sym typeface="Oswald"/>
              </a:rPr>
              <a:t>This is a different representation of the information above.</a:t>
            </a:r>
            <a:endParaRPr b="1" sz="1265">
              <a:solidFill>
                <a:schemeClr val="dk1"/>
              </a:solidFill>
              <a:latin typeface="Oswald"/>
              <a:ea typeface="Oswald"/>
              <a:cs typeface="Oswald"/>
              <a:sym typeface="Oswald"/>
            </a:endParaRPr>
          </a:p>
        </p:txBody>
      </p:sp>
      <p:pic>
        <p:nvPicPr>
          <p:cNvPr id="116" name="Google Shape;116;p20"/>
          <p:cNvPicPr preferRelativeResize="0"/>
          <p:nvPr/>
        </p:nvPicPr>
        <p:blipFill>
          <a:blip r:embed="rId3">
            <a:alphaModFix/>
          </a:blip>
          <a:stretch>
            <a:fillRect/>
          </a:stretch>
        </p:blipFill>
        <p:spPr>
          <a:xfrm>
            <a:off x="575351" y="1686675"/>
            <a:ext cx="3996650" cy="3275299"/>
          </a:xfrm>
          <a:prstGeom prst="rect">
            <a:avLst/>
          </a:prstGeom>
          <a:noFill/>
          <a:ln>
            <a:noFill/>
          </a:ln>
        </p:spPr>
      </p:pic>
      <p:pic>
        <p:nvPicPr>
          <p:cNvPr id="117" name="Google Shape;117;p20"/>
          <p:cNvPicPr preferRelativeResize="0"/>
          <p:nvPr/>
        </p:nvPicPr>
        <p:blipFill>
          <a:blip r:embed="rId4">
            <a:alphaModFix/>
          </a:blip>
          <a:stretch>
            <a:fillRect/>
          </a:stretch>
        </p:blipFill>
        <p:spPr>
          <a:xfrm>
            <a:off x="4888974" y="1686675"/>
            <a:ext cx="3736629" cy="3275300"/>
          </a:xfrm>
          <a:prstGeom prst="rect">
            <a:avLst/>
          </a:prstGeom>
          <a:noFill/>
          <a:ln>
            <a:noFill/>
          </a:ln>
        </p:spPr>
      </p:pic>
      <p:pic>
        <p:nvPicPr>
          <p:cNvPr id="118" name="Google Shape;118;p20"/>
          <p:cNvPicPr preferRelativeResize="0"/>
          <p:nvPr/>
        </p:nvPicPr>
        <p:blipFill>
          <a:blip r:embed="rId5">
            <a:alphaModFix/>
          </a:blip>
          <a:stretch>
            <a:fillRect/>
          </a:stretch>
        </p:blipFill>
        <p:spPr>
          <a:xfrm>
            <a:off x="7844825" y="211150"/>
            <a:ext cx="1169449" cy="77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000" u="sng"/>
              <a:t>PANDEMIC &amp; NYC ENERGY, GAS, &amp; PUBLIC TRANSPORTATION TRENDS</a:t>
            </a:r>
            <a:endParaRPr/>
          </a:p>
        </p:txBody>
      </p:sp>
      <p:sp>
        <p:nvSpPr>
          <p:cNvPr id="124" name="Google Shape;124;p21"/>
          <p:cNvSpPr txBox="1"/>
          <p:nvPr>
            <p:ph idx="1" type="body"/>
          </p:nvPr>
        </p:nvSpPr>
        <p:spPr>
          <a:xfrm>
            <a:off x="311700" y="986075"/>
            <a:ext cx="8520600" cy="81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1018"/>
              <a:buNone/>
            </a:pPr>
            <a:r>
              <a:rPr b="1" lang="en" sz="1365">
                <a:solidFill>
                  <a:schemeClr val="dk1"/>
                </a:solidFill>
                <a:latin typeface="Oswald"/>
                <a:ea typeface="Oswald"/>
                <a:cs typeface="Oswald"/>
                <a:sym typeface="Oswald"/>
              </a:rPr>
              <a:t>4(A). Has preference for public transportation changed after 2020?</a:t>
            </a:r>
            <a:endParaRPr b="1" sz="1365">
              <a:solidFill>
                <a:schemeClr val="dk1"/>
              </a:solidFill>
              <a:latin typeface="Oswald"/>
              <a:ea typeface="Oswald"/>
              <a:cs typeface="Oswald"/>
              <a:sym typeface="Oswald"/>
            </a:endParaRPr>
          </a:p>
          <a:p>
            <a:pPr indent="0" lvl="0" marL="0" rtl="0" algn="l">
              <a:spcBef>
                <a:spcPts val="1200"/>
              </a:spcBef>
              <a:spcAft>
                <a:spcPts val="1200"/>
              </a:spcAft>
              <a:buSzPts val="1018"/>
              <a:buNone/>
            </a:pPr>
            <a:r>
              <a:rPr b="1" lang="en" sz="1365">
                <a:solidFill>
                  <a:schemeClr val="dk1"/>
                </a:solidFill>
                <a:latin typeface="Oswald"/>
                <a:ea typeface="Oswald"/>
                <a:cs typeface="Oswald"/>
                <a:sym typeface="Oswald"/>
              </a:rPr>
              <a:t>Findings: There appears to be a transition away from subway usage towards bridges and tunnels.</a:t>
            </a:r>
            <a:endParaRPr b="1" sz="1365">
              <a:solidFill>
                <a:schemeClr val="dk1"/>
              </a:solidFill>
              <a:latin typeface="Oswald"/>
              <a:ea typeface="Oswald"/>
              <a:cs typeface="Oswald"/>
              <a:sym typeface="Oswald"/>
            </a:endParaRPr>
          </a:p>
        </p:txBody>
      </p:sp>
      <p:pic>
        <p:nvPicPr>
          <p:cNvPr id="125" name="Google Shape;125;p21"/>
          <p:cNvPicPr preferRelativeResize="0"/>
          <p:nvPr/>
        </p:nvPicPr>
        <p:blipFill>
          <a:blip r:embed="rId3">
            <a:alphaModFix/>
          </a:blip>
          <a:stretch>
            <a:fillRect/>
          </a:stretch>
        </p:blipFill>
        <p:spPr>
          <a:xfrm>
            <a:off x="688625" y="1838050"/>
            <a:ext cx="3557825" cy="3098274"/>
          </a:xfrm>
          <a:prstGeom prst="rect">
            <a:avLst/>
          </a:prstGeom>
          <a:noFill/>
          <a:ln>
            <a:noFill/>
          </a:ln>
        </p:spPr>
      </p:pic>
      <p:pic>
        <p:nvPicPr>
          <p:cNvPr id="126" name="Google Shape;126;p21"/>
          <p:cNvPicPr preferRelativeResize="0"/>
          <p:nvPr/>
        </p:nvPicPr>
        <p:blipFill>
          <a:blip r:embed="rId4">
            <a:alphaModFix/>
          </a:blip>
          <a:stretch>
            <a:fillRect/>
          </a:stretch>
        </p:blipFill>
        <p:spPr>
          <a:xfrm>
            <a:off x="4805097" y="1800275"/>
            <a:ext cx="3454103" cy="3098274"/>
          </a:xfrm>
          <a:prstGeom prst="rect">
            <a:avLst/>
          </a:prstGeom>
          <a:noFill/>
          <a:ln>
            <a:noFill/>
          </a:ln>
        </p:spPr>
      </p:pic>
      <p:pic>
        <p:nvPicPr>
          <p:cNvPr id="127" name="Google Shape;127;p21"/>
          <p:cNvPicPr preferRelativeResize="0"/>
          <p:nvPr/>
        </p:nvPicPr>
        <p:blipFill>
          <a:blip r:embed="rId5">
            <a:alphaModFix/>
          </a:blip>
          <a:stretch>
            <a:fillRect/>
          </a:stretch>
        </p:blipFill>
        <p:spPr>
          <a:xfrm>
            <a:off x="7844825" y="211150"/>
            <a:ext cx="1169449" cy="77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