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1238-85E8-6F26-AC7D-434B23C75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0AD5-4D12-C7FA-B22E-F2D6B35B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243E-A18F-EF9F-FD19-1483AF08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9906-B7E2-A1BB-8DBA-CE94BD0F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9673C-9A06-7D28-3BB9-1AD8CDB6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09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CF1A-A4E6-9BDD-B9DC-F14A794E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D44F2-45D3-AE12-4E1A-4C398CB7D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9F5D-6A0E-B569-6008-8F47C73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F9C7-F8A5-F655-65D1-EAEC9417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5527-84CB-5E37-EDA1-7CAC33BA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06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271A6-C284-88D5-26FA-AAB1D516A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122D7-B999-E33D-6764-B760BA311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09278-0542-3309-4034-16A13E88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B242-2DFA-E94D-ABDC-E2513E3D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2C1B-49A0-F14B-1811-BC365845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56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7EEC-8A29-5817-A368-81B8CC0E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93CF-9495-C580-DFA4-2C2689FC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9C43-F7CF-1A63-DB39-BE5EA73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46CC-6711-0759-0D20-BB5A327C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82C8-E612-2D23-5A38-2D529A1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1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A48E-19DB-8779-7053-CC360F93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48FE2-93D8-4EDF-7ECD-5E6A60A5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E6D4-4D62-2EA1-3CEF-8F0FA07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8744-AABE-97EA-8DAE-F2CF09D8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BFCB-AE4F-F773-F38F-305A81D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775E-FB82-1FDE-155D-051D34F0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7E22-4651-A12D-ADB6-32871576A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3BBB6-7FD5-71C0-1971-3856D5771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95EF-5ED4-DA3A-E424-7ECA1AA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6C06-BE25-3137-E6A6-D799FD5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60CA6-20B2-8C90-F1F1-D30A2F32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6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FE84-8FDD-87A8-EE49-800F87F9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EE6FA-0481-9D70-327E-323E69CE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E0B25-BC18-9A63-D2F9-817F5E0D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4F542-0E40-0EF8-ED08-417D25CE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E36A9-080D-40AE-20CA-F93168EA2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723CB-B9CC-ABF0-FA4E-8E0404A8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EAA84-6F6F-047F-86BA-424B1495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8ED08-B637-A29A-8A1E-9B3791E6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64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23DA-7E9B-EEF7-1EE3-973D6037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53DE5-1EEF-2F4C-CBDD-20FC356B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A83C-8223-F7DA-B89C-BFA92744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B8079-3200-9A09-ACE4-9FDBEB88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24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CAB6E-E2E2-ED51-AA46-7161E01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BC011-E1D1-9DB2-55FA-835C309B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0B64-6580-B605-87B9-6DE8F549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2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8CE-B740-C798-E280-A98DC085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EE70C-3F21-71A1-19A5-76497DF7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A49F6-3060-1FD9-BACA-457FEE77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0F692-8C7E-D368-0905-4192B864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A2FDA-0BA1-D2D2-9698-8DC46E1B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8C88-0B56-8D0B-B4E6-7169118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83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972C-D13F-F121-472B-70C8B97F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AD842-AFA6-6B7A-7330-4C1A23C82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E2FB4-DCE4-D024-908C-E10FE6E9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7896-D0D8-4328-84CA-71B852AF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1B12-4875-DF70-088D-C5D34E60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AEF05-488A-077E-1845-5715C46D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6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C3220-1492-8B6C-E201-0018FD9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28DD-5E1E-DABE-336D-284462D3E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DB36-BB54-30B9-E810-C363FDA1C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8CC0-223C-42D1-8E07-16FF5CB0841E}" type="datetimeFigureOut">
              <a:rPr lang="es-ES" smtClean="0"/>
              <a:t>18/11/2022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EA2AC-C151-5E52-B023-2F0C2984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E740-CBC7-A08F-386C-1C8CEA470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E74A-78F3-4985-A7DF-36578ACF122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6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ds.cern.ch/record/2057438/files/1418884_181-206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9431-F000-418F-536B-308DCD49E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1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Matlab</a:t>
            </a:r>
            <a:r>
              <a:rPr lang="en-GB" dirty="0"/>
              <a:t> implementation</a:t>
            </a:r>
            <a:br>
              <a:rPr lang="en-GB" dirty="0"/>
            </a:br>
            <a:r>
              <a:rPr lang="en-GB" dirty="0"/>
              <a:t>(1D space discretization)</a:t>
            </a:r>
            <a:br>
              <a:rPr lang="en-GB" dirty="0"/>
            </a:br>
            <a:r>
              <a:rPr lang="en-GB" dirty="0"/>
              <a:t>(3D dimensionality of particles)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38404-CFAB-B45B-85F9-8000FAB1C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68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041656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strike="sngStrike" dirty="0">
                <a:solidFill>
                  <a:srgbClr val="FF0000"/>
                </a:solidFill>
              </a:rPr>
              <a:t>Naive implementation: for every pair of grid cells calculate </a:t>
            </a:r>
            <a:r>
              <a:rPr lang="en-GB" strike="sngStrike" dirty="0" err="1">
                <a:solidFill>
                  <a:srgbClr val="FF0000"/>
                </a:solidFill>
              </a:rPr>
              <a:t>Mgg</a:t>
            </a:r>
            <a:r>
              <a:rPr lang="en-GB" strike="sngStrike" dirty="0">
                <a:solidFill>
                  <a:srgbClr val="FF0000"/>
                </a:solidFill>
              </a:rPr>
              <a:t>’. O(Nx^2 x Np)</a:t>
            </a:r>
          </a:p>
          <a:p>
            <a:pPr marL="0" indent="0">
              <a:buNone/>
            </a:pPr>
            <a:endParaRPr lang="en-GB" strike="sngStrike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Iterate through particles and add where relevant. O(Np)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B5FEE-2D76-E9CD-5C58-631AC0E5DEFB}"/>
              </a:ext>
            </a:extLst>
          </p:cNvPr>
          <p:cNvSpPr txBox="1"/>
          <p:nvPr/>
        </p:nvSpPr>
        <p:spPr>
          <a:xfrm>
            <a:off x="3035808" y="2607108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Way too slow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5C41C-1ADB-D57B-5D2C-C329E76C0867}"/>
              </a:ext>
            </a:extLst>
          </p:cNvPr>
          <p:cNvSpPr txBox="1"/>
          <p:nvPr/>
        </p:nvSpPr>
        <p:spPr>
          <a:xfrm>
            <a:off x="838200" y="4032659"/>
            <a:ext cx="758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Need this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DD3840-1237-FF29-44E2-AFA97BAB3A0D}"/>
              </a:ext>
            </a:extLst>
          </p:cNvPr>
          <p:cNvSpPr txBox="1">
            <a:spLocks/>
          </p:cNvSpPr>
          <p:nvPr/>
        </p:nvSpPr>
        <p:spPr>
          <a:xfrm>
            <a:off x="609600" y="4401991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</a:t>
            </a:r>
            <a:r>
              <a:rPr lang="en-GB" dirty="0" err="1"/>
              <a:t>Mgg</a:t>
            </a:r>
            <a:r>
              <a:rPr lang="en-GB" dirty="0"/>
              <a:t>’ = </a:t>
            </a:r>
            <a:r>
              <a:rPr lang="en-GB" dirty="0" err="1"/>
              <a:t>Mg’g</a:t>
            </a:r>
            <a:r>
              <a:rPr lang="en-GB" dirty="0"/>
              <a:t> so avoid calculating both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DB60EE-E0ED-742D-A287-A8C4C815AD00}"/>
              </a:ext>
            </a:extLst>
          </p:cNvPr>
          <p:cNvSpPr txBox="1">
            <a:spLocks/>
          </p:cNvSpPr>
          <p:nvPr/>
        </p:nvSpPr>
        <p:spPr>
          <a:xfrm>
            <a:off x="609600" y="4782777"/>
            <a:ext cx="114748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For further code: Vg and betas multiply everything so avoid multiplying inside</a:t>
            </a:r>
          </a:p>
        </p:txBody>
      </p:sp>
    </p:spTree>
    <p:extLst>
      <p:ext uri="{BB962C8B-B14F-4D97-AF65-F5344CB8AC3E}">
        <p14:creationId xmlns:p14="http://schemas.microsoft.com/office/powerpoint/2010/main" val="427717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FA26D-DFC3-F88D-5160-66D74451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54" y="1448779"/>
            <a:ext cx="6213091" cy="2697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DFEEEC-E761-817A-B93B-3974110EE0CE}"/>
              </a:ext>
            </a:extLst>
          </p:cNvPr>
          <p:cNvSpPr txBox="1"/>
          <p:nvPr/>
        </p:nvSpPr>
        <p:spPr>
          <a:xfrm>
            <a:off x="7620000" y="2809416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equations per grid cell</a:t>
            </a:r>
            <a:endParaRPr lang="es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72270-92E2-20AE-E0D0-8BFD3CB2DAE4}"/>
              </a:ext>
            </a:extLst>
          </p:cNvPr>
          <p:cNvCxnSpPr/>
          <p:nvPr/>
        </p:nvCxnSpPr>
        <p:spPr>
          <a:xfrm>
            <a:off x="5315712" y="2645664"/>
            <a:ext cx="2114842" cy="34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DF38-DF69-18BD-65C7-E47F79DF116B}"/>
              </a:ext>
            </a:extLst>
          </p:cNvPr>
          <p:cNvCxnSpPr/>
          <p:nvPr/>
        </p:nvCxnSpPr>
        <p:spPr>
          <a:xfrm flipV="1">
            <a:off x="6705600" y="3178748"/>
            <a:ext cx="743712" cy="38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8D2CFB-7B0C-3A1A-8CC9-0F99253A8D1B}"/>
              </a:ext>
            </a:extLst>
          </p:cNvPr>
          <p:cNvSpPr txBox="1"/>
          <p:nvPr/>
        </p:nvSpPr>
        <p:spPr>
          <a:xfrm>
            <a:off x="7620000" y="3494587"/>
            <a:ext cx="345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12 unknows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D510D-144C-5B0E-62A4-CD185691AD6C}"/>
              </a:ext>
            </a:extLst>
          </p:cNvPr>
          <p:cNvSpPr txBox="1"/>
          <p:nvPr/>
        </p:nvSpPr>
        <p:spPr>
          <a:xfrm>
            <a:off x="1133069" y="4849724"/>
            <a:ext cx="836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Assume that changes in fields are linear in a single time step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sz="2400" dirty="0"/>
              <a:t>Six unknows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0473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Grid discretization</a:t>
            </a:r>
            <a:endParaRPr lang="es-E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07A11B-FC82-7047-4A7E-6F4EAFDBCF04}"/>
              </a:ext>
            </a:extLst>
          </p:cNvPr>
          <p:cNvSpPr txBox="1">
            <a:spLocks/>
          </p:cNvSpPr>
          <p:nvPr/>
        </p:nvSpPr>
        <p:spPr>
          <a:xfrm>
            <a:off x="217305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The paper suggests that the electric field should be located at the edge of each partition while the magnetic field should be located at the centre of each cell.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However: with first order interpolation as suggested in the paper, I don’t see how it can make a difference. </a:t>
            </a:r>
            <a:r>
              <a:rPr lang="en-GB" dirty="0">
                <a:sym typeface="Wingdings" panose="05000000000000000000" pitchFamily="2" charset="2"/>
              </a:rPr>
              <a:t> I’m going to try it with both fields at the edge of the cells which is much easier and then check if results are accurate and energy is conserved.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519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E672-307F-72B9-5965-EC5572F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F8810A-042B-0CBA-BFAB-04E00F27231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1974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end up with a 6Nx dimensional system of linear equations.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B482-9B2B-B7BE-2C88-48D692FC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54" y="2578894"/>
            <a:ext cx="6213091" cy="26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1B63F-FE94-8424-D08F-2339F017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143"/>
            <a:ext cx="7195070" cy="31240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07ACD0-0018-4E41-F55C-3FB438FD55DE}"/>
              </a:ext>
            </a:extLst>
          </p:cNvPr>
          <p:cNvCxnSpPr>
            <a:cxnSpLocks/>
          </p:cNvCxnSpPr>
          <p:nvPr/>
        </p:nvCxnSpPr>
        <p:spPr>
          <a:xfrm>
            <a:off x="6373133" y="3870961"/>
            <a:ext cx="406039" cy="100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68DCBC-DD70-CDA5-3A4E-38C9EB12C5D4}"/>
              </a:ext>
            </a:extLst>
          </p:cNvPr>
          <p:cNvSpPr txBox="1"/>
          <p:nvPr/>
        </p:nvSpPr>
        <p:spPr>
          <a:xfrm>
            <a:off x="6373133" y="5058111"/>
            <a:ext cx="3450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part of the matrix that changes in every iteration</a:t>
            </a:r>
            <a:r>
              <a:rPr lang="es-ES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69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D8399-5B23-22B9-E4D9-E1080788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89" y="2315908"/>
            <a:ext cx="8187604" cy="15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8BAC-8E39-2450-1E96-2EA0A5E2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F4926-F5B1-1491-E46C-D41A3C5D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06" y="2217039"/>
            <a:ext cx="7353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F001-B2AB-1C3D-5B0D-98EAB72C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91FC-D609-A559-D0FB-83042614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particles go beyond Lx return them to 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6929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D6B8-FA78-4ED7-A594-C8954E05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B421-FC7C-4D72-A75D-D3E58443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been doing 1D3V simulations while in last year it was all 1D1V</a:t>
            </a:r>
          </a:p>
        </p:txBody>
      </p:sp>
    </p:spTree>
    <p:extLst>
      <p:ext uri="{BB962C8B-B14F-4D97-AF65-F5344CB8AC3E}">
        <p14:creationId xmlns:p14="http://schemas.microsoft.com/office/powerpoint/2010/main" val="406680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4CA-D2D7-44CD-A968-3E2656A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Landau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9BC5-36EB-4880-85C1-122F2C5A0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Wave perturbation in electric field</a:t>
            </a:r>
          </a:p>
          <a:p>
            <a:r>
              <a:rPr lang="en-GB" dirty="0" err="1"/>
              <a:t>t_max</a:t>
            </a:r>
            <a:r>
              <a:rPr lang="en-GB" dirty="0"/>
              <a:t> = 0.00005 dt = 0.0000001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5A3B5-D095-410D-93F0-BDF99F5B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883" y="2997105"/>
            <a:ext cx="3463881" cy="34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8CCEA-8454-41DC-BD9A-125AA06D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984" y="2997105"/>
            <a:ext cx="4123757" cy="31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1B2-E146-7DCC-FD1F-903D61C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data structures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D9D34-D194-B76E-8913-C2704F0A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Given Np particles, </a:t>
            </a:r>
            <a:r>
              <a:rPr lang="en-GB" dirty="0" err="1"/>
              <a:t>Nx</a:t>
            </a:r>
            <a:r>
              <a:rPr lang="en-GB" dirty="0"/>
              <a:t> grid partitions and Ns species</a:t>
            </a:r>
          </a:p>
          <a:p>
            <a:r>
              <a:rPr lang="en-GB" dirty="0"/>
              <a:t>m, q, beta: scalar properties of each particle (Np x 1)</a:t>
            </a:r>
          </a:p>
          <a:p>
            <a:r>
              <a:rPr lang="en-GB" dirty="0"/>
              <a:t>x, v: vector properties of each particle (Np x 3)</a:t>
            </a:r>
          </a:p>
          <a:p>
            <a:r>
              <a:rPr lang="en-GB" dirty="0" err="1"/>
              <a:t>vt</a:t>
            </a:r>
            <a:r>
              <a:rPr lang="en-GB" dirty="0"/>
              <a:t>: vector velocity of each particle at half time step (Np x 3)</a:t>
            </a:r>
          </a:p>
          <a:p>
            <a:r>
              <a:rPr lang="en-GB" dirty="0"/>
              <a:t>E, B: electric and magnetic fields at grid points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Et, </a:t>
            </a:r>
            <a:r>
              <a:rPr lang="en-GB" dirty="0" err="1"/>
              <a:t>Bt</a:t>
            </a:r>
            <a:r>
              <a:rPr lang="en-GB" dirty="0"/>
              <a:t>: fields at grid points at half time step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Ep, Bp: electric and magnetic fields at particle positions (Np x 3)</a:t>
            </a:r>
          </a:p>
          <a:p>
            <a:r>
              <a:rPr lang="en-GB" dirty="0"/>
              <a:t>Alpha: rotation vector for each particle (Np x 3 x 3)</a:t>
            </a:r>
          </a:p>
          <a:p>
            <a:r>
              <a:rPr lang="en-GB" dirty="0"/>
              <a:t>J: hatted current (vector) for every given cell (</a:t>
            </a:r>
            <a:r>
              <a:rPr lang="en-GB" dirty="0" err="1"/>
              <a:t>Nx</a:t>
            </a:r>
            <a:r>
              <a:rPr lang="en-GB" dirty="0"/>
              <a:t> x 3)</a:t>
            </a:r>
          </a:p>
          <a:p>
            <a:r>
              <a:rPr lang="en-GB" dirty="0"/>
              <a:t>M Mass matrices</a:t>
            </a:r>
          </a:p>
          <a:p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27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24CA-D2D7-44CD-A968-3E2656A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Landau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9BC5-36EB-4880-85C1-122F2C5A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6" y="4899147"/>
            <a:ext cx="10515600" cy="4351338"/>
          </a:xfrm>
        </p:spPr>
        <p:txBody>
          <a:bodyPr/>
          <a:lstStyle/>
          <a:p>
            <a:r>
              <a:rPr lang="en-GB" dirty="0"/>
              <a:t>Damping effect shows up, however the time scale is very different.</a:t>
            </a:r>
          </a:p>
          <a:p>
            <a:r>
              <a:rPr lang="en-GB" dirty="0"/>
              <a:t>Perhaps it’s because I create wave perturbation in electric field directly instead of in the particles.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5A3B5-D095-410D-93F0-BDF99F5B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019" y="1272000"/>
            <a:ext cx="3463881" cy="3429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8CCEA-8454-41DC-BD9A-125AA06D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390" y="1272000"/>
            <a:ext cx="4123757" cy="317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4F3-DB1A-4CCB-B085-715C2B45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C00E-D12D-474A-9141-792320494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735" y="1366619"/>
            <a:ext cx="10515600" cy="4351338"/>
          </a:xfrm>
        </p:spPr>
        <p:txBody>
          <a:bodyPr/>
          <a:lstStyle/>
          <a:p>
            <a:r>
              <a:rPr lang="en-GB" dirty="0"/>
              <a:t>Ref </a:t>
            </a:r>
            <a:r>
              <a:rPr lang="en-GB" sz="1200" dirty="0">
                <a:hlinkClick r:id="rId2"/>
              </a:rPr>
              <a:t>https://cds.cern.ch/record/2057438/files/1418884_181-206.pdf</a:t>
            </a:r>
            <a:endParaRPr lang="en-GB" sz="1200" dirty="0"/>
          </a:p>
          <a:p>
            <a:r>
              <a:rPr lang="en-GB" sz="2000" dirty="0"/>
              <a:t>And last year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52783-8A70-4A34-914F-7BD6F38A3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28" y="1691383"/>
            <a:ext cx="5478826" cy="6758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3BB8C3-7504-4889-A9CD-83F7B650D650}"/>
              </a:ext>
            </a:extLst>
          </p:cNvPr>
          <p:cNvSpPr txBox="1">
            <a:spLocks/>
          </p:cNvSpPr>
          <p:nvPr/>
        </p:nvSpPr>
        <p:spPr>
          <a:xfrm>
            <a:off x="838200" y="28265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Velocity distribution looks fine but not sure about mass.</a:t>
            </a:r>
          </a:p>
        </p:txBody>
      </p:sp>
    </p:spTree>
    <p:extLst>
      <p:ext uri="{BB962C8B-B14F-4D97-AF65-F5344CB8AC3E}">
        <p14:creationId xmlns:p14="http://schemas.microsoft.com/office/powerpoint/2010/main" val="277141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3CCE-845E-4A6B-90C8-E0F39550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time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6C23E-7156-4C8D-8F24-AECF6F00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66" y="886916"/>
            <a:ext cx="22288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B46A-FB7C-49C7-B86B-E4F19887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Larger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DC5A-61B4-47B9-9020-4AD7A09F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9107" cy="4351338"/>
          </a:xfrm>
        </p:spPr>
        <p:txBody>
          <a:bodyPr/>
          <a:lstStyle/>
          <a:p>
            <a:r>
              <a:rPr lang="en-GB" dirty="0"/>
              <a:t>Instability if mass of particles is too high or time step is too small. This shouldn’t happen as the method should be unconditionally stable.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D2764-F266-43E3-A3A1-BDA58BD6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61" y="881063"/>
            <a:ext cx="2305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3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A4BC-285E-4A92-9A18-67213F3A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202C-40CA-4DAE-B14D-06CD478F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Looks good but scales are wrong: either initialization is wrong or some bug in the code like a </a:t>
            </a:r>
            <a:r>
              <a:rPr lang="en-GB"/>
              <a:t>wrong scaling.</a:t>
            </a:r>
          </a:p>
        </p:txBody>
      </p:sp>
    </p:spTree>
    <p:extLst>
      <p:ext uri="{BB962C8B-B14F-4D97-AF65-F5344CB8AC3E}">
        <p14:creationId xmlns:p14="http://schemas.microsoft.com/office/powerpoint/2010/main" val="774124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4B3E-EC49-4B54-9D66-C6054552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Also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76F8-313C-4DFE-B8A6-2B5BAE95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actual code, must solve finite grid instability:</a:t>
            </a:r>
          </a:p>
          <a:p>
            <a:r>
              <a:rPr lang="en-GB" dirty="0"/>
              <a:t>i.e. not allow movement of more than one grid cell per time step.</a:t>
            </a:r>
          </a:p>
        </p:txBody>
      </p:sp>
    </p:spTree>
    <p:extLst>
      <p:ext uri="{BB962C8B-B14F-4D97-AF65-F5344CB8AC3E}">
        <p14:creationId xmlns:p14="http://schemas.microsoft.com/office/powerpoint/2010/main" val="96817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D544-D415-41E6-B036-413C8005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65"/>
            <a:ext cx="10515600" cy="1325563"/>
          </a:xfrm>
        </p:spPr>
        <p:txBody>
          <a:bodyPr/>
          <a:lstStyle/>
          <a:p>
            <a:r>
              <a:rPr lang="en-GB" dirty="0"/>
              <a:t>I finally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5ADE-97D5-4EF5-9F93-605BC97DB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540" y="19538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28195-C6B3-4654-9090-E2F6AAD9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60" y="1899924"/>
            <a:ext cx="1962150" cy="7715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8C16A-EAAC-423D-A568-23EA6B4C0B12}"/>
              </a:ext>
            </a:extLst>
          </p:cNvPr>
          <p:cNvSpPr txBox="1">
            <a:spLocks/>
          </p:cNvSpPr>
          <p:nvPr/>
        </p:nvSpPr>
        <p:spPr>
          <a:xfrm>
            <a:off x="955930" y="1127912"/>
            <a:ext cx="10515600" cy="94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Previous code uses: m=1 and q=-1 for electrons, m=2000 and q=1 for ions. With these inputs (and same Np, </a:t>
            </a:r>
            <a:r>
              <a:rPr lang="en-GB" dirty="0" err="1"/>
              <a:t>Nx</a:t>
            </a:r>
            <a:r>
              <a:rPr lang="en-GB" dirty="0"/>
              <a:t>, dt…):</a:t>
            </a:r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034EA-24B4-4EFF-BD3F-7481F1F7AEF3}"/>
              </a:ext>
            </a:extLst>
          </p:cNvPr>
          <p:cNvSpPr txBox="1">
            <a:spLocks/>
          </p:cNvSpPr>
          <p:nvPr/>
        </p:nvSpPr>
        <p:spPr>
          <a:xfrm>
            <a:off x="1321300" y="251734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Mine: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9D259-0E23-4C4A-BBE8-443623566E83}"/>
              </a:ext>
            </a:extLst>
          </p:cNvPr>
          <p:cNvSpPr txBox="1">
            <a:spLocks/>
          </p:cNvSpPr>
          <p:nvPr/>
        </p:nvSpPr>
        <p:spPr>
          <a:xfrm>
            <a:off x="6096000" y="29323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Previous: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13BCE3-B0C9-4C27-B450-5432AA752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1" t="6270" r="12107" b="3893"/>
          <a:stretch/>
        </p:blipFill>
        <p:spPr>
          <a:xfrm>
            <a:off x="7939042" y="2903772"/>
            <a:ext cx="3367249" cy="3662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778E9-BBC6-4029-9AEE-829F79FE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634" y="3029887"/>
            <a:ext cx="3847845" cy="302066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0A16ED-9E99-417E-A262-E2D0BEDC9520}"/>
              </a:ext>
            </a:extLst>
          </p:cNvPr>
          <p:cNvSpPr txBox="1">
            <a:spLocks/>
          </p:cNvSpPr>
          <p:nvPr/>
        </p:nvSpPr>
        <p:spPr>
          <a:xfrm>
            <a:off x="5174479" y="3856304"/>
            <a:ext cx="2969663" cy="46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Same time scale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But different energy scale</a:t>
            </a:r>
          </a:p>
        </p:txBody>
      </p:sp>
    </p:spTree>
    <p:extLst>
      <p:ext uri="{BB962C8B-B14F-4D97-AF65-F5344CB8AC3E}">
        <p14:creationId xmlns:p14="http://schemas.microsoft.com/office/powerpoint/2010/main" val="353653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D544-D415-41E6-B036-413C8005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65"/>
            <a:ext cx="10515600" cy="1325563"/>
          </a:xfrm>
        </p:spPr>
        <p:txBody>
          <a:bodyPr/>
          <a:lstStyle/>
          <a:p>
            <a:r>
              <a:rPr lang="en-GB" dirty="0"/>
              <a:t>Normalizing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08C16A-EAAC-423D-A568-23EA6B4C0B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5930" y="1142626"/>
                <a:ext cx="10515600" cy="9499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If in previous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was assumed to be 0:</a:t>
                </a:r>
              </a:p>
              <a:p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D08C16A-EAAC-423D-A568-23EA6B4C0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30" y="1142626"/>
                <a:ext cx="10515600" cy="949928"/>
              </a:xfrm>
              <a:prstGeom prst="rect">
                <a:avLst/>
              </a:prstGeom>
              <a:blipFill>
                <a:blip r:embed="rId2"/>
                <a:stretch>
                  <a:fillRect l="-1043" t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034EA-24B4-4EFF-BD3F-7481F1F7AEF3}"/>
              </a:ext>
            </a:extLst>
          </p:cNvPr>
          <p:cNvSpPr txBox="1">
            <a:spLocks/>
          </p:cNvSpPr>
          <p:nvPr/>
        </p:nvSpPr>
        <p:spPr>
          <a:xfrm>
            <a:off x="955930" y="19055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Mine: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9D259-0E23-4C4A-BBE8-443623566E83}"/>
              </a:ext>
            </a:extLst>
          </p:cNvPr>
          <p:cNvSpPr txBox="1">
            <a:spLocks/>
          </p:cNvSpPr>
          <p:nvPr/>
        </p:nvSpPr>
        <p:spPr>
          <a:xfrm>
            <a:off x="6674491" y="2003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Previous: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13BCE3-B0C9-4C27-B450-5432AA752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1" t="6270" r="12107" b="3893"/>
          <a:stretch/>
        </p:blipFill>
        <p:spPr>
          <a:xfrm>
            <a:off x="5387807" y="2594651"/>
            <a:ext cx="3367249" cy="366226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0A16ED-9E99-417E-A262-E2D0BEDC9520}"/>
              </a:ext>
            </a:extLst>
          </p:cNvPr>
          <p:cNvSpPr txBox="1">
            <a:spLocks/>
          </p:cNvSpPr>
          <p:nvPr/>
        </p:nvSpPr>
        <p:spPr>
          <a:xfrm>
            <a:off x="8962628" y="3383001"/>
            <a:ext cx="2969663" cy="46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Very similar results, but slope is different</a:t>
            </a: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829E4F-B0E4-455E-BD25-767957C0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738" y="2468189"/>
            <a:ext cx="3293129" cy="34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8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D544-D415-41E6-B036-413C8005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65"/>
            <a:ext cx="10515600" cy="1325563"/>
          </a:xfrm>
        </p:spPr>
        <p:txBody>
          <a:bodyPr/>
          <a:lstStyle/>
          <a:p>
            <a:r>
              <a:rPr lang="en-GB" dirty="0"/>
              <a:t>Further normalising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8C16A-EAAC-423D-A568-23EA6B4C0B12}"/>
              </a:ext>
            </a:extLst>
          </p:cNvPr>
          <p:cNvSpPr txBox="1">
            <a:spLocks/>
          </p:cNvSpPr>
          <p:nvPr/>
        </p:nvSpPr>
        <p:spPr>
          <a:xfrm>
            <a:off x="955930" y="1142626"/>
            <a:ext cx="10515600" cy="949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If c is 1 (which doesn’t appear in last year’s code):</a:t>
            </a:r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034EA-24B4-4EFF-BD3F-7481F1F7AEF3}"/>
              </a:ext>
            </a:extLst>
          </p:cNvPr>
          <p:cNvSpPr txBox="1">
            <a:spLocks/>
          </p:cNvSpPr>
          <p:nvPr/>
        </p:nvSpPr>
        <p:spPr>
          <a:xfrm>
            <a:off x="955930" y="19055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Mine: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F9D259-0E23-4C4A-BBE8-443623566E83}"/>
              </a:ext>
            </a:extLst>
          </p:cNvPr>
          <p:cNvSpPr txBox="1">
            <a:spLocks/>
          </p:cNvSpPr>
          <p:nvPr/>
        </p:nvSpPr>
        <p:spPr>
          <a:xfrm>
            <a:off x="6674491" y="2003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Previous: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13BCE3-B0C9-4C27-B450-5432AA752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1" t="6270" r="12107" b="3893"/>
          <a:stretch/>
        </p:blipFill>
        <p:spPr>
          <a:xfrm>
            <a:off x="5387807" y="2594651"/>
            <a:ext cx="3367249" cy="366226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0A16ED-9E99-417E-A262-E2D0BEDC9520}"/>
              </a:ext>
            </a:extLst>
          </p:cNvPr>
          <p:cNvSpPr txBox="1">
            <a:spLocks/>
          </p:cNvSpPr>
          <p:nvPr/>
        </p:nvSpPr>
        <p:spPr>
          <a:xfrm>
            <a:off x="8962628" y="3383001"/>
            <a:ext cx="2969663" cy="46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Same slope, looks good</a:t>
            </a: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B8D28-5F86-4C0E-99C4-C404DE30E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9" y="2618943"/>
            <a:ext cx="3846580" cy="296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49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00C3-65B7-478D-B036-268981C9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in the paper’s algorithm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CEC040-4F09-4D80-A4A0-C29AEB303980}"/>
              </a:ext>
            </a:extLst>
          </p:cNvPr>
          <p:cNvGrpSpPr/>
          <p:nvPr/>
        </p:nvGrpSpPr>
        <p:grpSpPr>
          <a:xfrm>
            <a:off x="1000731" y="2036361"/>
            <a:ext cx="4681126" cy="3217339"/>
            <a:chOff x="3190257" y="2086695"/>
            <a:chExt cx="4681126" cy="32173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03CEAF-42E9-4259-88CD-B22115B3BC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4085"/>
            <a:stretch/>
          </p:blipFill>
          <p:spPr>
            <a:xfrm>
              <a:off x="3190257" y="2086695"/>
              <a:ext cx="4681126" cy="3217339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2DF4A3-93E6-49C3-93AE-361148B0954F}"/>
                </a:ext>
              </a:extLst>
            </p:cNvPr>
            <p:cNvSpPr/>
            <p:nvPr/>
          </p:nvSpPr>
          <p:spPr>
            <a:xfrm>
              <a:off x="4242062" y="2434191"/>
              <a:ext cx="292231" cy="2922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1172F2F-9546-47EC-AD31-BCB2E92F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70" y="2133163"/>
            <a:ext cx="1752600" cy="5429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6CF3A4-1F08-4274-ACFA-2BF9A370220D}"/>
              </a:ext>
            </a:extLst>
          </p:cNvPr>
          <p:cNvSpPr txBox="1">
            <a:spLocks/>
          </p:cNvSpPr>
          <p:nvPr/>
        </p:nvSpPr>
        <p:spPr>
          <a:xfrm>
            <a:off x="6209611" y="2204090"/>
            <a:ext cx="2969663" cy="46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With:</a:t>
            </a:r>
            <a:endParaRPr lang="en-GB" dirty="0">
              <a:sym typeface="Wingdings" panose="05000000000000000000" pitchFamily="2" charset="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D2F46D-EDBA-4FD8-8A1D-ED24015F8D3E}"/>
              </a:ext>
            </a:extLst>
          </p:cNvPr>
          <p:cNvSpPr/>
          <p:nvPr/>
        </p:nvSpPr>
        <p:spPr>
          <a:xfrm>
            <a:off x="1877418" y="3429000"/>
            <a:ext cx="1461400" cy="3897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8745D5-7DC5-478E-99D6-E342E72D7FC3}"/>
              </a:ext>
            </a:extLst>
          </p:cNvPr>
          <p:cNvSpPr/>
          <p:nvPr/>
        </p:nvSpPr>
        <p:spPr>
          <a:xfrm>
            <a:off x="2271302" y="2204090"/>
            <a:ext cx="1461400" cy="3897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B05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E2AD25-C18E-4717-A1F5-E40FAC3D7E43}"/>
              </a:ext>
            </a:extLst>
          </p:cNvPr>
          <p:cNvSpPr txBox="1">
            <a:spLocks/>
          </p:cNvSpPr>
          <p:nvPr/>
        </p:nvSpPr>
        <p:spPr>
          <a:xfrm>
            <a:off x="1877418" y="5475679"/>
            <a:ext cx="2969663" cy="4653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1/V term missing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BF8753-AD77-4D85-81E6-8334FEFCC014}"/>
              </a:ext>
            </a:extLst>
          </p:cNvPr>
          <p:cNvCxnSpPr/>
          <p:nvPr/>
        </p:nvCxnSpPr>
        <p:spPr>
          <a:xfrm flipV="1">
            <a:off x="2122415" y="5075339"/>
            <a:ext cx="0" cy="52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241288-6509-4068-B00F-830A1DB0CDED}"/>
              </a:ext>
            </a:extLst>
          </p:cNvPr>
          <p:cNvSpPr txBox="1">
            <a:spLocks/>
          </p:cNvSpPr>
          <p:nvPr/>
        </p:nvSpPr>
        <p:spPr>
          <a:xfrm>
            <a:off x="6285112" y="3340492"/>
            <a:ext cx="4538762" cy="130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This means that energy is not conserved in the system unless dx = 1 as shown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85383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advance particle positions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2DC13-56A9-582A-D42D-5EEF8C84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63" y="2897843"/>
            <a:ext cx="4057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3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62B1-C2CF-4655-ACF1-4D05E1D1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365125"/>
            <a:ext cx="11557261" cy="1325563"/>
          </a:xfrm>
        </p:spPr>
        <p:txBody>
          <a:bodyPr/>
          <a:lstStyle/>
          <a:p>
            <a:r>
              <a:rPr lang="en-GB" dirty="0"/>
              <a:t>Comparison of Landau damping adding 1/Vg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4D896-36D9-4EEF-9F5A-9D96C4DC9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392" y="15805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3600" dirty="0"/>
              <a:t>Adding 1/Vg 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9BCBB-7AB4-44F2-8DBC-1BDCD29D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072" y="2335695"/>
            <a:ext cx="4914900" cy="387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5F5FB-5FA2-48C9-B3D6-1E5DEDB6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41" y="3600283"/>
            <a:ext cx="3712075" cy="283160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4DBD74-C029-4113-80AF-A30707674A02}"/>
              </a:ext>
            </a:extLst>
          </p:cNvPr>
          <p:cNvSpPr txBox="1">
            <a:spLocks/>
          </p:cNvSpPr>
          <p:nvPr/>
        </p:nvSpPr>
        <p:spPr>
          <a:xfrm>
            <a:off x="9068975" y="22261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Any dx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6EB604-865A-4270-B6E8-F437169D3B8B}"/>
              </a:ext>
            </a:extLst>
          </p:cNvPr>
          <p:cNvSpPr txBox="1">
            <a:spLocks/>
          </p:cNvSpPr>
          <p:nvPr/>
        </p:nvSpPr>
        <p:spPr>
          <a:xfrm>
            <a:off x="1238981" y="18002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/>
              <a:t>Without 1/Vg term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ADE8E56-A819-4087-9BD1-508A9F9AF33D}"/>
              </a:ext>
            </a:extLst>
          </p:cNvPr>
          <p:cNvSpPr txBox="1">
            <a:spLocks/>
          </p:cNvSpPr>
          <p:nvPr/>
        </p:nvSpPr>
        <p:spPr>
          <a:xfrm>
            <a:off x="4897569" y="29820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dx not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7C168E-80CE-4070-9A99-082584D58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047" y="3429000"/>
            <a:ext cx="3843131" cy="301378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176E0C-A605-4C87-A104-84ACCE7802FE}"/>
              </a:ext>
            </a:extLst>
          </p:cNvPr>
          <p:cNvSpPr txBox="1">
            <a:spLocks/>
          </p:cNvSpPr>
          <p:nvPr/>
        </p:nvSpPr>
        <p:spPr>
          <a:xfrm>
            <a:off x="1012590" y="304283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dx = 1</a:t>
            </a:r>
          </a:p>
        </p:txBody>
      </p:sp>
    </p:spTree>
    <p:extLst>
      <p:ext uri="{BB962C8B-B14F-4D97-AF65-F5344CB8AC3E}">
        <p14:creationId xmlns:p14="http://schemas.microsoft.com/office/powerpoint/2010/main" val="371725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189B-F1E8-4486-A81D-56D1026A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452808" cy="1325563"/>
          </a:xfrm>
        </p:spPr>
        <p:txBody>
          <a:bodyPr/>
          <a:lstStyle/>
          <a:p>
            <a:r>
              <a:rPr lang="en-GB" dirty="0"/>
              <a:t>Comparison of changing time step in Landau damping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CE73-5D77-4EF7-8341-D6B6ABAD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714" y="2660012"/>
            <a:ext cx="4186286" cy="4351338"/>
          </a:xfrm>
        </p:spPr>
        <p:txBody>
          <a:bodyPr/>
          <a:lstStyle/>
          <a:p>
            <a:r>
              <a:rPr lang="en-GB" dirty="0"/>
              <a:t>Linear damping as expected from theory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D4D30-FC79-42AC-89C9-F3710A98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56" y="1690688"/>
            <a:ext cx="64265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3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2: interpolate magnetic field</a:t>
            </a: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A9B2A-5FC2-A789-1A27-7978D7F2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35" y="2589120"/>
            <a:ext cx="2675965" cy="8973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D08895-A4B8-6CFC-3A55-E83815A53485}"/>
              </a:ext>
            </a:extLst>
          </p:cNvPr>
          <p:cNvSpPr txBox="1">
            <a:spLocks/>
          </p:cNvSpPr>
          <p:nvPr/>
        </p:nvSpPr>
        <p:spPr>
          <a:xfrm>
            <a:off x="950259" y="4001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If W is of degree 1 as suggested in paper it’s just linear interpolation of the grid to the particle positions.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503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>
            <a:off x="3408218" y="3206338"/>
            <a:ext cx="296447" cy="86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/>
          <p:nvPr/>
        </p:nvCxnSpPr>
        <p:spPr>
          <a:xfrm flipH="1">
            <a:off x="3788229" y="3086978"/>
            <a:ext cx="2565070" cy="96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75EE04-F486-5196-EF91-5DCA4382748F}"/>
              </a:ext>
            </a:extLst>
          </p:cNvPr>
          <p:cNvSpPr txBox="1"/>
          <p:nvPr/>
        </p:nvSpPr>
        <p:spPr>
          <a:xfrm>
            <a:off x="2980707" y="4156696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Same thing?</a:t>
            </a:r>
            <a:endParaRPr lang="es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34134-C004-7D7E-8C6A-DC4B9437F192}"/>
              </a:ext>
            </a:extLst>
          </p:cNvPr>
          <p:cNvSpPr txBox="1"/>
          <p:nvPr/>
        </p:nvSpPr>
        <p:spPr>
          <a:xfrm>
            <a:off x="2980706" y="4442635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to square a vector?</a:t>
            </a:r>
            <a:endParaRPr lang="es-E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/>
          <p:nvPr/>
        </p:nvCxnSpPr>
        <p:spPr>
          <a:xfrm>
            <a:off x="4963886" y="3040083"/>
            <a:ext cx="1698171" cy="130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9DE80F-8CE9-E5CE-DA6F-D9FD909EE026}"/>
              </a:ext>
            </a:extLst>
          </p:cNvPr>
          <p:cNvSpPr txBox="1"/>
          <p:nvPr/>
        </p:nvSpPr>
        <p:spPr>
          <a:xfrm>
            <a:off x="6208816" y="4319008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Matrix cross vector?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6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31C3-ABEB-F5B4-0661-484AA766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85C2-B1FB-2E1B-2F7A-54F46AF2D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 the author’s repo: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BA83E-A908-823E-43DE-3209F217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88" y="2427791"/>
            <a:ext cx="5734890" cy="3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4201E-1196-5D4A-AF77-09D66043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calculate rotation matrices for each particle</a:t>
            </a:r>
          </a:p>
          <a:p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155C9-2260-EBDA-B52D-7C8C2454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2513225"/>
            <a:ext cx="5838265" cy="11475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A6E8CE-C643-86C7-311E-AB0B0EC3EAA6}"/>
              </a:ext>
            </a:extLst>
          </p:cNvPr>
          <p:cNvCxnSpPr>
            <a:cxnSpLocks/>
          </p:cNvCxnSpPr>
          <p:nvPr/>
        </p:nvCxnSpPr>
        <p:spPr>
          <a:xfrm flipH="1">
            <a:off x="3230088" y="3206338"/>
            <a:ext cx="178130" cy="8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7A3F4-11EE-6A47-0ACC-BAC9459D7B15}"/>
              </a:ext>
            </a:extLst>
          </p:cNvPr>
          <p:cNvCxnSpPr>
            <a:cxnSpLocks/>
          </p:cNvCxnSpPr>
          <p:nvPr/>
        </p:nvCxnSpPr>
        <p:spPr>
          <a:xfrm>
            <a:off x="6353299" y="3086978"/>
            <a:ext cx="2018805" cy="91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/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75EE04-F486-5196-EF91-5DCA43827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05" y="4103431"/>
                <a:ext cx="2660073" cy="392864"/>
              </a:xfrm>
              <a:prstGeom prst="rect">
                <a:avLst/>
              </a:prstGeom>
              <a:blipFill>
                <a:blip r:embed="rId3"/>
                <a:stretch>
                  <a:fillRect l="-686" b="-76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577B1-AC74-BF82-0588-C303FDD60151}"/>
              </a:ext>
            </a:extLst>
          </p:cNvPr>
          <p:cNvCxnSpPr>
            <a:cxnSpLocks/>
          </p:cNvCxnSpPr>
          <p:nvPr/>
        </p:nvCxnSpPr>
        <p:spPr>
          <a:xfrm>
            <a:off x="4963886" y="3040083"/>
            <a:ext cx="256309" cy="82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/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Matrix where each column is cross product of column of identity matrix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:endParaRPr lang="es-E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9DE80F-8CE9-E5CE-DA6F-D9FD909E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94" y="3902356"/>
                <a:ext cx="2660073" cy="1221745"/>
              </a:xfrm>
              <a:prstGeom prst="rect">
                <a:avLst/>
              </a:prstGeom>
              <a:blipFill>
                <a:blip r:embed="rId4"/>
                <a:stretch>
                  <a:fillRect l="-2064" t="-2488" r="-2294" b="-54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/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21EE49-B0E8-68F0-8E24-2913AA17A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2" y="3986538"/>
                <a:ext cx="2660073" cy="392864"/>
              </a:xfrm>
              <a:prstGeom prst="rect">
                <a:avLst/>
              </a:prstGeom>
              <a:blipFill>
                <a:blip r:embed="rId5"/>
                <a:stretch>
                  <a:fillRect l="-686" b="-7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13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8CE21-E9D0-9D27-2E00-3A84E1D94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5" b="7622"/>
          <a:stretch/>
        </p:blipFill>
        <p:spPr>
          <a:xfrm>
            <a:off x="956162" y="1828800"/>
            <a:ext cx="9661110" cy="9883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B5507B-DD55-BFD8-2774-D78BD6C0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81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grid point check if particle is inside and if it is calculate weighting. O(Np x </a:t>
            </a:r>
            <a:r>
              <a:rPr lang="en-GB" dirty="0" err="1"/>
              <a:t>Nx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over particles and add to relevant cell. O(Np)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12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990-98EF-FDCE-CEB8-4216AE41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steps</a:t>
            </a: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66204-0EEE-EE04-82A7-80B701ABC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5" y="1351859"/>
            <a:ext cx="11474823" cy="22116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AC7EF-3AD3-4B77-7E8C-30C2610C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51" y="3729377"/>
            <a:ext cx="1147482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Naive implementation: for every pair of grid cells calculate </a:t>
            </a:r>
            <a:r>
              <a:rPr lang="en-GB" dirty="0" err="1"/>
              <a:t>Mgg</a:t>
            </a:r>
            <a:r>
              <a:rPr lang="en-GB" dirty="0"/>
              <a:t>’. O(Nx^2 x 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actual code: iterate through particles and add where relevant. O(Np)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Assuming Vg = dx in 1D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988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911</Words>
  <Application>Microsoft Office PowerPoint</Application>
  <PresentationFormat>Widescreen</PresentationFormat>
  <Paragraphs>118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Office Theme</vt:lpstr>
      <vt:lpstr>Matlab implementation (1D space discretization) (3D dimensionality of particles)</vt:lpstr>
      <vt:lpstr>Initial data structures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Algorithm steps</vt:lpstr>
      <vt:lpstr>Grid discretization</vt:lpstr>
      <vt:lpstr>Algorithm steps</vt:lpstr>
      <vt:lpstr>Algorithms steps</vt:lpstr>
      <vt:lpstr>Algorithms steps</vt:lpstr>
      <vt:lpstr>Algorithms steps</vt:lpstr>
      <vt:lpstr>Additional steps</vt:lpstr>
      <vt:lpstr>Observation</vt:lpstr>
      <vt:lpstr>Landau Damping</vt:lpstr>
      <vt:lpstr>Landau Damping</vt:lpstr>
      <vt:lpstr>Initialization</vt:lpstr>
      <vt:lpstr>Small time steps</vt:lpstr>
      <vt:lpstr>Larger mass</vt:lpstr>
      <vt:lpstr>Overall</vt:lpstr>
      <vt:lpstr>Also </vt:lpstr>
      <vt:lpstr>I finally understand</vt:lpstr>
      <vt:lpstr>Normalizing</vt:lpstr>
      <vt:lpstr>Further normalising</vt:lpstr>
      <vt:lpstr>Error in the paper’s algorithm</vt:lpstr>
      <vt:lpstr>Comparison of Landau damping adding 1/Vg term</vt:lpstr>
      <vt:lpstr>Comparison of changing time step in Landau damping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implementation (1D discretization)</dc:title>
  <dc:creator>Jordi Frittoli</dc:creator>
  <cp:lastModifiedBy>Frittoli, Jordi</cp:lastModifiedBy>
  <cp:revision>11</cp:revision>
  <dcterms:created xsi:type="dcterms:W3CDTF">2022-11-04T16:47:58Z</dcterms:created>
  <dcterms:modified xsi:type="dcterms:W3CDTF">2022-11-18T18:49:18Z</dcterms:modified>
</cp:coreProperties>
</file>