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BB43-A200-414A-BE67-08E110001A8B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7C6B-7E24-4399-8B78-64DB3EF9CF29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81609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41887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3163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5404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829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8527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0664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92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92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3847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7034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7034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5505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0718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3206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39944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08.01.2016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5242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EAEA">
                <a:lumMod val="0"/>
                <a:lumOff val="100000"/>
              </a:srgbClr>
            </a:gs>
            <a:gs pos="100000">
              <a:srgbClr val="DDDDDD">
                <a:lumMod val="96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991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LU" dirty="0" smtClean="0"/>
              <a:t>Resultatpräsentation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LU" dirty="0" smtClean="0"/>
              <a:t>Visualisierung Medizinischer Daten 2</a:t>
            </a:r>
          </a:p>
          <a:p>
            <a:r>
              <a:rPr lang="de-LU" dirty="0" smtClean="0"/>
              <a:t>WS15/16</a:t>
            </a:r>
          </a:p>
          <a:p>
            <a:r>
              <a:rPr lang="de-LU" sz="1600" dirty="0" smtClean="0"/>
              <a:t>Johannes </a:t>
            </a:r>
            <a:r>
              <a:rPr lang="de-LU" sz="1600" dirty="0" err="1" smtClean="0"/>
              <a:t>Riedmann</a:t>
            </a:r>
            <a:r>
              <a:rPr lang="de-LU" sz="1600" dirty="0"/>
              <a:t>, </a:t>
            </a:r>
            <a:r>
              <a:rPr lang="de-LU" sz="1600" dirty="0" smtClean="0"/>
              <a:t>0926649</a:t>
            </a:r>
          </a:p>
          <a:p>
            <a:r>
              <a:rPr lang="de-LU" sz="1600" dirty="0" smtClean="0"/>
              <a:t>Felix Schuller, 1025256</a:t>
            </a:r>
            <a:endParaRPr lang="de-LU" sz="1600" dirty="0"/>
          </a:p>
        </p:txBody>
      </p:sp>
    </p:spTree>
    <p:extLst>
      <p:ext uri="{BB962C8B-B14F-4D97-AF65-F5344CB8AC3E}">
        <p14:creationId xmlns:p14="http://schemas.microsoft.com/office/powerpoint/2010/main" val="31010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Funktionen und Features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15001"/>
          </a:xfrm>
        </p:spPr>
        <p:txBody>
          <a:bodyPr>
            <a:normAutofit/>
          </a:bodyPr>
          <a:lstStyle/>
          <a:p>
            <a:r>
              <a:rPr lang="de-LU" dirty="0" smtClean="0"/>
              <a:t>„Modernes“ </a:t>
            </a:r>
            <a:r>
              <a:rPr lang="de-LU" dirty="0" err="1" smtClean="0"/>
              <a:t>JavaFX</a:t>
            </a:r>
            <a:r>
              <a:rPr lang="de-LU" dirty="0" smtClean="0"/>
              <a:t> GUI zur Konfiguration der Visualisierungen</a:t>
            </a:r>
          </a:p>
          <a:p>
            <a:r>
              <a:rPr lang="de-LU" dirty="0" smtClean="0"/>
              <a:t>3 </a:t>
            </a:r>
            <a:r>
              <a:rPr lang="de-LU" dirty="0" smtClean="0"/>
              <a:t>Visualisierungsarten</a:t>
            </a:r>
            <a:endParaRPr lang="de-LU" dirty="0" smtClean="0"/>
          </a:p>
          <a:p>
            <a:pPr lvl="1"/>
            <a:r>
              <a:rPr lang="de-LU" dirty="0" smtClean="0"/>
              <a:t>Orthogonal Slices (</a:t>
            </a:r>
            <a:r>
              <a:rPr lang="de-LU" dirty="0" err="1" smtClean="0"/>
              <a:t>Linked</a:t>
            </a:r>
            <a:r>
              <a:rPr lang="de-LU" dirty="0" smtClean="0"/>
              <a:t> Views)</a:t>
            </a:r>
          </a:p>
          <a:p>
            <a:pPr lvl="1"/>
            <a:r>
              <a:rPr lang="de-LU" dirty="0" smtClean="0"/>
              <a:t>Maximum </a:t>
            </a:r>
            <a:r>
              <a:rPr lang="de-LU" dirty="0" err="1" smtClean="0"/>
              <a:t>Intensity</a:t>
            </a:r>
            <a:r>
              <a:rPr lang="de-LU" dirty="0" smtClean="0"/>
              <a:t> </a:t>
            </a:r>
            <a:r>
              <a:rPr lang="de-LU" dirty="0" err="1" smtClean="0"/>
              <a:t>Projection</a:t>
            </a:r>
            <a:endParaRPr lang="de-LU" dirty="0" smtClean="0"/>
          </a:p>
          <a:p>
            <a:pPr lvl="1"/>
            <a:r>
              <a:rPr lang="de-LU" dirty="0" err="1" smtClean="0"/>
              <a:t>Direct</a:t>
            </a:r>
            <a:r>
              <a:rPr lang="de-LU" dirty="0" smtClean="0"/>
              <a:t> Volume Rendering (mit </a:t>
            </a:r>
            <a:r>
              <a:rPr lang="de-LU" dirty="0" err="1" smtClean="0"/>
              <a:t>Transferfunktions</a:t>
            </a:r>
            <a:r>
              <a:rPr lang="de-LU" dirty="0" smtClean="0"/>
              <a:t> </a:t>
            </a:r>
            <a:r>
              <a:rPr lang="de-LU" dirty="0" err="1" smtClean="0"/>
              <a:t>Widget</a:t>
            </a:r>
            <a:r>
              <a:rPr lang="de-LU" dirty="0" smtClean="0"/>
              <a:t>)</a:t>
            </a:r>
          </a:p>
          <a:p>
            <a:r>
              <a:rPr lang="de-LU" dirty="0" smtClean="0"/>
              <a:t>2 Bildfilter</a:t>
            </a:r>
          </a:p>
          <a:p>
            <a:pPr lvl="1"/>
            <a:r>
              <a:rPr lang="de-LU" dirty="0" err="1" smtClean="0"/>
              <a:t>Gauss</a:t>
            </a:r>
            <a:r>
              <a:rPr lang="de-LU" dirty="0" smtClean="0"/>
              <a:t> </a:t>
            </a:r>
            <a:r>
              <a:rPr lang="de-LU" dirty="0" err="1" smtClean="0"/>
              <a:t>Filtering</a:t>
            </a:r>
            <a:endParaRPr lang="de-LU" dirty="0" smtClean="0"/>
          </a:p>
          <a:p>
            <a:pPr lvl="1"/>
            <a:r>
              <a:rPr lang="de-LU" dirty="0" smtClean="0"/>
              <a:t>Median </a:t>
            </a:r>
            <a:r>
              <a:rPr lang="de-LU" dirty="0" err="1" smtClean="0"/>
              <a:t>Filtering</a:t>
            </a:r>
            <a:endParaRPr lang="de-LU" dirty="0" smtClean="0"/>
          </a:p>
          <a:p>
            <a:r>
              <a:rPr lang="de-LU" dirty="0" err="1" smtClean="0"/>
              <a:t>Windowing</a:t>
            </a:r>
            <a:r>
              <a:rPr lang="de-LU" dirty="0" smtClean="0"/>
              <a:t> </a:t>
            </a:r>
            <a:r>
              <a:rPr lang="de-LU" dirty="0" err="1" smtClean="0"/>
              <a:t>Function</a:t>
            </a:r>
            <a:r>
              <a:rPr lang="de-LU" dirty="0" smtClean="0"/>
              <a:t> zur Kontrastregulierung</a:t>
            </a:r>
          </a:p>
        </p:txBody>
      </p:sp>
    </p:spTree>
    <p:extLst>
      <p:ext uri="{BB962C8B-B14F-4D97-AF65-F5344CB8AC3E}">
        <p14:creationId xmlns:p14="http://schemas.microsoft.com/office/powerpoint/2010/main" val="35139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Funktionen und Features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884411"/>
              </p:ext>
            </p:extLst>
          </p:nvPr>
        </p:nvGraphicFramePr>
        <p:xfrm>
          <a:off x="838200" y="1378153"/>
          <a:ext cx="10515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989172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9253324"/>
                    </a:ext>
                  </a:extLst>
                </a:gridCol>
              </a:tblGrid>
              <a:tr h="311814">
                <a:tc gridSpan="2">
                  <a:txBody>
                    <a:bodyPr/>
                    <a:lstStyle/>
                    <a:p>
                      <a:r>
                        <a:rPr lang="de-AT" sz="1600" dirty="0" smtClean="0"/>
                        <a:t>Kategorie 1</a:t>
                      </a:r>
                      <a:endParaRPr lang="de-A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36264"/>
                  </a:ext>
                </a:extLst>
              </a:tr>
              <a:tr h="311814">
                <a:tc>
                  <a:txBody>
                    <a:bodyPr/>
                    <a:lstStyle/>
                    <a:p>
                      <a:r>
                        <a:rPr lang="de-AT" sz="1600" dirty="0" err="1" smtClean="0"/>
                        <a:t>Gaussian</a:t>
                      </a:r>
                      <a:r>
                        <a:rPr lang="de-AT" sz="1600" dirty="0" smtClean="0"/>
                        <a:t> </a:t>
                      </a:r>
                      <a:r>
                        <a:rPr lang="de-AT" sz="1600" dirty="0" err="1" smtClean="0"/>
                        <a:t>filtering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9574"/>
                  </a:ext>
                </a:extLst>
              </a:tr>
              <a:tr h="311814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Median </a:t>
                      </a:r>
                      <a:r>
                        <a:rPr lang="de-AT" sz="1600" dirty="0" err="1" smtClean="0"/>
                        <a:t>filtering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56361"/>
                  </a:ext>
                </a:extLst>
              </a:tr>
              <a:tr h="311814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Orthogonal </a:t>
                      </a:r>
                      <a:r>
                        <a:rPr lang="de-AT" sz="1600" dirty="0" err="1" smtClean="0"/>
                        <a:t>slices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47959"/>
                  </a:ext>
                </a:extLst>
              </a:tr>
              <a:tr h="311814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Maximum </a:t>
                      </a:r>
                      <a:r>
                        <a:rPr lang="de-AT" sz="1600" dirty="0" err="1" smtClean="0"/>
                        <a:t>Itensity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Projection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44787"/>
                  </a:ext>
                </a:extLst>
              </a:tr>
              <a:tr h="311814">
                <a:tc>
                  <a:txBody>
                    <a:bodyPr/>
                    <a:lstStyle/>
                    <a:p>
                      <a:r>
                        <a:rPr lang="de-AT" sz="1600" dirty="0" err="1" smtClean="0"/>
                        <a:t>Windowing</a:t>
                      </a:r>
                      <a:r>
                        <a:rPr lang="de-AT" sz="1600" dirty="0" smtClean="0"/>
                        <a:t> </a:t>
                      </a:r>
                      <a:r>
                        <a:rPr lang="de-AT" sz="1600" dirty="0" err="1" smtClean="0"/>
                        <a:t>Function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6740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25008"/>
              </p:ext>
            </p:extLst>
          </p:nvPr>
        </p:nvGraphicFramePr>
        <p:xfrm>
          <a:off x="838200" y="3524770"/>
          <a:ext cx="105156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81021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07000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AT" sz="1600" dirty="0" smtClean="0"/>
                        <a:t>Kategorie 2</a:t>
                      </a:r>
                      <a:endParaRPr lang="de-A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1D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transfer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functions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+10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22326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92956"/>
              </p:ext>
            </p:extLst>
          </p:nvPr>
        </p:nvGraphicFramePr>
        <p:xfrm>
          <a:off x="838200" y="4330267"/>
          <a:ext cx="105156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81021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07000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AT" sz="1600" dirty="0" smtClean="0"/>
                        <a:t>Kategorie 3</a:t>
                      </a:r>
                      <a:endParaRPr lang="de-A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1600" baseline="0" dirty="0" err="1" smtClean="0"/>
                        <a:t>Direct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volume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rendering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+10</a:t>
                      </a:r>
                      <a:r>
                        <a:rPr lang="de-AT" sz="1600" baseline="0" dirty="0" smtClean="0"/>
                        <a:t> </a:t>
                      </a:r>
                      <a:r>
                        <a:rPr lang="de-AT" sz="1600" baseline="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22326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04890"/>
              </p:ext>
            </p:extLst>
          </p:nvPr>
        </p:nvGraphicFramePr>
        <p:xfrm>
          <a:off x="838200" y="5135764"/>
          <a:ext cx="105156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81021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07000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AT" sz="1600" dirty="0" smtClean="0"/>
                        <a:t>Bonus</a:t>
                      </a:r>
                      <a:endParaRPr lang="de-A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Nice UI </a:t>
                      </a:r>
                      <a:r>
                        <a:rPr lang="de-AT" sz="1600" dirty="0" err="1" smtClean="0"/>
                        <a:t>widgets</a:t>
                      </a:r>
                      <a:r>
                        <a:rPr lang="de-AT" sz="1600" baseline="0" dirty="0" smtClean="0"/>
                        <a:t> (?)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+5 </a:t>
                      </a:r>
                      <a:r>
                        <a:rPr lang="de-AT" sz="1600" dirty="0" err="1" smtClean="0"/>
                        <a:t>Pts</a:t>
                      </a:r>
                      <a:endParaRPr lang="de-AT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2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2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LIVE PRÄSENTATION</a:t>
            </a:r>
            <a:endParaRPr lang="de-LU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810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Abschließende Gedanken</a:t>
            </a:r>
            <a:endParaRPr lang="de-LU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Performanz „in Ordnung“, Maßgebliche Verbesserung durch Einladen von </a:t>
            </a:r>
            <a:r>
              <a:rPr lang="de-LU" dirty="0" err="1" smtClean="0"/>
              <a:t>vtkImageData</a:t>
            </a:r>
            <a:r>
              <a:rPr lang="de-LU" dirty="0" smtClean="0"/>
              <a:t> in Java eigene Datenstrukturen (</a:t>
            </a:r>
            <a:r>
              <a:rPr lang="de-LU" dirty="0" err="1" smtClean="0"/>
              <a:t>array</a:t>
            </a:r>
            <a:r>
              <a:rPr lang="de-LU" dirty="0" smtClean="0"/>
              <a:t>)</a:t>
            </a:r>
          </a:p>
          <a:p>
            <a:r>
              <a:rPr lang="de-LU" dirty="0" smtClean="0"/>
              <a:t>Multi-Threading temporär bei Orthogonal Slices implementiert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LU" dirty="0" smtClean="0">
                <a:sym typeface="Wingdings" panose="05000000000000000000" pitchFamily="2" charset="2"/>
              </a:rPr>
              <a:t>Keine </a:t>
            </a:r>
            <a:r>
              <a:rPr lang="de-LU" dirty="0" smtClean="0">
                <a:sym typeface="Wingdings" panose="05000000000000000000" pitchFamily="2" charset="2"/>
              </a:rPr>
              <a:t>nennenswerten </a:t>
            </a:r>
            <a:r>
              <a:rPr lang="de-LU" dirty="0" smtClean="0">
                <a:sym typeface="Wingdings" panose="05000000000000000000" pitchFamily="2" charset="2"/>
              </a:rPr>
              <a:t>Performanceverbesserungen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LU" dirty="0" smtClean="0">
                <a:sym typeface="Wingdings" panose="05000000000000000000" pitchFamily="2" charset="2"/>
              </a:rPr>
              <a:t>Multithreading und </a:t>
            </a:r>
            <a:r>
              <a:rPr lang="de-LU" dirty="0" err="1" smtClean="0">
                <a:sym typeface="Wingdings" panose="05000000000000000000" pitchFamily="2" charset="2"/>
              </a:rPr>
              <a:t>JavaFX</a:t>
            </a:r>
            <a:r>
              <a:rPr lang="de-LU" dirty="0" smtClean="0">
                <a:sym typeface="Wingdings" panose="05000000000000000000" pitchFamily="2" charset="2"/>
              </a:rPr>
              <a:t> GUI Updates = unkomfortable Mischung</a:t>
            </a:r>
            <a:endParaRPr lang="de-LU" dirty="0" smtClean="0"/>
          </a:p>
          <a:p>
            <a:r>
              <a:rPr lang="de-LU" dirty="0" smtClean="0"/>
              <a:t>GPU-Implementierungen wünschenswert (besonders bei DVR)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303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VIELEN DANK</a:t>
            </a:r>
            <a:endParaRPr lang="de-LU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U" dirty="0" smtClean="0"/>
              <a:t>Noch fragen?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0801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Inhalt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LU" sz="3200" dirty="0" smtClean="0"/>
              <a:t>Genutzte Technologien</a:t>
            </a:r>
          </a:p>
          <a:p>
            <a:r>
              <a:rPr lang="de-LU" sz="3200" dirty="0" smtClean="0"/>
              <a:t>Architektur und Umsetzung</a:t>
            </a:r>
            <a:endParaRPr lang="de-LU" sz="3200" dirty="0" smtClean="0"/>
          </a:p>
          <a:p>
            <a:r>
              <a:rPr lang="de-LU" sz="3200" dirty="0" smtClean="0"/>
              <a:t>Funktionen und Features</a:t>
            </a:r>
          </a:p>
          <a:p>
            <a:r>
              <a:rPr lang="de-LU" sz="3200" dirty="0" smtClean="0"/>
              <a:t>Live Präsentation</a:t>
            </a:r>
          </a:p>
          <a:p>
            <a:r>
              <a:rPr lang="de-LU" sz="3200" dirty="0" smtClean="0"/>
              <a:t>Abschließende Gedanken</a:t>
            </a:r>
            <a:endParaRPr lang="de-LU" sz="3200" dirty="0"/>
          </a:p>
        </p:txBody>
      </p:sp>
    </p:spTree>
    <p:extLst>
      <p:ext uri="{BB962C8B-B14F-4D97-AF65-F5344CB8AC3E}">
        <p14:creationId xmlns:p14="http://schemas.microsoft.com/office/powerpoint/2010/main" val="15076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Genutzte Technologien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Ursprünglich als C++/</a:t>
            </a:r>
            <a:r>
              <a:rPr lang="de-LU" dirty="0" err="1" smtClean="0"/>
              <a:t>SimpleITK</a:t>
            </a:r>
            <a:r>
              <a:rPr lang="de-LU" dirty="0" smtClean="0"/>
              <a:t> Realisierung „geplant“</a:t>
            </a:r>
          </a:p>
          <a:p>
            <a:r>
              <a:rPr lang="de-LU" dirty="0" smtClean="0"/>
              <a:t>Tatsächliche Implementierung in Java/VTK</a:t>
            </a:r>
          </a:p>
          <a:p>
            <a:pPr marL="0" indent="0">
              <a:buNone/>
            </a:pPr>
            <a:r>
              <a:rPr lang="de-LU" dirty="0"/>
              <a:t>	</a:t>
            </a:r>
            <a:r>
              <a:rPr lang="de-LU" dirty="0" smtClean="0"/>
              <a:t>… wobei VTK Part sehr gering ausfällt. (Einzig </a:t>
            </a:r>
            <a:r>
              <a:rPr lang="de-LU" dirty="0" err="1" smtClean="0"/>
              <a:t>Dicom-Loader</a:t>
            </a:r>
            <a:r>
              <a:rPr lang="de-LU" dirty="0" smtClean="0"/>
              <a:t>)</a:t>
            </a:r>
          </a:p>
          <a:p>
            <a:r>
              <a:rPr lang="de-LU" dirty="0" smtClean="0"/>
              <a:t>GUI mit JavaFX8 realisiert</a:t>
            </a:r>
          </a:p>
          <a:p>
            <a:r>
              <a:rPr lang="de-LU" dirty="0" smtClean="0"/>
              <a:t>Rendering komplett per eigens geschriebener (CPU-)</a:t>
            </a:r>
            <a:r>
              <a:rPr lang="de-LU" dirty="0" err="1" smtClean="0"/>
              <a:t>Renderer</a:t>
            </a:r>
            <a:r>
              <a:rPr lang="de-LU" dirty="0" smtClean="0"/>
              <a:t> auf </a:t>
            </a:r>
            <a:r>
              <a:rPr lang="de-LU" dirty="0" err="1" smtClean="0"/>
              <a:t>JavaFX</a:t>
            </a:r>
            <a:r>
              <a:rPr lang="de-LU" dirty="0" smtClean="0"/>
              <a:t> </a:t>
            </a:r>
            <a:r>
              <a:rPr lang="de-LU" dirty="0" err="1" smtClean="0"/>
              <a:t>Canvas</a:t>
            </a:r>
            <a:endParaRPr lang="de-LU" dirty="0" smtClean="0"/>
          </a:p>
          <a:p>
            <a:pPr marL="0" indent="0">
              <a:buNone/>
            </a:pP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746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Genutzte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Verzicht auf VTK </a:t>
            </a:r>
            <a:r>
              <a:rPr lang="de-LU" dirty="0" err="1" smtClean="0"/>
              <a:t>Dicom-Loader</a:t>
            </a:r>
            <a:r>
              <a:rPr lang="de-LU" dirty="0"/>
              <a:t> </a:t>
            </a:r>
            <a:r>
              <a:rPr lang="de-LU" dirty="0" smtClean="0"/>
              <a:t>zu Java-Pendant würde komplette Plattformunabhängigkeit ermöglichen</a:t>
            </a:r>
          </a:p>
          <a:p>
            <a:r>
              <a:rPr lang="de-LU" dirty="0" smtClean="0"/>
              <a:t>Leider keine geeigneten offenen/kostenlosen Java </a:t>
            </a:r>
            <a:r>
              <a:rPr lang="de-LU" dirty="0" err="1" smtClean="0"/>
              <a:t>Dicom-Loader</a:t>
            </a:r>
            <a:r>
              <a:rPr lang="de-LU" dirty="0" smtClean="0"/>
              <a:t> verfügbar</a:t>
            </a:r>
          </a:p>
          <a:p>
            <a:r>
              <a:rPr lang="de-LU" dirty="0" smtClean="0"/>
              <a:t>Immerhin</a:t>
            </a:r>
            <a:r>
              <a:rPr lang="de-LU" dirty="0" smtClean="0"/>
              <a:t>: VTK für Linux, </a:t>
            </a:r>
            <a:r>
              <a:rPr lang="de-LU" dirty="0" smtClean="0"/>
              <a:t>OSX</a:t>
            </a:r>
            <a:r>
              <a:rPr lang="de-LU" dirty="0" smtClean="0"/>
              <a:t> </a:t>
            </a:r>
            <a:r>
              <a:rPr lang="de-LU" dirty="0" smtClean="0"/>
              <a:t>und Windows verfügbar</a:t>
            </a:r>
            <a:endParaRPr lang="de-LU" dirty="0"/>
          </a:p>
          <a:p>
            <a:pPr marL="0" indent="0">
              <a:buNone/>
            </a:pPr>
            <a:r>
              <a:rPr lang="de-LU" dirty="0" smtClean="0"/>
              <a:t>		… native Libraries müssen allerdings installiert werden</a:t>
            </a:r>
          </a:p>
        </p:txBody>
      </p:sp>
    </p:spTree>
    <p:extLst>
      <p:ext uri="{BB962C8B-B14F-4D97-AF65-F5344CB8AC3E}">
        <p14:creationId xmlns:p14="http://schemas.microsoft.com/office/powerpoint/2010/main" val="15070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Architektur und 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96" y="1309468"/>
            <a:ext cx="6520608" cy="4208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0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Architektur und 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6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Architektur und 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0" t="1768" r="-1349" b="19537"/>
          <a:stretch/>
        </p:blipFill>
        <p:spPr>
          <a:xfrm>
            <a:off x="4260000" y="2016725"/>
            <a:ext cx="367200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3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Architektur und 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7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Architektur und 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26" y="1302739"/>
            <a:ext cx="7412547" cy="435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67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Resultatpräsentation</vt:lpstr>
      <vt:lpstr>Inhalt</vt:lpstr>
      <vt:lpstr>Genutzte Technologien</vt:lpstr>
      <vt:lpstr>Genutzte Technologien</vt:lpstr>
      <vt:lpstr>Architektur und Umsetzung</vt:lpstr>
      <vt:lpstr>Architektur und Umsetzung</vt:lpstr>
      <vt:lpstr>Architektur und Umsetzung</vt:lpstr>
      <vt:lpstr>Architektur und Umsetzung</vt:lpstr>
      <vt:lpstr>Architektur und Umsetzung</vt:lpstr>
      <vt:lpstr>Funktionen und Features</vt:lpstr>
      <vt:lpstr>Funktionen und Features</vt:lpstr>
      <vt:lpstr>LIVE PRÄSENTATION</vt:lpstr>
      <vt:lpstr>Abschließende Gedanken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Felix Schuller</cp:lastModifiedBy>
  <cp:revision>21</cp:revision>
  <dcterms:created xsi:type="dcterms:W3CDTF">2016-01-04T13:01:54Z</dcterms:created>
  <dcterms:modified xsi:type="dcterms:W3CDTF">2016-01-08T09:38:23Z</dcterms:modified>
</cp:coreProperties>
</file>