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Abril Fatface"/>
      <p:regular r:id="rId19"/>
    </p:embeddedFont>
    <p:embeddedFont>
      <p:font typeface="Griffy"/>
      <p:regular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Barlow Condensed"/>
      <p:regular r:id="rId25"/>
      <p:bold r:id="rId26"/>
      <p:italic r:id="rId27"/>
      <p:boldItalic r:id="rId28"/>
    </p:embeddedFont>
    <p:embeddedFont>
      <p:font typeface="Lexend Deca SemiBold"/>
      <p:regular r:id="rId29"/>
      <p:bold r:id="rId30"/>
    </p:embeddedFont>
    <p:embeddedFont>
      <p:font typeface="DM Sans"/>
      <p:regular r:id="rId31"/>
      <p:bold r:id="rId32"/>
      <p:italic r:id="rId33"/>
      <p:boldItalic r:id="rId34"/>
    </p:embeddedFont>
    <p:embeddedFont>
      <p:font typeface="Homemade Apple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riffy-regular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Condensed-bold.fntdata"/><Relationship Id="rId25" Type="http://schemas.openxmlformats.org/officeDocument/2006/relationships/font" Target="fonts/BarlowCondensed-regular.fntdata"/><Relationship Id="rId28" Type="http://schemas.openxmlformats.org/officeDocument/2006/relationships/font" Target="fonts/BarlowCondensed-boldItalic.fntdata"/><Relationship Id="rId27" Type="http://schemas.openxmlformats.org/officeDocument/2006/relationships/font" Target="fonts/Barlow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Deca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regular.fntdata"/><Relationship Id="rId30" Type="http://schemas.openxmlformats.org/officeDocument/2006/relationships/font" Target="fonts/LexendDecaSemiBold-bold.fntdata"/><Relationship Id="rId11" Type="http://schemas.openxmlformats.org/officeDocument/2006/relationships/slide" Target="slides/slide6.xml"/><Relationship Id="rId33" Type="http://schemas.openxmlformats.org/officeDocument/2006/relationships/font" Target="fonts/DMSans-italic.fntdata"/><Relationship Id="rId10" Type="http://schemas.openxmlformats.org/officeDocument/2006/relationships/slide" Target="slides/slide5.xml"/><Relationship Id="rId32" Type="http://schemas.openxmlformats.org/officeDocument/2006/relationships/font" Target="fonts/DMSans-bold.fntdata"/><Relationship Id="rId13" Type="http://schemas.openxmlformats.org/officeDocument/2006/relationships/slide" Target="slides/slide8.xml"/><Relationship Id="rId35" Type="http://schemas.openxmlformats.org/officeDocument/2006/relationships/font" Target="fonts/HomemadeApple-regular.fntdata"/><Relationship Id="rId12" Type="http://schemas.openxmlformats.org/officeDocument/2006/relationships/slide" Target="slides/slide7.xml"/><Relationship Id="rId34" Type="http://schemas.openxmlformats.org/officeDocument/2006/relationships/font" Target="fonts/DM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brilFatface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05f2bc28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05f2bc28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05f2bc28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05f2bc28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05f2bc28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05f2bc28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05f2bc28f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05f2bc28f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073618e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073618e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073618e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073618e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05ead103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05ead103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05f2bc28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05f2bc28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b3a47f74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b3a47f74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05f2bc28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05f2bc28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a31e4104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a31e4104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2.png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059600" y="0"/>
            <a:ext cx="5132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541075" y="1290850"/>
            <a:ext cx="8598300" cy="3374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785925" y="1541750"/>
            <a:ext cx="8031600" cy="28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3435675" y="5087500"/>
            <a:ext cx="77037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355892">
            <a:off x="10424907" y="417311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2541075" y="508750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00" y="0"/>
            <a:ext cx="1461000" cy="6858000"/>
          </a:xfrm>
          <a:prstGeom prst="rect">
            <a:avLst/>
          </a:prstGeom>
          <a:solidFill>
            <a:srgbClr val="FF545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652596" y="5087500"/>
            <a:ext cx="748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454800" y="1599800"/>
            <a:ext cx="10463100" cy="52584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1349400" y="412950"/>
            <a:ext cx="95685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" type="subTitle"/>
          </p:nvPr>
        </p:nvSpPr>
        <p:spPr>
          <a:xfrm>
            <a:off x="2053456" y="1739450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2" name="Google Shape;82;p11"/>
          <p:cNvSpPr txBox="1"/>
          <p:nvPr>
            <p:ph idx="2" type="subTitle"/>
          </p:nvPr>
        </p:nvSpPr>
        <p:spPr>
          <a:xfrm>
            <a:off x="2053456" y="3344343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3" name="Google Shape;83;p11"/>
          <p:cNvSpPr txBox="1"/>
          <p:nvPr>
            <p:ph idx="3" type="subTitle"/>
          </p:nvPr>
        </p:nvSpPr>
        <p:spPr>
          <a:xfrm>
            <a:off x="2053456" y="4949237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4" type="body"/>
          </p:nvPr>
        </p:nvSpPr>
        <p:spPr>
          <a:xfrm>
            <a:off x="2053450" y="2177400"/>
            <a:ext cx="64068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6" name="Google Shape;86;p11"/>
          <p:cNvSpPr txBox="1"/>
          <p:nvPr>
            <p:ph idx="5" type="body"/>
          </p:nvPr>
        </p:nvSpPr>
        <p:spPr>
          <a:xfrm>
            <a:off x="2053450" y="3770863"/>
            <a:ext cx="64068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7" name="Google Shape;87;p11"/>
          <p:cNvSpPr txBox="1"/>
          <p:nvPr>
            <p:ph idx="6" type="body"/>
          </p:nvPr>
        </p:nvSpPr>
        <p:spPr>
          <a:xfrm>
            <a:off x="2053450" y="5362525"/>
            <a:ext cx="64077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1122563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4677744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8232925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2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5" name="Google Shape;95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6" name="Google Shape;96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>
            <a:off x="1349400" y="412950"/>
            <a:ext cx="102747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99" name="Google Shape;99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00" name="Google Shape;100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05" name="Google Shape;105;p13"/>
          <p:cNvSpPr/>
          <p:nvPr/>
        </p:nvSpPr>
        <p:spPr>
          <a:xfrm>
            <a:off x="0" y="5720400"/>
            <a:ext cx="4148400" cy="1137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Background image">
  <p:cSld name="CUSTOM_10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7223375" y="2088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4"/>
          <p:cNvSpPr/>
          <p:nvPr/>
        </p:nvSpPr>
        <p:spPr>
          <a:xfrm>
            <a:off x="379125" y="133200"/>
            <a:ext cx="9765900" cy="6523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13" name="Google Shape;113;p15"/>
          <p:cNvSpPr txBox="1"/>
          <p:nvPr>
            <p:ph idx="2" type="title"/>
          </p:nvPr>
        </p:nvSpPr>
        <p:spPr>
          <a:xfrm>
            <a:off x="1349400" y="412950"/>
            <a:ext cx="10416600" cy="925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15" name="Google Shape;115;p15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7" name="Google Shape;117;p15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8" name="Google Shape;118;p15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9" name="Google Shape;119;p1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-300" y="6090000"/>
            <a:ext cx="12192000" cy="76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0" y="150"/>
            <a:ext cx="80325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1262750" y="218255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7" name="Google Shape;127;p16"/>
          <p:cNvSpPr txBox="1"/>
          <p:nvPr>
            <p:ph idx="2" type="subTitle"/>
          </p:nvPr>
        </p:nvSpPr>
        <p:spPr>
          <a:xfrm>
            <a:off x="1262750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8" name="Google Shape;128;p16"/>
          <p:cNvSpPr txBox="1"/>
          <p:nvPr>
            <p:ph idx="3" type="subTitle"/>
          </p:nvPr>
        </p:nvSpPr>
        <p:spPr>
          <a:xfrm>
            <a:off x="8372412" y="21919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9" name="Google Shape;129;p16"/>
          <p:cNvSpPr txBox="1"/>
          <p:nvPr>
            <p:ph idx="4" type="subTitle"/>
          </p:nvPr>
        </p:nvSpPr>
        <p:spPr>
          <a:xfrm>
            <a:off x="4836784" y="219990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30" name="Google Shape;130;p16"/>
          <p:cNvSpPr txBox="1"/>
          <p:nvPr>
            <p:ph idx="5" type="subTitle"/>
          </p:nvPr>
        </p:nvSpPr>
        <p:spPr>
          <a:xfrm>
            <a:off x="4836784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31" name="Google Shape;131;p16"/>
          <p:cNvSpPr txBox="1"/>
          <p:nvPr>
            <p:ph idx="6" type="subTitle"/>
          </p:nvPr>
        </p:nvSpPr>
        <p:spPr>
          <a:xfrm>
            <a:off x="8372412" y="40207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32" name="Google Shape;132;p16"/>
          <p:cNvSpPr txBox="1"/>
          <p:nvPr>
            <p:ph type="title"/>
          </p:nvPr>
        </p:nvSpPr>
        <p:spPr>
          <a:xfrm>
            <a:off x="1349400" y="898175"/>
            <a:ext cx="102828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7" type="body"/>
          </p:nvPr>
        </p:nvSpPr>
        <p:spPr>
          <a:xfrm>
            <a:off x="4836784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4" name="Google Shape;134;p16"/>
          <p:cNvSpPr txBox="1"/>
          <p:nvPr>
            <p:ph idx="8" type="body"/>
          </p:nvPr>
        </p:nvSpPr>
        <p:spPr>
          <a:xfrm>
            <a:off x="8372412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5" name="Google Shape;135;p16"/>
          <p:cNvSpPr txBox="1"/>
          <p:nvPr>
            <p:ph idx="9" type="body"/>
          </p:nvPr>
        </p:nvSpPr>
        <p:spPr>
          <a:xfrm>
            <a:off x="4836784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6" name="Google Shape;136;p16"/>
          <p:cNvSpPr txBox="1"/>
          <p:nvPr>
            <p:ph idx="13" type="body"/>
          </p:nvPr>
        </p:nvSpPr>
        <p:spPr>
          <a:xfrm>
            <a:off x="1262750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7" name="Google Shape;137;p16"/>
          <p:cNvSpPr txBox="1"/>
          <p:nvPr>
            <p:ph idx="14" type="body"/>
          </p:nvPr>
        </p:nvSpPr>
        <p:spPr>
          <a:xfrm>
            <a:off x="8372412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8" name="Google Shape;138;p16"/>
          <p:cNvSpPr txBox="1"/>
          <p:nvPr>
            <p:ph idx="15" type="body"/>
          </p:nvPr>
        </p:nvSpPr>
        <p:spPr>
          <a:xfrm>
            <a:off x="1262750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9" name="Google Shape;139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/>
          <p:nvPr/>
        </p:nvSpPr>
        <p:spPr>
          <a:xfrm>
            <a:off x="-300" y="1418775"/>
            <a:ext cx="12192000" cy="45522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>
            <p:ph type="title"/>
          </p:nvPr>
        </p:nvSpPr>
        <p:spPr>
          <a:xfrm>
            <a:off x="1349400" y="413075"/>
            <a:ext cx="1042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3" name="Google Shape;143;p1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3247950" y="0"/>
            <a:ext cx="5696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54800" y="1804350"/>
            <a:ext cx="11282400" cy="4129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618625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49" name="Google Shape;149;p18"/>
          <p:cNvSpPr txBox="1"/>
          <p:nvPr>
            <p:ph idx="2" type="subTitle"/>
          </p:nvPr>
        </p:nvSpPr>
        <p:spPr>
          <a:xfrm>
            <a:off x="2878894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50" name="Google Shape;150;p18"/>
          <p:cNvSpPr txBox="1"/>
          <p:nvPr>
            <p:ph idx="3" type="subTitle"/>
          </p:nvPr>
        </p:nvSpPr>
        <p:spPr>
          <a:xfrm>
            <a:off x="513916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51" name="Google Shape;151;p18"/>
          <p:cNvSpPr txBox="1"/>
          <p:nvPr>
            <p:ph idx="4" type="subTitle"/>
          </p:nvPr>
        </p:nvSpPr>
        <p:spPr>
          <a:xfrm>
            <a:off x="739943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52" name="Google Shape;152;p18"/>
          <p:cNvSpPr txBox="1"/>
          <p:nvPr>
            <p:ph idx="5" type="subTitle"/>
          </p:nvPr>
        </p:nvSpPr>
        <p:spPr>
          <a:xfrm>
            <a:off x="9659702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53" name="Google Shape;153;p18"/>
          <p:cNvSpPr txBox="1"/>
          <p:nvPr>
            <p:ph type="title"/>
          </p:nvPr>
        </p:nvSpPr>
        <p:spPr>
          <a:xfrm>
            <a:off x="1349400" y="412950"/>
            <a:ext cx="10387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4" name="Google Shape;154;p18"/>
          <p:cNvSpPr txBox="1"/>
          <p:nvPr>
            <p:ph idx="6" type="body"/>
          </p:nvPr>
        </p:nvSpPr>
        <p:spPr>
          <a:xfrm>
            <a:off x="61862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5" name="Google Shape;155;p18"/>
          <p:cNvSpPr txBox="1"/>
          <p:nvPr>
            <p:ph idx="7" type="body"/>
          </p:nvPr>
        </p:nvSpPr>
        <p:spPr>
          <a:xfrm>
            <a:off x="2878893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6" name="Google Shape;156;p18"/>
          <p:cNvSpPr txBox="1"/>
          <p:nvPr>
            <p:ph idx="8" type="body"/>
          </p:nvPr>
        </p:nvSpPr>
        <p:spPr>
          <a:xfrm>
            <a:off x="5139160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7" name="Google Shape;157;p18"/>
          <p:cNvSpPr txBox="1"/>
          <p:nvPr>
            <p:ph idx="9" type="body"/>
          </p:nvPr>
        </p:nvSpPr>
        <p:spPr>
          <a:xfrm>
            <a:off x="7399428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8" name="Google Shape;158;p18"/>
          <p:cNvSpPr txBox="1"/>
          <p:nvPr>
            <p:ph idx="13" type="body"/>
          </p:nvPr>
        </p:nvSpPr>
        <p:spPr>
          <a:xfrm>
            <a:off x="965969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9" name="Google Shape;159;p1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349400" y="412950"/>
            <a:ext cx="103878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899875" y="833575"/>
            <a:ext cx="5581500" cy="4253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>
            <p:ph type="title"/>
          </p:nvPr>
        </p:nvSpPr>
        <p:spPr>
          <a:xfrm>
            <a:off x="1193660" y="974375"/>
            <a:ext cx="503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1193525" y="1737875"/>
            <a:ext cx="5031900" cy="318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/>
        </p:nvSpPr>
        <p:spPr>
          <a:xfrm>
            <a:off x="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5443975" y="974375"/>
            <a:ext cx="5581500" cy="4253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5643475" y="1108175"/>
            <a:ext cx="5209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5643581" y="1871675"/>
            <a:ext cx="5209500" cy="322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3" name="Google Shape;173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1693900" y="1418775"/>
            <a:ext cx="10497900" cy="45522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3848400" y="288197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8" name="Google Shape;178;p21"/>
          <p:cNvSpPr txBox="1"/>
          <p:nvPr>
            <p:ph type="title"/>
          </p:nvPr>
        </p:nvSpPr>
        <p:spPr>
          <a:xfrm>
            <a:off x="3848400" y="1949125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9" name="Google Shape;179;p21"/>
          <p:cNvSpPr txBox="1"/>
          <p:nvPr>
            <p:ph idx="2" type="body"/>
          </p:nvPr>
        </p:nvSpPr>
        <p:spPr>
          <a:xfrm>
            <a:off x="3848450" y="3746775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80" name="Google Shape;180;p21"/>
          <p:cNvSpPr/>
          <p:nvPr/>
        </p:nvSpPr>
        <p:spPr>
          <a:xfrm>
            <a:off x="2192433" y="1759075"/>
            <a:ext cx="7964100" cy="4568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3" name="Google Shape;183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85" name="Google Shape;185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86" name="Google Shape;186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191" name="Google Shape;191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593600" y="0"/>
            <a:ext cx="8598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 rot="355892">
            <a:off x="10305157" y="215136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5691725" y="1583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5691700" y="2988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7972925" y="0"/>
            <a:ext cx="42189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454800" y="1728150"/>
            <a:ext cx="11282400" cy="4716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247950" y="398400"/>
            <a:ext cx="5696100" cy="644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466650" y="398400"/>
            <a:ext cx="11258700" cy="60612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401350" y="3155075"/>
            <a:ext cx="7389300" cy="207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2401350" y="2230625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1" name="Google Shape;41;p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5834450" y="1599800"/>
            <a:ext cx="6357300" cy="525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594350" y="2531675"/>
            <a:ext cx="5706000" cy="3325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1629250" y="8363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0" y="150"/>
            <a:ext cx="8495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1349402" y="2627525"/>
            <a:ext cx="49074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9" name="Google Shape;59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rot="-3940686">
            <a:off x="477803" y="319352"/>
            <a:ext cx="1023388" cy="1137784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3247950" y="412800"/>
            <a:ext cx="5696100" cy="644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454800" y="1728150"/>
            <a:ext cx="11282400" cy="3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 rot="10800000">
            <a:off x="562541" y="621100"/>
            <a:ext cx="679116" cy="478293"/>
            <a:chOff x="621403" y="597265"/>
            <a:chExt cx="1588204" cy="1118814"/>
          </a:xfrm>
        </p:grpSpPr>
        <p:sp>
          <p:nvSpPr>
            <p:cNvPr id="66" name="Google Shape;66;p9"/>
            <p:cNvSpPr/>
            <p:nvPr/>
          </p:nvSpPr>
          <p:spPr>
            <a:xfrm>
              <a:off x="1448058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621403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9"/>
          <p:cNvSpPr/>
          <p:nvPr/>
        </p:nvSpPr>
        <p:spPr>
          <a:xfrm>
            <a:off x="10842600" y="5517275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6858000" y="5517275"/>
            <a:ext cx="39846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6858000" y="5517275"/>
            <a:ext cx="39405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bg>
      <p:bgPr>
        <a:solidFill>
          <a:schemeClr val="accen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454800" y="787050"/>
            <a:ext cx="11282400" cy="5283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0"/>
          <p:cNvSpPr/>
          <p:nvPr/>
        </p:nvSpPr>
        <p:spPr>
          <a:xfrm>
            <a:off x="5442300" y="119300"/>
            <a:ext cx="1307400" cy="13074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/>
          <p:nvPr/>
        </p:nvSpPr>
        <p:spPr>
          <a:xfrm>
            <a:off x="0" y="5510025"/>
            <a:ext cx="363900" cy="1347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>
            <p:ph type="title"/>
          </p:nvPr>
        </p:nvSpPr>
        <p:spPr>
          <a:xfrm>
            <a:off x="2880650" y="1617950"/>
            <a:ext cx="8031600" cy="28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Influences Home Prices? </a:t>
            </a:r>
            <a:endParaRPr/>
          </a:p>
        </p:txBody>
      </p: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3652596" y="5087500"/>
            <a:ext cx="748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Johnson Liang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9882" y="723355"/>
            <a:ext cx="894612" cy="894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91" y="293290"/>
            <a:ext cx="992726" cy="872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91" y="5685415"/>
            <a:ext cx="992726" cy="872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/>
          <p:nvPr/>
        </p:nvSpPr>
        <p:spPr>
          <a:xfrm>
            <a:off x="0" y="5599775"/>
            <a:ext cx="183000" cy="12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2"/>
          <p:cNvSpPr/>
          <p:nvPr/>
        </p:nvSpPr>
        <p:spPr>
          <a:xfrm>
            <a:off x="764085" y="694454"/>
            <a:ext cx="245048" cy="37120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8</a:t>
            </a:r>
          </a:p>
        </p:txBody>
      </p:sp>
      <p:sp>
        <p:nvSpPr>
          <p:cNvPr id="310" name="Google Shape;310;p32"/>
          <p:cNvSpPr txBox="1"/>
          <p:nvPr>
            <p:ph type="title"/>
          </p:nvPr>
        </p:nvSpPr>
        <p:spPr>
          <a:xfrm>
            <a:off x="1477175" y="115775"/>
            <a:ext cx="10550400" cy="720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Total Basement Area &amp; Garage Area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11" name="Google Shape;3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75" y="1785550"/>
            <a:ext cx="5185501" cy="32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4009" y="1785550"/>
            <a:ext cx="5468467" cy="32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2"/>
          <p:cNvSpPr txBox="1"/>
          <p:nvPr>
            <p:ph type="title"/>
          </p:nvPr>
        </p:nvSpPr>
        <p:spPr>
          <a:xfrm>
            <a:off x="423675" y="5674000"/>
            <a:ext cx="5185800" cy="831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$81k - $93K</a:t>
            </a:r>
            <a:endParaRPr/>
          </a:p>
        </p:txBody>
      </p:sp>
      <p:sp>
        <p:nvSpPr>
          <p:cNvPr id="314" name="Google Shape;314;p32"/>
          <p:cNvSpPr txBox="1"/>
          <p:nvPr>
            <p:ph type="title"/>
          </p:nvPr>
        </p:nvSpPr>
        <p:spPr>
          <a:xfrm>
            <a:off x="6052625" y="5674000"/>
            <a:ext cx="5185800" cy="831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$90k - $119K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/>
          <p:nvPr/>
        </p:nvSpPr>
        <p:spPr>
          <a:xfrm>
            <a:off x="0" y="5599775"/>
            <a:ext cx="183000" cy="12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3"/>
          <p:cNvSpPr/>
          <p:nvPr/>
        </p:nvSpPr>
        <p:spPr>
          <a:xfrm>
            <a:off x="764085" y="694454"/>
            <a:ext cx="251783" cy="37596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9</a:t>
            </a:r>
          </a:p>
        </p:txBody>
      </p:sp>
      <p:sp>
        <p:nvSpPr>
          <p:cNvPr id="321" name="Google Shape;321;p33"/>
          <p:cNvSpPr txBox="1"/>
          <p:nvPr>
            <p:ph type="title"/>
          </p:nvPr>
        </p:nvSpPr>
        <p:spPr>
          <a:xfrm>
            <a:off x="1477175" y="115775"/>
            <a:ext cx="10550400" cy="720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Neighborhood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22" name="Google Shape;3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650" y="1675425"/>
            <a:ext cx="5463925" cy="351665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3"/>
          <p:cNvSpPr txBox="1"/>
          <p:nvPr>
            <p:ph type="title"/>
          </p:nvPr>
        </p:nvSpPr>
        <p:spPr>
          <a:xfrm>
            <a:off x="7317697" y="5381348"/>
            <a:ext cx="3955800" cy="67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$43K - $61K</a:t>
            </a:r>
            <a:endParaRPr/>
          </a:p>
        </p:txBody>
      </p:sp>
      <p:pic>
        <p:nvPicPr>
          <p:cNvPr id="324" name="Google Shape;3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50" y="1487925"/>
            <a:ext cx="5055374" cy="49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>
            <p:ph type="title"/>
          </p:nvPr>
        </p:nvSpPr>
        <p:spPr>
          <a:xfrm>
            <a:off x="5597850" y="1318475"/>
            <a:ext cx="5209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Factors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0" name="Google Shape;330;p34"/>
          <p:cNvSpPr txBox="1"/>
          <p:nvPr>
            <p:ph idx="1" type="body"/>
          </p:nvPr>
        </p:nvSpPr>
        <p:spPr>
          <a:xfrm>
            <a:off x="5597850" y="2652200"/>
            <a:ext cx="5209500" cy="22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>
                <a:solidFill>
                  <a:schemeClr val="dk1"/>
                </a:solidFill>
              </a:rPr>
              <a:t>The larger the area, the better!</a:t>
            </a:r>
            <a:endParaRPr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>
                <a:solidFill>
                  <a:schemeClr val="dk1"/>
                </a:solidFill>
              </a:rPr>
              <a:t>Higher quality!</a:t>
            </a:r>
            <a:endParaRPr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>
                <a:solidFill>
                  <a:schemeClr val="dk1"/>
                </a:solidFill>
              </a:rPr>
              <a:t>Neighborhood matters!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1" name="Google Shape;331;p34"/>
          <p:cNvSpPr/>
          <p:nvPr/>
        </p:nvSpPr>
        <p:spPr>
          <a:xfrm rot="5756245">
            <a:off x="10492496" y="4622959"/>
            <a:ext cx="993207" cy="11042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4"/>
          <p:cNvSpPr/>
          <p:nvPr/>
        </p:nvSpPr>
        <p:spPr>
          <a:xfrm>
            <a:off x="0" y="5599775"/>
            <a:ext cx="183000" cy="1258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"/>
          <p:cNvSpPr/>
          <p:nvPr/>
        </p:nvSpPr>
        <p:spPr>
          <a:xfrm>
            <a:off x="649160" y="664504"/>
            <a:ext cx="504603" cy="3801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10</a:t>
            </a:r>
          </a:p>
        </p:txBody>
      </p:sp>
      <p:sp>
        <p:nvSpPr>
          <p:cNvPr id="334" name="Google Shape;334;p34"/>
          <p:cNvSpPr txBox="1"/>
          <p:nvPr>
            <p:ph type="title"/>
          </p:nvPr>
        </p:nvSpPr>
        <p:spPr>
          <a:xfrm>
            <a:off x="1477175" y="234200"/>
            <a:ext cx="10550400" cy="720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 Recommendations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type="title"/>
          </p:nvPr>
        </p:nvSpPr>
        <p:spPr>
          <a:xfrm>
            <a:off x="1180275" y="3327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  <p:sp>
        <p:nvSpPr>
          <p:cNvPr id="340" name="Google Shape;340;p35"/>
          <p:cNvSpPr/>
          <p:nvPr/>
        </p:nvSpPr>
        <p:spPr>
          <a:xfrm>
            <a:off x="0" y="5599775"/>
            <a:ext cx="197400" cy="12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1" name="Google Shape;341;p35"/>
          <p:cNvSpPr/>
          <p:nvPr/>
        </p:nvSpPr>
        <p:spPr>
          <a:xfrm>
            <a:off x="688635" y="674379"/>
            <a:ext cx="441916" cy="3749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 rot="356245">
            <a:off x="5496221" y="4058809"/>
            <a:ext cx="993207" cy="11042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 rot="356245">
            <a:off x="1871096" y="4058809"/>
            <a:ext cx="993207" cy="11042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/>
          <p:nvPr/>
        </p:nvSpPr>
        <p:spPr>
          <a:xfrm rot="356245">
            <a:off x="5598321" y="1989634"/>
            <a:ext cx="993207" cy="11042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/>
          <p:nvPr/>
        </p:nvSpPr>
        <p:spPr>
          <a:xfrm rot="356245">
            <a:off x="1871096" y="1989634"/>
            <a:ext cx="993207" cy="11042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720400" y="3070199"/>
            <a:ext cx="3294600" cy="104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rgbClr val="171717"/>
                </a:solidFill>
              </a:rPr>
              <a:t>Introduction</a:t>
            </a:r>
            <a:endParaRPr>
              <a:solidFill>
                <a:srgbClr val="171717"/>
              </a:solidFill>
            </a:endParaRPr>
          </a:p>
        </p:txBody>
      </p:sp>
      <p:sp>
        <p:nvSpPr>
          <p:cNvPr id="211" name="Google Shape;211;p24"/>
          <p:cNvSpPr txBox="1"/>
          <p:nvPr>
            <p:ph idx="2" type="body"/>
          </p:nvPr>
        </p:nvSpPr>
        <p:spPr>
          <a:xfrm>
            <a:off x="4448700" y="3070198"/>
            <a:ext cx="3294600" cy="89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dk1"/>
                </a:solidFill>
              </a:rPr>
              <a:t>Hypotheses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p24"/>
          <p:cNvSpPr txBox="1"/>
          <p:nvPr>
            <p:ph idx="3" type="body"/>
          </p:nvPr>
        </p:nvSpPr>
        <p:spPr>
          <a:xfrm>
            <a:off x="720400" y="51112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dk1"/>
                </a:solidFill>
              </a:rPr>
              <a:t>Methods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24"/>
          <p:cNvSpPr txBox="1"/>
          <p:nvPr>
            <p:ph idx="4" type="body"/>
          </p:nvPr>
        </p:nvSpPr>
        <p:spPr>
          <a:xfrm>
            <a:off x="4345538" y="5111251"/>
            <a:ext cx="3294600" cy="89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p24"/>
          <p:cNvSpPr txBox="1"/>
          <p:nvPr>
            <p:ph type="title"/>
          </p:nvPr>
        </p:nvSpPr>
        <p:spPr>
          <a:xfrm>
            <a:off x="1511750" y="412950"/>
            <a:ext cx="102645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2276260" y="2290279"/>
            <a:ext cx="182880" cy="3749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1</a:t>
            </a:r>
          </a:p>
        </p:txBody>
      </p:sp>
      <p:sp>
        <p:nvSpPr>
          <p:cNvPr id="216" name="Google Shape;216;p24"/>
          <p:cNvSpPr/>
          <p:nvPr/>
        </p:nvSpPr>
        <p:spPr>
          <a:xfrm>
            <a:off x="5973160" y="2306329"/>
            <a:ext cx="240904" cy="3749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2</a:t>
            </a:r>
          </a:p>
        </p:txBody>
      </p:sp>
      <p:sp>
        <p:nvSpPr>
          <p:cNvPr id="217" name="Google Shape;217;p24"/>
          <p:cNvSpPr/>
          <p:nvPr/>
        </p:nvSpPr>
        <p:spPr>
          <a:xfrm>
            <a:off x="2247247" y="4353779"/>
            <a:ext cx="283904" cy="369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4</a:t>
            </a:r>
          </a:p>
        </p:txBody>
      </p:sp>
      <p:sp>
        <p:nvSpPr>
          <p:cNvPr id="218" name="Google Shape;218;p24"/>
          <p:cNvSpPr/>
          <p:nvPr/>
        </p:nvSpPr>
        <p:spPr>
          <a:xfrm>
            <a:off x="5871347" y="4351366"/>
            <a:ext cx="242976" cy="37332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5</a:t>
            </a:r>
          </a:p>
        </p:txBody>
      </p:sp>
      <p:sp>
        <p:nvSpPr>
          <p:cNvPr id="219" name="Google Shape;219;p24"/>
          <p:cNvSpPr/>
          <p:nvPr/>
        </p:nvSpPr>
        <p:spPr>
          <a:xfrm>
            <a:off x="0" y="5599775"/>
            <a:ext cx="183000" cy="12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 rot="356245">
            <a:off x="9508946" y="2004746"/>
            <a:ext cx="993207" cy="11042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/>
          <p:nvPr/>
        </p:nvSpPr>
        <p:spPr>
          <a:xfrm rot="356245">
            <a:off x="9508946" y="4073921"/>
            <a:ext cx="993207" cy="11042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9880435" y="4371529"/>
            <a:ext cx="249711" cy="37596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6</a:t>
            </a:r>
          </a:p>
        </p:txBody>
      </p:sp>
      <p:sp>
        <p:nvSpPr>
          <p:cNvPr id="223" name="Google Shape;223;p24"/>
          <p:cNvSpPr/>
          <p:nvPr/>
        </p:nvSpPr>
        <p:spPr>
          <a:xfrm>
            <a:off x="9882510" y="2305379"/>
            <a:ext cx="245566" cy="3749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3</a:t>
            </a:r>
          </a:p>
        </p:txBody>
      </p:sp>
      <p:sp>
        <p:nvSpPr>
          <p:cNvPr id="224" name="Google Shape;224;p24"/>
          <p:cNvSpPr txBox="1"/>
          <p:nvPr>
            <p:ph idx="2" type="body"/>
          </p:nvPr>
        </p:nvSpPr>
        <p:spPr>
          <a:xfrm>
            <a:off x="8259325" y="3218098"/>
            <a:ext cx="3294600" cy="89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dk1"/>
                </a:solidFill>
              </a:rPr>
              <a:t>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24"/>
          <p:cNvSpPr txBox="1"/>
          <p:nvPr>
            <p:ph idx="4" type="body"/>
          </p:nvPr>
        </p:nvSpPr>
        <p:spPr>
          <a:xfrm>
            <a:off x="8259325" y="5211451"/>
            <a:ext cx="3294600" cy="89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dk1"/>
                </a:solidFill>
              </a:rPr>
              <a:t>Ending Recommendations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32" y="412955"/>
            <a:ext cx="894612" cy="89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5858604" y="701563"/>
            <a:ext cx="1264486" cy="1405832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2401350" y="3612275"/>
            <a:ext cx="7389300" cy="161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Investment firm allocation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Why home prices?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33" name="Google Shape;233;p25"/>
          <p:cNvSpPr txBox="1"/>
          <p:nvPr>
            <p:ph type="title"/>
          </p:nvPr>
        </p:nvSpPr>
        <p:spPr>
          <a:xfrm>
            <a:off x="2401350" y="2665500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</a:t>
            </a:r>
            <a:endParaRPr sz="4000"/>
          </a:p>
        </p:txBody>
      </p:sp>
      <p:sp>
        <p:nvSpPr>
          <p:cNvPr id="234" name="Google Shape;234;p25"/>
          <p:cNvSpPr/>
          <p:nvPr/>
        </p:nvSpPr>
        <p:spPr>
          <a:xfrm>
            <a:off x="0" y="5599775"/>
            <a:ext cx="183000" cy="12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 rot="5400000">
            <a:off x="9966636" y="4714926"/>
            <a:ext cx="1264486" cy="1405832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5"/>
          <p:cNvSpPr/>
          <p:nvPr/>
        </p:nvSpPr>
        <p:spPr>
          <a:xfrm rot="-8100000">
            <a:off x="716971" y="3482281"/>
            <a:ext cx="1266679" cy="1408271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815860" y="701579"/>
            <a:ext cx="182880" cy="3749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Hypotheses</a:t>
            </a:r>
            <a:endParaRPr/>
          </a:p>
        </p:txBody>
      </p:sp>
      <p:sp>
        <p:nvSpPr>
          <p:cNvPr id="243" name="Google Shape;243;p26"/>
          <p:cNvSpPr txBox="1"/>
          <p:nvPr>
            <p:ph idx="2" type="body"/>
          </p:nvPr>
        </p:nvSpPr>
        <p:spPr>
          <a:xfrm>
            <a:off x="1349400" y="3068950"/>
            <a:ext cx="4863300" cy="241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Lot Area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Ground Living Area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 Quality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 Condition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Neighborhood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Basement Area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Garage Area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6743375" y="3476100"/>
            <a:ext cx="4544100" cy="2412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 txBox="1"/>
          <p:nvPr>
            <p:ph idx="4294967295" type="subTitle"/>
          </p:nvPr>
        </p:nvSpPr>
        <p:spPr>
          <a:xfrm>
            <a:off x="1349400" y="2001825"/>
            <a:ext cx="7741200" cy="807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Hypothesized Driving Factors in Home Price</a:t>
            </a:r>
            <a:endParaRPr b="1" sz="2600">
              <a:solidFill>
                <a:schemeClr val="dk1"/>
              </a:solidFill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0" y="5599775"/>
            <a:ext cx="183000" cy="1258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767022" y="653754"/>
            <a:ext cx="240904" cy="3749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2</a:t>
            </a:r>
          </a:p>
        </p:txBody>
      </p:sp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375" y="3474250"/>
            <a:ext cx="4544100" cy="24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</a:t>
            </a:r>
            <a:endParaRPr/>
          </a:p>
        </p:txBody>
      </p:sp>
      <p:sp>
        <p:nvSpPr>
          <p:cNvPr id="254" name="Google Shape;254;p27"/>
          <p:cNvSpPr txBox="1"/>
          <p:nvPr>
            <p:ph idx="2" type="body"/>
          </p:nvPr>
        </p:nvSpPr>
        <p:spPr>
          <a:xfrm>
            <a:off x="945500" y="1917075"/>
            <a:ext cx="3370500" cy="139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1460 houses in Ames, Iowa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Houses sold 2006 - 2010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50 variables, both categorical and numerical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0" y="5599775"/>
            <a:ext cx="183000" cy="1258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 flipH="1" rot="10800000">
            <a:off x="6768125" y="3274700"/>
            <a:ext cx="4722900" cy="44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 flipH="1" rot="10800000">
            <a:off x="1136000" y="3280863"/>
            <a:ext cx="3180000" cy="31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 flipH="1" rot="10800000">
            <a:off x="6768125" y="5267500"/>
            <a:ext cx="4722900" cy="44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769722" y="653754"/>
            <a:ext cx="245566" cy="3749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3</a:t>
            </a:r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323" y="1049325"/>
            <a:ext cx="7219874" cy="47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6894" y="5267505"/>
            <a:ext cx="894612" cy="89460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7"/>
          <p:cNvSpPr txBox="1"/>
          <p:nvPr>
            <p:ph idx="2" type="body"/>
          </p:nvPr>
        </p:nvSpPr>
        <p:spPr>
          <a:xfrm>
            <a:off x="945500" y="3595375"/>
            <a:ext cx="3370500" cy="139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Sale = $180,921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is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skewed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left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1430700" y="1064075"/>
            <a:ext cx="41856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Methods</a:t>
            </a:r>
            <a:endParaRPr sz="4800"/>
          </a:p>
        </p:txBody>
      </p:sp>
      <p:sp>
        <p:nvSpPr>
          <p:cNvPr id="268" name="Google Shape;268;p28"/>
          <p:cNvSpPr/>
          <p:nvPr/>
        </p:nvSpPr>
        <p:spPr>
          <a:xfrm>
            <a:off x="0" y="5599775"/>
            <a:ext cx="183000" cy="1258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"/>
          <p:cNvSpPr/>
          <p:nvPr/>
        </p:nvSpPr>
        <p:spPr>
          <a:xfrm>
            <a:off x="764085" y="694454"/>
            <a:ext cx="283904" cy="369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4</a:t>
            </a:r>
          </a:p>
        </p:txBody>
      </p:sp>
      <p:sp>
        <p:nvSpPr>
          <p:cNvPr id="270" name="Google Shape;270;p28"/>
          <p:cNvSpPr txBox="1"/>
          <p:nvPr>
            <p:ph idx="2" type="body"/>
          </p:nvPr>
        </p:nvSpPr>
        <p:spPr>
          <a:xfrm>
            <a:off x="2968350" y="2923200"/>
            <a:ext cx="4185600" cy="1996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 Data Analysis Toolpak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 Test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Visualization in Tableau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2-Sample t-tests with Toolpak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significance of my variables with t-tests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6900" y="1291675"/>
            <a:ext cx="221932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0975" y="4608900"/>
            <a:ext cx="3087050" cy="11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2401350" y="2665500"/>
            <a:ext cx="7389300" cy="85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Results of Hypotheses Testing </a:t>
            </a:r>
            <a:endParaRPr sz="5000"/>
          </a:p>
        </p:txBody>
      </p:sp>
      <p:sp>
        <p:nvSpPr>
          <p:cNvPr id="278" name="Google Shape;278;p29"/>
          <p:cNvSpPr/>
          <p:nvPr/>
        </p:nvSpPr>
        <p:spPr>
          <a:xfrm>
            <a:off x="0" y="5599775"/>
            <a:ext cx="183000" cy="12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799710" y="660829"/>
            <a:ext cx="242976" cy="37332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1477175" y="115775"/>
            <a:ext cx="10550400" cy="720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Lot Area &amp; Living Area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5" name="Google Shape;285;p30"/>
          <p:cNvSpPr txBox="1"/>
          <p:nvPr>
            <p:ph idx="1" type="body"/>
          </p:nvPr>
        </p:nvSpPr>
        <p:spPr>
          <a:xfrm>
            <a:off x="1193525" y="1696075"/>
            <a:ext cx="5031900" cy="2225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6" name="Google Shape;286;p30"/>
          <p:cNvSpPr/>
          <p:nvPr/>
        </p:nvSpPr>
        <p:spPr>
          <a:xfrm>
            <a:off x="0" y="5599775"/>
            <a:ext cx="183000" cy="12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764085" y="694454"/>
            <a:ext cx="249711" cy="37596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6</a:t>
            </a:r>
          </a:p>
        </p:txBody>
      </p:sp>
      <p:pic>
        <p:nvPicPr>
          <p:cNvPr id="288" name="Google Shape;2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150" y="1394825"/>
            <a:ext cx="5651850" cy="39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50" y="1394825"/>
            <a:ext cx="5506725" cy="39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0"/>
          <p:cNvSpPr txBox="1"/>
          <p:nvPr>
            <p:ph type="title"/>
          </p:nvPr>
        </p:nvSpPr>
        <p:spPr>
          <a:xfrm>
            <a:off x="423675" y="5674000"/>
            <a:ext cx="5185800" cy="831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$56k - $75k</a:t>
            </a:r>
            <a:endParaRPr/>
          </a:p>
        </p:txBody>
      </p:sp>
      <p:sp>
        <p:nvSpPr>
          <p:cNvPr id="291" name="Google Shape;291;p30"/>
          <p:cNvSpPr txBox="1"/>
          <p:nvPr>
            <p:ph type="title"/>
          </p:nvPr>
        </p:nvSpPr>
        <p:spPr>
          <a:xfrm>
            <a:off x="6671175" y="5674000"/>
            <a:ext cx="5185800" cy="831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$93k - $111k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type="title"/>
          </p:nvPr>
        </p:nvSpPr>
        <p:spPr>
          <a:xfrm>
            <a:off x="1477175" y="115775"/>
            <a:ext cx="10550400" cy="720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Results: Overall Quality &amp; Overall Condition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 txBox="1"/>
          <p:nvPr>
            <p:ph idx="1" type="body"/>
          </p:nvPr>
        </p:nvSpPr>
        <p:spPr>
          <a:xfrm>
            <a:off x="1193525" y="1696075"/>
            <a:ext cx="5031900" cy="2225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8" name="Google Shape;298;p31"/>
          <p:cNvSpPr/>
          <p:nvPr/>
        </p:nvSpPr>
        <p:spPr>
          <a:xfrm>
            <a:off x="0" y="5599775"/>
            <a:ext cx="183000" cy="12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1"/>
          <p:cNvSpPr/>
          <p:nvPr/>
        </p:nvSpPr>
        <p:spPr>
          <a:xfrm>
            <a:off x="764085" y="694454"/>
            <a:ext cx="231578" cy="369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7</a:t>
            </a:r>
          </a:p>
        </p:txBody>
      </p:sp>
      <p:sp>
        <p:nvSpPr>
          <p:cNvPr id="300" name="Google Shape;300;p31"/>
          <p:cNvSpPr txBox="1"/>
          <p:nvPr>
            <p:ph type="title"/>
          </p:nvPr>
        </p:nvSpPr>
        <p:spPr>
          <a:xfrm>
            <a:off x="423675" y="5674000"/>
            <a:ext cx="5185800" cy="831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$81k - $93k</a:t>
            </a:r>
            <a:endParaRPr/>
          </a:p>
        </p:txBody>
      </p:sp>
      <p:sp>
        <p:nvSpPr>
          <p:cNvPr id="301" name="Google Shape;301;p31"/>
          <p:cNvSpPr txBox="1"/>
          <p:nvPr>
            <p:ph type="title"/>
          </p:nvPr>
        </p:nvSpPr>
        <p:spPr>
          <a:xfrm>
            <a:off x="6671175" y="5674000"/>
            <a:ext cx="5185800" cy="831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$28k - $43k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050" y="1507000"/>
            <a:ext cx="5426475" cy="36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5325" y="1507000"/>
            <a:ext cx="5493975" cy="36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454"/>
      </a:accent1>
      <a:accent2>
        <a:srgbClr val="FFFFFF"/>
      </a:accent2>
      <a:accent3>
        <a:srgbClr val="000000"/>
      </a:accent3>
      <a:accent4>
        <a:srgbClr val="F3ECEF"/>
      </a:accent4>
      <a:accent5>
        <a:srgbClr val="660000"/>
      </a:accent5>
      <a:accent6>
        <a:srgbClr val="660000"/>
      </a:accent6>
      <a:hlink>
        <a:srgbClr val="66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