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60" r:id="rId4"/>
    <p:sldId id="261" r:id="rId5"/>
    <p:sldId id="259" r:id="rId6"/>
    <p:sldId id="263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3"/>
  </p:normalViewPr>
  <p:slideViewPr>
    <p:cSldViewPr snapToGrid="0" snapToObjects="1">
      <p:cViewPr>
        <p:scale>
          <a:sx n="121" d="100"/>
          <a:sy n="121" d="100"/>
        </p:scale>
        <p:origin x="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546B-828C-0647-90E0-5FF494A4D66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D6EAD-7E70-DE4D-8277-0895DD1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2E8B-47E3-0C4C-AC25-18C81D7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DFC90-8E7D-874E-B8D1-A862CAC6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4A77-97FF-ED41-A655-1BAD5327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FED7-780C-A846-9FBF-713A3D65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F15B-334B-604A-AE7B-2AD335A9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5D3F-33B2-D14D-8D1A-AB95351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C19B-EA72-D946-A3A3-2307A3C0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6F3D-F740-8449-9EEE-36ED7FA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A5A0-442F-0843-835D-26A2FF71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2C37-4D65-CD48-B22F-13E4C4D3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67D33-43EE-DE4D-85C9-4E0415E20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CD963-1C86-7C4F-80F3-C4A8E66B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5363-F2D6-734F-BB2B-BDF77B68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BB7A-06B7-3F40-B771-CE903DBE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D3DF-AC4D-8C49-AB69-4DA7B994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1B64-CB87-7A42-B88E-98A28219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873D-5605-834E-82FE-B27BE90F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F4C7-242F-9C4D-96E2-DB7BF3CE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4B0E-833D-B048-92A4-894B131C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137C-135E-EA4B-A4F2-E81B35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94CF-629C-754B-8429-47C4E893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6C33-1219-AF4B-AB67-6243DCB9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7D1A-A0C8-6F47-A335-E1A112DE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B6FA-5B7D-F143-B0D3-BD32C071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0054-C9D9-D347-8923-8177B88B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1B9-54A6-ED49-949E-A026D4F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EAAB-4065-2C47-A0F8-2F4CDB46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04D3C-1309-454B-AA0D-24F81125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55129-09E1-D940-B10D-2508965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B25F9-90B3-2645-BBEB-AB45FEA9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307D-18B2-C045-AD5B-7D8CEE7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8220-6074-8E49-BFA0-239BA9A0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DAEB-FE69-5247-9003-92DBF99E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ECFC-B453-A240-849D-755B330B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E204-9EC4-784F-AE9B-28AF0B92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5F60C-16C0-BF49-A380-923E1058B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31DA-CED6-1944-85A7-F3047EB8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95F5-37DA-174F-9A9B-8ADBFCE2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6BD7-94B6-0F44-B652-6387A046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19DE-A9EF-7B4A-BE3F-FC79FAA1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1D45-0495-D74D-A68C-6ADD0AAB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4BC1-ED65-E240-9744-2679E363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7CB1E-017B-0C49-B177-AC3859E6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2455F-DCAA-3841-AE63-79E17309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7CC5D-0BAB-8B4C-96F9-22D31397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B3DB-91B0-6344-B953-CC2A33A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D673-B4AA-3F42-9CD5-37972C4D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F0EA-31E4-2C44-99FA-89F6D677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C1668-3B54-1F4E-AC53-DA55F188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2664-0987-6D43-860F-C8856F9F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A47C-394E-E643-B5E4-E831EF08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38792-8A29-ED4C-8D2C-C8EE004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8B5-9E9E-6347-81AF-60D1E595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7C57E-49FC-C64B-A867-0DCE5F8B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7CC1B-CFA4-B449-A551-60A51904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55FF-1A6B-FC47-A1D5-64BAEED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8E8F-BCAD-9343-8858-CA6A604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A2C8-0726-154F-B585-5752708A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79CD1-D08D-8F4E-8B2A-497B3118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CD3EA-3859-9246-B406-9ACDAC21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7D91-1569-AF40-B813-896B60936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6D15-171C-1F4B-851E-1D37FB0219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C9D7-1E16-A645-B43B-2D44AE1B2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8FA1-07B5-ED46-BCA4-2ADEF20B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B609-3B44-3B4A-9724-2798E2C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0hnk1m/predict-the-osca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136" y="1989667"/>
            <a:ext cx="11195499" cy="1999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186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Project PTO – Building a Computer Algorithm to </a:t>
            </a:r>
            <a:r>
              <a:rPr lang="en-US" sz="5186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5186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redict </a:t>
            </a:r>
            <a:r>
              <a:rPr lang="en-US" sz="5186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  <a:r>
              <a:rPr lang="en-US" sz="5186" dirty="0">
                <a:latin typeface="Futura Medium" panose="020B0602020204020303" pitchFamily="34" charset="-79"/>
                <a:cs typeface="Futura Medium" panose="020B0602020204020303" pitchFamily="34" charset="-79"/>
              </a:rPr>
              <a:t>he </a:t>
            </a:r>
            <a:r>
              <a:rPr lang="en-US" sz="5186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sz="5186" dirty="0">
                <a:latin typeface="Futura Medium" panose="020B0602020204020303" pitchFamily="34" charset="-79"/>
                <a:cs typeface="Futura Medium" panose="020B0602020204020303" pitchFamily="34" charset="-79"/>
              </a:rPr>
              <a:t>scars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756" y="2141554"/>
            <a:ext cx="11582400" cy="2058783"/>
          </a:xfrm>
          <a:prstGeom prst="rect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8"/>
          </a:p>
        </p:txBody>
      </p:sp>
    </p:spTree>
    <p:extLst>
      <p:ext uri="{BB962C8B-B14F-4D97-AF65-F5344CB8AC3E}">
        <p14:creationId xmlns:p14="http://schemas.microsoft.com/office/powerpoint/2010/main" val="388947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AEE4-398B-B54A-B66C-DD599819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898"/>
            <a:ext cx="561399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3F4460-EECC-814F-A3A7-E4436FA7165D}"/>
              </a:ext>
            </a:extLst>
          </p:cNvPr>
          <p:cNvSpPr txBox="1">
            <a:spLocks/>
          </p:cNvSpPr>
          <p:nvPr/>
        </p:nvSpPr>
        <p:spPr>
          <a:xfrm>
            <a:off x="6578009" y="31898"/>
            <a:ext cx="5613991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https://github.com/j0hnk1m/predict-the-oscars</a:t>
            </a:r>
            <a:endParaRPr lang="en-US" sz="200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EA6185-6248-3843-823E-0ACD3FABFFBD}"/>
              </a:ext>
            </a:extLst>
          </p:cNvPr>
          <p:cNvCxnSpPr/>
          <p:nvPr/>
        </p:nvCxnSpPr>
        <p:spPr>
          <a:xfrm>
            <a:off x="0" y="43880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A411E4-2AED-E64A-A58F-ED6EEA0C2556}"/>
              </a:ext>
            </a:extLst>
          </p:cNvPr>
          <p:cNvCxnSpPr/>
          <p:nvPr/>
        </p:nvCxnSpPr>
        <p:spPr>
          <a:xfrm>
            <a:off x="0" y="8434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57986-4C0B-FD4A-9B28-5BAF833ED58C}"/>
              </a:ext>
            </a:extLst>
          </p:cNvPr>
          <p:cNvCxnSpPr/>
          <p:nvPr/>
        </p:nvCxnSpPr>
        <p:spPr>
          <a:xfrm>
            <a:off x="0" y="125335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FE72DF-3377-1E44-9E31-FF8486EED023}"/>
              </a:ext>
            </a:extLst>
          </p:cNvPr>
          <p:cNvCxnSpPr/>
          <p:nvPr/>
        </p:nvCxnSpPr>
        <p:spPr>
          <a:xfrm>
            <a:off x="0" y="16422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E523C8-280C-2B45-A530-4ED1E4D7D56A}"/>
              </a:ext>
            </a:extLst>
          </p:cNvPr>
          <p:cNvCxnSpPr/>
          <p:nvPr/>
        </p:nvCxnSpPr>
        <p:spPr>
          <a:xfrm>
            <a:off x="0" y="20311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BFE66-074A-7144-8450-7D2244D6D086}"/>
              </a:ext>
            </a:extLst>
          </p:cNvPr>
          <p:cNvCxnSpPr/>
          <p:nvPr/>
        </p:nvCxnSpPr>
        <p:spPr>
          <a:xfrm>
            <a:off x="0" y="24305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6EB75A-6893-814F-99C9-0987D263DF71}"/>
              </a:ext>
            </a:extLst>
          </p:cNvPr>
          <p:cNvCxnSpPr/>
          <p:nvPr/>
        </p:nvCxnSpPr>
        <p:spPr>
          <a:xfrm>
            <a:off x="0" y="28509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CC4DD4-66AE-224D-8A4A-4F11282753EF}"/>
              </a:ext>
            </a:extLst>
          </p:cNvPr>
          <p:cNvCxnSpPr/>
          <p:nvPr/>
        </p:nvCxnSpPr>
        <p:spPr>
          <a:xfrm>
            <a:off x="0" y="32398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70347C-BE55-884F-95DB-723A23D4D817}"/>
              </a:ext>
            </a:extLst>
          </p:cNvPr>
          <p:cNvCxnSpPr/>
          <p:nvPr/>
        </p:nvCxnSpPr>
        <p:spPr>
          <a:xfrm>
            <a:off x="0" y="36497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0B8549-60E4-4D41-9E6F-CEB0D95E5855}"/>
              </a:ext>
            </a:extLst>
          </p:cNvPr>
          <p:cNvCxnSpPr/>
          <p:nvPr/>
        </p:nvCxnSpPr>
        <p:spPr>
          <a:xfrm>
            <a:off x="0" y="404910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80DD74-C144-6B4B-92AD-DDF17C25F66A}"/>
              </a:ext>
            </a:extLst>
          </p:cNvPr>
          <p:cNvCxnSpPr/>
          <p:nvPr/>
        </p:nvCxnSpPr>
        <p:spPr>
          <a:xfrm>
            <a:off x="0" y="44484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1CF84C-3703-E241-8687-6AD12F452FF5}"/>
              </a:ext>
            </a:extLst>
          </p:cNvPr>
          <p:cNvCxnSpPr/>
          <p:nvPr/>
        </p:nvCxnSpPr>
        <p:spPr>
          <a:xfrm>
            <a:off x="0" y="485840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E6FC0A-3309-234D-A515-8F459879BC9E}"/>
              </a:ext>
            </a:extLst>
          </p:cNvPr>
          <p:cNvCxnSpPr/>
          <p:nvPr/>
        </p:nvCxnSpPr>
        <p:spPr>
          <a:xfrm>
            <a:off x="0" y="52577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A25130-C255-CE45-8AA9-EC205AE1AB46}"/>
              </a:ext>
            </a:extLst>
          </p:cNvPr>
          <p:cNvCxnSpPr/>
          <p:nvPr/>
        </p:nvCxnSpPr>
        <p:spPr>
          <a:xfrm>
            <a:off x="0" y="56571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D2830C-E799-AF4D-BFA9-10426915C2EE}"/>
              </a:ext>
            </a:extLst>
          </p:cNvPr>
          <p:cNvCxnSpPr/>
          <p:nvPr/>
        </p:nvCxnSpPr>
        <p:spPr>
          <a:xfrm>
            <a:off x="0" y="60565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0DC71A-E894-F94B-9041-26A1E6FF8C97}"/>
              </a:ext>
            </a:extLst>
          </p:cNvPr>
          <p:cNvCxnSpPr/>
          <p:nvPr/>
        </p:nvCxnSpPr>
        <p:spPr>
          <a:xfrm>
            <a:off x="0" y="64454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37C3A-0E52-8645-ACFF-38114AAB2250}"/>
              </a:ext>
            </a:extLst>
          </p:cNvPr>
          <p:cNvCxnSpPr/>
          <p:nvPr/>
        </p:nvCxnSpPr>
        <p:spPr>
          <a:xfrm>
            <a:off x="56139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5E5C8B-B610-0B4A-9F71-DFEE62C9A90A}"/>
              </a:ext>
            </a:extLst>
          </p:cNvPr>
          <p:cNvCxnSpPr/>
          <p:nvPr/>
        </p:nvCxnSpPr>
        <p:spPr>
          <a:xfrm>
            <a:off x="657800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9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35B17F-2808-214E-93FB-9C4D0165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4847" cy="58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7E7320-1970-DC45-B12D-E6F5E6EC3CFD}"/>
              </a:ext>
            </a:extLst>
          </p:cNvPr>
          <p:cNvGrpSpPr/>
          <p:nvPr/>
        </p:nvGrpSpPr>
        <p:grpSpPr>
          <a:xfrm>
            <a:off x="4210777" y="4846162"/>
            <a:ext cx="4055427" cy="1214396"/>
            <a:chOff x="562518" y="603771"/>
            <a:chExt cx="4055427" cy="12143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F194B7-BB25-D744-A48D-8505570A49A5}"/>
                </a:ext>
              </a:extLst>
            </p:cNvPr>
            <p:cNvSpPr txBox="1"/>
            <p:nvPr/>
          </p:nvSpPr>
          <p:spPr>
            <a:xfrm>
              <a:off x="584790" y="712381"/>
              <a:ext cx="4033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Takeaways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1A5C2-CD85-7A4A-8968-BE513B384547}"/>
                </a:ext>
              </a:extLst>
            </p:cNvPr>
            <p:cNvSpPr/>
            <p:nvPr/>
          </p:nvSpPr>
          <p:spPr>
            <a:xfrm>
              <a:off x="562518" y="603771"/>
              <a:ext cx="4055427" cy="1214396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6415D7-919D-CC46-AB07-BA8085A4FE6A}"/>
              </a:ext>
            </a:extLst>
          </p:cNvPr>
          <p:cNvGrpSpPr/>
          <p:nvPr/>
        </p:nvGrpSpPr>
        <p:grpSpPr>
          <a:xfrm>
            <a:off x="4334705" y="504771"/>
            <a:ext cx="3673159" cy="1027746"/>
            <a:chOff x="836931" y="2749458"/>
            <a:chExt cx="3673159" cy="10277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16021E-C8B1-154E-8C32-BF9FC70D62B8}"/>
                </a:ext>
              </a:extLst>
            </p:cNvPr>
            <p:cNvSpPr txBox="1"/>
            <p:nvPr/>
          </p:nvSpPr>
          <p:spPr>
            <a:xfrm>
              <a:off x="928404" y="2749458"/>
              <a:ext cx="35816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Overview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B27399-3599-7743-B87D-B46BB3DE8D42}"/>
                </a:ext>
              </a:extLst>
            </p:cNvPr>
            <p:cNvSpPr/>
            <p:nvPr/>
          </p:nvSpPr>
          <p:spPr>
            <a:xfrm>
              <a:off x="836931" y="2749458"/>
              <a:ext cx="3673159" cy="1027746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D4B62-8B5E-FE44-B9EE-8A3F6EB8615F}"/>
              </a:ext>
            </a:extLst>
          </p:cNvPr>
          <p:cNvGrpSpPr/>
          <p:nvPr/>
        </p:nvGrpSpPr>
        <p:grpSpPr>
          <a:xfrm>
            <a:off x="4564354" y="1803159"/>
            <a:ext cx="3282474" cy="1015664"/>
            <a:chOff x="4970466" y="712380"/>
            <a:chExt cx="3282474" cy="10156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A122FD-807B-8A41-90FC-303A0EF562C9}"/>
                </a:ext>
              </a:extLst>
            </p:cNvPr>
            <p:cNvSpPr txBox="1"/>
            <p:nvPr/>
          </p:nvSpPr>
          <p:spPr>
            <a:xfrm>
              <a:off x="5192231" y="712380"/>
              <a:ext cx="2928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Method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122CE-30AE-1642-A3A1-D84A219F300F}"/>
                </a:ext>
              </a:extLst>
            </p:cNvPr>
            <p:cNvSpPr/>
            <p:nvPr/>
          </p:nvSpPr>
          <p:spPr>
            <a:xfrm>
              <a:off x="4970466" y="712380"/>
              <a:ext cx="3282474" cy="1015664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8C4A6F-402A-9748-8A7D-DE9742B2D928}"/>
              </a:ext>
            </a:extLst>
          </p:cNvPr>
          <p:cNvGrpSpPr/>
          <p:nvPr/>
        </p:nvGrpSpPr>
        <p:grpSpPr>
          <a:xfrm>
            <a:off x="4673012" y="3289215"/>
            <a:ext cx="3065157" cy="1015664"/>
            <a:chOff x="8740264" y="2059171"/>
            <a:chExt cx="3065157" cy="1015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DB376-515D-5E41-9314-22D59C99560A}"/>
                </a:ext>
              </a:extLst>
            </p:cNvPr>
            <p:cNvSpPr txBox="1"/>
            <p:nvPr/>
          </p:nvSpPr>
          <p:spPr>
            <a:xfrm>
              <a:off x="8856749" y="2059172"/>
              <a:ext cx="27635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2886C0-8DBC-A44F-AEE5-CA188015DBD8}"/>
                </a:ext>
              </a:extLst>
            </p:cNvPr>
            <p:cNvSpPr/>
            <p:nvPr/>
          </p:nvSpPr>
          <p:spPr>
            <a:xfrm>
              <a:off x="8740264" y="2059171"/>
              <a:ext cx="3065157" cy="1015663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</p:spTree>
    <p:extLst>
      <p:ext uri="{BB962C8B-B14F-4D97-AF65-F5344CB8AC3E}">
        <p14:creationId xmlns:p14="http://schemas.microsoft.com/office/powerpoint/2010/main" val="12038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B7CBD9-5E66-994A-A863-7A7996DD217B}"/>
              </a:ext>
            </a:extLst>
          </p:cNvPr>
          <p:cNvGrpSpPr/>
          <p:nvPr/>
        </p:nvGrpSpPr>
        <p:grpSpPr>
          <a:xfrm>
            <a:off x="2027926" y="2622185"/>
            <a:ext cx="8317553" cy="1173638"/>
            <a:chOff x="4601003" y="3749237"/>
            <a:chExt cx="8710971" cy="1124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30FBE8-FF39-AF4D-80A7-50076F9628D4}"/>
                </a:ext>
              </a:extLst>
            </p:cNvPr>
            <p:cNvSpPr txBox="1"/>
            <p:nvPr/>
          </p:nvSpPr>
          <p:spPr>
            <a:xfrm>
              <a:off x="4601003" y="3857846"/>
              <a:ext cx="83100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Mode A: ML Algorithm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7CE4F-D28C-AF43-920A-E8A9750E47E7}"/>
                </a:ext>
              </a:extLst>
            </p:cNvPr>
            <p:cNvSpPr/>
            <p:nvPr/>
          </p:nvSpPr>
          <p:spPr>
            <a:xfrm>
              <a:off x="4601003" y="3749237"/>
              <a:ext cx="8710971" cy="1124272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42CDE8-336E-6C40-8E83-09D5680B4A9D}"/>
              </a:ext>
            </a:extLst>
          </p:cNvPr>
          <p:cNvGrpSpPr/>
          <p:nvPr/>
        </p:nvGrpSpPr>
        <p:grpSpPr>
          <a:xfrm>
            <a:off x="1608890" y="4628706"/>
            <a:ext cx="9176166" cy="1134140"/>
            <a:chOff x="4352089" y="5617534"/>
            <a:chExt cx="9176166" cy="11341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AC1F93-F8F3-EC4D-B0CA-F0FE1A003FBB}"/>
                </a:ext>
              </a:extLst>
            </p:cNvPr>
            <p:cNvSpPr txBox="1"/>
            <p:nvPr/>
          </p:nvSpPr>
          <p:spPr>
            <a:xfrm>
              <a:off x="4352089" y="5617534"/>
              <a:ext cx="91761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Mode B: Research Report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E1E80-5DB3-4345-9314-5156A0EFA48D}"/>
                </a:ext>
              </a:extLst>
            </p:cNvPr>
            <p:cNvSpPr/>
            <p:nvPr/>
          </p:nvSpPr>
          <p:spPr>
            <a:xfrm>
              <a:off x="4352089" y="5617534"/>
              <a:ext cx="9176166" cy="113414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923BD-C424-E747-8A5A-BBE2FF2025F2}"/>
              </a:ext>
            </a:extLst>
          </p:cNvPr>
          <p:cNvGrpSpPr/>
          <p:nvPr/>
        </p:nvGrpSpPr>
        <p:grpSpPr>
          <a:xfrm>
            <a:off x="4461519" y="1031965"/>
            <a:ext cx="2757988" cy="1015664"/>
            <a:chOff x="867714" y="4786536"/>
            <a:chExt cx="2757988" cy="1015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1B3F0-584E-7A4C-AC0A-8880D1BE6202}"/>
                </a:ext>
              </a:extLst>
            </p:cNvPr>
            <p:cNvSpPr txBox="1"/>
            <p:nvPr/>
          </p:nvSpPr>
          <p:spPr>
            <a:xfrm>
              <a:off x="1020724" y="4786537"/>
              <a:ext cx="2509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Results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91D687-0957-CF44-B04D-3B024736C30D}"/>
                </a:ext>
              </a:extLst>
            </p:cNvPr>
            <p:cNvSpPr/>
            <p:nvPr/>
          </p:nvSpPr>
          <p:spPr>
            <a:xfrm>
              <a:off x="867714" y="4786536"/>
              <a:ext cx="2757988" cy="1015663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8"/>
            </a:p>
          </p:txBody>
        </p:sp>
      </p:grpSp>
    </p:spTree>
    <p:extLst>
      <p:ext uri="{BB962C8B-B14F-4D97-AF65-F5344CB8AC3E}">
        <p14:creationId xmlns:p14="http://schemas.microsoft.com/office/powerpoint/2010/main" val="349089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AEE4-398B-B54A-B66C-DD599819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the last 4 weeks, I developed a machine learning algorithm to predict the Oscars. Not just the winners, but also the nominees, in 6 categories: Best Picture, Leading Actor, Leading Actress, Supporting Actor, Supporting Actress, and Animated Film. I chose this project because I love movies and always watch the Oscars, and I’m pursuing CS major, so this project is the best of both worlds.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Existing dataset + Web-scraping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Algorithm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Using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Keras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Functional API, MLP of hidden layer of 128 nodes 		w/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ReLU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+ 6 output layers of 3 nodes w/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98.4% accuracy for the 2018 Oscars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Mentor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John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Ciancutti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 Google director/scientist</a:t>
            </a:r>
          </a:p>
        </p:txBody>
      </p:sp>
    </p:spTree>
    <p:extLst>
      <p:ext uri="{BB962C8B-B14F-4D97-AF65-F5344CB8AC3E}">
        <p14:creationId xmlns:p14="http://schemas.microsoft.com/office/powerpoint/2010/main" val="9862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A7690F-9F1C-A743-96F5-C5F3C8FDC8BC}"/>
              </a:ext>
            </a:extLst>
          </p:cNvPr>
          <p:cNvSpPr/>
          <p:nvPr/>
        </p:nvSpPr>
        <p:spPr>
          <a:xfrm>
            <a:off x="85061" y="2599655"/>
            <a:ext cx="2339162" cy="141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92BD12-2824-854C-A209-9D889131FD56}"/>
              </a:ext>
            </a:extLst>
          </p:cNvPr>
          <p:cNvSpPr/>
          <p:nvPr/>
        </p:nvSpPr>
        <p:spPr>
          <a:xfrm>
            <a:off x="3313817" y="2599653"/>
            <a:ext cx="2339162" cy="141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D20290-4DB0-F249-AA63-CB3F2D0D37CD}"/>
              </a:ext>
            </a:extLst>
          </p:cNvPr>
          <p:cNvSpPr/>
          <p:nvPr/>
        </p:nvSpPr>
        <p:spPr>
          <a:xfrm>
            <a:off x="6553201" y="2599653"/>
            <a:ext cx="2339162" cy="141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DB52F9-2938-A942-B1AB-C87CF7A7BFFB}"/>
              </a:ext>
            </a:extLst>
          </p:cNvPr>
          <p:cNvSpPr/>
          <p:nvPr/>
        </p:nvSpPr>
        <p:spPr>
          <a:xfrm>
            <a:off x="9792585" y="2599653"/>
            <a:ext cx="2339162" cy="141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94A0A-FDC6-EF4C-B364-6C9FA8F0C4FD}"/>
              </a:ext>
            </a:extLst>
          </p:cNvPr>
          <p:cNvSpPr txBox="1"/>
          <p:nvPr/>
        </p:nvSpPr>
        <p:spPr>
          <a:xfrm>
            <a:off x="457519" y="3122052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A8659-FB72-404D-847D-DE4722D3D32A}"/>
              </a:ext>
            </a:extLst>
          </p:cNvPr>
          <p:cNvSpPr txBox="1"/>
          <p:nvPr/>
        </p:nvSpPr>
        <p:spPr>
          <a:xfrm>
            <a:off x="3521460" y="2983552"/>
            <a:ext cx="19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Manipulation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/ 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0D2F6-D6A6-074D-9591-09F995A582FB}"/>
              </a:ext>
            </a:extLst>
          </p:cNvPr>
          <p:cNvSpPr txBox="1"/>
          <p:nvPr/>
        </p:nvSpPr>
        <p:spPr>
          <a:xfrm>
            <a:off x="7164776" y="312205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1F8D0-687F-9741-B990-2A63333D36CA}"/>
              </a:ext>
            </a:extLst>
          </p:cNvPr>
          <p:cNvSpPr txBox="1"/>
          <p:nvPr/>
        </p:nvSpPr>
        <p:spPr>
          <a:xfrm>
            <a:off x="9813400" y="3122051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 Optimization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3E55217-8DD4-2640-A9A8-61BF962E52DC}"/>
              </a:ext>
            </a:extLst>
          </p:cNvPr>
          <p:cNvSpPr/>
          <p:nvPr/>
        </p:nvSpPr>
        <p:spPr>
          <a:xfrm>
            <a:off x="2584227" y="3122051"/>
            <a:ext cx="6074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727A149-6844-964D-AB99-051538B9DEC9}"/>
              </a:ext>
            </a:extLst>
          </p:cNvPr>
          <p:cNvSpPr/>
          <p:nvPr/>
        </p:nvSpPr>
        <p:spPr>
          <a:xfrm>
            <a:off x="5817979" y="3122051"/>
            <a:ext cx="6074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B603EA-A27D-CC4B-B7D0-A675DC471419}"/>
              </a:ext>
            </a:extLst>
          </p:cNvPr>
          <p:cNvSpPr/>
          <p:nvPr/>
        </p:nvSpPr>
        <p:spPr>
          <a:xfrm>
            <a:off x="9020170" y="3122051"/>
            <a:ext cx="6074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65292-276E-5749-B1F1-8CC13B45F269}"/>
              </a:ext>
            </a:extLst>
          </p:cNvPr>
          <p:cNvSpPr txBox="1"/>
          <p:nvPr/>
        </p:nvSpPr>
        <p:spPr>
          <a:xfrm>
            <a:off x="1103799" y="21616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DA298-5F60-B94B-AB7F-A3BC3F257340}"/>
              </a:ext>
            </a:extLst>
          </p:cNvPr>
          <p:cNvSpPr txBox="1"/>
          <p:nvPr/>
        </p:nvSpPr>
        <p:spPr>
          <a:xfrm>
            <a:off x="4332555" y="21616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CA661E-23CD-1946-A8B0-FBE33A2C8B5D}"/>
              </a:ext>
            </a:extLst>
          </p:cNvPr>
          <p:cNvSpPr txBox="1"/>
          <p:nvPr/>
        </p:nvSpPr>
        <p:spPr>
          <a:xfrm>
            <a:off x="7571938" y="21690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B8AC6-B656-E249-B513-92359D2C4D3A}"/>
              </a:ext>
            </a:extLst>
          </p:cNvPr>
          <p:cNvSpPr txBox="1"/>
          <p:nvPr/>
        </p:nvSpPr>
        <p:spPr>
          <a:xfrm>
            <a:off x="10811323" y="21616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884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AEE4-398B-B54A-B66C-DD599819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Week 1: Data Collection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Met w/ mentor and narrowed down project from movie recommendation system to Oscar prediction algorithm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Found BIGML dataset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Web-scraped list of movies from IMDB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Week 2: Data Collection + Manipulation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Web-scraped input variables / details for all the movies collected (duration, certificate, IMDB rating, </a:t>
            </a:r>
            <a:r>
              <a:rPr lang="en-US" sz="1600" dirty="0" err="1">
                <a:cs typeface="Futura Medium" panose="020B0602020204020303" pitchFamily="34" charset="-79"/>
              </a:rPr>
              <a:t>metascore</a:t>
            </a:r>
            <a:r>
              <a:rPr lang="en-US" sz="1600" dirty="0">
                <a:cs typeface="Futura Medium" panose="020B0602020204020303" pitchFamily="34" charset="-79"/>
              </a:rPr>
              <a:t>, number of critic reviews, </a:t>
            </a:r>
            <a:r>
              <a:rPr lang="en-US" sz="1600" dirty="0" err="1">
                <a:cs typeface="Futura Medium" panose="020B0602020204020303" pitchFamily="34" charset="-79"/>
              </a:rPr>
              <a:t>etc</a:t>
            </a:r>
            <a:r>
              <a:rPr lang="en-US" sz="1600" dirty="0">
                <a:cs typeface="Futura Medium" panose="020B0602020204020303" pitchFamily="34" charset="-79"/>
              </a:rPr>
              <a:t>)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Web-scraped results on how movies did at previous award ceremonies (Golden Globes, BAFTA, Producers Guild, OFTA, </a:t>
            </a:r>
            <a:r>
              <a:rPr lang="en-US" sz="1600" dirty="0" err="1">
                <a:cs typeface="Futura Medium" panose="020B0602020204020303" pitchFamily="34" charset="-79"/>
              </a:rPr>
              <a:t>etc</a:t>
            </a:r>
            <a:r>
              <a:rPr lang="en-US" sz="1600" dirty="0">
                <a:cs typeface="Futura Medium" panose="020B0602020204020303" pitchFamily="34" charset="-79"/>
              </a:rPr>
              <a:t>)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Made point system for awards where winner = 1 point, nominee = 1/(number of nominees) point, nothing = 0 points</a:t>
            </a:r>
          </a:p>
          <a:p>
            <a:pPr lvl="1">
              <a:buFontTx/>
              <a:buChar char="-"/>
            </a:pPr>
            <a:r>
              <a:rPr lang="en-US" sz="1200" dirty="0">
                <a:cs typeface="Futura Medium" panose="020B0602020204020303" pitchFamily="34" charset="-79"/>
              </a:rPr>
              <a:t>Incorporated into input feature vector</a:t>
            </a:r>
          </a:p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Week 3: Data Manipulation + Algorithm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Incorporated/organized all the web-scraped data into a dataset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Got rid of unnecessary data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Tried various ML classifiers: SVM, Decision Trees, Random Forests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Decided on neural network config</a:t>
            </a:r>
          </a:p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Week 4: Algorithm + Optimization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Not working properly w/ predicting results for 24 Oscar categories → simple version: win, nominee, or nothing?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Narrow down prediction to 6 Oscar categories due to lack of data</a:t>
            </a:r>
          </a:p>
          <a:p>
            <a:pPr>
              <a:buFontTx/>
              <a:buChar char="-"/>
            </a:pPr>
            <a:r>
              <a:rPr lang="en-US" sz="1600" dirty="0">
                <a:cs typeface="Futura Medium" panose="020B0602020204020303" pitchFamily="34" charset="-79"/>
              </a:rPr>
              <a:t>Dealing with imbalanced dataset, trying different model architectures (hidden layer size, loss functions, class weights, activation functions, </a:t>
            </a:r>
            <a:r>
              <a:rPr lang="en-US" sz="1600" dirty="0" err="1">
                <a:cs typeface="Futura Medium" panose="020B0602020204020303" pitchFamily="34" charset="-79"/>
              </a:rPr>
              <a:t>etc</a:t>
            </a:r>
            <a:r>
              <a:rPr lang="en-US" sz="1600" dirty="0">
                <a:cs typeface="Futura Medium" panose="020B0602020204020303" pitchFamily="34" charset="-79"/>
              </a:rPr>
              <a:t>)</a:t>
            </a:r>
          </a:p>
          <a:p>
            <a:pPr marL="0" indent="0">
              <a:buNone/>
            </a:pPr>
            <a:endParaRPr lang="en-US" sz="1600" dirty="0"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14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F0DA8-6871-0144-9A10-B7D4416F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AEE4-398B-B54A-B66C-DD599819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Plan out ahead / break it down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Always start with a simpler problem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Importance of data analysis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Ask as many questions as possible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Use a bigger font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Should keep good documentation</a:t>
            </a:r>
          </a:p>
          <a:p>
            <a:pPr>
              <a:buFontTx/>
              <a:buChar char="-"/>
            </a:pPr>
            <a:r>
              <a:rPr lang="en-US" sz="6000" dirty="0">
                <a:cs typeface="Futura Medium" panose="020B0602020204020303" pitchFamily="34" charset="-79"/>
              </a:rPr>
              <a:t> Chances are, someone already did it</a:t>
            </a:r>
          </a:p>
        </p:txBody>
      </p:sp>
    </p:spTree>
    <p:extLst>
      <p:ext uri="{BB962C8B-B14F-4D97-AF65-F5344CB8AC3E}">
        <p14:creationId xmlns:p14="http://schemas.microsoft.com/office/powerpoint/2010/main" val="309179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711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Medium</vt:lpstr>
      <vt:lpstr>Office Theme</vt:lpstr>
      <vt:lpstr>Project PTO – Building a Computer Algorithm to Predict the Oscars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Kim</dc:creator>
  <cp:lastModifiedBy>John Kim</cp:lastModifiedBy>
  <cp:revision>41</cp:revision>
  <cp:lastPrinted>2019-05-29T21:02:47Z</cp:lastPrinted>
  <dcterms:created xsi:type="dcterms:W3CDTF">2019-05-28T22:56:02Z</dcterms:created>
  <dcterms:modified xsi:type="dcterms:W3CDTF">2019-05-29T21:12:12Z</dcterms:modified>
</cp:coreProperties>
</file>