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Slab"/>
      <p:regular r:id="rId27"/>
      <p:bold r:id="rId28"/>
    </p:embeddedFon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F15AD8-59DA-4010-A95E-B5B0E34001B6}">
  <a:tblStyle styleId="{DBF15AD8-59DA-4010-A95E-B5B0E34001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SansPr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SourceSansPr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d16de6ef8_1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d16de6ef8_1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housing market is affected by a wide range of factors. As the population rises, so does the need for homes, and as a result, housing prices. The primary driver of increased housing demand is the pressing necessity of home ownership. The housing market is highly sensitive to changes in interest rates. Interest rates can drastically impact a homebuyer's abilities. Lower interest rates make it cheaper to get a mortgage to buy a property, which increases demand for real estate and raises prices. Inflation typically causes home prices to follow the same pattern as those of other 'products. As inflation rises, house prices slow. As shown, interest rate and inflation affect house prices more than population.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d16de6ef8_1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d16de6ef8_1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d16de6ef8_1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d16de6ef8_1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d16de6ef8_1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d16de6ef8_1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d16de6ef8_1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fd16de6ef8_1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d16de6ef8_1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fd16de6ef8_1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fd16de6ef8_1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fd16de6ef8_1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d16de6ef8_1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d16de6ef8_1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fd16de6ef8_1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fd16de6ef8_1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fc2b9816f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fc2b9816f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fd16de6ef8_4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fd16de6ef8_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housing market is affected by a wide range of factors. As the population rises, so does the need for homes, and as a result, housing prices. The primary driver of increased housing demand is the pressing necessity of home ownership. The housing market is highly sensitive to changes in interest rates. Interest rates can drastically impact a homebuyer's abilities. Lower interest rates make it cheaper to get a mortgage to buy a property, which increases demand for real estate and raises prices. Inflation typically causes home prices to follow the same pattern as those of other 'products. As inflation rises, house prices slow. As shown, interest rate and inflation affect house prices more than population.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fc2b9816f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fc2b9816f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fcf0e0b6b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fcf0e0b6b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c2b9816f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c2b9816f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c2b9816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c2b9816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c2b9816f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c2b9816f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d16de6ef8_4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d16de6ef8_4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d16de6ef8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d16de6ef8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d16de6ef8_13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d16de6ef8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6" name="Shape 66"/>
        <p:cNvGrpSpPr/>
        <p:nvPr/>
      </p:nvGrpSpPr>
      <p:grpSpPr>
        <a:xfrm>
          <a:off x="0" y="0"/>
          <a:ext cx="0" cy="0"/>
          <a:chOff x="0" y="0"/>
          <a:chExt cx="0" cy="0"/>
        </a:xfrm>
      </p:grpSpPr>
      <p:sp>
        <p:nvSpPr>
          <p:cNvPr id="67" name="Google Shape;67;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8" name="Google Shape;68;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 name="Google Shape;6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0.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www.bankofcanada.ca/rates/indicators/capacity-and-inflation-pressures/real-estate-market-definitions/" TargetMode="External"/><Relationship Id="rId4" Type="http://schemas.openxmlformats.org/officeDocument/2006/relationships/hyperlink" Target="https://www.cmhc-schl.gc.ca/en/professionals/project-funding-and-mortgage-financing/securitization/nha-mbs/securitization-reports" TargetMode="External"/><Relationship Id="rId5" Type="http://schemas.openxmlformats.org/officeDocument/2006/relationships/hyperlink" Target="https://www.crunchbase.com/discover/funding_rounds/c4018fe610fa39b421d990978cbfb930" TargetMode="External"/><Relationship Id="rId6" Type="http://schemas.openxmlformats.org/officeDocument/2006/relationships/hyperlink" Target="https://www.statista.com/statistics/198040/total-number-of-canadian-housing-starts-since-199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0.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www.bankofcanada.ca/rates/indicators/capacity-and-inflation-pressures/real-estate-market-definitions/" TargetMode="External"/><Relationship Id="rId4" Type="http://schemas.openxmlformats.org/officeDocument/2006/relationships/hyperlink" Target="https://www.cmhc-schl.gc.ca/en/professionals/project-funding-and-mortgage-financing/securitization/nha-mbs/securitization-reports" TargetMode="External"/><Relationship Id="rId5" Type="http://schemas.openxmlformats.org/officeDocument/2006/relationships/hyperlink" Target="https://www.crunchbase.com/discover/funding_rounds/c4018fe610fa39b421d990978cbfb930" TargetMode="External"/><Relationship Id="rId6" Type="http://schemas.openxmlformats.org/officeDocument/2006/relationships/hyperlink" Target="https://www.statista.com/statistics/198040/total-number-of-canadian-housing-starts-since-199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3"/>
          <p:cNvSpPr txBox="1"/>
          <p:nvPr>
            <p:ph type="ctrTitle"/>
          </p:nvPr>
        </p:nvSpPr>
        <p:spPr>
          <a:xfrm>
            <a:off x="311708" y="5398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t>The Analysis of the Canadian Housing Crisis</a:t>
            </a:r>
            <a:endParaRPr sz="4100"/>
          </a:p>
        </p:txBody>
      </p:sp>
      <p:sp>
        <p:nvSpPr>
          <p:cNvPr id="75" name="Google Shape;75;p13"/>
          <p:cNvSpPr txBox="1"/>
          <p:nvPr>
            <p:ph idx="1" type="subTitle"/>
          </p:nvPr>
        </p:nvSpPr>
        <p:spPr>
          <a:xfrm>
            <a:off x="311700" y="2683000"/>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700"/>
              <a:t>By Akshay, Jill, Jonathan, Thu, and Ritvik </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86150" y="181370"/>
            <a:ext cx="7571700" cy="70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Are We In a Housing Crisis?</a:t>
            </a:r>
            <a:endParaRPr sz="2500"/>
          </a:p>
        </p:txBody>
      </p:sp>
      <p:pic>
        <p:nvPicPr>
          <p:cNvPr id="146" name="Google Shape;146;p22"/>
          <p:cNvPicPr preferRelativeResize="0"/>
          <p:nvPr/>
        </p:nvPicPr>
        <p:blipFill rotWithShape="1">
          <a:blip r:embed="rId3">
            <a:alphaModFix/>
          </a:blip>
          <a:srcRect b="0" l="0" r="2410" t="0"/>
          <a:stretch/>
        </p:blipFill>
        <p:spPr>
          <a:xfrm>
            <a:off x="292700" y="1180750"/>
            <a:ext cx="4075751" cy="1884900"/>
          </a:xfrm>
          <a:prstGeom prst="rect">
            <a:avLst/>
          </a:prstGeom>
          <a:noFill/>
          <a:ln cap="flat" cmpd="sng" w="9525">
            <a:solidFill>
              <a:schemeClr val="dk1"/>
            </a:solidFill>
            <a:prstDash val="solid"/>
            <a:round/>
            <a:headEnd len="sm" w="sm" type="none"/>
            <a:tailEnd len="sm" w="sm" type="none"/>
          </a:ln>
        </p:spPr>
      </p:pic>
      <p:sp>
        <p:nvSpPr>
          <p:cNvPr id="147" name="Google Shape;147;p22"/>
          <p:cNvSpPr txBox="1"/>
          <p:nvPr>
            <p:ph idx="1" type="body"/>
          </p:nvPr>
        </p:nvSpPr>
        <p:spPr>
          <a:xfrm>
            <a:off x="246000" y="3362425"/>
            <a:ext cx="8652000" cy="15933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400"/>
              <a:t>The question of a possible housing crisis is something that many are speculating due to certain economic indicators pointing towards it. Looking at the data from the charts above, we can see that housing prices, inflation rates and interest rates have all taken a sudden uptrend due to COVID-19. This data indicates that </a:t>
            </a:r>
            <a:r>
              <a:rPr lang="en" sz="1400"/>
              <a:t>we may be experiencing a housing crisis because rising housing prices will cause higher demand due to housing becoming significantly less affordable. To combat this, interest rates have risen quite drastically recently to counter this, however, this may have a net negative affect since it is becoming much more expensive to get a mortgage.</a:t>
            </a:r>
            <a:endParaRPr sz="1400"/>
          </a:p>
        </p:txBody>
      </p:sp>
      <p:pic>
        <p:nvPicPr>
          <p:cNvPr id="148" name="Google Shape;148;p22"/>
          <p:cNvPicPr preferRelativeResize="0"/>
          <p:nvPr/>
        </p:nvPicPr>
        <p:blipFill>
          <a:blip r:embed="rId4">
            <a:alphaModFix/>
          </a:blip>
          <a:stretch>
            <a:fillRect/>
          </a:stretch>
        </p:blipFill>
        <p:spPr>
          <a:xfrm>
            <a:off x="4793000" y="1180750"/>
            <a:ext cx="4075751" cy="18849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16700" y="133425"/>
            <a:ext cx="8220000" cy="70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Is there an Impact on Housing from Population Growth and Immigration?</a:t>
            </a:r>
            <a:endParaRPr sz="1800"/>
          </a:p>
        </p:txBody>
      </p:sp>
      <p:sp>
        <p:nvSpPr>
          <p:cNvPr id="154" name="Google Shape;154;p23"/>
          <p:cNvSpPr txBox="1"/>
          <p:nvPr>
            <p:ph idx="1" type="body"/>
          </p:nvPr>
        </p:nvSpPr>
        <p:spPr>
          <a:xfrm>
            <a:off x="1067700" y="3773525"/>
            <a:ext cx="6918000" cy="11544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400"/>
              <a:t>This chart comparing population growth to the number of immigrants coming to Canada from 2005-2022 indicates that there has been a surplus of immigration in canada since the beginning of 2020. As more immigrants move to Canada, </a:t>
            </a:r>
            <a:r>
              <a:rPr lang="en" sz="1400"/>
              <a:t> they will need places to live which may lead to higher demands for housing and increased housing prices.</a:t>
            </a:r>
            <a:endParaRPr sz="1400"/>
          </a:p>
        </p:txBody>
      </p:sp>
      <p:pic>
        <p:nvPicPr>
          <p:cNvPr id="155" name="Google Shape;155;p23"/>
          <p:cNvPicPr preferRelativeResize="0"/>
          <p:nvPr/>
        </p:nvPicPr>
        <p:blipFill>
          <a:blip r:embed="rId3">
            <a:alphaModFix/>
          </a:blip>
          <a:stretch>
            <a:fillRect/>
          </a:stretch>
        </p:blipFill>
        <p:spPr>
          <a:xfrm>
            <a:off x="1796125" y="883964"/>
            <a:ext cx="5526951" cy="2746812"/>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157400"/>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the Correlation of the Above Factors to Housing?</a:t>
            </a:r>
            <a:endParaRPr/>
          </a:p>
        </p:txBody>
      </p:sp>
      <p:pic>
        <p:nvPicPr>
          <p:cNvPr id="161" name="Google Shape;161;p24"/>
          <p:cNvPicPr preferRelativeResize="0"/>
          <p:nvPr/>
        </p:nvPicPr>
        <p:blipFill>
          <a:blip r:embed="rId3">
            <a:alphaModFix/>
          </a:blip>
          <a:stretch>
            <a:fillRect/>
          </a:stretch>
        </p:blipFill>
        <p:spPr>
          <a:xfrm>
            <a:off x="194675" y="824775"/>
            <a:ext cx="4260299" cy="2962175"/>
          </a:xfrm>
          <a:prstGeom prst="rect">
            <a:avLst/>
          </a:prstGeom>
          <a:noFill/>
          <a:ln cap="flat" cmpd="sng" w="9525">
            <a:solidFill>
              <a:schemeClr val="dk1"/>
            </a:solidFill>
            <a:prstDash val="solid"/>
            <a:round/>
            <a:headEnd len="sm" w="sm" type="none"/>
            <a:tailEnd len="sm" w="sm" type="none"/>
          </a:ln>
        </p:spPr>
      </p:pic>
      <p:pic>
        <p:nvPicPr>
          <p:cNvPr id="162" name="Google Shape;162;p24"/>
          <p:cNvPicPr preferRelativeResize="0"/>
          <p:nvPr/>
        </p:nvPicPr>
        <p:blipFill>
          <a:blip r:embed="rId4">
            <a:alphaModFix/>
          </a:blip>
          <a:stretch>
            <a:fillRect/>
          </a:stretch>
        </p:blipFill>
        <p:spPr>
          <a:xfrm>
            <a:off x="4789775" y="932075"/>
            <a:ext cx="4193675" cy="2634700"/>
          </a:xfrm>
          <a:prstGeom prst="rect">
            <a:avLst/>
          </a:prstGeom>
          <a:noFill/>
          <a:ln cap="flat" cmpd="sng" w="9525">
            <a:solidFill>
              <a:schemeClr val="dk1"/>
            </a:solidFill>
            <a:prstDash val="solid"/>
            <a:round/>
            <a:headEnd len="sm" w="sm" type="none"/>
            <a:tailEnd len="sm" w="sm" type="none"/>
          </a:ln>
        </p:spPr>
      </p:pic>
      <p:sp>
        <p:nvSpPr>
          <p:cNvPr id="163" name="Google Shape;163;p24"/>
          <p:cNvSpPr txBox="1"/>
          <p:nvPr/>
        </p:nvSpPr>
        <p:spPr>
          <a:xfrm>
            <a:off x="1040625" y="3940175"/>
            <a:ext cx="6861000" cy="1046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Increases in population, interest rates, and inflation have all contributed to rising home prices. Housing prices however have increased at a much rapid rate in comparison to population increases. This suggests that prime rates and inflation have a larger correlation to housing prices than population does</a:t>
            </a:r>
            <a:endParaRPr>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688" y="599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Unaffordable has the Housing Market Become?</a:t>
            </a:r>
            <a:endParaRPr/>
          </a:p>
        </p:txBody>
      </p:sp>
      <p:sp>
        <p:nvSpPr>
          <p:cNvPr id="169" name="Google Shape;169;p25"/>
          <p:cNvSpPr txBox="1"/>
          <p:nvPr/>
        </p:nvSpPr>
        <p:spPr>
          <a:xfrm>
            <a:off x="585588" y="4030700"/>
            <a:ext cx="7972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This graph compares the new house price index with affordability index for the Canadian Housing market. The timeline is from 1993 to 2022. And the conclusion that can be drawn here is, although affordability index has </a:t>
            </a:r>
            <a:r>
              <a:rPr lang="en">
                <a:latin typeface="Source Sans Pro"/>
                <a:ea typeface="Source Sans Pro"/>
                <a:cs typeface="Source Sans Pro"/>
                <a:sym typeface="Source Sans Pro"/>
              </a:rPr>
              <a:t>increased</a:t>
            </a:r>
            <a:r>
              <a:rPr lang="en">
                <a:latin typeface="Source Sans Pro"/>
                <a:ea typeface="Source Sans Pro"/>
                <a:cs typeface="Source Sans Pro"/>
                <a:sym typeface="Source Sans Pro"/>
              </a:rPr>
              <a:t> in recent years, the new house price index has gone up at a much </a:t>
            </a:r>
            <a:r>
              <a:rPr lang="en">
                <a:latin typeface="Source Sans Pro"/>
                <a:ea typeface="Source Sans Pro"/>
                <a:cs typeface="Source Sans Pro"/>
                <a:sym typeface="Source Sans Pro"/>
              </a:rPr>
              <a:t>high</a:t>
            </a:r>
            <a:r>
              <a:rPr lang="en">
                <a:latin typeface="Source Sans Pro"/>
                <a:ea typeface="Source Sans Pro"/>
                <a:cs typeface="Source Sans Pro"/>
                <a:sym typeface="Source Sans Pro"/>
              </a:rPr>
              <a:t> rate in comparison. (Source - Bank of Canada)  </a:t>
            </a:r>
            <a:r>
              <a:rPr lang="en" sz="1200">
                <a:latin typeface="Source Sans Pro"/>
                <a:ea typeface="Source Sans Pro"/>
                <a:cs typeface="Source Sans Pro"/>
                <a:sym typeface="Source Sans Pro"/>
              </a:rPr>
              <a:t> </a:t>
            </a:r>
            <a:endParaRPr sz="1200">
              <a:latin typeface="Source Sans Pro"/>
              <a:ea typeface="Source Sans Pro"/>
              <a:cs typeface="Source Sans Pro"/>
              <a:sym typeface="Source Sans Pro"/>
            </a:endParaRPr>
          </a:p>
        </p:txBody>
      </p:sp>
      <p:pic>
        <p:nvPicPr>
          <p:cNvPr id="170" name="Google Shape;170;p25"/>
          <p:cNvPicPr preferRelativeResize="0"/>
          <p:nvPr/>
        </p:nvPicPr>
        <p:blipFill>
          <a:blip r:embed="rId3">
            <a:alphaModFix/>
          </a:blip>
          <a:stretch>
            <a:fillRect/>
          </a:stretch>
        </p:blipFill>
        <p:spPr>
          <a:xfrm>
            <a:off x="2145825" y="695975"/>
            <a:ext cx="4852326" cy="327135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0"/>
            <a:ext cx="8739900" cy="84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do Mortgage-Backed Securities Play a Role in Housing Prices?</a:t>
            </a:r>
            <a:endParaRPr/>
          </a:p>
        </p:txBody>
      </p:sp>
      <p:pic>
        <p:nvPicPr>
          <p:cNvPr id="176" name="Google Shape;176;p26"/>
          <p:cNvPicPr preferRelativeResize="0"/>
          <p:nvPr/>
        </p:nvPicPr>
        <p:blipFill>
          <a:blip r:embed="rId3">
            <a:alphaModFix/>
          </a:blip>
          <a:stretch>
            <a:fillRect/>
          </a:stretch>
        </p:blipFill>
        <p:spPr>
          <a:xfrm>
            <a:off x="2338213" y="707025"/>
            <a:ext cx="4467574" cy="3154150"/>
          </a:xfrm>
          <a:prstGeom prst="rect">
            <a:avLst/>
          </a:prstGeom>
          <a:noFill/>
          <a:ln cap="flat" cmpd="sng" w="9525">
            <a:solidFill>
              <a:schemeClr val="dk1"/>
            </a:solidFill>
            <a:prstDash val="solid"/>
            <a:round/>
            <a:headEnd len="sm" w="sm" type="none"/>
            <a:tailEnd len="sm" w="sm" type="none"/>
          </a:ln>
        </p:spPr>
      </p:pic>
      <p:sp>
        <p:nvSpPr>
          <p:cNvPr id="177" name="Google Shape;177;p26"/>
          <p:cNvSpPr txBox="1"/>
          <p:nvPr/>
        </p:nvSpPr>
        <p:spPr>
          <a:xfrm>
            <a:off x="1296850" y="3986875"/>
            <a:ext cx="64014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This bar chart clearly shows the rapid increase in issuance of mortgage-backed securities in the Canadian market from 2005-2019. And as its name suggests, this also illustrates how the amount of mortgage issued across Canada has more than tripled during this time span. (Source- Canada Mortgage &amp; Housing Corporation)</a:t>
            </a:r>
            <a:r>
              <a:rPr lang="en" sz="1200"/>
              <a:t>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idx="4294967295" type="title"/>
          </p:nvPr>
        </p:nvSpPr>
        <p:spPr>
          <a:xfrm>
            <a:off x="198175" y="130000"/>
            <a:ext cx="8015100" cy="70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How does Rental Markets Compare to Income Earned Over Time?</a:t>
            </a:r>
            <a:endParaRPr sz="1800"/>
          </a:p>
        </p:txBody>
      </p:sp>
      <p:sp>
        <p:nvSpPr>
          <p:cNvPr id="183" name="Google Shape;183;p27"/>
          <p:cNvSpPr txBox="1"/>
          <p:nvPr/>
        </p:nvSpPr>
        <p:spPr>
          <a:xfrm>
            <a:off x="471550" y="3987200"/>
            <a:ext cx="3324300" cy="7389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Source Sans Pro"/>
                <a:ea typeface="Source Sans Pro"/>
                <a:cs typeface="Source Sans Pro"/>
                <a:sym typeface="Source Sans Pro"/>
              </a:rPr>
              <a:t>There is an increasing trend in the current Rental market and in cities like Toronto and Vancouver rental prices have spiked up to 30% in 2022</a:t>
            </a:r>
            <a:endParaRPr>
              <a:latin typeface="Source Sans Pro"/>
              <a:ea typeface="Source Sans Pro"/>
              <a:cs typeface="Source Sans Pro"/>
              <a:sym typeface="Source Sans Pro"/>
            </a:endParaRPr>
          </a:p>
        </p:txBody>
      </p:sp>
      <p:sp>
        <p:nvSpPr>
          <p:cNvPr id="184" name="Google Shape;184;p27"/>
          <p:cNvSpPr txBox="1"/>
          <p:nvPr/>
        </p:nvSpPr>
        <p:spPr>
          <a:xfrm>
            <a:off x="633800" y="6223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latin typeface="Roboto Slab"/>
                <a:ea typeface="Roboto Slab"/>
                <a:cs typeface="Roboto Slab"/>
                <a:sym typeface="Roboto Slab"/>
              </a:rPr>
              <a:t>Average rent prices in Canada</a:t>
            </a:r>
            <a:endParaRPr sz="800" u="sng">
              <a:latin typeface="Roboto Slab"/>
              <a:ea typeface="Roboto Slab"/>
              <a:cs typeface="Roboto Slab"/>
              <a:sym typeface="Roboto Slab"/>
            </a:endParaRPr>
          </a:p>
        </p:txBody>
      </p:sp>
      <p:sp>
        <p:nvSpPr>
          <p:cNvPr id="185" name="Google Shape;185;p27"/>
          <p:cNvSpPr txBox="1"/>
          <p:nvPr/>
        </p:nvSpPr>
        <p:spPr>
          <a:xfrm>
            <a:off x="5086838" y="6223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latin typeface="Roboto Slab"/>
                <a:ea typeface="Roboto Slab"/>
                <a:cs typeface="Roboto Slab"/>
                <a:sym typeface="Roboto Slab"/>
              </a:rPr>
              <a:t>Median Income in Canada</a:t>
            </a:r>
            <a:endParaRPr sz="800" u="sng">
              <a:latin typeface="Roboto Slab"/>
              <a:ea typeface="Roboto Slab"/>
              <a:cs typeface="Roboto Slab"/>
              <a:sym typeface="Roboto Slab"/>
            </a:endParaRPr>
          </a:p>
        </p:txBody>
      </p:sp>
      <p:pic>
        <p:nvPicPr>
          <p:cNvPr id="186" name="Google Shape;186;p27"/>
          <p:cNvPicPr preferRelativeResize="0"/>
          <p:nvPr/>
        </p:nvPicPr>
        <p:blipFill>
          <a:blip r:embed="rId3">
            <a:alphaModFix/>
          </a:blip>
          <a:stretch>
            <a:fillRect/>
          </a:stretch>
        </p:blipFill>
        <p:spPr>
          <a:xfrm>
            <a:off x="471600" y="1091525"/>
            <a:ext cx="3324399" cy="2770325"/>
          </a:xfrm>
          <a:prstGeom prst="rect">
            <a:avLst/>
          </a:prstGeom>
          <a:noFill/>
          <a:ln cap="flat" cmpd="sng" w="9525">
            <a:solidFill>
              <a:schemeClr val="dk1"/>
            </a:solidFill>
            <a:prstDash val="solid"/>
            <a:round/>
            <a:headEnd len="sm" w="sm" type="none"/>
            <a:tailEnd len="sm" w="sm" type="none"/>
          </a:ln>
        </p:spPr>
      </p:pic>
      <p:sp>
        <p:nvSpPr>
          <p:cNvPr id="187" name="Google Shape;187;p27"/>
          <p:cNvSpPr txBox="1"/>
          <p:nvPr/>
        </p:nvSpPr>
        <p:spPr>
          <a:xfrm>
            <a:off x="4561100" y="3894950"/>
            <a:ext cx="4051500" cy="9234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200">
                <a:latin typeface="Source Sans Pro"/>
                <a:ea typeface="Source Sans Pro"/>
                <a:cs typeface="Source Sans Pro"/>
                <a:sym typeface="Source Sans Pro"/>
              </a:rPr>
              <a:t>On Average every Canadian Personal income ranges between 50K-80K per year. If this is compared to the current rental market, Every household is almost spending 30% to 40% of their income on rental and leasing purposes</a:t>
            </a:r>
            <a:endParaRPr sz="1100"/>
          </a:p>
        </p:txBody>
      </p:sp>
      <p:pic>
        <p:nvPicPr>
          <p:cNvPr id="188" name="Google Shape;188;p27"/>
          <p:cNvPicPr preferRelativeResize="0"/>
          <p:nvPr/>
        </p:nvPicPr>
        <p:blipFill>
          <a:blip r:embed="rId4">
            <a:alphaModFix/>
          </a:blip>
          <a:stretch>
            <a:fillRect/>
          </a:stretch>
        </p:blipFill>
        <p:spPr>
          <a:xfrm>
            <a:off x="4232999" y="1091525"/>
            <a:ext cx="4707697" cy="256762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nvSpPr>
        <p:spPr>
          <a:xfrm>
            <a:off x="4443900" y="27300"/>
            <a:ext cx="4751100" cy="80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Roboto Slab"/>
                <a:ea typeface="Roboto Slab"/>
                <a:cs typeface="Roboto Slab"/>
                <a:sym typeface="Roboto Slab"/>
              </a:rPr>
              <a:t>When Should you Buy or Rent Within the Canadian Market?</a:t>
            </a:r>
            <a:endParaRPr sz="2000"/>
          </a:p>
        </p:txBody>
      </p:sp>
      <p:sp>
        <p:nvSpPr>
          <p:cNvPr id="194" name="Google Shape;194;p28"/>
          <p:cNvSpPr txBox="1"/>
          <p:nvPr/>
        </p:nvSpPr>
        <p:spPr>
          <a:xfrm>
            <a:off x="4443900" y="827700"/>
            <a:ext cx="4700100" cy="4217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sz="1200">
                <a:latin typeface="Source Sans Pro"/>
                <a:ea typeface="Source Sans Pro"/>
                <a:cs typeface="Source Sans Pro"/>
                <a:sym typeface="Source Sans Pro"/>
              </a:rPr>
              <a:t>Price to Rent ratio is one of the important factors that could be used by an individual to make decisions.</a:t>
            </a:r>
            <a:endParaRPr sz="1200">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1200"/>
          </a:p>
          <a:p>
            <a:pPr indent="0" lvl="0" marL="457200" rtl="0" algn="l">
              <a:lnSpc>
                <a:spcPct val="115000"/>
              </a:lnSpc>
              <a:spcBef>
                <a:spcPts val="0"/>
              </a:spcBef>
              <a:spcAft>
                <a:spcPts val="0"/>
              </a:spcAft>
              <a:buNone/>
            </a:pPr>
            <a:r>
              <a:t/>
            </a:r>
            <a:endParaRPr sz="1200">
              <a:solidFill>
                <a:srgbClr val="0F2E5A"/>
              </a:solidFill>
              <a:highlight>
                <a:srgbClr val="F3F5F7"/>
              </a:highlight>
            </a:endParaRPr>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p:txBody>
      </p:sp>
      <p:pic>
        <p:nvPicPr>
          <p:cNvPr id="195" name="Google Shape;195;p28"/>
          <p:cNvPicPr preferRelativeResize="0"/>
          <p:nvPr/>
        </p:nvPicPr>
        <p:blipFill>
          <a:blip r:embed="rId3">
            <a:alphaModFix/>
          </a:blip>
          <a:stretch>
            <a:fillRect/>
          </a:stretch>
        </p:blipFill>
        <p:spPr>
          <a:xfrm>
            <a:off x="-334025" y="-87750"/>
            <a:ext cx="4955299" cy="3148201"/>
          </a:xfrm>
          <a:prstGeom prst="rect">
            <a:avLst/>
          </a:prstGeom>
          <a:noFill/>
          <a:ln>
            <a:noFill/>
          </a:ln>
        </p:spPr>
      </p:pic>
      <p:pic>
        <p:nvPicPr>
          <p:cNvPr id="196" name="Google Shape;196;p28"/>
          <p:cNvPicPr preferRelativeResize="0"/>
          <p:nvPr/>
        </p:nvPicPr>
        <p:blipFill>
          <a:blip r:embed="rId4">
            <a:alphaModFix/>
          </a:blip>
          <a:stretch>
            <a:fillRect/>
          </a:stretch>
        </p:blipFill>
        <p:spPr>
          <a:xfrm>
            <a:off x="-270225" y="2457571"/>
            <a:ext cx="4827701" cy="2981529"/>
          </a:xfrm>
          <a:prstGeom prst="rect">
            <a:avLst/>
          </a:prstGeom>
          <a:noFill/>
          <a:ln>
            <a:noFill/>
          </a:ln>
        </p:spPr>
      </p:pic>
      <p:pic>
        <p:nvPicPr>
          <p:cNvPr id="197" name="Google Shape;197;p28"/>
          <p:cNvPicPr preferRelativeResize="0"/>
          <p:nvPr/>
        </p:nvPicPr>
        <p:blipFill>
          <a:blip r:embed="rId5">
            <a:alphaModFix/>
          </a:blip>
          <a:stretch>
            <a:fillRect/>
          </a:stretch>
        </p:blipFill>
        <p:spPr>
          <a:xfrm>
            <a:off x="4523800" y="2861675"/>
            <a:ext cx="1827450" cy="2019975"/>
          </a:xfrm>
          <a:prstGeom prst="rect">
            <a:avLst/>
          </a:prstGeom>
          <a:noFill/>
          <a:ln cap="flat" cmpd="sng" w="9525">
            <a:solidFill>
              <a:schemeClr val="dk1"/>
            </a:solidFill>
            <a:prstDash val="solid"/>
            <a:round/>
            <a:headEnd len="sm" w="sm" type="none"/>
            <a:tailEnd len="sm" w="sm" type="none"/>
          </a:ln>
        </p:spPr>
      </p:pic>
      <p:graphicFrame>
        <p:nvGraphicFramePr>
          <p:cNvPr id="198" name="Google Shape;198;p28"/>
          <p:cNvGraphicFramePr/>
          <p:nvPr/>
        </p:nvGraphicFramePr>
        <p:xfrm>
          <a:off x="4523800" y="1366200"/>
          <a:ext cx="3000000" cy="3000000"/>
        </p:xfrm>
        <a:graphic>
          <a:graphicData uri="http://schemas.openxmlformats.org/drawingml/2006/table">
            <a:tbl>
              <a:tblPr>
                <a:noFill/>
                <a:tableStyleId>{DBF15AD8-59DA-4010-A95E-B5B0E34001B6}</a:tableStyleId>
              </a:tblPr>
              <a:tblGrid>
                <a:gridCol w="2234950"/>
                <a:gridCol w="2234950"/>
              </a:tblGrid>
              <a:tr h="271850">
                <a:tc>
                  <a:txBody>
                    <a:bodyPr/>
                    <a:lstStyle/>
                    <a:p>
                      <a:pPr indent="0" lvl="0" marL="0" rtl="0" algn="ctr">
                        <a:spcBef>
                          <a:spcPts val="0"/>
                        </a:spcBef>
                        <a:spcAft>
                          <a:spcPts val="0"/>
                        </a:spcAft>
                        <a:buNone/>
                      </a:pPr>
                      <a:r>
                        <a:rPr b="1" lang="en" sz="1000">
                          <a:latin typeface="Source Sans Pro"/>
                          <a:ea typeface="Source Sans Pro"/>
                          <a:cs typeface="Source Sans Pro"/>
                          <a:sym typeface="Source Sans Pro"/>
                        </a:rPr>
                        <a:t>Price to rent ratio</a:t>
                      </a:r>
                      <a:endParaRPr b="1" sz="1000">
                        <a:latin typeface="Source Sans Pro"/>
                        <a:ea typeface="Source Sans Pro"/>
                        <a:cs typeface="Source Sans Pro"/>
                        <a:sym typeface="Source Sans Pr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c>
                  <a:txBody>
                    <a:bodyPr/>
                    <a:lstStyle/>
                    <a:p>
                      <a:pPr indent="0" lvl="0" marL="0" rtl="0" algn="ctr">
                        <a:spcBef>
                          <a:spcPts val="0"/>
                        </a:spcBef>
                        <a:spcAft>
                          <a:spcPts val="0"/>
                        </a:spcAft>
                        <a:buNone/>
                      </a:pPr>
                      <a:r>
                        <a:rPr b="1" lang="en" sz="1000">
                          <a:latin typeface="Source Sans Pro"/>
                          <a:ea typeface="Source Sans Pro"/>
                          <a:cs typeface="Source Sans Pro"/>
                          <a:sym typeface="Source Sans Pro"/>
                        </a:rPr>
                        <a:t>Indication</a:t>
                      </a:r>
                      <a:endParaRPr b="1" sz="1000">
                        <a:latin typeface="Source Sans Pro"/>
                        <a:ea typeface="Source Sans Pro"/>
                        <a:cs typeface="Source Sans Pro"/>
                        <a:sym typeface="Source Sans Pr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r>
              <a:tr h="130525">
                <a:tc>
                  <a:txBody>
                    <a:bodyPr/>
                    <a:lstStyle/>
                    <a:p>
                      <a:pPr indent="0" lvl="0" marL="0" rtl="0" algn="ctr">
                        <a:spcBef>
                          <a:spcPts val="0"/>
                        </a:spcBef>
                        <a:spcAft>
                          <a:spcPts val="0"/>
                        </a:spcAft>
                        <a:buNone/>
                      </a:pPr>
                      <a:r>
                        <a:rPr lang="en" sz="1000">
                          <a:latin typeface="Source Sans Pro"/>
                          <a:ea typeface="Source Sans Pro"/>
                          <a:cs typeface="Source Sans Pro"/>
                          <a:sym typeface="Source Sans Pro"/>
                        </a:rPr>
                        <a:t>1-15</a:t>
                      </a:r>
                      <a:endParaRPr sz="1000">
                        <a:latin typeface="Source Sans Pro"/>
                        <a:ea typeface="Source Sans Pro"/>
                        <a:cs typeface="Source Sans Pro"/>
                        <a:sym typeface="Source Sans Pr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c>
                  <a:txBody>
                    <a:bodyPr/>
                    <a:lstStyle/>
                    <a:p>
                      <a:pPr indent="0" lvl="0" marL="0" rtl="0" algn="ctr">
                        <a:spcBef>
                          <a:spcPts val="0"/>
                        </a:spcBef>
                        <a:spcAft>
                          <a:spcPts val="0"/>
                        </a:spcAft>
                        <a:buNone/>
                      </a:pPr>
                      <a:r>
                        <a:rPr lang="en" sz="900">
                          <a:latin typeface="Source Sans Pro"/>
                          <a:ea typeface="Source Sans Pro"/>
                          <a:cs typeface="Source Sans Pro"/>
                          <a:sym typeface="Source Sans Pro"/>
                        </a:rPr>
                        <a:t>Most likely better to buy than rent</a:t>
                      </a:r>
                      <a:endParaRPr sz="900">
                        <a:latin typeface="Source Sans Pro"/>
                        <a:ea typeface="Source Sans Pro"/>
                        <a:cs typeface="Source Sans Pro"/>
                        <a:sym typeface="Source Sans Pr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r>
              <a:tr h="267050">
                <a:tc>
                  <a:txBody>
                    <a:bodyPr/>
                    <a:lstStyle/>
                    <a:p>
                      <a:pPr indent="0" lvl="0" marL="0" rtl="0" algn="ctr">
                        <a:spcBef>
                          <a:spcPts val="0"/>
                        </a:spcBef>
                        <a:spcAft>
                          <a:spcPts val="0"/>
                        </a:spcAft>
                        <a:buNone/>
                      </a:pPr>
                      <a:r>
                        <a:rPr lang="en" sz="1000">
                          <a:latin typeface="Source Sans Pro"/>
                          <a:ea typeface="Source Sans Pro"/>
                          <a:cs typeface="Source Sans Pro"/>
                          <a:sym typeface="Source Sans Pro"/>
                        </a:rPr>
                        <a:t>16-20</a:t>
                      </a:r>
                      <a:endParaRPr sz="1000">
                        <a:latin typeface="Source Sans Pro"/>
                        <a:ea typeface="Source Sans Pro"/>
                        <a:cs typeface="Source Sans Pro"/>
                        <a:sym typeface="Source Sans Pr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c>
                  <a:txBody>
                    <a:bodyPr/>
                    <a:lstStyle/>
                    <a:p>
                      <a:pPr indent="0" lvl="0" marL="0" rtl="0" algn="ctr">
                        <a:spcBef>
                          <a:spcPts val="0"/>
                        </a:spcBef>
                        <a:spcAft>
                          <a:spcPts val="0"/>
                        </a:spcAft>
                        <a:buNone/>
                      </a:pPr>
                      <a:r>
                        <a:rPr lang="en" sz="900">
                          <a:latin typeface="Source Sans Pro"/>
                          <a:ea typeface="Source Sans Pro"/>
                          <a:cs typeface="Source Sans Pro"/>
                          <a:sym typeface="Source Sans Pro"/>
                        </a:rPr>
                        <a:t>Typically better to buy than rent</a:t>
                      </a:r>
                      <a:endParaRPr sz="900">
                        <a:latin typeface="Source Sans Pro"/>
                        <a:ea typeface="Source Sans Pro"/>
                        <a:cs typeface="Source Sans Pro"/>
                        <a:sym typeface="Source Sans Pr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r>
              <a:tr h="193850">
                <a:tc>
                  <a:txBody>
                    <a:bodyPr/>
                    <a:lstStyle/>
                    <a:p>
                      <a:pPr indent="0" lvl="0" marL="0" rtl="0" algn="ctr">
                        <a:spcBef>
                          <a:spcPts val="0"/>
                        </a:spcBef>
                        <a:spcAft>
                          <a:spcPts val="0"/>
                        </a:spcAft>
                        <a:buNone/>
                      </a:pPr>
                      <a:r>
                        <a:rPr lang="en" sz="1000">
                          <a:latin typeface="Source Sans Pro"/>
                          <a:ea typeface="Source Sans Pro"/>
                          <a:cs typeface="Source Sans Pro"/>
                          <a:sym typeface="Source Sans Pro"/>
                        </a:rPr>
                        <a:t>21+</a:t>
                      </a:r>
                      <a:endParaRPr sz="1000">
                        <a:latin typeface="Source Sans Pro"/>
                        <a:ea typeface="Source Sans Pro"/>
                        <a:cs typeface="Source Sans Pro"/>
                        <a:sym typeface="Source Sans Pr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c>
                  <a:txBody>
                    <a:bodyPr/>
                    <a:lstStyle/>
                    <a:p>
                      <a:pPr indent="0" lvl="0" marL="0" rtl="0" algn="ctr">
                        <a:spcBef>
                          <a:spcPts val="0"/>
                        </a:spcBef>
                        <a:spcAft>
                          <a:spcPts val="0"/>
                        </a:spcAft>
                        <a:buNone/>
                      </a:pPr>
                      <a:r>
                        <a:rPr lang="en" sz="900">
                          <a:latin typeface="Source Sans Pro"/>
                          <a:ea typeface="Source Sans Pro"/>
                          <a:cs typeface="Source Sans Pro"/>
                          <a:sym typeface="Source Sans Pro"/>
                        </a:rPr>
                        <a:t>Better to rent than buy</a:t>
                      </a:r>
                      <a:endParaRPr sz="900">
                        <a:latin typeface="Source Sans Pro"/>
                        <a:ea typeface="Source Sans Pro"/>
                        <a:cs typeface="Source Sans Pro"/>
                        <a:sym typeface="Source Sans Pr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r>
            </a:tbl>
          </a:graphicData>
        </a:graphic>
      </p:graphicFrame>
      <p:sp>
        <p:nvSpPr>
          <p:cNvPr id="199" name="Google Shape;199;p28"/>
          <p:cNvSpPr txBox="1"/>
          <p:nvPr/>
        </p:nvSpPr>
        <p:spPr>
          <a:xfrm>
            <a:off x="6716275" y="4213800"/>
            <a:ext cx="2351400" cy="831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
                <a:latin typeface="Source Sans Pro"/>
                <a:ea typeface="Source Sans Pro"/>
                <a:cs typeface="Source Sans Pro"/>
                <a:sym typeface="Source Sans Pro"/>
              </a:rPr>
              <a:t>file:///Users/akshaynyamala/Documents/Project_1/housing_price_map.html</a:t>
            </a:r>
            <a:endParaRPr sz="1600">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00" y="696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are Some Key Factors that Could Make Housing Affordable? </a:t>
            </a:r>
            <a:endParaRPr/>
          </a:p>
        </p:txBody>
      </p:sp>
      <p:pic>
        <p:nvPicPr>
          <p:cNvPr id="205" name="Google Shape;205;p29"/>
          <p:cNvPicPr preferRelativeResize="0"/>
          <p:nvPr/>
        </p:nvPicPr>
        <p:blipFill>
          <a:blip r:embed="rId3">
            <a:alphaModFix/>
          </a:blip>
          <a:stretch>
            <a:fillRect/>
          </a:stretch>
        </p:blipFill>
        <p:spPr>
          <a:xfrm>
            <a:off x="418975" y="751375"/>
            <a:ext cx="3681225" cy="2635625"/>
          </a:xfrm>
          <a:prstGeom prst="rect">
            <a:avLst/>
          </a:prstGeom>
          <a:noFill/>
          <a:ln cap="flat" cmpd="sng" w="9525">
            <a:solidFill>
              <a:schemeClr val="dk1"/>
            </a:solidFill>
            <a:prstDash val="solid"/>
            <a:round/>
            <a:headEnd len="sm" w="sm" type="none"/>
            <a:tailEnd len="sm" w="sm" type="none"/>
          </a:ln>
        </p:spPr>
      </p:pic>
      <p:pic>
        <p:nvPicPr>
          <p:cNvPr id="206" name="Google Shape;206;p29"/>
          <p:cNvPicPr preferRelativeResize="0"/>
          <p:nvPr/>
        </p:nvPicPr>
        <p:blipFill>
          <a:blip r:embed="rId4">
            <a:alphaModFix/>
          </a:blip>
          <a:stretch>
            <a:fillRect/>
          </a:stretch>
        </p:blipFill>
        <p:spPr>
          <a:xfrm>
            <a:off x="4465825" y="751375"/>
            <a:ext cx="3849699" cy="2635626"/>
          </a:xfrm>
          <a:prstGeom prst="rect">
            <a:avLst/>
          </a:prstGeom>
          <a:noFill/>
          <a:ln cap="flat" cmpd="sng" w="9525">
            <a:solidFill>
              <a:schemeClr val="dk1"/>
            </a:solidFill>
            <a:prstDash val="solid"/>
            <a:round/>
            <a:headEnd len="sm" w="sm" type="none"/>
            <a:tailEnd len="sm" w="sm" type="none"/>
          </a:ln>
        </p:spPr>
      </p:pic>
      <p:sp>
        <p:nvSpPr>
          <p:cNvPr id="207" name="Google Shape;207;p29"/>
          <p:cNvSpPr txBox="1"/>
          <p:nvPr/>
        </p:nvSpPr>
        <p:spPr>
          <a:xfrm>
            <a:off x="110363" y="3448575"/>
            <a:ext cx="4064400" cy="15393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Huge Increase in Investment within the PropTech space within Canada over the last couple years, especially in early-stage and seed stage companies in 2021</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Companies in PropTech such as Pine, Properly, and Addy increase affordability and introduce alternative payment options to potential homeowners</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Investment in PropTech within Canada increased by 78% over the last decade</a:t>
            </a:r>
            <a:endParaRPr sz="1100">
              <a:latin typeface="Source Sans Pro"/>
              <a:ea typeface="Source Sans Pro"/>
              <a:cs typeface="Source Sans Pro"/>
              <a:sym typeface="Source Sans Pro"/>
            </a:endParaRPr>
          </a:p>
        </p:txBody>
      </p:sp>
      <p:sp>
        <p:nvSpPr>
          <p:cNvPr id="208" name="Google Shape;208;p29"/>
          <p:cNvSpPr txBox="1"/>
          <p:nvPr/>
        </p:nvSpPr>
        <p:spPr>
          <a:xfrm>
            <a:off x="4150425" y="3448575"/>
            <a:ext cx="4480500" cy="15393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New Development properties are increasing substantially to keep up with the high demand for housing within Canada</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In fact, new developments grew by 24.8% from 2020 to 2021. These properties are on track to develop over the next couple years</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Even while facing economic downturn in 2022 with rising costs of inputs, 2022 is also on track to have more developments than prior years </a:t>
            </a:r>
            <a:r>
              <a:rPr lang="en" sz="1100">
                <a:latin typeface="Source Sans Pro"/>
                <a:ea typeface="Source Sans Pro"/>
                <a:cs typeface="Source Sans Pro"/>
                <a:sym typeface="Source Sans Pro"/>
              </a:rPr>
              <a:t>excluding</a:t>
            </a:r>
            <a:r>
              <a:rPr lang="en" sz="1100">
                <a:latin typeface="Source Sans Pro"/>
                <a:ea typeface="Source Sans Pro"/>
                <a:cs typeface="Source Sans Pro"/>
                <a:sym typeface="Source Sans Pro"/>
              </a:rPr>
              <a:t> 2021</a:t>
            </a:r>
            <a:endParaRPr sz="1100">
              <a:latin typeface="Source Sans Pro"/>
              <a:ea typeface="Source Sans Pro"/>
              <a:cs typeface="Source Sans Pro"/>
              <a:sym typeface="Source Sans Pro"/>
            </a:endParaRPr>
          </a:p>
        </p:txBody>
      </p:sp>
      <p:sp>
        <p:nvSpPr>
          <p:cNvPr id="209" name="Google Shape;209;p29"/>
          <p:cNvSpPr/>
          <p:nvPr/>
        </p:nvSpPr>
        <p:spPr>
          <a:xfrm rot="-1943346">
            <a:off x="8040375" y="1361180"/>
            <a:ext cx="546049" cy="318835"/>
          </a:xfrm>
          <a:prstGeom prst="leftArrow">
            <a:avLst>
              <a:gd fmla="val 50000" name="adj1"/>
              <a:gd fmla="val 5496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txBox="1"/>
          <p:nvPr/>
        </p:nvSpPr>
        <p:spPr>
          <a:xfrm>
            <a:off x="8070500" y="450500"/>
            <a:ext cx="1073400" cy="8388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850">
                <a:latin typeface="Source Sans Pro"/>
                <a:ea typeface="Source Sans Pro"/>
                <a:cs typeface="Source Sans Pro"/>
                <a:sym typeface="Source Sans Pro"/>
              </a:rPr>
              <a:t>Q4 2022 Data Expected to Surpass 2020 New Developments Significantly</a:t>
            </a:r>
            <a:endParaRPr sz="850">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16" name="Google Shape;216;p30"/>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1100" u="sng">
                <a:solidFill>
                  <a:schemeClr val="hlink"/>
                </a:solidFill>
                <a:hlinkClick r:id="rId3"/>
              </a:rPr>
              <a:t>Real estate market: Definitions, graphs and data - Bank of Canada</a:t>
            </a:r>
            <a:endParaRPr/>
          </a:p>
          <a:p>
            <a:pPr indent="-381000" lvl="0" marL="457200" rtl="0" algn="l">
              <a:spcBef>
                <a:spcPts val="0"/>
              </a:spcBef>
              <a:spcAft>
                <a:spcPts val="0"/>
              </a:spcAft>
              <a:buSzPts val="2400"/>
              <a:buChar char="◎"/>
            </a:pPr>
            <a:r>
              <a:rPr lang="en" sz="1100" u="sng">
                <a:solidFill>
                  <a:schemeClr val="hlink"/>
                </a:solidFill>
                <a:hlinkClick r:id="rId4"/>
              </a:rPr>
              <a:t>Mortgage-Backed Securities Securitization Reports (cmhc-schl.gc.ca)</a:t>
            </a:r>
            <a:endParaRPr/>
          </a:p>
          <a:p>
            <a:pPr indent="-381000" lvl="0" marL="457200" rtl="0" algn="l">
              <a:spcBef>
                <a:spcPts val="0"/>
              </a:spcBef>
              <a:spcAft>
                <a:spcPts val="0"/>
              </a:spcAft>
              <a:buSzPts val="2400"/>
              <a:buChar char="◎"/>
            </a:pPr>
            <a:r>
              <a:rPr lang="en" sz="1100" u="sng">
                <a:solidFill>
                  <a:schemeClr val="hlink"/>
                </a:solidFill>
                <a:hlinkClick r:id="rId5"/>
              </a:rPr>
              <a:t>Crunchbase- Data on PropTech Companies</a:t>
            </a:r>
            <a:endParaRPr/>
          </a:p>
          <a:p>
            <a:pPr indent="-381000" lvl="0" marL="457200" rtl="0" algn="l">
              <a:spcBef>
                <a:spcPts val="0"/>
              </a:spcBef>
              <a:spcAft>
                <a:spcPts val="0"/>
              </a:spcAft>
              <a:buSzPts val="2400"/>
              <a:buChar char="◎"/>
            </a:pPr>
            <a:r>
              <a:rPr lang="en" sz="1100" u="sng">
                <a:solidFill>
                  <a:schemeClr val="hlink"/>
                </a:solidFill>
                <a:hlinkClick r:id="rId6"/>
              </a:rPr>
              <a:t>Statista- New Housing Developments in Canada per Quarter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11700" y="696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are Some Key Factors that Could Make Housing Affordable? </a:t>
            </a:r>
            <a:endParaRPr/>
          </a:p>
        </p:txBody>
      </p:sp>
      <p:pic>
        <p:nvPicPr>
          <p:cNvPr id="222" name="Google Shape;222;p31"/>
          <p:cNvPicPr preferRelativeResize="0"/>
          <p:nvPr/>
        </p:nvPicPr>
        <p:blipFill>
          <a:blip r:embed="rId3">
            <a:alphaModFix/>
          </a:blip>
          <a:stretch>
            <a:fillRect/>
          </a:stretch>
        </p:blipFill>
        <p:spPr>
          <a:xfrm>
            <a:off x="418975" y="751375"/>
            <a:ext cx="3681225" cy="2635625"/>
          </a:xfrm>
          <a:prstGeom prst="rect">
            <a:avLst/>
          </a:prstGeom>
          <a:noFill/>
          <a:ln cap="flat" cmpd="sng" w="9525">
            <a:solidFill>
              <a:schemeClr val="dk1"/>
            </a:solidFill>
            <a:prstDash val="solid"/>
            <a:round/>
            <a:headEnd len="sm" w="sm" type="none"/>
            <a:tailEnd len="sm" w="sm" type="none"/>
          </a:ln>
        </p:spPr>
      </p:pic>
      <p:pic>
        <p:nvPicPr>
          <p:cNvPr id="223" name="Google Shape;223;p31"/>
          <p:cNvPicPr preferRelativeResize="0"/>
          <p:nvPr/>
        </p:nvPicPr>
        <p:blipFill>
          <a:blip r:embed="rId4">
            <a:alphaModFix/>
          </a:blip>
          <a:stretch>
            <a:fillRect/>
          </a:stretch>
        </p:blipFill>
        <p:spPr>
          <a:xfrm>
            <a:off x="4465825" y="751375"/>
            <a:ext cx="3849699" cy="2635626"/>
          </a:xfrm>
          <a:prstGeom prst="rect">
            <a:avLst/>
          </a:prstGeom>
          <a:noFill/>
          <a:ln cap="flat" cmpd="sng" w="9525">
            <a:solidFill>
              <a:schemeClr val="dk1"/>
            </a:solidFill>
            <a:prstDash val="solid"/>
            <a:round/>
            <a:headEnd len="sm" w="sm" type="none"/>
            <a:tailEnd len="sm" w="sm" type="none"/>
          </a:ln>
        </p:spPr>
      </p:pic>
      <p:sp>
        <p:nvSpPr>
          <p:cNvPr id="224" name="Google Shape;224;p31"/>
          <p:cNvSpPr txBox="1"/>
          <p:nvPr/>
        </p:nvSpPr>
        <p:spPr>
          <a:xfrm>
            <a:off x="110363" y="3448575"/>
            <a:ext cx="4064400" cy="15393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Huge Increase in Investment within the PropTech space within Canada over the last couple years, especially in early-stage and seed stage companies in 2021</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Companies in PropTech such as Pine, Properly, and Addy increase affordability and introduce alternative payment options to potential homeowners</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Investment in PropTech within Canada increased by 78% over the last decade</a:t>
            </a:r>
            <a:endParaRPr sz="1100">
              <a:latin typeface="Source Sans Pro"/>
              <a:ea typeface="Source Sans Pro"/>
              <a:cs typeface="Source Sans Pro"/>
              <a:sym typeface="Source Sans Pro"/>
            </a:endParaRPr>
          </a:p>
        </p:txBody>
      </p:sp>
      <p:sp>
        <p:nvSpPr>
          <p:cNvPr id="225" name="Google Shape;225;p31"/>
          <p:cNvSpPr txBox="1"/>
          <p:nvPr/>
        </p:nvSpPr>
        <p:spPr>
          <a:xfrm>
            <a:off x="4150425" y="3448575"/>
            <a:ext cx="4480500" cy="15393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New Development properties are increasing substantially to keep up with the high demand for housing within Canada</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In fact, new developments grew by 24.8% from 2020 to 2021. These properties are on track to develop over the next couple years</a:t>
            </a:r>
            <a:endParaRPr sz="1100">
              <a:latin typeface="Source Sans Pro"/>
              <a:ea typeface="Source Sans Pro"/>
              <a:cs typeface="Source Sans Pro"/>
              <a:sym typeface="Source Sans Pro"/>
            </a:endParaRPr>
          </a:p>
          <a:p>
            <a:pPr indent="-298450" lvl="0" marL="457200" rtl="0" algn="l">
              <a:spcBef>
                <a:spcPts val="0"/>
              </a:spcBef>
              <a:spcAft>
                <a:spcPts val="0"/>
              </a:spcAft>
              <a:buSzPts val="1100"/>
              <a:buFont typeface="Source Sans Pro"/>
              <a:buChar char="●"/>
            </a:pPr>
            <a:r>
              <a:rPr lang="en" sz="1100">
                <a:latin typeface="Source Sans Pro"/>
                <a:ea typeface="Source Sans Pro"/>
                <a:cs typeface="Source Sans Pro"/>
                <a:sym typeface="Source Sans Pro"/>
              </a:rPr>
              <a:t>Even while facing economic downturn in 2022 with rising costs of inputs, 2022 is also on track to have more developments than prior years </a:t>
            </a:r>
            <a:r>
              <a:rPr lang="en" sz="1100">
                <a:latin typeface="Source Sans Pro"/>
                <a:ea typeface="Source Sans Pro"/>
                <a:cs typeface="Source Sans Pro"/>
                <a:sym typeface="Source Sans Pro"/>
              </a:rPr>
              <a:t>excluding</a:t>
            </a:r>
            <a:r>
              <a:rPr lang="en" sz="1100">
                <a:latin typeface="Source Sans Pro"/>
                <a:ea typeface="Source Sans Pro"/>
                <a:cs typeface="Source Sans Pro"/>
                <a:sym typeface="Source Sans Pro"/>
              </a:rPr>
              <a:t> 2021</a:t>
            </a:r>
            <a:endParaRPr sz="1100">
              <a:latin typeface="Source Sans Pro"/>
              <a:ea typeface="Source Sans Pro"/>
              <a:cs typeface="Source Sans Pro"/>
              <a:sym typeface="Source Sans Pro"/>
            </a:endParaRPr>
          </a:p>
        </p:txBody>
      </p:sp>
      <p:sp>
        <p:nvSpPr>
          <p:cNvPr id="226" name="Google Shape;226;p31"/>
          <p:cNvSpPr/>
          <p:nvPr/>
        </p:nvSpPr>
        <p:spPr>
          <a:xfrm rot="-1943346">
            <a:off x="8040375" y="1361180"/>
            <a:ext cx="546049" cy="318835"/>
          </a:xfrm>
          <a:prstGeom prst="leftArrow">
            <a:avLst>
              <a:gd fmla="val 50000" name="adj1"/>
              <a:gd fmla="val 5496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1"/>
          <p:cNvSpPr txBox="1"/>
          <p:nvPr/>
        </p:nvSpPr>
        <p:spPr>
          <a:xfrm>
            <a:off x="8070500" y="450500"/>
            <a:ext cx="1073400" cy="8388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850">
                <a:latin typeface="Source Sans Pro"/>
                <a:ea typeface="Source Sans Pro"/>
                <a:cs typeface="Source Sans Pro"/>
                <a:sym typeface="Source Sans Pro"/>
              </a:rPr>
              <a:t>Q4 2022 Data Expected to Surpass 2020 New Developments Significantly</a:t>
            </a:r>
            <a:endParaRPr sz="85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786150" y="181370"/>
            <a:ext cx="7571700" cy="70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Are We In a Housing Crisis?</a:t>
            </a:r>
            <a:endParaRPr sz="2500"/>
          </a:p>
        </p:txBody>
      </p:sp>
      <p:pic>
        <p:nvPicPr>
          <p:cNvPr id="81" name="Google Shape;81;p14"/>
          <p:cNvPicPr preferRelativeResize="0"/>
          <p:nvPr/>
        </p:nvPicPr>
        <p:blipFill rotWithShape="1">
          <a:blip r:embed="rId3">
            <a:alphaModFix/>
          </a:blip>
          <a:srcRect b="0" l="0" r="2410" t="0"/>
          <a:stretch/>
        </p:blipFill>
        <p:spPr>
          <a:xfrm>
            <a:off x="292700" y="1180750"/>
            <a:ext cx="4075751" cy="1884900"/>
          </a:xfrm>
          <a:prstGeom prst="rect">
            <a:avLst/>
          </a:prstGeom>
          <a:noFill/>
          <a:ln cap="flat" cmpd="sng" w="9525">
            <a:solidFill>
              <a:schemeClr val="dk1"/>
            </a:solidFill>
            <a:prstDash val="solid"/>
            <a:round/>
            <a:headEnd len="sm" w="sm" type="none"/>
            <a:tailEnd len="sm" w="sm" type="none"/>
          </a:ln>
        </p:spPr>
      </p:pic>
      <p:sp>
        <p:nvSpPr>
          <p:cNvPr id="82" name="Google Shape;82;p14"/>
          <p:cNvSpPr txBox="1"/>
          <p:nvPr>
            <p:ph idx="1" type="body"/>
          </p:nvPr>
        </p:nvSpPr>
        <p:spPr>
          <a:xfrm>
            <a:off x="246000" y="3362425"/>
            <a:ext cx="8652000" cy="15933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400"/>
              <a:t>The question of a possible housing crisis is something that many are speculating due to certain economic indicators pointing towards it. Looking at the data from the charts above, we can see that housing prices, inflation rates and interest rates have all taken a sudden uptrend due to COVID-19. This data indicates that </a:t>
            </a:r>
            <a:r>
              <a:rPr lang="en" sz="1400"/>
              <a:t>we may be experiencing a housing crisis because rising housing prices will cause higher demand due to housing becoming significantly less affordable. To combat this, interest rates have risen quite drastically recently to counter this, however, this may have a net negative affect since it is becoming much more expensive to get a mortgage.</a:t>
            </a:r>
            <a:endParaRPr sz="1400"/>
          </a:p>
        </p:txBody>
      </p:sp>
      <p:pic>
        <p:nvPicPr>
          <p:cNvPr id="83" name="Google Shape;83;p14"/>
          <p:cNvPicPr preferRelativeResize="0"/>
          <p:nvPr/>
        </p:nvPicPr>
        <p:blipFill>
          <a:blip r:embed="rId4">
            <a:alphaModFix/>
          </a:blip>
          <a:stretch>
            <a:fillRect/>
          </a:stretch>
        </p:blipFill>
        <p:spPr>
          <a:xfrm>
            <a:off x="4793000" y="1180750"/>
            <a:ext cx="4075751" cy="18849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33" name="Google Shape;233;p32"/>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1100" u="sng">
                <a:solidFill>
                  <a:schemeClr val="hlink"/>
                </a:solidFill>
                <a:hlinkClick r:id="rId3"/>
              </a:rPr>
              <a:t>Real estate market: Definitions, graphs and data - Bank of Canada</a:t>
            </a:r>
            <a:endParaRPr/>
          </a:p>
          <a:p>
            <a:pPr indent="-381000" lvl="0" marL="457200" rtl="0" algn="l">
              <a:spcBef>
                <a:spcPts val="0"/>
              </a:spcBef>
              <a:spcAft>
                <a:spcPts val="0"/>
              </a:spcAft>
              <a:buSzPts val="2400"/>
              <a:buChar char="◎"/>
            </a:pPr>
            <a:r>
              <a:rPr lang="en" sz="1100" u="sng">
                <a:solidFill>
                  <a:schemeClr val="hlink"/>
                </a:solidFill>
                <a:hlinkClick r:id="rId4"/>
              </a:rPr>
              <a:t>Mortgage-Backed Securities Securitization Reports (cmhc-schl.gc.ca)</a:t>
            </a:r>
            <a:endParaRPr/>
          </a:p>
          <a:p>
            <a:pPr indent="-381000" lvl="0" marL="457200" rtl="0" algn="l">
              <a:spcBef>
                <a:spcPts val="0"/>
              </a:spcBef>
              <a:spcAft>
                <a:spcPts val="0"/>
              </a:spcAft>
              <a:buSzPts val="2400"/>
              <a:buChar char="◎"/>
            </a:pPr>
            <a:r>
              <a:rPr lang="en" sz="1100" u="sng">
                <a:solidFill>
                  <a:schemeClr val="hlink"/>
                </a:solidFill>
                <a:hlinkClick r:id="rId5"/>
              </a:rPr>
              <a:t>Crunchbase- Data on PropTech Companies</a:t>
            </a:r>
            <a:endParaRPr/>
          </a:p>
          <a:p>
            <a:pPr indent="-381000" lvl="0" marL="457200" rtl="0" algn="l">
              <a:spcBef>
                <a:spcPts val="0"/>
              </a:spcBef>
              <a:spcAft>
                <a:spcPts val="0"/>
              </a:spcAft>
              <a:buSzPts val="2400"/>
              <a:buChar char="◎"/>
            </a:pPr>
            <a:r>
              <a:rPr lang="en" sz="1100" u="sng">
                <a:solidFill>
                  <a:schemeClr val="hlink"/>
                </a:solidFill>
                <a:hlinkClick r:id="rId6"/>
              </a:rPr>
              <a:t>Statista- New Housing Developments in Canada per Quarter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416700" y="133425"/>
            <a:ext cx="8220000" cy="70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Is there an Impact on Housing from Population Growth and Immigration?</a:t>
            </a:r>
            <a:endParaRPr sz="1800"/>
          </a:p>
        </p:txBody>
      </p:sp>
      <p:sp>
        <p:nvSpPr>
          <p:cNvPr id="89" name="Google Shape;89;p15"/>
          <p:cNvSpPr txBox="1"/>
          <p:nvPr>
            <p:ph idx="1" type="body"/>
          </p:nvPr>
        </p:nvSpPr>
        <p:spPr>
          <a:xfrm>
            <a:off x="1067700" y="3773525"/>
            <a:ext cx="6918000" cy="11544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400"/>
              <a:t>This chart comparing population growth to the number of immigrants coming to Canada from 2005-2022 indicates that there has been a surplus of immigration in canada since the beginning of 2020. As more immigrants move to Canada, </a:t>
            </a:r>
            <a:r>
              <a:rPr lang="en" sz="1400"/>
              <a:t> they will need places to live which may lead to higher demands for housing and increased housing prices.</a:t>
            </a:r>
            <a:endParaRPr sz="1400"/>
          </a:p>
        </p:txBody>
      </p:sp>
      <p:pic>
        <p:nvPicPr>
          <p:cNvPr id="90" name="Google Shape;90;p15"/>
          <p:cNvPicPr preferRelativeResize="0"/>
          <p:nvPr/>
        </p:nvPicPr>
        <p:blipFill>
          <a:blip r:embed="rId3">
            <a:alphaModFix/>
          </a:blip>
          <a:stretch>
            <a:fillRect/>
          </a:stretch>
        </p:blipFill>
        <p:spPr>
          <a:xfrm>
            <a:off x="1796125" y="883964"/>
            <a:ext cx="5526951" cy="2746812"/>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311700" y="157400"/>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the Correlation of the Above Factors to Housing?</a:t>
            </a:r>
            <a:endParaRPr/>
          </a:p>
        </p:txBody>
      </p:sp>
      <p:pic>
        <p:nvPicPr>
          <p:cNvPr id="96" name="Google Shape;96;p16"/>
          <p:cNvPicPr preferRelativeResize="0"/>
          <p:nvPr/>
        </p:nvPicPr>
        <p:blipFill>
          <a:blip r:embed="rId3">
            <a:alphaModFix/>
          </a:blip>
          <a:stretch>
            <a:fillRect/>
          </a:stretch>
        </p:blipFill>
        <p:spPr>
          <a:xfrm>
            <a:off x="194675" y="824775"/>
            <a:ext cx="4260299" cy="2962175"/>
          </a:xfrm>
          <a:prstGeom prst="rect">
            <a:avLst/>
          </a:prstGeom>
          <a:noFill/>
          <a:ln cap="flat" cmpd="sng" w="9525">
            <a:solidFill>
              <a:schemeClr val="dk1"/>
            </a:solidFill>
            <a:prstDash val="solid"/>
            <a:round/>
            <a:headEnd len="sm" w="sm" type="none"/>
            <a:tailEnd len="sm" w="sm" type="none"/>
          </a:ln>
        </p:spPr>
      </p:pic>
      <p:pic>
        <p:nvPicPr>
          <p:cNvPr id="97" name="Google Shape;97;p16"/>
          <p:cNvPicPr preferRelativeResize="0"/>
          <p:nvPr/>
        </p:nvPicPr>
        <p:blipFill>
          <a:blip r:embed="rId4">
            <a:alphaModFix/>
          </a:blip>
          <a:stretch>
            <a:fillRect/>
          </a:stretch>
        </p:blipFill>
        <p:spPr>
          <a:xfrm>
            <a:off x="4789775" y="932075"/>
            <a:ext cx="4193675" cy="2634700"/>
          </a:xfrm>
          <a:prstGeom prst="rect">
            <a:avLst/>
          </a:prstGeom>
          <a:noFill/>
          <a:ln cap="flat" cmpd="sng" w="9525">
            <a:solidFill>
              <a:schemeClr val="dk1"/>
            </a:solidFill>
            <a:prstDash val="solid"/>
            <a:round/>
            <a:headEnd len="sm" w="sm" type="none"/>
            <a:tailEnd len="sm" w="sm" type="none"/>
          </a:ln>
        </p:spPr>
      </p:pic>
      <p:sp>
        <p:nvSpPr>
          <p:cNvPr id="98" name="Google Shape;98;p16"/>
          <p:cNvSpPr txBox="1"/>
          <p:nvPr/>
        </p:nvSpPr>
        <p:spPr>
          <a:xfrm>
            <a:off x="1040625" y="3940175"/>
            <a:ext cx="6861000" cy="1046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Increases in population, interest rates, and inflation have all contributed to rising home prices. Housing prices however have increased at a much rapid rate in comparison to population increases. This suggests that prime rates and inflation have a larger correlation to housing prices than population does</a:t>
            </a:r>
            <a:endParaRPr>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688" y="599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Unaffordable has the Housing Market Become?</a:t>
            </a:r>
            <a:endParaRPr/>
          </a:p>
        </p:txBody>
      </p:sp>
      <p:sp>
        <p:nvSpPr>
          <p:cNvPr id="104" name="Google Shape;104;p17"/>
          <p:cNvSpPr txBox="1"/>
          <p:nvPr/>
        </p:nvSpPr>
        <p:spPr>
          <a:xfrm>
            <a:off x="585588" y="4030700"/>
            <a:ext cx="7972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This graph compares the new house price index with affordability index for the Canadian Housing market. The timeline is from 1993 to 2022. And the conclusion that can be drawn here is, although affordability index has </a:t>
            </a:r>
            <a:r>
              <a:rPr lang="en">
                <a:latin typeface="Source Sans Pro"/>
                <a:ea typeface="Source Sans Pro"/>
                <a:cs typeface="Source Sans Pro"/>
                <a:sym typeface="Source Sans Pro"/>
              </a:rPr>
              <a:t>increased</a:t>
            </a:r>
            <a:r>
              <a:rPr lang="en">
                <a:latin typeface="Source Sans Pro"/>
                <a:ea typeface="Source Sans Pro"/>
                <a:cs typeface="Source Sans Pro"/>
                <a:sym typeface="Source Sans Pro"/>
              </a:rPr>
              <a:t> in recent years, the new house price index has gone up at a much </a:t>
            </a:r>
            <a:r>
              <a:rPr lang="en">
                <a:latin typeface="Source Sans Pro"/>
                <a:ea typeface="Source Sans Pro"/>
                <a:cs typeface="Source Sans Pro"/>
                <a:sym typeface="Source Sans Pro"/>
              </a:rPr>
              <a:t>high</a:t>
            </a:r>
            <a:r>
              <a:rPr lang="en">
                <a:latin typeface="Source Sans Pro"/>
                <a:ea typeface="Source Sans Pro"/>
                <a:cs typeface="Source Sans Pro"/>
                <a:sym typeface="Source Sans Pro"/>
              </a:rPr>
              <a:t> rate in comparison. (Source - Bank of Canada)  </a:t>
            </a:r>
            <a:r>
              <a:rPr lang="en" sz="1200">
                <a:latin typeface="Source Sans Pro"/>
                <a:ea typeface="Source Sans Pro"/>
                <a:cs typeface="Source Sans Pro"/>
                <a:sym typeface="Source Sans Pro"/>
              </a:rPr>
              <a:t> </a:t>
            </a:r>
            <a:endParaRPr sz="1200">
              <a:latin typeface="Source Sans Pro"/>
              <a:ea typeface="Source Sans Pro"/>
              <a:cs typeface="Source Sans Pro"/>
              <a:sym typeface="Source Sans Pro"/>
            </a:endParaRPr>
          </a:p>
        </p:txBody>
      </p:sp>
      <p:pic>
        <p:nvPicPr>
          <p:cNvPr id="105" name="Google Shape;105;p17"/>
          <p:cNvPicPr preferRelativeResize="0"/>
          <p:nvPr/>
        </p:nvPicPr>
        <p:blipFill>
          <a:blip r:embed="rId3">
            <a:alphaModFix/>
          </a:blip>
          <a:stretch>
            <a:fillRect/>
          </a:stretch>
        </p:blipFill>
        <p:spPr>
          <a:xfrm>
            <a:off x="2145825" y="695975"/>
            <a:ext cx="4852326" cy="327135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0"/>
            <a:ext cx="8739900" cy="84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do Mortgage-Backed Securities Play a Role in Housing Prices?</a:t>
            </a:r>
            <a:endParaRPr/>
          </a:p>
        </p:txBody>
      </p:sp>
      <p:pic>
        <p:nvPicPr>
          <p:cNvPr id="111" name="Google Shape;111;p18"/>
          <p:cNvPicPr preferRelativeResize="0"/>
          <p:nvPr/>
        </p:nvPicPr>
        <p:blipFill>
          <a:blip r:embed="rId3">
            <a:alphaModFix/>
          </a:blip>
          <a:stretch>
            <a:fillRect/>
          </a:stretch>
        </p:blipFill>
        <p:spPr>
          <a:xfrm>
            <a:off x="2338213" y="707025"/>
            <a:ext cx="4467574" cy="3154150"/>
          </a:xfrm>
          <a:prstGeom prst="rect">
            <a:avLst/>
          </a:prstGeom>
          <a:noFill/>
          <a:ln cap="flat" cmpd="sng" w="9525">
            <a:solidFill>
              <a:schemeClr val="dk1"/>
            </a:solidFill>
            <a:prstDash val="solid"/>
            <a:round/>
            <a:headEnd len="sm" w="sm" type="none"/>
            <a:tailEnd len="sm" w="sm" type="none"/>
          </a:ln>
        </p:spPr>
      </p:pic>
      <p:sp>
        <p:nvSpPr>
          <p:cNvPr id="112" name="Google Shape;112;p18"/>
          <p:cNvSpPr txBox="1"/>
          <p:nvPr/>
        </p:nvSpPr>
        <p:spPr>
          <a:xfrm>
            <a:off x="1296850" y="3986875"/>
            <a:ext cx="64014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This bar chart clearly shows the rapid increase in issuance of mortgage-backed securities in the Canadian market from 2005-2019. And as its name suggests, this also illustrates how the amount of mortgage issued across Canada has more than tripled during this time span. (Source- Canada Mortgage &amp; Housing Corporation)</a:t>
            </a:r>
            <a:r>
              <a:rPr lang="en" sz="1200"/>
              <a:t>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idx="4294967295" type="title"/>
          </p:nvPr>
        </p:nvSpPr>
        <p:spPr>
          <a:xfrm>
            <a:off x="198175" y="130000"/>
            <a:ext cx="8015100" cy="70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How does Rental Markets Compare to Income Earned Over Time?</a:t>
            </a:r>
            <a:endParaRPr sz="1800"/>
          </a:p>
        </p:txBody>
      </p:sp>
      <p:sp>
        <p:nvSpPr>
          <p:cNvPr id="118" name="Google Shape;118;p19"/>
          <p:cNvSpPr txBox="1"/>
          <p:nvPr/>
        </p:nvSpPr>
        <p:spPr>
          <a:xfrm>
            <a:off x="471550" y="3987200"/>
            <a:ext cx="3324300" cy="7389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Source Sans Pro"/>
                <a:ea typeface="Source Sans Pro"/>
                <a:cs typeface="Source Sans Pro"/>
                <a:sym typeface="Source Sans Pro"/>
              </a:rPr>
              <a:t>There is an increasing trend in the current Rental market and in cities like Toronto and Vancouver rental prices have spiked up to 30% in 2022</a:t>
            </a:r>
            <a:endParaRPr>
              <a:latin typeface="Source Sans Pro"/>
              <a:ea typeface="Source Sans Pro"/>
              <a:cs typeface="Source Sans Pro"/>
              <a:sym typeface="Source Sans Pro"/>
            </a:endParaRPr>
          </a:p>
        </p:txBody>
      </p:sp>
      <p:sp>
        <p:nvSpPr>
          <p:cNvPr id="119" name="Google Shape;119;p19"/>
          <p:cNvSpPr txBox="1"/>
          <p:nvPr/>
        </p:nvSpPr>
        <p:spPr>
          <a:xfrm>
            <a:off x="633800" y="6223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latin typeface="Roboto Slab"/>
                <a:ea typeface="Roboto Slab"/>
                <a:cs typeface="Roboto Slab"/>
                <a:sym typeface="Roboto Slab"/>
              </a:rPr>
              <a:t>Average rent prices in Canada</a:t>
            </a:r>
            <a:endParaRPr sz="800" u="sng">
              <a:latin typeface="Roboto Slab"/>
              <a:ea typeface="Roboto Slab"/>
              <a:cs typeface="Roboto Slab"/>
              <a:sym typeface="Roboto Slab"/>
            </a:endParaRPr>
          </a:p>
        </p:txBody>
      </p:sp>
      <p:sp>
        <p:nvSpPr>
          <p:cNvPr id="120" name="Google Shape;120;p19"/>
          <p:cNvSpPr txBox="1"/>
          <p:nvPr/>
        </p:nvSpPr>
        <p:spPr>
          <a:xfrm>
            <a:off x="5086838" y="6223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latin typeface="Roboto Slab"/>
                <a:ea typeface="Roboto Slab"/>
                <a:cs typeface="Roboto Slab"/>
                <a:sym typeface="Roboto Slab"/>
              </a:rPr>
              <a:t>Median Income in Canada</a:t>
            </a:r>
            <a:endParaRPr sz="800" u="sng">
              <a:latin typeface="Roboto Slab"/>
              <a:ea typeface="Roboto Slab"/>
              <a:cs typeface="Roboto Slab"/>
              <a:sym typeface="Roboto Slab"/>
            </a:endParaRPr>
          </a:p>
        </p:txBody>
      </p:sp>
      <p:pic>
        <p:nvPicPr>
          <p:cNvPr id="121" name="Google Shape;121;p19"/>
          <p:cNvPicPr preferRelativeResize="0"/>
          <p:nvPr/>
        </p:nvPicPr>
        <p:blipFill>
          <a:blip r:embed="rId3">
            <a:alphaModFix/>
          </a:blip>
          <a:stretch>
            <a:fillRect/>
          </a:stretch>
        </p:blipFill>
        <p:spPr>
          <a:xfrm>
            <a:off x="471600" y="1091525"/>
            <a:ext cx="3324399" cy="2770325"/>
          </a:xfrm>
          <a:prstGeom prst="rect">
            <a:avLst/>
          </a:prstGeom>
          <a:noFill/>
          <a:ln cap="flat" cmpd="sng" w="9525">
            <a:solidFill>
              <a:schemeClr val="dk1"/>
            </a:solidFill>
            <a:prstDash val="solid"/>
            <a:round/>
            <a:headEnd len="sm" w="sm" type="none"/>
            <a:tailEnd len="sm" w="sm" type="none"/>
          </a:ln>
        </p:spPr>
      </p:pic>
      <p:sp>
        <p:nvSpPr>
          <p:cNvPr id="122" name="Google Shape;122;p19"/>
          <p:cNvSpPr txBox="1"/>
          <p:nvPr/>
        </p:nvSpPr>
        <p:spPr>
          <a:xfrm>
            <a:off x="4561100" y="3894950"/>
            <a:ext cx="4051500" cy="9234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200">
                <a:latin typeface="Source Sans Pro"/>
                <a:ea typeface="Source Sans Pro"/>
                <a:cs typeface="Source Sans Pro"/>
                <a:sym typeface="Source Sans Pro"/>
              </a:rPr>
              <a:t>On Average every Canadian Personal income ranges between 50K-80K per year. If this is compared to the current rental market, Every household is almost spending 30% to 40% of their income on rental and leasing purposes</a:t>
            </a:r>
            <a:endParaRPr sz="1100"/>
          </a:p>
        </p:txBody>
      </p:sp>
      <p:pic>
        <p:nvPicPr>
          <p:cNvPr id="123" name="Google Shape;123;p19"/>
          <p:cNvPicPr preferRelativeResize="0"/>
          <p:nvPr/>
        </p:nvPicPr>
        <p:blipFill>
          <a:blip r:embed="rId4">
            <a:alphaModFix/>
          </a:blip>
          <a:stretch>
            <a:fillRect/>
          </a:stretch>
        </p:blipFill>
        <p:spPr>
          <a:xfrm>
            <a:off x="4232999" y="1091525"/>
            <a:ext cx="4707697" cy="256762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4443900" y="27300"/>
            <a:ext cx="4751100" cy="80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Roboto Slab"/>
                <a:ea typeface="Roboto Slab"/>
                <a:cs typeface="Roboto Slab"/>
                <a:sym typeface="Roboto Slab"/>
              </a:rPr>
              <a:t>When Should you Buy or Rent Within the Canadian Market?</a:t>
            </a:r>
            <a:endParaRPr sz="2000"/>
          </a:p>
        </p:txBody>
      </p:sp>
      <p:sp>
        <p:nvSpPr>
          <p:cNvPr id="129" name="Google Shape;129;p20"/>
          <p:cNvSpPr txBox="1"/>
          <p:nvPr/>
        </p:nvSpPr>
        <p:spPr>
          <a:xfrm>
            <a:off x="4443900" y="827700"/>
            <a:ext cx="4700100" cy="4217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sz="1200">
                <a:latin typeface="Source Sans Pro"/>
                <a:ea typeface="Source Sans Pro"/>
                <a:cs typeface="Source Sans Pro"/>
                <a:sym typeface="Source Sans Pro"/>
              </a:rPr>
              <a:t>Price to Rent ratio is one of the important factors that could be used by an individual to make decisions.</a:t>
            </a:r>
            <a:endParaRPr sz="1200">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1200"/>
          </a:p>
          <a:p>
            <a:pPr indent="0" lvl="0" marL="457200" rtl="0" algn="l">
              <a:lnSpc>
                <a:spcPct val="115000"/>
              </a:lnSpc>
              <a:spcBef>
                <a:spcPts val="0"/>
              </a:spcBef>
              <a:spcAft>
                <a:spcPts val="0"/>
              </a:spcAft>
              <a:buNone/>
            </a:pPr>
            <a:r>
              <a:t/>
            </a:r>
            <a:endParaRPr sz="1200">
              <a:solidFill>
                <a:srgbClr val="0F2E5A"/>
              </a:solidFill>
              <a:highlight>
                <a:srgbClr val="F3F5F7"/>
              </a:highlight>
            </a:endParaRPr>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a:p>
            <a:pPr indent="0" lvl="0" marL="0" rtl="0" algn="l">
              <a:lnSpc>
                <a:spcPct val="90000"/>
              </a:lnSpc>
              <a:spcBef>
                <a:spcPts val="1000"/>
              </a:spcBef>
              <a:spcAft>
                <a:spcPts val="0"/>
              </a:spcAft>
              <a:buNone/>
            </a:pPr>
            <a:r>
              <a:t/>
            </a:r>
            <a:endParaRPr sz="1200"/>
          </a:p>
        </p:txBody>
      </p:sp>
      <p:pic>
        <p:nvPicPr>
          <p:cNvPr id="130" name="Google Shape;130;p20"/>
          <p:cNvPicPr preferRelativeResize="0"/>
          <p:nvPr/>
        </p:nvPicPr>
        <p:blipFill>
          <a:blip r:embed="rId3">
            <a:alphaModFix/>
          </a:blip>
          <a:stretch>
            <a:fillRect/>
          </a:stretch>
        </p:blipFill>
        <p:spPr>
          <a:xfrm>
            <a:off x="-334025" y="-87750"/>
            <a:ext cx="4955299" cy="3148201"/>
          </a:xfrm>
          <a:prstGeom prst="rect">
            <a:avLst/>
          </a:prstGeom>
          <a:noFill/>
          <a:ln>
            <a:noFill/>
          </a:ln>
        </p:spPr>
      </p:pic>
      <p:pic>
        <p:nvPicPr>
          <p:cNvPr id="131" name="Google Shape;131;p20"/>
          <p:cNvPicPr preferRelativeResize="0"/>
          <p:nvPr/>
        </p:nvPicPr>
        <p:blipFill>
          <a:blip r:embed="rId4">
            <a:alphaModFix/>
          </a:blip>
          <a:stretch>
            <a:fillRect/>
          </a:stretch>
        </p:blipFill>
        <p:spPr>
          <a:xfrm>
            <a:off x="-270225" y="2457571"/>
            <a:ext cx="4827701" cy="2981529"/>
          </a:xfrm>
          <a:prstGeom prst="rect">
            <a:avLst/>
          </a:prstGeom>
          <a:noFill/>
          <a:ln>
            <a:noFill/>
          </a:ln>
        </p:spPr>
      </p:pic>
      <p:pic>
        <p:nvPicPr>
          <p:cNvPr id="132" name="Google Shape;132;p20"/>
          <p:cNvPicPr preferRelativeResize="0"/>
          <p:nvPr/>
        </p:nvPicPr>
        <p:blipFill>
          <a:blip r:embed="rId5">
            <a:alphaModFix/>
          </a:blip>
          <a:stretch>
            <a:fillRect/>
          </a:stretch>
        </p:blipFill>
        <p:spPr>
          <a:xfrm>
            <a:off x="4523800" y="2861675"/>
            <a:ext cx="1827450" cy="2019975"/>
          </a:xfrm>
          <a:prstGeom prst="rect">
            <a:avLst/>
          </a:prstGeom>
          <a:noFill/>
          <a:ln cap="flat" cmpd="sng" w="9525">
            <a:solidFill>
              <a:schemeClr val="dk1"/>
            </a:solidFill>
            <a:prstDash val="solid"/>
            <a:round/>
            <a:headEnd len="sm" w="sm" type="none"/>
            <a:tailEnd len="sm" w="sm" type="none"/>
          </a:ln>
        </p:spPr>
      </p:pic>
      <p:graphicFrame>
        <p:nvGraphicFramePr>
          <p:cNvPr id="133" name="Google Shape;133;p20"/>
          <p:cNvGraphicFramePr/>
          <p:nvPr/>
        </p:nvGraphicFramePr>
        <p:xfrm>
          <a:off x="4523800" y="1366200"/>
          <a:ext cx="3000000" cy="3000000"/>
        </p:xfrm>
        <a:graphic>
          <a:graphicData uri="http://schemas.openxmlformats.org/drawingml/2006/table">
            <a:tbl>
              <a:tblPr>
                <a:noFill/>
                <a:tableStyleId>{DBF15AD8-59DA-4010-A95E-B5B0E34001B6}</a:tableStyleId>
              </a:tblPr>
              <a:tblGrid>
                <a:gridCol w="2234950"/>
                <a:gridCol w="2234950"/>
              </a:tblGrid>
              <a:tr h="271850">
                <a:tc>
                  <a:txBody>
                    <a:bodyPr/>
                    <a:lstStyle/>
                    <a:p>
                      <a:pPr indent="0" lvl="0" marL="0" rtl="0" algn="ctr">
                        <a:spcBef>
                          <a:spcPts val="0"/>
                        </a:spcBef>
                        <a:spcAft>
                          <a:spcPts val="0"/>
                        </a:spcAft>
                        <a:buNone/>
                      </a:pPr>
                      <a:r>
                        <a:rPr b="1" lang="en" sz="1000">
                          <a:latin typeface="Source Sans Pro"/>
                          <a:ea typeface="Source Sans Pro"/>
                          <a:cs typeface="Source Sans Pro"/>
                          <a:sym typeface="Source Sans Pro"/>
                        </a:rPr>
                        <a:t>Price to rent ratio</a:t>
                      </a:r>
                      <a:endParaRPr b="1" sz="1000">
                        <a:latin typeface="Source Sans Pro"/>
                        <a:ea typeface="Source Sans Pro"/>
                        <a:cs typeface="Source Sans Pro"/>
                        <a:sym typeface="Source Sans Pr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c>
                  <a:txBody>
                    <a:bodyPr/>
                    <a:lstStyle/>
                    <a:p>
                      <a:pPr indent="0" lvl="0" marL="0" rtl="0" algn="ctr">
                        <a:spcBef>
                          <a:spcPts val="0"/>
                        </a:spcBef>
                        <a:spcAft>
                          <a:spcPts val="0"/>
                        </a:spcAft>
                        <a:buNone/>
                      </a:pPr>
                      <a:r>
                        <a:rPr b="1" lang="en" sz="1000">
                          <a:latin typeface="Source Sans Pro"/>
                          <a:ea typeface="Source Sans Pro"/>
                          <a:cs typeface="Source Sans Pro"/>
                          <a:sym typeface="Source Sans Pro"/>
                        </a:rPr>
                        <a:t>Indication</a:t>
                      </a:r>
                      <a:endParaRPr b="1" sz="1000">
                        <a:latin typeface="Source Sans Pro"/>
                        <a:ea typeface="Source Sans Pro"/>
                        <a:cs typeface="Source Sans Pro"/>
                        <a:sym typeface="Source Sans Pr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r>
              <a:tr h="130525">
                <a:tc>
                  <a:txBody>
                    <a:bodyPr/>
                    <a:lstStyle/>
                    <a:p>
                      <a:pPr indent="0" lvl="0" marL="0" rtl="0" algn="ctr">
                        <a:spcBef>
                          <a:spcPts val="0"/>
                        </a:spcBef>
                        <a:spcAft>
                          <a:spcPts val="0"/>
                        </a:spcAft>
                        <a:buNone/>
                      </a:pPr>
                      <a:r>
                        <a:rPr lang="en" sz="1000">
                          <a:latin typeface="Source Sans Pro"/>
                          <a:ea typeface="Source Sans Pro"/>
                          <a:cs typeface="Source Sans Pro"/>
                          <a:sym typeface="Source Sans Pro"/>
                        </a:rPr>
                        <a:t>1-15</a:t>
                      </a:r>
                      <a:endParaRPr sz="1000">
                        <a:latin typeface="Source Sans Pro"/>
                        <a:ea typeface="Source Sans Pro"/>
                        <a:cs typeface="Source Sans Pro"/>
                        <a:sym typeface="Source Sans Pr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c>
                  <a:txBody>
                    <a:bodyPr/>
                    <a:lstStyle/>
                    <a:p>
                      <a:pPr indent="0" lvl="0" marL="0" rtl="0" algn="ctr">
                        <a:spcBef>
                          <a:spcPts val="0"/>
                        </a:spcBef>
                        <a:spcAft>
                          <a:spcPts val="0"/>
                        </a:spcAft>
                        <a:buNone/>
                      </a:pPr>
                      <a:r>
                        <a:rPr lang="en" sz="900">
                          <a:latin typeface="Source Sans Pro"/>
                          <a:ea typeface="Source Sans Pro"/>
                          <a:cs typeface="Source Sans Pro"/>
                          <a:sym typeface="Source Sans Pro"/>
                        </a:rPr>
                        <a:t>Most likely better to buy than rent</a:t>
                      </a:r>
                      <a:endParaRPr sz="900">
                        <a:latin typeface="Source Sans Pro"/>
                        <a:ea typeface="Source Sans Pro"/>
                        <a:cs typeface="Source Sans Pro"/>
                        <a:sym typeface="Source Sans Pr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r>
              <a:tr h="267050">
                <a:tc>
                  <a:txBody>
                    <a:bodyPr/>
                    <a:lstStyle/>
                    <a:p>
                      <a:pPr indent="0" lvl="0" marL="0" rtl="0" algn="ctr">
                        <a:spcBef>
                          <a:spcPts val="0"/>
                        </a:spcBef>
                        <a:spcAft>
                          <a:spcPts val="0"/>
                        </a:spcAft>
                        <a:buNone/>
                      </a:pPr>
                      <a:r>
                        <a:rPr lang="en" sz="1000">
                          <a:latin typeface="Source Sans Pro"/>
                          <a:ea typeface="Source Sans Pro"/>
                          <a:cs typeface="Source Sans Pro"/>
                          <a:sym typeface="Source Sans Pro"/>
                        </a:rPr>
                        <a:t>16-20</a:t>
                      </a:r>
                      <a:endParaRPr sz="1000">
                        <a:latin typeface="Source Sans Pro"/>
                        <a:ea typeface="Source Sans Pro"/>
                        <a:cs typeface="Source Sans Pro"/>
                        <a:sym typeface="Source Sans Pr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c>
                  <a:txBody>
                    <a:bodyPr/>
                    <a:lstStyle/>
                    <a:p>
                      <a:pPr indent="0" lvl="0" marL="0" rtl="0" algn="ctr">
                        <a:spcBef>
                          <a:spcPts val="0"/>
                        </a:spcBef>
                        <a:spcAft>
                          <a:spcPts val="0"/>
                        </a:spcAft>
                        <a:buNone/>
                      </a:pPr>
                      <a:r>
                        <a:rPr lang="en" sz="900">
                          <a:latin typeface="Source Sans Pro"/>
                          <a:ea typeface="Source Sans Pro"/>
                          <a:cs typeface="Source Sans Pro"/>
                          <a:sym typeface="Source Sans Pro"/>
                        </a:rPr>
                        <a:t>Typically better to buy than rent</a:t>
                      </a:r>
                      <a:endParaRPr sz="900">
                        <a:latin typeface="Source Sans Pro"/>
                        <a:ea typeface="Source Sans Pro"/>
                        <a:cs typeface="Source Sans Pro"/>
                        <a:sym typeface="Source Sans Pr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r>
              <a:tr h="193850">
                <a:tc>
                  <a:txBody>
                    <a:bodyPr/>
                    <a:lstStyle/>
                    <a:p>
                      <a:pPr indent="0" lvl="0" marL="0" rtl="0" algn="ctr">
                        <a:spcBef>
                          <a:spcPts val="0"/>
                        </a:spcBef>
                        <a:spcAft>
                          <a:spcPts val="0"/>
                        </a:spcAft>
                        <a:buNone/>
                      </a:pPr>
                      <a:r>
                        <a:rPr lang="en" sz="1000">
                          <a:latin typeface="Source Sans Pro"/>
                          <a:ea typeface="Source Sans Pro"/>
                          <a:cs typeface="Source Sans Pro"/>
                          <a:sym typeface="Source Sans Pro"/>
                        </a:rPr>
                        <a:t>21+</a:t>
                      </a:r>
                      <a:endParaRPr sz="1000">
                        <a:latin typeface="Source Sans Pro"/>
                        <a:ea typeface="Source Sans Pro"/>
                        <a:cs typeface="Source Sans Pro"/>
                        <a:sym typeface="Source Sans Pr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c>
                  <a:txBody>
                    <a:bodyPr/>
                    <a:lstStyle/>
                    <a:p>
                      <a:pPr indent="0" lvl="0" marL="0" rtl="0" algn="ctr">
                        <a:spcBef>
                          <a:spcPts val="0"/>
                        </a:spcBef>
                        <a:spcAft>
                          <a:spcPts val="0"/>
                        </a:spcAft>
                        <a:buNone/>
                      </a:pPr>
                      <a:r>
                        <a:rPr lang="en" sz="900">
                          <a:latin typeface="Source Sans Pro"/>
                          <a:ea typeface="Source Sans Pro"/>
                          <a:cs typeface="Source Sans Pro"/>
                          <a:sym typeface="Source Sans Pro"/>
                        </a:rPr>
                        <a:t>Better to rent than buy</a:t>
                      </a:r>
                      <a:endParaRPr sz="900">
                        <a:latin typeface="Source Sans Pro"/>
                        <a:ea typeface="Source Sans Pro"/>
                        <a:cs typeface="Source Sans Pro"/>
                        <a:sym typeface="Source Sans Pr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r>
            </a:tbl>
          </a:graphicData>
        </a:graphic>
      </p:graphicFrame>
      <p:sp>
        <p:nvSpPr>
          <p:cNvPr id="134" name="Google Shape;134;p20"/>
          <p:cNvSpPr txBox="1"/>
          <p:nvPr/>
        </p:nvSpPr>
        <p:spPr>
          <a:xfrm>
            <a:off x="6716275" y="4213800"/>
            <a:ext cx="2351400" cy="831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
                <a:latin typeface="Source Sans Pro"/>
                <a:ea typeface="Source Sans Pro"/>
                <a:cs typeface="Source Sans Pro"/>
                <a:sym typeface="Source Sans Pro"/>
              </a:rPr>
              <a:t>file:///Users/akshaynyamala/Documents/Project_1/housing_price_map.html</a:t>
            </a:r>
            <a:endParaRPr sz="1600">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ctrTitle"/>
          </p:nvPr>
        </p:nvSpPr>
        <p:spPr>
          <a:xfrm>
            <a:off x="311708" y="5398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t>The Analysis of the Canadian Housing Crisis</a:t>
            </a:r>
            <a:endParaRPr sz="4100"/>
          </a:p>
        </p:txBody>
      </p:sp>
      <p:sp>
        <p:nvSpPr>
          <p:cNvPr id="140" name="Google Shape;140;p21"/>
          <p:cNvSpPr txBox="1"/>
          <p:nvPr>
            <p:ph idx="1" type="subTitle"/>
          </p:nvPr>
        </p:nvSpPr>
        <p:spPr>
          <a:xfrm>
            <a:off x="311700" y="2683000"/>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700"/>
              <a:t>By Akshay, Jill, Jonathan, Thu, and Ritvik </a:t>
            </a:r>
            <a:endParaRPr sz="2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