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0658-D6D1-FB39-E9D4-F7ABBFD8D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F7E7E-B04C-C2BE-B826-D2293637E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69CAC-D41B-74FE-A981-E4577AD2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5EB4-9E1B-2048-8E03-9F33DC1841B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19CD9-E536-10E9-1CF1-767FDB5F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E16EC-64C5-C1E9-E032-BBD7573B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61E4-B8F9-AC40-9315-3FFDE973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6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E0ED-61A6-39A6-265D-C88D6C95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31E79-A4C1-209A-5562-0BC19934C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8B878-4857-B6F4-3121-9BEA75DA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5EB4-9E1B-2048-8E03-9F33DC1841B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D9938-1A60-CDE5-2DA9-EC6ADA16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997F-832C-FB6B-9B15-ACA46DD6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61E4-B8F9-AC40-9315-3FFDE973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7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472B5-311E-F6FD-CA98-15C8C613D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D9480-DCBB-4652-DF23-42964BABE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D1CE9-236A-B34C-B056-8E8C8D33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5EB4-9E1B-2048-8E03-9F33DC1841B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9EFA8-89E0-490D-A867-414B4AEB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09F5-3A8E-248B-EA07-8AE9FFF6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61E4-B8F9-AC40-9315-3FFDE973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1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0E7E-8DC4-6B00-CC1B-479B5F7D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2C57-9E38-A3A6-A07A-1E583155F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17DB-1B13-312D-FD84-0CC28789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5EB4-9E1B-2048-8E03-9F33DC1841B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DE792-795A-EDB1-3F85-B983051A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9F68D-B4EC-D13C-90E9-422AADCA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61E4-B8F9-AC40-9315-3FFDE973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0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5F91-80B3-6580-1F00-8BBB35E1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F32FF-0184-C9D7-2EBD-8D199D50D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F874-60F5-506D-9051-60BF814E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5EB4-9E1B-2048-8E03-9F33DC1841B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3BC7-7E46-A62F-9A9A-EEFF442D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9D844-93E8-EE70-6321-A3747C96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61E4-B8F9-AC40-9315-3FFDE973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ED31-CEEE-984D-40F4-4B3AFFF8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D054-F4E6-A006-95B4-47F64A083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230FD-B4A4-2329-0288-EDD848645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B6FA9-830C-6E1E-49EB-77359A20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5EB4-9E1B-2048-8E03-9F33DC1841B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AF1BE-1CA8-0E79-C86B-B0BA39EA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1DE1C-E026-802E-DF08-647B3BEB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61E4-B8F9-AC40-9315-3FFDE973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5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A295-305B-BC97-197F-EBDB7CEE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FFB5F-E4B6-D44B-1C57-A96CCF6FC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E1538-CAA9-F3AC-CDAE-C98C9A262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1F31D-855D-7341-4291-A26111E76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8B5A5-893B-1F1B-795B-A970988B3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4D3CB-1D61-EC75-4D40-90BF6D24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5EB4-9E1B-2048-8E03-9F33DC1841B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96309-F2F6-EFAC-DDC4-E61729CA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67921-9FE5-1D3F-D5E5-4C48A978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61E4-B8F9-AC40-9315-3FFDE973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1269-80C7-21D1-BBBF-4D7C79B4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D795B-8606-48C5-0510-603773DB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5EB4-9E1B-2048-8E03-9F33DC1841B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D797C-EDC6-0B70-B36D-2F0ED23F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7F15F-F034-22DD-D359-87C82E55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61E4-B8F9-AC40-9315-3FFDE973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2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FDBD3-A96E-352B-DDD2-9E9B0F3A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5EB4-9E1B-2048-8E03-9F33DC1841B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ECD00-FBA2-D9AA-2887-2BCFF796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91C48-CFE8-30D3-1B6C-6BBD0F2C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61E4-B8F9-AC40-9315-3FFDE973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382F-451D-5908-7CFA-F4F3BE0F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404F-1121-4DAB-3B5A-DAACDD682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0A0D-58D1-5B56-3B9A-37B02099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468A6-6867-7603-4508-A25636AC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5EB4-9E1B-2048-8E03-9F33DC1841B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6F1D1-328C-2FC9-07B1-C9F428D1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BD5FA-833E-D18A-9346-B1298CF0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61E4-B8F9-AC40-9315-3FFDE973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7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B59A-89E1-60A5-E75C-2EA9E250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7136F-4F7F-0366-7F91-CBB782259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A322F-C190-D93F-A58B-608D61635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A795E-FB11-BA07-3630-D8CAAF5B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5EB4-9E1B-2048-8E03-9F33DC1841B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E0F59-B40B-C4BE-4A81-5B23CB41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400FE-8509-825F-518C-F08DED8A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61E4-B8F9-AC40-9315-3FFDE973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6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CD984-5923-83C7-B12F-9B1D452A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9A49F-1B51-4915-37BC-D53D02CD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AE9A-CEDF-1253-0C31-4687C3B8B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05EB4-9E1B-2048-8E03-9F33DC1841B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ADCB9-0B57-A4C8-CD37-8A21732AA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F61E0-E6C4-7A5A-8089-D0483C937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B61E4-B8F9-AC40-9315-3FFDE973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6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akshaynyamala/Documents/Project_1/housing_price_map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9C219-1B0F-B6CB-FB35-CADC765F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70319"/>
            <a:ext cx="4573975" cy="1851885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      Average rent prices in Canada</a:t>
            </a:r>
            <a:br>
              <a:rPr lang="en-US" sz="2000" dirty="0">
                <a:latin typeface="Cambria" panose="02040503050406030204" pitchFamily="18" charset="0"/>
              </a:rPr>
            </a:b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1400" dirty="0">
                <a:latin typeface="Cambria" panose="02040503050406030204" pitchFamily="18" charset="0"/>
              </a:rPr>
              <a:t>There is an increasing trend in the current Rental market and in cities like Toronto and Vancouver rental prices have spiked up to 30% in 2022</a:t>
            </a:r>
            <a:endParaRPr lang="en-US" sz="2000" dirty="0">
              <a:latin typeface="Cambria" panose="02040503050406030204" pitchFamily="18" charset="0"/>
            </a:endParaRP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DD05B7CA-F595-B972-9E15-1647EFA24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97" r="-3" b="-3"/>
          <a:stretch/>
        </p:blipFill>
        <p:spPr>
          <a:xfrm>
            <a:off x="428625" y="2392326"/>
            <a:ext cx="4735905" cy="4095355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490EAA2-B34D-920A-0DDF-B190F65C9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7" r="1674" b="2"/>
          <a:stretch/>
        </p:blipFill>
        <p:spPr>
          <a:xfrm>
            <a:off x="5188940" y="2222204"/>
            <a:ext cx="6298971" cy="442148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1338856-1329-0001-F42C-D3638BA087C0}"/>
              </a:ext>
            </a:extLst>
          </p:cNvPr>
          <p:cNvSpPr txBox="1">
            <a:spLocks/>
          </p:cNvSpPr>
          <p:nvPr/>
        </p:nvSpPr>
        <p:spPr>
          <a:xfrm>
            <a:off x="6094475" y="370319"/>
            <a:ext cx="4573975" cy="1851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Cambria" panose="02040503050406030204" pitchFamily="18" charset="0"/>
              </a:rPr>
              <a:t>          Median Income in Canada</a:t>
            </a:r>
            <a:br>
              <a:rPr lang="en-US" sz="2000" dirty="0">
                <a:latin typeface="Cambria" panose="02040503050406030204" pitchFamily="18" charset="0"/>
              </a:rPr>
            </a:b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1400" dirty="0">
                <a:latin typeface="Cambria" panose="02040503050406030204" pitchFamily="18" charset="0"/>
              </a:rPr>
              <a:t>On Average every Canadian Personal income ranges between 50K-80K per year. If this is compared to the current rental market, Every household is almost spending 30% to 40% of their income on rental and leasing purposes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3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61AF017-741B-4CC0-B7C2-C9B94E5B8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FC9E5C3-B8DC-4532-8C1F-4D5331C6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863975" y="-12"/>
            <a:ext cx="8328026" cy="68579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056B9-76E9-1F2D-49B7-72E99B2B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337" y="469448"/>
            <a:ext cx="5256213" cy="539750"/>
          </a:xfrm>
        </p:spPr>
        <p:txBody>
          <a:bodyPr anchor="t">
            <a:normAutofit/>
          </a:bodyPr>
          <a:lstStyle/>
          <a:p>
            <a:pPr algn="ctr"/>
            <a:r>
              <a:rPr lang="en-US" sz="2200" dirty="0">
                <a:latin typeface="Cambria" panose="02040503050406030204" pitchFamily="18" charset="0"/>
                <a:cs typeface="Cambay Devanagari" pitchFamily="2" charset="77"/>
              </a:rPr>
              <a:t>Opportunity – Price &amp; Rent Ratio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1E99A25D-64B5-C296-9348-E5476AC65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5" r="4" b="4"/>
          <a:stretch/>
        </p:blipFill>
        <p:spPr>
          <a:xfrm>
            <a:off x="200022" y="210109"/>
            <a:ext cx="5586415" cy="317402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FD9EF9A-4BDD-1469-7D42-5481EBEB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28633"/>
            <a:ext cx="5895978" cy="49292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Price to Rent ratio is one of the important factors that could be used by an individual to make decisions. 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  <a:hlinkClick r:id="rId3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hlinkClick r:id="rId3"/>
              </a:rPr>
              <a:t>file:///Users/akshaynyamala/Documents/Project_1/housing_price_map.html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ECF32E0-3400-27D2-9EB1-1DB5157684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81"/>
          <a:stretch/>
        </p:blipFill>
        <p:spPr>
          <a:xfrm>
            <a:off x="200022" y="3594246"/>
            <a:ext cx="5608641" cy="308430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8F00051-5CB8-9348-9DC0-2AEEF6ABC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142518"/>
              </p:ext>
            </p:extLst>
          </p:nvPr>
        </p:nvGraphicFramePr>
        <p:xfrm>
          <a:off x="6118226" y="2412340"/>
          <a:ext cx="5413372" cy="2424602"/>
        </p:xfrm>
        <a:graphic>
          <a:graphicData uri="http://schemas.openxmlformats.org/drawingml/2006/table">
            <a:tbl>
              <a:tblPr/>
              <a:tblGrid>
                <a:gridCol w="2706686">
                  <a:extLst>
                    <a:ext uri="{9D8B030D-6E8A-4147-A177-3AD203B41FA5}">
                      <a16:colId xmlns:a16="http://schemas.microsoft.com/office/drawing/2014/main" val="1968171863"/>
                    </a:ext>
                  </a:extLst>
                </a:gridCol>
                <a:gridCol w="2706686">
                  <a:extLst>
                    <a:ext uri="{9D8B030D-6E8A-4147-A177-3AD203B41FA5}">
                      <a16:colId xmlns:a16="http://schemas.microsoft.com/office/drawing/2014/main" val="4114613436"/>
                    </a:ext>
                  </a:extLst>
                </a:gridCol>
              </a:tblGrid>
              <a:tr h="468040">
                <a:tc>
                  <a:txBody>
                    <a:bodyPr/>
                    <a:lstStyle/>
                    <a:p>
                      <a:pPr algn="ctr"/>
                      <a:r>
                        <a:rPr lang="en-CA" sz="1800" b="1">
                          <a:effectLst/>
                          <a:latin typeface="Cambria" panose="02040503050406030204" pitchFamily="18" charset="0"/>
                        </a:rPr>
                        <a:t>Price to rent ratio</a:t>
                      </a:r>
                      <a:endParaRPr lang="en-CA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effectLst/>
                          <a:latin typeface="Cambria" panose="02040503050406030204" pitchFamily="18" charset="0"/>
                        </a:rPr>
                        <a:t>Indication</a:t>
                      </a:r>
                      <a:endParaRPr lang="en-CA" sz="18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204349"/>
                  </a:ext>
                </a:extLst>
              </a:tr>
              <a:tr h="74426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  <a:latin typeface="Cambria" panose="02040503050406030204" pitchFamily="18" charset="0"/>
                        </a:rPr>
                        <a:t>1-15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  <a:latin typeface="Cambria" panose="02040503050406030204" pitchFamily="18" charset="0"/>
                        </a:rPr>
                        <a:t>Most likely better to buy than rent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470133"/>
                  </a:ext>
                </a:extLst>
              </a:tr>
              <a:tr h="744261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  <a:latin typeface="Cambria" panose="02040503050406030204" pitchFamily="18" charset="0"/>
                        </a:rPr>
                        <a:t>16-20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  <a:latin typeface="Cambria" panose="02040503050406030204" pitchFamily="18" charset="0"/>
                        </a:rPr>
                        <a:t>Typically better to buy than rent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793165"/>
                  </a:ext>
                </a:extLst>
              </a:tr>
              <a:tr h="4680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  <a:latin typeface="Cambria" panose="02040503050406030204" pitchFamily="18" charset="0"/>
                        </a:rPr>
                        <a:t>21+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5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  <a:latin typeface="Cambria" panose="02040503050406030204" pitchFamily="18" charset="0"/>
                        </a:rPr>
                        <a:t>Better to rent than buy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12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08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155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      Average rent prices in Canada  There is an increasing trend in the current Rental market and in cities like Toronto and Vancouver rental prices have spiked up to 30% in 2022</vt:lpstr>
      <vt:lpstr>Opportunity – Price &amp; Rent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Average rent prices in Canada  There is an increasing trend in the current Rental market and in cities like Toronto and Vancouver rental prices have spiked up to 30% in 2022</dc:title>
  <dc:creator>Akshay Nyamala</dc:creator>
  <cp:lastModifiedBy>Akshay Nyamala</cp:lastModifiedBy>
  <cp:revision>1</cp:revision>
  <dcterms:created xsi:type="dcterms:W3CDTF">2023-01-24T18:28:55Z</dcterms:created>
  <dcterms:modified xsi:type="dcterms:W3CDTF">2023-01-24T19:14:12Z</dcterms:modified>
</cp:coreProperties>
</file>