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B55A"/>
    <a:srgbClr val="E3C151"/>
    <a:srgbClr val="E4C2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1D70D7-3884-4049-A55C-EB0AEDB5BE01}"/>
              </a:ext>
            </a:extLst>
          </p:cNvPr>
          <p:cNvSpPr>
            <a:spLocks noGrp="1"/>
          </p:cNvSpPr>
          <p:nvPr>
            <p:ph type="ctrTitle"/>
          </p:nvPr>
        </p:nvSpPr>
        <p:spPr>
          <a:xfrm>
            <a:off x="1876424" y="406400"/>
            <a:ext cx="8791575" cy="2387600"/>
          </a:xfrm>
        </p:spPr>
        <p:txBody>
          <a:bodyPr/>
          <a:lstStyle/>
          <a:p>
            <a:r>
              <a:rPr lang="es-ES" i="1" dirty="0"/>
              <a:t>Clase enum y enumerados en java</a:t>
            </a:r>
          </a:p>
        </p:txBody>
      </p:sp>
      <p:sp>
        <p:nvSpPr>
          <p:cNvPr id="3" name="Subtítulo 2">
            <a:extLst>
              <a:ext uri="{FF2B5EF4-FFF2-40B4-BE49-F238E27FC236}">
                <a16:creationId xmlns:a16="http://schemas.microsoft.com/office/drawing/2014/main" id="{7D13E29A-6840-41B5-879A-3242B12B4FDC}"/>
              </a:ext>
            </a:extLst>
          </p:cNvPr>
          <p:cNvSpPr>
            <a:spLocks noGrp="1"/>
          </p:cNvSpPr>
          <p:nvPr>
            <p:ph type="subTitle" idx="1"/>
          </p:nvPr>
        </p:nvSpPr>
        <p:spPr>
          <a:xfrm>
            <a:off x="1700212" y="3429000"/>
            <a:ext cx="8791575" cy="3609363"/>
          </a:xfrm>
        </p:spPr>
        <p:txBody>
          <a:bodyPr>
            <a:normAutofit/>
          </a:bodyPr>
          <a:lstStyle/>
          <a:p>
            <a:r>
              <a:rPr lang="es-ES" sz="3200" b="1" i="1" dirty="0"/>
              <a:t>TEMA 7 PROGRAMACIÓN</a:t>
            </a:r>
          </a:p>
          <a:p>
            <a:endParaRPr lang="es-ES" sz="3200" b="1" dirty="0"/>
          </a:p>
          <a:p>
            <a:r>
              <a:rPr lang="es-ES" sz="3200" b="1" dirty="0"/>
              <a:t>     </a:t>
            </a:r>
            <a:r>
              <a:rPr lang="es-ES" sz="2400" b="1" i="1" dirty="0"/>
              <a:t>1ºCFGS DAM IES NERVIÓN</a:t>
            </a:r>
          </a:p>
          <a:p>
            <a:endParaRPr lang="es-ES" sz="3200" b="1" dirty="0"/>
          </a:p>
          <a:p>
            <a:endParaRPr lang="es-ES" sz="3200" b="1" dirty="0"/>
          </a:p>
          <a:p>
            <a:endParaRPr lang="es-ES" sz="3200" b="1" dirty="0"/>
          </a:p>
          <a:p>
            <a:endParaRPr lang="es-ES" sz="3200" b="1" dirty="0"/>
          </a:p>
        </p:txBody>
      </p:sp>
      <p:pic>
        <p:nvPicPr>
          <p:cNvPr id="7" name="Gráfico 6">
            <a:extLst>
              <a:ext uri="{FF2B5EF4-FFF2-40B4-BE49-F238E27FC236}">
                <a16:creationId xmlns:a16="http://schemas.microsoft.com/office/drawing/2014/main" id="{80B9EEDC-8CD2-4BA9-85D7-98879E80D0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24895" y="4026484"/>
            <a:ext cx="2550951" cy="2550951"/>
          </a:xfrm>
          <a:prstGeom prst="rect">
            <a:avLst/>
          </a:prstGeom>
          <a:effectLst>
            <a:glow rad="63500">
              <a:schemeClr val="accent3">
                <a:satMod val="175000"/>
                <a:alpha val="40000"/>
              </a:schemeClr>
            </a:glow>
          </a:effectLst>
        </p:spPr>
      </p:pic>
    </p:spTree>
    <p:extLst>
      <p:ext uri="{BB962C8B-B14F-4D97-AF65-F5344CB8AC3E}">
        <p14:creationId xmlns:p14="http://schemas.microsoft.com/office/powerpoint/2010/main" val="305678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B040DE-F95A-4090-A914-C63709EB3F68}"/>
              </a:ext>
            </a:extLst>
          </p:cNvPr>
          <p:cNvSpPr>
            <a:spLocks noGrp="1"/>
          </p:cNvSpPr>
          <p:nvPr>
            <p:ph type="title"/>
          </p:nvPr>
        </p:nvSpPr>
        <p:spPr>
          <a:xfrm>
            <a:off x="1233692" y="601740"/>
            <a:ext cx="9905998" cy="1478570"/>
          </a:xfrm>
        </p:spPr>
        <p:txBody>
          <a:bodyPr/>
          <a:lstStyle/>
          <a:p>
            <a:br>
              <a:rPr lang="es-ES" u="sng" dirty="0">
                <a:solidFill>
                  <a:srgbClr val="E4C24B"/>
                </a:solidFill>
              </a:rPr>
            </a:br>
            <a:r>
              <a:rPr lang="es-ES" u="sng" dirty="0">
                <a:solidFill>
                  <a:srgbClr val="E4C24B"/>
                </a:solidFill>
              </a:rPr>
              <a:t>índice</a:t>
            </a:r>
          </a:p>
        </p:txBody>
      </p:sp>
      <p:sp>
        <p:nvSpPr>
          <p:cNvPr id="3" name="Marcador de contenido 2">
            <a:extLst>
              <a:ext uri="{FF2B5EF4-FFF2-40B4-BE49-F238E27FC236}">
                <a16:creationId xmlns:a16="http://schemas.microsoft.com/office/drawing/2014/main" id="{028B2FDC-C7B4-49C2-8127-2E356C6A2C0C}"/>
              </a:ext>
            </a:extLst>
          </p:cNvPr>
          <p:cNvSpPr>
            <a:spLocks noGrp="1"/>
          </p:cNvSpPr>
          <p:nvPr>
            <p:ph idx="1"/>
          </p:nvPr>
        </p:nvSpPr>
        <p:spPr/>
        <p:txBody>
          <a:bodyPr/>
          <a:lstStyle/>
          <a:p>
            <a:pPr marL="0" indent="0">
              <a:buNone/>
            </a:pPr>
            <a:r>
              <a:rPr lang="es-ES" sz="3200" b="1" i="1" dirty="0"/>
              <a:t>-DEFINICIÓN DE ENUMERADOS</a:t>
            </a:r>
          </a:p>
          <a:p>
            <a:pPr marL="0" indent="0">
              <a:buNone/>
            </a:pPr>
            <a:r>
              <a:rPr lang="es-ES" sz="3200" b="1" i="1" dirty="0"/>
              <a:t>-¿QUÉ ES LA CLASE ENUM?</a:t>
            </a:r>
          </a:p>
          <a:p>
            <a:pPr marL="0" indent="0">
              <a:buNone/>
            </a:pPr>
            <a:r>
              <a:rPr lang="es-ES" sz="3200" b="1" i="1" dirty="0"/>
              <a:t>-COMO Y DONDE SE DEFINEN LOS ENUMERADOS</a:t>
            </a:r>
          </a:p>
          <a:p>
            <a:pPr marL="0" indent="0">
              <a:buNone/>
            </a:pPr>
            <a:r>
              <a:rPr lang="es-ES" sz="3200" b="1" i="1" dirty="0"/>
              <a:t>-EJEMPLOS DE USO EN CONDICIONALES</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2543226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7BF0C8-7BD3-4556-B7B6-507635D3B840}"/>
              </a:ext>
            </a:extLst>
          </p:cNvPr>
          <p:cNvSpPr>
            <a:spLocks noGrp="1"/>
          </p:cNvSpPr>
          <p:nvPr>
            <p:ph type="title"/>
          </p:nvPr>
        </p:nvSpPr>
        <p:spPr/>
        <p:txBody>
          <a:bodyPr/>
          <a:lstStyle/>
          <a:p>
            <a:r>
              <a:rPr lang="es-ES" u="sng" dirty="0">
                <a:solidFill>
                  <a:srgbClr val="E3C151"/>
                </a:solidFill>
              </a:rPr>
              <a:t>DEFINICIÓN DE ENUMERADOS</a:t>
            </a:r>
            <a:br>
              <a:rPr lang="es-ES" dirty="0">
                <a:solidFill>
                  <a:srgbClr val="E3C151"/>
                </a:solidFill>
              </a:rPr>
            </a:br>
            <a:endParaRPr lang="es-ES" dirty="0">
              <a:solidFill>
                <a:srgbClr val="E3C151"/>
              </a:solidFill>
            </a:endParaRPr>
          </a:p>
        </p:txBody>
      </p:sp>
      <p:sp>
        <p:nvSpPr>
          <p:cNvPr id="3" name="Marcador de contenido 2">
            <a:extLst>
              <a:ext uri="{FF2B5EF4-FFF2-40B4-BE49-F238E27FC236}">
                <a16:creationId xmlns:a16="http://schemas.microsoft.com/office/drawing/2014/main" id="{1EA94BCF-39F0-4D9E-B968-D6359EA80E5E}"/>
              </a:ext>
            </a:extLst>
          </p:cNvPr>
          <p:cNvSpPr>
            <a:spLocks noGrp="1"/>
          </p:cNvSpPr>
          <p:nvPr>
            <p:ph idx="1"/>
          </p:nvPr>
        </p:nvSpPr>
        <p:spPr>
          <a:xfrm>
            <a:off x="1141412" y="1913927"/>
            <a:ext cx="9905999" cy="3541714"/>
          </a:xfrm>
        </p:spPr>
        <p:txBody>
          <a:bodyPr/>
          <a:lstStyle/>
          <a:p>
            <a:r>
              <a:rPr lang="es-MX" dirty="0"/>
              <a:t>Una enumeración es una lista de constantes con nombre que definen un nuevo tipo de dato con un número fijo de valores permitidos.</a:t>
            </a:r>
          </a:p>
          <a:p>
            <a:r>
              <a:rPr lang="es-MX" dirty="0"/>
              <a:t>Una limitación de los enumerados a diferencia de una clase normal es que si tiene constructor, este debe de ser privado para que no se puedan crear nuevos objetos es decir solo podemos usar los ya definidos.</a:t>
            </a:r>
            <a:endParaRPr lang="es-ES" dirty="0"/>
          </a:p>
        </p:txBody>
      </p:sp>
      <p:pic>
        <p:nvPicPr>
          <p:cNvPr id="9" name="Imagen 8">
            <a:extLst>
              <a:ext uri="{FF2B5EF4-FFF2-40B4-BE49-F238E27FC236}">
                <a16:creationId xmlns:a16="http://schemas.microsoft.com/office/drawing/2014/main" id="{FF3B0FEB-40A1-46F2-833B-55742ADD0D45}"/>
              </a:ext>
            </a:extLst>
          </p:cNvPr>
          <p:cNvPicPr>
            <a:picLocks noChangeAspect="1"/>
          </p:cNvPicPr>
          <p:nvPr/>
        </p:nvPicPr>
        <p:blipFill>
          <a:blip r:embed="rId2"/>
          <a:stretch>
            <a:fillRect/>
          </a:stretch>
        </p:blipFill>
        <p:spPr>
          <a:xfrm>
            <a:off x="7516535" y="5001875"/>
            <a:ext cx="4505535" cy="907532"/>
          </a:xfrm>
          <a:prstGeom prst="rect">
            <a:avLst/>
          </a:prstGeom>
          <a:ln>
            <a:solidFill>
              <a:schemeClr val="tx2"/>
            </a:solidFill>
          </a:ln>
        </p:spPr>
      </p:pic>
      <p:pic>
        <p:nvPicPr>
          <p:cNvPr id="13" name="Imagen 12">
            <a:extLst>
              <a:ext uri="{FF2B5EF4-FFF2-40B4-BE49-F238E27FC236}">
                <a16:creationId xmlns:a16="http://schemas.microsoft.com/office/drawing/2014/main" id="{B1C557E5-6660-45EB-B5E9-6D651443AB5B}"/>
              </a:ext>
            </a:extLst>
          </p:cNvPr>
          <p:cNvPicPr>
            <a:picLocks noChangeAspect="1"/>
          </p:cNvPicPr>
          <p:nvPr/>
        </p:nvPicPr>
        <p:blipFill>
          <a:blip r:embed="rId3"/>
          <a:stretch>
            <a:fillRect/>
          </a:stretch>
        </p:blipFill>
        <p:spPr>
          <a:xfrm>
            <a:off x="166753" y="5229139"/>
            <a:ext cx="7141667" cy="374708"/>
          </a:xfrm>
          <a:prstGeom prst="rect">
            <a:avLst/>
          </a:prstGeom>
          <a:ln>
            <a:solidFill>
              <a:schemeClr val="tx2"/>
            </a:solidFill>
          </a:ln>
        </p:spPr>
      </p:pic>
    </p:spTree>
    <p:extLst>
      <p:ext uri="{BB962C8B-B14F-4D97-AF65-F5344CB8AC3E}">
        <p14:creationId xmlns:p14="http://schemas.microsoft.com/office/powerpoint/2010/main" val="263325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C677C5-3CD2-4A37-B402-88430BB1FAAD}"/>
              </a:ext>
            </a:extLst>
          </p:cNvPr>
          <p:cNvSpPr>
            <a:spLocks noGrp="1"/>
          </p:cNvSpPr>
          <p:nvPr>
            <p:ph type="title"/>
          </p:nvPr>
        </p:nvSpPr>
        <p:spPr/>
        <p:txBody>
          <a:bodyPr/>
          <a:lstStyle/>
          <a:p>
            <a:r>
              <a:rPr lang="es-ES" u="sng" dirty="0">
                <a:solidFill>
                  <a:srgbClr val="E3C151"/>
                </a:solidFill>
              </a:rPr>
              <a:t>¿QUÉ ES LA CLASE ENUM?</a:t>
            </a:r>
            <a:br>
              <a:rPr lang="es-ES" dirty="0"/>
            </a:br>
            <a:endParaRPr lang="es-ES" dirty="0"/>
          </a:p>
        </p:txBody>
      </p:sp>
      <p:sp>
        <p:nvSpPr>
          <p:cNvPr id="3" name="Marcador de contenido 2">
            <a:extLst>
              <a:ext uri="{FF2B5EF4-FFF2-40B4-BE49-F238E27FC236}">
                <a16:creationId xmlns:a16="http://schemas.microsoft.com/office/drawing/2014/main" id="{6EB333A3-C553-4189-BF9D-ADB84A54D10C}"/>
              </a:ext>
            </a:extLst>
          </p:cNvPr>
          <p:cNvSpPr>
            <a:spLocks noGrp="1"/>
          </p:cNvSpPr>
          <p:nvPr>
            <p:ph idx="1"/>
          </p:nvPr>
        </p:nvSpPr>
        <p:spPr>
          <a:xfrm>
            <a:off x="1074300" y="2097088"/>
            <a:ext cx="9905999" cy="3541714"/>
          </a:xfrm>
        </p:spPr>
        <p:txBody>
          <a:bodyPr>
            <a:normAutofit/>
          </a:bodyPr>
          <a:lstStyle/>
          <a:p>
            <a:r>
              <a:rPr lang="es-ES" dirty="0"/>
              <a:t>La clase Enum(</a:t>
            </a:r>
            <a:r>
              <a:rPr lang="es-ES" dirty="0" err="1"/>
              <a:t>java.lang.Enum</a:t>
            </a:r>
            <a:r>
              <a:rPr lang="es-ES" dirty="0"/>
              <a:t>) es la clase que utilizamos  cuando creamos objetos de tipo enumerados , este tipo de  datos al igual que el tipo de dato cadena se trata de un tipo de dato complejo y está presente en numerosos lenguajes de programación.</a:t>
            </a:r>
          </a:p>
          <a:p>
            <a:r>
              <a:rPr lang="es-ES" dirty="0"/>
              <a:t>Esta clase cuenta con una gran cantidad de métodos útiles para trabajar con los enumerados:</a:t>
            </a:r>
          </a:p>
          <a:p>
            <a:pPr marL="0" indent="0">
              <a:buNone/>
            </a:pPr>
            <a:r>
              <a:rPr lang="es-ES" i="1" dirty="0"/>
              <a:t>   https://docs.oracle.com/javase/7/docs/api/java/lang/Enum.html</a:t>
            </a:r>
          </a:p>
        </p:txBody>
      </p:sp>
    </p:spTree>
    <p:extLst>
      <p:ext uri="{BB962C8B-B14F-4D97-AF65-F5344CB8AC3E}">
        <p14:creationId xmlns:p14="http://schemas.microsoft.com/office/powerpoint/2010/main" val="2051928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8A4C41-4A49-4B23-8B8F-399E1C0BB0F5}"/>
              </a:ext>
            </a:extLst>
          </p:cNvPr>
          <p:cNvSpPr>
            <a:spLocks noGrp="1"/>
          </p:cNvSpPr>
          <p:nvPr>
            <p:ph type="title"/>
          </p:nvPr>
        </p:nvSpPr>
        <p:spPr/>
        <p:txBody>
          <a:bodyPr/>
          <a:lstStyle/>
          <a:p>
            <a:r>
              <a:rPr lang="es-ES" u="sng" dirty="0">
                <a:solidFill>
                  <a:srgbClr val="E3C151"/>
                </a:solidFill>
              </a:rPr>
              <a:t>COMO Y DONDE SE DEFINEN LOS ENUMERADOS</a:t>
            </a:r>
            <a:br>
              <a:rPr lang="es-ES" dirty="0"/>
            </a:br>
            <a:endParaRPr lang="es-ES" dirty="0"/>
          </a:p>
        </p:txBody>
      </p:sp>
      <p:sp>
        <p:nvSpPr>
          <p:cNvPr id="3" name="Marcador de contenido 2">
            <a:extLst>
              <a:ext uri="{FF2B5EF4-FFF2-40B4-BE49-F238E27FC236}">
                <a16:creationId xmlns:a16="http://schemas.microsoft.com/office/drawing/2014/main" id="{8E64A040-CA6D-4A3A-AA30-7F792E8E336B}"/>
              </a:ext>
            </a:extLst>
          </p:cNvPr>
          <p:cNvSpPr>
            <a:spLocks noGrp="1"/>
          </p:cNvSpPr>
          <p:nvPr>
            <p:ph idx="1"/>
          </p:nvPr>
        </p:nvSpPr>
        <p:spPr>
          <a:xfrm>
            <a:off x="1384693" y="1771313"/>
            <a:ext cx="9244158" cy="3522139"/>
          </a:xfrm>
        </p:spPr>
        <p:txBody>
          <a:bodyPr>
            <a:normAutofit fontScale="85000" lnSpcReduction="20000"/>
          </a:bodyPr>
          <a:lstStyle/>
          <a:p>
            <a:r>
              <a:rPr lang="es-ES" dirty="0"/>
              <a:t>A la hora de crear un objeto enumerado deberemos empezar colocando </a:t>
            </a:r>
            <a:r>
              <a:rPr lang="es-ES" dirty="0" err="1"/>
              <a:t>public</a:t>
            </a:r>
            <a:r>
              <a:rPr lang="es-ES" dirty="0"/>
              <a:t> si se define dentro de una clase y si queremos que su encapsulamiento sea público, después colocaríamos “enum” para indicar que el tipo del objeto que estamos creando y finalmente introducimos el nombre del enum, (normalmente este comienza por mayúscula por convenio) con esto tendríamos nuestro objeto enum, ahora para llenar con las constantes deberemos abrir y cerrar llaves y dentro en mayúscula escribir el nombre de cada constante, si es necesario las constantes podrán tener distintos parámetros estos se declararán como si fuesen variables dentro de nuestro enum, por ejemplo: “</a:t>
            </a:r>
            <a:r>
              <a:rPr lang="es-ES" dirty="0" err="1"/>
              <a:t>private</a:t>
            </a:r>
            <a:r>
              <a:rPr lang="es-ES" dirty="0"/>
              <a:t> </a:t>
            </a:r>
            <a:r>
              <a:rPr lang="es-ES" dirty="0" err="1"/>
              <a:t>int</a:t>
            </a:r>
            <a:r>
              <a:rPr lang="es-ES" dirty="0"/>
              <a:t> precio;” una vez establezcamos los atributos de las constantes deberemos crear el constructor por parámetros y los respectivos </a:t>
            </a:r>
            <a:r>
              <a:rPr lang="es-ES" dirty="0" err="1"/>
              <a:t>gets</a:t>
            </a:r>
            <a:r>
              <a:rPr lang="es-ES" dirty="0"/>
              <a:t> de cada uno de los atributos.</a:t>
            </a:r>
          </a:p>
        </p:txBody>
      </p:sp>
    </p:spTree>
    <p:extLst>
      <p:ext uri="{BB962C8B-B14F-4D97-AF65-F5344CB8AC3E}">
        <p14:creationId xmlns:p14="http://schemas.microsoft.com/office/powerpoint/2010/main" val="164305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2B21B5-3B15-46AF-992A-277772DCF2FA}"/>
              </a:ext>
            </a:extLst>
          </p:cNvPr>
          <p:cNvSpPr>
            <a:spLocks noGrp="1"/>
          </p:cNvSpPr>
          <p:nvPr>
            <p:ph type="title"/>
          </p:nvPr>
        </p:nvSpPr>
        <p:spPr/>
        <p:txBody>
          <a:bodyPr/>
          <a:lstStyle/>
          <a:p>
            <a:r>
              <a:rPr lang="es-ES" u="sng" dirty="0">
                <a:solidFill>
                  <a:srgbClr val="E3C151"/>
                </a:solidFill>
              </a:rPr>
              <a:t>COMO Y DONDE SE DEFINEN LOS ENUMERADOS</a:t>
            </a:r>
            <a:endParaRPr lang="es-ES" dirty="0"/>
          </a:p>
        </p:txBody>
      </p:sp>
      <p:sp>
        <p:nvSpPr>
          <p:cNvPr id="3" name="Marcador de contenido 2">
            <a:extLst>
              <a:ext uri="{FF2B5EF4-FFF2-40B4-BE49-F238E27FC236}">
                <a16:creationId xmlns:a16="http://schemas.microsoft.com/office/drawing/2014/main" id="{A8991DC3-4F82-48CC-B67F-C93F297B5AD5}"/>
              </a:ext>
            </a:extLst>
          </p:cNvPr>
          <p:cNvSpPr>
            <a:spLocks noGrp="1"/>
          </p:cNvSpPr>
          <p:nvPr>
            <p:ph idx="1"/>
          </p:nvPr>
        </p:nvSpPr>
        <p:spPr>
          <a:xfrm>
            <a:off x="1686186" y="4807787"/>
            <a:ext cx="7591147" cy="1030288"/>
          </a:xfrm>
        </p:spPr>
        <p:txBody>
          <a:bodyPr>
            <a:normAutofit fontScale="62500" lnSpcReduction="20000"/>
          </a:bodyPr>
          <a:lstStyle/>
          <a:p>
            <a:r>
              <a:rPr lang="es-ES" dirty="0"/>
              <a:t>Como vemos en el ejemplo anterior el enum no tiene </a:t>
            </a:r>
            <a:r>
              <a:rPr lang="es-ES" dirty="0" err="1"/>
              <a:t>public</a:t>
            </a:r>
            <a:r>
              <a:rPr lang="es-ES" dirty="0"/>
              <a:t> debido a que está fuera de la clase si estuviera dentro debería llevarlo , así mismo no solo pueden definirse dentro y fuera de una clase sino que pueden definirse en un fichero aparte dentro del </a:t>
            </a:r>
            <a:r>
              <a:rPr lang="es-ES" dirty="0" err="1"/>
              <a:t>package</a:t>
            </a:r>
            <a:r>
              <a:rPr lang="es-ES" dirty="0"/>
              <a:t> y que este fichero tenga el mismo nombre que el enum que declararemos.</a:t>
            </a:r>
          </a:p>
        </p:txBody>
      </p:sp>
      <p:pic>
        <p:nvPicPr>
          <p:cNvPr id="7" name="Imagen 6">
            <a:extLst>
              <a:ext uri="{FF2B5EF4-FFF2-40B4-BE49-F238E27FC236}">
                <a16:creationId xmlns:a16="http://schemas.microsoft.com/office/drawing/2014/main" id="{B8F7A741-654B-45A0-8F6E-0D3C9326053D}"/>
              </a:ext>
            </a:extLst>
          </p:cNvPr>
          <p:cNvPicPr>
            <a:picLocks noChangeAspect="1"/>
          </p:cNvPicPr>
          <p:nvPr/>
        </p:nvPicPr>
        <p:blipFill>
          <a:blip r:embed="rId2"/>
          <a:stretch>
            <a:fillRect/>
          </a:stretch>
        </p:blipFill>
        <p:spPr>
          <a:xfrm>
            <a:off x="2253450" y="1803280"/>
            <a:ext cx="7276444" cy="2377452"/>
          </a:xfrm>
          <a:prstGeom prst="rect">
            <a:avLst/>
          </a:prstGeom>
          <a:ln>
            <a:solidFill>
              <a:schemeClr val="tx2"/>
            </a:solidFill>
          </a:ln>
        </p:spPr>
      </p:pic>
    </p:spTree>
    <p:extLst>
      <p:ext uri="{BB962C8B-B14F-4D97-AF65-F5344CB8AC3E}">
        <p14:creationId xmlns:p14="http://schemas.microsoft.com/office/powerpoint/2010/main" val="603676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4186E-8EFD-4ECC-8376-E39DF95C9DE3}"/>
              </a:ext>
            </a:extLst>
          </p:cNvPr>
          <p:cNvSpPr>
            <a:spLocks noGrp="1"/>
          </p:cNvSpPr>
          <p:nvPr>
            <p:ph type="title"/>
          </p:nvPr>
        </p:nvSpPr>
        <p:spPr/>
        <p:txBody>
          <a:bodyPr/>
          <a:lstStyle/>
          <a:p>
            <a:r>
              <a:rPr lang="es-MX" u="sng" dirty="0">
                <a:solidFill>
                  <a:srgbClr val="E3C151"/>
                </a:solidFill>
              </a:rPr>
              <a:t>EJEMPLOS DE USO EN CONDICIONALES</a:t>
            </a:r>
            <a:br>
              <a:rPr lang="es-MX" dirty="0"/>
            </a:br>
            <a:endParaRPr lang="es-ES" dirty="0"/>
          </a:p>
        </p:txBody>
      </p:sp>
      <p:sp>
        <p:nvSpPr>
          <p:cNvPr id="9" name="Marcador de contenido 8">
            <a:extLst>
              <a:ext uri="{FF2B5EF4-FFF2-40B4-BE49-F238E27FC236}">
                <a16:creationId xmlns:a16="http://schemas.microsoft.com/office/drawing/2014/main" id="{6B00FE6D-06E4-4A63-9C42-1D405C8E44B1}"/>
              </a:ext>
            </a:extLst>
          </p:cNvPr>
          <p:cNvSpPr>
            <a:spLocks noGrp="1"/>
          </p:cNvSpPr>
          <p:nvPr>
            <p:ph idx="1"/>
          </p:nvPr>
        </p:nvSpPr>
        <p:spPr>
          <a:xfrm>
            <a:off x="1629240" y="4840448"/>
            <a:ext cx="7581872" cy="1047936"/>
          </a:xfrm>
        </p:spPr>
        <p:txBody>
          <a:bodyPr>
            <a:noAutofit/>
          </a:bodyPr>
          <a:lstStyle/>
          <a:p>
            <a:r>
              <a:rPr lang="es-ES" sz="1800" dirty="0"/>
              <a:t>Como apreciamos en este ejemplo usando el método </a:t>
            </a:r>
            <a:r>
              <a:rPr lang="es-ES" sz="1800" dirty="0" err="1"/>
              <a:t>valueOf</a:t>
            </a:r>
            <a:r>
              <a:rPr lang="es-ES" sz="1800" dirty="0"/>
              <a:t> declaramos un enum notas cuya constante es bien y usamos </a:t>
            </a:r>
            <a:r>
              <a:rPr lang="es-ES" sz="1800" dirty="0" err="1"/>
              <a:t>getPuntuacion</a:t>
            </a:r>
            <a:r>
              <a:rPr lang="es-ES" sz="1800" dirty="0"/>
              <a:t> para saber cuanto ha sacado, en el </a:t>
            </a:r>
            <a:r>
              <a:rPr lang="es-ES" sz="1800" dirty="0" err="1"/>
              <a:t>switch</a:t>
            </a:r>
            <a:r>
              <a:rPr lang="es-ES" sz="1800" dirty="0"/>
              <a:t> usamos como casos las distintas constantes que tenemos y pues en este caso nos imprimirá el nombre del alumno y su nota que será un bien.</a:t>
            </a:r>
          </a:p>
        </p:txBody>
      </p:sp>
      <p:pic>
        <p:nvPicPr>
          <p:cNvPr id="10" name="Marcador de contenido 6">
            <a:extLst>
              <a:ext uri="{FF2B5EF4-FFF2-40B4-BE49-F238E27FC236}">
                <a16:creationId xmlns:a16="http://schemas.microsoft.com/office/drawing/2014/main" id="{3B222AF9-C910-4429-BD25-92814AD609F9}"/>
              </a:ext>
            </a:extLst>
          </p:cNvPr>
          <p:cNvPicPr>
            <a:picLocks noChangeAspect="1"/>
          </p:cNvPicPr>
          <p:nvPr/>
        </p:nvPicPr>
        <p:blipFill>
          <a:blip r:embed="rId2"/>
          <a:stretch>
            <a:fillRect/>
          </a:stretch>
        </p:blipFill>
        <p:spPr>
          <a:xfrm>
            <a:off x="1723417" y="1816206"/>
            <a:ext cx="7487695" cy="2762636"/>
          </a:xfrm>
          <a:prstGeom prst="rect">
            <a:avLst/>
          </a:prstGeom>
          <a:ln>
            <a:solidFill>
              <a:srgbClr val="D1B55A"/>
            </a:solidFill>
          </a:ln>
        </p:spPr>
      </p:pic>
    </p:spTree>
    <p:extLst>
      <p:ext uri="{BB962C8B-B14F-4D97-AF65-F5344CB8AC3E}">
        <p14:creationId xmlns:p14="http://schemas.microsoft.com/office/powerpoint/2010/main" val="1509830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399577"/>
            <a:ext cx="9905998" cy="1478570"/>
          </a:xfrm>
        </p:spPr>
        <p:txBody>
          <a:bodyPr/>
          <a:lstStyle/>
          <a:p>
            <a:r>
              <a:rPr lang="es-MX" u="sng" dirty="0">
                <a:solidFill>
                  <a:srgbClr val="E3C151"/>
                </a:solidFill>
              </a:rPr>
              <a:t>EJEMPLOS DE USO EN CONDICIONALES</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444" y="1655940"/>
            <a:ext cx="6182588" cy="1076475"/>
          </a:xfrm>
          <a:prstGeom prst="rect">
            <a:avLst/>
          </a:prstGeom>
          <a:ln>
            <a:solidFill>
              <a:srgbClr val="D1B55A"/>
            </a:solidFill>
          </a:ln>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444" y="2907853"/>
            <a:ext cx="5992061" cy="2467319"/>
          </a:xfrm>
          <a:prstGeom prst="rect">
            <a:avLst/>
          </a:prstGeom>
          <a:ln>
            <a:solidFill>
              <a:srgbClr val="D1B55A"/>
            </a:solidFill>
          </a:ln>
        </p:spPr>
      </p:pic>
      <p:pic>
        <p:nvPicPr>
          <p:cNvPr id="6" name="Imagen 5"/>
          <p:cNvPicPr>
            <a:picLocks noChangeAspect="1"/>
          </p:cNvPicPr>
          <p:nvPr/>
        </p:nvPicPr>
        <p:blipFill rotWithShape="1">
          <a:blip r:embed="rId4">
            <a:extLst>
              <a:ext uri="{28A0092B-C50C-407E-A947-70E740481C1C}">
                <a14:useLocalDpi xmlns:a14="http://schemas.microsoft.com/office/drawing/2010/main" val="0"/>
              </a:ext>
            </a:extLst>
          </a:blip>
          <a:srcRect b="24397"/>
          <a:stretch/>
        </p:blipFill>
        <p:spPr>
          <a:xfrm>
            <a:off x="1141413" y="5836216"/>
            <a:ext cx="6754168" cy="878665"/>
          </a:xfrm>
          <a:prstGeom prst="rect">
            <a:avLst/>
          </a:prstGeom>
          <a:ln>
            <a:solidFill>
              <a:srgbClr val="D1B55A"/>
            </a:solidFill>
          </a:ln>
        </p:spPr>
      </p:pic>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444" y="5500904"/>
            <a:ext cx="3848637" cy="209579"/>
          </a:xfrm>
          <a:prstGeom prst="rect">
            <a:avLst/>
          </a:prstGeom>
          <a:ln>
            <a:solidFill>
              <a:srgbClr val="D1B55A"/>
            </a:solidFill>
          </a:ln>
        </p:spPr>
      </p:pic>
    </p:spTree>
    <p:extLst>
      <p:ext uri="{BB962C8B-B14F-4D97-AF65-F5344CB8AC3E}">
        <p14:creationId xmlns:p14="http://schemas.microsoft.com/office/powerpoint/2010/main" val="3723227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711</TotalTime>
  <Words>494</Words>
  <Application>Microsoft Office PowerPoint</Application>
  <PresentationFormat>Panorámica</PresentationFormat>
  <Paragraphs>25</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Tw Cen MT</vt:lpstr>
      <vt:lpstr>Circuito</vt:lpstr>
      <vt:lpstr>Clase enum y enumerados en java</vt:lpstr>
      <vt:lpstr> índice</vt:lpstr>
      <vt:lpstr>DEFINICIÓN DE ENUMERADOS </vt:lpstr>
      <vt:lpstr>¿QUÉ ES LA CLASE ENUM? </vt:lpstr>
      <vt:lpstr>COMO Y DONDE SE DEFINEN LOS ENUMERADOS </vt:lpstr>
      <vt:lpstr>COMO Y DONDE SE DEFINEN LOS ENUMERADOS</vt:lpstr>
      <vt:lpstr>EJEMPLOS DE USO EN CONDICIONALES </vt:lpstr>
      <vt:lpstr>EJEMPLOS DE USO EN CONDICIONALES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enum y enumerados en java</dc:title>
  <dc:creator>JUAN JOSE MUÑOZ ARENAS</dc:creator>
  <cp:lastModifiedBy>JUAN JOSE MUÑOZ ARENAS</cp:lastModifiedBy>
  <cp:revision>24</cp:revision>
  <dcterms:created xsi:type="dcterms:W3CDTF">2021-01-13T11:55:21Z</dcterms:created>
  <dcterms:modified xsi:type="dcterms:W3CDTF">2021-01-17T16:40:05Z</dcterms:modified>
</cp:coreProperties>
</file>