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69" r:id="rId4"/>
    <p:sldId id="259" r:id="rId5"/>
    <p:sldId id="263" r:id="rId6"/>
    <p:sldId id="264" r:id="rId7"/>
    <p:sldId id="272" r:id="rId8"/>
    <p:sldId id="270" r:id="rId9"/>
    <p:sldId id="267" r:id="rId10"/>
    <p:sldId id="266" r:id="rId11"/>
    <p:sldId id="265" r:id="rId12"/>
    <p:sldId id="268" r:id="rId13"/>
    <p:sldId id="260" r:id="rId14"/>
    <p:sldId id="271" r:id="rId15"/>
    <p:sldId id="261" r:id="rId16"/>
    <p:sldId id="262"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p:cViewPr varScale="1">
        <p:scale>
          <a:sx n="221" d="100"/>
          <a:sy n="221" d="100"/>
        </p:scale>
        <p:origin x="1480" y="168"/>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
        <p:nvSpPr>
          <p:cNvPr id="5" name="TextBox 4">
            <a:extLst>
              <a:ext uri="{FF2B5EF4-FFF2-40B4-BE49-F238E27FC236}">
                <a16:creationId xmlns:a16="http://schemas.microsoft.com/office/drawing/2014/main" id="{DCE431EE-3684-934D-AC4C-45CB83A2C357}"/>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6522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1718105"/>
            <a:ext cx="4663532" cy="2331766"/>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21318" y="4236766"/>
            <a:ext cx="4620896" cy="231044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F3A24B-CF59-EC44-B7A3-08B8AC7E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214" y="1718105"/>
            <a:ext cx="4035778" cy="2724150"/>
          </a:xfrm>
          <a:prstGeom prst="rect">
            <a:avLst/>
          </a:prstGeom>
        </p:spPr>
      </p:pic>
      <p:sp>
        <p:nvSpPr>
          <p:cNvPr id="7" name="TextBox 6">
            <a:extLst>
              <a:ext uri="{FF2B5EF4-FFF2-40B4-BE49-F238E27FC236}">
                <a16:creationId xmlns:a16="http://schemas.microsoft.com/office/drawing/2014/main" id="{35569D51-5822-3942-AA86-08601281FAC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pic>
        <p:nvPicPr>
          <p:cNvPr id="19" name="Picture 18" descr="A screenshot of a cell phone&#10;&#10;Description automatically generated">
            <a:extLst>
              <a:ext uri="{FF2B5EF4-FFF2-40B4-BE49-F238E27FC236}">
                <a16:creationId xmlns:a16="http://schemas.microsoft.com/office/drawing/2014/main" id="{ACFAB75C-FF61-FD41-B5B3-675DAA919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4506017"/>
            <a:ext cx="3352800" cy="201168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606506"/>
            <a:ext cx="4803228" cy="2401614"/>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196036"/>
            <a:ext cx="4803228" cy="2401614"/>
          </a:xfrm>
          <a:prstGeom prst="rect">
            <a:avLst/>
          </a:prstGeom>
        </p:spPr>
      </p:pic>
      <p:sp>
        <p:nvSpPr>
          <p:cNvPr id="5" name="TextBox 4">
            <a:extLst>
              <a:ext uri="{FF2B5EF4-FFF2-40B4-BE49-F238E27FC236}">
                <a16:creationId xmlns:a16="http://schemas.microsoft.com/office/drawing/2014/main" id="{48FA9199-67A3-014F-BACF-5E5C8A067814}"/>
              </a:ext>
            </a:extLst>
          </p:cNvPr>
          <p:cNvSpPr txBox="1"/>
          <p:nvPr/>
        </p:nvSpPr>
        <p:spPr>
          <a:xfrm>
            <a:off x="1600200" y="1371600"/>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91844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600200"/>
            <a:ext cx="6769100" cy="817562"/>
          </a:xfrm>
        </p:spPr>
        <p:txBody>
          <a:bodyPr/>
          <a:lstStyle/>
          <a:p>
            <a:pPr>
              <a:lnSpc>
                <a:spcPct val="80000"/>
              </a:lnSpc>
            </a:pPr>
            <a:r>
              <a:rPr lang="en-US" altLang="ko-KR" sz="1800" dirty="0">
                <a:latin typeface="Verdana" panose="020B0604030504040204" pitchFamily="34" charset="0"/>
                <a:ea typeface="굴림" panose="020B0600000101010101" pitchFamily="34" charset="-127"/>
              </a:rPr>
              <a:t>As is typical for a data project, the group was at the mercy of the available data.  Only certain platforms/weather stations acquired the point useful for analysis that lie in a vicinity of the path of the storm.</a:t>
            </a:r>
          </a:p>
          <a:p>
            <a:pPr>
              <a:lnSpc>
                <a:spcPct val="80000"/>
              </a:lnSpc>
            </a:pPr>
            <a:endParaRPr lang="en-US" altLang="ko-KR" sz="18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Even as useable sites were located, as the project progressed, it was found that there were several levels of incompleteness regarding the gathered data sets.  For example:</a:t>
            </a:r>
          </a:p>
          <a:p>
            <a:pPr lvl="1">
              <a:lnSpc>
                <a:spcPct val="80000"/>
              </a:lnSpc>
            </a:pPr>
            <a:r>
              <a:rPr lang="en-US" altLang="ko-KR" sz="1600" dirty="0">
                <a:latin typeface="Verdana" panose="020B0604030504040204" pitchFamily="34" charset="0"/>
                <a:ea typeface="굴림" panose="020B0600000101010101" pitchFamily="34" charset="-127"/>
              </a:rPr>
              <a:t>Inconsistency of sensor data acquisition by location and time.</a:t>
            </a:r>
          </a:p>
          <a:p>
            <a:pPr lvl="1">
              <a:lnSpc>
                <a:spcPct val="80000"/>
              </a:lnSpc>
            </a:pPr>
            <a:r>
              <a:rPr lang="en-US" altLang="ko-KR" sz="1600" dirty="0">
                <a:latin typeface="Verdana" panose="020B0604030504040204" pitchFamily="34" charset="0"/>
                <a:ea typeface="굴림" panose="020B0600000101010101" pitchFamily="34" charset="-127"/>
              </a:rPr>
              <a:t>Sensor calibration.</a:t>
            </a:r>
          </a:p>
          <a:p>
            <a:pPr lvl="1">
              <a:lnSpc>
                <a:spcPct val="80000"/>
              </a:lnSpc>
            </a:pPr>
            <a:r>
              <a:rPr lang="en-US" altLang="ko-KR" sz="1600" dirty="0">
                <a:latin typeface="Verdana" panose="020B0604030504040204" pitchFamily="34" charset="0"/>
                <a:ea typeface="굴림" panose="020B0600000101010101" pitchFamily="34" charset="-127"/>
              </a:rPr>
              <a:t>Missing data.</a:t>
            </a:r>
          </a:p>
          <a:p>
            <a:pPr lvl="1">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Erroneous data on some the data sets during the actual Hurricane. </a:t>
            </a:r>
          </a:p>
          <a:p>
            <a:pPr lvl="1">
              <a:lnSpc>
                <a:spcPct val="80000"/>
              </a:lnSpc>
            </a:pPr>
            <a:r>
              <a:rPr lang="en-US" altLang="ko-KR" sz="1600" dirty="0">
                <a:latin typeface="Verdana" panose="020B0604030504040204" pitchFamily="34" charset="0"/>
                <a:ea typeface="굴림" panose="020B0600000101010101" pitchFamily="34" charset="-127"/>
              </a:rPr>
              <a:t>Several instances of incomplete data during the storm.</a:t>
            </a:r>
          </a:p>
          <a:p>
            <a:pPr lvl="1">
              <a:lnSpc>
                <a:spcPct val="80000"/>
              </a:lnSpc>
            </a:pPr>
            <a:r>
              <a:rPr lang="en-US" altLang="ko-KR" sz="1600" dirty="0">
                <a:latin typeface="Verdana" panose="020B0604030504040204" pitchFamily="34" charset="0"/>
                <a:ea typeface="굴림" panose="020B0600000101010101" pitchFamily="34" charset="-127"/>
              </a:rPr>
              <a:t>X,Y,Z data was particularly incomplete.</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9812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(m/s);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(PSU)</a:t>
            </a:r>
          </a:p>
          <a:p>
            <a:pPr lvl="1">
              <a:lnSpc>
                <a:spcPct val="80000"/>
              </a:lnSpc>
            </a:pPr>
            <a:r>
              <a:rPr lang="en-US" altLang="ko-KR" sz="1600" b="0" dirty="0">
                <a:latin typeface="Verdana" panose="020B0604030504040204" pitchFamily="34" charset="0"/>
                <a:ea typeface="굴림" panose="020B0600000101010101" pitchFamily="34" charset="-127"/>
              </a:rPr>
              <a:t>Air Pressure (</a:t>
            </a:r>
            <a:r>
              <a:rPr lang="en-US" altLang="ko-KR" sz="1600" b="0" dirty="0" err="1">
                <a:latin typeface="Verdana" panose="020B0604030504040204" pitchFamily="34" charset="0"/>
                <a:ea typeface="굴림" panose="020B0600000101010101" pitchFamily="34" charset="-127"/>
              </a:rPr>
              <a:t>mBar</a:t>
            </a:r>
            <a:r>
              <a:rPr lang="en-US" altLang="ko-KR" sz="1600" b="0" dirty="0">
                <a:latin typeface="Verdana" panose="020B0604030504040204" pitchFamily="34" charset="0"/>
                <a:ea typeface="굴림" panose="020B0600000101010101" pitchFamily="34" charset="-127"/>
              </a:rPr>
              <a:t>)</a:t>
            </a:r>
          </a:p>
          <a:p>
            <a:pPr lvl="1">
              <a:lnSpc>
                <a:spcPct val="80000"/>
              </a:lnSpc>
            </a:pPr>
            <a:r>
              <a:rPr lang="en-US" altLang="ko-KR" sz="1600" b="0" dirty="0">
                <a:latin typeface="Verdana" panose="020B0604030504040204" pitchFamily="34" charset="0"/>
                <a:ea typeface="굴림" panose="020B0600000101010101" pitchFamily="34" charset="-127"/>
              </a:rPr>
              <a:t>Water Temperature (°C)</a:t>
            </a:r>
          </a:p>
          <a:p>
            <a:pPr lvl="1">
              <a:lnSpc>
                <a:spcPct val="80000"/>
              </a:lnSpc>
            </a:pPr>
            <a:r>
              <a:rPr lang="en-US" altLang="ko-KR" sz="1600" b="0" dirty="0">
                <a:latin typeface="Verdana" panose="020B0604030504040204" pitchFamily="34" charset="0"/>
                <a:ea typeface="굴림" panose="020B0600000101010101" pitchFamily="34" charset="-127"/>
              </a:rPr>
              <a:t>Air Temperature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marL="0" indent="0">
              <a:lnSpc>
                <a:spcPct val="80000"/>
              </a:lnSpc>
              <a:buNone/>
            </a:pPr>
            <a:r>
              <a:rPr lang="en-US" altLang="ko-KR" sz="1800" b="1" dirty="0">
                <a:latin typeface="Verdana" panose="020B0604030504040204" pitchFamily="34" charset="0"/>
                <a:ea typeface="굴림" panose="020B0600000101010101" pitchFamily="34" charset="-127"/>
              </a:rPr>
              <a:t>A </a:t>
            </a:r>
            <a:r>
              <a:rPr lang="en-US" altLang="ko-KR" sz="1800" dirty="0">
                <a:latin typeface="Verdana" panose="020B0604030504040204" pitchFamily="34" charset="0"/>
                <a:ea typeface="굴림" panose="020B0600000101010101" pitchFamily="34" charset="-127"/>
              </a:rPr>
              <a:t>= 42043</a:t>
            </a:r>
            <a:r>
              <a:rPr lang="en-US" altLang="ko-KR" sz="1800" b="1" dirty="0">
                <a:latin typeface="Verdana" panose="020B0604030504040204" pitchFamily="34" charset="0"/>
                <a:ea typeface="굴림" panose="020B0600000101010101" pitchFamily="34" charset="-127"/>
              </a:rPr>
              <a:t>	</a:t>
            </a:r>
          </a:p>
          <a:p>
            <a:pPr marL="0" indent="0">
              <a:lnSpc>
                <a:spcPct val="80000"/>
              </a:lnSpc>
              <a:buNone/>
            </a:pPr>
            <a:r>
              <a:rPr lang="en-US" altLang="ko-KR" sz="1800" b="1" dirty="0">
                <a:latin typeface="Verdana" panose="020B0604030504040204" pitchFamily="34" charset="0"/>
                <a:ea typeface="굴림" panose="020B0600000101010101" pitchFamily="34" charset="-127"/>
              </a:rPr>
              <a:t>B </a:t>
            </a:r>
            <a:r>
              <a:rPr lang="en-US" altLang="ko-KR" sz="1800" dirty="0">
                <a:latin typeface="Verdana" panose="020B0604030504040204" pitchFamily="34" charset="0"/>
                <a:ea typeface="굴림" panose="020B0600000101010101" pitchFamily="34" charset="-127"/>
              </a:rPr>
              <a:t>= 42044</a:t>
            </a:r>
          </a:p>
          <a:p>
            <a:pPr marL="0" indent="0">
              <a:lnSpc>
                <a:spcPct val="80000"/>
              </a:lnSpc>
              <a:buNone/>
            </a:pPr>
            <a:r>
              <a:rPr lang="en-US" altLang="ko-KR" sz="1800" b="1" dirty="0">
                <a:latin typeface="Verdana" panose="020B0604030504040204" pitchFamily="34" charset="0"/>
                <a:ea typeface="굴림" panose="020B0600000101010101" pitchFamily="34" charset="-127"/>
              </a:rPr>
              <a:t>C </a:t>
            </a:r>
            <a:r>
              <a:rPr lang="en-US" altLang="ko-KR" sz="1800" dirty="0">
                <a:latin typeface="Verdana" panose="020B0604030504040204" pitchFamily="34" charset="0"/>
                <a:ea typeface="굴림" panose="020B0600000101010101" pitchFamily="34" charset="-127"/>
              </a:rPr>
              <a:t>= 42047</a:t>
            </a:r>
          </a:p>
          <a:p>
            <a:pPr marL="0" indent="0">
              <a:lnSpc>
                <a:spcPct val="80000"/>
              </a:lnSpc>
              <a:buNone/>
            </a:pPr>
            <a:r>
              <a:rPr lang="en-US" altLang="ko-KR" sz="1800" b="1" dirty="0">
                <a:latin typeface="Verdana" panose="020B0604030504040204" pitchFamily="34" charset="0"/>
                <a:ea typeface="굴림" panose="020B0600000101010101" pitchFamily="34" charset="-127"/>
              </a:rPr>
              <a:t>D </a:t>
            </a:r>
            <a:r>
              <a:rPr lang="en-US" altLang="ko-KR" sz="1800" dirty="0">
                <a:latin typeface="Verdana" panose="020B0604030504040204" pitchFamily="34" charset="0"/>
                <a:ea typeface="굴림" panose="020B0600000101010101" pitchFamily="34" charset="-127"/>
              </a:rPr>
              <a:t>= 8764314</a:t>
            </a:r>
          </a:p>
          <a:p>
            <a:pPr marL="0" indent="0">
              <a:lnSpc>
                <a:spcPct val="80000"/>
              </a:lnSpc>
              <a:buNone/>
            </a:pPr>
            <a:r>
              <a:rPr lang="en-US" altLang="ko-KR" sz="1800" b="1" dirty="0">
                <a:latin typeface="Verdana" panose="020B0604030504040204" pitchFamily="34" charset="0"/>
                <a:ea typeface="굴림" panose="020B0600000101010101" pitchFamily="34" charset="-127"/>
              </a:rPr>
              <a:t>E </a:t>
            </a:r>
            <a:r>
              <a:rPr lang="en-US" altLang="ko-KR" sz="1800" dirty="0">
                <a:latin typeface="Verdana" panose="020B0604030504040204" pitchFamily="34" charset="0"/>
                <a:ea typeface="굴림" panose="020B0600000101010101" pitchFamily="34" charset="-127"/>
              </a:rPr>
              <a:t>= 8770613</a:t>
            </a:r>
          </a:p>
          <a:p>
            <a:pPr marL="0" indent="0">
              <a:lnSpc>
                <a:spcPct val="80000"/>
              </a:lnSpc>
              <a:buNone/>
            </a:pPr>
            <a:r>
              <a:rPr lang="en-US" altLang="ko-KR" sz="1800" b="1" dirty="0">
                <a:latin typeface="Verdana" panose="020B0604030504040204" pitchFamily="34" charset="0"/>
                <a:ea typeface="굴림" panose="020B0600000101010101" pitchFamily="34" charset="-127"/>
              </a:rPr>
              <a:t>F </a:t>
            </a:r>
            <a:r>
              <a:rPr lang="en-US" altLang="ko-KR" sz="1800" dirty="0">
                <a:latin typeface="Verdana" panose="020B0604030504040204" pitchFamily="34" charset="0"/>
                <a:ea typeface="굴림" panose="020B0600000101010101" pitchFamily="34" charset="-127"/>
              </a:rPr>
              <a:t>= TABS-X</a:t>
            </a:r>
          </a:p>
          <a:p>
            <a:pPr marL="0" indent="0">
              <a:lnSpc>
                <a:spcPct val="80000"/>
              </a:lnSpc>
              <a:buNone/>
            </a:pPr>
            <a:r>
              <a:rPr lang="en-US" altLang="ko-KR" sz="1800" b="1" dirty="0">
                <a:latin typeface="Verdana" panose="020B0604030504040204" pitchFamily="34" charset="0"/>
                <a:ea typeface="굴림" panose="020B0600000101010101" pitchFamily="34" charset="-127"/>
              </a:rPr>
              <a:t>G </a:t>
            </a:r>
            <a:r>
              <a:rPr lang="en-US" altLang="ko-KR" sz="1800" dirty="0">
                <a:latin typeface="Verdana" panose="020B0604030504040204" pitchFamily="34" charset="0"/>
                <a:ea typeface="굴림" panose="020B0600000101010101" pitchFamily="34" charset="-127"/>
              </a:rPr>
              <a:t>=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605096" y="2349052"/>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276573" y="4358593"/>
            <a:ext cx="350519" cy="369332"/>
          </a:xfrm>
          <a:prstGeom prst="rect">
            <a:avLst/>
          </a:prstGeom>
          <a:noFill/>
        </p:spPr>
        <p:txBody>
          <a:bodyPr wrap="square" rtlCol="0">
            <a:spAutoFit/>
          </a:bodyPr>
          <a:lstStyle/>
          <a:p>
            <a:r>
              <a:rPr lang="en-US" b="1"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837441" y="4662536"/>
            <a:ext cx="350519" cy="369332"/>
          </a:xfrm>
          <a:prstGeom prst="rect">
            <a:avLst/>
          </a:prstGeom>
          <a:noFill/>
        </p:spPr>
        <p:txBody>
          <a:bodyPr wrap="square" rtlCol="0">
            <a:spAutoFit/>
          </a:bodyPr>
          <a:lstStyle/>
          <a:p>
            <a:r>
              <a:rPr lang="en-US" b="1"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558168" y="4325552"/>
            <a:ext cx="35051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502923" y="3940046"/>
            <a:ext cx="350519" cy="369332"/>
          </a:xfrm>
          <a:prstGeom prst="rect">
            <a:avLst/>
          </a:prstGeom>
          <a:noFill/>
        </p:spPr>
        <p:txBody>
          <a:bodyPr wrap="square" rtlCol="0">
            <a:spAutoFit/>
          </a:bodyPr>
          <a:lstStyle/>
          <a:p>
            <a:r>
              <a:rPr lang="en-US" b="1"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03589" y="4847202"/>
            <a:ext cx="350519" cy="369332"/>
          </a:xfrm>
          <a:prstGeom prst="rect">
            <a:avLst/>
          </a:prstGeom>
          <a:noFill/>
        </p:spPr>
        <p:txBody>
          <a:bodyPr wrap="square" rtlCol="0">
            <a:spAutoFit/>
          </a:bodyPr>
          <a:lstStyle/>
          <a:p>
            <a:r>
              <a:rPr lang="en-US" b="1"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032017" y="5182769"/>
            <a:ext cx="350519" cy="369332"/>
          </a:xfrm>
          <a:prstGeom prst="rect">
            <a:avLst/>
          </a:prstGeom>
          <a:noFill/>
        </p:spPr>
        <p:txBody>
          <a:bodyPr wrap="square" rtlCol="0">
            <a:spAutoFit/>
          </a:bodyPr>
          <a:lstStyle/>
          <a:p>
            <a:r>
              <a:rPr lang="en-US" b="1"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69555" y="4700912"/>
            <a:ext cx="350519" cy="369332"/>
          </a:xfrm>
          <a:prstGeom prst="rect">
            <a:avLst/>
          </a:prstGeom>
          <a:noFill/>
        </p:spPr>
        <p:txBody>
          <a:bodyPr wrap="square" rtlCol="0">
            <a:spAutoFit/>
          </a:bodyPr>
          <a:lstStyle/>
          <a:p>
            <a:r>
              <a:rPr lang="en-US" b="1"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600" dirty="0">
                <a:latin typeface="Verdana" panose="020B0604030504040204" pitchFamily="34" charset="0"/>
                <a:ea typeface="굴림" panose="020B0600000101010101" pitchFamily="34" charset="-127"/>
              </a:rPr>
              <a:t>The GSOOS site referenced previously was scanned for availability of .csv data.  The Harvey path was cross-referenced for general location.  The seven locations shown contained the most complete data sets in regard to attributes that could be studied: </a:t>
            </a:r>
          </a:p>
          <a:p>
            <a:pPr lvl="1">
              <a:lnSpc>
                <a:spcPct val="80000"/>
              </a:lnSpc>
            </a:pPr>
            <a:r>
              <a:rPr lang="en-US" altLang="ko-KR" sz="1200" dirty="0">
                <a:latin typeface="Verdana" panose="020B0604030504040204" pitchFamily="34" charset="0"/>
                <a:ea typeface="굴림" panose="020B0600000101010101" pitchFamily="34" charset="-127"/>
              </a:rPr>
              <a:t>Wind speed was considered dependent variable.</a:t>
            </a:r>
          </a:p>
          <a:p>
            <a:pPr lvl="1">
              <a:lnSpc>
                <a:spcPct val="80000"/>
              </a:lnSpc>
            </a:pPr>
            <a:r>
              <a:rPr lang="en-US" altLang="ko-KR" sz="1200" dirty="0">
                <a:latin typeface="Verdana" panose="020B0604030504040204" pitchFamily="34" charset="0"/>
                <a:ea typeface="굴림" panose="020B0600000101010101" pitchFamily="34" charset="-127"/>
              </a:rPr>
              <a:t>Salinity, air temp, water temp, air pressure were independent attributes to be studied.  </a:t>
            </a:r>
          </a:p>
          <a:p>
            <a:pPr lvl="1">
              <a:lnSpc>
                <a:spcPct val="80000"/>
              </a:lnSpc>
            </a:pPr>
            <a:endParaRPr lang="en-US" altLang="ko-KR" sz="12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Rebel Reza’s badass cleaner worked here….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Stuff and things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Adding</a:t>
            </a:r>
          </a:p>
          <a:p>
            <a:pPr>
              <a:lnSpc>
                <a:spcPct val="80000"/>
              </a:lnSpc>
            </a:pPr>
            <a:r>
              <a:rPr lang="en-US" altLang="ko-KR" sz="1600" dirty="0">
                <a:latin typeface="Verdana" panose="020B0604030504040204" pitchFamily="34" charset="0"/>
                <a:ea typeface="굴림" panose="020B0600000101010101" pitchFamily="34" charset="-127"/>
              </a:rPr>
              <a:t>s</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endParaRPr lang="en-US" altLang="ko-KR" sz="16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9983-785B-DF45-9552-604655E0ADFA}"/>
              </a:ext>
            </a:extLst>
          </p:cNvPr>
          <p:cNvSpPr>
            <a:spLocks noGrp="1"/>
          </p:cNvSpPr>
          <p:nvPr>
            <p:ph type="title"/>
          </p:nvPr>
        </p:nvSpPr>
        <p:spPr/>
        <p:txBody>
          <a:bodyPr/>
          <a:lstStyle/>
          <a:p>
            <a:r>
              <a:rPr lang="en-US" altLang="en-US" b="1" dirty="0">
                <a:latin typeface="Tahoma" panose="020B0604030504040204" pitchFamily="34" charset="0"/>
              </a:rPr>
              <a:t>Data Cleanup, Cont.</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BD8D1913-5F8C-C144-89D1-CA0F88182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96143"/>
            <a:ext cx="2494292" cy="4892365"/>
          </a:xfrm>
        </p:spPr>
      </p:pic>
      <p:pic>
        <p:nvPicPr>
          <p:cNvPr id="7" name="Picture 6" descr="A close up of text on a white background&#10;&#10;Description automatically generated">
            <a:extLst>
              <a:ext uri="{FF2B5EF4-FFF2-40B4-BE49-F238E27FC236}">
                <a16:creationId xmlns:a16="http://schemas.microsoft.com/office/drawing/2014/main" id="{6CF5768A-1C6B-EC45-ACE5-06CB7C7A8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828800"/>
            <a:ext cx="2362200" cy="4767742"/>
          </a:xfrm>
          <a:prstGeom prst="rect">
            <a:avLst/>
          </a:prstGeom>
        </p:spPr>
      </p:pic>
      <p:sp>
        <p:nvSpPr>
          <p:cNvPr id="8" name="TextBox 7">
            <a:extLst>
              <a:ext uri="{FF2B5EF4-FFF2-40B4-BE49-F238E27FC236}">
                <a16:creationId xmlns:a16="http://schemas.microsoft.com/office/drawing/2014/main" id="{F00C8BAF-27F2-F54A-9574-1D30A8F4550B}"/>
              </a:ext>
            </a:extLst>
          </p:cNvPr>
          <p:cNvSpPr txBox="1"/>
          <p:nvPr/>
        </p:nvSpPr>
        <p:spPr>
          <a:xfrm>
            <a:off x="4814618" y="1955942"/>
            <a:ext cx="1143000" cy="923330"/>
          </a:xfrm>
          <a:prstGeom prst="rect">
            <a:avLst/>
          </a:prstGeom>
          <a:noFill/>
        </p:spPr>
        <p:txBody>
          <a:bodyPr wrap="square" rtlCol="0">
            <a:spAutoFit/>
          </a:bodyPr>
          <a:lstStyle/>
          <a:p>
            <a:r>
              <a:rPr lang="en-US" dirty="0">
                <a:highlight>
                  <a:srgbClr val="FFFF00"/>
                </a:highlight>
              </a:rPr>
              <a:t>Once the data was cleaned</a:t>
            </a:r>
          </a:p>
        </p:txBody>
      </p:sp>
      <p:sp>
        <p:nvSpPr>
          <p:cNvPr id="10" name="TextBox 9">
            <a:extLst>
              <a:ext uri="{FF2B5EF4-FFF2-40B4-BE49-F238E27FC236}">
                <a16:creationId xmlns:a16="http://schemas.microsoft.com/office/drawing/2014/main" id="{D554D220-53C7-C845-B0FC-0DC1BF1CAC4C}"/>
              </a:ext>
            </a:extLst>
          </p:cNvPr>
          <p:cNvSpPr txBox="1"/>
          <p:nvPr/>
        </p:nvSpPr>
        <p:spPr>
          <a:xfrm>
            <a:off x="173337" y="1865173"/>
            <a:ext cx="1524000" cy="3323987"/>
          </a:xfrm>
          <a:prstGeom prst="rect">
            <a:avLst/>
          </a:prstGeom>
          <a:noFill/>
        </p:spPr>
        <p:txBody>
          <a:bodyPr wrap="square" rtlCol="0">
            <a:spAutoFit/>
          </a:bodyPr>
          <a:lstStyle/>
          <a:p>
            <a:r>
              <a:rPr lang="en-US" sz="1400" dirty="0"/>
              <a:t>All .csv files were combined into a data frame and examined for continuity:  the  It was noticed that there were several gaps. This was handled by an outside join weighted on the dates and times of collection.  </a:t>
            </a:r>
          </a:p>
        </p:txBody>
      </p:sp>
      <p:sp>
        <p:nvSpPr>
          <p:cNvPr id="12" name="Right Arrow 11">
            <a:extLst>
              <a:ext uri="{FF2B5EF4-FFF2-40B4-BE49-F238E27FC236}">
                <a16:creationId xmlns:a16="http://schemas.microsoft.com/office/drawing/2014/main" id="{65B7C691-D6EE-9143-AA5D-C4AADE1F75F0}"/>
              </a:ext>
            </a:extLst>
          </p:cNvPr>
          <p:cNvSpPr/>
          <p:nvPr/>
        </p:nvSpPr>
        <p:spPr>
          <a:xfrm>
            <a:off x="1452985" y="3429000"/>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EF31EAB-AB87-3443-BB6B-92832A604BFB}"/>
              </a:ext>
            </a:extLst>
          </p:cNvPr>
          <p:cNvSpPr/>
          <p:nvPr/>
        </p:nvSpPr>
        <p:spPr>
          <a:xfrm>
            <a:off x="6049962" y="3414547"/>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77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1676400"/>
            <a:ext cx="4800600" cy="2514602"/>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110257"/>
            <a:ext cx="4800600" cy="2400300"/>
          </a:xfrm>
          <a:prstGeom prst="rect">
            <a:avLst/>
          </a:prstGeom>
        </p:spPr>
      </p:pic>
      <p:sp>
        <p:nvSpPr>
          <p:cNvPr id="4" name="TextBox 3">
            <a:extLst>
              <a:ext uri="{FF2B5EF4-FFF2-40B4-BE49-F238E27FC236}">
                <a16:creationId xmlns:a16="http://schemas.microsoft.com/office/drawing/2014/main" id="{690F72CE-09E2-5D4D-B4AB-8452B12ACF36}"/>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pic>
        <p:nvPicPr>
          <p:cNvPr id="7" name="Picture 6" descr="A screenshot of a cell phone screen with text&#10;&#10;Description automatically generated">
            <a:extLst>
              <a:ext uri="{FF2B5EF4-FFF2-40B4-BE49-F238E27FC236}">
                <a16:creationId xmlns:a16="http://schemas.microsoft.com/office/drawing/2014/main" id="{49814C83-C3C5-204A-B158-473BF5F93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804356"/>
            <a:ext cx="3118445" cy="2827161"/>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398" y="1861066"/>
            <a:ext cx="4983708" cy="2491854"/>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191000"/>
            <a:ext cx="4983710" cy="2491855"/>
          </a:xfrm>
          <a:prstGeom prst="rect">
            <a:avLst/>
          </a:prstGeom>
        </p:spPr>
      </p:pic>
      <p:sp>
        <p:nvSpPr>
          <p:cNvPr id="5" name="TextBox 4">
            <a:extLst>
              <a:ext uri="{FF2B5EF4-FFF2-40B4-BE49-F238E27FC236}">
                <a16:creationId xmlns:a16="http://schemas.microsoft.com/office/drawing/2014/main" id="{D7657B8F-DCE0-DD47-B670-8997A764CB9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3076025934"/>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2559</TotalTime>
  <Words>598</Words>
  <Application>Microsoft Macintosh PowerPoint</Application>
  <PresentationFormat>On-screen Show (4:3)</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Data Cleanup, Cont.</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54</cp:revision>
  <dcterms:created xsi:type="dcterms:W3CDTF">2020-09-16T13:30:06Z</dcterms:created>
  <dcterms:modified xsi:type="dcterms:W3CDTF">2020-09-20T22:23:47Z</dcterms:modified>
</cp:coreProperties>
</file>