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7"/>
  </p:handoutMasterIdLst>
  <p:sldIdLst>
    <p:sldId id="256" r:id="rId2"/>
    <p:sldId id="257" r:id="rId3"/>
    <p:sldId id="269" r:id="rId4"/>
    <p:sldId id="259" r:id="rId5"/>
    <p:sldId id="263" r:id="rId6"/>
    <p:sldId id="264" r:id="rId7"/>
    <p:sldId id="270" r:id="rId8"/>
    <p:sldId id="267" r:id="rId9"/>
    <p:sldId id="266" r:id="rId10"/>
    <p:sldId id="265" r:id="rId11"/>
    <p:sldId id="268" r:id="rId12"/>
    <p:sldId id="260" r:id="rId13"/>
    <p:sldId id="271" r:id="rId14"/>
    <p:sldId id="261" r:id="rId15"/>
    <p:sldId id="262" r:id="rId1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37" autoAdjust="0"/>
    <p:restoredTop sz="94660"/>
  </p:normalViewPr>
  <p:slideViewPr>
    <p:cSldViewPr>
      <p:cViewPr varScale="1">
        <p:scale>
          <a:sx n="224" d="100"/>
          <a:sy n="224" d="100"/>
        </p:scale>
        <p:origin x="1856" y="17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F02AF8D-9058-4F45-99D0-77C6A99AE631}"/>
              </a:ext>
            </a:extLst>
          </p:cNvPr>
          <p:cNvSpPr>
            <a:spLocks noGrp="1" noChangeArrowheads="1"/>
          </p:cNvSpPr>
          <p:nvPr>
            <p:ph type="ctrTitle"/>
          </p:nvPr>
        </p:nvSpPr>
        <p:spPr>
          <a:xfrm>
            <a:off x="250825" y="5373688"/>
            <a:ext cx="6048375" cy="750887"/>
          </a:xfrm>
        </p:spPr>
        <p:txBody>
          <a:bodyPr/>
          <a:lstStyle>
            <a:lvl1pPr>
              <a:defRPr sz="2800" b="1"/>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E16743E1-6BF9-464E-B0DF-B7C4A2690A55}"/>
              </a:ext>
            </a:extLst>
          </p:cNvPr>
          <p:cNvSpPr>
            <a:spLocks noGrp="1" noChangeArrowheads="1"/>
          </p:cNvSpPr>
          <p:nvPr>
            <p:ph type="subTitle" idx="1"/>
          </p:nvPr>
        </p:nvSpPr>
        <p:spPr>
          <a:xfrm>
            <a:off x="250825" y="6094413"/>
            <a:ext cx="6048375" cy="503237"/>
          </a:xfrm>
          <a:effectLst>
            <a:outerShdw dist="17961" dir="2700000" algn="ctr" rotWithShape="0">
              <a:schemeClr val="bg2"/>
            </a:outerShdw>
          </a:effectLst>
        </p:spPr>
        <p:txBody>
          <a:bodyPr/>
          <a:lstStyle>
            <a:lvl1pPr marL="0" indent="0">
              <a:buFontTx/>
              <a:buNone/>
              <a:defRPr sz="2400" b="1">
                <a:solidFill>
                  <a:schemeClr val="bg1"/>
                </a:solidFill>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069A-2AD8-4032-B780-8ADD47AE3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A7FC1C-5735-459E-BF90-22E6E204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73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F52B6-A230-47E6-9805-54D380342692}"/>
              </a:ext>
            </a:extLst>
          </p:cNvPr>
          <p:cNvSpPr>
            <a:spLocks noGrp="1"/>
          </p:cNvSpPr>
          <p:nvPr>
            <p:ph type="title" orient="vert"/>
          </p:nvPr>
        </p:nvSpPr>
        <p:spPr>
          <a:xfrm>
            <a:off x="7019925" y="400050"/>
            <a:ext cx="1800225" cy="59102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BF88D5-AAA3-46ED-989A-014A80794CF0}"/>
              </a:ext>
            </a:extLst>
          </p:cNvPr>
          <p:cNvSpPr>
            <a:spLocks noGrp="1"/>
          </p:cNvSpPr>
          <p:nvPr>
            <p:ph type="body" orient="vert" idx="1"/>
          </p:nvPr>
        </p:nvSpPr>
        <p:spPr>
          <a:xfrm>
            <a:off x="1619250" y="400050"/>
            <a:ext cx="5248275" cy="5910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417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1481-0E0C-45E6-8EBE-57D286EE9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63FE0-C784-42B8-AA49-7C353BD23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953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66C-CEA5-42DD-99DA-47704DD27DE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821E6-E246-4BE9-BBFE-ED8784AB6E4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61527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EEB3-D020-42C4-A513-14E948438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B8F85-1EEA-41E2-AA43-73CEBB5A9C4C}"/>
              </a:ext>
            </a:extLst>
          </p:cNvPr>
          <p:cNvSpPr>
            <a:spLocks noGrp="1"/>
          </p:cNvSpPr>
          <p:nvPr>
            <p:ph sz="half" idx="1"/>
          </p:nvPr>
        </p:nvSpPr>
        <p:spPr>
          <a:xfrm>
            <a:off x="161925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BC5218-40E7-4194-B36D-5B945EDDFA27}"/>
              </a:ext>
            </a:extLst>
          </p:cNvPr>
          <p:cNvSpPr>
            <a:spLocks noGrp="1"/>
          </p:cNvSpPr>
          <p:nvPr>
            <p:ph sz="half" idx="2"/>
          </p:nvPr>
        </p:nvSpPr>
        <p:spPr>
          <a:xfrm>
            <a:off x="529590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328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D2E9-E592-433A-AEB5-E5852DF124C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E5B79-1611-4F33-9458-D0C15962E2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D9FA4-588C-457B-88A5-D98D2E48E98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27166-47F4-4DC6-B116-6027B87246A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8DDC0-D920-4CD1-B600-1F3DAC47229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40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30EF-B6DF-4836-B3B3-0AF167C74C2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83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8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AA33-1871-45DE-9E1D-35A0E84D439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46F6-EF7F-491A-A848-6E95B7A3297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5D880-43AC-4D32-8760-9A3C0E42C4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4320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2396-5191-4966-AD45-3983A07026A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313822-AA7D-449A-AA20-538766B15B1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C5B07B-55B5-4798-BC75-CB2C6DF9FFE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8965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101803-04F3-4D00-A218-BFE0A0E51A93}"/>
              </a:ext>
            </a:extLst>
          </p:cNvPr>
          <p:cNvSpPr>
            <a:spLocks noGrp="1" noChangeArrowheads="1"/>
          </p:cNvSpPr>
          <p:nvPr>
            <p:ph type="title"/>
          </p:nvPr>
        </p:nvSpPr>
        <p:spPr bwMode="auto">
          <a:xfrm>
            <a:off x="2484438" y="400050"/>
            <a:ext cx="6335712" cy="508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E9510DB6-D7F1-4A14-A144-30E4171FFED1}"/>
              </a:ext>
            </a:extLst>
          </p:cNvPr>
          <p:cNvSpPr>
            <a:spLocks noGrp="1" noChangeArrowheads="1"/>
          </p:cNvSpPr>
          <p:nvPr>
            <p:ph type="body" idx="1"/>
          </p:nvPr>
        </p:nvSpPr>
        <p:spPr bwMode="auto">
          <a:xfrm>
            <a:off x="1619250" y="1557338"/>
            <a:ext cx="72009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hc.noaa.gov/data/tcr/AL092017_Harvey.pdf" TargetMode="External"/><Relationship Id="rId2" Type="http://schemas.openxmlformats.org/officeDocument/2006/relationships/hyperlink" Target="http://data.gcoos.org/waf.ph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4DDFEE9-4DF5-409F-88B6-FD6E7D4EA167}"/>
              </a:ext>
            </a:extLst>
          </p:cNvPr>
          <p:cNvSpPr>
            <a:spLocks noGrp="1" noChangeArrowheads="1"/>
          </p:cNvSpPr>
          <p:nvPr>
            <p:ph type="ctrTitle"/>
          </p:nvPr>
        </p:nvSpPr>
        <p:spPr>
          <a:xfrm>
            <a:off x="296862" y="5589588"/>
            <a:ext cx="7246937" cy="561975"/>
          </a:xfrm>
          <a:noFill/>
        </p:spPr>
        <p:txBody>
          <a:bodyPr/>
          <a:lstStyle/>
          <a:p>
            <a:r>
              <a:rPr lang="en-US" altLang="en-US" dirty="0">
                <a:latin typeface="Tahoma" panose="020B0604030504040204" pitchFamily="34" charset="0"/>
              </a:rPr>
              <a:t>Hurricane Harvey – Track Analysis</a:t>
            </a:r>
            <a:endParaRPr lang="uk-UA" altLang="en-US" dirty="0">
              <a:latin typeface="Tahoma" panose="020B0604030504040204" pitchFamily="34" charset="0"/>
            </a:endParaRPr>
          </a:p>
        </p:txBody>
      </p:sp>
      <p:sp>
        <p:nvSpPr>
          <p:cNvPr id="34819" name="Rectangle 3">
            <a:extLst>
              <a:ext uri="{FF2B5EF4-FFF2-40B4-BE49-F238E27FC236}">
                <a16:creationId xmlns:a16="http://schemas.microsoft.com/office/drawing/2014/main" id="{30307A0A-B843-4956-9DC3-EFBE5F9B2891}"/>
              </a:ext>
            </a:extLst>
          </p:cNvPr>
          <p:cNvSpPr>
            <a:spLocks noGrp="1" noChangeArrowheads="1"/>
          </p:cNvSpPr>
          <p:nvPr>
            <p:ph type="subTitle" idx="1"/>
          </p:nvPr>
        </p:nvSpPr>
        <p:spPr>
          <a:xfrm>
            <a:off x="333304" y="6168128"/>
            <a:ext cx="5534095" cy="461272"/>
          </a:xfrm>
        </p:spPr>
        <p:txBody>
          <a:bodyPr/>
          <a:lstStyle/>
          <a:p>
            <a:pPr>
              <a:lnSpc>
                <a:spcPct val="90000"/>
              </a:lnSpc>
            </a:pPr>
            <a:r>
              <a:rPr lang="en-US" altLang="en-US" dirty="0"/>
              <a:t>Data Analytics &amp; Visualization 2020</a:t>
            </a:r>
            <a:endParaRPr lang="uk-U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Air Pressure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B7DE66FD-1E44-4713-B0D6-C9E346B70396}"/>
              </a:ext>
            </a:extLst>
          </p:cNvPr>
          <p:cNvPicPr>
            <a:picLocks noChangeAspect="1"/>
          </p:cNvPicPr>
          <p:nvPr/>
        </p:nvPicPr>
        <p:blipFill>
          <a:blip r:embed="rId2"/>
          <a:stretch>
            <a:fillRect/>
          </a:stretch>
        </p:blipFill>
        <p:spPr>
          <a:xfrm>
            <a:off x="0" y="1718105"/>
            <a:ext cx="4663532" cy="2331766"/>
          </a:xfrm>
          <a:prstGeom prst="rect">
            <a:avLst/>
          </a:prstGeom>
        </p:spPr>
      </p:pic>
      <p:pic>
        <p:nvPicPr>
          <p:cNvPr id="3" name="Picture 2">
            <a:extLst>
              <a:ext uri="{FF2B5EF4-FFF2-40B4-BE49-F238E27FC236}">
                <a16:creationId xmlns:a16="http://schemas.microsoft.com/office/drawing/2014/main" id="{2D8DBA0E-02FB-4630-9326-93B23AE86DCC}"/>
              </a:ext>
            </a:extLst>
          </p:cNvPr>
          <p:cNvPicPr>
            <a:picLocks noChangeAspect="1"/>
          </p:cNvPicPr>
          <p:nvPr/>
        </p:nvPicPr>
        <p:blipFill>
          <a:blip r:embed="rId3"/>
          <a:stretch>
            <a:fillRect/>
          </a:stretch>
        </p:blipFill>
        <p:spPr>
          <a:xfrm>
            <a:off x="21318" y="4236766"/>
            <a:ext cx="4620896" cy="231044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3F3A24B-CF59-EC44-B7A3-08B8AC7EF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728991"/>
            <a:ext cx="4035778" cy="2724150"/>
          </a:xfrm>
          <a:prstGeom prst="rect">
            <a:avLst/>
          </a:prstGeom>
        </p:spPr>
      </p:pic>
    </p:spTree>
    <p:extLst>
      <p:ext uri="{BB962C8B-B14F-4D97-AF65-F5344CB8AC3E}">
        <p14:creationId xmlns:p14="http://schemas.microsoft.com/office/powerpoint/2010/main" val="1407735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Wind Speed</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49EAE00A-A3E3-40A0-B1E0-978707B2FAB6}"/>
              </a:ext>
            </a:extLst>
          </p:cNvPr>
          <p:cNvPicPr>
            <a:picLocks noChangeAspect="1"/>
          </p:cNvPicPr>
          <p:nvPr/>
        </p:nvPicPr>
        <p:blipFill>
          <a:blip r:embed="rId2"/>
          <a:stretch>
            <a:fillRect/>
          </a:stretch>
        </p:blipFill>
        <p:spPr>
          <a:xfrm>
            <a:off x="-2628" y="1905000"/>
            <a:ext cx="4206240" cy="2103120"/>
          </a:xfrm>
          <a:prstGeom prst="rect">
            <a:avLst/>
          </a:prstGeom>
        </p:spPr>
      </p:pic>
      <p:pic>
        <p:nvPicPr>
          <p:cNvPr id="3" name="Picture 2">
            <a:extLst>
              <a:ext uri="{FF2B5EF4-FFF2-40B4-BE49-F238E27FC236}">
                <a16:creationId xmlns:a16="http://schemas.microsoft.com/office/drawing/2014/main" id="{966060A3-4AFF-4F19-86E5-C7F37EFBEFEA}"/>
              </a:ext>
            </a:extLst>
          </p:cNvPr>
          <p:cNvPicPr>
            <a:picLocks noChangeAspect="1"/>
          </p:cNvPicPr>
          <p:nvPr/>
        </p:nvPicPr>
        <p:blipFill>
          <a:blip r:embed="rId3"/>
          <a:stretch>
            <a:fillRect/>
          </a:stretch>
        </p:blipFill>
        <p:spPr>
          <a:xfrm>
            <a:off x="-2628" y="4494530"/>
            <a:ext cx="4206240" cy="2103120"/>
          </a:xfrm>
          <a:prstGeom prst="rect">
            <a:avLst/>
          </a:prstGeom>
        </p:spPr>
      </p:pic>
    </p:spTree>
    <p:extLst>
      <p:ext uri="{BB962C8B-B14F-4D97-AF65-F5344CB8AC3E}">
        <p14:creationId xmlns:p14="http://schemas.microsoft.com/office/powerpoint/2010/main" val="291844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Limitations </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187450" y="1600200"/>
            <a:ext cx="6769100" cy="817562"/>
          </a:xfrm>
        </p:spPr>
        <p:txBody>
          <a:bodyPr/>
          <a:lstStyle/>
          <a:p>
            <a:pPr>
              <a:lnSpc>
                <a:spcPct val="80000"/>
              </a:lnSpc>
            </a:pPr>
            <a:r>
              <a:rPr lang="en-US" altLang="ko-KR" sz="1800" dirty="0">
                <a:latin typeface="Verdana" panose="020B0604030504040204" pitchFamily="34" charset="0"/>
                <a:ea typeface="굴림" panose="020B0600000101010101" pitchFamily="34" charset="-127"/>
              </a:rPr>
              <a:t>As is typical for a data project, the group was at the mercy of the available data.  Only certain platforms/weather stations acquired the point useful for analysis that lie in a vicinity of the path of the storm.</a:t>
            </a:r>
          </a:p>
          <a:p>
            <a:pPr>
              <a:lnSpc>
                <a:spcPct val="80000"/>
              </a:lnSpc>
            </a:pPr>
            <a:endParaRPr lang="en-US" altLang="ko-KR" sz="1800" dirty="0">
              <a:latin typeface="Verdana" panose="020B0604030504040204" pitchFamily="34" charset="0"/>
              <a:ea typeface="굴림" panose="020B0600000101010101" pitchFamily="34" charset="-127"/>
            </a:endParaRPr>
          </a:p>
          <a:p>
            <a:pPr>
              <a:lnSpc>
                <a:spcPct val="80000"/>
              </a:lnSpc>
            </a:pPr>
            <a:r>
              <a:rPr lang="en-US" altLang="ko-KR" sz="1800" dirty="0">
                <a:latin typeface="Verdana" panose="020B0604030504040204" pitchFamily="34" charset="0"/>
                <a:ea typeface="굴림" panose="020B0600000101010101" pitchFamily="34" charset="-127"/>
              </a:rPr>
              <a:t>Even as useable sites were located, as the project progressed, it was found that there were several levels of incompleteness regarding the gathered data sets.  For example:</a:t>
            </a:r>
          </a:p>
          <a:p>
            <a:pPr lvl="1">
              <a:lnSpc>
                <a:spcPct val="80000"/>
              </a:lnSpc>
            </a:pPr>
            <a:r>
              <a:rPr lang="en-US" altLang="ko-KR" sz="1600" dirty="0">
                <a:latin typeface="Verdana" panose="020B0604030504040204" pitchFamily="34" charset="0"/>
                <a:ea typeface="굴림" panose="020B0600000101010101" pitchFamily="34" charset="-127"/>
              </a:rPr>
              <a:t>Inconsistency of sensor data acquisition by location and time.</a:t>
            </a:r>
          </a:p>
          <a:p>
            <a:pPr lvl="1">
              <a:lnSpc>
                <a:spcPct val="80000"/>
              </a:lnSpc>
            </a:pPr>
            <a:r>
              <a:rPr lang="en-US" altLang="ko-KR" sz="1600" dirty="0">
                <a:latin typeface="Verdana" panose="020B0604030504040204" pitchFamily="34" charset="0"/>
                <a:ea typeface="굴림" panose="020B0600000101010101" pitchFamily="34" charset="-127"/>
              </a:rPr>
              <a:t>Sensor calibration.</a:t>
            </a:r>
          </a:p>
          <a:p>
            <a:pPr lvl="1">
              <a:lnSpc>
                <a:spcPct val="80000"/>
              </a:lnSpc>
            </a:pPr>
            <a:r>
              <a:rPr lang="en-US" altLang="ko-KR" sz="1600" dirty="0">
                <a:latin typeface="Verdana" panose="020B0604030504040204" pitchFamily="34" charset="0"/>
                <a:ea typeface="굴림" panose="020B0600000101010101" pitchFamily="34" charset="-127"/>
              </a:rPr>
              <a:t>Missing data.</a:t>
            </a:r>
          </a:p>
          <a:p>
            <a:pPr lvl="1">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r>
              <a:rPr lang="en-US" altLang="ko-KR" sz="1800" dirty="0">
                <a:latin typeface="Verdana" panose="020B0604030504040204" pitchFamily="34" charset="0"/>
                <a:ea typeface="굴림" panose="020B0600000101010101" pitchFamily="34" charset="-127"/>
              </a:rPr>
              <a:t>Erroneous data on some the data sets during the actual Hurricane. </a:t>
            </a:r>
          </a:p>
          <a:p>
            <a:pPr lvl="1">
              <a:lnSpc>
                <a:spcPct val="80000"/>
              </a:lnSpc>
            </a:pPr>
            <a:r>
              <a:rPr lang="en-US" altLang="ko-KR" sz="1600" dirty="0">
                <a:latin typeface="Verdana" panose="020B0604030504040204" pitchFamily="34" charset="0"/>
                <a:ea typeface="굴림" panose="020B0600000101010101" pitchFamily="34" charset="-127"/>
              </a:rPr>
              <a:t>Several instances of incomplete data during the storm.</a:t>
            </a:r>
          </a:p>
          <a:p>
            <a:pPr lvl="1">
              <a:lnSpc>
                <a:spcPct val="80000"/>
              </a:lnSpc>
            </a:pPr>
            <a:r>
              <a:rPr lang="en-US" altLang="ko-KR" sz="1600" dirty="0">
                <a:latin typeface="Verdana" panose="020B0604030504040204" pitchFamily="34" charset="0"/>
                <a:ea typeface="굴림" panose="020B0600000101010101" pitchFamily="34" charset="-127"/>
              </a:rPr>
              <a:t>X,Y,Z data was particularly incomplete.</a:t>
            </a:r>
          </a:p>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330826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Conclusions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238731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Findings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119853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Questions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pic>
        <p:nvPicPr>
          <p:cNvPr id="3" name="Graphic 2" descr="Question Mark">
            <a:extLst>
              <a:ext uri="{FF2B5EF4-FFF2-40B4-BE49-F238E27FC236}">
                <a16:creationId xmlns:a16="http://schemas.microsoft.com/office/drawing/2014/main" id="{0CB651BC-C0AB-4A57-A313-23E58E7899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1880" y="2971800"/>
            <a:ext cx="1920240" cy="1920240"/>
          </a:xfrm>
          <a:prstGeom prst="rect">
            <a:avLst/>
          </a:prstGeom>
        </p:spPr>
      </p:pic>
    </p:spTree>
    <p:extLst>
      <p:ext uri="{BB962C8B-B14F-4D97-AF65-F5344CB8AC3E}">
        <p14:creationId xmlns:p14="http://schemas.microsoft.com/office/powerpoint/2010/main" val="276772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Project Information</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143000" y="2057400"/>
            <a:ext cx="6769100" cy="4464050"/>
          </a:xfrm>
        </p:spPr>
        <p:txBody>
          <a:bodyPr/>
          <a:lstStyle/>
          <a:p>
            <a:pPr marL="0" indent="0">
              <a:lnSpc>
                <a:spcPct val="80000"/>
              </a:lnSpc>
              <a:buNone/>
            </a:pPr>
            <a:r>
              <a:rPr lang="en-US" altLang="ko-KR" sz="2000" b="1" dirty="0">
                <a:latin typeface="Verdana" panose="020B0604030504040204" pitchFamily="34" charset="0"/>
                <a:ea typeface="굴림" panose="020B0600000101010101" pitchFamily="34" charset="-127"/>
              </a:rPr>
              <a:t>Project Team (Group 6): </a:t>
            </a:r>
            <a:r>
              <a:rPr lang="en-US" altLang="ko-KR" sz="1800" b="1" dirty="0">
                <a:latin typeface="Verdana" panose="020B0604030504040204" pitchFamily="34" charset="0"/>
                <a:ea typeface="굴림" panose="020B0600000101010101" pitchFamily="34" charset="-127"/>
              </a:rPr>
              <a:t> </a:t>
            </a:r>
          </a:p>
          <a:p>
            <a:pPr lvl="1">
              <a:lnSpc>
                <a:spcPct val="80000"/>
              </a:lnSpc>
            </a:pPr>
            <a:r>
              <a:rPr lang="en-US" altLang="ko-KR" sz="1600" b="0" dirty="0">
                <a:latin typeface="Verdana" panose="020B0604030504040204" pitchFamily="34" charset="0"/>
                <a:ea typeface="굴림" panose="020B0600000101010101" pitchFamily="34" charset="-127"/>
              </a:rPr>
              <a:t>Reza </a:t>
            </a:r>
            <a:r>
              <a:rPr lang="en-US" altLang="ko-KR" sz="1600" b="0" dirty="0" err="1">
                <a:latin typeface="Verdana" panose="020B0604030504040204" pitchFamily="34" charset="0"/>
                <a:ea typeface="굴림" panose="020B0600000101010101" pitchFamily="34" charset="-127"/>
              </a:rPr>
              <a:t>Abasaltian</a:t>
            </a:r>
            <a:r>
              <a:rPr lang="en-US" altLang="ko-KR" sz="1600" b="0" dirty="0">
                <a:latin typeface="Verdana" panose="020B0604030504040204" pitchFamily="34" charset="0"/>
                <a:ea typeface="굴림" panose="020B0600000101010101" pitchFamily="34" charset="-127"/>
              </a:rPr>
              <a:t>, Vincent Adams, Jeremy Jones, &amp; Rob Pascarella</a:t>
            </a:r>
          </a:p>
          <a:p>
            <a:pPr>
              <a:lnSpc>
                <a:spcPct val="80000"/>
              </a:lnSpc>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dirty="0">
                <a:latin typeface="Verdana" panose="020B0604030504040204" pitchFamily="34" charset="0"/>
                <a:ea typeface="굴림" panose="020B0600000101010101" pitchFamily="34" charset="-127"/>
              </a:rPr>
              <a:t>Project Scope:</a:t>
            </a:r>
            <a:r>
              <a:rPr lang="en-US" altLang="ko-KR" sz="1800" b="1" dirty="0">
                <a:latin typeface="Verdana" panose="020B0604030504040204" pitchFamily="34" charset="0"/>
                <a:ea typeface="굴림" panose="020B0600000101010101" pitchFamily="34" charset="-127"/>
              </a:rPr>
              <a:t> </a:t>
            </a:r>
          </a:p>
          <a:p>
            <a:pPr lvl="1">
              <a:lnSpc>
                <a:spcPct val="80000"/>
              </a:lnSpc>
            </a:pPr>
            <a:r>
              <a:rPr lang="en-US" altLang="ko-KR" sz="1600" b="0" dirty="0">
                <a:latin typeface="Verdana" panose="020B0604030504040204" pitchFamily="34" charset="0"/>
                <a:ea typeface="굴림" panose="020B0600000101010101" pitchFamily="34" charset="-127"/>
              </a:rPr>
              <a:t>As a group we have decided to gather data from offshore weather stations and platforms to perform an analysis of weather attributes as they correlate to the intensity of Hurricane Harvey. </a:t>
            </a:r>
          </a:p>
          <a:p>
            <a:pPr>
              <a:lnSpc>
                <a:spcPct val="80000"/>
              </a:lnSpc>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dirty="0">
                <a:latin typeface="Verdana" panose="020B0604030504040204" pitchFamily="34" charset="0"/>
                <a:ea typeface="굴림" panose="020B0600000101010101" pitchFamily="34" charset="-127"/>
              </a:rPr>
              <a:t>Weather attributes analyzed:</a:t>
            </a:r>
          </a:p>
          <a:p>
            <a:pPr lvl="1">
              <a:lnSpc>
                <a:spcPct val="80000"/>
              </a:lnSpc>
            </a:pPr>
            <a:r>
              <a:rPr lang="en-US" altLang="ko-KR" sz="1600" b="0" dirty="0">
                <a:latin typeface="Verdana" panose="020B0604030504040204" pitchFamily="34" charset="0"/>
                <a:ea typeface="굴림" panose="020B0600000101010101" pitchFamily="34" charset="-127"/>
              </a:rPr>
              <a:t>Wind Speed; as our measure of intensity</a:t>
            </a:r>
          </a:p>
          <a:p>
            <a:pPr lvl="1">
              <a:lnSpc>
                <a:spcPct val="80000"/>
              </a:lnSpc>
            </a:pPr>
            <a:r>
              <a:rPr lang="en-US" altLang="ko-KR" sz="1600" b="0" dirty="0">
                <a:latin typeface="Verdana" panose="020B0604030504040204" pitchFamily="34" charset="0"/>
                <a:ea typeface="굴림" panose="020B0600000101010101" pitchFamily="34" charset="-127"/>
              </a:rPr>
              <a:t>Water Salinity </a:t>
            </a:r>
          </a:p>
          <a:p>
            <a:pPr lvl="1">
              <a:lnSpc>
                <a:spcPct val="80000"/>
              </a:lnSpc>
            </a:pPr>
            <a:r>
              <a:rPr lang="en-US" altLang="ko-KR" sz="1600" b="0" dirty="0">
                <a:latin typeface="Verdana" panose="020B0604030504040204" pitchFamily="34" charset="0"/>
                <a:ea typeface="굴림" panose="020B0600000101010101" pitchFamily="34" charset="-127"/>
              </a:rPr>
              <a:t>Air Pressure</a:t>
            </a:r>
          </a:p>
          <a:p>
            <a:pPr lvl="1">
              <a:lnSpc>
                <a:spcPct val="80000"/>
              </a:lnSpc>
            </a:pPr>
            <a:r>
              <a:rPr lang="en-US" altLang="ko-KR" sz="1600" b="0" dirty="0">
                <a:latin typeface="Verdana" panose="020B0604030504040204" pitchFamily="34" charset="0"/>
                <a:ea typeface="굴림" panose="020B0600000101010101" pitchFamily="34" charset="-127"/>
              </a:rPr>
              <a:t>Water Temperature</a:t>
            </a:r>
          </a:p>
          <a:p>
            <a:pPr lvl="1">
              <a:lnSpc>
                <a:spcPct val="80000"/>
              </a:lnSpc>
            </a:pPr>
            <a:r>
              <a:rPr lang="en-US" altLang="ko-KR" sz="1600" b="0" dirty="0">
                <a:latin typeface="Verdana" panose="020B0604030504040204" pitchFamily="34" charset="0"/>
                <a:ea typeface="굴림" panose="020B0600000101010101" pitchFamily="34" charset="-127"/>
              </a:rPr>
              <a:t>Air Temperature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Questions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990600" y="1905000"/>
            <a:ext cx="7162800" cy="4464050"/>
          </a:xfrm>
        </p:spPr>
        <p:txBody>
          <a:bodyPr/>
          <a:lstStyle/>
          <a:p>
            <a:pPr marL="0" indent="0">
              <a:lnSpc>
                <a:spcPct val="80000"/>
              </a:lnSpc>
              <a:buNone/>
            </a:pPr>
            <a:endParaRPr lang="en-US" altLang="ko-KR" sz="1600" dirty="0">
              <a:latin typeface="+mj-lt"/>
              <a:ea typeface="굴림" panose="020B0600000101010101" pitchFamily="34" charset="-127"/>
            </a:endParaRPr>
          </a:p>
          <a:p>
            <a:pPr marL="0" indent="0">
              <a:lnSpc>
                <a:spcPct val="80000"/>
              </a:lnSpc>
              <a:buNone/>
            </a:pPr>
            <a:r>
              <a:rPr lang="en-US" altLang="ko-KR" sz="2000" b="1" dirty="0">
                <a:latin typeface="+mj-lt"/>
                <a:ea typeface="굴림" panose="020B0600000101010101" pitchFamily="34" charset="-127"/>
              </a:rPr>
              <a:t>What weather attributes contributed the most, if any, to the intensity of Hurricane Harvey?</a:t>
            </a:r>
          </a:p>
          <a:p>
            <a:pPr lvl="1">
              <a:lnSpc>
                <a:spcPct val="80000"/>
              </a:lnSpc>
            </a:pPr>
            <a:r>
              <a:rPr lang="en-US" altLang="ko-KR" sz="1600" b="0" dirty="0">
                <a:latin typeface="+mj-lt"/>
                <a:ea typeface="굴림" panose="020B0600000101010101" pitchFamily="34" charset="-127"/>
              </a:rPr>
              <a:t>Did water temperature affect intensity of the hurricane the most?</a:t>
            </a:r>
          </a:p>
          <a:p>
            <a:pPr lvl="1">
              <a:lnSpc>
                <a:spcPct val="80000"/>
              </a:lnSpc>
            </a:pPr>
            <a:r>
              <a:rPr lang="en-US" altLang="ko-KR" sz="1600" b="0" dirty="0">
                <a:latin typeface="+mj-lt"/>
                <a:ea typeface="굴림" panose="020B0600000101010101" pitchFamily="34" charset="-127"/>
              </a:rPr>
              <a:t>Did air temperature affect the intensity of the hurricane the most?</a:t>
            </a:r>
          </a:p>
          <a:p>
            <a:pPr lvl="1">
              <a:lnSpc>
                <a:spcPct val="80000"/>
              </a:lnSpc>
            </a:pPr>
            <a:r>
              <a:rPr lang="en-US" altLang="ko-KR" sz="1600" b="0" dirty="0">
                <a:latin typeface="+mj-lt"/>
                <a:ea typeface="굴림" panose="020B0600000101010101" pitchFamily="34" charset="-127"/>
              </a:rPr>
              <a:t>Did air pressure affect the intensity of the hurricane the most?</a:t>
            </a:r>
          </a:p>
          <a:p>
            <a:pPr lvl="1">
              <a:lnSpc>
                <a:spcPct val="80000"/>
              </a:lnSpc>
            </a:pPr>
            <a:r>
              <a:rPr lang="en-US" altLang="ko-KR" sz="1600" b="0" dirty="0">
                <a:latin typeface="+mj-lt"/>
                <a:ea typeface="굴림" panose="020B0600000101010101" pitchFamily="34" charset="-127"/>
              </a:rPr>
              <a:t>Did water salinity affect the intensity of the hurricane the most?</a:t>
            </a:r>
          </a:p>
          <a:p>
            <a:pPr lvl="1">
              <a:lnSpc>
                <a:spcPct val="80000"/>
              </a:lnSpc>
            </a:pPr>
            <a:endParaRPr lang="en-US" altLang="ko-KR" sz="1200" b="0" dirty="0">
              <a:latin typeface="+mj-lt"/>
              <a:ea typeface="굴림" panose="020B0600000101010101" pitchFamily="34" charset="-127"/>
            </a:endParaRPr>
          </a:p>
          <a:p>
            <a:pPr lvl="1">
              <a:lnSpc>
                <a:spcPct val="80000"/>
              </a:lnSpc>
            </a:pPr>
            <a:endParaRPr lang="en-US" altLang="ko-KR" sz="1200" b="0" dirty="0">
              <a:latin typeface="+mj-lt"/>
              <a:ea typeface="굴림" panose="020B0600000101010101" pitchFamily="34" charset="-127"/>
            </a:endParaRPr>
          </a:p>
          <a:p>
            <a:pPr>
              <a:lnSpc>
                <a:spcPct val="80000"/>
              </a:lnSpc>
            </a:pPr>
            <a:endParaRPr lang="en-US" altLang="ko-KR" sz="1600" dirty="0">
              <a:latin typeface="+mj-lt"/>
              <a:ea typeface="굴림" panose="020B0600000101010101" pitchFamily="34" charset="-127"/>
            </a:endParaRPr>
          </a:p>
          <a:p>
            <a:pPr marL="0" indent="0">
              <a:lnSpc>
                <a:spcPct val="80000"/>
              </a:lnSpc>
              <a:buNone/>
            </a:pPr>
            <a:r>
              <a:rPr lang="en-US" altLang="ko-KR" sz="2000" b="1" dirty="0">
                <a:latin typeface="+mj-lt"/>
                <a:ea typeface="굴림" panose="020B0600000101010101" pitchFamily="34" charset="-127"/>
              </a:rPr>
              <a:t>How will this problem be attacked?  </a:t>
            </a:r>
          </a:p>
          <a:p>
            <a:pPr lvl="1">
              <a:lnSpc>
                <a:spcPct val="80000"/>
              </a:lnSpc>
            </a:pPr>
            <a:r>
              <a:rPr lang="en-US" altLang="ko-KR" sz="1600" b="0" dirty="0">
                <a:latin typeface="+mj-lt"/>
                <a:ea typeface="굴림" panose="020B0600000101010101" pitchFamily="34" charset="-127"/>
              </a:rPr>
              <a:t>We plan to answer these questions by utilizing various statistical analyses.  Graphically, we will represent our data in scatter plots to show correlations as well as box plots to show our outliers in within each data set. </a:t>
            </a:r>
          </a:p>
        </p:txBody>
      </p:sp>
    </p:spTree>
    <p:extLst>
      <p:ext uri="{BB962C8B-B14F-4D97-AF65-F5344CB8AC3E}">
        <p14:creationId xmlns:p14="http://schemas.microsoft.com/office/powerpoint/2010/main" val="3619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Project Data Sources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58931" y="1752600"/>
            <a:ext cx="2743200" cy="3255962"/>
          </a:xfrm>
        </p:spPr>
        <p:txBody>
          <a:bodyPr/>
          <a:lstStyle/>
          <a:p>
            <a:pPr marL="0" indent="0">
              <a:lnSpc>
                <a:spcPct val="80000"/>
              </a:lnSpc>
              <a:buNone/>
            </a:pPr>
            <a:r>
              <a:rPr lang="en-US" altLang="ko-KR" sz="2000" b="1" dirty="0">
                <a:latin typeface="+mj-lt"/>
                <a:ea typeface="굴림" panose="020B0600000101010101" pitchFamily="34" charset="-127"/>
              </a:rPr>
              <a:t>Data Retrieval </a:t>
            </a:r>
          </a:p>
          <a:p>
            <a:pPr marL="0" indent="0">
              <a:lnSpc>
                <a:spcPct val="80000"/>
              </a:lnSpc>
              <a:buNone/>
            </a:pPr>
            <a:endParaRPr lang="en-US" altLang="ko-KR" sz="1000" b="1" dirty="0">
              <a:latin typeface="+mj-lt"/>
              <a:ea typeface="굴림" panose="020B0600000101010101" pitchFamily="34" charset="-127"/>
            </a:endParaRPr>
          </a:p>
          <a:p>
            <a:pPr marL="0" indent="0">
              <a:lnSpc>
                <a:spcPct val="80000"/>
              </a:lnSpc>
              <a:buNone/>
            </a:pPr>
            <a:endParaRPr lang="en-US" altLang="ko-KR" sz="1000" b="1" dirty="0">
              <a:latin typeface="+mj-lt"/>
              <a:ea typeface="굴림" panose="020B0600000101010101" pitchFamily="34" charset="-127"/>
            </a:endParaRPr>
          </a:p>
          <a:p>
            <a:pPr marL="0" indent="0">
              <a:lnSpc>
                <a:spcPct val="80000"/>
              </a:lnSpc>
              <a:buNone/>
            </a:pPr>
            <a:r>
              <a:rPr lang="en-US" altLang="ko-KR" sz="1000" b="1" dirty="0">
                <a:latin typeface="+mj-lt"/>
                <a:ea typeface="굴림" panose="020B0600000101010101" pitchFamily="34" charset="-127"/>
              </a:rPr>
              <a:t>.csv data:  </a:t>
            </a:r>
          </a:p>
          <a:p>
            <a:pPr marL="0" indent="0">
              <a:lnSpc>
                <a:spcPct val="80000"/>
              </a:lnSpc>
              <a:buNone/>
            </a:pPr>
            <a:r>
              <a:rPr lang="en-US" altLang="ko-KR" sz="1000" dirty="0">
                <a:latin typeface="+mj-lt"/>
                <a:ea typeface="굴림" panose="020B0600000101010101" pitchFamily="34" charset="-127"/>
              </a:rPr>
              <a:t>Gulf of Mexico Coastal Ocean Observing System</a:t>
            </a:r>
          </a:p>
          <a:p>
            <a:pPr marL="0" indent="0">
              <a:lnSpc>
                <a:spcPct val="80000"/>
              </a:lnSpc>
              <a:buNone/>
            </a:pPr>
            <a:r>
              <a:rPr lang="en-US" altLang="ko-KR" sz="1000" b="0" dirty="0">
                <a:solidFill>
                  <a:srgbClr val="00B050"/>
                </a:solidFill>
                <a:latin typeface="+mj-lt"/>
                <a:ea typeface="굴림" panose="020B0600000101010101" pitchFamily="34" charset="-127"/>
                <a:hlinkClick r:id="rId2">
                  <a:extLst>
                    <a:ext uri="{A12FA001-AC4F-418D-AE19-62706E023703}">
                      <ahyp:hlinkClr xmlns:ahyp="http://schemas.microsoft.com/office/drawing/2018/hyperlinkcolor" val="tx"/>
                    </a:ext>
                  </a:extLst>
                </a:hlinkClick>
              </a:rPr>
              <a:t>http://data.gcoos.org/waf.php</a:t>
            </a:r>
            <a:endParaRPr lang="en-US" altLang="ko-KR" sz="1000" dirty="0">
              <a:solidFill>
                <a:srgbClr val="00B050"/>
              </a:solidFill>
              <a:latin typeface="+mj-lt"/>
              <a:ea typeface="굴림" panose="020B0600000101010101" pitchFamily="34" charset="-127"/>
            </a:endParaRPr>
          </a:p>
          <a:p>
            <a:pPr marL="0" indent="0">
              <a:lnSpc>
                <a:spcPct val="80000"/>
              </a:lnSpc>
              <a:buNone/>
            </a:pPr>
            <a:endParaRPr lang="en-US" altLang="ko-KR" sz="1000" dirty="0">
              <a:solidFill>
                <a:srgbClr val="00B050"/>
              </a:solidFill>
              <a:latin typeface="+mj-lt"/>
              <a:ea typeface="굴림" panose="020B0600000101010101" pitchFamily="34" charset="-127"/>
            </a:endParaRPr>
          </a:p>
          <a:p>
            <a:pPr marL="0" indent="0">
              <a:lnSpc>
                <a:spcPct val="80000"/>
              </a:lnSpc>
              <a:buNone/>
            </a:pPr>
            <a:r>
              <a:rPr lang="en-US" altLang="ko-KR" sz="1000" dirty="0">
                <a:latin typeface="+mj-lt"/>
                <a:ea typeface="굴림" panose="020B0600000101010101" pitchFamily="34" charset="-127"/>
              </a:rPr>
              <a:t>National Hurricane Center</a:t>
            </a:r>
            <a:endParaRPr lang="en-US" altLang="ko-KR" sz="1400" dirty="0">
              <a:latin typeface="+mj-lt"/>
              <a:ea typeface="굴림" panose="020B0600000101010101" pitchFamily="34" charset="-127"/>
            </a:endParaRPr>
          </a:p>
          <a:p>
            <a:pPr marL="0" indent="0">
              <a:lnSpc>
                <a:spcPct val="80000"/>
              </a:lnSpc>
              <a:buNone/>
            </a:pPr>
            <a:r>
              <a:rPr lang="en-US" sz="1000" dirty="0">
                <a:solidFill>
                  <a:srgbClr val="00B050"/>
                </a:solidFill>
                <a:latin typeface="+mj-lt"/>
                <a:hlinkClick r:id="rId3">
                  <a:extLst>
                    <a:ext uri="{A12FA001-AC4F-418D-AE19-62706E023703}">
                      <ahyp:hlinkClr xmlns:ahyp="http://schemas.microsoft.com/office/drawing/2018/hyperlinkcolor" val="tx"/>
                    </a:ext>
                  </a:extLst>
                </a:hlinkClick>
              </a:rPr>
              <a:t>https://www.nhc.noaa.gov/data/tcr/AL092017_Harvey.pdf</a:t>
            </a:r>
            <a:endParaRPr lang="en-US" sz="1000" dirty="0">
              <a:solidFill>
                <a:srgbClr val="00B050"/>
              </a:solidFill>
              <a:latin typeface="+mj-lt"/>
            </a:endParaRPr>
          </a:p>
          <a:p>
            <a:pPr marL="0" indent="0">
              <a:lnSpc>
                <a:spcPct val="80000"/>
              </a:lnSpc>
              <a:buNone/>
            </a:pPr>
            <a:r>
              <a:rPr lang="en-US" altLang="ko-KR" sz="1000" dirty="0">
                <a:latin typeface="+mj-lt"/>
                <a:ea typeface="굴림" panose="020B0600000101010101" pitchFamily="34" charset="-127"/>
              </a:rPr>
              <a:t>-Utilized data, created a csv for Harvey track</a:t>
            </a:r>
          </a:p>
          <a:p>
            <a:pPr marL="914400" lvl="2" indent="0">
              <a:lnSpc>
                <a:spcPct val="80000"/>
              </a:lnSpc>
              <a:buNone/>
            </a:pPr>
            <a:endParaRPr lang="en-US" altLang="ko-KR" sz="1000" dirty="0">
              <a:latin typeface="+mj-lt"/>
              <a:ea typeface="굴림" panose="020B0600000101010101" pitchFamily="34" charset="-127"/>
            </a:endParaRPr>
          </a:p>
          <a:p>
            <a:pPr marL="0" indent="0">
              <a:lnSpc>
                <a:spcPct val="80000"/>
              </a:lnSpc>
              <a:buNone/>
            </a:pPr>
            <a:r>
              <a:rPr lang="en-US" altLang="ko-KR" sz="1000" b="1" dirty="0">
                <a:latin typeface="+mj-lt"/>
                <a:ea typeface="굴림" panose="020B0600000101010101" pitchFamily="34" charset="-127"/>
              </a:rPr>
              <a:t>API: </a:t>
            </a:r>
          </a:p>
          <a:p>
            <a:pPr marL="0" indent="0">
              <a:lnSpc>
                <a:spcPct val="80000"/>
              </a:lnSpc>
              <a:buNone/>
            </a:pPr>
            <a:r>
              <a:rPr lang="en-US" altLang="ko-KR" sz="1000" dirty="0" err="1">
                <a:latin typeface="+mj-lt"/>
                <a:ea typeface="굴림" panose="020B0600000101010101" pitchFamily="34" charset="-127"/>
              </a:rPr>
              <a:t>GMaps</a:t>
            </a:r>
            <a:r>
              <a:rPr lang="en-US" altLang="ko-KR" sz="1000" dirty="0">
                <a:latin typeface="+mj-lt"/>
                <a:ea typeface="굴림" panose="020B0600000101010101" pitchFamily="34" charset="-127"/>
              </a:rPr>
              <a:t> </a:t>
            </a:r>
          </a:p>
          <a:p>
            <a:pPr marL="0" indent="0">
              <a:lnSpc>
                <a:spcPct val="80000"/>
              </a:lnSpc>
              <a:buNone/>
            </a:pPr>
            <a:r>
              <a:rPr lang="en-US" altLang="ko-KR" sz="1000" u="sng" dirty="0">
                <a:solidFill>
                  <a:srgbClr val="00B050"/>
                </a:solidFill>
                <a:latin typeface="+mj-lt"/>
                <a:ea typeface="굴림" panose="020B0600000101010101" pitchFamily="34" charset="-127"/>
              </a:rPr>
              <a:t>https://</a:t>
            </a:r>
            <a:r>
              <a:rPr lang="en-US" altLang="ko-KR" sz="1000" u="sng" dirty="0" err="1">
                <a:solidFill>
                  <a:srgbClr val="00B050"/>
                </a:solidFill>
                <a:latin typeface="+mj-lt"/>
                <a:ea typeface="굴림" panose="020B0600000101010101" pitchFamily="34" charset="-127"/>
              </a:rPr>
              <a:t>cloud.google.com</a:t>
            </a:r>
            <a:r>
              <a:rPr lang="en-US" altLang="ko-KR" sz="1000" u="sng" dirty="0">
                <a:solidFill>
                  <a:srgbClr val="00B050"/>
                </a:solidFill>
                <a:latin typeface="+mj-lt"/>
                <a:ea typeface="굴림" panose="020B0600000101010101" pitchFamily="34" charset="-127"/>
              </a:rPr>
              <a:t>/maps-platform/</a:t>
            </a:r>
          </a:p>
          <a:p>
            <a:pPr marL="0" indent="0">
              <a:lnSpc>
                <a:spcPct val="80000"/>
              </a:lnSpc>
              <a:buNone/>
            </a:pPr>
            <a:endParaRPr lang="en-US" altLang="ko-KR" sz="2000" dirty="0">
              <a:latin typeface="Verdana" panose="020B0604030504040204" pitchFamily="34" charset="0"/>
              <a:ea typeface="굴림" panose="020B0600000101010101" pitchFamily="34" charset="-127"/>
            </a:endParaRPr>
          </a:p>
        </p:txBody>
      </p:sp>
      <p:pic>
        <p:nvPicPr>
          <p:cNvPr id="3" name="Picture 2">
            <a:extLst>
              <a:ext uri="{FF2B5EF4-FFF2-40B4-BE49-F238E27FC236}">
                <a16:creationId xmlns:a16="http://schemas.microsoft.com/office/drawing/2014/main" id="{73909F3C-035A-4B02-B451-F24001B1E7AB}"/>
              </a:ext>
            </a:extLst>
          </p:cNvPr>
          <p:cNvPicPr>
            <a:picLocks noChangeAspect="1"/>
          </p:cNvPicPr>
          <p:nvPr/>
        </p:nvPicPr>
        <p:blipFill>
          <a:blip r:embed="rId4"/>
          <a:stretch>
            <a:fillRect/>
          </a:stretch>
        </p:blipFill>
        <p:spPr>
          <a:xfrm>
            <a:off x="2902131" y="1828800"/>
            <a:ext cx="5943600" cy="4636410"/>
          </a:xfrm>
          <a:prstGeom prst="rect">
            <a:avLst/>
          </a:prstGeom>
        </p:spPr>
      </p:pic>
    </p:spTree>
    <p:extLst>
      <p:ext uri="{BB962C8B-B14F-4D97-AF65-F5344CB8AC3E}">
        <p14:creationId xmlns:p14="http://schemas.microsoft.com/office/powerpoint/2010/main" val="311550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6140450" cy="649288"/>
          </a:xfrm>
        </p:spPr>
        <p:txBody>
          <a:bodyPr/>
          <a:lstStyle/>
          <a:p>
            <a:r>
              <a:rPr lang="en-US" altLang="en-US" b="1" dirty="0">
                <a:latin typeface="Tahoma" panose="020B0604030504040204" pitchFamily="34" charset="0"/>
              </a:rPr>
              <a:t>Project Data Point Locations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295192" y="1777996"/>
            <a:ext cx="7570788" cy="817562"/>
          </a:xfrm>
        </p:spPr>
        <p:txBody>
          <a:bodyPr/>
          <a:lstStyle/>
          <a:p>
            <a:pPr marL="0" indent="0">
              <a:lnSpc>
                <a:spcPct val="80000"/>
              </a:lnSpc>
              <a:buNone/>
            </a:pPr>
            <a:r>
              <a:rPr lang="en-US" altLang="ko-KR" sz="2000" b="1" dirty="0">
                <a:latin typeface="Verdana" panose="020B0604030504040204" pitchFamily="34" charset="0"/>
                <a:ea typeface="굴림" panose="020B0600000101010101" pitchFamily="34" charset="-127"/>
              </a:rPr>
              <a:t>Selected Data Points:</a:t>
            </a:r>
          </a:p>
          <a:p>
            <a:pPr>
              <a:lnSpc>
                <a:spcPct val="80000"/>
              </a:lnSpc>
              <a:buFont typeface="Arial" panose="020B0604020202020204" pitchFamily="34" charset="0"/>
              <a:buChar char="•"/>
            </a:pPr>
            <a:endParaRPr lang="en-US" altLang="ko-KR" sz="1800" dirty="0">
              <a:latin typeface="Verdana" panose="020B0604030504040204" pitchFamily="34" charset="0"/>
              <a:ea typeface="굴림" panose="020B0600000101010101" pitchFamily="34" charset="-127"/>
            </a:endParaRP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A = 42043	</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B = 42044</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C = 42047</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D = 8764314</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E = 8770613</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F = TABS-X</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G = 42019</a:t>
            </a:r>
          </a:p>
        </p:txBody>
      </p:sp>
      <p:pic>
        <p:nvPicPr>
          <p:cNvPr id="3" name="Picture 2">
            <a:extLst>
              <a:ext uri="{FF2B5EF4-FFF2-40B4-BE49-F238E27FC236}">
                <a16:creationId xmlns:a16="http://schemas.microsoft.com/office/drawing/2014/main" id="{F2B341A5-1C9B-4AC5-82BE-33151688249B}"/>
              </a:ext>
            </a:extLst>
          </p:cNvPr>
          <p:cNvPicPr>
            <a:picLocks noChangeAspect="1"/>
          </p:cNvPicPr>
          <p:nvPr/>
        </p:nvPicPr>
        <p:blipFill>
          <a:blip r:embed="rId2"/>
          <a:stretch>
            <a:fillRect/>
          </a:stretch>
        </p:blipFill>
        <p:spPr>
          <a:xfrm>
            <a:off x="2605096" y="2349052"/>
            <a:ext cx="6327757" cy="4248598"/>
          </a:xfrm>
          <a:prstGeom prst="rect">
            <a:avLst/>
          </a:prstGeom>
        </p:spPr>
      </p:pic>
      <p:sp>
        <p:nvSpPr>
          <p:cNvPr id="4" name="TextBox 3">
            <a:extLst>
              <a:ext uri="{FF2B5EF4-FFF2-40B4-BE49-F238E27FC236}">
                <a16:creationId xmlns:a16="http://schemas.microsoft.com/office/drawing/2014/main" id="{5E2CB80E-14F5-431F-8AC1-AD76D26A726F}"/>
              </a:ext>
            </a:extLst>
          </p:cNvPr>
          <p:cNvSpPr txBox="1"/>
          <p:nvPr/>
        </p:nvSpPr>
        <p:spPr>
          <a:xfrm>
            <a:off x="4276573" y="4358593"/>
            <a:ext cx="350519" cy="369332"/>
          </a:xfrm>
          <a:prstGeom prst="rect">
            <a:avLst/>
          </a:prstGeom>
          <a:noFill/>
        </p:spPr>
        <p:txBody>
          <a:bodyPr wrap="square" rtlCol="0">
            <a:spAutoFit/>
          </a:bodyPr>
          <a:lstStyle/>
          <a:p>
            <a:r>
              <a:rPr lang="en-US" b="1" dirty="0"/>
              <a:t>D</a:t>
            </a:r>
          </a:p>
        </p:txBody>
      </p:sp>
      <p:sp>
        <p:nvSpPr>
          <p:cNvPr id="5" name="TextBox 4">
            <a:extLst>
              <a:ext uri="{FF2B5EF4-FFF2-40B4-BE49-F238E27FC236}">
                <a16:creationId xmlns:a16="http://schemas.microsoft.com/office/drawing/2014/main" id="{51CA4A2B-3ABE-49E7-8B97-D65C743BC531}"/>
              </a:ext>
            </a:extLst>
          </p:cNvPr>
          <p:cNvSpPr txBox="1"/>
          <p:nvPr/>
        </p:nvSpPr>
        <p:spPr>
          <a:xfrm>
            <a:off x="3837441" y="4662536"/>
            <a:ext cx="350519" cy="369332"/>
          </a:xfrm>
          <a:prstGeom prst="rect">
            <a:avLst/>
          </a:prstGeom>
          <a:noFill/>
        </p:spPr>
        <p:txBody>
          <a:bodyPr wrap="square" rtlCol="0">
            <a:spAutoFit/>
          </a:bodyPr>
          <a:lstStyle/>
          <a:p>
            <a:r>
              <a:rPr lang="en-US" b="1" dirty="0"/>
              <a:t>C</a:t>
            </a:r>
          </a:p>
        </p:txBody>
      </p:sp>
      <p:sp>
        <p:nvSpPr>
          <p:cNvPr id="6" name="TextBox 5">
            <a:extLst>
              <a:ext uri="{FF2B5EF4-FFF2-40B4-BE49-F238E27FC236}">
                <a16:creationId xmlns:a16="http://schemas.microsoft.com/office/drawing/2014/main" id="{F3EA99C6-8893-47F4-A4FC-D87BED9958CB}"/>
              </a:ext>
            </a:extLst>
          </p:cNvPr>
          <p:cNvSpPr txBox="1"/>
          <p:nvPr/>
        </p:nvSpPr>
        <p:spPr>
          <a:xfrm>
            <a:off x="3558168" y="4325552"/>
            <a:ext cx="350519"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C2514454-9225-4DDF-82B8-0E187E2567DE}"/>
              </a:ext>
            </a:extLst>
          </p:cNvPr>
          <p:cNvSpPr txBox="1"/>
          <p:nvPr/>
        </p:nvSpPr>
        <p:spPr>
          <a:xfrm>
            <a:off x="3502923" y="3940046"/>
            <a:ext cx="350519" cy="369332"/>
          </a:xfrm>
          <a:prstGeom prst="rect">
            <a:avLst/>
          </a:prstGeom>
          <a:noFill/>
        </p:spPr>
        <p:txBody>
          <a:bodyPr wrap="square" rtlCol="0">
            <a:spAutoFit/>
          </a:bodyPr>
          <a:lstStyle/>
          <a:p>
            <a:r>
              <a:rPr lang="en-US" b="1" dirty="0"/>
              <a:t>E</a:t>
            </a:r>
          </a:p>
        </p:txBody>
      </p:sp>
      <p:sp>
        <p:nvSpPr>
          <p:cNvPr id="10" name="TextBox 9">
            <a:extLst>
              <a:ext uri="{FF2B5EF4-FFF2-40B4-BE49-F238E27FC236}">
                <a16:creationId xmlns:a16="http://schemas.microsoft.com/office/drawing/2014/main" id="{1A24652D-A836-4868-8612-3743A7EB5993}"/>
              </a:ext>
            </a:extLst>
          </p:cNvPr>
          <p:cNvSpPr txBox="1"/>
          <p:nvPr/>
        </p:nvSpPr>
        <p:spPr>
          <a:xfrm>
            <a:off x="3303589" y="4847202"/>
            <a:ext cx="350519" cy="369332"/>
          </a:xfrm>
          <a:prstGeom prst="rect">
            <a:avLst/>
          </a:prstGeom>
          <a:noFill/>
        </p:spPr>
        <p:txBody>
          <a:bodyPr wrap="square" rtlCol="0">
            <a:spAutoFit/>
          </a:bodyPr>
          <a:lstStyle/>
          <a:p>
            <a:r>
              <a:rPr lang="en-US" b="1" dirty="0"/>
              <a:t>F</a:t>
            </a:r>
          </a:p>
        </p:txBody>
      </p:sp>
      <p:sp>
        <p:nvSpPr>
          <p:cNvPr id="12" name="TextBox 11">
            <a:extLst>
              <a:ext uri="{FF2B5EF4-FFF2-40B4-BE49-F238E27FC236}">
                <a16:creationId xmlns:a16="http://schemas.microsoft.com/office/drawing/2014/main" id="{37D4D52B-9FD6-492C-900C-5B6330FF239D}"/>
              </a:ext>
            </a:extLst>
          </p:cNvPr>
          <p:cNvSpPr txBox="1"/>
          <p:nvPr/>
        </p:nvSpPr>
        <p:spPr>
          <a:xfrm>
            <a:off x="3032017" y="5182769"/>
            <a:ext cx="350519" cy="369332"/>
          </a:xfrm>
          <a:prstGeom prst="rect">
            <a:avLst/>
          </a:prstGeom>
          <a:noFill/>
        </p:spPr>
        <p:txBody>
          <a:bodyPr wrap="square" rtlCol="0">
            <a:spAutoFit/>
          </a:bodyPr>
          <a:lstStyle/>
          <a:p>
            <a:r>
              <a:rPr lang="en-US" b="1" dirty="0"/>
              <a:t>B</a:t>
            </a:r>
          </a:p>
        </p:txBody>
      </p:sp>
      <p:sp>
        <p:nvSpPr>
          <p:cNvPr id="14" name="TextBox 13">
            <a:extLst>
              <a:ext uri="{FF2B5EF4-FFF2-40B4-BE49-F238E27FC236}">
                <a16:creationId xmlns:a16="http://schemas.microsoft.com/office/drawing/2014/main" id="{524BE67F-227B-43B1-AD85-B105D778F9EF}"/>
              </a:ext>
            </a:extLst>
          </p:cNvPr>
          <p:cNvSpPr txBox="1"/>
          <p:nvPr/>
        </p:nvSpPr>
        <p:spPr>
          <a:xfrm>
            <a:off x="3469555" y="4700912"/>
            <a:ext cx="350519" cy="369332"/>
          </a:xfrm>
          <a:prstGeom prst="rect">
            <a:avLst/>
          </a:prstGeom>
          <a:noFill/>
        </p:spPr>
        <p:txBody>
          <a:bodyPr wrap="square" rtlCol="0">
            <a:spAutoFit/>
          </a:bodyPr>
          <a:lstStyle/>
          <a:p>
            <a:r>
              <a:rPr lang="en-US" b="1" dirty="0"/>
              <a:t>G</a:t>
            </a:r>
          </a:p>
        </p:txBody>
      </p:sp>
    </p:spTree>
    <p:extLst>
      <p:ext uri="{BB962C8B-B14F-4D97-AF65-F5344CB8AC3E}">
        <p14:creationId xmlns:p14="http://schemas.microsoft.com/office/powerpoint/2010/main" val="241379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Data Cleanup</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r>
              <a:rPr lang="en-US" altLang="ko-KR" sz="1600" dirty="0">
                <a:latin typeface="Verdana" panose="020B0604030504040204" pitchFamily="34" charset="0"/>
                <a:ea typeface="굴림" panose="020B0600000101010101" pitchFamily="34" charset="-127"/>
              </a:rPr>
              <a:t>The GSOOS site referenced previously was scanned for availability of .csv data.  The Harvey path was cross-referenced for general location.  The seven locations shown contained the most complete data sets in regard to attributes that could be studied: </a:t>
            </a:r>
          </a:p>
          <a:p>
            <a:pPr lvl="1">
              <a:lnSpc>
                <a:spcPct val="80000"/>
              </a:lnSpc>
            </a:pPr>
            <a:r>
              <a:rPr lang="en-US" altLang="ko-KR" sz="1200" dirty="0">
                <a:latin typeface="Verdana" panose="020B0604030504040204" pitchFamily="34" charset="0"/>
                <a:ea typeface="굴림" panose="020B0600000101010101" pitchFamily="34" charset="-127"/>
              </a:rPr>
              <a:t>Wind speed was </a:t>
            </a:r>
          </a:p>
        </p:txBody>
      </p:sp>
    </p:spTree>
    <p:extLst>
      <p:ext uri="{BB962C8B-B14F-4D97-AF65-F5344CB8AC3E}">
        <p14:creationId xmlns:p14="http://schemas.microsoft.com/office/powerpoint/2010/main" val="211426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Water Temperature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30E78F15-8A05-4EF6-9A1D-C84166D5D0C6}"/>
              </a:ext>
            </a:extLst>
          </p:cNvPr>
          <p:cNvPicPr>
            <a:picLocks noChangeAspect="1"/>
          </p:cNvPicPr>
          <p:nvPr/>
        </p:nvPicPr>
        <p:blipFill>
          <a:blip r:embed="rId2"/>
          <a:stretch>
            <a:fillRect/>
          </a:stretch>
        </p:blipFill>
        <p:spPr>
          <a:xfrm>
            <a:off x="0" y="1790702"/>
            <a:ext cx="4800600" cy="2400300"/>
          </a:xfrm>
          <a:prstGeom prst="rect">
            <a:avLst/>
          </a:prstGeom>
        </p:spPr>
      </p:pic>
      <p:pic>
        <p:nvPicPr>
          <p:cNvPr id="3" name="Picture 2">
            <a:extLst>
              <a:ext uri="{FF2B5EF4-FFF2-40B4-BE49-F238E27FC236}">
                <a16:creationId xmlns:a16="http://schemas.microsoft.com/office/drawing/2014/main" id="{45ED0CD2-3E18-43CA-B941-7E2C2C1E439E}"/>
              </a:ext>
            </a:extLst>
          </p:cNvPr>
          <p:cNvPicPr>
            <a:picLocks noChangeAspect="1"/>
          </p:cNvPicPr>
          <p:nvPr/>
        </p:nvPicPr>
        <p:blipFill>
          <a:blip r:embed="rId3"/>
          <a:stretch>
            <a:fillRect/>
          </a:stretch>
        </p:blipFill>
        <p:spPr>
          <a:xfrm>
            <a:off x="0" y="4110257"/>
            <a:ext cx="4800600" cy="2400300"/>
          </a:xfrm>
          <a:prstGeom prst="rect">
            <a:avLst/>
          </a:prstGeom>
        </p:spPr>
      </p:pic>
    </p:spTree>
    <p:extLst>
      <p:ext uri="{BB962C8B-B14F-4D97-AF65-F5344CB8AC3E}">
        <p14:creationId xmlns:p14="http://schemas.microsoft.com/office/powerpoint/2010/main" val="274405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Water Salinity</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950A7B6E-ACF6-4453-B4F2-EDB114A50A77}"/>
              </a:ext>
            </a:extLst>
          </p:cNvPr>
          <p:cNvPicPr>
            <a:picLocks noChangeAspect="1"/>
          </p:cNvPicPr>
          <p:nvPr/>
        </p:nvPicPr>
        <p:blipFill>
          <a:blip r:embed="rId2"/>
          <a:stretch>
            <a:fillRect/>
          </a:stretch>
        </p:blipFill>
        <p:spPr>
          <a:xfrm>
            <a:off x="152400" y="2377440"/>
            <a:ext cx="4206240" cy="2103120"/>
          </a:xfrm>
          <a:prstGeom prst="rect">
            <a:avLst/>
          </a:prstGeom>
        </p:spPr>
      </p:pic>
      <p:pic>
        <p:nvPicPr>
          <p:cNvPr id="3" name="Picture 2">
            <a:extLst>
              <a:ext uri="{FF2B5EF4-FFF2-40B4-BE49-F238E27FC236}">
                <a16:creationId xmlns:a16="http://schemas.microsoft.com/office/drawing/2014/main" id="{AB9B4A66-D60C-43C2-B362-738706BB5DEC}"/>
              </a:ext>
            </a:extLst>
          </p:cNvPr>
          <p:cNvPicPr>
            <a:picLocks noChangeAspect="1"/>
          </p:cNvPicPr>
          <p:nvPr/>
        </p:nvPicPr>
        <p:blipFill>
          <a:blip r:embed="rId3"/>
          <a:stretch>
            <a:fillRect/>
          </a:stretch>
        </p:blipFill>
        <p:spPr>
          <a:xfrm>
            <a:off x="152400" y="4579735"/>
            <a:ext cx="4206240" cy="2103120"/>
          </a:xfrm>
          <a:prstGeom prst="rect">
            <a:avLst/>
          </a:prstGeom>
        </p:spPr>
      </p:pic>
    </p:spTree>
    <p:extLst>
      <p:ext uri="{BB962C8B-B14F-4D97-AF65-F5344CB8AC3E}">
        <p14:creationId xmlns:p14="http://schemas.microsoft.com/office/powerpoint/2010/main" val="307602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Air Temperature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3ED1D160-DFF6-4574-86AC-93A11EF3ED9E}"/>
              </a:ext>
            </a:extLst>
          </p:cNvPr>
          <p:cNvPicPr>
            <a:picLocks noChangeAspect="1"/>
          </p:cNvPicPr>
          <p:nvPr/>
        </p:nvPicPr>
        <p:blipFill>
          <a:blip r:embed="rId2"/>
          <a:stretch>
            <a:fillRect/>
          </a:stretch>
        </p:blipFill>
        <p:spPr>
          <a:xfrm>
            <a:off x="0" y="1874058"/>
            <a:ext cx="4206240" cy="2103120"/>
          </a:xfrm>
          <a:prstGeom prst="rect">
            <a:avLst/>
          </a:prstGeom>
        </p:spPr>
      </p:pic>
      <p:pic>
        <p:nvPicPr>
          <p:cNvPr id="3" name="Picture 2">
            <a:extLst>
              <a:ext uri="{FF2B5EF4-FFF2-40B4-BE49-F238E27FC236}">
                <a16:creationId xmlns:a16="http://schemas.microsoft.com/office/drawing/2014/main" id="{EB4B64CE-B8F1-419F-BB7F-46E858B52A87}"/>
              </a:ext>
            </a:extLst>
          </p:cNvPr>
          <p:cNvPicPr>
            <a:picLocks noChangeAspect="1"/>
          </p:cNvPicPr>
          <p:nvPr/>
        </p:nvPicPr>
        <p:blipFill>
          <a:blip r:embed="rId3"/>
          <a:stretch>
            <a:fillRect/>
          </a:stretch>
        </p:blipFill>
        <p:spPr>
          <a:xfrm>
            <a:off x="0" y="4077998"/>
            <a:ext cx="4206240" cy="2103120"/>
          </a:xfrm>
          <a:prstGeom prst="rect">
            <a:avLst/>
          </a:prstGeom>
        </p:spPr>
      </p:pic>
    </p:spTree>
    <p:extLst>
      <p:ext uri="{BB962C8B-B14F-4D97-AF65-F5344CB8AC3E}">
        <p14:creationId xmlns:p14="http://schemas.microsoft.com/office/powerpoint/2010/main" val="2652253050"/>
      </p:ext>
    </p:extLst>
  </p:cSld>
  <p:clrMapOvr>
    <a:masterClrMapping/>
  </p:clrMapOvr>
</p:sld>
</file>

<file path=ppt/theme/theme1.xml><?xml version="1.0" encoding="utf-8"?>
<a:theme xmlns:a="http://schemas.openxmlformats.org/drawingml/2006/main" name="template">
  <a:themeElements>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3333CC"/>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3399"/>
        </a:lt2>
        <a:accent1>
          <a:srgbClr val="D7995B"/>
        </a:accent1>
        <a:accent2>
          <a:srgbClr val="3399FF"/>
        </a:accent2>
        <a:accent3>
          <a:srgbClr val="FFFFFF"/>
        </a:accent3>
        <a:accent4>
          <a:srgbClr val="404040"/>
        </a:accent4>
        <a:accent5>
          <a:srgbClr val="E8CAB5"/>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61148"/>
        </a:lt2>
        <a:accent1>
          <a:srgbClr val="D41215"/>
        </a:accent1>
        <a:accent2>
          <a:srgbClr val="365DB7"/>
        </a:accent2>
        <a:accent3>
          <a:srgbClr val="FFFFFF"/>
        </a:accent3>
        <a:accent4>
          <a:srgbClr val="404040"/>
        </a:accent4>
        <a:accent5>
          <a:srgbClr val="E6AAAA"/>
        </a:accent5>
        <a:accent6>
          <a:srgbClr val="3053A6"/>
        </a:accent6>
        <a:hlink>
          <a:srgbClr val="577CCD"/>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2461</TotalTime>
  <Words>488</Words>
  <Application>Microsoft Macintosh PowerPoint</Application>
  <PresentationFormat>On-screen Show (4:3)</PresentationFormat>
  <Paragraphs>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Tahoma</vt:lpstr>
      <vt:lpstr>Verdana</vt:lpstr>
      <vt:lpstr>template</vt:lpstr>
      <vt:lpstr>Hurricane Harvey – Track Analysis</vt:lpstr>
      <vt:lpstr>Project Information</vt:lpstr>
      <vt:lpstr>Questions</vt:lpstr>
      <vt:lpstr>Project Data Sources</vt:lpstr>
      <vt:lpstr>Project Data Point Locations</vt:lpstr>
      <vt:lpstr>Data Cleanup</vt:lpstr>
      <vt:lpstr>Water Temperature</vt:lpstr>
      <vt:lpstr>Water Salinity</vt:lpstr>
      <vt:lpstr>Air Temperature</vt:lpstr>
      <vt:lpstr>Air Pressure</vt:lpstr>
      <vt:lpstr>Wind Speed</vt:lpstr>
      <vt:lpstr>Limitations </vt:lpstr>
      <vt:lpstr>Conclusions</vt:lpstr>
      <vt:lpstr>Findings</vt:lpstr>
      <vt:lpstr>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Jeremy jones</dc:creator>
  <cp:lastModifiedBy>Rob Pascarella</cp:lastModifiedBy>
  <cp:revision>40</cp:revision>
  <dcterms:created xsi:type="dcterms:W3CDTF">2020-09-16T13:30:06Z</dcterms:created>
  <dcterms:modified xsi:type="dcterms:W3CDTF">2020-09-20T20:40:41Z</dcterms:modified>
</cp:coreProperties>
</file>