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57" r:id="rId3"/>
    <p:sldId id="269" r:id="rId4"/>
    <p:sldId id="259" r:id="rId5"/>
    <p:sldId id="263" r:id="rId6"/>
    <p:sldId id="264" r:id="rId7"/>
    <p:sldId id="270" r:id="rId8"/>
    <p:sldId id="267" r:id="rId9"/>
    <p:sldId id="266" r:id="rId10"/>
    <p:sldId id="265" r:id="rId11"/>
    <p:sldId id="268" r:id="rId12"/>
    <p:sldId id="260" r:id="rId13"/>
    <p:sldId id="271" r:id="rId14"/>
    <p:sldId id="261" r:id="rId15"/>
    <p:sldId id="262"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8" autoAdjust="0"/>
    <p:restoredTop sz="94660"/>
  </p:normalViewPr>
  <p:slideViewPr>
    <p:cSldViewPr>
      <p:cViewPr varScale="1">
        <p:scale>
          <a:sx n="147" d="100"/>
          <a:sy n="147" d="100"/>
        </p:scale>
        <p:origin x="760" y="19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c.noaa.gov/data/tcr/AL092017_Harvey.pdf" TargetMode="External"/><Relationship Id="rId2" Type="http://schemas.openxmlformats.org/officeDocument/2006/relationships/hyperlink" Target="http://data.gcoos.org/waf.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2" y="5589588"/>
            <a:ext cx="7246937" cy="561975"/>
          </a:xfrm>
          <a:noFill/>
        </p:spPr>
        <p:txBody>
          <a:bodyPr/>
          <a:lstStyle/>
          <a:p>
            <a:r>
              <a:rPr lang="en-US" altLang="en-US" dirty="0">
                <a:latin typeface="Tahoma" panose="020B0604030504040204" pitchFamily="34" charset="0"/>
              </a:rPr>
              <a:t>Hurricane Harvey – Track Analysis</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333304" y="6168128"/>
            <a:ext cx="5534095" cy="461272"/>
          </a:xfrm>
        </p:spPr>
        <p:txBody>
          <a:bodyPr/>
          <a:lstStyle/>
          <a:p>
            <a:pPr>
              <a:lnSpc>
                <a:spcPct val="90000"/>
              </a:lnSpc>
            </a:pPr>
            <a:r>
              <a:rPr lang="en-US" altLang="en-US" dirty="0"/>
              <a:t>Data Analytics &amp; Visualization 2020</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Pressure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B7DE66FD-1E44-4713-B0D6-C9E346B70396}"/>
              </a:ext>
            </a:extLst>
          </p:cNvPr>
          <p:cNvPicPr>
            <a:picLocks noChangeAspect="1"/>
          </p:cNvPicPr>
          <p:nvPr/>
        </p:nvPicPr>
        <p:blipFill>
          <a:blip r:embed="rId2"/>
          <a:stretch>
            <a:fillRect/>
          </a:stretch>
        </p:blipFill>
        <p:spPr>
          <a:xfrm>
            <a:off x="0" y="2036128"/>
            <a:ext cx="4206240" cy="2103120"/>
          </a:xfrm>
          <a:prstGeom prst="rect">
            <a:avLst/>
          </a:prstGeom>
        </p:spPr>
      </p:pic>
      <p:pic>
        <p:nvPicPr>
          <p:cNvPr id="3" name="Picture 2">
            <a:extLst>
              <a:ext uri="{FF2B5EF4-FFF2-40B4-BE49-F238E27FC236}">
                <a16:creationId xmlns:a16="http://schemas.microsoft.com/office/drawing/2014/main" id="{2D8DBA0E-02FB-4630-9326-93B23AE86DCC}"/>
              </a:ext>
            </a:extLst>
          </p:cNvPr>
          <p:cNvPicPr>
            <a:picLocks noChangeAspect="1"/>
          </p:cNvPicPr>
          <p:nvPr/>
        </p:nvPicPr>
        <p:blipFill>
          <a:blip r:embed="rId3"/>
          <a:stretch>
            <a:fillRect/>
          </a:stretch>
        </p:blipFill>
        <p:spPr>
          <a:xfrm>
            <a:off x="42636" y="4768850"/>
            <a:ext cx="4206240" cy="2103120"/>
          </a:xfrm>
          <a:prstGeom prst="rect">
            <a:avLst/>
          </a:prstGeom>
        </p:spPr>
      </p:pic>
    </p:spTree>
    <p:extLst>
      <p:ext uri="{BB962C8B-B14F-4D97-AF65-F5344CB8AC3E}">
        <p14:creationId xmlns:p14="http://schemas.microsoft.com/office/powerpoint/2010/main" val="140773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Wind Speed</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49EAE00A-A3E3-40A0-B1E0-978707B2FAB6}"/>
              </a:ext>
            </a:extLst>
          </p:cNvPr>
          <p:cNvPicPr>
            <a:picLocks noChangeAspect="1"/>
          </p:cNvPicPr>
          <p:nvPr/>
        </p:nvPicPr>
        <p:blipFill>
          <a:blip r:embed="rId2"/>
          <a:stretch>
            <a:fillRect/>
          </a:stretch>
        </p:blipFill>
        <p:spPr>
          <a:xfrm>
            <a:off x="-2628" y="1905000"/>
            <a:ext cx="4206240" cy="2103120"/>
          </a:xfrm>
          <a:prstGeom prst="rect">
            <a:avLst/>
          </a:prstGeom>
        </p:spPr>
      </p:pic>
      <p:pic>
        <p:nvPicPr>
          <p:cNvPr id="3" name="Picture 2">
            <a:extLst>
              <a:ext uri="{FF2B5EF4-FFF2-40B4-BE49-F238E27FC236}">
                <a16:creationId xmlns:a16="http://schemas.microsoft.com/office/drawing/2014/main" id="{966060A3-4AFF-4F19-86E5-C7F37EFBEFEA}"/>
              </a:ext>
            </a:extLst>
          </p:cNvPr>
          <p:cNvPicPr>
            <a:picLocks noChangeAspect="1"/>
          </p:cNvPicPr>
          <p:nvPr/>
        </p:nvPicPr>
        <p:blipFill>
          <a:blip r:embed="rId3"/>
          <a:stretch>
            <a:fillRect/>
          </a:stretch>
        </p:blipFill>
        <p:spPr>
          <a:xfrm>
            <a:off x="-2628" y="4494530"/>
            <a:ext cx="4206240" cy="2103120"/>
          </a:xfrm>
          <a:prstGeom prst="rect">
            <a:avLst/>
          </a:prstGeom>
        </p:spPr>
      </p:pic>
    </p:spTree>
    <p:extLst>
      <p:ext uri="{BB962C8B-B14F-4D97-AF65-F5344CB8AC3E}">
        <p14:creationId xmlns:p14="http://schemas.microsoft.com/office/powerpoint/2010/main" val="2918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Limitations </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2000" dirty="0">
                <a:latin typeface="Verdana" panose="020B0604030504040204" pitchFamily="34" charset="0"/>
                <a:ea typeface="굴림" panose="020B0600000101010101" pitchFamily="34" charset="-127"/>
              </a:rPr>
              <a:t>Limited data points within the direct path of the storm.</a:t>
            </a:r>
          </a:p>
          <a:p>
            <a:pPr>
              <a:lnSpc>
                <a:spcPct val="80000"/>
              </a:lnSpc>
            </a:pPr>
            <a:endParaRPr lang="en-US" altLang="ko-KR" sz="2000" dirty="0">
              <a:latin typeface="Verdana" panose="020B0604030504040204" pitchFamily="34" charset="0"/>
              <a:ea typeface="굴림" panose="020B0600000101010101" pitchFamily="34" charset="-127"/>
            </a:endParaRPr>
          </a:p>
          <a:p>
            <a:pPr>
              <a:lnSpc>
                <a:spcPct val="80000"/>
              </a:lnSpc>
            </a:pPr>
            <a:r>
              <a:rPr lang="en-US" altLang="ko-KR" sz="2000" dirty="0">
                <a:latin typeface="Verdana" panose="020B0604030504040204" pitchFamily="34" charset="0"/>
                <a:ea typeface="굴림" panose="020B0600000101010101" pitchFamily="34" charset="-127"/>
              </a:rPr>
              <a:t>Incomplete data sets on some of the original targeted data points.</a:t>
            </a:r>
          </a:p>
          <a:p>
            <a:pPr>
              <a:lnSpc>
                <a:spcPct val="80000"/>
              </a:lnSpc>
            </a:pPr>
            <a:endParaRPr lang="en-US" altLang="ko-KR" sz="2000" dirty="0">
              <a:latin typeface="Verdana" panose="020B0604030504040204" pitchFamily="34" charset="0"/>
              <a:ea typeface="굴림" panose="020B0600000101010101" pitchFamily="34" charset="-127"/>
            </a:endParaRPr>
          </a:p>
          <a:p>
            <a:pPr>
              <a:lnSpc>
                <a:spcPct val="80000"/>
              </a:lnSpc>
            </a:pPr>
            <a:r>
              <a:rPr lang="en-US" altLang="ko-KR" sz="2000" dirty="0">
                <a:latin typeface="Verdana" panose="020B0604030504040204" pitchFamily="34" charset="0"/>
                <a:ea typeface="굴림" panose="020B0600000101010101" pitchFamily="34" charset="-127"/>
              </a:rPr>
              <a:t>Erroneous data on some the data sets during the actual Hurricane. </a:t>
            </a:r>
          </a:p>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30826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Conclusions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3873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Findings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19853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pic>
        <p:nvPicPr>
          <p:cNvPr id="3" name="Graphic 2" descr="Question Mark">
            <a:extLst>
              <a:ext uri="{FF2B5EF4-FFF2-40B4-BE49-F238E27FC236}">
                <a16:creationId xmlns:a16="http://schemas.microsoft.com/office/drawing/2014/main" id="{0CB651BC-C0AB-4A57-A313-23E58E789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880" y="2971800"/>
            <a:ext cx="1920240" cy="1920240"/>
          </a:xfrm>
          <a:prstGeom prst="rect">
            <a:avLst/>
          </a:prstGeom>
        </p:spPr>
      </p:pic>
    </p:spTree>
    <p:extLst>
      <p:ext uri="{BB962C8B-B14F-4D97-AF65-F5344CB8AC3E}">
        <p14:creationId xmlns:p14="http://schemas.microsoft.com/office/powerpoint/2010/main" val="276772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Information</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43000" y="2057400"/>
            <a:ext cx="6769100" cy="4464050"/>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Project Team (Group 6): </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Reza </a:t>
            </a:r>
            <a:r>
              <a:rPr lang="en-US" altLang="ko-KR" sz="1600" b="0" dirty="0" err="1">
                <a:latin typeface="Verdana" panose="020B0604030504040204" pitchFamily="34" charset="0"/>
                <a:ea typeface="굴림" panose="020B0600000101010101" pitchFamily="34" charset="-127"/>
              </a:rPr>
              <a:t>Abasaltian</a:t>
            </a:r>
            <a:r>
              <a:rPr lang="en-US" altLang="ko-KR" sz="1600" b="0" dirty="0">
                <a:latin typeface="Verdana" panose="020B0604030504040204" pitchFamily="34" charset="0"/>
                <a:ea typeface="굴림" panose="020B0600000101010101" pitchFamily="34" charset="-127"/>
              </a:rPr>
              <a:t>, Vincent Adams, Jeremy Jones, &amp; Rob Pascarella</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Project Scope:</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As a group we have decided to gather data from offshore weather stations and platforms to perform an analysis of weather attributes as they correlate to the intensity of Hurricane Harvey. </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Weather attributes analyzed:</a:t>
            </a:r>
          </a:p>
          <a:p>
            <a:pPr lvl="1">
              <a:lnSpc>
                <a:spcPct val="80000"/>
              </a:lnSpc>
            </a:pPr>
            <a:r>
              <a:rPr lang="en-US" altLang="ko-KR" sz="1600" b="0" dirty="0">
                <a:latin typeface="Verdana" panose="020B0604030504040204" pitchFamily="34" charset="0"/>
                <a:ea typeface="굴림" panose="020B0600000101010101" pitchFamily="34" charset="-127"/>
              </a:rPr>
              <a:t>Wind Speed; as our measure of intensity</a:t>
            </a:r>
          </a:p>
          <a:p>
            <a:pPr lvl="1">
              <a:lnSpc>
                <a:spcPct val="80000"/>
              </a:lnSpc>
            </a:pPr>
            <a:r>
              <a:rPr lang="en-US" altLang="ko-KR" sz="1600" b="0" dirty="0">
                <a:latin typeface="Verdana" panose="020B0604030504040204" pitchFamily="34" charset="0"/>
                <a:ea typeface="굴림" panose="020B0600000101010101" pitchFamily="34" charset="-127"/>
              </a:rPr>
              <a:t>Water Salinity </a:t>
            </a:r>
          </a:p>
          <a:p>
            <a:pPr lvl="1">
              <a:lnSpc>
                <a:spcPct val="80000"/>
              </a:lnSpc>
            </a:pPr>
            <a:r>
              <a:rPr lang="en-US" altLang="ko-KR" sz="1600" b="0" dirty="0">
                <a:latin typeface="Verdana" panose="020B0604030504040204" pitchFamily="34" charset="0"/>
                <a:ea typeface="굴림" panose="020B0600000101010101" pitchFamily="34" charset="-127"/>
              </a:rPr>
              <a:t>Air Pressure</a:t>
            </a:r>
          </a:p>
          <a:p>
            <a:pPr lvl="1">
              <a:lnSpc>
                <a:spcPct val="80000"/>
              </a:lnSpc>
            </a:pPr>
            <a:r>
              <a:rPr lang="en-US" altLang="ko-KR" sz="1600" b="0" dirty="0">
                <a:latin typeface="Verdana" panose="020B0604030504040204" pitchFamily="34" charset="0"/>
                <a:ea typeface="굴림" panose="020B0600000101010101" pitchFamily="34" charset="-127"/>
              </a:rPr>
              <a:t>Water Temperature</a:t>
            </a:r>
          </a:p>
          <a:p>
            <a:pPr lvl="1">
              <a:lnSpc>
                <a:spcPct val="80000"/>
              </a:lnSpc>
            </a:pPr>
            <a:r>
              <a:rPr lang="en-US" altLang="ko-KR" sz="1600" b="0" dirty="0">
                <a:latin typeface="Verdana" panose="020B0604030504040204" pitchFamily="34" charset="0"/>
                <a:ea typeface="굴림" panose="020B0600000101010101" pitchFamily="34" charset="-127"/>
              </a:rPr>
              <a:t>Air Temperature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990600" y="1905000"/>
            <a:ext cx="7162800" cy="4464050"/>
          </a:xfrm>
        </p:spPr>
        <p:txBody>
          <a:bodyPr/>
          <a:lstStyle/>
          <a:p>
            <a:pPr marL="0" indent="0">
              <a:lnSpc>
                <a:spcPct val="80000"/>
              </a:lnSpc>
              <a:buNone/>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What weather attributes contributed the most, if any, to the intensity of Hurricane Harvey?</a:t>
            </a:r>
          </a:p>
          <a:p>
            <a:pPr lvl="1">
              <a:lnSpc>
                <a:spcPct val="80000"/>
              </a:lnSpc>
            </a:pPr>
            <a:r>
              <a:rPr lang="en-US" altLang="ko-KR" sz="1600" b="0" dirty="0">
                <a:latin typeface="+mj-lt"/>
                <a:ea typeface="굴림" panose="020B0600000101010101" pitchFamily="34" charset="-127"/>
              </a:rPr>
              <a:t>Did water temperature affect intensity of the hurricane the most?</a:t>
            </a:r>
          </a:p>
          <a:p>
            <a:pPr lvl="1">
              <a:lnSpc>
                <a:spcPct val="80000"/>
              </a:lnSpc>
            </a:pPr>
            <a:r>
              <a:rPr lang="en-US" altLang="ko-KR" sz="1600" b="0" dirty="0">
                <a:latin typeface="+mj-lt"/>
                <a:ea typeface="굴림" panose="020B0600000101010101" pitchFamily="34" charset="-127"/>
              </a:rPr>
              <a:t>Did air temperature affect the intensity of the hurricane the most?</a:t>
            </a:r>
          </a:p>
          <a:p>
            <a:pPr lvl="1">
              <a:lnSpc>
                <a:spcPct val="80000"/>
              </a:lnSpc>
            </a:pPr>
            <a:r>
              <a:rPr lang="en-US" altLang="ko-KR" sz="1600" b="0" dirty="0">
                <a:latin typeface="+mj-lt"/>
                <a:ea typeface="굴림" panose="020B0600000101010101" pitchFamily="34" charset="-127"/>
              </a:rPr>
              <a:t>Did air pressure affect the intensity of the hurricane the most?</a:t>
            </a:r>
          </a:p>
          <a:p>
            <a:pPr lvl="1">
              <a:lnSpc>
                <a:spcPct val="80000"/>
              </a:lnSpc>
            </a:pPr>
            <a:r>
              <a:rPr lang="en-US" altLang="ko-KR" sz="1600" b="0" dirty="0">
                <a:latin typeface="+mj-lt"/>
                <a:ea typeface="굴림" panose="020B0600000101010101" pitchFamily="34" charset="-127"/>
              </a:rPr>
              <a:t>Did water salinity affect the intensity of the hurricane the most?</a:t>
            </a:r>
          </a:p>
          <a:p>
            <a:pPr lvl="1">
              <a:lnSpc>
                <a:spcPct val="80000"/>
              </a:lnSpc>
            </a:pPr>
            <a:endParaRPr lang="en-US" altLang="ko-KR" sz="1200" b="0" dirty="0">
              <a:latin typeface="+mj-lt"/>
              <a:ea typeface="굴림" panose="020B0600000101010101" pitchFamily="34" charset="-127"/>
            </a:endParaRPr>
          </a:p>
          <a:p>
            <a:pPr lvl="1">
              <a:lnSpc>
                <a:spcPct val="80000"/>
              </a:lnSpc>
            </a:pPr>
            <a:endParaRPr lang="en-US" altLang="ko-KR" sz="1200" b="0" dirty="0">
              <a:latin typeface="+mj-lt"/>
              <a:ea typeface="굴림" panose="020B0600000101010101" pitchFamily="34" charset="-127"/>
            </a:endParaRPr>
          </a:p>
          <a:p>
            <a:pPr>
              <a:lnSpc>
                <a:spcPct val="80000"/>
              </a:lnSpc>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How will this problem be attacked?  </a:t>
            </a:r>
          </a:p>
          <a:p>
            <a:pPr lvl="1">
              <a:lnSpc>
                <a:spcPct val="80000"/>
              </a:lnSpc>
            </a:pPr>
            <a:r>
              <a:rPr lang="en-US" altLang="ko-KR" sz="1600" b="0" dirty="0">
                <a:latin typeface="+mj-lt"/>
                <a:ea typeface="굴림" panose="020B0600000101010101" pitchFamily="34" charset="-127"/>
              </a:rPr>
              <a:t>We plan to answer these questions by utilizing various statistical analyses.  Graphically, we will represent our data in scatter plots to show correlations as well as box plots to show our outliers in within each data set. </a:t>
            </a:r>
          </a:p>
        </p:txBody>
      </p:sp>
    </p:spTree>
    <p:extLst>
      <p:ext uri="{BB962C8B-B14F-4D97-AF65-F5344CB8AC3E}">
        <p14:creationId xmlns:p14="http://schemas.microsoft.com/office/powerpoint/2010/main" val="361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Data Sources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58931" y="1752600"/>
            <a:ext cx="2743200" cy="3255962"/>
          </a:xfrm>
        </p:spPr>
        <p:txBody>
          <a:bodyPr/>
          <a:lstStyle/>
          <a:p>
            <a:pPr marL="0" indent="0">
              <a:lnSpc>
                <a:spcPct val="80000"/>
              </a:lnSpc>
              <a:buNone/>
            </a:pPr>
            <a:r>
              <a:rPr lang="en-US" altLang="ko-KR" sz="2000" b="1" dirty="0">
                <a:latin typeface="+mj-lt"/>
                <a:ea typeface="굴림" panose="020B0600000101010101" pitchFamily="34" charset="-127"/>
              </a:rPr>
              <a:t>Data Retrieval </a:t>
            </a: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.csv data:  </a:t>
            </a:r>
          </a:p>
          <a:p>
            <a:pPr marL="0" indent="0">
              <a:lnSpc>
                <a:spcPct val="80000"/>
              </a:lnSpc>
              <a:buNone/>
            </a:pPr>
            <a:r>
              <a:rPr lang="en-US" altLang="ko-KR" sz="1000" dirty="0">
                <a:latin typeface="+mj-lt"/>
                <a:ea typeface="굴림" panose="020B0600000101010101" pitchFamily="34" charset="-127"/>
              </a:rPr>
              <a:t>Gulf of Mexico Coastal Ocean Observing System</a:t>
            </a:r>
          </a:p>
          <a:p>
            <a:pPr marL="0" indent="0">
              <a:lnSpc>
                <a:spcPct val="80000"/>
              </a:lnSpc>
              <a:buNone/>
            </a:pPr>
            <a:r>
              <a:rPr lang="en-US" altLang="ko-KR" sz="1000" b="0" dirty="0">
                <a:solidFill>
                  <a:srgbClr val="00B050"/>
                </a:solidFill>
                <a:latin typeface="+mj-lt"/>
                <a:ea typeface="굴림" panose="020B0600000101010101" pitchFamily="34" charset="-127"/>
                <a:hlinkClick r:id="rId2">
                  <a:extLst>
                    <a:ext uri="{A12FA001-AC4F-418D-AE19-62706E023703}">
                      <ahyp:hlinkClr xmlns:ahyp="http://schemas.microsoft.com/office/drawing/2018/hyperlinkcolor" val="tx"/>
                    </a:ext>
                  </a:extLst>
                </a:hlinkClick>
              </a:rPr>
              <a:t>http://data.gcoos.org/waf.php</a:t>
            </a:r>
            <a:endParaRPr lang="en-US" altLang="ko-KR" sz="1000" dirty="0">
              <a:solidFill>
                <a:srgbClr val="00B050"/>
              </a:solidFill>
              <a:latin typeface="+mj-lt"/>
              <a:ea typeface="굴림" panose="020B0600000101010101" pitchFamily="34" charset="-127"/>
            </a:endParaRPr>
          </a:p>
          <a:p>
            <a:pPr marL="0" indent="0">
              <a:lnSpc>
                <a:spcPct val="80000"/>
              </a:lnSpc>
              <a:buNone/>
            </a:pPr>
            <a:endParaRPr lang="en-US" altLang="ko-KR" sz="1000" dirty="0">
              <a:solidFill>
                <a:srgbClr val="00B050"/>
              </a:solidFill>
              <a:latin typeface="+mj-lt"/>
              <a:ea typeface="굴림" panose="020B0600000101010101" pitchFamily="34" charset="-127"/>
            </a:endParaRPr>
          </a:p>
          <a:p>
            <a:pPr marL="0" indent="0">
              <a:lnSpc>
                <a:spcPct val="80000"/>
              </a:lnSpc>
              <a:buNone/>
            </a:pPr>
            <a:r>
              <a:rPr lang="en-US" altLang="ko-KR" sz="1000" dirty="0">
                <a:latin typeface="+mj-lt"/>
                <a:ea typeface="굴림" panose="020B0600000101010101" pitchFamily="34" charset="-127"/>
              </a:rPr>
              <a:t>National Hurricane Center</a:t>
            </a:r>
            <a:endParaRPr lang="en-US" altLang="ko-KR" sz="1400" dirty="0">
              <a:latin typeface="+mj-lt"/>
              <a:ea typeface="굴림" panose="020B0600000101010101" pitchFamily="34" charset="-127"/>
            </a:endParaRPr>
          </a:p>
          <a:p>
            <a:pPr marL="0" indent="0">
              <a:lnSpc>
                <a:spcPct val="80000"/>
              </a:lnSpc>
              <a:buNone/>
            </a:pPr>
            <a:r>
              <a:rPr lang="en-US" sz="1000" dirty="0">
                <a:solidFill>
                  <a:srgbClr val="00B050"/>
                </a:solidFill>
                <a:latin typeface="+mj-lt"/>
                <a:hlinkClick r:id="rId3">
                  <a:extLst>
                    <a:ext uri="{A12FA001-AC4F-418D-AE19-62706E023703}">
                      <ahyp:hlinkClr xmlns:ahyp="http://schemas.microsoft.com/office/drawing/2018/hyperlinkcolor" val="tx"/>
                    </a:ext>
                  </a:extLst>
                </a:hlinkClick>
              </a:rPr>
              <a:t>https://www.nhc.noaa.gov/data/tcr/AL092017_Harvey.pdf</a:t>
            </a:r>
            <a:endParaRPr lang="en-US" sz="1000" dirty="0">
              <a:solidFill>
                <a:srgbClr val="00B050"/>
              </a:solidFill>
              <a:latin typeface="+mj-lt"/>
            </a:endParaRPr>
          </a:p>
          <a:p>
            <a:pPr marL="0" indent="0">
              <a:lnSpc>
                <a:spcPct val="80000"/>
              </a:lnSpc>
              <a:buNone/>
            </a:pPr>
            <a:r>
              <a:rPr lang="en-US" altLang="ko-KR" sz="1000" dirty="0">
                <a:latin typeface="+mj-lt"/>
                <a:ea typeface="굴림" panose="020B0600000101010101" pitchFamily="34" charset="-127"/>
              </a:rPr>
              <a:t>-Utilized data, created a csv for Harvey track</a:t>
            </a:r>
          </a:p>
          <a:p>
            <a:pPr marL="914400" lvl="2" indent="0">
              <a:lnSpc>
                <a:spcPct val="80000"/>
              </a:lnSpc>
              <a:buNone/>
            </a:pPr>
            <a:endParaRPr lang="en-US" altLang="ko-KR" sz="1000"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API: </a:t>
            </a:r>
          </a:p>
          <a:p>
            <a:pPr marL="0" indent="0">
              <a:lnSpc>
                <a:spcPct val="80000"/>
              </a:lnSpc>
              <a:buNone/>
            </a:pPr>
            <a:r>
              <a:rPr lang="en-US" altLang="ko-KR" sz="1000" dirty="0" err="1">
                <a:latin typeface="+mj-lt"/>
                <a:ea typeface="굴림" panose="020B0600000101010101" pitchFamily="34" charset="-127"/>
              </a:rPr>
              <a:t>GMaps</a:t>
            </a:r>
            <a:r>
              <a:rPr lang="en-US" altLang="ko-KR" sz="1000" dirty="0">
                <a:latin typeface="+mj-lt"/>
                <a:ea typeface="굴림" panose="020B0600000101010101" pitchFamily="34" charset="-127"/>
              </a:rPr>
              <a:t> </a:t>
            </a:r>
          </a:p>
          <a:p>
            <a:pPr marL="0" indent="0">
              <a:lnSpc>
                <a:spcPct val="80000"/>
              </a:lnSpc>
              <a:buNone/>
            </a:pPr>
            <a:r>
              <a:rPr lang="en-US" altLang="ko-KR" sz="1000" u="sng" dirty="0">
                <a:solidFill>
                  <a:srgbClr val="00B050"/>
                </a:solidFill>
                <a:latin typeface="+mj-lt"/>
                <a:ea typeface="굴림" panose="020B0600000101010101" pitchFamily="34" charset="-127"/>
              </a:rPr>
              <a:t>https://</a:t>
            </a:r>
            <a:r>
              <a:rPr lang="en-US" altLang="ko-KR" sz="1000" u="sng" dirty="0" err="1">
                <a:solidFill>
                  <a:srgbClr val="00B050"/>
                </a:solidFill>
                <a:latin typeface="+mj-lt"/>
                <a:ea typeface="굴림" panose="020B0600000101010101" pitchFamily="34" charset="-127"/>
              </a:rPr>
              <a:t>cloud.google.com</a:t>
            </a:r>
            <a:r>
              <a:rPr lang="en-US" altLang="ko-KR" sz="1000" u="sng" dirty="0">
                <a:solidFill>
                  <a:srgbClr val="00B050"/>
                </a:solidFill>
                <a:latin typeface="+mj-lt"/>
                <a:ea typeface="굴림" panose="020B0600000101010101" pitchFamily="34" charset="-127"/>
              </a:rPr>
              <a:t>/maps-platform/</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73909F3C-035A-4B02-B451-F24001B1E7AB}"/>
              </a:ext>
            </a:extLst>
          </p:cNvPr>
          <p:cNvPicPr>
            <a:picLocks noChangeAspect="1"/>
          </p:cNvPicPr>
          <p:nvPr/>
        </p:nvPicPr>
        <p:blipFill>
          <a:blip r:embed="rId4"/>
          <a:stretch>
            <a:fillRect/>
          </a:stretch>
        </p:blipFill>
        <p:spPr>
          <a:xfrm>
            <a:off x="2902131" y="1828800"/>
            <a:ext cx="5943600" cy="4636410"/>
          </a:xfrm>
          <a:prstGeom prst="rect">
            <a:avLst/>
          </a:prstGeom>
        </p:spPr>
      </p:pic>
    </p:spTree>
    <p:extLst>
      <p:ext uri="{BB962C8B-B14F-4D97-AF65-F5344CB8AC3E}">
        <p14:creationId xmlns:p14="http://schemas.microsoft.com/office/powerpoint/2010/main" val="31155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6140450" cy="649288"/>
          </a:xfrm>
        </p:spPr>
        <p:txBody>
          <a:bodyPr/>
          <a:lstStyle/>
          <a:p>
            <a:r>
              <a:rPr lang="en-US" altLang="en-US" b="1" dirty="0">
                <a:latin typeface="Tahoma" panose="020B0604030504040204" pitchFamily="34" charset="0"/>
              </a:rPr>
              <a:t>Project Data Point Locations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295192" y="1777996"/>
            <a:ext cx="7570788" cy="817562"/>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Selected Data Points:</a:t>
            </a:r>
          </a:p>
          <a:p>
            <a:pPr>
              <a:lnSpc>
                <a:spcPct val="80000"/>
              </a:lnSpc>
              <a:buFont typeface="Arial" panose="020B0604020202020204" pitchFamily="34" charset="0"/>
              <a:buChar char="•"/>
            </a:pPr>
            <a:endParaRPr lang="en-US" altLang="ko-KR" sz="1800" dirty="0">
              <a:latin typeface="Verdana" panose="020B0604030504040204" pitchFamily="34" charset="0"/>
              <a:ea typeface="굴림" panose="020B0600000101010101" pitchFamily="34" charset="-127"/>
            </a:endParaRP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A = 42043	</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B = 42044</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C = 42047</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D = 8764314</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E = 8770613</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F = TABS-X</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G = 42019</a:t>
            </a:r>
          </a:p>
        </p:txBody>
      </p:sp>
      <p:pic>
        <p:nvPicPr>
          <p:cNvPr id="3" name="Picture 2">
            <a:extLst>
              <a:ext uri="{FF2B5EF4-FFF2-40B4-BE49-F238E27FC236}">
                <a16:creationId xmlns:a16="http://schemas.microsoft.com/office/drawing/2014/main" id="{F2B341A5-1C9B-4AC5-82BE-33151688249B}"/>
              </a:ext>
            </a:extLst>
          </p:cNvPr>
          <p:cNvPicPr>
            <a:picLocks noChangeAspect="1"/>
          </p:cNvPicPr>
          <p:nvPr/>
        </p:nvPicPr>
        <p:blipFill>
          <a:blip r:embed="rId2"/>
          <a:stretch>
            <a:fillRect/>
          </a:stretch>
        </p:blipFill>
        <p:spPr>
          <a:xfrm>
            <a:off x="2451902" y="2186777"/>
            <a:ext cx="6327757" cy="4248598"/>
          </a:xfrm>
          <a:prstGeom prst="rect">
            <a:avLst/>
          </a:prstGeom>
        </p:spPr>
      </p:pic>
      <p:sp>
        <p:nvSpPr>
          <p:cNvPr id="4" name="TextBox 3">
            <a:extLst>
              <a:ext uri="{FF2B5EF4-FFF2-40B4-BE49-F238E27FC236}">
                <a16:creationId xmlns:a16="http://schemas.microsoft.com/office/drawing/2014/main" id="{5E2CB80E-14F5-431F-8AC1-AD76D26A726F}"/>
              </a:ext>
            </a:extLst>
          </p:cNvPr>
          <p:cNvSpPr txBox="1"/>
          <p:nvPr/>
        </p:nvSpPr>
        <p:spPr>
          <a:xfrm>
            <a:off x="4396740" y="4378033"/>
            <a:ext cx="350519" cy="369332"/>
          </a:xfrm>
          <a:prstGeom prst="rect">
            <a:avLst/>
          </a:prstGeom>
          <a:noFill/>
        </p:spPr>
        <p:txBody>
          <a:bodyPr wrap="square" rtlCol="0">
            <a:spAutoFit/>
          </a:bodyPr>
          <a:lstStyle/>
          <a:p>
            <a:r>
              <a:rPr lang="en-US" dirty="0"/>
              <a:t>D</a:t>
            </a:r>
          </a:p>
        </p:txBody>
      </p:sp>
      <p:sp>
        <p:nvSpPr>
          <p:cNvPr id="5" name="TextBox 4">
            <a:extLst>
              <a:ext uri="{FF2B5EF4-FFF2-40B4-BE49-F238E27FC236}">
                <a16:creationId xmlns:a16="http://schemas.microsoft.com/office/drawing/2014/main" id="{51CA4A2B-3ABE-49E7-8B97-D65C743BC531}"/>
              </a:ext>
            </a:extLst>
          </p:cNvPr>
          <p:cNvSpPr txBox="1"/>
          <p:nvPr/>
        </p:nvSpPr>
        <p:spPr>
          <a:xfrm>
            <a:off x="3905327" y="4876800"/>
            <a:ext cx="350519" cy="369332"/>
          </a:xfrm>
          <a:prstGeom prst="rect">
            <a:avLst/>
          </a:prstGeom>
          <a:noFill/>
        </p:spPr>
        <p:txBody>
          <a:bodyPr wrap="square" rtlCol="0">
            <a:spAutoFit/>
          </a:bodyPr>
          <a:lstStyle/>
          <a:p>
            <a:r>
              <a:rPr lang="en-US" dirty="0"/>
              <a:t>C</a:t>
            </a:r>
          </a:p>
        </p:txBody>
      </p:sp>
      <p:sp>
        <p:nvSpPr>
          <p:cNvPr id="6" name="TextBox 5">
            <a:extLst>
              <a:ext uri="{FF2B5EF4-FFF2-40B4-BE49-F238E27FC236}">
                <a16:creationId xmlns:a16="http://schemas.microsoft.com/office/drawing/2014/main" id="{F3EA99C6-8893-47F4-A4FC-D87BED9958CB}"/>
              </a:ext>
            </a:extLst>
          </p:cNvPr>
          <p:cNvSpPr txBox="1"/>
          <p:nvPr/>
        </p:nvSpPr>
        <p:spPr>
          <a:xfrm>
            <a:off x="3217960" y="4423243"/>
            <a:ext cx="350519"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C2514454-9225-4DDF-82B8-0E187E2567DE}"/>
              </a:ext>
            </a:extLst>
          </p:cNvPr>
          <p:cNvSpPr txBox="1"/>
          <p:nvPr/>
        </p:nvSpPr>
        <p:spPr>
          <a:xfrm>
            <a:off x="3425929" y="4018106"/>
            <a:ext cx="350519" cy="369332"/>
          </a:xfrm>
          <a:prstGeom prst="rect">
            <a:avLst/>
          </a:prstGeom>
          <a:noFill/>
        </p:spPr>
        <p:txBody>
          <a:bodyPr wrap="square" rtlCol="0">
            <a:spAutoFit/>
          </a:bodyPr>
          <a:lstStyle/>
          <a:p>
            <a:r>
              <a:rPr lang="en-US" dirty="0"/>
              <a:t>E</a:t>
            </a:r>
          </a:p>
        </p:txBody>
      </p:sp>
      <p:sp>
        <p:nvSpPr>
          <p:cNvPr id="10" name="TextBox 9">
            <a:extLst>
              <a:ext uri="{FF2B5EF4-FFF2-40B4-BE49-F238E27FC236}">
                <a16:creationId xmlns:a16="http://schemas.microsoft.com/office/drawing/2014/main" id="{1A24652D-A836-4868-8612-3743A7EB5993}"/>
              </a:ext>
            </a:extLst>
          </p:cNvPr>
          <p:cNvSpPr txBox="1"/>
          <p:nvPr/>
        </p:nvSpPr>
        <p:spPr>
          <a:xfrm>
            <a:off x="3361566" y="4995608"/>
            <a:ext cx="350519" cy="369332"/>
          </a:xfrm>
          <a:prstGeom prst="rect">
            <a:avLst/>
          </a:prstGeom>
          <a:noFill/>
        </p:spPr>
        <p:txBody>
          <a:bodyPr wrap="square" rtlCol="0">
            <a:spAutoFit/>
          </a:bodyPr>
          <a:lstStyle/>
          <a:p>
            <a:r>
              <a:rPr lang="en-US" dirty="0"/>
              <a:t>F</a:t>
            </a:r>
          </a:p>
        </p:txBody>
      </p:sp>
      <p:sp>
        <p:nvSpPr>
          <p:cNvPr id="12" name="TextBox 11">
            <a:extLst>
              <a:ext uri="{FF2B5EF4-FFF2-40B4-BE49-F238E27FC236}">
                <a16:creationId xmlns:a16="http://schemas.microsoft.com/office/drawing/2014/main" id="{37D4D52B-9FD6-492C-900C-5B6330FF239D}"/>
              </a:ext>
            </a:extLst>
          </p:cNvPr>
          <p:cNvSpPr txBox="1"/>
          <p:nvPr/>
        </p:nvSpPr>
        <p:spPr>
          <a:xfrm>
            <a:off x="3105979" y="5293252"/>
            <a:ext cx="350519"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524BE67F-227B-43B1-AD85-B105D778F9EF}"/>
              </a:ext>
            </a:extLst>
          </p:cNvPr>
          <p:cNvSpPr txBox="1"/>
          <p:nvPr/>
        </p:nvSpPr>
        <p:spPr>
          <a:xfrm>
            <a:off x="3478849" y="4784093"/>
            <a:ext cx="350519" cy="369332"/>
          </a:xfrm>
          <a:prstGeom prst="rect">
            <a:avLst/>
          </a:prstGeom>
          <a:noFill/>
        </p:spPr>
        <p:txBody>
          <a:bodyPr wrap="square" rtlCol="0">
            <a:spAutoFit/>
          </a:bodyPr>
          <a:lstStyle/>
          <a:p>
            <a:r>
              <a:rPr lang="en-US" dirty="0"/>
              <a:t>G</a:t>
            </a:r>
          </a:p>
        </p:txBody>
      </p:sp>
    </p:spTree>
    <p:extLst>
      <p:ext uri="{BB962C8B-B14F-4D97-AF65-F5344CB8AC3E}">
        <p14:creationId xmlns:p14="http://schemas.microsoft.com/office/powerpoint/2010/main" val="24137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Data Cleanup</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1142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0E78F15-8A05-4EF6-9A1D-C84166D5D0C6}"/>
              </a:ext>
            </a:extLst>
          </p:cNvPr>
          <p:cNvPicPr>
            <a:picLocks noChangeAspect="1"/>
          </p:cNvPicPr>
          <p:nvPr/>
        </p:nvPicPr>
        <p:blipFill>
          <a:blip r:embed="rId2"/>
          <a:stretch>
            <a:fillRect/>
          </a:stretch>
        </p:blipFill>
        <p:spPr>
          <a:xfrm>
            <a:off x="0" y="2164081"/>
            <a:ext cx="4206240" cy="2103120"/>
          </a:xfrm>
          <a:prstGeom prst="rect">
            <a:avLst/>
          </a:prstGeom>
        </p:spPr>
      </p:pic>
      <p:pic>
        <p:nvPicPr>
          <p:cNvPr id="3" name="Picture 2">
            <a:extLst>
              <a:ext uri="{FF2B5EF4-FFF2-40B4-BE49-F238E27FC236}">
                <a16:creationId xmlns:a16="http://schemas.microsoft.com/office/drawing/2014/main" id="{45ED0CD2-3E18-43CA-B941-7E2C2C1E439E}"/>
              </a:ext>
            </a:extLst>
          </p:cNvPr>
          <p:cNvPicPr>
            <a:picLocks noChangeAspect="1"/>
          </p:cNvPicPr>
          <p:nvPr/>
        </p:nvPicPr>
        <p:blipFill>
          <a:blip r:embed="rId3"/>
          <a:stretch>
            <a:fillRect/>
          </a:stretch>
        </p:blipFill>
        <p:spPr>
          <a:xfrm>
            <a:off x="0" y="4407437"/>
            <a:ext cx="4206240" cy="2103120"/>
          </a:xfrm>
          <a:prstGeom prst="rect">
            <a:avLst/>
          </a:prstGeom>
        </p:spPr>
      </p:pic>
    </p:spTree>
    <p:extLst>
      <p:ext uri="{BB962C8B-B14F-4D97-AF65-F5344CB8AC3E}">
        <p14:creationId xmlns:p14="http://schemas.microsoft.com/office/powerpoint/2010/main" val="274405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Salinity</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950A7B6E-ACF6-4453-B4F2-EDB114A50A77}"/>
              </a:ext>
            </a:extLst>
          </p:cNvPr>
          <p:cNvPicPr>
            <a:picLocks noChangeAspect="1"/>
          </p:cNvPicPr>
          <p:nvPr/>
        </p:nvPicPr>
        <p:blipFill>
          <a:blip r:embed="rId2"/>
          <a:stretch>
            <a:fillRect/>
          </a:stretch>
        </p:blipFill>
        <p:spPr>
          <a:xfrm>
            <a:off x="152400" y="2377440"/>
            <a:ext cx="4206240" cy="2103120"/>
          </a:xfrm>
          <a:prstGeom prst="rect">
            <a:avLst/>
          </a:prstGeom>
        </p:spPr>
      </p:pic>
      <p:pic>
        <p:nvPicPr>
          <p:cNvPr id="3" name="Picture 2">
            <a:extLst>
              <a:ext uri="{FF2B5EF4-FFF2-40B4-BE49-F238E27FC236}">
                <a16:creationId xmlns:a16="http://schemas.microsoft.com/office/drawing/2014/main" id="{AB9B4A66-D60C-43C2-B362-738706BB5DEC}"/>
              </a:ext>
            </a:extLst>
          </p:cNvPr>
          <p:cNvPicPr>
            <a:picLocks noChangeAspect="1"/>
          </p:cNvPicPr>
          <p:nvPr/>
        </p:nvPicPr>
        <p:blipFill>
          <a:blip r:embed="rId3"/>
          <a:stretch>
            <a:fillRect/>
          </a:stretch>
        </p:blipFill>
        <p:spPr>
          <a:xfrm>
            <a:off x="152400" y="4579735"/>
            <a:ext cx="4206240" cy="2103120"/>
          </a:xfrm>
          <a:prstGeom prst="rect">
            <a:avLst/>
          </a:prstGeom>
        </p:spPr>
      </p:pic>
    </p:spTree>
    <p:extLst>
      <p:ext uri="{BB962C8B-B14F-4D97-AF65-F5344CB8AC3E}">
        <p14:creationId xmlns:p14="http://schemas.microsoft.com/office/powerpoint/2010/main" val="307602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ED1D160-DFF6-4574-86AC-93A11EF3ED9E}"/>
              </a:ext>
            </a:extLst>
          </p:cNvPr>
          <p:cNvPicPr>
            <a:picLocks noChangeAspect="1"/>
          </p:cNvPicPr>
          <p:nvPr/>
        </p:nvPicPr>
        <p:blipFill>
          <a:blip r:embed="rId2"/>
          <a:stretch>
            <a:fillRect/>
          </a:stretch>
        </p:blipFill>
        <p:spPr>
          <a:xfrm>
            <a:off x="0" y="1874058"/>
            <a:ext cx="4206240" cy="2103120"/>
          </a:xfrm>
          <a:prstGeom prst="rect">
            <a:avLst/>
          </a:prstGeom>
        </p:spPr>
      </p:pic>
      <p:pic>
        <p:nvPicPr>
          <p:cNvPr id="3" name="Picture 2">
            <a:extLst>
              <a:ext uri="{FF2B5EF4-FFF2-40B4-BE49-F238E27FC236}">
                <a16:creationId xmlns:a16="http://schemas.microsoft.com/office/drawing/2014/main" id="{EB4B64CE-B8F1-419F-BB7F-46E858B52A87}"/>
              </a:ext>
            </a:extLst>
          </p:cNvPr>
          <p:cNvPicPr>
            <a:picLocks noChangeAspect="1"/>
          </p:cNvPicPr>
          <p:nvPr/>
        </p:nvPicPr>
        <p:blipFill>
          <a:blip r:embed="rId3"/>
          <a:stretch>
            <a:fillRect/>
          </a:stretch>
        </p:blipFill>
        <p:spPr>
          <a:xfrm>
            <a:off x="0" y="4077998"/>
            <a:ext cx="4206240" cy="2103120"/>
          </a:xfrm>
          <a:prstGeom prst="rect">
            <a:avLst/>
          </a:prstGeom>
        </p:spPr>
      </p:pic>
    </p:spTree>
    <p:extLst>
      <p:ext uri="{BB962C8B-B14F-4D97-AF65-F5344CB8AC3E}">
        <p14:creationId xmlns:p14="http://schemas.microsoft.com/office/powerpoint/2010/main" val="2652253050"/>
      </p:ext>
    </p:extLst>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2407</TotalTime>
  <Words>357</Words>
  <Application>Microsoft Macintosh PowerPoint</Application>
  <PresentationFormat>On-screen Show (4:3)</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Tahoma</vt:lpstr>
      <vt:lpstr>Verdana</vt:lpstr>
      <vt:lpstr>template</vt:lpstr>
      <vt:lpstr>Hurricane Harvey – Track Analysis</vt:lpstr>
      <vt:lpstr>Project Information</vt:lpstr>
      <vt:lpstr>Questions</vt:lpstr>
      <vt:lpstr>Project Data Sources</vt:lpstr>
      <vt:lpstr>Project Data Point Locations</vt:lpstr>
      <vt:lpstr>Data Cleanup</vt:lpstr>
      <vt:lpstr>Water Temperature</vt:lpstr>
      <vt:lpstr>Water Salinity</vt:lpstr>
      <vt:lpstr>Air Temperature</vt:lpstr>
      <vt:lpstr>Air Pressure</vt:lpstr>
      <vt:lpstr>Wind Speed</vt:lpstr>
      <vt:lpstr>Limitations </vt:lpstr>
      <vt:lpstr>Conclusions</vt:lpstr>
      <vt:lpstr>Findings</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Rob Pascarella</cp:lastModifiedBy>
  <cp:revision>33</cp:revision>
  <dcterms:created xsi:type="dcterms:W3CDTF">2020-09-16T13:30:06Z</dcterms:created>
  <dcterms:modified xsi:type="dcterms:W3CDTF">2020-09-20T19:47:15Z</dcterms:modified>
</cp:coreProperties>
</file>