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69" r:id="rId4"/>
    <p:sldId id="259" r:id="rId5"/>
    <p:sldId id="263" r:id="rId6"/>
    <p:sldId id="264" r:id="rId7"/>
    <p:sldId id="270" r:id="rId8"/>
    <p:sldId id="267" r:id="rId9"/>
    <p:sldId id="266" r:id="rId10"/>
    <p:sldId id="265" r:id="rId11"/>
    <p:sldId id="268" r:id="rId12"/>
    <p:sldId id="260" r:id="rId13"/>
    <p:sldId id="271" r:id="rId14"/>
    <p:sldId id="261" r:id="rId15"/>
    <p:sldId id="262" r:id="rId16"/>
    <p:sldId id="258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>
      <p:cViewPr>
        <p:scale>
          <a:sx n="75" d="100"/>
          <a:sy n="75" d="100"/>
        </p:scale>
        <p:origin x="141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F02AF8D-9058-4F45-99D0-77C6A99AE6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5373688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16743E1-6BF9-464E-B0DF-B7C4A2690A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6094413"/>
            <a:ext cx="604837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069A-2AD8-4032-B780-8ADD47AE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7FC1C-5735-459E-BF90-22E6E2043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7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F52B6-A230-47E6-9805-54D380342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400050"/>
            <a:ext cx="1800225" cy="5910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F88D5-AAA3-46ED-989A-014A80794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250" y="400050"/>
            <a:ext cx="5248275" cy="5910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41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481-0E0C-45E6-8EBE-57D286EE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3FE0-C784-42B8-AA49-7C353BD2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95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166C-CEA5-42DD-99DA-47704DD2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21E6-E246-4BE9-BBFE-ED8784AB6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27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EEB3-D020-42C4-A513-14E94843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8F85-1EEA-41E2-AA43-73CEBB5A9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9250" y="1557338"/>
            <a:ext cx="35242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5218-40E7-4194-B36D-5B945EDDF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5900" y="1557338"/>
            <a:ext cx="35242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32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D2E9-E592-433A-AEB5-E5852DF1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5B79-1611-4F33-9458-D0C15962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D9FA4-588C-457B-88A5-D98D2E48E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27166-47F4-4DC6-B116-6027B8724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8DDC0-D920-4CD1-B600-1F3DAC472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540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30EF-B6DF-4836-B3B3-0AF167C7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883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2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AA33-1871-45DE-9E1D-35A0E84D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46F6-EF7F-491A-A848-6E95B7A3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5D880-43AC-4D32-8760-9A3C0E42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20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2396-5191-4966-AD45-3983A070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3822-AA7D-449A-AA20-538766B15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5B07B-55B5-4798-BC75-CB2C6DF9F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65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101803-04F3-4D00-A218-BFE0A0E51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84438" y="400050"/>
            <a:ext cx="6335712" cy="508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510DB6-D7F1-4A14-A144-30E4171F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557338"/>
            <a:ext cx="72009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c.noaa.gov/data/tcr/AL092017_Harvey.pdf" TargetMode="External"/><Relationship Id="rId2" Type="http://schemas.openxmlformats.org/officeDocument/2006/relationships/hyperlink" Target="http://data.gcoos.org/waf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4DDFEE9-4DF5-409F-88B6-FD6E7D4EA1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6862" y="5589588"/>
            <a:ext cx="7246937" cy="561975"/>
          </a:xfrm>
          <a:noFill/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</a:rPr>
              <a:t>Hurricane Harvey – Best Track Analysis</a:t>
            </a:r>
            <a:endParaRPr lang="uk-UA" altLang="en-US" dirty="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0307A0A-B843-4956-9DC3-EFBE5F9B28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3304" y="6168128"/>
            <a:ext cx="5534095" cy="4612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Data Analytics &amp; Visualization 2020</a:t>
            </a:r>
            <a:endParaRPr lang="uk-UA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Air Pressure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DE66FD-1E44-4713-B0D6-C9E346B7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128"/>
            <a:ext cx="4206240" cy="2103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8DBA0E-02FB-4630-9326-93B23AE8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" y="4768850"/>
            <a:ext cx="420624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3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Wind Speed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AE00A-A3E3-40A0-B1E0-978707B2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8" y="1905000"/>
            <a:ext cx="4206240" cy="2103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6060A3-4AFF-4F19-86E5-C7F37EFB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8" y="4494530"/>
            <a:ext cx="420624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Limitations 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Limited data points within the direct path of the storm.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Incomplete data sets on some of the original targeted data points.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Erroneous data on some the data sets during the actual Hurricane. 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26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Conclusions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73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Findings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3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Questions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3" name="Graphic 2" descr="Question Mark">
            <a:extLst>
              <a:ext uri="{FF2B5EF4-FFF2-40B4-BE49-F238E27FC236}">
                <a16:creationId xmlns:a16="http://schemas.microsoft.com/office/drawing/2014/main" id="{0CB651BC-C0AB-4A57-A313-23E58E78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1880" y="2971800"/>
            <a:ext cx="192024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2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DF1F63A3-52F1-499E-8B8E-794972889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endParaRPr lang="en-US" altLang="en-US" b="1">
              <a:solidFill>
                <a:schemeClr val="bg2"/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A2C7D141-B6DD-497E-80B3-95B1B45F2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Project Information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676400"/>
            <a:ext cx="6769100" cy="4464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b="1" dirty="0">
                <a:latin typeface="Verdana" panose="020B0604030504040204" pitchFamily="34" charset="0"/>
                <a:ea typeface="굴림" panose="020B0600000101010101" pitchFamily="34" charset="-127"/>
              </a:rPr>
              <a:t>Project Team (Group 6):  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Reza </a:t>
            </a:r>
            <a:r>
              <a:rPr lang="en-US" altLang="ko-KR" sz="2000" dirty="0" err="1">
                <a:latin typeface="Verdana" panose="020B0604030504040204" pitchFamily="34" charset="0"/>
                <a:ea typeface="굴림" panose="020B0600000101010101" pitchFamily="34" charset="-127"/>
              </a:rPr>
              <a:t>Abasaltian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, Vincent Adams, Jeremy Jones, &amp; Rob Pascarella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b="1" dirty="0">
                <a:latin typeface="Verdana" panose="020B0604030504040204" pitchFamily="34" charset="0"/>
                <a:ea typeface="굴림" panose="020B0600000101010101" pitchFamily="34" charset="-127"/>
              </a:rPr>
              <a:t>Project Scope: </a:t>
            </a: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As a group we have decided to gather data from offshore weather stations and platforms to perform an analysis of weather attributes as they correlate to the intensity of Hurricane Harvey. 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Weather attributes analyzed: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Wind Speed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Water Salinity 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Air Pressure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Water Temperature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>
                <a:latin typeface="Verdana" panose="020B0604030504040204" pitchFamily="34" charset="0"/>
                <a:ea typeface="굴림" panose="020B0600000101010101" pitchFamily="34" charset="-127"/>
              </a:rPr>
              <a:t>Air Temperature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Questions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676400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sz="1600" dirty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latin typeface="+mj-lt"/>
                <a:ea typeface="굴림" panose="020B0600000101010101" pitchFamily="34" charset="-127"/>
              </a:rPr>
              <a:t>What weather attributes contributed the most, if any, to the intensity of Hurricane Harvey?</a:t>
            </a:r>
          </a:p>
          <a:p>
            <a:pPr lvl="1">
              <a:lnSpc>
                <a:spcPct val="80000"/>
              </a:lnSpc>
            </a:pPr>
            <a:r>
              <a:rPr lang="en-US" altLang="ko-KR" sz="1200" b="0" dirty="0">
                <a:latin typeface="+mj-lt"/>
                <a:ea typeface="굴림" panose="020B0600000101010101" pitchFamily="34" charset="-127"/>
              </a:rPr>
              <a:t>Did water temperature affect intensity of the hurricane the most?</a:t>
            </a:r>
          </a:p>
          <a:p>
            <a:pPr lvl="1">
              <a:lnSpc>
                <a:spcPct val="80000"/>
              </a:lnSpc>
            </a:pPr>
            <a:r>
              <a:rPr lang="en-US" altLang="ko-KR" sz="1200" b="0" dirty="0">
                <a:latin typeface="+mj-lt"/>
                <a:ea typeface="굴림" panose="020B0600000101010101" pitchFamily="34" charset="-127"/>
              </a:rPr>
              <a:t>Did air temperature affect the intensity of the hurricane the most?</a:t>
            </a:r>
          </a:p>
          <a:p>
            <a:pPr lvl="1">
              <a:lnSpc>
                <a:spcPct val="80000"/>
              </a:lnSpc>
            </a:pPr>
            <a:r>
              <a:rPr lang="en-US" altLang="ko-KR" sz="1200" b="0" dirty="0">
                <a:latin typeface="+mj-lt"/>
                <a:ea typeface="굴림" panose="020B0600000101010101" pitchFamily="34" charset="-127"/>
              </a:rPr>
              <a:t>Did air pressure affect the intensity of the hurricane the most?</a:t>
            </a:r>
          </a:p>
          <a:p>
            <a:pPr lvl="1">
              <a:lnSpc>
                <a:spcPct val="80000"/>
              </a:lnSpc>
            </a:pPr>
            <a:r>
              <a:rPr lang="en-US" altLang="ko-KR" sz="1200" b="0" dirty="0">
                <a:latin typeface="+mj-lt"/>
                <a:ea typeface="굴림" panose="020B0600000101010101" pitchFamily="34" charset="-127"/>
              </a:rPr>
              <a:t>Did water salinity affect the intensity of the hurricane the most?</a:t>
            </a:r>
          </a:p>
          <a:p>
            <a:pPr lvl="1">
              <a:lnSpc>
                <a:spcPct val="80000"/>
              </a:lnSpc>
            </a:pPr>
            <a:endParaRPr lang="en-US" altLang="ko-KR" sz="1200" b="0" dirty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200" b="0" dirty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+mj-lt"/>
                <a:ea typeface="굴림" panose="020B0600000101010101" pitchFamily="34" charset="-127"/>
              </a:rPr>
              <a:t>We plan to answer these questions by utilizing P based analysis.  Graphically we will represent our data in scatter plots to show correlations as well as box plots to show our outliers in within the data set. </a:t>
            </a:r>
            <a:endParaRPr lang="en-US" altLang="ko-KR" sz="1600" b="0" dirty="0">
              <a:latin typeface="+mj-lt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Project Data Sources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73238"/>
            <a:ext cx="2743200" cy="2189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000" b="1" dirty="0">
                <a:latin typeface="+mj-lt"/>
                <a:ea typeface="굴림" panose="020B0600000101010101" pitchFamily="34" charset="-127"/>
              </a:rPr>
              <a:t>Data Retrieval: </a:t>
            </a:r>
          </a:p>
          <a:p>
            <a:pPr>
              <a:lnSpc>
                <a:spcPct val="80000"/>
              </a:lnSpc>
            </a:pPr>
            <a:endParaRPr lang="en-US" altLang="ko-KR" sz="1000" b="1" dirty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latin typeface="+mj-lt"/>
                <a:ea typeface="굴림" panose="020B0600000101010101" pitchFamily="34" charset="-127"/>
              </a:rPr>
              <a:t>CSV</a:t>
            </a:r>
          </a:p>
          <a:p>
            <a:pPr>
              <a:lnSpc>
                <a:spcPct val="80000"/>
              </a:lnSpc>
            </a:pPr>
            <a:r>
              <a:rPr lang="en-US" altLang="ko-KR" sz="1000" b="0" dirty="0">
                <a:latin typeface="+mj-lt"/>
                <a:ea typeface="굴림" panose="020B0600000101010101" pitchFamily="34" charset="-127"/>
                <a:hlinkClick r:id="rId2"/>
              </a:rPr>
              <a:t>http://data.gcoos.org/waf.php</a:t>
            </a:r>
            <a:endParaRPr lang="en-US" altLang="ko-KR" sz="1000" b="0" dirty="0">
              <a:latin typeface="+mj-l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1000" dirty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+mj-lt"/>
                <a:hlinkClick r:id="rId3"/>
              </a:rPr>
              <a:t>https://www.nhc.noaa.gov/data/tcr/AL092017_Harvey.pdf</a:t>
            </a:r>
            <a:endParaRPr lang="en-US" sz="1000" dirty="0"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ko-KR" sz="1000" dirty="0">
                <a:latin typeface="+mj-lt"/>
                <a:ea typeface="굴림" panose="020B0600000101010101" pitchFamily="34" charset="-127"/>
              </a:rPr>
              <a:t>Took data created a csv for best track</a:t>
            </a:r>
          </a:p>
          <a:p>
            <a:pPr lvl="2">
              <a:lnSpc>
                <a:spcPct val="80000"/>
              </a:lnSpc>
            </a:pPr>
            <a:endParaRPr lang="en-US" altLang="ko-KR" sz="1000" dirty="0">
              <a:latin typeface="+mj-l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latin typeface="+mj-lt"/>
                <a:ea typeface="굴림" panose="020B0600000101010101" pitchFamily="34" charset="-127"/>
              </a:rPr>
              <a:t>API</a:t>
            </a:r>
          </a:p>
          <a:p>
            <a:pPr lvl="1">
              <a:lnSpc>
                <a:spcPct val="80000"/>
              </a:lnSpc>
            </a:pPr>
            <a:r>
              <a:rPr lang="en-US" altLang="ko-KR" sz="1000" dirty="0" err="1">
                <a:latin typeface="+mj-lt"/>
                <a:ea typeface="굴림" panose="020B0600000101010101" pitchFamily="34" charset="-127"/>
              </a:rPr>
              <a:t>GMaps</a:t>
            </a:r>
            <a:r>
              <a:rPr lang="en-US" altLang="ko-KR" sz="1000" dirty="0">
                <a:latin typeface="+mj-lt"/>
                <a:ea typeface="굴림" panose="020B0600000101010101" pitchFamily="34" charset="-127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09F3C-035A-4B02-B451-F24001B1E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773238"/>
            <a:ext cx="6096000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0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Project Data Points Location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7570788" cy="8175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Selected Data Points: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A = 42043	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B = 42044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C = 42047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D = 8764314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E = 8770613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F = TABS-X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Verdana" panose="020B0604030504040204" pitchFamily="34" charset="0"/>
                <a:ea typeface="굴림" panose="020B0600000101010101" pitchFamily="34" charset="-127"/>
              </a:rPr>
              <a:t>G = 42019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341A5-1C9B-4AC5-82BE-33151688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38400"/>
            <a:ext cx="6480157" cy="42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9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Data Cleanup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3C7164-0E03-4DD7-9D9B-C0EC897A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6769100" cy="8175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26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Water Temperature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E78F15-8A05-4EF6-9A1D-C84166D5D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081"/>
            <a:ext cx="4206240" cy="2103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ED0CD2-3E18-43CA-B941-7E2C2C1E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7437"/>
            <a:ext cx="420624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5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Water Salinity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0A7B6E-ACF6-4453-B4F2-EDB114A50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77440"/>
            <a:ext cx="4206240" cy="2103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9B4A66-D60C-43C2-B362-738706BB5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579735"/>
            <a:ext cx="420624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2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8C6E0B-F389-42F4-BDF4-0BB8546E6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0" y="260350"/>
            <a:ext cx="5834063" cy="649288"/>
          </a:xfrm>
        </p:spPr>
        <p:txBody>
          <a:bodyPr/>
          <a:lstStyle/>
          <a:p>
            <a:r>
              <a:rPr lang="en-US" altLang="en-US" b="1" dirty="0">
                <a:latin typeface="Tahoma" panose="020B0604030504040204" pitchFamily="34" charset="0"/>
              </a:rPr>
              <a:t>Air Temperature</a:t>
            </a:r>
            <a:endParaRPr lang="uk-UA" altLang="en-US" b="1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D1D160-DFF6-4574-86AC-93A11EF3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058"/>
            <a:ext cx="4206240" cy="2103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4B64CE-B8F1-419F-BB7F-46E858B5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7998"/>
            <a:ext cx="420624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53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0">
      <a:dk1>
        <a:srgbClr val="4D4D4D"/>
      </a:dk1>
      <a:lt1>
        <a:srgbClr val="FFFFFF"/>
      </a:lt1>
      <a:dk2>
        <a:srgbClr val="4D4D4D"/>
      </a:dk2>
      <a:lt2>
        <a:srgbClr val="070551"/>
      </a:lt2>
      <a:accent1>
        <a:srgbClr val="B11600"/>
      </a:accent1>
      <a:accent2>
        <a:srgbClr val="F85400"/>
      </a:accent2>
      <a:accent3>
        <a:srgbClr val="FFFFFF"/>
      </a:accent3>
      <a:accent4>
        <a:srgbClr val="404040"/>
      </a:accent4>
      <a:accent5>
        <a:srgbClr val="D5ABAA"/>
      </a:accent5>
      <a:accent6>
        <a:srgbClr val="E14B00"/>
      </a:accent6>
      <a:hlink>
        <a:srgbClr val="077E3E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3333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D7995B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E8CAB5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61148"/>
        </a:lt2>
        <a:accent1>
          <a:srgbClr val="D41215"/>
        </a:accent1>
        <a:accent2>
          <a:srgbClr val="365DB7"/>
        </a:accent2>
        <a:accent3>
          <a:srgbClr val="FFFFFF"/>
        </a:accent3>
        <a:accent4>
          <a:srgbClr val="404040"/>
        </a:accent4>
        <a:accent5>
          <a:srgbClr val="E6AAAA"/>
        </a:accent5>
        <a:accent6>
          <a:srgbClr val="3053A6"/>
        </a:accent6>
        <a:hlink>
          <a:srgbClr val="577CC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070551"/>
        </a:lt2>
        <a:accent1>
          <a:srgbClr val="B11600"/>
        </a:accent1>
        <a:accent2>
          <a:srgbClr val="F85400"/>
        </a:accent2>
        <a:accent3>
          <a:srgbClr val="FFFFFF"/>
        </a:accent3>
        <a:accent4>
          <a:srgbClr val="404040"/>
        </a:accent4>
        <a:accent5>
          <a:srgbClr val="D5ABAA"/>
        </a:accent5>
        <a:accent6>
          <a:srgbClr val="E14B00"/>
        </a:accent6>
        <a:hlink>
          <a:srgbClr val="077E3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2346</TotalTime>
  <Words>312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Tahoma</vt:lpstr>
      <vt:lpstr>Verdana</vt:lpstr>
      <vt:lpstr>template</vt:lpstr>
      <vt:lpstr>Hurricane Harvey – Best Track Analysis</vt:lpstr>
      <vt:lpstr>Project Information</vt:lpstr>
      <vt:lpstr>Questions</vt:lpstr>
      <vt:lpstr>Project Data Sources</vt:lpstr>
      <vt:lpstr>Project Data Points Location</vt:lpstr>
      <vt:lpstr>Data Cleanup</vt:lpstr>
      <vt:lpstr>Water Temperature</vt:lpstr>
      <vt:lpstr>Water Salinity</vt:lpstr>
      <vt:lpstr>Air Temperature</vt:lpstr>
      <vt:lpstr>Air Pressure</vt:lpstr>
      <vt:lpstr>Wind Speed</vt:lpstr>
      <vt:lpstr>Limitations </vt:lpstr>
      <vt:lpstr>Conclusions</vt:lpstr>
      <vt:lpstr>Findings</vt:lpstr>
      <vt:lpstr>Questions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Jeremy jones</dc:creator>
  <cp:lastModifiedBy>Jeremy jones</cp:lastModifiedBy>
  <cp:revision>25</cp:revision>
  <dcterms:created xsi:type="dcterms:W3CDTF">2020-09-16T13:30:06Z</dcterms:created>
  <dcterms:modified xsi:type="dcterms:W3CDTF">2020-09-20T15:46:44Z</dcterms:modified>
</cp:coreProperties>
</file>