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1" r:id="rId8"/>
    <p:sldId id="264" r:id="rId9"/>
    <p:sldId id="262" r:id="rId10"/>
    <p:sldId id="263" r:id="rId11"/>
    <p:sldId id="266" r:id="rId12"/>
    <p:sldId id="267" r:id="rId13"/>
    <p:sldId id="268" r:id="rId1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58" y="31"/>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22/03/2018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22/03/2018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22/03/2018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22/03/2018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22/03/2018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22/03/2018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22/03/2018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22/03/2018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22/03/2018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22/03/2018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22/03/2018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22/03/2018</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840E-9C90-44F4-916D-BA5FB1D2294C}"/>
              </a:ext>
            </a:extLst>
          </p:cNvPr>
          <p:cNvSpPr>
            <a:spLocks noGrp="1"/>
          </p:cNvSpPr>
          <p:nvPr>
            <p:ph type="ctrTitle"/>
          </p:nvPr>
        </p:nvSpPr>
        <p:spPr/>
        <p:txBody>
          <a:bodyPr/>
          <a:lstStyle/>
          <a:p>
            <a:r>
              <a:rPr lang="en-AU" dirty="0"/>
              <a:t>SPRINT 1 PLAN USER STORIES</a:t>
            </a:r>
          </a:p>
        </p:txBody>
      </p:sp>
      <p:sp>
        <p:nvSpPr>
          <p:cNvPr id="3" name="Subtitle 2">
            <a:extLst>
              <a:ext uri="{FF2B5EF4-FFF2-40B4-BE49-F238E27FC236}">
                <a16:creationId xmlns:a16="http://schemas.microsoft.com/office/drawing/2014/main" id="{EEA773A2-F691-4FDA-998E-BAFF4F52083C}"/>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54196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1A70-1E71-44BC-8CA3-9D4B97FD595F}"/>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F29C6BBB-62B4-4669-8C25-A2099A574482}"/>
              </a:ext>
            </a:extLst>
          </p:cNvPr>
          <p:cNvSpPr>
            <a:spLocks noGrp="1"/>
          </p:cNvSpPr>
          <p:nvPr>
            <p:ph type="subTitle" idx="1"/>
          </p:nvPr>
        </p:nvSpPr>
        <p:spPr/>
        <p:txBody>
          <a:bodyPr/>
          <a:lstStyle/>
          <a:p>
            <a:endParaRPr lang="en-AU"/>
          </a:p>
        </p:txBody>
      </p:sp>
      <p:graphicFrame>
        <p:nvGraphicFramePr>
          <p:cNvPr id="5" name="Table 4">
            <a:extLst>
              <a:ext uri="{FF2B5EF4-FFF2-40B4-BE49-F238E27FC236}">
                <a16:creationId xmlns:a16="http://schemas.microsoft.com/office/drawing/2014/main" id="{797F9F79-2C26-412E-8855-59244938152A}"/>
              </a:ext>
            </a:extLst>
          </p:cNvPr>
          <p:cNvGraphicFramePr>
            <a:graphicFrameLocks noGrp="1"/>
          </p:cNvGraphicFramePr>
          <p:nvPr>
            <p:extLst>
              <p:ext uri="{D42A27DB-BD31-4B8C-83A1-F6EECF244321}">
                <p14:modId xmlns:p14="http://schemas.microsoft.com/office/powerpoint/2010/main" val="438163407"/>
              </p:ext>
            </p:extLst>
          </p:nvPr>
        </p:nvGraphicFramePr>
        <p:xfrm>
          <a:off x="51604" y="77953"/>
          <a:ext cx="9786876" cy="6747251"/>
        </p:xfrm>
        <a:graphic>
          <a:graphicData uri="http://schemas.openxmlformats.org/drawingml/2006/table">
            <a:tbl>
              <a:tblPr firstRow="1" firstCol="1" bandRow="1">
                <a:tableStyleId>{5C22544A-7EE6-4342-B048-85BDC9FD1C3A}</a:tableStyleId>
              </a:tblPr>
              <a:tblGrid>
                <a:gridCol w="2446719">
                  <a:extLst>
                    <a:ext uri="{9D8B030D-6E8A-4147-A177-3AD203B41FA5}">
                      <a16:colId xmlns:a16="http://schemas.microsoft.com/office/drawing/2014/main" val="3481746455"/>
                    </a:ext>
                  </a:extLst>
                </a:gridCol>
                <a:gridCol w="2446719">
                  <a:extLst>
                    <a:ext uri="{9D8B030D-6E8A-4147-A177-3AD203B41FA5}">
                      <a16:colId xmlns:a16="http://schemas.microsoft.com/office/drawing/2014/main" val="2207855613"/>
                    </a:ext>
                  </a:extLst>
                </a:gridCol>
                <a:gridCol w="2446719">
                  <a:extLst>
                    <a:ext uri="{9D8B030D-6E8A-4147-A177-3AD203B41FA5}">
                      <a16:colId xmlns:a16="http://schemas.microsoft.com/office/drawing/2014/main" val="3671682406"/>
                    </a:ext>
                  </a:extLst>
                </a:gridCol>
                <a:gridCol w="2446719">
                  <a:extLst>
                    <a:ext uri="{9D8B030D-6E8A-4147-A177-3AD203B41FA5}">
                      <a16:colId xmlns:a16="http://schemas.microsoft.com/office/drawing/2014/main" val="175178935"/>
                    </a:ext>
                  </a:extLst>
                </a:gridCol>
              </a:tblGrid>
              <a:tr h="1255610">
                <a:tc>
                  <a:txBody>
                    <a:bodyPr/>
                    <a:lstStyle/>
                    <a:p>
                      <a:pPr>
                        <a:spcAft>
                          <a:spcPts val="0"/>
                        </a:spcAft>
                      </a:pPr>
                      <a:r>
                        <a:rPr lang="en-AU" sz="1100">
                          <a:effectLst/>
                        </a:rPr>
                        <a:t>Story ID: 08</a:t>
                      </a:r>
                      <a:endParaRPr lang="en-AU" sz="110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AU" sz="1100">
                          <a:effectLst/>
                        </a:rPr>
                        <a:t>Story Title: Stored User Data</a:t>
                      </a:r>
                      <a:endParaRPr lang="en-AU" sz="110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AU" sz="1100">
                          <a:effectLst/>
                        </a:rPr>
                        <a:t>Priority:</a:t>
                      </a:r>
                    </a:p>
                    <a:p>
                      <a:pPr>
                        <a:spcAft>
                          <a:spcPts val="0"/>
                        </a:spcAft>
                      </a:pPr>
                      <a:r>
                        <a:rPr lang="en-AU" sz="1100">
                          <a:effectLst/>
                        </a:rPr>
                        <a:t>Must Have</a:t>
                      </a:r>
                      <a:endParaRPr lang="en-AU" sz="110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AU" sz="1100">
                          <a:effectLst/>
                        </a:rPr>
                        <a:t>Story Points: 8</a:t>
                      </a:r>
                      <a:endParaRPr lang="en-AU" sz="110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7453250"/>
                  </a:ext>
                </a:extLst>
              </a:tr>
              <a:tr h="693890">
                <a:tc gridSpan="4">
                  <a:txBody>
                    <a:bodyPr/>
                    <a:lstStyle/>
                    <a:p>
                      <a:pPr>
                        <a:spcAft>
                          <a:spcPts val="0"/>
                        </a:spcAft>
                      </a:pPr>
                      <a:r>
                        <a:rPr lang="en-AU" sz="1100" dirty="0">
                          <a:effectLst/>
                        </a:rPr>
                        <a:t>As a Website Owner, I want my User Data to be stored in a Database, so that I may later access and manipulate it when necessary.</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4150172523"/>
                  </a:ext>
                </a:extLst>
              </a:tr>
              <a:tr h="2616955">
                <a:tc gridSpan="4">
                  <a:txBody>
                    <a:bodyPr/>
                    <a:lstStyle/>
                    <a:p>
                      <a:pPr>
                        <a:spcAft>
                          <a:spcPts val="0"/>
                        </a:spcAft>
                      </a:pPr>
                      <a:r>
                        <a:rPr lang="en-AU" sz="1100">
                          <a:effectLst/>
                        </a:rPr>
                        <a:t>Acceptance Criteria:</a:t>
                      </a:r>
                    </a:p>
                    <a:p>
                      <a:pPr marL="342900" lvl="0" indent="-342900" fontAlgn="base">
                        <a:spcAft>
                          <a:spcPts val="0"/>
                        </a:spcAft>
                        <a:buSzPts val="1000"/>
                        <a:buFont typeface="Symbol" panose="05050102010706020507" pitchFamily="18" charset="2"/>
                        <a:buChar char=""/>
                        <a:tabLst>
                          <a:tab pos="457200" algn="l"/>
                        </a:tabLst>
                      </a:pPr>
                      <a:r>
                        <a:rPr lang="en-AU" sz="1100">
                          <a:effectLst/>
                        </a:rPr>
                        <a:t>Data Tables for User Log In Details</a:t>
                      </a:r>
                    </a:p>
                    <a:p>
                      <a:pPr marL="342900" lvl="0" indent="-342900" fontAlgn="base">
                        <a:spcAft>
                          <a:spcPts val="0"/>
                        </a:spcAft>
                        <a:buSzPts val="1000"/>
                        <a:buFont typeface="Symbol" panose="05050102010706020507" pitchFamily="18" charset="2"/>
                        <a:buChar char=""/>
                        <a:tabLst>
                          <a:tab pos="457200" algn="l"/>
                        </a:tabLst>
                      </a:pPr>
                      <a:r>
                        <a:rPr lang="en-AU" sz="1100">
                          <a:effectLst/>
                        </a:rPr>
                        <a:t>Data Tables for User Lessons Details</a:t>
                      </a:r>
                    </a:p>
                    <a:p>
                      <a:pPr marL="342900" lvl="0" indent="-342900" fontAlgn="base">
                        <a:spcAft>
                          <a:spcPts val="0"/>
                        </a:spcAft>
                        <a:buSzPts val="1000"/>
                        <a:buFont typeface="Symbol" panose="05050102010706020507" pitchFamily="18" charset="2"/>
                        <a:buChar char=""/>
                        <a:tabLst>
                          <a:tab pos="457200" algn="l"/>
                        </a:tabLst>
                      </a:pPr>
                      <a:r>
                        <a:rPr lang="en-AU" sz="1100">
                          <a:effectLst/>
                        </a:rPr>
                        <a:t>Data Tables with User Profile preferences</a:t>
                      </a:r>
                    </a:p>
                    <a:p>
                      <a:pPr marL="342900" lvl="0" indent="-342900" fontAlgn="base">
                        <a:spcAft>
                          <a:spcPts val="0"/>
                        </a:spcAft>
                        <a:buSzPts val="1000"/>
                        <a:buFont typeface="Symbol" panose="05050102010706020507" pitchFamily="18" charset="2"/>
                        <a:buChar char=""/>
                        <a:tabLst>
                          <a:tab pos="457200" algn="l"/>
                        </a:tabLst>
                      </a:pPr>
                      <a:r>
                        <a:rPr lang="en-AU" sz="1100">
                          <a:effectLst/>
                        </a:rPr>
                        <a:t>Data Tables with Contact Information/User Details</a:t>
                      </a:r>
                    </a:p>
                    <a:p>
                      <a:pPr marL="342900" lvl="0" indent="-342900" fontAlgn="base">
                        <a:spcAft>
                          <a:spcPts val="0"/>
                        </a:spcAft>
                        <a:buSzPts val="1000"/>
                        <a:buFont typeface="Symbol" panose="05050102010706020507" pitchFamily="18" charset="2"/>
                        <a:buChar char=""/>
                        <a:tabLst>
                          <a:tab pos="457200" algn="l"/>
                        </a:tabLst>
                      </a:pPr>
                      <a:r>
                        <a:rPr lang="en-AU" sz="1100">
                          <a:effectLst/>
                        </a:rPr>
                        <a:t>Specific Data must only be presented based on a Users “level” in the system</a:t>
                      </a:r>
                      <a:endParaRPr lang="en-AU" sz="110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561235892"/>
                  </a:ext>
                </a:extLst>
              </a:tr>
              <a:tr h="2180796">
                <a:tc gridSpan="4">
                  <a:txBody>
                    <a:bodyPr/>
                    <a:lstStyle/>
                    <a:p>
                      <a:pPr>
                        <a:spcAft>
                          <a:spcPts val="0"/>
                        </a:spcAft>
                      </a:pPr>
                      <a:r>
                        <a:rPr lang="en-AU" sz="1100" dirty="0">
                          <a:effectLst/>
                        </a:rPr>
                        <a:t>Notes: </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Data Tables will be segregated based on the information they contain</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This data will be used to create and further populate the webpage(s), ensuring the system is not static and easily updateable</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Admins will be able to see all datatypes and make changes accordingly</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User Preferences will be saved and used to load their personalised profile</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487837441"/>
                  </a:ext>
                </a:extLst>
              </a:tr>
            </a:tbl>
          </a:graphicData>
        </a:graphic>
      </p:graphicFrame>
    </p:spTree>
    <p:extLst>
      <p:ext uri="{BB962C8B-B14F-4D97-AF65-F5344CB8AC3E}">
        <p14:creationId xmlns:p14="http://schemas.microsoft.com/office/powerpoint/2010/main" val="1552259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6347-80F9-447D-BC67-CB981B6EB301}"/>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3330FE8-878D-4C4E-A97A-FFD6E8B2393C}"/>
              </a:ext>
            </a:extLst>
          </p:cNvPr>
          <p:cNvSpPr>
            <a:spLocks noGrp="1"/>
          </p:cNvSpPr>
          <p:nvPr>
            <p:ph idx="1"/>
          </p:nvPr>
        </p:nvSpPr>
        <p:spPr/>
        <p:txBody>
          <a:bodyPr/>
          <a:lstStyle/>
          <a:p>
            <a:endParaRPr lang="en-AU"/>
          </a:p>
        </p:txBody>
      </p:sp>
      <p:graphicFrame>
        <p:nvGraphicFramePr>
          <p:cNvPr id="4" name="Table 3">
            <a:extLst>
              <a:ext uri="{FF2B5EF4-FFF2-40B4-BE49-F238E27FC236}">
                <a16:creationId xmlns:a16="http://schemas.microsoft.com/office/drawing/2014/main" id="{8DD83B57-4D5F-4391-B566-D10FFD2D9DC2}"/>
              </a:ext>
            </a:extLst>
          </p:cNvPr>
          <p:cNvGraphicFramePr>
            <a:graphicFrameLocks noGrp="1"/>
          </p:cNvGraphicFramePr>
          <p:nvPr>
            <p:extLst>
              <p:ext uri="{D42A27DB-BD31-4B8C-83A1-F6EECF244321}">
                <p14:modId xmlns:p14="http://schemas.microsoft.com/office/powerpoint/2010/main" val="2282825293"/>
              </p:ext>
            </p:extLst>
          </p:nvPr>
        </p:nvGraphicFramePr>
        <p:xfrm>
          <a:off x="51604" y="77953"/>
          <a:ext cx="9786876" cy="6747251"/>
        </p:xfrm>
        <a:graphic>
          <a:graphicData uri="http://schemas.openxmlformats.org/drawingml/2006/table">
            <a:tbl>
              <a:tblPr firstRow="1" firstCol="1" bandRow="1">
                <a:tableStyleId>{5C22544A-7EE6-4342-B048-85BDC9FD1C3A}</a:tableStyleId>
              </a:tblPr>
              <a:tblGrid>
                <a:gridCol w="2446719">
                  <a:extLst>
                    <a:ext uri="{9D8B030D-6E8A-4147-A177-3AD203B41FA5}">
                      <a16:colId xmlns:a16="http://schemas.microsoft.com/office/drawing/2014/main" val="3481746455"/>
                    </a:ext>
                  </a:extLst>
                </a:gridCol>
                <a:gridCol w="2446719">
                  <a:extLst>
                    <a:ext uri="{9D8B030D-6E8A-4147-A177-3AD203B41FA5}">
                      <a16:colId xmlns:a16="http://schemas.microsoft.com/office/drawing/2014/main" val="2207855613"/>
                    </a:ext>
                  </a:extLst>
                </a:gridCol>
                <a:gridCol w="2446719">
                  <a:extLst>
                    <a:ext uri="{9D8B030D-6E8A-4147-A177-3AD203B41FA5}">
                      <a16:colId xmlns:a16="http://schemas.microsoft.com/office/drawing/2014/main" val="3671682406"/>
                    </a:ext>
                  </a:extLst>
                </a:gridCol>
                <a:gridCol w="2446719">
                  <a:extLst>
                    <a:ext uri="{9D8B030D-6E8A-4147-A177-3AD203B41FA5}">
                      <a16:colId xmlns:a16="http://schemas.microsoft.com/office/drawing/2014/main" val="175178935"/>
                    </a:ext>
                  </a:extLst>
                </a:gridCol>
              </a:tblGrid>
              <a:tr h="1255610">
                <a:tc>
                  <a:txBody>
                    <a:bodyPr/>
                    <a:lstStyle/>
                    <a:p>
                      <a:pPr>
                        <a:spcAft>
                          <a:spcPts val="0"/>
                        </a:spcAft>
                      </a:pPr>
                      <a:r>
                        <a:rPr lang="en-AU" sz="1100" dirty="0">
                          <a:effectLst/>
                        </a:rPr>
                        <a:t>Story ID: 09</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AU" sz="1100" dirty="0">
                          <a:effectLst/>
                        </a:rPr>
                        <a:t>Story Title: Database Integration</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AU" sz="1100">
                          <a:effectLst/>
                        </a:rPr>
                        <a:t>Priority:</a:t>
                      </a:r>
                    </a:p>
                    <a:p>
                      <a:pPr>
                        <a:spcAft>
                          <a:spcPts val="0"/>
                        </a:spcAft>
                      </a:pPr>
                      <a:r>
                        <a:rPr lang="en-AU" sz="1100">
                          <a:effectLst/>
                        </a:rPr>
                        <a:t>Must Have</a:t>
                      </a:r>
                      <a:endParaRPr lang="en-AU" sz="110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AU" sz="1100" dirty="0">
                          <a:effectLst/>
                        </a:rPr>
                        <a:t>Story Points: 4</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7453250"/>
                  </a:ext>
                </a:extLst>
              </a:tr>
              <a:tr h="693890">
                <a:tc gridSpan="4">
                  <a:txBody>
                    <a:bodyPr/>
                    <a:lstStyle/>
                    <a:p>
                      <a:pPr>
                        <a:spcAft>
                          <a:spcPts val="0"/>
                        </a:spcAft>
                      </a:pPr>
                      <a:r>
                        <a:rPr lang="en-AU" sz="1100" dirty="0">
                          <a:effectLst/>
                        </a:rPr>
                        <a:t>As a Website Owner, I want my…</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4150172523"/>
                  </a:ext>
                </a:extLst>
              </a:tr>
              <a:tr h="2616955">
                <a:tc gridSpan="4">
                  <a:txBody>
                    <a:bodyPr/>
                    <a:lstStyle/>
                    <a:p>
                      <a:pPr>
                        <a:spcAft>
                          <a:spcPts val="0"/>
                        </a:spcAft>
                      </a:pPr>
                      <a:r>
                        <a:rPr lang="en-AU" sz="1100" dirty="0">
                          <a:effectLst/>
                        </a:rPr>
                        <a:t>Acceptance Criteria:</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TOO BE FILLED</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561235892"/>
                  </a:ext>
                </a:extLst>
              </a:tr>
              <a:tr h="2180796">
                <a:tc gridSpan="4">
                  <a:txBody>
                    <a:bodyPr/>
                    <a:lstStyle/>
                    <a:p>
                      <a:pPr>
                        <a:spcAft>
                          <a:spcPts val="0"/>
                        </a:spcAft>
                      </a:pPr>
                      <a:r>
                        <a:rPr lang="en-AU" sz="1100" dirty="0">
                          <a:effectLst/>
                        </a:rPr>
                        <a:t>Notes: </a:t>
                      </a:r>
                    </a:p>
                    <a:p>
                      <a:pPr marL="342900" lvl="0" indent="-342900" fontAlgn="base">
                        <a:spcAft>
                          <a:spcPts val="0"/>
                        </a:spcAft>
                        <a:buSzPts val="1000"/>
                        <a:buFont typeface="Symbol" panose="05050102010706020507" pitchFamily="18" charset="2"/>
                        <a:buChar char=""/>
                        <a:tabLst>
                          <a:tab pos="457200" algn="l"/>
                        </a:tabLst>
                      </a:pPr>
                      <a:r>
                        <a:rPr lang="en-AU" sz="1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TOO BE FILLED</a:t>
                      </a: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487837441"/>
                  </a:ext>
                </a:extLst>
              </a:tr>
            </a:tbl>
          </a:graphicData>
        </a:graphic>
      </p:graphicFrame>
    </p:spTree>
    <p:extLst>
      <p:ext uri="{BB962C8B-B14F-4D97-AF65-F5344CB8AC3E}">
        <p14:creationId xmlns:p14="http://schemas.microsoft.com/office/powerpoint/2010/main" val="1665005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CE84-95BD-4B2D-BB00-12C92F8622DC}"/>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C925AE87-F3EF-49B7-9221-FB63D5213FAE}"/>
              </a:ext>
            </a:extLst>
          </p:cNvPr>
          <p:cNvSpPr>
            <a:spLocks noGrp="1"/>
          </p:cNvSpPr>
          <p:nvPr>
            <p:ph idx="1"/>
          </p:nvPr>
        </p:nvSpPr>
        <p:spPr/>
        <p:txBody>
          <a:bodyPr/>
          <a:lstStyle/>
          <a:p>
            <a:endParaRPr lang="en-AU"/>
          </a:p>
        </p:txBody>
      </p:sp>
      <p:graphicFrame>
        <p:nvGraphicFramePr>
          <p:cNvPr id="4" name="Table 3">
            <a:extLst>
              <a:ext uri="{FF2B5EF4-FFF2-40B4-BE49-F238E27FC236}">
                <a16:creationId xmlns:a16="http://schemas.microsoft.com/office/drawing/2014/main" id="{FF8F4DF7-FCB4-4587-A95B-AFA1EA0E5597}"/>
              </a:ext>
            </a:extLst>
          </p:cNvPr>
          <p:cNvGraphicFramePr>
            <a:graphicFrameLocks noGrp="1"/>
          </p:cNvGraphicFramePr>
          <p:nvPr>
            <p:extLst>
              <p:ext uri="{D42A27DB-BD31-4B8C-83A1-F6EECF244321}">
                <p14:modId xmlns:p14="http://schemas.microsoft.com/office/powerpoint/2010/main" val="958138060"/>
              </p:ext>
            </p:extLst>
          </p:nvPr>
        </p:nvGraphicFramePr>
        <p:xfrm>
          <a:off x="51604" y="77953"/>
          <a:ext cx="9786876" cy="6747251"/>
        </p:xfrm>
        <a:graphic>
          <a:graphicData uri="http://schemas.openxmlformats.org/drawingml/2006/table">
            <a:tbl>
              <a:tblPr firstRow="1" firstCol="1" bandRow="1">
                <a:tableStyleId>{5C22544A-7EE6-4342-B048-85BDC9FD1C3A}</a:tableStyleId>
              </a:tblPr>
              <a:tblGrid>
                <a:gridCol w="2446719">
                  <a:extLst>
                    <a:ext uri="{9D8B030D-6E8A-4147-A177-3AD203B41FA5}">
                      <a16:colId xmlns:a16="http://schemas.microsoft.com/office/drawing/2014/main" val="3481746455"/>
                    </a:ext>
                  </a:extLst>
                </a:gridCol>
                <a:gridCol w="2446719">
                  <a:extLst>
                    <a:ext uri="{9D8B030D-6E8A-4147-A177-3AD203B41FA5}">
                      <a16:colId xmlns:a16="http://schemas.microsoft.com/office/drawing/2014/main" val="2207855613"/>
                    </a:ext>
                  </a:extLst>
                </a:gridCol>
                <a:gridCol w="2446719">
                  <a:extLst>
                    <a:ext uri="{9D8B030D-6E8A-4147-A177-3AD203B41FA5}">
                      <a16:colId xmlns:a16="http://schemas.microsoft.com/office/drawing/2014/main" val="3671682406"/>
                    </a:ext>
                  </a:extLst>
                </a:gridCol>
                <a:gridCol w="2446719">
                  <a:extLst>
                    <a:ext uri="{9D8B030D-6E8A-4147-A177-3AD203B41FA5}">
                      <a16:colId xmlns:a16="http://schemas.microsoft.com/office/drawing/2014/main" val="175178935"/>
                    </a:ext>
                  </a:extLst>
                </a:gridCol>
              </a:tblGrid>
              <a:tr h="1255610">
                <a:tc>
                  <a:txBody>
                    <a:bodyPr/>
                    <a:lstStyle/>
                    <a:p>
                      <a:pPr>
                        <a:spcAft>
                          <a:spcPts val="0"/>
                        </a:spcAft>
                      </a:pPr>
                      <a:r>
                        <a:rPr lang="en-AU" sz="1100" dirty="0">
                          <a:effectLst/>
                        </a:rPr>
                        <a:t>Story ID: 10</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AU" sz="1100" dirty="0">
                          <a:effectLst/>
                        </a:rPr>
                        <a:t>Story Title: Administrator Backend</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AU" sz="1100" dirty="0">
                          <a:effectLst/>
                        </a:rPr>
                        <a:t>Priority:</a:t>
                      </a:r>
                    </a:p>
                    <a:p>
                      <a:pPr>
                        <a:spcAft>
                          <a:spcPts val="0"/>
                        </a:spcAft>
                      </a:pPr>
                      <a:r>
                        <a:rPr lang="en-AU" sz="1100" dirty="0">
                          <a:effectLst/>
                        </a:rPr>
                        <a:t>Must Have</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AU" sz="1100" dirty="0">
                          <a:effectLst/>
                        </a:rPr>
                        <a:t>Story Points: 8</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7453250"/>
                  </a:ext>
                </a:extLst>
              </a:tr>
              <a:tr h="693890">
                <a:tc gridSpan="4">
                  <a:txBody>
                    <a:bodyPr/>
                    <a:lstStyle/>
                    <a:p>
                      <a:pPr>
                        <a:spcAft>
                          <a:spcPts val="0"/>
                        </a:spcAft>
                      </a:pPr>
                      <a:r>
                        <a:rPr lang="en-AU" sz="1100" dirty="0">
                          <a:effectLst/>
                        </a:rPr>
                        <a:t>As a Website Owner, I want my…</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4150172523"/>
                  </a:ext>
                </a:extLst>
              </a:tr>
              <a:tr h="2616955">
                <a:tc gridSpan="4">
                  <a:txBody>
                    <a:bodyPr/>
                    <a:lstStyle/>
                    <a:p>
                      <a:pPr>
                        <a:spcAft>
                          <a:spcPts val="0"/>
                        </a:spcAft>
                      </a:pPr>
                      <a:r>
                        <a:rPr lang="en-AU" sz="1100" dirty="0">
                          <a:effectLst/>
                        </a:rPr>
                        <a:t>Acceptance Criteria:</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TOO BE FILLED</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561235892"/>
                  </a:ext>
                </a:extLst>
              </a:tr>
              <a:tr h="2180796">
                <a:tc gridSpan="4">
                  <a:txBody>
                    <a:bodyPr/>
                    <a:lstStyle/>
                    <a:p>
                      <a:pPr>
                        <a:spcAft>
                          <a:spcPts val="0"/>
                        </a:spcAft>
                      </a:pPr>
                      <a:r>
                        <a:rPr lang="en-AU" sz="1100" dirty="0">
                          <a:effectLst/>
                        </a:rPr>
                        <a:t>Notes: </a:t>
                      </a:r>
                    </a:p>
                    <a:p>
                      <a:pPr marL="342900" lvl="0" indent="-342900" fontAlgn="base">
                        <a:spcAft>
                          <a:spcPts val="0"/>
                        </a:spcAft>
                        <a:buSzPts val="1000"/>
                        <a:buFont typeface="Symbol" panose="05050102010706020507" pitchFamily="18" charset="2"/>
                        <a:buChar char=""/>
                        <a:tabLst>
                          <a:tab pos="457200" algn="l"/>
                        </a:tabLst>
                      </a:pPr>
                      <a:r>
                        <a:rPr lang="en-AU" sz="1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TOO BE FILLED</a:t>
                      </a: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487837441"/>
                  </a:ext>
                </a:extLst>
              </a:tr>
            </a:tbl>
          </a:graphicData>
        </a:graphic>
      </p:graphicFrame>
    </p:spTree>
    <p:extLst>
      <p:ext uri="{BB962C8B-B14F-4D97-AF65-F5344CB8AC3E}">
        <p14:creationId xmlns:p14="http://schemas.microsoft.com/office/powerpoint/2010/main" val="377180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8342-1256-4F92-915F-0E37B32FE3A0}"/>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30722F6-DC1B-4C04-AC7E-CCD928B1F376}"/>
              </a:ext>
            </a:extLst>
          </p:cNvPr>
          <p:cNvSpPr>
            <a:spLocks noGrp="1"/>
          </p:cNvSpPr>
          <p:nvPr>
            <p:ph idx="1"/>
          </p:nvPr>
        </p:nvSpPr>
        <p:spPr/>
        <p:txBody>
          <a:bodyPr/>
          <a:lstStyle/>
          <a:p>
            <a:endParaRPr lang="en-AU"/>
          </a:p>
        </p:txBody>
      </p:sp>
      <p:graphicFrame>
        <p:nvGraphicFramePr>
          <p:cNvPr id="4" name="Table 3">
            <a:extLst>
              <a:ext uri="{FF2B5EF4-FFF2-40B4-BE49-F238E27FC236}">
                <a16:creationId xmlns:a16="http://schemas.microsoft.com/office/drawing/2014/main" id="{F4600096-CE74-4866-AEC1-2A0EF7FD0BF2}"/>
              </a:ext>
            </a:extLst>
          </p:cNvPr>
          <p:cNvGraphicFramePr>
            <a:graphicFrameLocks noGrp="1"/>
          </p:cNvGraphicFramePr>
          <p:nvPr>
            <p:extLst>
              <p:ext uri="{D42A27DB-BD31-4B8C-83A1-F6EECF244321}">
                <p14:modId xmlns:p14="http://schemas.microsoft.com/office/powerpoint/2010/main" val="2770876552"/>
              </p:ext>
            </p:extLst>
          </p:nvPr>
        </p:nvGraphicFramePr>
        <p:xfrm>
          <a:off x="51604" y="77953"/>
          <a:ext cx="9786876" cy="6747251"/>
        </p:xfrm>
        <a:graphic>
          <a:graphicData uri="http://schemas.openxmlformats.org/drawingml/2006/table">
            <a:tbl>
              <a:tblPr firstRow="1" firstCol="1" bandRow="1">
                <a:tableStyleId>{5C22544A-7EE6-4342-B048-85BDC9FD1C3A}</a:tableStyleId>
              </a:tblPr>
              <a:tblGrid>
                <a:gridCol w="2446719">
                  <a:extLst>
                    <a:ext uri="{9D8B030D-6E8A-4147-A177-3AD203B41FA5}">
                      <a16:colId xmlns:a16="http://schemas.microsoft.com/office/drawing/2014/main" val="3481746455"/>
                    </a:ext>
                  </a:extLst>
                </a:gridCol>
                <a:gridCol w="2446719">
                  <a:extLst>
                    <a:ext uri="{9D8B030D-6E8A-4147-A177-3AD203B41FA5}">
                      <a16:colId xmlns:a16="http://schemas.microsoft.com/office/drawing/2014/main" val="2207855613"/>
                    </a:ext>
                  </a:extLst>
                </a:gridCol>
                <a:gridCol w="2446719">
                  <a:extLst>
                    <a:ext uri="{9D8B030D-6E8A-4147-A177-3AD203B41FA5}">
                      <a16:colId xmlns:a16="http://schemas.microsoft.com/office/drawing/2014/main" val="3671682406"/>
                    </a:ext>
                  </a:extLst>
                </a:gridCol>
                <a:gridCol w="2446719">
                  <a:extLst>
                    <a:ext uri="{9D8B030D-6E8A-4147-A177-3AD203B41FA5}">
                      <a16:colId xmlns:a16="http://schemas.microsoft.com/office/drawing/2014/main" val="175178935"/>
                    </a:ext>
                  </a:extLst>
                </a:gridCol>
              </a:tblGrid>
              <a:tr h="1255610">
                <a:tc>
                  <a:txBody>
                    <a:bodyPr/>
                    <a:lstStyle/>
                    <a:p>
                      <a:pPr>
                        <a:spcAft>
                          <a:spcPts val="0"/>
                        </a:spcAft>
                      </a:pPr>
                      <a:r>
                        <a:rPr lang="en-AU" sz="1100" dirty="0">
                          <a:effectLst/>
                        </a:rPr>
                        <a:t>Story ID: 11</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AU" sz="1100" dirty="0">
                          <a:effectLst/>
                        </a:rPr>
                        <a:t>Story Title: FAQ Page </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AU" sz="1100" dirty="0">
                          <a:effectLst/>
                        </a:rPr>
                        <a:t>Priority:</a:t>
                      </a:r>
                    </a:p>
                    <a:p>
                      <a:pPr>
                        <a:spcAft>
                          <a:spcPts val="0"/>
                        </a:spcAft>
                      </a:pPr>
                      <a:r>
                        <a:rPr lang="en-AU" sz="1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Should Have</a:t>
                      </a:r>
                    </a:p>
                  </a:txBody>
                  <a:tcPr marL="68580" marR="68580" marT="0" marB="0"/>
                </a:tc>
                <a:tc>
                  <a:txBody>
                    <a:bodyPr/>
                    <a:lstStyle/>
                    <a:p>
                      <a:pPr>
                        <a:spcAft>
                          <a:spcPts val="0"/>
                        </a:spcAft>
                      </a:pPr>
                      <a:r>
                        <a:rPr lang="en-AU" sz="1100" dirty="0">
                          <a:effectLst/>
                        </a:rPr>
                        <a:t>Story Points: 4</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7453250"/>
                  </a:ext>
                </a:extLst>
              </a:tr>
              <a:tr h="693890">
                <a:tc gridSpan="4">
                  <a:txBody>
                    <a:bodyPr/>
                    <a:lstStyle/>
                    <a:p>
                      <a:pPr>
                        <a:spcAft>
                          <a:spcPts val="0"/>
                        </a:spcAft>
                      </a:pPr>
                      <a:r>
                        <a:rPr lang="en-AU" sz="1100" dirty="0">
                          <a:effectLst/>
                        </a:rPr>
                        <a:t>As a Website Owner, I want…</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4150172523"/>
                  </a:ext>
                </a:extLst>
              </a:tr>
              <a:tr h="2616955">
                <a:tc gridSpan="4">
                  <a:txBody>
                    <a:bodyPr/>
                    <a:lstStyle/>
                    <a:p>
                      <a:pPr>
                        <a:spcAft>
                          <a:spcPts val="0"/>
                        </a:spcAft>
                      </a:pPr>
                      <a:r>
                        <a:rPr lang="en-AU" sz="1100" dirty="0">
                          <a:effectLst/>
                        </a:rPr>
                        <a:t>Acceptance Criteria:</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TOO BE FILLED</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561235892"/>
                  </a:ext>
                </a:extLst>
              </a:tr>
              <a:tr h="2180796">
                <a:tc gridSpan="4">
                  <a:txBody>
                    <a:bodyPr/>
                    <a:lstStyle/>
                    <a:p>
                      <a:pPr>
                        <a:spcAft>
                          <a:spcPts val="0"/>
                        </a:spcAft>
                      </a:pPr>
                      <a:r>
                        <a:rPr lang="en-AU" sz="1100" dirty="0">
                          <a:effectLst/>
                        </a:rPr>
                        <a:t>Notes: </a:t>
                      </a:r>
                    </a:p>
                    <a:p>
                      <a:pPr marL="342900" lvl="0" indent="-342900" fontAlgn="base">
                        <a:spcAft>
                          <a:spcPts val="0"/>
                        </a:spcAft>
                        <a:buSzPts val="1000"/>
                        <a:buFont typeface="Symbol" panose="05050102010706020507" pitchFamily="18" charset="2"/>
                        <a:buChar char=""/>
                        <a:tabLst>
                          <a:tab pos="457200" algn="l"/>
                        </a:tabLst>
                      </a:pPr>
                      <a:r>
                        <a:rPr lang="en-AU" sz="1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TOO BE FILLED</a:t>
                      </a: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487837441"/>
                  </a:ext>
                </a:extLst>
              </a:tr>
            </a:tbl>
          </a:graphicData>
        </a:graphic>
      </p:graphicFrame>
    </p:spTree>
    <p:extLst>
      <p:ext uri="{BB962C8B-B14F-4D97-AF65-F5344CB8AC3E}">
        <p14:creationId xmlns:p14="http://schemas.microsoft.com/office/powerpoint/2010/main" val="422365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93172113"/>
              </p:ext>
            </p:extLst>
          </p:nvPr>
        </p:nvGraphicFramePr>
        <p:xfrm>
          <a:off x="87923" y="123092"/>
          <a:ext cx="9733084" cy="6629400"/>
        </p:xfrm>
        <a:graphic>
          <a:graphicData uri="http://schemas.openxmlformats.org/drawingml/2006/table">
            <a:tbl>
              <a:tblPr firstRow="1" firstCol="1" bandRow="1">
                <a:tableStyleId>{5C22544A-7EE6-4342-B048-85BDC9FD1C3A}</a:tableStyleId>
              </a:tblPr>
              <a:tblGrid>
                <a:gridCol w="2433271">
                  <a:extLst>
                    <a:ext uri="{9D8B030D-6E8A-4147-A177-3AD203B41FA5}">
                      <a16:colId xmlns:a16="http://schemas.microsoft.com/office/drawing/2014/main" val="1921672902"/>
                    </a:ext>
                  </a:extLst>
                </a:gridCol>
                <a:gridCol w="2433271">
                  <a:extLst>
                    <a:ext uri="{9D8B030D-6E8A-4147-A177-3AD203B41FA5}">
                      <a16:colId xmlns:a16="http://schemas.microsoft.com/office/drawing/2014/main" val="3561837428"/>
                    </a:ext>
                  </a:extLst>
                </a:gridCol>
                <a:gridCol w="2433271">
                  <a:extLst>
                    <a:ext uri="{9D8B030D-6E8A-4147-A177-3AD203B41FA5}">
                      <a16:colId xmlns:a16="http://schemas.microsoft.com/office/drawing/2014/main" val="1414068015"/>
                    </a:ext>
                  </a:extLst>
                </a:gridCol>
                <a:gridCol w="2433271">
                  <a:extLst>
                    <a:ext uri="{9D8B030D-6E8A-4147-A177-3AD203B41FA5}">
                      <a16:colId xmlns:a16="http://schemas.microsoft.com/office/drawing/2014/main" val="3704472753"/>
                    </a:ext>
                  </a:extLst>
                </a:gridCol>
              </a:tblGrid>
              <a:tr h="930512">
                <a:tc>
                  <a:txBody>
                    <a:bodyPr/>
                    <a:lstStyle/>
                    <a:p>
                      <a:pPr algn="l">
                        <a:spcAft>
                          <a:spcPts val="0"/>
                        </a:spcAft>
                      </a:pPr>
                      <a:r>
                        <a:rPr lang="en-AU" sz="1100">
                          <a:effectLst/>
                        </a:rPr>
                        <a:t>Story ID: 01</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AU" sz="1100">
                          <a:effectLst/>
                        </a:rPr>
                        <a:t>Story Title: Welcome Page</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a:spcAft>
                          <a:spcPts val="0"/>
                        </a:spcAft>
                      </a:pPr>
                      <a:r>
                        <a:rPr lang="en-AU" sz="1100">
                          <a:effectLst/>
                        </a:rPr>
                        <a:t>Priority:</a:t>
                      </a:r>
                    </a:p>
                    <a:p>
                      <a:pPr algn="l">
                        <a:spcAft>
                          <a:spcPts val="0"/>
                        </a:spcAft>
                      </a:pPr>
                      <a:r>
                        <a:rPr lang="en-AU" sz="1100">
                          <a:effectLst/>
                        </a:rPr>
                        <a:t>Must Have</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l">
                        <a:spcAft>
                          <a:spcPts val="0"/>
                        </a:spcAft>
                      </a:pPr>
                      <a:r>
                        <a:rPr lang="en-AU" sz="1100" dirty="0">
                          <a:effectLst/>
                        </a:rPr>
                        <a:t>Story Points: 8</a:t>
                      </a:r>
                      <a:endParaRPr lang="en-AU" sz="1100" dirty="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51703731"/>
                  </a:ext>
                </a:extLst>
              </a:tr>
              <a:tr h="850641">
                <a:tc gridSpan="4">
                  <a:txBody>
                    <a:bodyPr/>
                    <a:lstStyle/>
                    <a:p>
                      <a:pPr algn="l">
                        <a:spcAft>
                          <a:spcPts val="0"/>
                        </a:spcAft>
                      </a:pPr>
                      <a:r>
                        <a:rPr lang="en-AU" sz="1100">
                          <a:effectLst/>
                        </a:rPr>
                        <a:t>As a User, I must be greeted with an initial Welcome Page, allowing me too book Music Lessons via the Website.</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49248811"/>
                  </a:ext>
                </a:extLst>
              </a:tr>
              <a:tr h="1996807">
                <a:tc gridSpan="4">
                  <a:txBody>
                    <a:bodyPr/>
                    <a:lstStyle/>
                    <a:p>
                      <a:pPr algn="l">
                        <a:spcAft>
                          <a:spcPts val="0"/>
                        </a:spcAft>
                      </a:pPr>
                      <a:r>
                        <a:rPr lang="en-AU" sz="1100">
                          <a:effectLst/>
                        </a:rPr>
                        <a:t>Acceptance Criteria:</a:t>
                      </a:r>
                    </a:p>
                    <a:p>
                      <a:pPr marL="742950" lvl="1" indent="-285750" algn="l" fontAlgn="base">
                        <a:spcAft>
                          <a:spcPts val="0"/>
                        </a:spcAft>
                        <a:buSzPts val="1000"/>
                        <a:buFont typeface="Courier New" panose="02070309020205020404" pitchFamily="49" charset="0"/>
                        <a:buChar char="o"/>
                        <a:tabLst>
                          <a:tab pos="914400" algn="l"/>
                        </a:tabLst>
                      </a:pPr>
                      <a:r>
                        <a:rPr lang="en-AU" sz="1100">
                          <a:effectLst/>
                        </a:rPr>
                        <a:t>Create Webpage Buttons (Log In, About Us, Apply for Teaching) </a:t>
                      </a:r>
                    </a:p>
                    <a:p>
                      <a:pPr marL="742950" lvl="1" indent="-285750" algn="l" fontAlgn="base">
                        <a:spcAft>
                          <a:spcPts val="0"/>
                        </a:spcAft>
                        <a:buSzPts val="1000"/>
                        <a:buFont typeface="Courier New" panose="02070309020205020404" pitchFamily="49" charset="0"/>
                        <a:buChar char="o"/>
                        <a:tabLst>
                          <a:tab pos="914400" algn="l"/>
                        </a:tabLst>
                      </a:pPr>
                      <a:r>
                        <a:rPr lang="en-AU" sz="1100">
                          <a:effectLst/>
                        </a:rPr>
                        <a:t>Website Search Bar</a:t>
                      </a:r>
                    </a:p>
                    <a:p>
                      <a:pPr marL="742950" lvl="1" indent="-285750" algn="l" fontAlgn="base">
                        <a:spcAft>
                          <a:spcPts val="0"/>
                        </a:spcAft>
                        <a:buSzPts val="1000"/>
                        <a:buFont typeface="Courier New" panose="02070309020205020404" pitchFamily="49" charset="0"/>
                        <a:buChar char="o"/>
                        <a:tabLst>
                          <a:tab pos="914400" algn="l"/>
                        </a:tabLst>
                      </a:pPr>
                      <a:r>
                        <a:rPr lang="en-AU" sz="1100">
                          <a:effectLst/>
                        </a:rPr>
                        <a:t>Facebook Hyperlink </a:t>
                      </a:r>
                    </a:p>
                    <a:p>
                      <a:pPr marL="742950" lvl="1" indent="-285750" algn="l" fontAlgn="base">
                        <a:spcAft>
                          <a:spcPts val="0"/>
                        </a:spcAft>
                        <a:buSzPts val="1000"/>
                        <a:buFont typeface="Courier New" panose="02070309020205020404" pitchFamily="49" charset="0"/>
                        <a:buChar char="o"/>
                        <a:tabLst>
                          <a:tab pos="914400" algn="l"/>
                        </a:tabLst>
                      </a:pPr>
                      <a:r>
                        <a:rPr lang="en-AU" sz="1100">
                          <a:effectLst/>
                        </a:rPr>
                        <a:t>Enquiry Box</a:t>
                      </a:r>
                      <a:endParaRPr lang="en-AU" sz="110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717794820"/>
                  </a:ext>
                </a:extLst>
              </a:tr>
              <a:tr h="2851440">
                <a:tc gridSpan="4">
                  <a:txBody>
                    <a:bodyPr/>
                    <a:lstStyle/>
                    <a:p>
                      <a:pPr algn="l">
                        <a:spcAft>
                          <a:spcPts val="0"/>
                        </a:spcAft>
                      </a:pPr>
                      <a:r>
                        <a:rPr lang="en-AU" sz="1100" dirty="0">
                          <a:effectLst/>
                        </a:rPr>
                        <a:t>Notes:</a:t>
                      </a:r>
                    </a:p>
                    <a:p>
                      <a:pPr marL="342900" lvl="0" indent="-342900" algn="l" fontAlgn="base">
                        <a:spcAft>
                          <a:spcPts val="0"/>
                        </a:spcAft>
                        <a:buSzPts val="1000"/>
                        <a:buFont typeface="Symbol" panose="05050102010706020507" pitchFamily="18" charset="2"/>
                        <a:buChar char=""/>
                        <a:tabLst>
                          <a:tab pos="457200" algn="l"/>
                        </a:tabLst>
                      </a:pPr>
                      <a:r>
                        <a:rPr lang="en-AU" sz="1100" dirty="0">
                          <a:effectLst/>
                        </a:rPr>
                        <a:t>Create Webpage Buttons: Buttons will redirect the User to their respective pages. </a:t>
                      </a:r>
                    </a:p>
                    <a:p>
                      <a:pPr marL="342900" lvl="0" indent="-342900" algn="l" fontAlgn="base">
                        <a:spcAft>
                          <a:spcPts val="0"/>
                        </a:spcAft>
                        <a:buSzPts val="1000"/>
                        <a:buFont typeface="Symbol" panose="05050102010706020507" pitchFamily="18" charset="2"/>
                        <a:buChar char=""/>
                        <a:tabLst>
                          <a:tab pos="457200" algn="l"/>
                        </a:tabLst>
                      </a:pPr>
                      <a:r>
                        <a:rPr lang="en-AU" sz="1100" dirty="0">
                          <a:effectLst/>
                        </a:rPr>
                        <a:t>Website Search Bar: Allows the User to browse the website using Keywords. </a:t>
                      </a:r>
                    </a:p>
                    <a:p>
                      <a:pPr marL="342900" lvl="0" indent="-342900" algn="l" fontAlgn="base">
                        <a:spcAft>
                          <a:spcPts val="0"/>
                        </a:spcAft>
                        <a:buSzPts val="1000"/>
                        <a:buFont typeface="Symbol" panose="05050102010706020507" pitchFamily="18" charset="2"/>
                        <a:buChar char=""/>
                        <a:tabLst>
                          <a:tab pos="457200" algn="l"/>
                        </a:tabLst>
                      </a:pPr>
                      <a:r>
                        <a:rPr lang="en-AU" sz="1100" dirty="0">
                          <a:effectLst/>
                        </a:rPr>
                        <a:t>Facebook Hyperlink: Will Redirect the User to the Facebook Page</a:t>
                      </a:r>
                    </a:p>
                    <a:p>
                      <a:pPr marL="342900" lvl="0" indent="-342900" algn="l" fontAlgn="base">
                        <a:spcAft>
                          <a:spcPts val="0"/>
                        </a:spcAft>
                        <a:buSzPts val="1000"/>
                        <a:buFont typeface="Symbol" panose="05050102010706020507" pitchFamily="18" charset="2"/>
                        <a:buChar char=""/>
                        <a:tabLst>
                          <a:tab pos="457200" algn="l"/>
                        </a:tabLst>
                      </a:pPr>
                      <a:r>
                        <a:rPr lang="en-AU" sz="1100" dirty="0">
                          <a:effectLst/>
                        </a:rPr>
                        <a:t>Enquiry Box: Entry Fields allowing the User to insert a message &amp; email, detailing their enquiry. Responses from Admins will be sent to the email address accompanying said enquiry</a:t>
                      </a:r>
                      <a:endParaRPr lang="en-AU" sz="1100" dirty="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67218487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1297293"/>
              </p:ext>
            </p:extLst>
          </p:nvPr>
        </p:nvGraphicFramePr>
        <p:xfrm>
          <a:off x="73267" y="59424"/>
          <a:ext cx="9765324" cy="6728238"/>
        </p:xfrm>
        <a:graphic>
          <a:graphicData uri="http://schemas.openxmlformats.org/drawingml/2006/table">
            <a:tbl>
              <a:tblPr firstRow="1" firstCol="1" bandRow="1">
                <a:tableStyleId>{5C22544A-7EE6-4342-B048-85BDC9FD1C3A}</a:tableStyleId>
              </a:tblPr>
              <a:tblGrid>
                <a:gridCol w="2441331">
                  <a:extLst>
                    <a:ext uri="{9D8B030D-6E8A-4147-A177-3AD203B41FA5}">
                      <a16:colId xmlns:a16="http://schemas.microsoft.com/office/drawing/2014/main" val="414694825"/>
                    </a:ext>
                  </a:extLst>
                </a:gridCol>
                <a:gridCol w="2441331">
                  <a:extLst>
                    <a:ext uri="{9D8B030D-6E8A-4147-A177-3AD203B41FA5}">
                      <a16:colId xmlns:a16="http://schemas.microsoft.com/office/drawing/2014/main" val="2725406598"/>
                    </a:ext>
                  </a:extLst>
                </a:gridCol>
                <a:gridCol w="2441331">
                  <a:extLst>
                    <a:ext uri="{9D8B030D-6E8A-4147-A177-3AD203B41FA5}">
                      <a16:colId xmlns:a16="http://schemas.microsoft.com/office/drawing/2014/main" val="1057925046"/>
                    </a:ext>
                  </a:extLst>
                </a:gridCol>
                <a:gridCol w="2441331">
                  <a:extLst>
                    <a:ext uri="{9D8B030D-6E8A-4147-A177-3AD203B41FA5}">
                      <a16:colId xmlns:a16="http://schemas.microsoft.com/office/drawing/2014/main" val="3826365379"/>
                    </a:ext>
                  </a:extLst>
                </a:gridCol>
              </a:tblGrid>
              <a:tr h="1252071">
                <a:tc>
                  <a:txBody>
                    <a:bodyPr/>
                    <a:lstStyle/>
                    <a:p>
                      <a:pPr>
                        <a:spcAft>
                          <a:spcPts val="0"/>
                        </a:spcAft>
                      </a:pPr>
                      <a:r>
                        <a:rPr lang="en-AU" sz="1100">
                          <a:effectLst/>
                        </a:rPr>
                        <a:t>Story ID: 02</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AU" sz="1100">
                          <a:effectLst/>
                        </a:rPr>
                        <a:t>Story Title: Unique User Page</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spcAft>
                          <a:spcPts val="0"/>
                        </a:spcAft>
                      </a:pPr>
                      <a:r>
                        <a:rPr lang="en-AU" sz="1100">
                          <a:effectLst/>
                        </a:rPr>
                        <a:t>Priority:</a:t>
                      </a:r>
                    </a:p>
                    <a:p>
                      <a:pPr>
                        <a:spcAft>
                          <a:spcPts val="0"/>
                        </a:spcAft>
                      </a:pPr>
                      <a:r>
                        <a:rPr lang="en-AU" sz="1100">
                          <a:effectLst/>
                        </a:rPr>
                        <a:t>Must Have</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spcAft>
                          <a:spcPts val="0"/>
                        </a:spcAft>
                      </a:pPr>
                      <a:r>
                        <a:rPr lang="en-AU" sz="1100">
                          <a:effectLst/>
                        </a:rPr>
                        <a:t>Story Points: 8</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36720638"/>
                  </a:ext>
                </a:extLst>
              </a:tr>
              <a:tr h="691935">
                <a:tc gridSpan="4">
                  <a:txBody>
                    <a:bodyPr/>
                    <a:lstStyle/>
                    <a:p>
                      <a:pPr>
                        <a:spcAft>
                          <a:spcPts val="0"/>
                        </a:spcAft>
                      </a:pPr>
                      <a:r>
                        <a:rPr lang="en-AU" sz="1100">
                          <a:effectLst/>
                        </a:rPr>
                        <a:t>As a User, I want to be able to access my Unique User Page so that I can update and manipulate my personal details.</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142692655"/>
                  </a:ext>
                </a:extLst>
              </a:tr>
              <a:tr h="2174651">
                <a:tc gridSpan="4">
                  <a:txBody>
                    <a:bodyPr/>
                    <a:lstStyle/>
                    <a:p>
                      <a:pPr>
                        <a:spcAft>
                          <a:spcPts val="0"/>
                        </a:spcAft>
                      </a:pPr>
                      <a:r>
                        <a:rPr lang="en-AU" sz="1100">
                          <a:effectLst/>
                        </a:rPr>
                        <a:t>Acceptance Criteria:</a:t>
                      </a:r>
                    </a:p>
                    <a:p>
                      <a:pPr marL="342900" lvl="0" indent="-342900" fontAlgn="base">
                        <a:spcAft>
                          <a:spcPts val="0"/>
                        </a:spcAft>
                        <a:buSzPts val="1000"/>
                        <a:buFont typeface="Symbol" panose="05050102010706020507" pitchFamily="18" charset="2"/>
                        <a:buChar char=""/>
                        <a:tabLst>
                          <a:tab pos="457200" algn="l"/>
                        </a:tabLst>
                      </a:pPr>
                      <a:r>
                        <a:rPr lang="en-AU" sz="1100">
                          <a:effectLst/>
                        </a:rPr>
                        <a:t>Customize Profile</a:t>
                      </a:r>
                    </a:p>
                    <a:p>
                      <a:pPr marL="342900" lvl="0" indent="-342900" fontAlgn="base">
                        <a:spcAft>
                          <a:spcPts val="0"/>
                        </a:spcAft>
                        <a:buSzPts val="1000"/>
                        <a:buFont typeface="Symbol" panose="05050102010706020507" pitchFamily="18" charset="2"/>
                        <a:buChar char=""/>
                        <a:tabLst>
                          <a:tab pos="457200" algn="l"/>
                        </a:tabLst>
                      </a:pPr>
                      <a:r>
                        <a:rPr lang="en-AU" sz="1100">
                          <a:effectLst/>
                        </a:rPr>
                        <a:t>Contact Details</a:t>
                      </a:r>
                    </a:p>
                    <a:p>
                      <a:pPr marL="342900" lvl="0" indent="-342900" fontAlgn="base">
                        <a:spcAft>
                          <a:spcPts val="0"/>
                        </a:spcAft>
                        <a:buSzPts val="1000"/>
                        <a:buFont typeface="Symbol" panose="05050102010706020507" pitchFamily="18" charset="2"/>
                        <a:buChar char=""/>
                        <a:tabLst>
                          <a:tab pos="457200" algn="l"/>
                        </a:tabLst>
                      </a:pPr>
                      <a:r>
                        <a:rPr lang="en-AU" sz="1100">
                          <a:effectLst/>
                        </a:rPr>
                        <a:t>Create Unique User Page buttons (Log out button, Book lessons button)</a:t>
                      </a:r>
                    </a:p>
                    <a:p>
                      <a:pPr marL="342900" lvl="0" indent="-342900" fontAlgn="base">
                        <a:spcAft>
                          <a:spcPts val="0"/>
                        </a:spcAft>
                        <a:buSzPts val="1000"/>
                        <a:buFont typeface="Symbol" panose="05050102010706020507" pitchFamily="18" charset="2"/>
                        <a:buChar char=""/>
                        <a:tabLst>
                          <a:tab pos="457200" algn="l"/>
                        </a:tabLst>
                      </a:pPr>
                      <a:r>
                        <a:rPr lang="en-AU" sz="1100">
                          <a:effectLst/>
                        </a:rPr>
                        <a:t>Lesson Details (in the form of graphical timetable)</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75753018"/>
                  </a:ext>
                </a:extLst>
              </a:tr>
              <a:tr h="2609581">
                <a:tc gridSpan="4">
                  <a:txBody>
                    <a:bodyPr/>
                    <a:lstStyle/>
                    <a:p>
                      <a:pPr>
                        <a:spcAft>
                          <a:spcPts val="0"/>
                        </a:spcAft>
                      </a:pPr>
                      <a:r>
                        <a:rPr lang="en-AU" sz="1100" dirty="0">
                          <a:effectLst/>
                        </a:rPr>
                        <a:t>Notes: </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Customize Profile – allows user to customize his/her personal profile</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Contact Details – allows user to update their personal details </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Log Out Button – allows user to log out from account</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Book Lesson Button – takes user to Book Lesson Page</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Lesson Details (in the form of graphical timetable) – displays user with date, time, teacher name, room number of every booked lesson.</a:t>
                      </a:r>
                      <a:endParaRPr lang="en-AU" sz="1100" dirty="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747691455"/>
                  </a:ext>
                </a:extLst>
              </a:tr>
            </a:tbl>
          </a:graphicData>
        </a:graphic>
      </p:graphicFrame>
    </p:spTree>
    <p:extLst>
      <p:ext uri="{BB962C8B-B14F-4D97-AF65-F5344CB8AC3E}">
        <p14:creationId xmlns:p14="http://schemas.microsoft.com/office/powerpoint/2010/main" val="36933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5097724"/>
              </p:ext>
            </p:extLst>
          </p:nvPr>
        </p:nvGraphicFramePr>
        <p:xfrm>
          <a:off x="64475" y="73598"/>
          <a:ext cx="9774116" cy="6714065"/>
        </p:xfrm>
        <a:graphic>
          <a:graphicData uri="http://schemas.openxmlformats.org/drawingml/2006/table">
            <a:tbl>
              <a:tblPr firstRow="1" firstCol="1" bandRow="1">
                <a:tableStyleId>{5C22544A-7EE6-4342-B048-85BDC9FD1C3A}</a:tableStyleId>
              </a:tblPr>
              <a:tblGrid>
                <a:gridCol w="2443529">
                  <a:extLst>
                    <a:ext uri="{9D8B030D-6E8A-4147-A177-3AD203B41FA5}">
                      <a16:colId xmlns:a16="http://schemas.microsoft.com/office/drawing/2014/main" val="698070797"/>
                    </a:ext>
                  </a:extLst>
                </a:gridCol>
                <a:gridCol w="2443529">
                  <a:extLst>
                    <a:ext uri="{9D8B030D-6E8A-4147-A177-3AD203B41FA5}">
                      <a16:colId xmlns:a16="http://schemas.microsoft.com/office/drawing/2014/main" val="3237374840"/>
                    </a:ext>
                  </a:extLst>
                </a:gridCol>
                <a:gridCol w="2443529">
                  <a:extLst>
                    <a:ext uri="{9D8B030D-6E8A-4147-A177-3AD203B41FA5}">
                      <a16:colId xmlns:a16="http://schemas.microsoft.com/office/drawing/2014/main" val="3721195780"/>
                    </a:ext>
                  </a:extLst>
                </a:gridCol>
                <a:gridCol w="2443529">
                  <a:extLst>
                    <a:ext uri="{9D8B030D-6E8A-4147-A177-3AD203B41FA5}">
                      <a16:colId xmlns:a16="http://schemas.microsoft.com/office/drawing/2014/main" val="3912199565"/>
                    </a:ext>
                  </a:extLst>
                </a:gridCol>
              </a:tblGrid>
              <a:tr h="1335783">
                <a:tc>
                  <a:txBody>
                    <a:bodyPr/>
                    <a:lstStyle/>
                    <a:p>
                      <a:pPr>
                        <a:spcAft>
                          <a:spcPts val="0"/>
                        </a:spcAft>
                      </a:pPr>
                      <a:r>
                        <a:rPr lang="en-AU" sz="1100">
                          <a:effectLst/>
                        </a:rPr>
                        <a:t>Story ID: 03</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AU" sz="1100">
                          <a:effectLst/>
                        </a:rPr>
                        <a:t>Story Title: Create Account Page</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spcAft>
                          <a:spcPts val="0"/>
                        </a:spcAft>
                      </a:pPr>
                      <a:r>
                        <a:rPr lang="en-AU" sz="1100">
                          <a:effectLst/>
                        </a:rPr>
                        <a:t>Priority:</a:t>
                      </a:r>
                    </a:p>
                    <a:p>
                      <a:pPr>
                        <a:spcAft>
                          <a:spcPts val="0"/>
                        </a:spcAft>
                      </a:pPr>
                      <a:r>
                        <a:rPr lang="en-AU" sz="1100">
                          <a:effectLst/>
                        </a:rPr>
                        <a:t>Must Have</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spcAft>
                          <a:spcPts val="0"/>
                        </a:spcAft>
                      </a:pPr>
                      <a:r>
                        <a:rPr lang="en-AU" sz="1100">
                          <a:effectLst/>
                        </a:rPr>
                        <a:t>Story Points: 4</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575052392"/>
                  </a:ext>
                </a:extLst>
              </a:tr>
              <a:tr h="738196">
                <a:tc gridSpan="4">
                  <a:txBody>
                    <a:bodyPr/>
                    <a:lstStyle/>
                    <a:p>
                      <a:pPr>
                        <a:spcAft>
                          <a:spcPts val="0"/>
                        </a:spcAft>
                      </a:pPr>
                      <a:r>
                        <a:rPr lang="en-AU" sz="1100">
                          <a:effectLst/>
                        </a:rPr>
                        <a:t>As a new user of the website, I need to see an option for me to sign-up, so I can create an account. </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429800657"/>
                  </a:ext>
                </a:extLst>
              </a:tr>
              <a:tr h="2320043">
                <a:tc gridSpan="4">
                  <a:txBody>
                    <a:bodyPr/>
                    <a:lstStyle/>
                    <a:p>
                      <a:pPr>
                        <a:spcAft>
                          <a:spcPts val="0"/>
                        </a:spcAft>
                      </a:pPr>
                      <a:r>
                        <a:rPr lang="en-AU" sz="1100">
                          <a:effectLst/>
                        </a:rPr>
                        <a:t>Acceptance Criteria:</a:t>
                      </a:r>
                    </a:p>
                    <a:p>
                      <a:pPr marL="342900" lvl="0" indent="-342900" fontAlgn="base">
                        <a:spcAft>
                          <a:spcPts val="0"/>
                        </a:spcAft>
                        <a:buSzPts val="1000"/>
                        <a:buFont typeface="Symbol" panose="05050102010706020507" pitchFamily="18" charset="2"/>
                        <a:buChar char=""/>
                        <a:tabLst>
                          <a:tab pos="457200" algn="l"/>
                        </a:tabLst>
                      </a:pPr>
                      <a:r>
                        <a:rPr lang="en-AU" sz="1100">
                          <a:effectLst/>
                        </a:rPr>
                        <a:t>The Create Account Page must have the following</a:t>
                      </a:r>
                    </a:p>
                    <a:p>
                      <a:pPr marL="742950" lvl="1" indent="-285750" fontAlgn="base">
                        <a:spcAft>
                          <a:spcPts val="0"/>
                        </a:spcAft>
                        <a:buSzPts val="1000"/>
                        <a:buFont typeface="Courier New" panose="02070309020205020404" pitchFamily="49" charset="0"/>
                        <a:buChar char="o"/>
                        <a:tabLst>
                          <a:tab pos="914400" algn="l"/>
                        </a:tabLst>
                      </a:pPr>
                      <a:r>
                        <a:rPr lang="en-AU" sz="1100">
                          <a:effectLst/>
                        </a:rPr>
                        <a:t>Field Boxes for Personal Details</a:t>
                      </a:r>
                    </a:p>
                    <a:p>
                      <a:pPr marL="742950" lvl="1" indent="-285750" fontAlgn="base">
                        <a:spcAft>
                          <a:spcPts val="0"/>
                        </a:spcAft>
                        <a:buSzPts val="1000"/>
                        <a:buFont typeface="Courier New" panose="02070309020205020404" pitchFamily="49" charset="0"/>
                        <a:buChar char="o"/>
                        <a:tabLst>
                          <a:tab pos="914400" algn="l"/>
                        </a:tabLst>
                      </a:pPr>
                      <a:r>
                        <a:rPr lang="en-AU" sz="1100">
                          <a:effectLst/>
                        </a:rPr>
                        <a:t>Buttons to Submit and Cancel (sends back to Home Page)</a:t>
                      </a:r>
                    </a:p>
                    <a:p>
                      <a:pPr marL="742950" lvl="1" indent="-285750" fontAlgn="base">
                        <a:spcAft>
                          <a:spcPts val="0"/>
                        </a:spcAft>
                        <a:buSzPts val="1000"/>
                        <a:buFont typeface="Courier New" panose="02070309020205020404" pitchFamily="49" charset="0"/>
                        <a:buChar char="o"/>
                        <a:tabLst>
                          <a:tab pos="914400" algn="l"/>
                        </a:tabLst>
                      </a:pPr>
                      <a:r>
                        <a:rPr lang="en-AU" sz="1100">
                          <a:effectLst/>
                        </a:rPr>
                        <a:t>Validity Checkers to ensure that Contact Details inputs are valid and  </a:t>
                      </a:r>
                      <a:endParaRPr lang="en-AU" sz="110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885921644"/>
                  </a:ext>
                </a:extLst>
              </a:tr>
              <a:tr h="2320043">
                <a:tc gridSpan="4">
                  <a:txBody>
                    <a:bodyPr/>
                    <a:lstStyle/>
                    <a:p>
                      <a:pPr>
                        <a:spcAft>
                          <a:spcPts val="0"/>
                        </a:spcAft>
                      </a:pPr>
                      <a:r>
                        <a:rPr lang="en-AU" sz="1100" dirty="0">
                          <a:effectLst/>
                        </a:rPr>
                        <a:t>Notes: </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Field Boxes will allow users to enter in personal details (First Name, Last Name, Gender, DOB, Email Address, Contact Phone Number)</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Buttons for users to navigate beyond the Create Account Page (Submit – enables users to submit their details, cancel – enables them to return to the Home Page)</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Validate that the input for Personal details are of a valid type and triggers an additional field box if the user if under the age of 10.</a:t>
                      </a:r>
                      <a:endParaRPr lang="en-AU" sz="1100" dirty="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697458026"/>
                  </a:ext>
                </a:extLst>
              </a:tr>
            </a:tbl>
          </a:graphicData>
        </a:graphic>
      </p:graphicFrame>
    </p:spTree>
    <p:extLst>
      <p:ext uri="{BB962C8B-B14F-4D97-AF65-F5344CB8AC3E}">
        <p14:creationId xmlns:p14="http://schemas.microsoft.com/office/powerpoint/2010/main" val="51647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08029411"/>
              </p:ext>
            </p:extLst>
          </p:nvPr>
        </p:nvGraphicFramePr>
        <p:xfrm>
          <a:off x="90854" y="84146"/>
          <a:ext cx="9730152" cy="6668345"/>
        </p:xfrm>
        <a:graphic>
          <a:graphicData uri="http://schemas.openxmlformats.org/drawingml/2006/table">
            <a:tbl>
              <a:tblPr firstRow="1" firstCol="1" bandRow="1">
                <a:tableStyleId>{5C22544A-7EE6-4342-B048-85BDC9FD1C3A}</a:tableStyleId>
              </a:tblPr>
              <a:tblGrid>
                <a:gridCol w="2432538">
                  <a:extLst>
                    <a:ext uri="{9D8B030D-6E8A-4147-A177-3AD203B41FA5}">
                      <a16:colId xmlns:a16="http://schemas.microsoft.com/office/drawing/2014/main" val="3068049308"/>
                    </a:ext>
                  </a:extLst>
                </a:gridCol>
                <a:gridCol w="2432538">
                  <a:extLst>
                    <a:ext uri="{9D8B030D-6E8A-4147-A177-3AD203B41FA5}">
                      <a16:colId xmlns:a16="http://schemas.microsoft.com/office/drawing/2014/main" val="2114673818"/>
                    </a:ext>
                  </a:extLst>
                </a:gridCol>
                <a:gridCol w="2432538">
                  <a:extLst>
                    <a:ext uri="{9D8B030D-6E8A-4147-A177-3AD203B41FA5}">
                      <a16:colId xmlns:a16="http://schemas.microsoft.com/office/drawing/2014/main" val="704427923"/>
                    </a:ext>
                  </a:extLst>
                </a:gridCol>
                <a:gridCol w="2432538">
                  <a:extLst>
                    <a:ext uri="{9D8B030D-6E8A-4147-A177-3AD203B41FA5}">
                      <a16:colId xmlns:a16="http://schemas.microsoft.com/office/drawing/2014/main" val="150576854"/>
                    </a:ext>
                  </a:extLst>
                </a:gridCol>
              </a:tblGrid>
              <a:tr h="592499">
                <a:tc>
                  <a:txBody>
                    <a:bodyPr/>
                    <a:lstStyle/>
                    <a:p>
                      <a:pPr>
                        <a:spcAft>
                          <a:spcPts val="0"/>
                        </a:spcAft>
                      </a:pPr>
                      <a:r>
                        <a:rPr lang="en-AU" sz="1100">
                          <a:effectLst/>
                        </a:rPr>
                        <a:t>Story ID: 04</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AU" sz="1100">
                          <a:effectLst/>
                        </a:rPr>
                        <a:t>Story Title: Book lessons</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spcAft>
                          <a:spcPts val="0"/>
                        </a:spcAft>
                      </a:pPr>
                      <a:r>
                        <a:rPr lang="en-AU" sz="1100">
                          <a:effectLst/>
                        </a:rPr>
                        <a:t>Priority:</a:t>
                      </a:r>
                    </a:p>
                    <a:p>
                      <a:pPr>
                        <a:spcAft>
                          <a:spcPts val="0"/>
                        </a:spcAft>
                      </a:pPr>
                      <a:r>
                        <a:rPr lang="en-AU" sz="1100">
                          <a:effectLst/>
                        </a:rPr>
                        <a:t>Must Have</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spcAft>
                          <a:spcPts val="0"/>
                        </a:spcAft>
                      </a:pPr>
                      <a:r>
                        <a:rPr lang="en-AU" sz="1100">
                          <a:effectLst/>
                        </a:rPr>
                        <a:t>Story Points: 8</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81027818"/>
                  </a:ext>
                </a:extLst>
              </a:tr>
              <a:tr h="592499">
                <a:tc gridSpan="4">
                  <a:txBody>
                    <a:bodyPr/>
                    <a:lstStyle/>
                    <a:p>
                      <a:pPr>
                        <a:spcAft>
                          <a:spcPts val="0"/>
                        </a:spcAft>
                      </a:pPr>
                      <a:r>
                        <a:rPr lang="en-AU" sz="1100">
                          <a:effectLst/>
                        </a:rPr>
                        <a:t>As a website user, I want to have the ability to access, edit, and submit lessons enquiries with the school webpage.</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673583933"/>
                  </a:ext>
                </a:extLst>
              </a:tr>
              <a:tr h="2308778">
                <a:tc gridSpan="4">
                  <a:txBody>
                    <a:bodyPr/>
                    <a:lstStyle/>
                    <a:p>
                      <a:pPr>
                        <a:spcAft>
                          <a:spcPts val="0"/>
                        </a:spcAft>
                      </a:pPr>
                      <a:r>
                        <a:rPr lang="en-AU" sz="1100">
                          <a:effectLst/>
                        </a:rPr>
                        <a:t>Acceptance Criteria:</a:t>
                      </a:r>
                    </a:p>
                    <a:p>
                      <a:pPr marL="342900" lvl="0" indent="-342900" fontAlgn="base">
                        <a:spcAft>
                          <a:spcPts val="0"/>
                        </a:spcAft>
                        <a:buSzPts val="1000"/>
                        <a:buFont typeface="Symbol" panose="05050102010706020507" pitchFamily="18" charset="2"/>
                        <a:buChar char=""/>
                        <a:tabLst>
                          <a:tab pos="457200" algn="l"/>
                        </a:tabLst>
                      </a:pPr>
                      <a:r>
                        <a:rPr lang="en-AU" sz="1100">
                          <a:effectLst/>
                        </a:rPr>
                        <a:t>The Book lessons page must have the following details</a:t>
                      </a:r>
                    </a:p>
                    <a:p>
                      <a:pPr marL="742950" lvl="1" indent="-285750" fontAlgn="base">
                        <a:spcAft>
                          <a:spcPts val="0"/>
                        </a:spcAft>
                        <a:buSzPts val="1000"/>
                        <a:buFont typeface="Courier New" panose="02070309020205020404" pitchFamily="49" charset="0"/>
                        <a:buChar char="o"/>
                        <a:tabLst>
                          <a:tab pos="914400" algn="l"/>
                        </a:tabLst>
                      </a:pPr>
                      <a:r>
                        <a:rPr lang="en-AU" sz="1100">
                          <a:effectLst/>
                        </a:rPr>
                        <a:t>Field box for starting and ending dates, preferable lesson type and language.</a:t>
                      </a:r>
                    </a:p>
                    <a:p>
                      <a:pPr marL="742950" lvl="1" indent="-285750" fontAlgn="base">
                        <a:spcAft>
                          <a:spcPts val="0"/>
                        </a:spcAft>
                        <a:buSzPts val="1000"/>
                        <a:buFont typeface="Courier New" panose="02070309020205020404" pitchFamily="49" charset="0"/>
                        <a:buChar char="o"/>
                        <a:tabLst>
                          <a:tab pos="914400" algn="l"/>
                        </a:tabLst>
                      </a:pPr>
                      <a:r>
                        <a:rPr lang="en-AU" sz="1100">
                          <a:effectLst/>
                        </a:rPr>
                        <a:t>Hire instrument option field box.</a:t>
                      </a:r>
                    </a:p>
                    <a:p>
                      <a:pPr marL="742950" lvl="1" indent="-285750" fontAlgn="base">
                        <a:spcAft>
                          <a:spcPts val="0"/>
                        </a:spcAft>
                        <a:buSzPts val="1000"/>
                        <a:buFont typeface="Courier New" panose="02070309020205020404" pitchFamily="49" charset="0"/>
                        <a:buChar char="o"/>
                        <a:tabLst>
                          <a:tab pos="914400" algn="l"/>
                        </a:tabLst>
                      </a:pPr>
                      <a:r>
                        <a:rPr lang="en-AU" sz="1100">
                          <a:effectLst/>
                        </a:rPr>
                        <a:t>Lesson duration field box.</a:t>
                      </a:r>
                    </a:p>
                    <a:p>
                      <a:pPr marL="742950" lvl="1" indent="-285750" fontAlgn="base">
                        <a:spcAft>
                          <a:spcPts val="0"/>
                        </a:spcAft>
                        <a:buSzPts val="1000"/>
                        <a:buFont typeface="Courier New" panose="02070309020205020404" pitchFamily="49" charset="0"/>
                        <a:buChar char="o"/>
                        <a:tabLst>
                          <a:tab pos="914400" algn="l"/>
                        </a:tabLst>
                      </a:pPr>
                      <a:r>
                        <a:rPr lang="en-AU" sz="1100">
                          <a:effectLst/>
                        </a:rPr>
                        <a:t>Display lesson cost based on the inputted data.</a:t>
                      </a:r>
                    </a:p>
                    <a:p>
                      <a:pPr marL="742950" lvl="1" indent="-285750" fontAlgn="base">
                        <a:spcAft>
                          <a:spcPts val="0"/>
                        </a:spcAft>
                        <a:buSzPts val="1000"/>
                        <a:buFont typeface="Courier New" panose="02070309020205020404" pitchFamily="49" charset="0"/>
                        <a:buChar char="o"/>
                        <a:tabLst>
                          <a:tab pos="914400" algn="l"/>
                        </a:tabLst>
                      </a:pPr>
                      <a:r>
                        <a:rPr lang="en-AU" sz="1100">
                          <a:effectLst/>
                        </a:rPr>
                        <a:t>Field box for additional comments and queries from students.</a:t>
                      </a:r>
                    </a:p>
                    <a:p>
                      <a:pPr marL="742950" lvl="1" indent="-285750" fontAlgn="base">
                        <a:spcAft>
                          <a:spcPts val="0"/>
                        </a:spcAft>
                        <a:buSzPts val="1000"/>
                        <a:buFont typeface="Courier New" panose="02070309020205020404" pitchFamily="49" charset="0"/>
                        <a:buChar char="o"/>
                        <a:tabLst>
                          <a:tab pos="914400" algn="l"/>
                        </a:tabLst>
                      </a:pPr>
                      <a:r>
                        <a:rPr lang="en-AU" sz="1100">
                          <a:effectLst/>
                        </a:rPr>
                        <a:t>Submit lesson inquiry button, back (cancel) button.</a:t>
                      </a:r>
                      <a:endParaRPr lang="en-AU" sz="110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692036094"/>
                  </a:ext>
                </a:extLst>
              </a:tr>
              <a:tr h="3174569">
                <a:tc gridSpan="4">
                  <a:txBody>
                    <a:bodyPr/>
                    <a:lstStyle/>
                    <a:p>
                      <a:pPr marL="914400">
                        <a:spcAft>
                          <a:spcPts val="0"/>
                        </a:spcAft>
                      </a:pPr>
                      <a:r>
                        <a:rPr lang="en-AU" sz="1100" dirty="0">
                          <a:effectLst/>
                        </a:rPr>
                        <a:t>Notes:  </a:t>
                      </a:r>
                    </a:p>
                    <a:p>
                      <a:pPr marL="742950" lvl="1" indent="-285750" fontAlgn="base">
                        <a:spcAft>
                          <a:spcPts val="0"/>
                        </a:spcAft>
                        <a:buSzPts val="1000"/>
                        <a:buFont typeface="Courier New" panose="02070309020205020404" pitchFamily="49" charset="0"/>
                        <a:buChar char="o"/>
                        <a:tabLst>
                          <a:tab pos="914400" algn="l"/>
                        </a:tabLst>
                      </a:pPr>
                      <a:r>
                        <a:rPr lang="en-AU" sz="1100" dirty="0">
                          <a:effectLst/>
                        </a:rPr>
                        <a:t>Field box allows users to fill in what their preferable starting and endings dates, the instrument they want to learn and what language they wish to use during the lesson.</a:t>
                      </a:r>
                    </a:p>
                    <a:p>
                      <a:pPr marL="742950" lvl="1" indent="-285750" fontAlgn="base">
                        <a:spcAft>
                          <a:spcPts val="0"/>
                        </a:spcAft>
                        <a:buSzPts val="1000"/>
                        <a:buFont typeface="Courier New" panose="02070309020205020404" pitchFamily="49" charset="0"/>
                        <a:buChar char="o"/>
                        <a:tabLst>
                          <a:tab pos="914400" algn="l"/>
                        </a:tabLst>
                      </a:pPr>
                      <a:r>
                        <a:rPr lang="en-AU" sz="1100" dirty="0">
                          <a:effectLst/>
                        </a:rPr>
                        <a:t>The hire instrument option box may ask users if they would like to use either their own instrument or lending from school.</a:t>
                      </a:r>
                    </a:p>
                    <a:p>
                      <a:pPr marL="742950" lvl="1" indent="-285750" fontAlgn="base">
                        <a:spcAft>
                          <a:spcPts val="0"/>
                        </a:spcAft>
                        <a:buSzPts val="1000"/>
                        <a:buFont typeface="Courier New" panose="02070309020205020404" pitchFamily="49" charset="0"/>
                        <a:buChar char="o"/>
                        <a:tabLst>
                          <a:tab pos="914400" algn="l"/>
                        </a:tabLst>
                      </a:pPr>
                      <a:r>
                        <a:rPr lang="en-AU" sz="1100" dirty="0">
                          <a:effectLst/>
                        </a:rPr>
                        <a:t>Lesson duration box allows students to fill in their preferable hours for each lesson.</a:t>
                      </a:r>
                    </a:p>
                    <a:p>
                      <a:pPr marL="742950" lvl="1" indent="-285750" fontAlgn="base">
                        <a:spcAft>
                          <a:spcPts val="0"/>
                        </a:spcAft>
                        <a:buSzPts val="1000"/>
                        <a:buFont typeface="Courier New" panose="02070309020205020404" pitchFamily="49" charset="0"/>
                        <a:buChar char="o"/>
                        <a:tabLst>
                          <a:tab pos="914400" algn="l"/>
                        </a:tabLst>
                      </a:pPr>
                      <a:r>
                        <a:rPr lang="en-AU" sz="1100" dirty="0">
                          <a:effectLst/>
                        </a:rPr>
                        <a:t>Lesson cost and either payment type must be displayed to show student the amount they would pay for based on the previous inputted data and how they would like to pay for it.</a:t>
                      </a:r>
                    </a:p>
                    <a:p>
                      <a:pPr marL="742950" lvl="1" indent="-285750" fontAlgn="base">
                        <a:spcAft>
                          <a:spcPts val="0"/>
                        </a:spcAft>
                        <a:buSzPts val="1000"/>
                        <a:buFont typeface="Courier New" panose="02070309020205020404" pitchFamily="49" charset="0"/>
                        <a:buChar char="o"/>
                        <a:tabLst>
                          <a:tab pos="914400" algn="l"/>
                        </a:tabLst>
                      </a:pPr>
                      <a:r>
                        <a:rPr lang="en-AU" sz="1100" dirty="0">
                          <a:effectLst/>
                        </a:rPr>
                        <a:t>Another field box for student if they want to add comments and enquiries for their teachers.</a:t>
                      </a:r>
                    </a:p>
                    <a:p>
                      <a:pPr marL="742950" lvl="1" indent="-285750" fontAlgn="base">
                        <a:spcAft>
                          <a:spcPts val="0"/>
                        </a:spcAft>
                        <a:buSzPts val="1000"/>
                        <a:buFont typeface="Courier New" panose="02070309020205020404" pitchFamily="49" charset="0"/>
                        <a:buChar char="o"/>
                        <a:tabLst>
                          <a:tab pos="914400" algn="l"/>
                        </a:tabLst>
                      </a:pPr>
                      <a:r>
                        <a:rPr lang="en-AU" sz="1100" dirty="0">
                          <a:effectLst/>
                        </a:rPr>
                        <a:t>Submit lesson inquiry button allows users to send their enquiries to admin inbox, allowing the admin to check all the information and an application will be sent back to users for reviewing all of their details.</a:t>
                      </a:r>
                    </a:p>
                    <a:p>
                      <a:pPr marL="742950" lvl="1" indent="-285750" fontAlgn="base">
                        <a:spcAft>
                          <a:spcPts val="0"/>
                        </a:spcAft>
                        <a:buSzPts val="1000"/>
                        <a:buFont typeface="Courier New" panose="02070309020205020404" pitchFamily="49" charset="0"/>
                        <a:buChar char="o"/>
                        <a:tabLst>
                          <a:tab pos="914400" algn="l"/>
                        </a:tabLst>
                      </a:pPr>
                      <a:r>
                        <a:rPr lang="en-AU" sz="1100" dirty="0">
                          <a:effectLst/>
                        </a:rPr>
                        <a:t>Button for users to go back to school homepage</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116208263"/>
                  </a:ext>
                </a:extLst>
              </a:tr>
            </a:tbl>
          </a:graphicData>
        </a:graphic>
      </p:graphicFrame>
    </p:spTree>
    <p:extLst>
      <p:ext uri="{BB962C8B-B14F-4D97-AF65-F5344CB8AC3E}">
        <p14:creationId xmlns:p14="http://schemas.microsoft.com/office/powerpoint/2010/main" val="191573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3883359"/>
              </p:ext>
            </p:extLst>
          </p:nvPr>
        </p:nvGraphicFramePr>
        <p:xfrm>
          <a:off x="73270" y="54383"/>
          <a:ext cx="9765324" cy="6715695"/>
        </p:xfrm>
        <a:graphic>
          <a:graphicData uri="http://schemas.openxmlformats.org/drawingml/2006/table">
            <a:tbl>
              <a:tblPr firstRow="1" firstCol="1" bandRow="1">
                <a:tableStyleId>{5C22544A-7EE6-4342-B048-85BDC9FD1C3A}</a:tableStyleId>
              </a:tblPr>
              <a:tblGrid>
                <a:gridCol w="2441331">
                  <a:extLst>
                    <a:ext uri="{9D8B030D-6E8A-4147-A177-3AD203B41FA5}">
                      <a16:colId xmlns:a16="http://schemas.microsoft.com/office/drawing/2014/main" val="428195309"/>
                    </a:ext>
                  </a:extLst>
                </a:gridCol>
                <a:gridCol w="2441331">
                  <a:extLst>
                    <a:ext uri="{9D8B030D-6E8A-4147-A177-3AD203B41FA5}">
                      <a16:colId xmlns:a16="http://schemas.microsoft.com/office/drawing/2014/main" val="2885912908"/>
                    </a:ext>
                  </a:extLst>
                </a:gridCol>
                <a:gridCol w="2441331">
                  <a:extLst>
                    <a:ext uri="{9D8B030D-6E8A-4147-A177-3AD203B41FA5}">
                      <a16:colId xmlns:a16="http://schemas.microsoft.com/office/drawing/2014/main" val="179599616"/>
                    </a:ext>
                  </a:extLst>
                </a:gridCol>
                <a:gridCol w="2441331">
                  <a:extLst>
                    <a:ext uri="{9D8B030D-6E8A-4147-A177-3AD203B41FA5}">
                      <a16:colId xmlns:a16="http://schemas.microsoft.com/office/drawing/2014/main" val="642474408"/>
                    </a:ext>
                  </a:extLst>
                </a:gridCol>
              </a:tblGrid>
              <a:tr h="1052009">
                <a:tc>
                  <a:txBody>
                    <a:bodyPr/>
                    <a:lstStyle/>
                    <a:p>
                      <a:pPr>
                        <a:spcAft>
                          <a:spcPts val="0"/>
                        </a:spcAft>
                      </a:pPr>
                      <a:r>
                        <a:rPr lang="en-AU" sz="1100">
                          <a:effectLst/>
                        </a:rPr>
                        <a:t>Story ID: 05</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AU" sz="1100">
                          <a:effectLst/>
                        </a:rPr>
                        <a:t>Story Title: Teaching Application Page</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spcAft>
                          <a:spcPts val="0"/>
                        </a:spcAft>
                      </a:pPr>
                      <a:r>
                        <a:rPr lang="en-AU" sz="1100">
                          <a:effectLst/>
                        </a:rPr>
                        <a:t>Priority:</a:t>
                      </a:r>
                    </a:p>
                    <a:p>
                      <a:pPr>
                        <a:spcAft>
                          <a:spcPts val="0"/>
                        </a:spcAft>
                      </a:pPr>
                      <a:r>
                        <a:rPr lang="en-AU" sz="1100">
                          <a:effectLst/>
                        </a:rPr>
                        <a:t>Must Have</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spcAft>
                          <a:spcPts val="0"/>
                        </a:spcAft>
                      </a:pPr>
                      <a:r>
                        <a:rPr lang="en-AU" sz="1100">
                          <a:effectLst/>
                        </a:rPr>
                        <a:t>Story Points: 4</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567610696"/>
                  </a:ext>
                </a:extLst>
              </a:tr>
              <a:tr h="581374">
                <a:tc gridSpan="4">
                  <a:txBody>
                    <a:bodyPr/>
                    <a:lstStyle/>
                    <a:p>
                      <a:pPr>
                        <a:spcAft>
                          <a:spcPts val="0"/>
                        </a:spcAft>
                      </a:pPr>
                      <a:r>
                        <a:rPr lang="en-AU" sz="1100">
                          <a:effectLst/>
                        </a:rPr>
                        <a:t>As a user, I want to be able to view and apply for available teaching positions.</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873131021"/>
                  </a:ext>
                </a:extLst>
              </a:tr>
              <a:tr h="1827174">
                <a:tc gridSpan="4">
                  <a:txBody>
                    <a:bodyPr/>
                    <a:lstStyle/>
                    <a:p>
                      <a:pPr>
                        <a:spcAft>
                          <a:spcPts val="0"/>
                        </a:spcAft>
                      </a:pPr>
                      <a:r>
                        <a:rPr lang="en-AU" sz="1100">
                          <a:effectLst/>
                        </a:rPr>
                        <a:t>Acceptance Criteria:</a:t>
                      </a:r>
                    </a:p>
                    <a:p>
                      <a:pPr marL="742950" lvl="1" indent="-285750" fontAlgn="base">
                        <a:spcAft>
                          <a:spcPts val="0"/>
                        </a:spcAft>
                        <a:buSzPts val="1000"/>
                        <a:buFont typeface="Courier New" panose="02070309020205020404" pitchFamily="49" charset="0"/>
                        <a:buChar char="o"/>
                        <a:tabLst>
                          <a:tab pos="914400" algn="l"/>
                        </a:tabLst>
                      </a:pPr>
                      <a:r>
                        <a:rPr lang="en-AU" sz="1100">
                          <a:effectLst/>
                        </a:rPr>
                        <a:t>Positions Available </a:t>
                      </a:r>
                    </a:p>
                    <a:p>
                      <a:pPr marL="742950" lvl="1" indent="-285750" fontAlgn="base">
                        <a:spcAft>
                          <a:spcPts val="0"/>
                        </a:spcAft>
                        <a:buSzPts val="1000"/>
                        <a:buFont typeface="Courier New" panose="02070309020205020404" pitchFamily="49" charset="0"/>
                        <a:buChar char="o"/>
                        <a:tabLst>
                          <a:tab pos="914400" algn="l"/>
                        </a:tabLst>
                      </a:pPr>
                      <a:r>
                        <a:rPr lang="en-AU" sz="1100">
                          <a:effectLst/>
                        </a:rPr>
                        <a:t>Entry Fields for Teacher Details</a:t>
                      </a:r>
                    </a:p>
                    <a:p>
                      <a:pPr marL="742950" lvl="1" indent="-285750" fontAlgn="base">
                        <a:spcAft>
                          <a:spcPts val="0"/>
                        </a:spcAft>
                        <a:buSzPts val="1000"/>
                        <a:buFont typeface="Courier New" panose="02070309020205020404" pitchFamily="49" charset="0"/>
                        <a:buChar char="o"/>
                        <a:tabLst>
                          <a:tab pos="914400" algn="l"/>
                        </a:tabLst>
                      </a:pPr>
                      <a:r>
                        <a:rPr lang="en-AU" sz="1100">
                          <a:effectLst/>
                        </a:rPr>
                        <a:t>CV Upload Section</a:t>
                      </a:r>
                    </a:p>
                    <a:p>
                      <a:pPr marL="742950" lvl="1" indent="-285750" fontAlgn="base">
                        <a:spcAft>
                          <a:spcPts val="0"/>
                        </a:spcAft>
                        <a:buSzPts val="1000"/>
                        <a:buFont typeface="Courier New" panose="02070309020205020404" pitchFamily="49" charset="0"/>
                        <a:buChar char="o"/>
                        <a:tabLst>
                          <a:tab pos="914400" algn="l"/>
                        </a:tabLst>
                      </a:pPr>
                      <a:r>
                        <a:rPr lang="en-AU" sz="1100">
                          <a:effectLst/>
                        </a:rPr>
                        <a:t>Buttons to Submit and Cancel (Returns to home page)</a:t>
                      </a:r>
                      <a:endParaRPr lang="en-AU" sz="110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70073150"/>
                  </a:ext>
                </a:extLst>
              </a:tr>
              <a:tr h="3255138">
                <a:tc gridSpan="4">
                  <a:txBody>
                    <a:bodyPr/>
                    <a:lstStyle/>
                    <a:p>
                      <a:pPr>
                        <a:spcAft>
                          <a:spcPts val="0"/>
                        </a:spcAft>
                      </a:pPr>
                      <a:r>
                        <a:rPr lang="en-AU" sz="1100" dirty="0">
                          <a:effectLst/>
                        </a:rPr>
                        <a:t>Notes: </a:t>
                      </a:r>
                    </a:p>
                    <a:p>
                      <a:pPr marL="457200">
                        <a:spcAft>
                          <a:spcPts val="0"/>
                        </a:spcAft>
                      </a:pPr>
                      <a:r>
                        <a:rPr lang="en-AU" sz="1100" dirty="0">
                          <a:effectLst/>
                        </a:rPr>
                        <a:t>Positions Available is a list of available teaching positions with details of what will be required of the user in said positions.</a:t>
                      </a:r>
                    </a:p>
                    <a:p>
                      <a:pPr>
                        <a:lnSpc>
                          <a:spcPct val="115000"/>
                        </a:lnSpc>
                        <a:spcAft>
                          <a:spcPts val="1000"/>
                        </a:spcAft>
                      </a:pPr>
                      <a:r>
                        <a:rPr lang="en-AU" sz="1100" dirty="0">
                          <a:effectLst/>
                        </a:rPr>
                        <a:t> </a:t>
                      </a:r>
                    </a:p>
                    <a:p>
                      <a:pPr marL="457200">
                        <a:spcAft>
                          <a:spcPts val="0"/>
                        </a:spcAft>
                      </a:pPr>
                      <a:r>
                        <a:rPr lang="en-AU" sz="1100" dirty="0">
                          <a:effectLst/>
                        </a:rPr>
                        <a:t>Entry Fields for Teacher Details: To provide contact details (So the user can be informed if they got the position) and which instruments they are able to teach and spoken languages.</a:t>
                      </a:r>
                    </a:p>
                    <a:p>
                      <a:pPr marL="457200">
                        <a:spcAft>
                          <a:spcPts val="0"/>
                        </a:spcAft>
                      </a:pPr>
                      <a:r>
                        <a:rPr lang="en-AU" sz="1100" dirty="0">
                          <a:effectLst/>
                        </a:rPr>
                        <a:t>.</a:t>
                      </a:r>
                    </a:p>
                    <a:p>
                      <a:pPr marL="457200">
                        <a:spcAft>
                          <a:spcPts val="0"/>
                        </a:spcAft>
                      </a:pPr>
                      <a:r>
                        <a:rPr lang="en-AU" sz="1100" dirty="0">
                          <a:effectLst/>
                        </a:rPr>
                        <a:t>CV Upload Section: A button which will allow the user to select a document on their electronic device and upload it to submit with their application.</a:t>
                      </a:r>
                      <a:endParaRPr lang="en-AU" sz="1100" dirty="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901133443"/>
                  </a:ext>
                </a:extLst>
              </a:tr>
            </a:tbl>
          </a:graphicData>
        </a:graphic>
      </p:graphicFrame>
    </p:spTree>
    <p:extLst>
      <p:ext uri="{BB962C8B-B14F-4D97-AF65-F5344CB8AC3E}">
        <p14:creationId xmlns:p14="http://schemas.microsoft.com/office/powerpoint/2010/main" val="250870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3194618"/>
              </p:ext>
            </p:extLst>
          </p:nvPr>
        </p:nvGraphicFramePr>
        <p:xfrm>
          <a:off x="64475" y="37148"/>
          <a:ext cx="9765324" cy="6732928"/>
        </p:xfrm>
        <a:graphic>
          <a:graphicData uri="http://schemas.openxmlformats.org/drawingml/2006/table">
            <a:tbl>
              <a:tblPr firstRow="1" firstCol="1" bandRow="1">
                <a:tableStyleId>{5C22544A-7EE6-4342-B048-85BDC9FD1C3A}</a:tableStyleId>
              </a:tblPr>
              <a:tblGrid>
                <a:gridCol w="2441331">
                  <a:extLst>
                    <a:ext uri="{9D8B030D-6E8A-4147-A177-3AD203B41FA5}">
                      <a16:colId xmlns:a16="http://schemas.microsoft.com/office/drawing/2014/main" val="649301989"/>
                    </a:ext>
                  </a:extLst>
                </a:gridCol>
                <a:gridCol w="2441331">
                  <a:extLst>
                    <a:ext uri="{9D8B030D-6E8A-4147-A177-3AD203B41FA5}">
                      <a16:colId xmlns:a16="http://schemas.microsoft.com/office/drawing/2014/main" val="3588978248"/>
                    </a:ext>
                  </a:extLst>
                </a:gridCol>
                <a:gridCol w="2441331">
                  <a:extLst>
                    <a:ext uri="{9D8B030D-6E8A-4147-A177-3AD203B41FA5}">
                      <a16:colId xmlns:a16="http://schemas.microsoft.com/office/drawing/2014/main" val="2380419939"/>
                    </a:ext>
                  </a:extLst>
                </a:gridCol>
                <a:gridCol w="2441331">
                  <a:extLst>
                    <a:ext uri="{9D8B030D-6E8A-4147-A177-3AD203B41FA5}">
                      <a16:colId xmlns:a16="http://schemas.microsoft.com/office/drawing/2014/main" val="1902921713"/>
                    </a:ext>
                  </a:extLst>
                </a:gridCol>
              </a:tblGrid>
              <a:tr h="1176869">
                <a:tc>
                  <a:txBody>
                    <a:bodyPr/>
                    <a:lstStyle/>
                    <a:p>
                      <a:pPr>
                        <a:spcAft>
                          <a:spcPts val="0"/>
                        </a:spcAft>
                      </a:pPr>
                      <a:r>
                        <a:rPr lang="en-AU" sz="1100">
                          <a:effectLst/>
                        </a:rPr>
                        <a:t>Story ID: 06</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spcAft>
                          <a:spcPts val="0"/>
                        </a:spcAft>
                      </a:pPr>
                      <a:r>
                        <a:rPr lang="en-AU" sz="1100">
                          <a:effectLst/>
                        </a:rPr>
                        <a:t>Story Title: About Us Page</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spcAft>
                          <a:spcPts val="0"/>
                        </a:spcAft>
                      </a:pPr>
                      <a:r>
                        <a:rPr lang="en-AU" sz="1100">
                          <a:effectLst/>
                        </a:rPr>
                        <a:t>Priority:</a:t>
                      </a:r>
                    </a:p>
                    <a:p>
                      <a:pPr>
                        <a:spcAft>
                          <a:spcPts val="0"/>
                        </a:spcAft>
                      </a:pPr>
                      <a:r>
                        <a:rPr lang="en-AU" sz="1100">
                          <a:effectLst/>
                        </a:rPr>
                        <a:t>Must Have</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spcAft>
                          <a:spcPts val="0"/>
                        </a:spcAft>
                      </a:pPr>
                      <a:r>
                        <a:rPr lang="en-AU" sz="1100">
                          <a:effectLst/>
                        </a:rPr>
                        <a:t>Story Points: 4</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63395586"/>
                  </a:ext>
                </a:extLst>
              </a:tr>
              <a:tr h="650375">
                <a:tc gridSpan="4">
                  <a:txBody>
                    <a:bodyPr/>
                    <a:lstStyle/>
                    <a:p>
                      <a:pPr>
                        <a:spcAft>
                          <a:spcPts val="0"/>
                        </a:spcAft>
                      </a:pPr>
                      <a:r>
                        <a:rPr lang="en-AU" sz="1100">
                          <a:effectLst/>
                        </a:rPr>
                        <a:t>As a User, I want to be able to access the About Us Page so that I can view background information regarding the Music Schools origins.</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477965035"/>
                  </a:ext>
                </a:extLst>
              </a:tr>
              <a:tr h="2452842">
                <a:tc gridSpan="4">
                  <a:txBody>
                    <a:bodyPr/>
                    <a:lstStyle/>
                    <a:p>
                      <a:pPr>
                        <a:spcAft>
                          <a:spcPts val="0"/>
                        </a:spcAft>
                      </a:pPr>
                      <a:r>
                        <a:rPr lang="en-AU" sz="1100">
                          <a:effectLst/>
                        </a:rPr>
                        <a:t>Acceptance Criteria:</a:t>
                      </a:r>
                    </a:p>
                    <a:p>
                      <a:pPr marL="342900" lvl="0" indent="-342900" fontAlgn="base">
                        <a:spcAft>
                          <a:spcPts val="0"/>
                        </a:spcAft>
                        <a:buSzPts val="1000"/>
                        <a:buFont typeface="Symbol" panose="05050102010706020507" pitchFamily="18" charset="2"/>
                        <a:buChar char=""/>
                        <a:tabLst>
                          <a:tab pos="457200" algn="l"/>
                        </a:tabLst>
                      </a:pPr>
                      <a:r>
                        <a:rPr lang="en-AU" sz="1100">
                          <a:effectLst/>
                        </a:rPr>
                        <a:t>Brief overview of the Music School</a:t>
                      </a:r>
                    </a:p>
                    <a:p>
                      <a:pPr marL="342900" lvl="0" indent="-342900" fontAlgn="base">
                        <a:spcAft>
                          <a:spcPts val="0"/>
                        </a:spcAft>
                        <a:buSzPts val="1000"/>
                        <a:buFont typeface="Symbol" panose="05050102010706020507" pitchFamily="18" charset="2"/>
                        <a:buChar char=""/>
                        <a:tabLst>
                          <a:tab pos="457200" algn="l"/>
                        </a:tabLst>
                      </a:pPr>
                      <a:r>
                        <a:rPr lang="en-AU" sz="1100">
                          <a:effectLst/>
                        </a:rPr>
                        <a:t>List of Teaching staff</a:t>
                      </a:r>
                    </a:p>
                    <a:p>
                      <a:pPr marL="342900" lvl="0" indent="-342900" fontAlgn="base">
                        <a:spcAft>
                          <a:spcPts val="0"/>
                        </a:spcAft>
                        <a:buSzPts val="1000"/>
                        <a:buFont typeface="Symbol" panose="05050102010706020507" pitchFamily="18" charset="2"/>
                        <a:buChar char=""/>
                        <a:tabLst>
                          <a:tab pos="457200" algn="l"/>
                        </a:tabLst>
                      </a:pPr>
                      <a:r>
                        <a:rPr lang="en-AU" sz="1100">
                          <a:effectLst/>
                        </a:rPr>
                        <a:t>List of languages spoken by each teacher</a:t>
                      </a:r>
                    </a:p>
                    <a:p>
                      <a:pPr marL="342900" lvl="0" indent="-342900" fontAlgn="base">
                        <a:spcAft>
                          <a:spcPts val="0"/>
                        </a:spcAft>
                        <a:buSzPts val="1000"/>
                        <a:buFont typeface="Symbol" panose="05050102010706020507" pitchFamily="18" charset="2"/>
                        <a:buChar char=""/>
                        <a:tabLst>
                          <a:tab pos="457200" algn="l"/>
                        </a:tabLst>
                      </a:pPr>
                      <a:r>
                        <a:rPr lang="en-AU" sz="1100">
                          <a:effectLst/>
                        </a:rPr>
                        <a:t>List of instruments</a:t>
                      </a:r>
                    </a:p>
                    <a:p>
                      <a:pPr marL="342900" lvl="0" indent="-342900" fontAlgn="base">
                        <a:spcAft>
                          <a:spcPts val="0"/>
                        </a:spcAft>
                        <a:buSzPts val="1000"/>
                        <a:buFont typeface="Symbol" panose="05050102010706020507" pitchFamily="18" charset="2"/>
                        <a:buChar char=""/>
                        <a:tabLst>
                          <a:tab pos="457200" algn="l"/>
                        </a:tabLst>
                      </a:pPr>
                      <a:r>
                        <a:rPr lang="en-AU" sz="1100">
                          <a:effectLst/>
                        </a:rPr>
                        <a:t>Return Home button</a:t>
                      </a:r>
                      <a:endParaRPr lang="en-AU" sz="110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894109536"/>
                  </a:ext>
                </a:extLst>
              </a:tr>
              <a:tr h="2452842">
                <a:tc gridSpan="4">
                  <a:txBody>
                    <a:bodyPr/>
                    <a:lstStyle/>
                    <a:p>
                      <a:pPr>
                        <a:spcAft>
                          <a:spcPts val="0"/>
                        </a:spcAft>
                      </a:pPr>
                      <a:r>
                        <a:rPr lang="en-AU" sz="1100" dirty="0">
                          <a:effectLst/>
                        </a:rPr>
                        <a:t>Notes: </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Brief overview of the Music School gives a quick insight of when the school was established, school’s achievements and future goals.</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List of Teaching staff – provides a user with the list of available teachers</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List of languages spoken by each teacher – provides a list of available languages and their respective instruments (e.g. Violin Lessons in Italian, Spanish, English, etc.)</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Return Home Button – redirects the user back to the Welcome page</a:t>
                      </a:r>
                      <a:endParaRPr lang="en-AU" sz="1100" dirty="0">
                        <a:solidFill>
                          <a:srgbClr val="2F5496"/>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929370199"/>
                  </a:ext>
                </a:extLst>
              </a:tr>
            </a:tbl>
          </a:graphicData>
        </a:graphic>
      </p:graphicFrame>
    </p:spTree>
    <p:extLst>
      <p:ext uri="{BB962C8B-B14F-4D97-AF65-F5344CB8AC3E}">
        <p14:creationId xmlns:p14="http://schemas.microsoft.com/office/powerpoint/2010/main" val="89920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F500-6B3C-4400-99C8-3D6F22AA2A37}"/>
              </a:ext>
            </a:extLst>
          </p:cNvPr>
          <p:cNvSpPr>
            <a:spLocks noGrp="1"/>
          </p:cNvSpPr>
          <p:nvPr>
            <p:ph type="title"/>
          </p:nvPr>
        </p:nvSpPr>
        <p:spPr>
          <a:xfrm>
            <a:off x="622621" y="2736189"/>
            <a:ext cx="8915400" cy="1143000"/>
          </a:xfrm>
        </p:spPr>
        <p:txBody>
          <a:bodyPr/>
          <a:lstStyle/>
          <a:p>
            <a:r>
              <a:rPr lang="en-AU" dirty="0"/>
              <a:t>SPRINT 2 PLAN USER STORIES</a:t>
            </a:r>
          </a:p>
        </p:txBody>
      </p:sp>
    </p:spTree>
    <p:extLst>
      <p:ext uri="{BB962C8B-B14F-4D97-AF65-F5344CB8AC3E}">
        <p14:creationId xmlns:p14="http://schemas.microsoft.com/office/powerpoint/2010/main" val="365946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8D54-D0A2-4222-A490-2CA03625EA92}"/>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AAB06984-439E-48A9-9148-B749C14F8006}"/>
              </a:ext>
            </a:extLst>
          </p:cNvPr>
          <p:cNvSpPr>
            <a:spLocks noGrp="1"/>
          </p:cNvSpPr>
          <p:nvPr>
            <p:ph type="subTitle" idx="1"/>
          </p:nvPr>
        </p:nvSpPr>
        <p:spPr/>
        <p:txBody>
          <a:bodyPr/>
          <a:lstStyle/>
          <a:p>
            <a:endParaRPr lang="en-AU"/>
          </a:p>
        </p:txBody>
      </p:sp>
      <p:graphicFrame>
        <p:nvGraphicFramePr>
          <p:cNvPr id="4" name="Table 3">
            <a:extLst>
              <a:ext uri="{FF2B5EF4-FFF2-40B4-BE49-F238E27FC236}">
                <a16:creationId xmlns:a16="http://schemas.microsoft.com/office/drawing/2014/main" id="{8B85048C-C5DC-4F77-9B0D-6C60A55BBE4A}"/>
              </a:ext>
            </a:extLst>
          </p:cNvPr>
          <p:cNvGraphicFramePr>
            <a:graphicFrameLocks noGrp="1"/>
          </p:cNvGraphicFramePr>
          <p:nvPr>
            <p:extLst>
              <p:ext uri="{D42A27DB-BD31-4B8C-83A1-F6EECF244321}">
                <p14:modId xmlns:p14="http://schemas.microsoft.com/office/powerpoint/2010/main" val="3411318223"/>
              </p:ext>
            </p:extLst>
          </p:nvPr>
        </p:nvGraphicFramePr>
        <p:xfrm>
          <a:off x="47745" y="33390"/>
          <a:ext cx="9786880" cy="6760950"/>
        </p:xfrm>
        <a:graphic>
          <a:graphicData uri="http://schemas.openxmlformats.org/drawingml/2006/table">
            <a:tbl>
              <a:tblPr firstRow="1" firstCol="1" bandRow="1">
                <a:tableStyleId>{5C22544A-7EE6-4342-B048-85BDC9FD1C3A}</a:tableStyleId>
              </a:tblPr>
              <a:tblGrid>
                <a:gridCol w="2446720">
                  <a:extLst>
                    <a:ext uri="{9D8B030D-6E8A-4147-A177-3AD203B41FA5}">
                      <a16:colId xmlns:a16="http://schemas.microsoft.com/office/drawing/2014/main" val="3412340123"/>
                    </a:ext>
                  </a:extLst>
                </a:gridCol>
                <a:gridCol w="2446720">
                  <a:extLst>
                    <a:ext uri="{9D8B030D-6E8A-4147-A177-3AD203B41FA5}">
                      <a16:colId xmlns:a16="http://schemas.microsoft.com/office/drawing/2014/main" val="1831352057"/>
                    </a:ext>
                  </a:extLst>
                </a:gridCol>
                <a:gridCol w="2446720">
                  <a:extLst>
                    <a:ext uri="{9D8B030D-6E8A-4147-A177-3AD203B41FA5}">
                      <a16:colId xmlns:a16="http://schemas.microsoft.com/office/drawing/2014/main" val="3931212567"/>
                    </a:ext>
                  </a:extLst>
                </a:gridCol>
                <a:gridCol w="2446720">
                  <a:extLst>
                    <a:ext uri="{9D8B030D-6E8A-4147-A177-3AD203B41FA5}">
                      <a16:colId xmlns:a16="http://schemas.microsoft.com/office/drawing/2014/main" val="452222840"/>
                    </a:ext>
                  </a:extLst>
                </a:gridCol>
              </a:tblGrid>
              <a:tr h="1444973">
                <a:tc>
                  <a:txBody>
                    <a:bodyPr/>
                    <a:lstStyle/>
                    <a:p>
                      <a:pPr>
                        <a:spcAft>
                          <a:spcPts val="0"/>
                        </a:spcAft>
                      </a:pPr>
                      <a:r>
                        <a:rPr lang="en-AU" sz="1100">
                          <a:effectLst/>
                        </a:rPr>
                        <a:t>Story ID: 07</a:t>
                      </a:r>
                      <a:endParaRPr lang="en-AU" sz="110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AU" sz="1100">
                          <a:effectLst/>
                        </a:rPr>
                        <a:t>Story Title: Stored Music School Data</a:t>
                      </a:r>
                      <a:endParaRPr lang="en-AU" sz="110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AU" sz="1100">
                          <a:effectLst/>
                        </a:rPr>
                        <a:t>Priority:</a:t>
                      </a:r>
                    </a:p>
                    <a:p>
                      <a:pPr>
                        <a:spcAft>
                          <a:spcPts val="0"/>
                        </a:spcAft>
                      </a:pPr>
                      <a:r>
                        <a:rPr lang="en-AU" sz="1100">
                          <a:effectLst/>
                        </a:rPr>
                        <a:t>Must Have</a:t>
                      </a:r>
                      <a:endParaRPr lang="en-AU" sz="110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AU" sz="1100">
                          <a:effectLst/>
                        </a:rPr>
                        <a:t>Story Points: 8</a:t>
                      </a:r>
                      <a:endParaRPr lang="en-AU" sz="110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1797026"/>
                  </a:ext>
                </a:extLst>
              </a:tr>
              <a:tr h="798537">
                <a:tc gridSpan="4">
                  <a:txBody>
                    <a:bodyPr/>
                    <a:lstStyle/>
                    <a:p>
                      <a:pPr>
                        <a:spcAft>
                          <a:spcPts val="0"/>
                        </a:spcAft>
                      </a:pPr>
                      <a:r>
                        <a:rPr lang="en-AU" sz="1100">
                          <a:effectLst/>
                        </a:rPr>
                        <a:t>As a Website Owner, I want my Music School Data to be stored, so that I may later access and manipulate it when necessary.</a:t>
                      </a:r>
                      <a:endParaRPr lang="en-AU" sz="110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285712068"/>
                  </a:ext>
                </a:extLst>
              </a:tr>
              <a:tr h="2509689">
                <a:tc gridSpan="4">
                  <a:txBody>
                    <a:bodyPr/>
                    <a:lstStyle/>
                    <a:p>
                      <a:pPr>
                        <a:spcAft>
                          <a:spcPts val="0"/>
                        </a:spcAft>
                      </a:pPr>
                      <a:r>
                        <a:rPr lang="en-AU" sz="1100">
                          <a:effectLst/>
                        </a:rPr>
                        <a:t>Acceptance Criteria:</a:t>
                      </a:r>
                    </a:p>
                    <a:p>
                      <a:pPr marL="342900" lvl="0" indent="-342900" fontAlgn="base">
                        <a:spcAft>
                          <a:spcPts val="0"/>
                        </a:spcAft>
                        <a:buSzPts val="1000"/>
                        <a:buFont typeface="Symbol" panose="05050102010706020507" pitchFamily="18" charset="2"/>
                        <a:buChar char=""/>
                        <a:tabLst>
                          <a:tab pos="457200" algn="l"/>
                        </a:tabLst>
                      </a:pPr>
                      <a:r>
                        <a:rPr lang="en-AU" sz="1100">
                          <a:effectLst/>
                        </a:rPr>
                        <a:t>Data Tables for Instruments</a:t>
                      </a:r>
                    </a:p>
                    <a:p>
                      <a:pPr marL="342900" lvl="0" indent="-342900" fontAlgn="base">
                        <a:spcAft>
                          <a:spcPts val="0"/>
                        </a:spcAft>
                        <a:buSzPts val="1000"/>
                        <a:buFont typeface="Symbol" panose="05050102010706020507" pitchFamily="18" charset="2"/>
                        <a:buChar char=""/>
                        <a:tabLst>
                          <a:tab pos="457200" algn="l"/>
                        </a:tabLst>
                      </a:pPr>
                      <a:r>
                        <a:rPr lang="en-AU" sz="1100">
                          <a:effectLst/>
                        </a:rPr>
                        <a:t>Data Tables for Staff </a:t>
                      </a:r>
                    </a:p>
                    <a:p>
                      <a:pPr marL="342900" lvl="0" indent="-342900" fontAlgn="base">
                        <a:spcAft>
                          <a:spcPts val="0"/>
                        </a:spcAft>
                        <a:buSzPts val="1000"/>
                        <a:buFont typeface="Symbol" panose="05050102010706020507" pitchFamily="18" charset="2"/>
                        <a:buChar char=""/>
                        <a:tabLst>
                          <a:tab pos="457200" algn="l"/>
                        </a:tabLst>
                      </a:pPr>
                      <a:r>
                        <a:rPr lang="en-AU" sz="1100">
                          <a:effectLst/>
                        </a:rPr>
                        <a:t>Data Tables with List of languages spoken by each teacher</a:t>
                      </a:r>
                    </a:p>
                    <a:p>
                      <a:pPr marL="342900" lvl="0" indent="-342900" fontAlgn="base">
                        <a:spcAft>
                          <a:spcPts val="0"/>
                        </a:spcAft>
                        <a:buSzPts val="1000"/>
                        <a:buFont typeface="Symbol" panose="05050102010706020507" pitchFamily="18" charset="2"/>
                        <a:buChar char=""/>
                        <a:tabLst>
                          <a:tab pos="457200" algn="l"/>
                        </a:tabLst>
                      </a:pPr>
                      <a:r>
                        <a:rPr lang="en-AU" sz="1100">
                          <a:effectLst/>
                        </a:rPr>
                        <a:t>User Data (Hierarchy of each User in the System)</a:t>
                      </a:r>
                      <a:endParaRPr lang="en-AU" sz="110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18369424"/>
                  </a:ext>
                </a:extLst>
              </a:tr>
              <a:tr h="2007751">
                <a:tc gridSpan="4">
                  <a:txBody>
                    <a:bodyPr/>
                    <a:lstStyle/>
                    <a:p>
                      <a:pPr>
                        <a:spcAft>
                          <a:spcPts val="0"/>
                        </a:spcAft>
                      </a:pPr>
                      <a:r>
                        <a:rPr lang="en-AU" sz="1100" dirty="0">
                          <a:effectLst/>
                        </a:rPr>
                        <a:t>Notes: </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Data Tables will be segregated based on the information they contain</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This data will be used to create and further populate the webpage(s), ensuring the system is not static and easily updateable</a:t>
                      </a:r>
                    </a:p>
                    <a:p>
                      <a:pPr marL="342900" lvl="0" indent="-342900" fontAlgn="base">
                        <a:spcAft>
                          <a:spcPts val="0"/>
                        </a:spcAft>
                        <a:buSzPts val="1000"/>
                        <a:buFont typeface="Symbol" panose="05050102010706020507" pitchFamily="18" charset="2"/>
                        <a:buChar char=""/>
                        <a:tabLst>
                          <a:tab pos="457200" algn="l"/>
                        </a:tabLst>
                      </a:pPr>
                      <a:r>
                        <a:rPr lang="en-AU" sz="1100" dirty="0">
                          <a:effectLst/>
                        </a:rPr>
                        <a:t>Admins will be able to see all datatypes and make changes accordingly</a:t>
                      </a:r>
                      <a:endParaRPr lang="en-AU" sz="110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4071475352"/>
                  </a:ext>
                </a:extLst>
              </a:tr>
            </a:tbl>
          </a:graphicData>
        </a:graphic>
      </p:graphicFrame>
    </p:spTree>
    <p:extLst>
      <p:ext uri="{BB962C8B-B14F-4D97-AF65-F5344CB8AC3E}">
        <p14:creationId xmlns:p14="http://schemas.microsoft.com/office/powerpoint/2010/main" val="9231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1212</Words>
  <Application>Microsoft Office PowerPoint</Application>
  <PresentationFormat>A4 Paper (210x297 mm)</PresentationFormat>
  <Paragraphs>168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Symbol</vt:lpstr>
      <vt:lpstr>Times New Roman</vt:lpstr>
      <vt:lpstr>Office Theme</vt:lpstr>
      <vt:lpstr>SPRINT 1 PLAN USER STORIES</vt:lpstr>
      <vt:lpstr>PowerPoint Presentation</vt:lpstr>
      <vt:lpstr>PowerPoint Presentation</vt:lpstr>
      <vt:lpstr>PowerPoint Presentation</vt:lpstr>
      <vt:lpstr>PowerPoint Presentation</vt:lpstr>
      <vt:lpstr>PowerPoint Presentation</vt:lpstr>
      <vt:lpstr>PowerPoint Presentation</vt:lpstr>
      <vt:lpstr>SPRINT 2 PLAN USER STORIES</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Marin Marin</cp:lastModifiedBy>
  <cp:revision>10</cp:revision>
  <dcterms:created xsi:type="dcterms:W3CDTF">2011-08-10T11:51:47Z</dcterms:created>
  <dcterms:modified xsi:type="dcterms:W3CDTF">2018-03-22T03:47:25Z</dcterms:modified>
</cp:coreProperties>
</file>