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1" r:id="rId4"/>
    <p:sldId id="274" r:id="rId5"/>
    <p:sldId id="272" r:id="rId6"/>
    <p:sldId id="275" r:id="rId7"/>
    <p:sldId id="276" r:id="rId8"/>
    <p:sldId id="268" r:id="rId9"/>
    <p:sldId id="280" r:id="rId10"/>
    <p:sldId id="277" r:id="rId11"/>
    <p:sldId id="278" r:id="rId12"/>
    <p:sldId id="281" r:id="rId13"/>
    <p:sldId id="267" r:id="rId14"/>
    <p:sldId id="266" r:id="rId15"/>
    <p:sldId id="27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EED12-4549-49F1-8D10-A6C93E7F6251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5CAB-2988-4706-99D1-FA596337B0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1C00C-2BDB-4C35-85E2-DC9DADC2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F7FD3-0306-4DE7-9B8E-0A4B54713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877C3-CEB6-4ECC-89F7-C5C72988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A44A-33AE-4239-A10D-2147475BA043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F447A-CD35-4B72-91B2-7BC0F91A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2CF3D-96E0-4F15-B183-9D165DA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2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27240-ACC2-4988-B2AC-BDD957D2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6BEDD-F654-4438-8080-F6FA605F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5F91A-16EA-488F-91FD-E700447B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FA4-C8CA-410B-9754-6496E0D7248F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1EFCA-0B44-4DAB-8E1E-69AE70C8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70E35-CBB1-49E1-BC5A-F363E63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54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7A8C65-8EB1-4B92-BD30-4BC30E55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ACC6-E7E6-41EC-A007-BAB943C4B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71416-5C66-4679-A36E-AB4AFBEF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B316-F38D-4D5F-AA4B-A321CDC8DBCC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8FE38-63B3-4BE5-ABD1-9706A16A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39811-614B-4E30-8DB2-E48396D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17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8D938-A772-4664-AB14-6EA16093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311F0-CFA4-4FBE-8A6B-1A64E702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17D68-3212-4E62-B760-89EFFD65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4438-F2A2-4E5C-A7DE-B05E73BFDB42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67F5F-9B98-4BE0-81C8-B0D9B0B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93014-2179-43DD-8C60-1F11AAAB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49EDB-F53A-43B0-9D4E-9A434228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B73EE-7C09-45A5-BDC1-9C0DE2D0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E6FA5-2F9C-41DD-B055-974D90C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5C2-C901-47A1-A3A4-658DDB453646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72DF0F-E892-4F8A-A141-2D2031D1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84FD-AB7B-412D-90F0-EC82F7A8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2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A26A8-6DFA-4DF8-B323-373497A5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9BE06-FE0E-4C0C-949B-D53097E4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B65775-13C4-4134-8C1A-97251A3C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BD4BCB-EEF3-4ECE-8BA9-93A83EE4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9640-1A47-4895-8E39-757BBA804A4E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84E93-73BE-4653-A61F-C3051E0F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2E2598-7A94-4B86-AAD0-DFE516AC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7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34580-AB4B-4775-ACF6-ED938508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BA1E6B-753F-4747-9E91-BC023261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870A7D-5677-472B-B26B-1C4820E30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D0D311-A168-49E7-8929-FCBEEF86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28C63B-37A1-4C30-A8F8-F8D1AD7C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6902F-570C-48C1-B750-1498ABF5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B6BE-6B78-4655-A93F-E9FA406AC450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FAA3EB-5E00-4439-A928-AF6E325E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B86A4F-4E79-4433-A097-C779943B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F79A5-97E3-4186-8AFC-6955E2C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A78FF9-AD7D-4DAC-83A4-201A6F0C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5BC-D8E6-4677-A495-1DF381705D3E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03ACA-DA65-4EF3-86F1-4E92F347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154AB8-EAEC-4038-8B00-C37D2178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6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50A682-C358-4DBF-A126-637CC2BE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A2BD-4507-47DC-AF94-AB5BA25E38EC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0D1AAA-47AA-49F4-8BD7-1821DF77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2CD208-6622-4D9E-9689-2E98205A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22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C333B-1E88-4EB9-BE6C-133308F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70F682-DB92-49AA-A6EC-1C980AE2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9015A9-C84E-4365-A98C-BB7D6277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D57722-CD8F-4468-92A6-3799DBDA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F24-373D-4105-B97A-0D1524FF4F7E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5098A7-25F2-47CF-AB94-1B1B2A25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D62A98-351C-4EC3-B6ED-9191F58C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9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45B30-E399-4C77-BCDF-2B8B93B6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6071EA-C279-453F-9843-16667094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6504AE-BF2C-47F4-85D9-84C3E20E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7ADF9-ADBE-4ACD-9BCF-F388CF6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D03E-6822-4BCF-99B8-60A21187BEAB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B3E942-302C-4F66-A8A1-01297B33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FAC24F-7A1E-44FC-953A-A7CBD52B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4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88A45C-7855-4D32-AE2B-0CF030A9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40D3D0-EC4F-46EC-BBF4-251674C1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68CA3-9599-41E1-8CCA-A5FE46EC5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F916-5736-48A8-B067-336CD692BCA8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C9AC9-92C7-4F7E-A29B-7938BA8B4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47B33-8407-493A-ADDC-E392CE79E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7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AE5C7-BDB1-46EB-BA5F-041C06B6E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三角形</a:t>
            </a:r>
            <a:r>
              <a:rPr lang="en-US" altLang="ja-JP" dirty="0"/>
              <a:t>, </a:t>
            </a:r>
            <a:r>
              <a:rPr lang="ja-JP" altLang="en-US" dirty="0"/>
              <a:t>六角形版の</a:t>
            </a:r>
            <a:br>
              <a:rPr lang="en-US" altLang="ja-JP" dirty="0"/>
            </a:br>
            <a:r>
              <a:rPr lang="ja-JP" altLang="en-US" dirty="0"/>
              <a:t>スライドパズル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F83A0E-82F4-42E7-9928-C277D7FB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574" y="4681785"/>
            <a:ext cx="9348132" cy="105385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JAIST [</a:t>
            </a:r>
            <a:r>
              <a:rPr kumimoji="1" lang="ja-JP" altLang="en-US" dirty="0"/>
              <a:t>副テーマ研究</a:t>
            </a:r>
            <a:r>
              <a:rPr kumimoji="1" lang="en-US" altLang="ja-JP" dirty="0"/>
              <a:t>]</a:t>
            </a:r>
          </a:p>
          <a:p>
            <a:r>
              <a:rPr lang="en-US" altLang="ja-JP" dirty="0"/>
              <a:t>M1  1910071  </a:t>
            </a:r>
            <a:r>
              <a:rPr lang="ja-JP" altLang="en-US" dirty="0"/>
              <a:t>川上 直人</a:t>
            </a:r>
            <a:endParaRPr lang="en-US" altLang="ja-JP" dirty="0"/>
          </a:p>
          <a:p>
            <a:r>
              <a:rPr lang="ja-JP" altLang="en-US" dirty="0"/>
              <a:t>上原  隆平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B14894-CD5D-469F-B2CD-067BD6C6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7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正六角形版スライドパズル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C5377A-B29B-40ED-A61F-AD0067BF1258}"/>
              </a:ext>
            </a:extLst>
          </p:cNvPr>
          <p:cNvSpPr/>
          <p:nvPr/>
        </p:nvSpPr>
        <p:spPr>
          <a:xfrm>
            <a:off x="3008167" y="2112832"/>
            <a:ext cx="85539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←完成形</a:t>
            </a:r>
            <a:endParaRPr lang="en-US" altLang="ja-JP" sz="2400" dirty="0"/>
          </a:p>
          <a:p>
            <a:r>
              <a:rPr lang="ja-JP" altLang="en-US" sz="2400" dirty="0"/>
              <a:t>（空白が一番上にあり、左上から</a:t>
            </a:r>
            <a:r>
              <a:rPr lang="en-US" altLang="ja-JP" sz="2400" dirty="0"/>
              <a:t>1,2,3…</a:t>
            </a:r>
            <a:r>
              <a:rPr lang="ja-JP" altLang="en-US" sz="2400" dirty="0"/>
              <a:t>と並んでいる状態）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CFC78F-E899-4BBD-A092-3F1EBB090628}"/>
              </a:ext>
            </a:extLst>
          </p:cNvPr>
          <p:cNvSpPr/>
          <p:nvPr/>
        </p:nvSpPr>
        <p:spPr>
          <a:xfrm>
            <a:off x="1032894" y="3882951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N=4 (N:</a:t>
            </a:r>
            <a:r>
              <a:rPr lang="ja-JP" altLang="en-US" b="1" dirty="0"/>
              <a:t>段数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D02D9B-2ABD-4E85-B70C-5DE6A1DCEEAB}"/>
              </a:ext>
            </a:extLst>
          </p:cNvPr>
          <p:cNvSpPr/>
          <p:nvPr/>
        </p:nvSpPr>
        <p:spPr>
          <a:xfrm>
            <a:off x="4936482" y="3373179"/>
            <a:ext cx="67641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盤面は全部で</a:t>
            </a:r>
            <a:r>
              <a:rPr lang="en-US" altLang="ja-JP" sz="2400" dirty="0"/>
              <a:t>10!(=362880)</a:t>
            </a:r>
            <a:r>
              <a:rPr lang="ja-JP" altLang="en-US" sz="2400" dirty="0"/>
              <a:t>通り</a:t>
            </a:r>
            <a:endParaRPr lang="en-US" altLang="ja-JP" sz="2400" dirty="0"/>
          </a:p>
          <a:p>
            <a:r>
              <a:rPr lang="en-US" altLang="ja-JP" sz="2400" dirty="0"/>
              <a:t>Q. </a:t>
            </a:r>
            <a:r>
              <a:rPr lang="ja-JP" altLang="en-US" sz="2400" dirty="0"/>
              <a:t>完成できる盤面は何通り？</a:t>
            </a:r>
            <a:endParaRPr lang="en-US" altLang="ja-JP" sz="2400" dirty="0"/>
          </a:p>
          <a:p>
            <a:r>
              <a:rPr lang="ja-JP" altLang="en-US" sz="1600" dirty="0"/>
              <a:t>→実は</a:t>
            </a:r>
            <a:r>
              <a:rPr lang="en-US" altLang="ja-JP" sz="1600" dirty="0"/>
              <a:t>, </a:t>
            </a:r>
            <a:r>
              <a:rPr lang="ja-JP" altLang="en-US" sz="1600" dirty="0"/>
              <a:t>関節点の存在しないグラフで特殊なケース以外は全部作れて</a:t>
            </a:r>
            <a:r>
              <a:rPr lang="en-US" altLang="ja-JP" sz="1600" dirty="0"/>
              <a:t>[Wilson</a:t>
            </a:r>
            <a:r>
              <a:rPr lang="ja-JP" altLang="en-US" sz="1600" dirty="0"/>
              <a:t>ら</a:t>
            </a:r>
            <a:r>
              <a:rPr lang="en-US" altLang="ja-JP" sz="1600" dirty="0"/>
              <a:t>1974]</a:t>
            </a:r>
            <a:r>
              <a:rPr lang="ja-JP" altLang="en-US" sz="1600" dirty="0"/>
              <a:t>、今回も全部作れる。が、一応再確認。</a:t>
            </a:r>
            <a:endParaRPr lang="en-US" altLang="ja-JP" sz="2400" dirty="0"/>
          </a:p>
          <a:p>
            <a:r>
              <a:rPr lang="en-US" altLang="ja-JP" sz="2400" dirty="0"/>
              <a:t>Q.</a:t>
            </a:r>
            <a:r>
              <a:rPr lang="ja-JP" altLang="en-US" sz="2400" dirty="0"/>
              <a:t> 最短手数の最長は？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C8C492F-5B21-4D26-8C78-2A4E3CBAFF7F}"/>
              </a:ext>
            </a:extLst>
          </p:cNvPr>
          <p:cNvSpPr/>
          <p:nvPr/>
        </p:nvSpPr>
        <p:spPr>
          <a:xfrm>
            <a:off x="1720621" y="5495300"/>
            <a:ext cx="109651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N=4</a:t>
            </a:r>
            <a:r>
              <a:rPr lang="ja-JP" altLang="en-US" sz="2400" dirty="0"/>
              <a:t>の場合について、全列挙（幅優先探索）！</a:t>
            </a:r>
            <a:endParaRPr lang="en-US" altLang="ja-JP" sz="2400" dirty="0"/>
          </a:p>
          <a:p>
            <a:r>
              <a:rPr lang="ja-JP" altLang="en-US" dirty="0"/>
              <a:t>（スライドは可逆操作なので完成形から簡単に列挙できる）</a:t>
            </a: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E0DAB78-7C92-4DBC-961B-CB74AD41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9" y="1347231"/>
            <a:ext cx="2552700" cy="2362200"/>
          </a:xfrm>
          <a:prstGeom prst="rect">
            <a:avLst/>
          </a:prstGeom>
        </p:spPr>
      </p:pic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4254AE0-72CF-4F1D-8A31-557AD1D75D83}"/>
              </a:ext>
            </a:extLst>
          </p:cNvPr>
          <p:cNvGrpSpPr/>
          <p:nvPr/>
        </p:nvGrpSpPr>
        <p:grpSpPr>
          <a:xfrm>
            <a:off x="984347" y="1752818"/>
            <a:ext cx="1943229" cy="1690797"/>
            <a:chOff x="984347" y="1752818"/>
            <a:chExt cx="1943229" cy="1690797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D602A86-0927-4B0B-9287-9F857D57E60F}"/>
                </a:ext>
              </a:extLst>
            </p:cNvPr>
            <p:cNvSpPr/>
            <p:nvPr/>
          </p:nvSpPr>
          <p:spPr>
            <a:xfrm>
              <a:off x="1848983" y="1752818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BDA8FF6-7D8C-40F9-922B-AD1284BD882F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1674892" y="1975597"/>
              <a:ext cx="273295" cy="218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52298AA-AFC7-4948-906F-93A7E9E66C2B}"/>
                </a:ext>
              </a:extLst>
            </p:cNvPr>
            <p:cNvSpPr/>
            <p:nvPr/>
          </p:nvSpPr>
          <p:spPr>
            <a:xfrm>
              <a:off x="1575688" y="2194467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C062915-0CF0-4AF4-927A-3DB6A76DC042}"/>
                </a:ext>
              </a:extLst>
            </p:cNvPr>
            <p:cNvSpPr/>
            <p:nvPr/>
          </p:nvSpPr>
          <p:spPr>
            <a:xfrm>
              <a:off x="2141345" y="2194473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3BFB9FCA-7935-49C8-8C0F-BDC4DB388453}"/>
                </a:ext>
              </a:extLst>
            </p:cNvPr>
            <p:cNvSpPr/>
            <p:nvPr/>
          </p:nvSpPr>
          <p:spPr>
            <a:xfrm>
              <a:off x="1273595" y="2698317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057B2D9-7829-4C7B-A9A5-3A0B9AEFEC87}"/>
                </a:ext>
              </a:extLst>
            </p:cNvPr>
            <p:cNvSpPr/>
            <p:nvPr/>
          </p:nvSpPr>
          <p:spPr>
            <a:xfrm>
              <a:off x="1861418" y="27076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24353DE2-E95B-4ABE-BF64-C3F5293E2901}"/>
                </a:ext>
              </a:extLst>
            </p:cNvPr>
            <p:cNvSpPr/>
            <p:nvPr/>
          </p:nvSpPr>
          <p:spPr>
            <a:xfrm>
              <a:off x="2421266" y="27076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AE03CCE-AFD8-49AB-A21C-93B71D378F7C}"/>
                </a:ext>
              </a:extLst>
            </p:cNvPr>
            <p:cNvSpPr/>
            <p:nvPr/>
          </p:nvSpPr>
          <p:spPr>
            <a:xfrm>
              <a:off x="984347" y="3211502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09D538B-F86F-4495-978F-35B9AB9DAC8D}"/>
                </a:ext>
              </a:extLst>
            </p:cNvPr>
            <p:cNvSpPr/>
            <p:nvPr/>
          </p:nvSpPr>
          <p:spPr>
            <a:xfrm>
              <a:off x="1581502" y="3220836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ACFDF94-B64F-4CD0-AC30-A0AA34653FC6}"/>
                </a:ext>
              </a:extLst>
            </p:cNvPr>
            <p:cNvSpPr/>
            <p:nvPr/>
          </p:nvSpPr>
          <p:spPr>
            <a:xfrm>
              <a:off x="2141345" y="31928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97DAEB66-6978-44EB-8A4D-B00AA2214277}"/>
                </a:ext>
              </a:extLst>
            </p:cNvPr>
            <p:cNvSpPr/>
            <p:nvPr/>
          </p:nvSpPr>
          <p:spPr>
            <a:xfrm>
              <a:off x="2729169" y="3183514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C320BAC-E07B-4220-A02E-87593F272100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>
              <a:off x="1948187" y="1975597"/>
              <a:ext cx="292362" cy="2188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7EB2895-6D10-413F-A604-AF875314AF8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 flipV="1">
              <a:off x="1774095" y="2305857"/>
              <a:ext cx="367250" cy="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8CC9C0B9-8E6E-4FB6-9483-A9432FFEC914}"/>
                </a:ext>
              </a:extLst>
            </p:cNvPr>
            <p:cNvCxnSpPr>
              <a:cxnSpLocks/>
              <a:stCxn id="21" idx="0"/>
              <a:endCxn id="19" idx="4"/>
            </p:cNvCxnSpPr>
            <p:nvPr/>
          </p:nvCxnSpPr>
          <p:spPr>
            <a:xfrm flipV="1">
              <a:off x="1372799" y="2417246"/>
              <a:ext cx="302093" cy="2810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B4C9B3C-7102-426C-915E-0290F277FF5A}"/>
                </a:ext>
              </a:extLst>
            </p:cNvPr>
            <p:cNvCxnSpPr>
              <a:cxnSpLocks/>
              <a:stCxn id="19" idx="4"/>
              <a:endCxn id="22" idx="0"/>
            </p:cNvCxnSpPr>
            <p:nvPr/>
          </p:nvCxnSpPr>
          <p:spPr>
            <a:xfrm>
              <a:off x="1674892" y="2417246"/>
              <a:ext cx="285730" cy="29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F3F66A-3602-43BA-B9A3-A5B903A8E21A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1472002" y="2809707"/>
              <a:ext cx="389416" cy="9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B3F9AC8-F4A0-417F-AB90-A9E3EE4C0A68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960622" y="2417252"/>
              <a:ext cx="279927" cy="2903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4B3D18E-5E67-40A0-BCDB-29B849EB22E4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2240549" y="2417252"/>
              <a:ext cx="301164" cy="2810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D03CE904-A7A3-4409-A9A1-E8051338102C}"/>
                </a:ext>
              </a:extLst>
            </p:cNvPr>
            <p:cNvCxnSpPr>
              <a:cxnSpLocks/>
              <a:stCxn id="23" idx="2"/>
              <a:endCxn id="22" idx="6"/>
            </p:cNvCxnSpPr>
            <p:nvPr/>
          </p:nvCxnSpPr>
          <p:spPr>
            <a:xfrm flipH="1">
              <a:off x="2059825" y="2819041"/>
              <a:ext cx="36144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4C80435E-DD6A-43FA-BA5A-056ED5150A0A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 flipH="1">
              <a:off x="1083551" y="2921096"/>
              <a:ext cx="289248" cy="2904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56BED16-6611-467E-8EEC-44799D155DE4}"/>
                </a:ext>
              </a:extLst>
            </p:cNvPr>
            <p:cNvCxnSpPr>
              <a:cxnSpLocks/>
              <a:stCxn id="21" idx="4"/>
              <a:endCxn id="25" idx="7"/>
            </p:cNvCxnSpPr>
            <p:nvPr/>
          </p:nvCxnSpPr>
          <p:spPr>
            <a:xfrm>
              <a:off x="1372799" y="2921096"/>
              <a:ext cx="378054" cy="3323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839E776-EBC2-4C7C-9EC0-B9ECA005180C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 flipV="1">
              <a:off x="1182754" y="3322892"/>
              <a:ext cx="398748" cy="9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F1E1AC08-1946-449F-BEA8-6355529CAFE2}"/>
                </a:ext>
              </a:extLst>
            </p:cNvPr>
            <p:cNvCxnSpPr>
              <a:cxnSpLocks/>
              <a:stCxn id="22" idx="4"/>
              <a:endCxn id="25" idx="0"/>
            </p:cNvCxnSpPr>
            <p:nvPr/>
          </p:nvCxnSpPr>
          <p:spPr>
            <a:xfrm flipH="1">
              <a:off x="1680706" y="2930430"/>
              <a:ext cx="279916" cy="2904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416E50A-9F0A-4A5B-8969-721322047852}"/>
                </a:ext>
              </a:extLst>
            </p:cNvPr>
            <p:cNvCxnSpPr>
              <a:cxnSpLocks/>
              <a:stCxn id="22" idx="5"/>
              <a:endCxn id="26" idx="0"/>
            </p:cNvCxnSpPr>
            <p:nvPr/>
          </p:nvCxnSpPr>
          <p:spPr>
            <a:xfrm>
              <a:off x="2030769" y="2897805"/>
              <a:ext cx="209780" cy="2950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30D6D4B3-5E3C-4A63-8148-AFFB9B5EE287}"/>
                </a:ext>
              </a:extLst>
            </p:cNvPr>
            <p:cNvCxnSpPr>
              <a:cxnSpLocks/>
              <a:stCxn id="26" idx="2"/>
              <a:endCxn id="25" idx="6"/>
            </p:cNvCxnSpPr>
            <p:nvPr/>
          </p:nvCxnSpPr>
          <p:spPr>
            <a:xfrm flipH="1">
              <a:off x="1779909" y="3304241"/>
              <a:ext cx="361436" cy="27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4EFDAF9-2E88-4765-8BBB-E36998EBD80A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flipH="1">
              <a:off x="2339752" y="3294904"/>
              <a:ext cx="389417" cy="93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15727313-A808-44BB-A5B4-837AD05F5258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 flipH="1">
              <a:off x="2240549" y="2930430"/>
              <a:ext cx="279921" cy="2624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DDAAE66B-8377-4A8B-A2B6-EC4017C68B40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2520470" y="2930430"/>
              <a:ext cx="307903" cy="2530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0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全列挙してみた（正六角形版、段数</a:t>
            </a:r>
            <a:r>
              <a:rPr kumimoji="1" lang="en-US" altLang="ja-JP" dirty="0"/>
              <a:t>N=4)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689"/>
          </a:xfrm>
        </p:spPr>
        <p:txBody>
          <a:bodyPr>
            <a:normAutofit/>
          </a:bodyPr>
          <a:lstStyle/>
          <a:p>
            <a:r>
              <a:rPr lang="ja-JP" altLang="en-US" dirty="0"/>
              <a:t>完成可能な形 </a:t>
            </a:r>
            <a:r>
              <a:rPr lang="en-US" altLang="ja-JP" dirty="0"/>
              <a:t>: 10! </a:t>
            </a:r>
            <a:r>
              <a:rPr lang="ja-JP" altLang="en-US" dirty="0"/>
              <a:t>通り</a:t>
            </a:r>
            <a:r>
              <a:rPr lang="en-US" altLang="ja-JP" dirty="0"/>
              <a:t> (</a:t>
            </a:r>
            <a:r>
              <a:rPr lang="ja-JP" altLang="en-US" dirty="0"/>
              <a:t>全部できた） </a:t>
            </a:r>
            <a:endParaRPr lang="en-US" altLang="ja-JP" dirty="0"/>
          </a:p>
          <a:p>
            <a:r>
              <a:rPr lang="ja-JP" altLang="en-US" dirty="0"/>
              <a:t>最長手数：</a:t>
            </a:r>
            <a:r>
              <a:rPr lang="en-US" altLang="ja-JP" dirty="0"/>
              <a:t>34   (34</a:t>
            </a:r>
            <a:r>
              <a:rPr lang="ja-JP" altLang="en-US" dirty="0"/>
              <a:t>手かかる盤面はたったの</a:t>
            </a:r>
            <a:r>
              <a:rPr lang="en-US" altLang="ja-JP" dirty="0"/>
              <a:t>1</a:t>
            </a:r>
            <a:r>
              <a:rPr lang="ja-JP" altLang="en-US" dirty="0"/>
              <a:t>個）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2C44EF-7EDF-4CAD-A9D9-2107245D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05" y="2961314"/>
            <a:ext cx="2552700" cy="23431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4BDAC0-C4FE-4181-AD69-45CC10EF7956}"/>
              </a:ext>
            </a:extLst>
          </p:cNvPr>
          <p:cNvSpPr txBox="1"/>
          <p:nvPr/>
        </p:nvSpPr>
        <p:spPr>
          <a:xfrm>
            <a:off x="2127380" y="543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最長手数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DF767B-C53D-4BD6-9961-6BB7B7F8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67" y="3096251"/>
            <a:ext cx="2505075" cy="22669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9727-3371-4710-9BA5-8F1303248C0D}"/>
              </a:ext>
            </a:extLst>
          </p:cNvPr>
          <p:cNvSpPr txBox="1"/>
          <p:nvPr/>
        </p:nvSpPr>
        <p:spPr>
          <a:xfrm>
            <a:off x="6041211" y="543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初期盤面</a:t>
            </a:r>
          </a:p>
        </p:txBody>
      </p:sp>
      <p:sp>
        <p:nvSpPr>
          <p:cNvPr id="10" name="六角形 9">
            <a:extLst>
              <a:ext uri="{FF2B5EF4-FFF2-40B4-BE49-F238E27FC236}">
                <a16:creationId xmlns:a16="http://schemas.microsoft.com/office/drawing/2014/main" id="{35C71C4B-4ED1-4381-8EA1-3397089BC0D9}"/>
              </a:ext>
            </a:extLst>
          </p:cNvPr>
          <p:cNvSpPr/>
          <p:nvPr/>
        </p:nvSpPr>
        <p:spPr>
          <a:xfrm>
            <a:off x="1837189" y="3573710"/>
            <a:ext cx="1887523" cy="1619074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六角形 10">
            <a:extLst>
              <a:ext uri="{FF2B5EF4-FFF2-40B4-BE49-F238E27FC236}">
                <a16:creationId xmlns:a16="http://schemas.microsoft.com/office/drawing/2014/main" id="{A5D9ABFE-AFE2-4649-B3B0-E487506EC2E2}"/>
              </a:ext>
            </a:extLst>
          </p:cNvPr>
          <p:cNvSpPr/>
          <p:nvPr/>
        </p:nvSpPr>
        <p:spPr>
          <a:xfrm>
            <a:off x="5702742" y="3669670"/>
            <a:ext cx="1887523" cy="1619074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68AC37-DA93-490A-B133-193D944ED918}"/>
              </a:ext>
            </a:extLst>
          </p:cNvPr>
          <p:cNvSpPr txBox="1"/>
          <p:nvPr/>
        </p:nvSpPr>
        <p:spPr>
          <a:xfrm>
            <a:off x="5531246" y="6094740"/>
            <a:ext cx="473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内側を「</a:t>
            </a:r>
            <a:r>
              <a:rPr kumimoji="1" lang="en-US" altLang="ja-JP" sz="2800" dirty="0"/>
              <a:t>1</a:t>
            </a:r>
            <a:r>
              <a:rPr lang="en-US" altLang="ja-JP" sz="2800" dirty="0"/>
              <a:t>80</a:t>
            </a:r>
            <a:r>
              <a:rPr lang="ja-JP" altLang="en-US" sz="2800" dirty="0"/>
              <a:t>度回転」した形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9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FCA0D-DE81-4E39-8C53-ADD835A0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なぜ全部作れた？（正六角形版）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90B24-FA53-4ED2-98A6-AC58D169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30" y="3771295"/>
            <a:ext cx="10890379" cy="439403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ところで、正六角形版スライドパズルでは、隣接する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マスの値を交換可能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6F9E82-06D7-4A19-8949-6A98DFF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6kaku_koutiku">
            <a:hlinkClick r:id="" action="ppaction://media"/>
            <a:extLst>
              <a:ext uri="{FF2B5EF4-FFF2-40B4-BE49-F238E27FC236}">
                <a16:creationId xmlns:a16="http://schemas.microsoft.com/office/drawing/2014/main" id="{D450F4C8-31EA-4183-B8D0-78AB0BBBB7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9651" y="4271962"/>
            <a:ext cx="2571750" cy="226695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A59232B-8D9A-4338-8137-DA81C4BF00FC}"/>
              </a:ext>
            </a:extLst>
          </p:cNvPr>
          <p:cNvSpPr txBox="1">
            <a:spLocks/>
          </p:cNvSpPr>
          <p:nvPr/>
        </p:nvSpPr>
        <p:spPr>
          <a:xfrm>
            <a:off x="755330" y="1623726"/>
            <a:ext cx="10598470" cy="246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ある</a:t>
            </a:r>
            <a:r>
              <a:rPr lang="en-US" altLang="ja-JP" dirty="0"/>
              <a:t>2</a:t>
            </a:r>
            <a:r>
              <a:rPr lang="ja-JP" altLang="en-US" dirty="0"/>
              <a:t>頂点</a:t>
            </a:r>
            <a:r>
              <a:rPr lang="en-US" altLang="ja-JP" dirty="0"/>
              <a:t>a, b</a:t>
            </a:r>
            <a:r>
              <a:rPr lang="ja-JP" altLang="en-US" dirty="0"/>
              <a:t>の値を</a:t>
            </a:r>
            <a:r>
              <a:rPr lang="en-US" altLang="ja-JP" dirty="0"/>
              <a:t>(</a:t>
            </a:r>
            <a:r>
              <a:rPr lang="ja-JP" altLang="en-US"/>
              <a:t>直接</a:t>
            </a:r>
            <a:r>
              <a:rPr lang="en-US" altLang="ja-JP"/>
              <a:t>)</a:t>
            </a:r>
            <a:r>
              <a:rPr lang="ja-JP" altLang="en-US" dirty="0"/>
              <a:t>交換できるとき、</a:t>
            </a:r>
            <a:r>
              <a:rPr lang="en-US" altLang="ja-JP" dirty="0"/>
              <a:t>a—b</a:t>
            </a:r>
            <a:r>
              <a:rPr lang="ja-JP" altLang="en-US" dirty="0"/>
              <a:t>間に辺を張ったグラフ</a:t>
            </a:r>
            <a:r>
              <a:rPr lang="en-US" altLang="ja-JP" dirty="0"/>
              <a:t>G</a:t>
            </a:r>
            <a:r>
              <a:rPr lang="ja-JP" altLang="en-US" dirty="0"/>
              <a:t>を考える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ja-JP" altLang="en-US" dirty="0"/>
              <a:t>が連結ならば、任意の並べ替えが可能</a:t>
            </a:r>
            <a:endParaRPr lang="en-US" altLang="ja-JP" dirty="0"/>
          </a:p>
          <a:p>
            <a:pPr lvl="2"/>
            <a:r>
              <a:rPr lang="ja-JP" altLang="en-US" dirty="0"/>
              <a:t>証明：</a:t>
            </a:r>
            <a:r>
              <a:rPr lang="en-US" altLang="ja-JP" dirty="0"/>
              <a:t>G</a:t>
            </a:r>
            <a:r>
              <a:rPr lang="ja-JP" altLang="en-US" dirty="0"/>
              <a:t>の全域木</a:t>
            </a:r>
            <a:r>
              <a:rPr lang="en-US" altLang="ja-JP" dirty="0"/>
              <a:t>T</a:t>
            </a:r>
            <a:r>
              <a:rPr lang="ja-JP" altLang="en-US" dirty="0"/>
              <a:t>を任意に取り</a:t>
            </a:r>
            <a:r>
              <a:rPr lang="en-US" altLang="ja-JP" dirty="0"/>
              <a:t>, </a:t>
            </a:r>
            <a:r>
              <a:rPr lang="ja-JP" altLang="en-US" dirty="0"/>
              <a:t>頂点</a:t>
            </a:r>
            <a:r>
              <a:rPr lang="en-US" altLang="ja-JP" dirty="0"/>
              <a:t>a—b</a:t>
            </a:r>
            <a:r>
              <a:rPr lang="ja-JP" altLang="en-US" dirty="0"/>
              <a:t>間のパスについて適切に操作をすると任意の</a:t>
            </a:r>
            <a:r>
              <a:rPr lang="en-US" altLang="ja-JP" dirty="0"/>
              <a:t>2</a:t>
            </a:r>
            <a:r>
              <a:rPr lang="ja-JP" altLang="en-US" dirty="0"/>
              <a:t>頂点</a:t>
            </a:r>
            <a:r>
              <a:rPr lang="en-US" altLang="ja-JP" dirty="0"/>
              <a:t>a, b</a:t>
            </a:r>
            <a:r>
              <a:rPr lang="ja-JP" altLang="en-US" dirty="0"/>
              <a:t>の値交換が可能なので、あとはバブルソートの要領</a:t>
            </a:r>
            <a:endParaRPr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08A7C9-FA91-46E8-A8BF-A00EE649E44B}"/>
              </a:ext>
            </a:extLst>
          </p:cNvPr>
          <p:cNvSpPr txBox="1">
            <a:spLocks/>
          </p:cNvSpPr>
          <p:nvPr/>
        </p:nvSpPr>
        <p:spPr>
          <a:xfrm>
            <a:off x="4232600" y="4742655"/>
            <a:ext cx="1089037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つまり</a:t>
            </a:r>
            <a:r>
              <a:rPr lang="en-US" altLang="ja-JP" dirty="0"/>
              <a:t>G</a:t>
            </a:r>
            <a:r>
              <a:rPr lang="ja-JP" altLang="en-US" dirty="0"/>
              <a:t>を考えると、連結になる</a:t>
            </a:r>
            <a:endParaRPr lang="en-US" altLang="ja-JP" dirty="0"/>
          </a:p>
          <a:p>
            <a:r>
              <a:rPr lang="ja-JP" altLang="en-US" dirty="0"/>
              <a:t>任意の並べ替えが可能！</a:t>
            </a:r>
          </a:p>
        </p:txBody>
      </p:sp>
    </p:spTree>
    <p:extLst>
      <p:ext uri="{BB962C8B-B14F-4D97-AF65-F5344CB8AC3E}">
        <p14:creationId xmlns:p14="http://schemas.microsoft.com/office/powerpoint/2010/main" val="21250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536B0-840C-405B-AD25-D6218EA8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D20DF-86FA-4DE8-BAEB-96743697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２種類スライドパズルについて、全列挙した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正三角形版スライドパズル（段数</a:t>
            </a:r>
            <a:r>
              <a:rPr kumimoji="1" lang="en-US" altLang="ja-JP" dirty="0"/>
              <a:t>N = 3)</a:t>
            </a:r>
            <a:endParaRPr lang="en-US" altLang="ja-JP" dirty="0"/>
          </a:p>
          <a:p>
            <a:pPr lvl="1"/>
            <a:r>
              <a:rPr kumimoji="1" lang="en-US" altLang="ja-JP" dirty="0"/>
              <a:t>45</a:t>
            </a:r>
            <a:r>
              <a:rPr kumimoji="1" lang="ja-JP" altLang="en-US" dirty="0"/>
              <a:t>通り、</a:t>
            </a:r>
            <a:r>
              <a:rPr lang="en-US" altLang="ja-JP" dirty="0"/>
              <a:t>16</a:t>
            </a:r>
            <a:r>
              <a:rPr lang="ja-JP" altLang="en-US" dirty="0"/>
              <a:t>手（</a:t>
            </a:r>
            <a:r>
              <a:rPr lang="en-US" altLang="ja-JP" dirty="0"/>
              <a:t>3</a:t>
            </a:r>
            <a:r>
              <a:rPr lang="ja-JP" altLang="en-US" dirty="0"/>
              <a:t>通り）</a:t>
            </a:r>
            <a:endParaRPr kumimoji="1" lang="en-US" altLang="ja-JP" sz="2800" dirty="0"/>
          </a:p>
          <a:p>
            <a:r>
              <a:rPr lang="ja-JP" altLang="en-US" dirty="0"/>
              <a:t>正六角形版スライドパズル（段数</a:t>
            </a:r>
            <a:r>
              <a:rPr lang="en-US" altLang="ja-JP" dirty="0"/>
              <a:t>N = 4)</a:t>
            </a:r>
          </a:p>
          <a:p>
            <a:pPr lvl="1"/>
            <a:r>
              <a:rPr lang="ja-JP" altLang="en-US" dirty="0"/>
              <a:t>全部作れる</a:t>
            </a:r>
            <a:r>
              <a:rPr lang="en-US" altLang="ja-JP" dirty="0"/>
              <a:t>(10!</a:t>
            </a:r>
            <a:r>
              <a:rPr lang="ja-JP" altLang="en-US" dirty="0"/>
              <a:t>通り）、</a:t>
            </a:r>
            <a:r>
              <a:rPr lang="en-US" altLang="ja-JP" dirty="0"/>
              <a:t>34</a:t>
            </a:r>
            <a:r>
              <a:rPr lang="ja-JP" altLang="en-US" dirty="0"/>
              <a:t>手（</a:t>
            </a:r>
            <a:r>
              <a:rPr lang="en-US" altLang="ja-JP" dirty="0"/>
              <a:t>1</a:t>
            </a:r>
            <a:r>
              <a:rPr lang="ja-JP" altLang="en-US" dirty="0"/>
              <a:t>通り）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最長手数盤面に分かりやすい特徴が見られた</a:t>
            </a:r>
            <a:endParaRPr lang="en-US" altLang="ja-JP" dirty="0"/>
          </a:p>
          <a:p>
            <a:pPr lvl="1"/>
            <a:r>
              <a:rPr lang="ja-JP" altLang="en-US" dirty="0"/>
              <a:t>正六角形版では、内側を</a:t>
            </a:r>
            <a:r>
              <a:rPr lang="en-US" altLang="ja-JP" dirty="0"/>
              <a:t>180</a:t>
            </a:r>
            <a:r>
              <a:rPr lang="ja-JP" altLang="en-US" dirty="0"/>
              <a:t>度回転した形</a:t>
            </a:r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F8B49B-8D97-4B2F-B844-B0D7F099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57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97D6E-A11A-4CC7-A6A6-61A34AFE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C65E0-060C-4CA3-8031-227F3989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もう少し大きなサイズで実験</a:t>
            </a:r>
            <a:endParaRPr lang="en-US" altLang="ja-JP" dirty="0"/>
          </a:p>
          <a:p>
            <a:pPr lvl="1"/>
            <a:r>
              <a:rPr kumimoji="1" lang="ja-JP" altLang="en-US" dirty="0"/>
              <a:t>完成可能か？の効率的な判定法の検討</a:t>
            </a:r>
            <a:endParaRPr lang="en-US" altLang="ja-JP" dirty="0"/>
          </a:p>
          <a:p>
            <a:pPr lvl="1"/>
            <a:r>
              <a:rPr lang="ja-JP" altLang="en-US" dirty="0"/>
              <a:t>最長手数の分析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物理的に作る方法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他に面白いスライドパズルを考えられるのも良さそう？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2F83F2-0F67-44BF-9EFC-27463CC1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84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66F94-D9C1-4C1A-8280-2F979554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想定される質問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5C8D0-5DAF-4E81-B5AA-C712FB9F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数字の向き</a:t>
            </a:r>
            <a:r>
              <a:rPr kumimoji="1" lang="ja-JP" altLang="en-US" dirty="0"/>
              <a:t>、裏表について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数字の並びから、完成可能な「数字の向き、裏表」は一意に定まるようです。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ja-JP" altLang="en-US" strike="sngStrike" dirty="0"/>
              <a:t>今、数字って言いました？というツッコミはなしで＞</a:t>
            </a:r>
            <a:r>
              <a:rPr kumimoji="1" lang="en-US" altLang="ja-JP" strike="sngStrike" dirty="0"/>
              <a:t>_</a:t>
            </a:r>
            <a:r>
              <a:rPr kumimoji="1" lang="ja-JP" altLang="en-US" strike="sngStrike" dirty="0"/>
              <a:t>＜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96B34-9170-427D-9374-C156E9C4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43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899E2-7651-4FE0-B7E6-39714091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6A40F-24CB-4CB8-8A04-0CBAF324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・これは、</a:t>
            </a:r>
            <a:r>
              <a:rPr lang="en-US" altLang="ja-JP" dirty="0"/>
              <a:t>JAIST (</a:t>
            </a:r>
            <a:r>
              <a:rPr lang="ja-JP" altLang="en-US" dirty="0"/>
              <a:t>学校</a:t>
            </a:r>
            <a:r>
              <a:rPr lang="en-US" altLang="ja-JP" dirty="0"/>
              <a:t>)</a:t>
            </a:r>
            <a:r>
              <a:rPr lang="ja-JP" altLang="en-US" dirty="0"/>
              <a:t>の副テーマ研究に関するスライドです。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</a:t>
            </a:r>
            <a:r>
              <a:rPr lang="ja-JP" altLang="en-US" sz="2000" dirty="0"/>
              <a:t>このリポジトリの意味を説明する</a:t>
            </a:r>
            <a:r>
              <a:rPr lang="en-US" altLang="ja-JP" sz="2000" dirty="0"/>
              <a:t>readme.txt</a:t>
            </a:r>
            <a:r>
              <a:rPr lang="ja-JP" altLang="en-US" sz="2000" dirty="0"/>
              <a:t>的な役割でもあります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・副テーマ研究は、</a:t>
            </a:r>
            <a:r>
              <a:rPr lang="en-US" altLang="ja-JP" dirty="0"/>
              <a:t>2</a:t>
            </a:r>
            <a:r>
              <a:rPr lang="ja-JP" altLang="en-US" dirty="0"/>
              <a:t>カ月くらいでおこなう研究で、主テーマ研　究の練習みたいな立ち位置です。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・ちなみに主テーマでは、不完全情報ゲーム</a:t>
            </a:r>
            <a:r>
              <a:rPr lang="en-US" altLang="ja-JP" dirty="0"/>
              <a:t>『</a:t>
            </a:r>
            <a:r>
              <a:rPr lang="ja-JP" altLang="en-US" dirty="0"/>
              <a:t>ガイスター</a:t>
            </a:r>
            <a:r>
              <a:rPr lang="en-US" altLang="ja-JP" dirty="0"/>
              <a:t>』</a:t>
            </a:r>
            <a:r>
              <a:rPr lang="ja-JP" altLang="en-US" dirty="0"/>
              <a:t>の研究をおこなっています。</a:t>
            </a:r>
            <a:r>
              <a:rPr lang="ja-JP" altLang="en-US" sz="1700" strike="sngStrike" dirty="0"/>
              <a:t>が、主テーマの</a:t>
            </a:r>
            <a:r>
              <a:rPr lang="ja-JP" altLang="en-US" sz="1800" strike="sngStrike" dirty="0"/>
              <a:t>成果物は公開しづらいので、大丈夫な副テーマの方を公開します</a:t>
            </a:r>
            <a:endParaRPr lang="en-US" altLang="ja-JP" sz="1800" strike="sngStrike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・では早速ですが、本題に移りたいと思います。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874027-7C83-4104-9194-62F6B7A2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40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5B47A-9895-43B3-8872-E853CC41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スライドパズル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3CC2E-9999-488A-B4AB-676817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D49B1-CF20-4924-98C3-FE6A7D1EB65C}"/>
              </a:ext>
            </a:extLst>
          </p:cNvPr>
          <p:cNvSpPr txBox="1"/>
          <p:nvPr/>
        </p:nvSpPr>
        <p:spPr>
          <a:xfrm>
            <a:off x="838200" y="1519023"/>
            <a:ext cx="958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・ブロックを目的位置へ移動させる</a:t>
            </a:r>
            <a:r>
              <a:rPr lang="en-US" altLang="ja-JP" sz="2400" dirty="0"/>
              <a:t>, </a:t>
            </a:r>
            <a:r>
              <a:rPr lang="ja-JP" altLang="en-US" sz="2400" dirty="0"/>
              <a:t>古典的なパズル</a:t>
            </a:r>
            <a:endParaRPr lang="en-US" altLang="ja-JP" sz="2400" dirty="0"/>
          </a:p>
          <a:p>
            <a:r>
              <a:rPr lang="ja-JP" altLang="en-US" sz="2400" dirty="0"/>
              <a:t>・できる操作：ブロックを空いてるマスに滑らす（</a:t>
            </a:r>
            <a:r>
              <a:rPr lang="ja-JP" altLang="en-US" sz="2400" b="1" dirty="0"/>
              <a:t>スライド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FC4193-BB4E-451F-8382-7EB550EA2FBE}"/>
              </a:ext>
            </a:extLst>
          </p:cNvPr>
          <p:cNvSpPr txBox="1"/>
          <p:nvPr/>
        </p:nvSpPr>
        <p:spPr>
          <a:xfrm>
            <a:off x="734101" y="2777023"/>
            <a:ext cx="10723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 例：</a:t>
            </a:r>
            <a:r>
              <a:rPr lang="en-US" altLang="ja-JP" sz="2400" dirty="0"/>
              <a:t>15-puzzle</a:t>
            </a:r>
            <a:r>
              <a:rPr lang="ja-JP" altLang="en-US" sz="2400" dirty="0"/>
              <a:t>（正方形）→ 半数が完成可能</a:t>
            </a:r>
            <a:r>
              <a:rPr lang="en-US" altLang="ja-JP" sz="2400" dirty="0"/>
              <a:t>,  </a:t>
            </a:r>
            <a:r>
              <a:rPr lang="ja-JP" altLang="en-US" sz="2400" dirty="0"/>
              <a:t>最短手数の最長は</a:t>
            </a:r>
            <a:r>
              <a:rPr lang="en-US" altLang="ja-JP" sz="2400" dirty="0"/>
              <a:t>80</a:t>
            </a:r>
            <a:r>
              <a:rPr lang="ja-JP" altLang="en-US" sz="2400" dirty="0"/>
              <a:t>など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　　　　　　　　　　　　</a:t>
            </a:r>
            <a:r>
              <a:rPr lang="ja-JP" altLang="en-US" sz="2000" dirty="0"/>
              <a:t>（</a:t>
            </a:r>
            <a:r>
              <a:rPr lang="en-US" altLang="ja-JP" sz="2000" dirty="0"/>
              <a:t>N×N</a:t>
            </a:r>
            <a:r>
              <a:rPr lang="ja-JP" altLang="en-US" sz="2000" dirty="0"/>
              <a:t>マスバージョンの最短手数問題は</a:t>
            </a:r>
            <a:r>
              <a:rPr lang="en-US" altLang="ja-JP" sz="2000" dirty="0"/>
              <a:t>NP-Hard</a:t>
            </a:r>
            <a:r>
              <a:rPr lang="ja-JP" altLang="en-US" sz="2000" dirty="0"/>
              <a:t>）</a:t>
            </a:r>
            <a:endParaRPr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192C1A-A7FA-4503-9EEF-A229F37A15E3}"/>
              </a:ext>
            </a:extLst>
          </p:cNvPr>
          <p:cNvSpPr/>
          <p:nvPr/>
        </p:nvSpPr>
        <p:spPr>
          <a:xfrm>
            <a:off x="4197279" y="5563893"/>
            <a:ext cx="6457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Q.</a:t>
            </a:r>
            <a:r>
              <a:rPr lang="ja-JP" altLang="en-US" sz="2400" dirty="0"/>
              <a:t>正方形以外のスライドパズルも作れるか？</a:t>
            </a:r>
            <a:endParaRPr lang="en-US" altLang="ja-JP" sz="2400" dirty="0"/>
          </a:p>
        </p:txBody>
      </p:sp>
      <p:pic>
        <p:nvPicPr>
          <p:cNvPr id="1026" name="Picture 2" descr="Thinking Face on Apple iOS 13.3">
            <a:extLst>
              <a:ext uri="{FF2B5EF4-FFF2-40B4-BE49-F238E27FC236}">
                <a16:creationId xmlns:a16="http://schemas.microsoft.com/office/drawing/2014/main" id="{042D0567-F2EC-4B88-A4BF-69FE1A2C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151" y="521335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5-puzzle">
            <a:hlinkClick r:id="" action="ppaction://media"/>
            <a:extLst>
              <a:ext uri="{FF2B5EF4-FFF2-40B4-BE49-F238E27FC236}">
                <a16:creationId xmlns:a16="http://schemas.microsoft.com/office/drawing/2014/main" id="{F470708A-3112-42BD-AAFE-99FA217A19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95025" y="3350272"/>
            <a:ext cx="2000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2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93916-0B0E-4F4B-9E2A-07FB6901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正方形以外のスライドパズル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5BEC-2AD8-49C9-94C2-5F30A406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作れます</a:t>
            </a:r>
            <a:endParaRPr lang="en-US" altLang="ja-JP" dirty="0"/>
          </a:p>
          <a:p>
            <a:r>
              <a:rPr kumimoji="1" lang="ja-JP" altLang="en-US" dirty="0"/>
              <a:t>例：</a:t>
            </a:r>
            <a:r>
              <a:rPr lang="ja-JP" altLang="en-US" dirty="0"/>
              <a:t>箱入り娘 </a:t>
            </a:r>
            <a:r>
              <a:rPr lang="en-US" altLang="ja-JP" dirty="0"/>
              <a:t>(</a:t>
            </a:r>
            <a:r>
              <a:rPr lang="ja-JP" altLang="en-US" dirty="0"/>
              <a:t>スライドによって「娘」を箱から出す）</a:t>
            </a:r>
            <a:endParaRPr lang="en-US" altLang="ja-JP" dirty="0"/>
          </a:p>
          <a:p>
            <a:pPr marL="3657600" lvl="8" indent="0">
              <a:buNone/>
            </a:pPr>
            <a:r>
              <a:rPr lang="ja-JP" altLang="en-US" dirty="0"/>
              <a:t>＊「娘」以外のブロックはどこにあっても良い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646D5-4A9F-4C30-A780-4692A887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2050" name="Picture 2" descr="「スライドパズル 箱入り娘」の画像検索結果">
            <a:extLst>
              <a:ext uri="{FF2B5EF4-FFF2-40B4-BE49-F238E27FC236}">
                <a16:creationId xmlns:a16="http://schemas.microsoft.com/office/drawing/2014/main" id="{D7FB52BA-DEB7-481B-BBDC-A9098B60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2" y="2911693"/>
            <a:ext cx="2736121" cy="32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15AF97-7A5F-4E2D-AF31-60317D55CEF7}"/>
              </a:ext>
            </a:extLst>
          </p:cNvPr>
          <p:cNvSpPr txBox="1"/>
          <p:nvPr/>
        </p:nvSpPr>
        <p:spPr>
          <a:xfrm>
            <a:off x="4815886" y="3706813"/>
            <a:ext cx="7180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Q. </a:t>
            </a:r>
            <a:r>
              <a:rPr kumimoji="1" lang="ja-JP" altLang="en-US" sz="2000" dirty="0"/>
              <a:t>長方形以外のスライドパズルを作れるか？（三角形とか）</a:t>
            </a:r>
            <a:endParaRPr kumimoji="1" lang="en-US" altLang="ja-JP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42F2BA5-0430-480B-9170-C4369B61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6" y="4106923"/>
            <a:ext cx="1927441" cy="20273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59305C7-D139-4E04-9934-D9F696289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81" y="4163371"/>
            <a:ext cx="2090626" cy="197093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B5835F-B7F9-40CE-984C-C19DDA59EC41}"/>
              </a:ext>
            </a:extLst>
          </p:cNvPr>
          <p:cNvSpPr txBox="1"/>
          <p:nvPr/>
        </p:nvSpPr>
        <p:spPr>
          <a:xfrm>
            <a:off x="8405971" y="458582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ja-JP" altLang="en-US" sz="2000" dirty="0"/>
              <a:t>ブロックを「滑らす」</a:t>
            </a:r>
            <a:endParaRPr lang="en-US" altLang="ja-JP" sz="2000" dirty="0"/>
          </a:p>
          <a:p>
            <a:r>
              <a:rPr lang="ja-JP" altLang="en-US" sz="2000" dirty="0"/>
              <a:t>　　意味でのスライドパズルを</a:t>
            </a:r>
            <a:endParaRPr lang="en-US" altLang="ja-JP" sz="2000" dirty="0"/>
          </a:p>
          <a:p>
            <a:r>
              <a:rPr lang="ja-JP" altLang="en-US" sz="2000" dirty="0"/>
              <a:t>　　作るのは難しそう</a:t>
            </a:r>
            <a:endParaRPr lang="en-US" altLang="ja-JP" sz="2000" dirty="0"/>
          </a:p>
          <a:p>
            <a:r>
              <a:rPr lang="ja-JP" altLang="en-US" sz="2000" dirty="0"/>
              <a:t>　　（無いとは言っていない）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4879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BF436-D603-4895-9246-6500B7D3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スライドパズルの一般化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AF27E-FDE7-4065-B69F-10ED6747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772163" cy="50307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スライド＝「値の移動（空白との</a:t>
            </a:r>
            <a:r>
              <a:rPr kumimoji="1" lang="en-US" altLang="ja-JP" dirty="0"/>
              <a:t>swap</a:t>
            </a:r>
            <a:r>
              <a:rPr kumimoji="1" lang="ja-JP" altLang="en-US" dirty="0"/>
              <a:t>）」として見ると</a:t>
            </a:r>
            <a:endParaRPr lang="en-US" altLang="ja-JP" dirty="0"/>
          </a:p>
          <a:p>
            <a:r>
              <a:rPr kumimoji="1" lang="ja-JP" altLang="en-US" dirty="0"/>
              <a:t>こんなスライドパズルも考えられる </a:t>
            </a:r>
            <a:r>
              <a:rPr kumimoji="1" lang="en-US" altLang="ja-JP" sz="1800" dirty="0"/>
              <a:t>(</a:t>
            </a:r>
            <a:r>
              <a:rPr kumimoji="1" lang="ja-JP" altLang="en-US" sz="1800" dirty="0"/>
              <a:t>スライドと呼ぶのが妥当かはさておき</a:t>
            </a:r>
            <a:r>
              <a:rPr kumimoji="1" lang="en-US" altLang="ja-JP" sz="1800" dirty="0"/>
              <a:t>…</a:t>
            </a:r>
            <a:r>
              <a:rPr kumimoji="1" lang="ja-JP" altLang="en-US" sz="1800" dirty="0"/>
              <a:t>）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sz="22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D7EDF7-2546-426A-990C-427CCFFD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3kaku-puzzle2">
            <a:hlinkClick r:id="" action="ppaction://media"/>
            <a:extLst>
              <a:ext uri="{FF2B5EF4-FFF2-40B4-BE49-F238E27FC236}">
                <a16:creationId xmlns:a16="http://schemas.microsoft.com/office/drawing/2014/main" id="{22E88BA9-CFEF-401C-9739-F286D93F16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68446" y="2803206"/>
            <a:ext cx="2385200" cy="2318481"/>
          </a:xfrm>
          <a:prstGeom prst="rect">
            <a:avLst/>
          </a:prstGeom>
        </p:spPr>
      </p:pic>
      <p:pic>
        <p:nvPicPr>
          <p:cNvPr id="6" name="6kaku-puzzle2">
            <a:hlinkClick r:id="" action="ppaction://media"/>
            <a:extLst>
              <a:ext uri="{FF2B5EF4-FFF2-40B4-BE49-F238E27FC236}">
                <a16:creationId xmlns:a16="http://schemas.microsoft.com/office/drawing/2014/main" id="{47EF1EA4-AD3A-4652-B50E-C7429D27896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04789" y="2828972"/>
            <a:ext cx="2571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本研究でおこなうこと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C8B35-D391-4192-9B9B-13107E7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8"/>
            <a:ext cx="10515600" cy="11189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次の２つのスライドパズルを対象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完成パターン数、最長手数などの調査をおこなう（←たぶん</a:t>
            </a:r>
            <a:r>
              <a:rPr kumimoji="1" lang="en-US" altLang="ja-JP" dirty="0"/>
              <a:t>New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5569F1-25B1-408E-975D-DA7C3F6B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29" y="2969331"/>
            <a:ext cx="2047875" cy="21621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CB9785-E5D6-4536-BEB2-97FEE7D5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74" y="2912265"/>
            <a:ext cx="2552700" cy="23622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8B40FE-C7A1-4784-A8F2-A72DAB527A80}"/>
              </a:ext>
            </a:extLst>
          </p:cNvPr>
          <p:cNvSpPr txBox="1"/>
          <p:nvPr/>
        </p:nvSpPr>
        <p:spPr>
          <a:xfrm>
            <a:off x="384841" y="27199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最初はこれだけやるつもりだったけど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DD8751-9700-4DB1-869F-D75B556A4B6D}"/>
              </a:ext>
            </a:extLst>
          </p:cNvPr>
          <p:cNvSpPr txBox="1"/>
          <p:nvPr/>
        </p:nvSpPr>
        <p:spPr>
          <a:xfrm>
            <a:off x="5870379" y="271992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六角形の方が面白かったので、こちらも紹介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115BB1-0736-4B8B-83FF-44041429E3D9}"/>
              </a:ext>
            </a:extLst>
          </p:cNvPr>
          <p:cNvSpPr txBox="1"/>
          <p:nvPr/>
        </p:nvSpPr>
        <p:spPr>
          <a:xfrm>
            <a:off x="984119" y="527446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(1) </a:t>
            </a:r>
            <a:r>
              <a:rPr lang="ja-JP" altLang="en-US" b="1" dirty="0"/>
              <a:t>正三角形版スライドパズル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507940-2551-4393-A55C-0CD52606B395}"/>
              </a:ext>
            </a:extLst>
          </p:cNvPr>
          <p:cNvSpPr txBox="1"/>
          <p:nvPr/>
        </p:nvSpPr>
        <p:spPr>
          <a:xfrm>
            <a:off x="6519294" y="530387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(2) </a:t>
            </a:r>
            <a:r>
              <a:rPr lang="ja-JP" altLang="en-US" b="1" dirty="0"/>
              <a:t>正六角形版スライドパズル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656764-1B6D-4290-B173-0A9C85FA93D4}"/>
              </a:ext>
            </a:extLst>
          </p:cNvPr>
          <p:cNvSpPr txBox="1"/>
          <p:nvPr/>
        </p:nvSpPr>
        <p:spPr>
          <a:xfrm>
            <a:off x="1196342" y="568111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N=3 (N:</a:t>
            </a:r>
            <a:r>
              <a:rPr kumimoji="1" lang="ja-JP" altLang="en-US" b="1" dirty="0"/>
              <a:t>段数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5F65D2-FB8F-46ED-94B8-E80EE805C235}"/>
              </a:ext>
            </a:extLst>
          </p:cNvPr>
          <p:cNvSpPr txBox="1"/>
          <p:nvPr/>
        </p:nvSpPr>
        <p:spPr>
          <a:xfrm>
            <a:off x="6687074" y="569548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N=4 (N:</a:t>
            </a:r>
            <a:r>
              <a:rPr kumimoji="1" lang="ja-JP" altLang="en-US" b="1" dirty="0"/>
              <a:t>段数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DE43AB8-D4C0-459E-ACB8-BC5D8002914C}"/>
              </a:ext>
            </a:extLst>
          </p:cNvPr>
          <p:cNvSpPr txBox="1"/>
          <p:nvPr/>
        </p:nvSpPr>
        <p:spPr>
          <a:xfrm>
            <a:off x="537809" y="6200487"/>
            <a:ext cx="1111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</a:t>
            </a:r>
            <a:r>
              <a:rPr lang="ja-JP" altLang="en-US" dirty="0"/>
              <a:t>の完成条件についてはより一般的な先行研究あり </a:t>
            </a:r>
            <a:r>
              <a:rPr lang="en-US" altLang="ja-JP" dirty="0"/>
              <a:t>(</a:t>
            </a:r>
            <a:r>
              <a:rPr lang="ja-JP" altLang="en-US" dirty="0"/>
              <a:t>詳しくは後述）</a:t>
            </a:r>
            <a:r>
              <a:rPr lang="en-US" altLang="ja-JP" dirty="0"/>
              <a:t>:</a:t>
            </a:r>
          </a:p>
          <a:p>
            <a:r>
              <a:rPr lang="en-US" altLang="ja-JP" sz="1400" dirty="0"/>
              <a:t>Wilson, Richard M. (1974), "Graph puzzles, </a:t>
            </a:r>
            <a:r>
              <a:rPr lang="en-US" altLang="ja-JP" sz="1400" dirty="0" err="1"/>
              <a:t>homotopy</a:t>
            </a:r>
            <a:r>
              <a:rPr lang="en-US" altLang="ja-JP" sz="1400" dirty="0"/>
              <a:t>, and the alternating group"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085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正三角形版スライドパズル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C8B35-D391-4192-9B9B-13107E7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b="1" dirty="0"/>
              <a:t>スライド</a:t>
            </a:r>
            <a:br>
              <a:rPr kumimoji="1" lang="en-US" altLang="ja-JP" dirty="0"/>
            </a:br>
            <a:r>
              <a:rPr kumimoji="1" lang="ja-JP" altLang="en-US" dirty="0"/>
              <a:t>・隣接する面同士でラベルを交換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・ただし片方は何も書かれていないマス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5569F1-25B1-408E-975D-DA7C3F6B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62" y="3085718"/>
            <a:ext cx="2047875" cy="21621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CFC78F-E899-4BBD-A092-3F1EBB090628}"/>
              </a:ext>
            </a:extLst>
          </p:cNvPr>
          <p:cNvSpPr/>
          <p:nvPr/>
        </p:nvSpPr>
        <p:spPr>
          <a:xfrm>
            <a:off x="1931008" y="518814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N=3 (N:</a:t>
            </a:r>
            <a:r>
              <a:rPr lang="ja-JP" altLang="en-US" b="1" dirty="0"/>
              <a:t>段数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C8C492F-5B21-4D26-8C78-2A4E3CBAFF7F}"/>
              </a:ext>
            </a:extLst>
          </p:cNvPr>
          <p:cNvSpPr/>
          <p:nvPr/>
        </p:nvSpPr>
        <p:spPr>
          <a:xfrm>
            <a:off x="1032894" y="5930069"/>
            <a:ext cx="109651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N=3</a:t>
            </a:r>
            <a:r>
              <a:rPr lang="ja-JP" altLang="en-US" sz="2400" dirty="0"/>
              <a:t>について「パターン数、最長手数」を調査     </a:t>
            </a:r>
            <a:r>
              <a:rPr lang="en-US" altLang="ja-JP" sz="2400" dirty="0"/>
              <a:t>by </a:t>
            </a:r>
            <a:r>
              <a:rPr lang="ja-JP" altLang="en-US" sz="2400" dirty="0"/>
              <a:t>全列挙（幅優先探索）</a:t>
            </a:r>
            <a:endParaRPr lang="en-US" altLang="ja-JP" sz="2400" dirty="0"/>
          </a:p>
          <a:p>
            <a:r>
              <a:rPr lang="ja-JP" altLang="en-US" dirty="0"/>
              <a:t>（スライドは可逆操作なので完成形から簡単に列挙できる）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9080A8-C69F-4599-B3B0-13EC89169CE3}"/>
              </a:ext>
            </a:extLst>
          </p:cNvPr>
          <p:cNvSpPr txBox="1"/>
          <p:nvPr/>
        </p:nvSpPr>
        <p:spPr>
          <a:xfrm>
            <a:off x="3331955" y="39714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←完成形</a:t>
            </a:r>
            <a:endParaRPr kumimoji="1" lang="ja-JP" altLang="en-US" dirty="0"/>
          </a:p>
        </p:txBody>
      </p:sp>
      <p:pic>
        <p:nvPicPr>
          <p:cNvPr id="19" name="3kaku-puzzle">
            <a:hlinkClick r:id="" action="ppaction://media"/>
            <a:extLst>
              <a:ext uri="{FF2B5EF4-FFF2-40B4-BE49-F238E27FC236}">
                <a16:creationId xmlns:a16="http://schemas.microsoft.com/office/drawing/2014/main" id="{8612016E-8FF9-4860-BC9C-BE7165B142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52600" y="1574248"/>
            <a:ext cx="2724150" cy="264795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345592-EA5D-40B5-9A3E-FEAEAB359A25}"/>
              </a:ext>
            </a:extLst>
          </p:cNvPr>
          <p:cNvSpPr/>
          <p:nvPr/>
        </p:nvSpPr>
        <p:spPr>
          <a:xfrm>
            <a:off x="8052600" y="4541817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物理的に作るとしたら</a:t>
            </a:r>
            <a:r>
              <a:rPr lang="en-US" altLang="ja-JP" b="1" dirty="0"/>
              <a:t>…</a:t>
            </a:r>
            <a:r>
              <a:rPr lang="ja-JP" altLang="en-US" b="1" dirty="0"/>
              <a:t>？</a:t>
            </a:r>
            <a:endParaRPr lang="en-US" altLang="ja-JP" b="1" dirty="0"/>
          </a:p>
          <a:p>
            <a:pPr algn="ctr"/>
            <a:r>
              <a:rPr lang="ja-JP" altLang="en-US" b="1" dirty="0"/>
              <a:t>（</a:t>
            </a:r>
            <a:r>
              <a:rPr lang="en-US" altLang="ja-JP" b="1" dirty="0"/>
              <a:t>N=4</a:t>
            </a:r>
            <a:r>
              <a:rPr lang="ja-JP" altLang="en-US" b="1" dirty="0"/>
              <a:t>の例）</a:t>
            </a:r>
          </a:p>
        </p:txBody>
      </p:sp>
    </p:spTree>
    <p:extLst>
      <p:ext uri="{BB962C8B-B14F-4D97-AF65-F5344CB8AC3E}">
        <p14:creationId xmlns:p14="http://schemas.microsoft.com/office/powerpoint/2010/main" val="39408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39573CF-3B25-49B8-8092-4C2D6394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566" y="4017579"/>
            <a:ext cx="1978869" cy="19024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全列挙してみた（正三角形版、段数</a:t>
            </a:r>
            <a:r>
              <a:rPr kumimoji="1" lang="en-US" altLang="ja-JP" dirty="0"/>
              <a:t>N=3)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9"/>
            <a:ext cx="10515600" cy="1135689"/>
          </a:xfrm>
        </p:spPr>
        <p:txBody>
          <a:bodyPr/>
          <a:lstStyle/>
          <a:p>
            <a:r>
              <a:rPr lang="ja-JP" altLang="en-US" dirty="0"/>
              <a:t>完成可能な形 </a:t>
            </a:r>
            <a:r>
              <a:rPr lang="en-US" altLang="ja-JP" dirty="0"/>
              <a:t>: 45</a:t>
            </a:r>
            <a:r>
              <a:rPr lang="ja-JP" altLang="en-US" dirty="0"/>
              <a:t>通り</a:t>
            </a:r>
            <a:endParaRPr lang="en-US" altLang="ja-JP" dirty="0"/>
          </a:p>
          <a:p>
            <a:r>
              <a:rPr lang="ja-JP" altLang="en-US" dirty="0"/>
              <a:t>最長手数：</a:t>
            </a:r>
            <a:r>
              <a:rPr lang="en-US" altLang="ja-JP" dirty="0"/>
              <a:t>16 (3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92D3B0-C65D-4A03-8249-7B566D47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31" y="3071287"/>
            <a:ext cx="2066925" cy="2028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281D6C-DFBB-4FBD-9341-865315F8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50" y="3042712"/>
            <a:ext cx="2143125" cy="2057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09226-27D2-4371-BD4E-96653B83C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9" y="3028424"/>
            <a:ext cx="2047875" cy="2057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913D1A-B054-4211-9684-C8910B814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306" y="1521276"/>
            <a:ext cx="2105025" cy="2105025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068B01-C62B-41E5-93F2-4B17C6A07A55}"/>
              </a:ext>
            </a:extLst>
          </p:cNvPr>
          <p:cNvCxnSpPr>
            <a:cxnSpLocks/>
          </p:cNvCxnSpPr>
          <p:nvPr/>
        </p:nvCxnSpPr>
        <p:spPr>
          <a:xfrm>
            <a:off x="4990131" y="1818457"/>
            <a:ext cx="4135208" cy="4409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0064B9-8B80-457C-AA6F-6C2F5308A006}"/>
              </a:ext>
            </a:extLst>
          </p:cNvPr>
          <p:cNvSpPr txBox="1"/>
          <p:nvPr/>
        </p:nvSpPr>
        <p:spPr>
          <a:xfrm>
            <a:off x="9125339" y="35159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白マスが頂点以外</a:t>
            </a:r>
            <a:endParaRPr kumimoji="1" lang="en-US" altLang="ja-JP" b="1" dirty="0"/>
          </a:p>
          <a:p>
            <a:r>
              <a:rPr lang="ja-JP" altLang="en-US" dirty="0"/>
              <a:t>（</a:t>
            </a:r>
            <a:r>
              <a:rPr lang="en-US" altLang="ja-JP" dirty="0"/>
              <a:t>5×6 = </a:t>
            </a:r>
            <a:r>
              <a:rPr lang="en-US" altLang="ja-JP" b="1" dirty="0"/>
              <a:t>30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42307D-9906-41FA-9202-8488A561DD1D}"/>
              </a:ext>
            </a:extLst>
          </p:cNvPr>
          <p:cNvSpPr txBox="1"/>
          <p:nvPr/>
        </p:nvSpPr>
        <p:spPr>
          <a:xfrm>
            <a:off x="9060022" y="588812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　白マスが</a:t>
            </a:r>
            <a:r>
              <a:rPr lang="ja-JP" altLang="en-US" b="1" dirty="0"/>
              <a:t>頂点</a:t>
            </a:r>
            <a:endParaRPr kumimoji="1" lang="en-US" altLang="ja-JP" b="1" dirty="0"/>
          </a:p>
          <a:p>
            <a:r>
              <a:rPr lang="ja-JP" altLang="en-US" dirty="0"/>
              <a:t>（</a:t>
            </a:r>
            <a:r>
              <a:rPr lang="en-US" altLang="ja-JP" dirty="0"/>
              <a:t>5×3 = </a:t>
            </a:r>
            <a:r>
              <a:rPr lang="en-US" altLang="ja-JP" b="1" dirty="0"/>
              <a:t>15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六角形 13">
            <a:extLst>
              <a:ext uri="{FF2B5EF4-FFF2-40B4-BE49-F238E27FC236}">
                <a16:creationId xmlns:a16="http://schemas.microsoft.com/office/drawing/2014/main" id="{A5E6C80D-EBA8-4B5E-B04C-4FC1E2DD3147}"/>
              </a:ext>
            </a:extLst>
          </p:cNvPr>
          <p:cNvSpPr/>
          <p:nvPr/>
        </p:nvSpPr>
        <p:spPr>
          <a:xfrm>
            <a:off x="9310396" y="2191006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5EAB39B-563C-4061-95BE-3231C0688593}"/>
              </a:ext>
            </a:extLst>
          </p:cNvPr>
          <p:cNvCxnSpPr>
            <a:cxnSpLocks/>
          </p:cNvCxnSpPr>
          <p:nvPr/>
        </p:nvCxnSpPr>
        <p:spPr>
          <a:xfrm>
            <a:off x="4990131" y="1884784"/>
            <a:ext cx="4452449" cy="31070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6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最長盤面の特徴（正三角形版、段数</a:t>
            </a:r>
            <a:r>
              <a:rPr kumimoji="1" lang="en-US" altLang="ja-JP" dirty="0"/>
              <a:t>N=3)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700"/>
            <a:ext cx="10515600" cy="44804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16</a:t>
            </a:r>
            <a:r>
              <a:rPr lang="ja-JP" altLang="en-US" dirty="0"/>
              <a:t>手かかる盤面　　　　　　　　　　　　　　　完成盤面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92D3B0-C65D-4A03-8249-7B566D47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44" y="2071162"/>
            <a:ext cx="2066925" cy="2028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281D6C-DFBB-4FBD-9341-865315F8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50" y="2042587"/>
            <a:ext cx="2143125" cy="2057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09226-27D2-4371-BD4E-96653B83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10" y="2049149"/>
            <a:ext cx="2047875" cy="2057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78CBA5-3FD1-4983-8F30-06FE6C845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363" y="1963424"/>
            <a:ext cx="2171700" cy="21431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7553F9-ACA7-4979-84A1-1E01A3CAD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950" y="2033061"/>
            <a:ext cx="2105025" cy="21050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BD74B3F-9F1C-425E-B7F9-B4915AE9B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529" y="2049149"/>
            <a:ext cx="2143125" cy="21145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7BFC3C-8EE4-467A-A58B-CA8736C04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03" y="1983061"/>
            <a:ext cx="2266950" cy="2162175"/>
          </a:xfrm>
          <a:prstGeom prst="rect">
            <a:avLst/>
          </a:prstGeom>
        </p:spPr>
      </p:pic>
      <p:sp>
        <p:nvSpPr>
          <p:cNvPr id="15" name="六角形 14">
            <a:extLst>
              <a:ext uri="{FF2B5EF4-FFF2-40B4-BE49-F238E27FC236}">
                <a16:creationId xmlns:a16="http://schemas.microsoft.com/office/drawing/2014/main" id="{6EF9AFAB-5E5E-4A19-A4B9-39774E5CEF62}"/>
              </a:ext>
            </a:extLst>
          </p:cNvPr>
          <p:cNvSpPr/>
          <p:nvPr/>
        </p:nvSpPr>
        <p:spPr>
          <a:xfrm>
            <a:off x="3060441" y="2668555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六角形 15">
            <a:extLst>
              <a:ext uri="{FF2B5EF4-FFF2-40B4-BE49-F238E27FC236}">
                <a16:creationId xmlns:a16="http://schemas.microsoft.com/office/drawing/2014/main" id="{5EE04495-C7DB-47F4-AD78-FA9D00EC7CCD}"/>
              </a:ext>
            </a:extLst>
          </p:cNvPr>
          <p:cNvSpPr/>
          <p:nvPr/>
        </p:nvSpPr>
        <p:spPr>
          <a:xfrm>
            <a:off x="9248658" y="2682510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6EF83F-680E-4BD3-8175-402246A1CC37}"/>
              </a:ext>
            </a:extLst>
          </p:cNvPr>
          <p:cNvSpPr txBox="1"/>
          <p:nvPr/>
        </p:nvSpPr>
        <p:spPr>
          <a:xfrm>
            <a:off x="4879910" y="4787535"/>
            <a:ext cx="5812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内側を「</a:t>
            </a:r>
            <a:r>
              <a:rPr kumimoji="1" lang="en-US" altLang="ja-JP" sz="2800" dirty="0"/>
              <a:t>1</a:t>
            </a:r>
            <a:r>
              <a:rPr lang="en-US" altLang="ja-JP" sz="2800" dirty="0"/>
              <a:t>80</a:t>
            </a:r>
            <a:r>
              <a:rPr lang="ja-JP" altLang="en-US" sz="2800" dirty="0"/>
              <a:t>度回転」した形っぽい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7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1049</Words>
  <Application>Microsoft Office PowerPoint</Application>
  <PresentationFormat>ワイド画面</PresentationFormat>
  <Paragraphs>132</Paragraphs>
  <Slides>15</Slides>
  <Notes>0</Notes>
  <HiddenSlides>0</HiddenSlides>
  <MMClips>5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三角形, 六角形版の スライドパズル</vt:lpstr>
      <vt:lpstr>はじめに</vt:lpstr>
      <vt:lpstr>スライドパズル</vt:lpstr>
      <vt:lpstr>正方形以外のスライドパズル</vt:lpstr>
      <vt:lpstr>スライドパズルの一般化</vt:lpstr>
      <vt:lpstr>本研究でおこなうこと</vt:lpstr>
      <vt:lpstr>正三角形版スライドパズル</vt:lpstr>
      <vt:lpstr>全列挙してみた（正三角形版、段数N=3)</vt:lpstr>
      <vt:lpstr>最長盤面の特徴（正三角形版、段数N=3)</vt:lpstr>
      <vt:lpstr>正六角形版スライドパズル</vt:lpstr>
      <vt:lpstr>全列挙してみた（正六角形版、段数N=4)</vt:lpstr>
      <vt:lpstr>なぜ全部作れた？（正六角形版）</vt:lpstr>
      <vt:lpstr>まとめ</vt:lpstr>
      <vt:lpstr>今後の方針</vt:lpstr>
      <vt:lpstr>想定される質問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正三角形ブロック, 正三角形盤面における小規模な スライドパズルの全列挙</dc:title>
  <dc:creator>s1910071@o365.jaist.ac.jp</dc:creator>
  <cp:lastModifiedBy>s1910071@o365.jaist.ac.jp</cp:lastModifiedBy>
  <cp:revision>141</cp:revision>
  <dcterms:created xsi:type="dcterms:W3CDTF">2020-02-24T13:54:53Z</dcterms:created>
  <dcterms:modified xsi:type="dcterms:W3CDTF">2020-03-05T18:36:44Z</dcterms:modified>
</cp:coreProperties>
</file>