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60" r:id="rId3"/>
    <p:sldId id="266" r:id="rId4"/>
    <p:sldId id="293" r:id="rId5"/>
    <p:sldId id="275" r:id="rId6"/>
    <p:sldId id="291" r:id="rId7"/>
    <p:sldId id="317" r:id="rId8"/>
    <p:sldId id="325" r:id="rId9"/>
    <p:sldId id="286" r:id="rId10"/>
    <p:sldId id="330" r:id="rId11"/>
    <p:sldId id="322" r:id="rId12"/>
    <p:sldId id="326" r:id="rId13"/>
    <p:sldId id="328" r:id="rId14"/>
    <p:sldId id="280" r:id="rId15"/>
    <p:sldId id="329" r:id="rId16"/>
    <p:sldId id="324" r:id="rId17"/>
    <p:sldId id="290" r:id="rId18"/>
    <p:sldId id="268" r:id="rId19"/>
    <p:sldId id="288" r:id="rId20"/>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
          <p15:clr>
            <a:srgbClr val="A4A3A4"/>
          </p15:clr>
        </p15:guide>
        <p15:guide id="2" orient="horz" pos="1220">
          <p15:clr>
            <a:srgbClr val="A4A3A4"/>
          </p15:clr>
        </p15:guide>
        <p15:guide id="3" orient="horz" pos="2306">
          <p15:clr>
            <a:srgbClr val="A4A3A4"/>
          </p15:clr>
        </p15:guide>
        <p15:guide id="4" orient="horz" pos="3188">
          <p15:clr>
            <a:srgbClr val="A4A3A4"/>
          </p15:clr>
        </p15:guide>
        <p15:guide id="5" pos="5016">
          <p15:clr>
            <a:srgbClr val="A4A3A4"/>
          </p15:clr>
        </p15:guide>
        <p15:guide id="6" pos="15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74AB"/>
    <a:srgbClr val="666666"/>
    <a:srgbClr val="9F9D9A"/>
    <a:srgbClr val="92D14F"/>
    <a:srgbClr val="BFC0C0"/>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1800" autoAdjust="0"/>
  </p:normalViewPr>
  <p:slideViewPr>
    <p:cSldViewPr snapToGrid="0" showGuides="1">
      <p:cViewPr>
        <p:scale>
          <a:sx n="69" d="100"/>
          <a:sy n="69" d="100"/>
        </p:scale>
        <p:origin x="1812" y="204"/>
      </p:cViewPr>
      <p:guideLst>
        <p:guide orient="horz" pos="309"/>
        <p:guide orient="horz" pos="1220"/>
        <p:guide orient="horz" pos="2306"/>
        <p:guide orient="horz" pos="3188"/>
        <p:guide pos="5016"/>
        <p:guide pos="1508"/>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j:Documents:&#25968;&#25454;&#32452;&#31649;&#29702;&#30340;&#24211;&#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4831611309118129"/>
          <c:y val="7.5141503536211754E-2"/>
          <c:w val="0.71814914109281902"/>
          <c:h val="0.82746510396133599"/>
        </c:manualLayout>
      </c:layout>
      <c:lineChart>
        <c:grouping val="standard"/>
        <c:varyColors val="0"/>
        <c:ser>
          <c:idx val="0"/>
          <c:order val="0"/>
          <c:marker>
            <c:symbol val="none"/>
          </c:marker>
          <c:val>
            <c:numRef>
              <c:f>工作表2!$B$1:$B$179</c:f>
              <c:numCache>
                <c:formatCode>General</c:formatCode>
                <c:ptCount val="179"/>
                <c:pt idx="0">
                  <c:v>5</c:v>
                </c:pt>
                <c:pt idx="1">
                  <c:v>6</c:v>
                </c:pt>
                <c:pt idx="2">
                  <c:v>5</c:v>
                </c:pt>
                <c:pt idx="3">
                  <c:v>9</c:v>
                </c:pt>
                <c:pt idx="4">
                  <c:v>3</c:v>
                </c:pt>
                <c:pt idx="5">
                  <c:v>3</c:v>
                </c:pt>
                <c:pt idx="6">
                  <c:v>10</c:v>
                </c:pt>
                <c:pt idx="7">
                  <c:v>1</c:v>
                </c:pt>
                <c:pt idx="8">
                  <c:v>1</c:v>
                </c:pt>
                <c:pt idx="9">
                  <c:v>360</c:v>
                </c:pt>
                <c:pt idx="10">
                  <c:v>2</c:v>
                </c:pt>
                <c:pt idx="11">
                  <c:v>139</c:v>
                </c:pt>
                <c:pt idx="12">
                  <c:v>4</c:v>
                </c:pt>
                <c:pt idx="13">
                  <c:v>12</c:v>
                </c:pt>
                <c:pt idx="14">
                  <c:v>11</c:v>
                </c:pt>
                <c:pt idx="15">
                  <c:v>1</c:v>
                </c:pt>
                <c:pt idx="16">
                  <c:v>1</c:v>
                </c:pt>
                <c:pt idx="17">
                  <c:v>2</c:v>
                </c:pt>
                <c:pt idx="18">
                  <c:v>1</c:v>
                </c:pt>
                <c:pt idx="19">
                  <c:v>86</c:v>
                </c:pt>
                <c:pt idx="20">
                  <c:v>1</c:v>
                </c:pt>
                <c:pt idx="21">
                  <c:v>1</c:v>
                </c:pt>
                <c:pt idx="22">
                  <c:v>12</c:v>
                </c:pt>
                <c:pt idx="23">
                  <c:v>7</c:v>
                </c:pt>
                <c:pt idx="24">
                  <c:v>1</c:v>
                </c:pt>
                <c:pt idx="25">
                  <c:v>745</c:v>
                </c:pt>
                <c:pt idx="26">
                  <c:v>1293</c:v>
                </c:pt>
                <c:pt idx="27">
                  <c:v>4</c:v>
                </c:pt>
                <c:pt idx="28">
                  <c:v>11</c:v>
                </c:pt>
                <c:pt idx="29">
                  <c:v>4</c:v>
                </c:pt>
                <c:pt idx="30">
                  <c:v>762</c:v>
                </c:pt>
                <c:pt idx="31">
                  <c:v>7</c:v>
                </c:pt>
                <c:pt idx="32">
                  <c:v>661</c:v>
                </c:pt>
                <c:pt idx="33">
                  <c:v>2</c:v>
                </c:pt>
                <c:pt idx="34">
                  <c:v>2</c:v>
                </c:pt>
                <c:pt idx="35">
                  <c:v>1</c:v>
                </c:pt>
                <c:pt idx="36">
                  <c:v>6</c:v>
                </c:pt>
                <c:pt idx="37">
                  <c:v>32</c:v>
                </c:pt>
                <c:pt idx="38">
                  <c:v>62</c:v>
                </c:pt>
                <c:pt idx="39">
                  <c:v>13</c:v>
                </c:pt>
                <c:pt idx="40">
                  <c:v>2</c:v>
                </c:pt>
                <c:pt idx="41">
                  <c:v>1</c:v>
                </c:pt>
                <c:pt idx="42">
                  <c:v>61</c:v>
                </c:pt>
                <c:pt idx="43">
                  <c:v>22</c:v>
                </c:pt>
                <c:pt idx="44">
                  <c:v>1</c:v>
                </c:pt>
                <c:pt idx="45">
                  <c:v>1</c:v>
                </c:pt>
                <c:pt idx="46">
                  <c:v>2</c:v>
                </c:pt>
                <c:pt idx="47">
                  <c:v>61</c:v>
                </c:pt>
                <c:pt idx="48">
                  <c:v>90</c:v>
                </c:pt>
                <c:pt idx="49">
                  <c:v>2</c:v>
                </c:pt>
                <c:pt idx="50">
                  <c:v>3</c:v>
                </c:pt>
                <c:pt idx="51">
                  <c:v>49</c:v>
                </c:pt>
                <c:pt idx="52">
                  <c:v>50</c:v>
                </c:pt>
                <c:pt idx="53">
                  <c:v>2</c:v>
                </c:pt>
                <c:pt idx="54">
                  <c:v>100</c:v>
                </c:pt>
                <c:pt idx="55">
                  <c:v>26</c:v>
                </c:pt>
                <c:pt idx="56">
                  <c:v>157</c:v>
                </c:pt>
                <c:pt idx="57">
                  <c:v>22</c:v>
                </c:pt>
                <c:pt idx="58">
                  <c:v>25</c:v>
                </c:pt>
                <c:pt idx="59">
                  <c:v>22</c:v>
                </c:pt>
                <c:pt idx="60">
                  <c:v>37</c:v>
                </c:pt>
                <c:pt idx="61">
                  <c:v>2</c:v>
                </c:pt>
                <c:pt idx="62">
                  <c:v>2</c:v>
                </c:pt>
                <c:pt idx="63">
                  <c:v>1</c:v>
                </c:pt>
                <c:pt idx="64">
                  <c:v>8</c:v>
                </c:pt>
                <c:pt idx="65">
                  <c:v>1</c:v>
                </c:pt>
                <c:pt idx="66">
                  <c:v>4</c:v>
                </c:pt>
                <c:pt idx="67">
                  <c:v>1</c:v>
                </c:pt>
                <c:pt idx="68">
                  <c:v>77</c:v>
                </c:pt>
                <c:pt idx="69">
                  <c:v>1</c:v>
                </c:pt>
                <c:pt idx="70">
                  <c:v>21</c:v>
                </c:pt>
                <c:pt idx="71">
                  <c:v>8</c:v>
                </c:pt>
                <c:pt idx="72">
                  <c:v>7</c:v>
                </c:pt>
                <c:pt idx="73">
                  <c:v>10</c:v>
                </c:pt>
                <c:pt idx="74">
                  <c:v>2</c:v>
                </c:pt>
                <c:pt idx="75">
                  <c:v>1204</c:v>
                </c:pt>
                <c:pt idx="76">
                  <c:v>600</c:v>
                </c:pt>
                <c:pt idx="77">
                  <c:v>2</c:v>
                </c:pt>
                <c:pt idx="78">
                  <c:v>431</c:v>
                </c:pt>
                <c:pt idx="79">
                  <c:v>13</c:v>
                </c:pt>
                <c:pt idx="80">
                  <c:v>8</c:v>
                </c:pt>
                <c:pt idx="81">
                  <c:v>114</c:v>
                </c:pt>
                <c:pt idx="82">
                  <c:v>2</c:v>
                </c:pt>
                <c:pt idx="83">
                  <c:v>1</c:v>
                </c:pt>
                <c:pt idx="84">
                  <c:v>108</c:v>
                </c:pt>
                <c:pt idx="85">
                  <c:v>1</c:v>
                </c:pt>
                <c:pt idx="86">
                  <c:v>125</c:v>
                </c:pt>
                <c:pt idx="87">
                  <c:v>1</c:v>
                </c:pt>
                <c:pt idx="88">
                  <c:v>3</c:v>
                </c:pt>
                <c:pt idx="89">
                  <c:v>244</c:v>
                </c:pt>
                <c:pt idx="90">
                  <c:v>3</c:v>
                </c:pt>
                <c:pt idx="91">
                  <c:v>73</c:v>
                </c:pt>
                <c:pt idx="92">
                  <c:v>4</c:v>
                </c:pt>
                <c:pt idx="93">
                  <c:v>3</c:v>
                </c:pt>
                <c:pt idx="94">
                  <c:v>7</c:v>
                </c:pt>
                <c:pt idx="95">
                  <c:v>1282</c:v>
                </c:pt>
                <c:pt idx="96">
                  <c:v>41</c:v>
                </c:pt>
                <c:pt idx="97">
                  <c:v>22</c:v>
                </c:pt>
                <c:pt idx="98">
                  <c:v>2</c:v>
                </c:pt>
                <c:pt idx="99">
                  <c:v>22</c:v>
                </c:pt>
                <c:pt idx="100">
                  <c:v>3</c:v>
                </c:pt>
                <c:pt idx="101">
                  <c:v>121</c:v>
                </c:pt>
                <c:pt idx="102">
                  <c:v>12</c:v>
                </c:pt>
                <c:pt idx="103">
                  <c:v>2</c:v>
                </c:pt>
                <c:pt idx="104">
                  <c:v>25</c:v>
                </c:pt>
                <c:pt idx="105">
                  <c:v>12</c:v>
                </c:pt>
                <c:pt idx="106">
                  <c:v>135</c:v>
                </c:pt>
                <c:pt idx="107">
                  <c:v>53</c:v>
                </c:pt>
                <c:pt idx="108">
                  <c:v>5</c:v>
                </c:pt>
                <c:pt idx="109">
                  <c:v>2260</c:v>
                </c:pt>
                <c:pt idx="110">
                  <c:v>6</c:v>
                </c:pt>
                <c:pt idx="111">
                  <c:v>4</c:v>
                </c:pt>
                <c:pt idx="112">
                  <c:v>5</c:v>
                </c:pt>
                <c:pt idx="113">
                  <c:v>28</c:v>
                </c:pt>
                <c:pt idx="114">
                  <c:v>7</c:v>
                </c:pt>
                <c:pt idx="115">
                  <c:v>3</c:v>
                </c:pt>
                <c:pt idx="116">
                  <c:v>1</c:v>
                </c:pt>
                <c:pt idx="117">
                  <c:v>3</c:v>
                </c:pt>
                <c:pt idx="118">
                  <c:v>11</c:v>
                </c:pt>
                <c:pt idx="119">
                  <c:v>4</c:v>
                </c:pt>
                <c:pt idx="120">
                  <c:v>228</c:v>
                </c:pt>
                <c:pt idx="121">
                  <c:v>11</c:v>
                </c:pt>
                <c:pt idx="122">
                  <c:v>4</c:v>
                </c:pt>
                <c:pt idx="123">
                  <c:v>1</c:v>
                </c:pt>
                <c:pt idx="124">
                  <c:v>13</c:v>
                </c:pt>
                <c:pt idx="125">
                  <c:v>4</c:v>
                </c:pt>
                <c:pt idx="126">
                  <c:v>1</c:v>
                </c:pt>
                <c:pt idx="127">
                  <c:v>30</c:v>
                </c:pt>
                <c:pt idx="128">
                  <c:v>349</c:v>
                </c:pt>
                <c:pt idx="129">
                  <c:v>19</c:v>
                </c:pt>
                <c:pt idx="130">
                  <c:v>3</c:v>
                </c:pt>
                <c:pt idx="131">
                  <c:v>1</c:v>
                </c:pt>
                <c:pt idx="132">
                  <c:v>5</c:v>
                </c:pt>
                <c:pt idx="133">
                  <c:v>10</c:v>
                </c:pt>
                <c:pt idx="134">
                  <c:v>22</c:v>
                </c:pt>
                <c:pt idx="135">
                  <c:v>12</c:v>
                </c:pt>
                <c:pt idx="136">
                  <c:v>22</c:v>
                </c:pt>
                <c:pt idx="137">
                  <c:v>5</c:v>
                </c:pt>
                <c:pt idx="138">
                  <c:v>1</c:v>
                </c:pt>
                <c:pt idx="139">
                  <c:v>5</c:v>
                </c:pt>
                <c:pt idx="140">
                  <c:v>3</c:v>
                </c:pt>
                <c:pt idx="141">
                  <c:v>4187</c:v>
                </c:pt>
                <c:pt idx="142">
                  <c:v>1040</c:v>
                </c:pt>
                <c:pt idx="143">
                  <c:v>94</c:v>
                </c:pt>
                <c:pt idx="144">
                  <c:v>50</c:v>
                </c:pt>
                <c:pt idx="145">
                  <c:v>3</c:v>
                </c:pt>
                <c:pt idx="146">
                  <c:v>2</c:v>
                </c:pt>
                <c:pt idx="147">
                  <c:v>2</c:v>
                </c:pt>
                <c:pt idx="148">
                  <c:v>11</c:v>
                </c:pt>
                <c:pt idx="149">
                  <c:v>1</c:v>
                </c:pt>
                <c:pt idx="150">
                  <c:v>5</c:v>
                </c:pt>
                <c:pt idx="151">
                  <c:v>5</c:v>
                </c:pt>
                <c:pt idx="152">
                  <c:v>5</c:v>
                </c:pt>
                <c:pt idx="153">
                  <c:v>1</c:v>
                </c:pt>
                <c:pt idx="154">
                  <c:v>6</c:v>
                </c:pt>
                <c:pt idx="155">
                  <c:v>5</c:v>
                </c:pt>
                <c:pt idx="156">
                  <c:v>1</c:v>
                </c:pt>
                <c:pt idx="157">
                  <c:v>2</c:v>
                </c:pt>
                <c:pt idx="158">
                  <c:v>1</c:v>
                </c:pt>
                <c:pt idx="159">
                  <c:v>1747</c:v>
                </c:pt>
                <c:pt idx="160">
                  <c:v>27</c:v>
                </c:pt>
                <c:pt idx="161">
                  <c:v>19</c:v>
                </c:pt>
                <c:pt idx="162">
                  <c:v>15</c:v>
                </c:pt>
                <c:pt idx="163">
                  <c:v>18</c:v>
                </c:pt>
                <c:pt idx="164">
                  <c:v>1</c:v>
                </c:pt>
                <c:pt idx="165">
                  <c:v>17</c:v>
                </c:pt>
                <c:pt idx="166">
                  <c:v>1</c:v>
                </c:pt>
                <c:pt idx="167">
                  <c:v>12</c:v>
                </c:pt>
                <c:pt idx="168">
                  <c:v>2</c:v>
                </c:pt>
                <c:pt idx="169">
                  <c:v>1</c:v>
                </c:pt>
                <c:pt idx="170">
                  <c:v>5</c:v>
                </c:pt>
                <c:pt idx="171">
                  <c:v>1</c:v>
                </c:pt>
                <c:pt idx="172">
                  <c:v>1</c:v>
                </c:pt>
                <c:pt idx="173">
                  <c:v>1</c:v>
                </c:pt>
                <c:pt idx="174">
                  <c:v>6</c:v>
                </c:pt>
                <c:pt idx="175">
                  <c:v>1</c:v>
                </c:pt>
                <c:pt idx="176">
                  <c:v>9</c:v>
                </c:pt>
                <c:pt idx="177">
                  <c:v>5</c:v>
                </c:pt>
                <c:pt idx="178">
                  <c:v>2</c:v>
                </c:pt>
              </c:numCache>
            </c:numRef>
          </c:val>
          <c:smooth val="0"/>
        </c:ser>
        <c:dLbls>
          <c:showLegendKey val="0"/>
          <c:showVal val="0"/>
          <c:showCatName val="0"/>
          <c:showSerName val="0"/>
          <c:showPercent val="0"/>
          <c:showBubbleSize val="0"/>
        </c:dLbls>
        <c:smooth val="0"/>
        <c:axId val="-692015488"/>
        <c:axId val="-692014400"/>
      </c:lineChart>
      <c:catAx>
        <c:axId val="-692015488"/>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692014400"/>
        <c:crosses val="autoZero"/>
        <c:auto val="1"/>
        <c:lblAlgn val="ctr"/>
        <c:lblOffset val="100"/>
        <c:noMultiLvlLbl val="0"/>
      </c:catAx>
      <c:valAx>
        <c:axId val="-69201440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692015488"/>
        <c:crosses val="autoZero"/>
        <c:crossBetween val="between"/>
      </c:valAx>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7522A-A723-6D42-92BD-1CFF1DA3B95D}" type="doc">
      <dgm:prSet loTypeId="urn:microsoft.com/office/officeart/2008/layout/VerticalCurvedList#1" loCatId="" qsTypeId="urn:microsoft.com/office/officeart/2005/8/quickstyle/simple1#1" qsCatId="simple" csTypeId="urn:microsoft.com/office/officeart/2005/8/colors/accent1_5#1" csCatId="accent1" phldr="1"/>
      <dgm:spPr/>
    </dgm:pt>
    <dgm:pt modelId="{4209E12F-42BC-BE45-A0E3-7CA70CBC7D1B}">
      <dgm:prSet phldrT="[文本]"/>
      <dgm:spPr/>
      <dgm:t>
        <a:bodyPr/>
        <a:lstStyle/>
        <a:p>
          <a:r>
            <a:rPr lang="zh-CN" altLang="en-US" dirty="0" smtClean="0"/>
            <a:t>论文选题背景</a:t>
          </a:r>
          <a:endParaRPr lang="zh-CN" altLang="en-US" dirty="0"/>
        </a:p>
      </dgm:t>
    </dgm:pt>
    <dgm:pt modelId="{FED1F90F-7626-2C4F-9635-AB701475C997}" type="parTrans" cxnId="{8DFC9F47-04AF-8345-A66F-FDA765FBE592}">
      <dgm:prSet/>
      <dgm:spPr/>
      <dgm:t>
        <a:bodyPr/>
        <a:lstStyle/>
        <a:p>
          <a:endParaRPr lang="zh-CN" altLang="en-US"/>
        </a:p>
      </dgm:t>
    </dgm:pt>
    <dgm:pt modelId="{A210A570-E67C-CE4D-A7FF-A8DF9EB11976}" type="sibTrans" cxnId="{8DFC9F47-04AF-8345-A66F-FDA765FBE592}">
      <dgm:prSet/>
      <dgm:spPr/>
      <dgm:t>
        <a:bodyPr/>
        <a:lstStyle/>
        <a:p>
          <a:endParaRPr lang="zh-CN" altLang="en-US"/>
        </a:p>
      </dgm:t>
    </dgm:pt>
    <dgm:pt modelId="{0469B3A6-56C8-0A40-AF5F-FBC875DFE7B7}">
      <dgm:prSet phldrT="[文本]"/>
      <dgm:spPr/>
      <dgm:t>
        <a:bodyPr/>
        <a:lstStyle/>
        <a:p>
          <a:r>
            <a:rPr lang="zh-CN" altLang="en-US" dirty="0" smtClean="0"/>
            <a:t>工作内容</a:t>
          </a:r>
          <a:endParaRPr lang="zh-CN" altLang="en-US" dirty="0"/>
        </a:p>
      </dgm:t>
    </dgm:pt>
    <dgm:pt modelId="{8DD85416-69DB-7348-94CB-6F0467D2D7DB}" type="parTrans" cxnId="{CA976EF5-E840-494F-9707-A85C850440C1}">
      <dgm:prSet/>
      <dgm:spPr/>
      <dgm:t>
        <a:bodyPr/>
        <a:lstStyle/>
        <a:p>
          <a:endParaRPr lang="zh-CN" altLang="en-US"/>
        </a:p>
      </dgm:t>
    </dgm:pt>
    <dgm:pt modelId="{6151C9E4-30E6-9340-B1DE-03FB1FFE22B1}" type="sibTrans" cxnId="{CA976EF5-E840-494F-9707-A85C850440C1}">
      <dgm:prSet/>
      <dgm:spPr/>
      <dgm:t>
        <a:bodyPr/>
        <a:lstStyle/>
        <a:p>
          <a:endParaRPr lang="zh-CN" altLang="en-US"/>
        </a:p>
      </dgm:t>
    </dgm:pt>
    <dgm:pt modelId="{B5858608-3FD1-7A43-A8FD-A9803D9C5F32}">
      <dgm:prSet/>
      <dgm:spPr/>
      <dgm:t>
        <a:bodyPr/>
        <a:lstStyle/>
        <a:p>
          <a:r>
            <a:rPr lang="zh-CN" altLang="en-US" dirty="0" smtClean="0"/>
            <a:t>下一步</a:t>
          </a:r>
          <a:r>
            <a:rPr lang="zh-CN" altLang="en-US" dirty="0" smtClean="0"/>
            <a:t>计划</a:t>
          </a:r>
          <a:endParaRPr lang="zh-CN" altLang="en-US" dirty="0"/>
        </a:p>
      </dgm:t>
    </dgm:pt>
    <dgm:pt modelId="{4BAF9337-4A5C-5342-ADD0-429E8429DD57}" type="parTrans" cxnId="{3133E219-155A-3A49-8F7E-A4D3A874A2A0}">
      <dgm:prSet/>
      <dgm:spPr/>
      <dgm:t>
        <a:bodyPr/>
        <a:lstStyle/>
        <a:p>
          <a:endParaRPr lang="zh-CN" altLang="en-US"/>
        </a:p>
      </dgm:t>
    </dgm:pt>
    <dgm:pt modelId="{1F44BA50-9A4C-4348-8A0F-2475884C7BC7}" type="sibTrans" cxnId="{3133E219-155A-3A49-8F7E-A4D3A874A2A0}">
      <dgm:prSet/>
      <dgm:spPr/>
      <dgm:t>
        <a:bodyPr/>
        <a:lstStyle/>
        <a:p>
          <a:endParaRPr lang="zh-CN" altLang="en-US"/>
        </a:p>
      </dgm:t>
    </dgm:pt>
    <dgm:pt modelId="{DDF78407-BB3F-6942-A922-6F8545BEB305}" type="pres">
      <dgm:prSet presAssocID="{58C7522A-A723-6D42-92BD-1CFF1DA3B95D}" presName="Name0" presStyleCnt="0">
        <dgm:presLayoutVars>
          <dgm:chMax val="7"/>
          <dgm:chPref val="7"/>
          <dgm:dir/>
        </dgm:presLayoutVars>
      </dgm:prSet>
      <dgm:spPr/>
    </dgm:pt>
    <dgm:pt modelId="{AAEC20ED-9344-2340-A60A-A7BA063FF94C}" type="pres">
      <dgm:prSet presAssocID="{58C7522A-A723-6D42-92BD-1CFF1DA3B95D}" presName="Name1" presStyleCnt="0"/>
      <dgm:spPr/>
    </dgm:pt>
    <dgm:pt modelId="{21F50507-BC07-CF43-AEFA-2675BEB0BEF3}" type="pres">
      <dgm:prSet presAssocID="{58C7522A-A723-6D42-92BD-1CFF1DA3B95D}" presName="cycle" presStyleCnt="0"/>
      <dgm:spPr/>
    </dgm:pt>
    <dgm:pt modelId="{7A4F4CF2-539F-E448-ABB8-B69306FFBD71}" type="pres">
      <dgm:prSet presAssocID="{58C7522A-A723-6D42-92BD-1CFF1DA3B95D}" presName="srcNode" presStyleLbl="node1" presStyleIdx="0" presStyleCnt="3"/>
      <dgm:spPr/>
    </dgm:pt>
    <dgm:pt modelId="{18305E23-C8E4-0541-B0AF-BCF5CF80920D}" type="pres">
      <dgm:prSet presAssocID="{58C7522A-A723-6D42-92BD-1CFF1DA3B95D}" presName="conn" presStyleLbl="parChTrans1D2" presStyleIdx="0" presStyleCnt="1"/>
      <dgm:spPr/>
      <dgm:t>
        <a:bodyPr/>
        <a:lstStyle/>
        <a:p>
          <a:endParaRPr lang="zh-CN" altLang="en-US"/>
        </a:p>
      </dgm:t>
    </dgm:pt>
    <dgm:pt modelId="{61A2618C-7EBA-1B40-8AF6-89661CBFD24B}" type="pres">
      <dgm:prSet presAssocID="{58C7522A-A723-6D42-92BD-1CFF1DA3B95D}" presName="extraNode" presStyleLbl="node1" presStyleIdx="0" presStyleCnt="3"/>
      <dgm:spPr/>
    </dgm:pt>
    <dgm:pt modelId="{FA56FBF8-6178-B444-9945-3A69FE87FDA9}" type="pres">
      <dgm:prSet presAssocID="{58C7522A-A723-6D42-92BD-1CFF1DA3B95D}" presName="dstNode" presStyleLbl="node1" presStyleIdx="0" presStyleCnt="3"/>
      <dgm:spPr/>
    </dgm:pt>
    <dgm:pt modelId="{64068FEE-3300-D843-A489-9A6CDF8D3C94}" type="pres">
      <dgm:prSet presAssocID="{4209E12F-42BC-BE45-A0E3-7CA70CBC7D1B}" presName="text_1" presStyleLbl="node1" presStyleIdx="0" presStyleCnt="3">
        <dgm:presLayoutVars>
          <dgm:bulletEnabled val="1"/>
        </dgm:presLayoutVars>
      </dgm:prSet>
      <dgm:spPr/>
      <dgm:t>
        <a:bodyPr/>
        <a:lstStyle/>
        <a:p>
          <a:endParaRPr lang="zh-CN" altLang="en-US"/>
        </a:p>
      </dgm:t>
    </dgm:pt>
    <dgm:pt modelId="{C9569F79-639F-2840-AE32-0D8B74FBE64A}" type="pres">
      <dgm:prSet presAssocID="{4209E12F-42BC-BE45-A0E3-7CA70CBC7D1B}" presName="accent_1" presStyleCnt="0"/>
      <dgm:spPr/>
    </dgm:pt>
    <dgm:pt modelId="{E6B7D27C-3A76-6C45-B98E-0DEAF4F5799B}" type="pres">
      <dgm:prSet presAssocID="{4209E12F-42BC-BE45-A0E3-7CA70CBC7D1B}" presName="accentRepeatNode" presStyleLbl="solidFgAcc1" presStyleIdx="0" presStyleCnt="3"/>
      <dgm:spPr/>
    </dgm:pt>
    <dgm:pt modelId="{03C4562E-E582-2F4F-A351-C5C38DACA858}" type="pres">
      <dgm:prSet presAssocID="{0469B3A6-56C8-0A40-AF5F-FBC875DFE7B7}" presName="text_2" presStyleLbl="node1" presStyleIdx="1" presStyleCnt="3">
        <dgm:presLayoutVars>
          <dgm:bulletEnabled val="1"/>
        </dgm:presLayoutVars>
      </dgm:prSet>
      <dgm:spPr/>
      <dgm:t>
        <a:bodyPr/>
        <a:lstStyle/>
        <a:p>
          <a:endParaRPr lang="zh-CN" altLang="en-US"/>
        </a:p>
      </dgm:t>
    </dgm:pt>
    <dgm:pt modelId="{D503F7EC-8972-F14E-8E99-7A428760C1D7}" type="pres">
      <dgm:prSet presAssocID="{0469B3A6-56C8-0A40-AF5F-FBC875DFE7B7}" presName="accent_2" presStyleCnt="0"/>
      <dgm:spPr/>
    </dgm:pt>
    <dgm:pt modelId="{10E16D86-8365-0A48-BCEC-498A3CFDC4EA}" type="pres">
      <dgm:prSet presAssocID="{0469B3A6-56C8-0A40-AF5F-FBC875DFE7B7}" presName="accentRepeatNode" presStyleLbl="solidFgAcc1" presStyleIdx="1" presStyleCnt="3"/>
      <dgm:spPr/>
    </dgm:pt>
    <dgm:pt modelId="{4CDE676F-A598-4E68-B00F-C6EB0E41007A}" type="pres">
      <dgm:prSet presAssocID="{B5858608-3FD1-7A43-A8FD-A9803D9C5F32}" presName="text_3" presStyleLbl="node1" presStyleIdx="2" presStyleCnt="3">
        <dgm:presLayoutVars>
          <dgm:bulletEnabled val="1"/>
        </dgm:presLayoutVars>
      </dgm:prSet>
      <dgm:spPr/>
      <dgm:t>
        <a:bodyPr/>
        <a:lstStyle/>
        <a:p>
          <a:endParaRPr lang="zh-CN" altLang="en-US"/>
        </a:p>
      </dgm:t>
    </dgm:pt>
    <dgm:pt modelId="{9BFD5167-5CA5-4A00-A552-239B036E542E}" type="pres">
      <dgm:prSet presAssocID="{B5858608-3FD1-7A43-A8FD-A9803D9C5F32}" presName="accent_3" presStyleCnt="0"/>
      <dgm:spPr/>
    </dgm:pt>
    <dgm:pt modelId="{A00CF8C1-9EE6-F544-9B2C-B1779485B594}" type="pres">
      <dgm:prSet presAssocID="{B5858608-3FD1-7A43-A8FD-A9803D9C5F32}" presName="accentRepeatNode" presStyleLbl="solidFgAcc1" presStyleIdx="2" presStyleCnt="3"/>
      <dgm:spPr/>
    </dgm:pt>
  </dgm:ptLst>
  <dgm:cxnLst>
    <dgm:cxn modelId="{CA976EF5-E840-494F-9707-A85C850440C1}" srcId="{58C7522A-A723-6D42-92BD-1CFF1DA3B95D}" destId="{0469B3A6-56C8-0A40-AF5F-FBC875DFE7B7}" srcOrd="1" destOrd="0" parTransId="{8DD85416-69DB-7348-94CB-6F0467D2D7DB}" sibTransId="{6151C9E4-30E6-9340-B1DE-03FB1FFE22B1}"/>
    <dgm:cxn modelId="{CD82F139-CAAB-0A43-96E0-F2381AB54EF5}" type="presOf" srcId="{4209E12F-42BC-BE45-A0E3-7CA70CBC7D1B}" destId="{64068FEE-3300-D843-A489-9A6CDF8D3C94}" srcOrd="0" destOrd="0" presId="urn:microsoft.com/office/officeart/2008/layout/VerticalCurvedList#1"/>
    <dgm:cxn modelId="{0B352F13-ED68-DD45-BEC5-BB5F928FAFB9}" type="presOf" srcId="{0469B3A6-56C8-0A40-AF5F-FBC875DFE7B7}" destId="{03C4562E-E582-2F4F-A351-C5C38DACA858}" srcOrd="0" destOrd="0" presId="urn:microsoft.com/office/officeart/2008/layout/VerticalCurvedList#1"/>
    <dgm:cxn modelId="{696C2DF7-ABFC-624F-88D3-68A735419BD7}" type="presOf" srcId="{A210A570-E67C-CE4D-A7FF-A8DF9EB11976}" destId="{18305E23-C8E4-0541-B0AF-BCF5CF80920D}" srcOrd="0" destOrd="0" presId="urn:microsoft.com/office/officeart/2008/layout/VerticalCurvedList#1"/>
    <dgm:cxn modelId="{2D92BD22-F0CF-428F-9E52-48FFF9BE76F2}" type="presOf" srcId="{B5858608-3FD1-7A43-A8FD-A9803D9C5F32}" destId="{4CDE676F-A598-4E68-B00F-C6EB0E41007A}" srcOrd="0" destOrd="0" presId="urn:microsoft.com/office/officeart/2008/layout/VerticalCurvedList#1"/>
    <dgm:cxn modelId="{8DFC9F47-04AF-8345-A66F-FDA765FBE592}" srcId="{58C7522A-A723-6D42-92BD-1CFF1DA3B95D}" destId="{4209E12F-42BC-BE45-A0E3-7CA70CBC7D1B}" srcOrd="0" destOrd="0" parTransId="{FED1F90F-7626-2C4F-9635-AB701475C997}" sibTransId="{A210A570-E67C-CE4D-A7FF-A8DF9EB11976}"/>
    <dgm:cxn modelId="{3133E219-155A-3A49-8F7E-A4D3A874A2A0}" srcId="{58C7522A-A723-6D42-92BD-1CFF1DA3B95D}" destId="{B5858608-3FD1-7A43-A8FD-A9803D9C5F32}" srcOrd="2" destOrd="0" parTransId="{4BAF9337-4A5C-5342-ADD0-429E8429DD57}" sibTransId="{1F44BA50-9A4C-4348-8A0F-2475884C7BC7}"/>
    <dgm:cxn modelId="{6F6C658D-423D-A34F-B3F2-C84965106C56}" type="presOf" srcId="{58C7522A-A723-6D42-92BD-1CFF1DA3B95D}" destId="{DDF78407-BB3F-6942-A922-6F8545BEB305}" srcOrd="0" destOrd="0" presId="urn:microsoft.com/office/officeart/2008/layout/VerticalCurvedList#1"/>
    <dgm:cxn modelId="{D77BB95A-5ED7-EC4E-9523-E343CFD02B57}" type="presParOf" srcId="{DDF78407-BB3F-6942-A922-6F8545BEB305}" destId="{AAEC20ED-9344-2340-A60A-A7BA063FF94C}" srcOrd="0" destOrd="0" presId="urn:microsoft.com/office/officeart/2008/layout/VerticalCurvedList#1"/>
    <dgm:cxn modelId="{B12784F2-8D40-1744-B324-A4B04A59418C}" type="presParOf" srcId="{AAEC20ED-9344-2340-A60A-A7BA063FF94C}" destId="{21F50507-BC07-CF43-AEFA-2675BEB0BEF3}" srcOrd="0" destOrd="0" presId="urn:microsoft.com/office/officeart/2008/layout/VerticalCurvedList#1"/>
    <dgm:cxn modelId="{85688C80-B1BC-864F-98A0-6658225D22CB}" type="presParOf" srcId="{21F50507-BC07-CF43-AEFA-2675BEB0BEF3}" destId="{7A4F4CF2-539F-E448-ABB8-B69306FFBD71}" srcOrd="0" destOrd="0" presId="urn:microsoft.com/office/officeart/2008/layout/VerticalCurvedList#1"/>
    <dgm:cxn modelId="{95977A26-05AB-DE4B-BE6C-425C203D3180}" type="presParOf" srcId="{21F50507-BC07-CF43-AEFA-2675BEB0BEF3}" destId="{18305E23-C8E4-0541-B0AF-BCF5CF80920D}" srcOrd="1" destOrd="0" presId="urn:microsoft.com/office/officeart/2008/layout/VerticalCurvedList#1"/>
    <dgm:cxn modelId="{49EDDA33-26B4-C64C-A3BE-E4FBBD88202B}" type="presParOf" srcId="{21F50507-BC07-CF43-AEFA-2675BEB0BEF3}" destId="{61A2618C-7EBA-1B40-8AF6-89661CBFD24B}" srcOrd="2" destOrd="0" presId="urn:microsoft.com/office/officeart/2008/layout/VerticalCurvedList#1"/>
    <dgm:cxn modelId="{BCA6A984-65DE-2A45-AF6E-074761494C29}" type="presParOf" srcId="{21F50507-BC07-CF43-AEFA-2675BEB0BEF3}" destId="{FA56FBF8-6178-B444-9945-3A69FE87FDA9}" srcOrd="3" destOrd="0" presId="urn:microsoft.com/office/officeart/2008/layout/VerticalCurvedList#1"/>
    <dgm:cxn modelId="{3BE128C7-C944-7C40-83CA-D53F084AE3C7}" type="presParOf" srcId="{AAEC20ED-9344-2340-A60A-A7BA063FF94C}" destId="{64068FEE-3300-D843-A489-9A6CDF8D3C94}" srcOrd="1" destOrd="0" presId="urn:microsoft.com/office/officeart/2008/layout/VerticalCurvedList#1"/>
    <dgm:cxn modelId="{45F42FB0-5A6C-B143-A049-D7D691240E25}" type="presParOf" srcId="{AAEC20ED-9344-2340-A60A-A7BA063FF94C}" destId="{C9569F79-639F-2840-AE32-0D8B74FBE64A}" srcOrd="2" destOrd="0" presId="urn:microsoft.com/office/officeart/2008/layout/VerticalCurvedList#1"/>
    <dgm:cxn modelId="{E5DCED11-443F-D844-886D-12E1C6BD021F}" type="presParOf" srcId="{C9569F79-639F-2840-AE32-0D8B74FBE64A}" destId="{E6B7D27C-3A76-6C45-B98E-0DEAF4F5799B}" srcOrd="0" destOrd="0" presId="urn:microsoft.com/office/officeart/2008/layout/VerticalCurvedList#1"/>
    <dgm:cxn modelId="{2D4C6A1E-0FD2-814B-88F8-0EDFA0870478}" type="presParOf" srcId="{AAEC20ED-9344-2340-A60A-A7BA063FF94C}" destId="{03C4562E-E582-2F4F-A351-C5C38DACA858}" srcOrd="3" destOrd="0" presId="urn:microsoft.com/office/officeart/2008/layout/VerticalCurvedList#1"/>
    <dgm:cxn modelId="{BFBAF141-E6AA-1944-A8E6-478142C9CCB1}" type="presParOf" srcId="{AAEC20ED-9344-2340-A60A-A7BA063FF94C}" destId="{D503F7EC-8972-F14E-8E99-7A428760C1D7}" srcOrd="4" destOrd="0" presId="urn:microsoft.com/office/officeart/2008/layout/VerticalCurvedList#1"/>
    <dgm:cxn modelId="{B56358C2-E494-E041-B376-5F48CC9DBAA4}" type="presParOf" srcId="{D503F7EC-8972-F14E-8E99-7A428760C1D7}" destId="{10E16D86-8365-0A48-BCEC-498A3CFDC4EA}" srcOrd="0" destOrd="0" presId="urn:microsoft.com/office/officeart/2008/layout/VerticalCurvedList#1"/>
    <dgm:cxn modelId="{0266363A-F190-4F0B-BF74-F63295E62408}" type="presParOf" srcId="{AAEC20ED-9344-2340-A60A-A7BA063FF94C}" destId="{4CDE676F-A598-4E68-B00F-C6EB0E41007A}" srcOrd="5" destOrd="0" presId="urn:microsoft.com/office/officeart/2008/layout/VerticalCurvedList#1"/>
    <dgm:cxn modelId="{A439BE8D-7624-4843-B0C2-9BCFCCC83297}" type="presParOf" srcId="{AAEC20ED-9344-2340-A60A-A7BA063FF94C}" destId="{9BFD5167-5CA5-4A00-A552-239B036E542E}" srcOrd="6" destOrd="0" presId="urn:microsoft.com/office/officeart/2008/layout/VerticalCurvedList#1"/>
    <dgm:cxn modelId="{0A91EC02-DC85-43F4-AB40-0A7076B140A7}" type="presParOf" srcId="{9BFD5167-5CA5-4A00-A552-239B036E542E}" destId="{A00CF8C1-9EE6-F544-9B2C-B1779485B594}"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6C69D-1851-4FE8-A27B-E726BADEA9EE}" type="doc">
      <dgm:prSet loTypeId="urn:microsoft.com/office/officeart/2005/8/layout/process1" loCatId="process" qsTypeId="urn:microsoft.com/office/officeart/2005/8/quickstyle/simple1" qsCatId="simple" csTypeId="urn:microsoft.com/office/officeart/2005/8/colors/accent1_2" csCatId="accent1" phldr="1"/>
      <dgm:spPr/>
    </dgm:pt>
    <dgm:pt modelId="{3534436C-105B-4EE5-B8E8-B2AA953BCBED}">
      <dgm:prSet phldrT="[文本]"/>
      <dgm:spPr/>
      <dgm:t>
        <a:bodyPr/>
        <a:lstStyle/>
        <a:p>
          <a:r>
            <a:rPr lang="zh-CN" altLang="en-US" dirty="0" smtClean="0"/>
            <a:t>去除对模型明显无意义的特征如机构编码、档案流水号等</a:t>
          </a:r>
          <a:endParaRPr lang="zh-CN" altLang="en-US" dirty="0"/>
        </a:p>
      </dgm:t>
    </dgm:pt>
    <dgm:pt modelId="{3E9C701D-034D-4DFC-A3AD-2CB6F53E6358}" type="parTrans" cxnId="{A74ED2A1-E59E-4D7D-AC85-A6C409DD75A0}">
      <dgm:prSet/>
      <dgm:spPr/>
      <dgm:t>
        <a:bodyPr/>
        <a:lstStyle/>
        <a:p>
          <a:endParaRPr lang="zh-CN" altLang="en-US"/>
        </a:p>
      </dgm:t>
    </dgm:pt>
    <dgm:pt modelId="{45CA34DB-4747-4A52-B002-36F23903A035}" type="sibTrans" cxnId="{A74ED2A1-E59E-4D7D-AC85-A6C409DD75A0}">
      <dgm:prSet/>
      <dgm:spPr/>
      <dgm:t>
        <a:bodyPr/>
        <a:lstStyle/>
        <a:p>
          <a:endParaRPr lang="zh-CN" altLang="en-US"/>
        </a:p>
      </dgm:t>
    </dgm:pt>
    <dgm:pt modelId="{3FC7B3C5-D4F0-433B-8B90-AFB13E79A62C}">
      <dgm:prSet phldrT="[文本]"/>
      <dgm:spPr/>
      <dgm:t>
        <a:bodyPr/>
        <a:lstStyle/>
        <a:p>
          <a:r>
            <a:rPr lang="zh-CN" altLang="en-US" dirty="0" smtClean="0"/>
            <a:t>删除缺失值在</a:t>
          </a:r>
          <a:r>
            <a:rPr lang="en-US" altLang="zh-CN" dirty="0" smtClean="0"/>
            <a:t>70%</a:t>
          </a:r>
          <a:r>
            <a:rPr lang="zh-CN" altLang="en-US" dirty="0" smtClean="0"/>
            <a:t>以上的特征</a:t>
          </a:r>
          <a:endParaRPr lang="zh-CN" altLang="en-US" dirty="0"/>
        </a:p>
      </dgm:t>
    </dgm:pt>
    <dgm:pt modelId="{E2F5F25F-0348-438B-B573-DE2CD08A11A4}" type="parTrans" cxnId="{F1EA4FEE-BECA-4D55-A715-C5C55B663D52}">
      <dgm:prSet/>
      <dgm:spPr/>
      <dgm:t>
        <a:bodyPr/>
        <a:lstStyle/>
        <a:p>
          <a:endParaRPr lang="zh-CN" altLang="en-US"/>
        </a:p>
      </dgm:t>
    </dgm:pt>
    <dgm:pt modelId="{3A79774F-022E-4AA7-BBF3-5BB0CC5D6FBE}" type="sibTrans" cxnId="{F1EA4FEE-BECA-4D55-A715-C5C55B663D52}">
      <dgm:prSet/>
      <dgm:spPr/>
      <dgm:t>
        <a:bodyPr/>
        <a:lstStyle/>
        <a:p>
          <a:endParaRPr lang="zh-CN" altLang="en-US"/>
        </a:p>
      </dgm:t>
    </dgm:pt>
    <dgm:pt modelId="{8DFB205A-65F9-45EF-96BD-BFE6C392129F}">
      <dgm:prSet phldrT="[文本]"/>
      <dgm:spPr/>
      <dgm:t>
        <a:bodyPr/>
        <a:lstStyle/>
        <a:p>
          <a:r>
            <a:rPr lang="zh-CN" altLang="en-US" dirty="0" smtClean="0"/>
            <a:t>异常值检测（检测表）、处理（缺失值）</a:t>
          </a:r>
          <a:endParaRPr lang="zh-CN" altLang="en-US" dirty="0"/>
        </a:p>
      </dgm:t>
    </dgm:pt>
    <dgm:pt modelId="{C7B2C5F2-E81B-430D-8522-7BE6A59D83DF}" type="parTrans" cxnId="{CF899327-E349-4D0A-8DE4-22FDE7084C90}">
      <dgm:prSet/>
      <dgm:spPr/>
      <dgm:t>
        <a:bodyPr/>
        <a:lstStyle/>
        <a:p>
          <a:endParaRPr lang="zh-CN" altLang="en-US"/>
        </a:p>
      </dgm:t>
    </dgm:pt>
    <dgm:pt modelId="{A171D8AE-5A7C-4A5A-904C-517AE1F46D10}" type="sibTrans" cxnId="{CF899327-E349-4D0A-8DE4-22FDE7084C90}">
      <dgm:prSet/>
      <dgm:spPr/>
      <dgm:t>
        <a:bodyPr/>
        <a:lstStyle/>
        <a:p>
          <a:endParaRPr lang="zh-CN" altLang="en-US"/>
        </a:p>
      </dgm:t>
    </dgm:pt>
    <dgm:pt modelId="{DB14EDDC-E2F0-4918-B746-23A7FB59EDA1}">
      <dgm:prSet phldrT="[文本]"/>
      <dgm:spPr/>
      <dgm:t>
        <a:bodyPr/>
        <a:lstStyle/>
        <a:p>
          <a:r>
            <a:rPr lang="zh-CN" altLang="en-US" dirty="0" smtClean="0"/>
            <a:t>缺失值处理</a:t>
          </a:r>
          <a:endParaRPr lang="en-US" altLang="zh-CN" dirty="0" smtClean="0"/>
        </a:p>
        <a:p>
          <a:r>
            <a:rPr lang="zh-CN" altLang="en-US" dirty="0" smtClean="0"/>
            <a:t>（不变性</a:t>
          </a:r>
          <a:r>
            <a:rPr lang="en-US" altLang="zh-CN" dirty="0" smtClean="0"/>
            <a:t>-</a:t>
          </a:r>
          <a:r>
            <a:rPr lang="zh-CN" altLang="en-US" dirty="0" smtClean="0"/>
            <a:t>均值、易变性特征</a:t>
          </a:r>
          <a:r>
            <a:rPr lang="en-US" altLang="zh-CN" dirty="0" smtClean="0"/>
            <a:t>-</a:t>
          </a:r>
          <a:r>
            <a:rPr lang="zh-CN" altLang="en-US" dirty="0" smtClean="0"/>
            <a:t>零值）</a:t>
          </a:r>
          <a:endParaRPr lang="zh-CN" altLang="en-US" dirty="0"/>
        </a:p>
      </dgm:t>
    </dgm:pt>
    <dgm:pt modelId="{91C39818-51CF-41BF-A04C-D2FB4731CAC2}" type="parTrans" cxnId="{62D1ACBC-FA16-4D7E-B1D1-433C293EABE1}">
      <dgm:prSet/>
      <dgm:spPr/>
      <dgm:t>
        <a:bodyPr/>
        <a:lstStyle/>
        <a:p>
          <a:endParaRPr lang="zh-CN" altLang="en-US"/>
        </a:p>
      </dgm:t>
    </dgm:pt>
    <dgm:pt modelId="{0BC03078-66BC-4FD6-8E5D-9E2F92032041}" type="sibTrans" cxnId="{62D1ACBC-FA16-4D7E-B1D1-433C293EABE1}">
      <dgm:prSet/>
      <dgm:spPr/>
      <dgm:t>
        <a:bodyPr/>
        <a:lstStyle/>
        <a:p>
          <a:endParaRPr lang="zh-CN" altLang="en-US"/>
        </a:p>
      </dgm:t>
    </dgm:pt>
    <dgm:pt modelId="{5CA6B22E-2C54-41FD-ACB0-B1821300AB5E}" type="pres">
      <dgm:prSet presAssocID="{6386C69D-1851-4FE8-A27B-E726BADEA9EE}" presName="Name0" presStyleCnt="0">
        <dgm:presLayoutVars>
          <dgm:dir/>
          <dgm:resizeHandles val="exact"/>
        </dgm:presLayoutVars>
      </dgm:prSet>
      <dgm:spPr/>
    </dgm:pt>
    <dgm:pt modelId="{05B1D012-8F68-412E-A0D8-8FAE4B66124F}" type="pres">
      <dgm:prSet presAssocID="{3534436C-105B-4EE5-B8E8-B2AA953BCBED}" presName="node" presStyleLbl="node1" presStyleIdx="0" presStyleCnt="4">
        <dgm:presLayoutVars>
          <dgm:bulletEnabled val="1"/>
        </dgm:presLayoutVars>
      </dgm:prSet>
      <dgm:spPr/>
      <dgm:t>
        <a:bodyPr/>
        <a:lstStyle/>
        <a:p>
          <a:endParaRPr lang="zh-CN" altLang="en-US"/>
        </a:p>
      </dgm:t>
    </dgm:pt>
    <dgm:pt modelId="{16A290C3-8B99-446B-849A-A6D50F277947}" type="pres">
      <dgm:prSet presAssocID="{45CA34DB-4747-4A52-B002-36F23903A035}" presName="sibTrans" presStyleLbl="sibTrans2D1" presStyleIdx="0" presStyleCnt="3"/>
      <dgm:spPr/>
    </dgm:pt>
    <dgm:pt modelId="{CB848744-3D64-4F8F-9AAD-AF17105D336A}" type="pres">
      <dgm:prSet presAssocID="{45CA34DB-4747-4A52-B002-36F23903A035}" presName="connectorText" presStyleLbl="sibTrans2D1" presStyleIdx="0" presStyleCnt="3"/>
      <dgm:spPr/>
    </dgm:pt>
    <dgm:pt modelId="{9D6BBD6C-2617-4AE9-A95B-2E5D26BB96B9}" type="pres">
      <dgm:prSet presAssocID="{3FC7B3C5-D4F0-433B-8B90-AFB13E79A62C}" presName="node" presStyleLbl="node1" presStyleIdx="1" presStyleCnt="4">
        <dgm:presLayoutVars>
          <dgm:bulletEnabled val="1"/>
        </dgm:presLayoutVars>
      </dgm:prSet>
      <dgm:spPr/>
      <dgm:t>
        <a:bodyPr/>
        <a:lstStyle/>
        <a:p>
          <a:endParaRPr lang="zh-CN" altLang="en-US"/>
        </a:p>
      </dgm:t>
    </dgm:pt>
    <dgm:pt modelId="{FEAD2B92-A3A0-4D6E-9651-15EF4D1D14C8}" type="pres">
      <dgm:prSet presAssocID="{3A79774F-022E-4AA7-BBF3-5BB0CC5D6FBE}" presName="sibTrans" presStyleLbl="sibTrans2D1" presStyleIdx="1" presStyleCnt="3"/>
      <dgm:spPr/>
    </dgm:pt>
    <dgm:pt modelId="{3AC2FE96-EC07-4810-94B5-B2961E0B4A81}" type="pres">
      <dgm:prSet presAssocID="{3A79774F-022E-4AA7-BBF3-5BB0CC5D6FBE}" presName="connectorText" presStyleLbl="sibTrans2D1" presStyleIdx="1" presStyleCnt="3"/>
      <dgm:spPr/>
    </dgm:pt>
    <dgm:pt modelId="{474D5E33-232A-4D95-A92D-9AB35F08A696}" type="pres">
      <dgm:prSet presAssocID="{8DFB205A-65F9-45EF-96BD-BFE6C392129F}" presName="node" presStyleLbl="node1" presStyleIdx="2" presStyleCnt="4">
        <dgm:presLayoutVars>
          <dgm:bulletEnabled val="1"/>
        </dgm:presLayoutVars>
      </dgm:prSet>
      <dgm:spPr/>
      <dgm:t>
        <a:bodyPr/>
        <a:lstStyle/>
        <a:p>
          <a:endParaRPr lang="zh-CN" altLang="en-US"/>
        </a:p>
      </dgm:t>
    </dgm:pt>
    <dgm:pt modelId="{C2AC0A5F-4FB5-4AAD-ACCB-E4418CC0F114}" type="pres">
      <dgm:prSet presAssocID="{A171D8AE-5A7C-4A5A-904C-517AE1F46D10}" presName="sibTrans" presStyleLbl="sibTrans2D1" presStyleIdx="2" presStyleCnt="3"/>
      <dgm:spPr/>
    </dgm:pt>
    <dgm:pt modelId="{79DA8F25-7D22-4400-918C-AEA972826D03}" type="pres">
      <dgm:prSet presAssocID="{A171D8AE-5A7C-4A5A-904C-517AE1F46D10}" presName="connectorText" presStyleLbl="sibTrans2D1" presStyleIdx="2" presStyleCnt="3"/>
      <dgm:spPr/>
    </dgm:pt>
    <dgm:pt modelId="{80B10B02-E679-427B-87D1-6A1F4780EE52}" type="pres">
      <dgm:prSet presAssocID="{DB14EDDC-E2F0-4918-B746-23A7FB59EDA1}" presName="node" presStyleLbl="node1" presStyleIdx="3" presStyleCnt="4">
        <dgm:presLayoutVars>
          <dgm:bulletEnabled val="1"/>
        </dgm:presLayoutVars>
      </dgm:prSet>
      <dgm:spPr/>
      <dgm:t>
        <a:bodyPr/>
        <a:lstStyle/>
        <a:p>
          <a:endParaRPr lang="zh-CN" altLang="en-US"/>
        </a:p>
      </dgm:t>
    </dgm:pt>
  </dgm:ptLst>
  <dgm:cxnLst>
    <dgm:cxn modelId="{81FB25E8-25CA-40E6-856B-6DB4DEA608DF}" type="presOf" srcId="{3FC7B3C5-D4F0-433B-8B90-AFB13E79A62C}" destId="{9D6BBD6C-2617-4AE9-A95B-2E5D26BB96B9}" srcOrd="0" destOrd="0" presId="urn:microsoft.com/office/officeart/2005/8/layout/process1"/>
    <dgm:cxn modelId="{A74ED2A1-E59E-4D7D-AC85-A6C409DD75A0}" srcId="{6386C69D-1851-4FE8-A27B-E726BADEA9EE}" destId="{3534436C-105B-4EE5-B8E8-B2AA953BCBED}" srcOrd="0" destOrd="0" parTransId="{3E9C701D-034D-4DFC-A3AD-2CB6F53E6358}" sibTransId="{45CA34DB-4747-4A52-B002-36F23903A035}"/>
    <dgm:cxn modelId="{54E43C93-09C7-4FA3-8C6F-77EF3B5067B3}" type="presOf" srcId="{8DFB205A-65F9-45EF-96BD-BFE6C392129F}" destId="{474D5E33-232A-4D95-A92D-9AB35F08A696}" srcOrd="0" destOrd="0" presId="urn:microsoft.com/office/officeart/2005/8/layout/process1"/>
    <dgm:cxn modelId="{F6BEB0C3-B279-4F06-930A-0D66FEE66628}" type="presOf" srcId="{A171D8AE-5A7C-4A5A-904C-517AE1F46D10}" destId="{C2AC0A5F-4FB5-4AAD-ACCB-E4418CC0F114}" srcOrd="0" destOrd="0" presId="urn:microsoft.com/office/officeart/2005/8/layout/process1"/>
    <dgm:cxn modelId="{CF899327-E349-4D0A-8DE4-22FDE7084C90}" srcId="{6386C69D-1851-4FE8-A27B-E726BADEA9EE}" destId="{8DFB205A-65F9-45EF-96BD-BFE6C392129F}" srcOrd="2" destOrd="0" parTransId="{C7B2C5F2-E81B-430D-8522-7BE6A59D83DF}" sibTransId="{A171D8AE-5A7C-4A5A-904C-517AE1F46D10}"/>
    <dgm:cxn modelId="{1C8B27BF-74F4-4526-BC95-A4472AF5A3FF}" type="presOf" srcId="{3A79774F-022E-4AA7-BBF3-5BB0CC5D6FBE}" destId="{FEAD2B92-A3A0-4D6E-9651-15EF4D1D14C8}" srcOrd="0" destOrd="0" presId="urn:microsoft.com/office/officeart/2005/8/layout/process1"/>
    <dgm:cxn modelId="{AF6A8B47-4648-4FAF-A139-9D71C7481870}" type="presOf" srcId="{6386C69D-1851-4FE8-A27B-E726BADEA9EE}" destId="{5CA6B22E-2C54-41FD-ACB0-B1821300AB5E}" srcOrd="0" destOrd="0" presId="urn:microsoft.com/office/officeart/2005/8/layout/process1"/>
    <dgm:cxn modelId="{A5DD7D17-144B-4026-A429-D27F0D68754F}" type="presOf" srcId="{3A79774F-022E-4AA7-BBF3-5BB0CC5D6FBE}" destId="{3AC2FE96-EC07-4810-94B5-B2961E0B4A81}" srcOrd="1" destOrd="0" presId="urn:microsoft.com/office/officeart/2005/8/layout/process1"/>
    <dgm:cxn modelId="{62D1ACBC-FA16-4D7E-B1D1-433C293EABE1}" srcId="{6386C69D-1851-4FE8-A27B-E726BADEA9EE}" destId="{DB14EDDC-E2F0-4918-B746-23A7FB59EDA1}" srcOrd="3" destOrd="0" parTransId="{91C39818-51CF-41BF-A04C-D2FB4731CAC2}" sibTransId="{0BC03078-66BC-4FD6-8E5D-9E2F92032041}"/>
    <dgm:cxn modelId="{72111F4C-39C8-478A-82F0-C47CBDB5F51D}" type="presOf" srcId="{45CA34DB-4747-4A52-B002-36F23903A035}" destId="{CB848744-3D64-4F8F-9AAD-AF17105D336A}" srcOrd="1" destOrd="0" presId="urn:microsoft.com/office/officeart/2005/8/layout/process1"/>
    <dgm:cxn modelId="{F1EA4FEE-BECA-4D55-A715-C5C55B663D52}" srcId="{6386C69D-1851-4FE8-A27B-E726BADEA9EE}" destId="{3FC7B3C5-D4F0-433B-8B90-AFB13E79A62C}" srcOrd="1" destOrd="0" parTransId="{E2F5F25F-0348-438B-B573-DE2CD08A11A4}" sibTransId="{3A79774F-022E-4AA7-BBF3-5BB0CC5D6FBE}"/>
    <dgm:cxn modelId="{1D686790-0A79-4C53-BB4F-C741F882B7C8}" type="presOf" srcId="{DB14EDDC-E2F0-4918-B746-23A7FB59EDA1}" destId="{80B10B02-E679-427B-87D1-6A1F4780EE52}" srcOrd="0" destOrd="0" presId="urn:microsoft.com/office/officeart/2005/8/layout/process1"/>
    <dgm:cxn modelId="{BA54E5B8-51A2-4149-9D4E-3496A25C6578}" type="presOf" srcId="{3534436C-105B-4EE5-B8E8-B2AA953BCBED}" destId="{05B1D012-8F68-412E-A0D8-8FAE4B66124F}" srcOrd="0" destOrd="0" presId="urn:microsoft.com/office/officeart/2005/8/layout/process1"/>
    <dgm:cxn modelId="{E7A786C4-CCDB-487F-AE82-F726EC02FC4F}" type="presOf" srcId="{45CA34DB-4747-4A52-B002-36F23903A035}" destId="{16A290C3-8B99-446B-849A-A6D50F277947}" srcOrd="0" destOrd="0" presId="urn:microsoft.com/office/officeart/2005/8/layout/process1"/>
    <dgm:cxn modelId="{D3F3AF4B-A57A-4508-8AD4-0C24A1028CC3}" type="presOf" srcId="{A171D8AE-5A7C-4A5A-904C-517AE1F46D10}" destId="{79DA8F25-7D22-4400-918C-AEA972826D03}" srcOrd="1" destOrd="0" presId="urn:microsoft.com/office/officeart/2005/8/layout/process1"/>
    <dgm:cxn modelId="{276BADDE-38B2-48E6-A509-052BEEC1F5AA}" type="presParOf" srcId="{5CA6B22E-2C54-41FD-ACB0-B1821300AB5E}" destId="{05B1D012-8F68-412E-A0D8-8FAE4B66124F}" srcOrd="0" destOrd="0" presId="urn:microsoft.com/office/officeart/2005/8/layout/process1"/>
    <dgm:cxn modelId="{D915D405-54C5-4240-BD09-66DD757587F8}" type="presParOf" srcId="{5CA6B22E-2C54-41FD-ACB0-B1821300AB5E}" destId="{16A290C3-8B99-446B-849A-A6D50F277947}" srcOrd="1" destOrd="0" presId="urn:microsoft.com/office/officeart/2005/8/layout/process1"/>
    <dgm:cxn modelId="{2B01AA28-D071-4DF9-A260-170B6A505681}" type="presParOf" srcId="{16A290C3-8B99-446B-849A-A6D50F277947}" destId="{CB848744-3D64-4F8F-9AAD-AF17105D336A}" srcOrd="0" destOrd="0" presId="urn:microsoft.com/office/officeart/2005/8/layout/process1"/>
    <dgm:cxn modelId="{7CCD7DBA-BCCF-462E-940A-D4C026CBE2C7}" type="presParOf" srcId="{5CA6B22E-2C54-41FD-ACB0-B1821300AB5E}" destId="{9D6BBD6C-2617-4AE9-A95B-2E5D26BB96B9}" srcOrd="2" destOrd="0" presId="urn:microsoft.com/office/officeart/2005/8/layout/process1"/>
    <dgm:cxn modelId="{AD2462D1-A3D1-4256-ADDA-CD11EA695476}" type="presParOf" srcId="{5CA6B22E-2C54-41FD-ACB0-B1821300AB5E}" destId="{FEAD2B92-A3A0-4D6E-9651-15EF4D1D14C8}" srcOrd="3" destOrd="0" presId="urn:microsoft.com/office/officeart/2005/8/layout/process1"/>
    <dgm:cxn modelId="{8F45355F-3A6E-4D98-A2E6-CCEDDD3D646C}" type="presParOf" srcId="{FEAD2B92-A3A0-4D6E-9651-15EF4D1D14C8}" destId="{3AC2FE96-EC07-4810-94B5-B2961E0B4A81}" srcOrd="0" destOrd="0" presId="urn:microsoft.com/office/officeart/2005/8/layout/process1"/>
    <dgm:cxn modelId="{0AC4FD7C-E241-4F3A-8CD4-171CDC7CE576}" type="presParOf" srcId="{5CA6B22E-2C54-41FD-ACB0-B1821300AB5E}" destId="{474D5E33-232A-4D95-A92D-9AB35F08A696}" srcOrd="4" destOrd="0" presId="urn:microsoft.com/office/officeart/2005/8/layout/process1"/>
    <dgm:cxn modelId="{70808279-A106-4D9A-8ACC-DF0BEA21073A}" type="presParOf" srcId="{5CA6B22E-2C54-41FD-ACB0-B1821300AB5E}" destId="{C2AC0A5F-4FB5-4AAD-ACCB-E4418CC0F114}" srcOrd="5" destOrd="0" presId="urn:microsoft.com/office/officeart/2005/8/layout/process1"/>
    <dgm:cxn modelId="{52A00BD1-28E5-4699-BC08-FF0EE2883F0E}" type="presParOf" srcId="{C2AC0A5F-4FB5-4AAD-ACCB-E4418CC0F114}" destId="{79DA8F25-7D22-4400-918C-AEA972826D03}" srcOrd="0" destOrd="0" presId="urn:microsoft.com/office/officeart/2005/8/layout/process1"/>
    <dgm:cxn modelId="{89CBBD7A-1D98-44D4-9370-02035AB08689}" type="presParOf" srcId="{5CA6B22E-2C54-41FD-ACB0-B1821300AB5E}" destId="{80B10B02-E679-427B-87D1-6A1F4780EE5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05E23-C8E4-0541-B0AF-BCF5CF80920D}">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068FEE-3300-D843-A489-9A6CDF8D3C94}">
      <dsp:nvSpPr>
        <dsp:cNvPr id="0" name=""/>
        <dsp:cNvSpPr/>
      </dsp:nvSpPr>
      <dsp:spPr>
        <a:xfrm>
          <a:off x="564979" y="406400"/>
          <a:ext cx="5475833" cy="812800"/>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kern="1200" dirty="0" smtClean="0"/>
            <a:t>论文选题背景</a:t>
          </a:r>
          <a:endParaRPr lang="zh-CN" altLang="en-US" sz="4000" kern="1200" dirty="0"/>
        </a:p>
      </dsp:txBody>
      <dsp:txXfrm>
        <a:off x="564979" y="406400"/>
        <a:ext cx="5475833" cy="812800"/>
      </dsp:txXfrm>
    </dsp:sp>
    <dsp:sp modelId="{E6B7D27C-3A76-6C45-B98E-0DEAF4F5799B}">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C4562E-E582-2F4F-A351-C5C38DACA858}">
      <dsp:nvSpPr>
        <dsp:cNvPr id="0" name=""/>
        <dsp:cNvSpPr/>
      </dsp:nvSpPr>
      <dsp:spPr>
        <a:xfrm>
          <a:off x="860432" y="1625599"/>
          <a:ext cx="5180380" cy="812800"/>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kern="1200" dirty="0" smtClean="0"/>
            <a:t>工作内容</a:t>
          </a:r>
          <a:endParaRPr lang="zh-CN" altLang="en-US" sz="4000" kern="1200" dirty="0"/>
        </a:p>
      </dsp:txBody>
      <dsp:txXfrm>
        <a:off x="860432" y="1625599"/>
        <a:ext cx="5180380" cy="812800"/>
      </dsp:txXfrm>
    </dsp:sp>
    <dsp:sp modelId="{10E16D86-8365-0A48-BCEC-498A3CFDC4EA}">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4CDE676F-A598-4E68-B00F-C6EB0E41007A}">
      <dsp:nvSpPr>
        <dsp:cNvPr id="0" name=""/>
        <dsp:cNvSpPr/>
      </dsp:nvSpPr>
      <dsp:spPr>
        <a:xfrm>
          <a:off x="564979" y="2844800"/>
          <a:ext cx="5475833" cy="812800"/>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kern="1200" dirty="0" smtClean="0"/>
            <a:t>下一步</a:t>
          </a:r>
          <a:r>
            <a:rPr lang="zh-CN" altLang="en-US" sz="4000" kern="1200" dirty="0" smtClean="0"/>
            <a:t>计划</a:t>
          </a:r>
          <a:endParaRPr lang="zh-CN" altLang="en-US" sz="4000" kern="1200" dirty="0"/>
        </a:p>
      </dsp:txBody>
      <dsp:txXfrm>
        <a:off x="564979" y="2844800"/>
        <a:ext cx="5475833" cy="812800"/>
      </dsp:txXfrm>
    </dsp:sp>
    <dsp:sp modelId="{A00CF8C1-9EE6-F544-9B2C-B1779485B594}">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1D012-8F68-412E-A0D8-8FAE4B66124F}">
      <dsp:nvSpPr>
        <dsp:cNvPr id="0" name=""/>
        <dsp:cNvSpPr/>
      </dsp:nvSpPr>
      <dsp:spPr>
        <a:xfrm>
          <a:off x="3607" y="726532"/>
          <a:ext cx="1577083" cy="156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去除对模型明显无意义的特征如机构编码、档案流水号等</a:t>
          </a:r>
          <a:endParaRPr lang="zh-CN" altLang="en-US" sz="1800" kern="1200" dirty="0"/>
        </a:p>
      </dsp:txBody>
      <dsp:txXfrm>
        <a:off x="49509" y="772434"/>
        <a:ext cx="1485279" cy="1475422"/>
      </dsp:txXfrm>
    </dsp:sp>
    <dsp:sp modelId="{16A290C3-8B99-446B-849A-A6D50F277947}">
      <dsp:nvSpPr>
        <dsp:cNvPr id="0" name=""/>
        <dsp:cNvSpPr/>
      </dsp:nvSpPr>
      <dsp:spPr>
        <a:xfrm>
          <a:off x="1738398" y="1314587"/>
          <a:ext cx="334341" cy="391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38398" y="1392810"/>
        <a:ext cx="234039" cy="234670"/>
      </dsp:txXfrm>
    </dsp:sp>
    <dsp:sp modelId="{9D6BBD6C-2617-4AE9-A95B-2E5D26BB96B9}">
      <dsp:nvSpPr>
        <dsp:cNvPr id="0" name=""/>
        <dsp:cNvSpPr/>
      </dsp:nvSpPr>
      <dsp:spPr>
        <a:xfrm>
          <a:off x="2211523" y="726532"/>
          <a:ext cx="1577083" cy="156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删除缺失值在</a:t>
          </a:r>
          <a:r>
            <a:rPr lang="en-US" altLang="zh-CN" sz="1800" kern="1200" dirty="0" smtClean="0"/>
            <a:t>70%</a:t>
          </a:r>
          <a:r>
            <a:rPr lang="zh-CN" altLang="en-US" sz="1800" kern="1200" dirty="0" smtClean="0"/>
            <a:t>以上的特征</a:t>
          </a:r>
          <a:endParaRPr lang="zh-CN" altLang="en-US" sz="1800" kern="1200" dirty="0"/>
        </a:p>
      </dsp:txBody>
      <dsp:txXfrm>
        <a:off x="2257425" y="772434"/>
        <a:ext cx="1485279" cy="1475422"/>
      </dsp:txXfrm>
    </dsp:sp>
    <dsp:sp modelId="{FEAD2B92-A3A0-4D6E-9651-15EF4D1D14C8}">
      <dsp:nvSpPr>
        <dsp:cNvPr id="0" name=""/>
        <dsp:cNvSpPr/>
      </dsp:nvSpPr>
      <dsp:spPr>
        <a:xfrm>
          <a:off x="3946315" y="1314587"/>
          <a:ext cx="334341" cy="391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946315" y="1392810"/>
        <a:ext cx="234039" cy="234670"/>
      </dsp:txXfrm>
    </dsp:sp>
    <dsp:sp modelId="{474D5E33-232A-4D95-A92D-9AB35F08A696}">
      <dsp:nvSpPr>
        <dsp:cNvPr id="0" name=""/>
        <dsp:cNvSpPr/>
      </dsp:nvSpPr>
      <dsp:spPr>
        <a:xfrm>
          <a:off x="4419440" y="726532"/>
          <a:ext cx="1577083" cy="156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异常值检测（检测表）、处理（缺失值）</a:t>
          </a:r>
          <a:endParaRPr lang="zh-CN" altLang="en-US" sz="1800" kern="1200" dirty="0"/>
        </a:p>
      </dsp:txBody>
      <dsp:txXfrm>
        <a:off x="4465342" y="772434"/>
        <a:ext cx="1485279" cy="1475422"/>
      </dsp:txXfrm>
    </dsp:sp>
    <dsp:sp modelId="{C2AC0A5F-4FB5-4AAD-ACCB-E4418CC0F114}">
      <dsp:nvSpPr>
        <dsp:cNvPr id="0" name=""/>
        <dsp:cNvSpPr/>
      </dsp:nvSpPr>
      <dsp:spPr>
        <a:xfrm>
          <a:off x="6154232" y="1314587"/>
          <a:ext cx="334341" cy="391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6154232" y="1392810"/>
        <a:ext cx="234039" cy="234670"/>
      </dsp:txXfrm>
    </dsp:sp>
    <dsp:sp modelId="{80B10B02-E679-427B-87D1-6A1F4780EE52}">
      <dsp:nvSpPr>
        <dsp:cNvPr id="0" name=""/>
        <dsp:cNvSpPr/>
      </dsp:nvSpPr>
      <dsp:spPr>
        <a:xfrm>
          <a:off x="6627357" y="726532"/>
          <a:ext cx="1577083" cy="156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缺失值处理</a:t>
          </a:r>
          <a:endParaRPr lang="en-US" altLang="zh-CN" sz="1800" kern="1200" dirty="0" smtClean="0"/>
        </a:p>
        <a:p>
          <a:pPr lvl="0" algn="ctr" defTabSz="800100">
            <a:lnSpc>
              <a:spcPct val="90000"/>
            </a:lnSpc>
            <a:spcBef>
              <a:spcPct val="0"/>
            </a:spcBef>
            <a:spcAft>
              <a:spcPct val="35000"/>
            </a:spcAft>
          </a:pPr>
          <a:r>
            <a:rPr lang="zh-CN" altLang="en-US" sz="1800" kern="1200" dirty="0" smtClean="0"/>
            <a:t>（不变性</a:t>
          </a:r>
          <a:r>
            <a:rPr lang="en-US" altLang="zh-CN" sz="1800" kern="1200" dirty="0" smtClean="0"/>
            <a:t>-</a:t>
          </a:r>
          <a:r>
            <a:rPr lang="zh-CN" altLang="en-US" sz="1800" kern="1200" dirty="0" smtClean="0"/>
            <a:t>均值、易变性特征</a:t>
          </a:r>
          <a:r>
            <a:rPr lang="en-US" altLang="zh-CN" sz="1800" kern="1200" dirty="0" smtClean="0"/>
            <a:t>-</a:t>
          </a:r>
          <a:r>
            <a:rPr lang="zh-CN" altLang="en-US" sz="1800" kern="1200" dirty="0" smtClean="0"/>
            <a:t>零值）</a:t>
          </a:r>
          <a:endParaRPr lang="zh-CN" altLang="en-US" sz="1800" kern="1200" dirty="0"/>
        </a:p>
      </dsp:txBody>
      <dsp:txXfrm>
        <a:off x="6673259" y="772434"/>
        <a:ext cx="1485279" cy="14754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2017/7/3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346267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sogou.com/lemma/ShowInnerLink.htm?lemmaId=341346&amp;ss_c=ssc.citiao.lin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mn-ea"/>
                <a:sym typeface="+mn-ea"/>
              </a:rPr>
              <a:t>心血管</a:t>
            </a:r>
            <a:r>
              <a:rPr lang="zh-CN" altLang="en-US" dirty="0" smtClean="0">
                <a:latin typeface="+mn-ea"/>
                <a:sym typeface="+mn-ea"/>
              </a:rPr>
              <a:t>病因其时间长、隐匿性强、难以完全治愈等问题，在早期不易察觉常被患者忽视，以至于影响后期治疗，甚至导致多种并发症。生物医学领域多标签分类问题普遍存在，因此在医学基础上利用多标签技术准确预测出患者可能存在的多种疾病，以达到早治疗早康复的目的。由于疾病间的复杂性，多标签分类技术应用医学领域依然存在很大挑战。</a:t>
            </a:r>
          </a:p>
          <a:p>
            <a:r>
              <a:rPr lang="zh-CN" altLang="en-US" dirty="0" smtClean="0">
                <a:latin typeface="+mn-ea"/>
                <a:sym typeface="+mn-ea"/>
              </a:rPr>
              <a:t>生物医学领域多标签分类问题普遍存在，</a:t>
            </a:r>
            <a:r>
              <a:rPr lang="en-US" altLang="zh-HK" dirty="0" smtClean="0">
                <a:latin typeface="+mn-ea"/>
                <a:sym typeface="+mn-ea"/>
              </a:rPr>
              <a:t> </a:t>
            </a:r>
            <a:r>
              <a:rPr lang="zh-HK" altLang="zh-HK" dirty="0" smtClean="0">
                <a:latin typeface="+mn-ea"/>
                <a:sym typeface="+mn-ea"/>
              </a:rPr>
              <a:t>多标签分类</a:t>
            </a:r>
            <a:r>
              <a:rPr lang="zh-HK" altLang="zh-HK" dirty="0">
                <a:latin typeface="+mn-ea"/>
                <a:sym typeface="+mn-ea"/>
              </a:rPr>
              <a:t>（或多标签学习）</a:t>
            </a:r>
            <a:r>
              <a:rPr lang="zh-CN" altLang="zh-HK" dirty="0">
                <a:latin typeface="+mn-ea"/>
                <a:sym typeface="+mn-ea"/>
              </a:rPr>
              <a:t>算法：传统的单标签分类算法是把研究对象当作具有明确、单一的语义，对象被标注唯一的类别标签。</a:t>
            </a:r>
            <a:r>
              <a:rPr lang="zh-CN" altLang="zh-HK" b="1" i="1" u="sng" dirty="0">
                <a:solidFill>
                  <a:srgbClr val="C00000"/>
                </a:solidFill>
                <a:latin typeface="+mn-ea"/>
                <a:sym typeface="+mn-ea"/>
              </a:rPr>
              <a:t>多标签学习则是样本具有多个而</a:t>
            </a:r>
            <a:r>
              <a:rPr lang="zh-CN" altLang="en-US" b="1" i="1" u="sng" dirty="0">
                <a:solidFill>
                  <a:srgbClr val="C00000"/>
                </a:solidFill>
                <a:latin typeface="+mn-ea"/>
                <a:sym typeface="+mn-ea"/>
              </a:rPr>
              <a:t>非</a:t>
            </a:r>
            <a:r>
              <a:rPr lang="zh-CN" altLang="zh-HK" b="1" i="1" u="sng" dirty="0">
                <a:solidFill>
                  <a:srgbClr val="C00000"/>
                </a:solidFill>
                <a:latin typeface="+mn-ea"/>
                <a:sym typeface="+mn-ea"/>
              </a:rPr>
              <a:t>唯一的类别标记，学习的目标是将所有合适的类别标记赋予未知样本。</a:t>
            </a:r>
          </a:p>
          <a:p>
            <a:endParaRPr lang="zh-CN" altLang="en-US" dirty="0"/>
          </a:p>
        </p:txBody>
      </p:sp>
    </p:spTree>
    <p:extLst>
      <p:ext uri="{BB962C8B-B14F-4D97-AF65-F5344CB8AC3E}">
        <p14:creationId xmlns:p14="http://schemas.microsoft.com/office/powerpoint/2010/main" val="183466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Spark 是一种与 Hadoop 相似的开源集群计算环境</a:t>
            </a:r>
            <a:r>
              <a:rPr lang="en-US" altLang="zh-CN"/>
              <a:t>,不同于MapReduce的是Job中间输出结果可以保存在内存中，从而不再需要读写HDFS，支持分布式数据集上的迭代作业.</a:t>
            </a:r>
          </a:p>
        </p:txBody>
      </p:sp>
    </p:spTree>
    <p:extLst>
      <p:ext uri="{BB962C8B-B14F-4D97-AF65-F5344CB8AC3E}">
        <p14:creationId xmlns:p14="http://schemas.microsoft.com/office/powerpoint/2010/main" val="308747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A2CBA-E486-4DC8-8696-C7854B0A28FD}" type="slidenum">
              <a:rPr lang="zh-CN" altLang="en-US" smtClean="0"/>
              <a:t>8</a:t>
            </a:fld>
            <a:endParaRPr lang="zh-CN" altLang="en-US"/>
          </a:p>
        </p:txBody>
      </p:sp>
    </p:spTree>
    <p:extLst>
      <p:ext uri="{BB962C8B-B14F-4D97-AF65-F5344CB8AC3E}">
        <p14:creationId xmlns:p14="http://schemas.microsoft.com/office/powerpoint/2010/main" val="23958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spearman</a:t>
            </a:r>
            <a:r>
              <a:rPr lang="zh-CN" altLang="en-US" dirty="0" smtClean="0"/>
              <a:t>对不服从正态分布的</a:t>
            </a:r>
            <a:r>
              <a:rPr lang="en-US" altLang="zh-CN" dirty="0" smtClean="0"/>
              <a:t>,</a:t>
            </a:r>
            <a:r>
              <a:rPr lang="en-US" altLang="zh-CN" baseline="0" dirty="0" smtClean="0"/>
              <a:t> </a:t>
            </a:r>
            <a:r>
              <a:rPr lang="zh-CN" altLang="en-US" dirty="0" smtClean="0"/>
              <a:t>总体分布类型未知的数据，此时可采用秩相关（</a:t>
            </a:r>
            <a:r>
              <a:rPr lang="en-US" altLang="zh-CN" dirty="0" err="1" smtClean="0"/>
              <a:t>rankcorrelation</a:t>
            </a:r>
            <a:r>
              <a:rPr lang="zh-CN" altLang="en-US" dirty="0" smtClean="0"/>
              <a:t>），也称等级相关，来描述两个变量之间的关联程度与方向。</a:t>
            </a:r>
            <a:r>
              <a:rPr lang="zh-CN" altLang="en-US" sz="1200" kern="1200" dirty="0" smtClean="0">
                <a:solidFill>
                  <a:schemeClr val="tx1"/>
                </a:solidFill>
                <a:effectLst/>
                <a:latin typeface="+mn-lt"/>
                <a:ea typeface="+mn-ea"/>
                <a:cs typeface="+mn-cs"/>
              </a:rPr>
              <a:t>由样本算得的秩相关系数是否有统计学意义，作</a:t>
            </a:r>
            <a:r>
              <a:rPr lang="zh-CN" altLang="en-US" sz="1200" u="sng" kern="1200" dirty="0" smtClean="0">
                <a:solidFill>
                  <a:schemeClr val="tx1"/>
                </a:solidFill>
                <a:effectLst/>
                <a:latin typeface="+mn-lt"/>
                <a:ea typeface="+mn-ea"/>
                <a:cs typeface="+mn-cs"/>
                <a:hlinkClick r:id="rId3"/>
              </a:rPr>
              <a:t>假设检验</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P&lt;0.05</a:t>
            </a:r>
            <a:r>
              <a:rPr lang="zh-CN" altLang="en-US" sz="1200" kern="1200" dirty="0" smtClean="0">
                <a:solidFill>
                  <a:schemeClr val="tx1"/>
                </a:solidFill>
                <a:effectLst/>
                <a:latin typeface="+mn-lt"/>
                <a:ea typeface="+mn-ea"/>
                <a:cs typeface="+mn-cs"/>
              </a:rPr>
              <a:t>显著性水平是估计总体参数落在某一区间内，可能犯错误的概率，用</a:t>
            </a:r>
            <a:r>
              <a:rPr lang="en-US" altLang="zh-CN" sz="1200" kern="1200" dirty="0" smtClean="0">
                <a:solidFill>
                  <a:schemeClr val="tx1"/>
                </a:solidFill>
                <a:effectLst/>
                <a:latin typeface="+mn-lt"/>
                <a:ea typeface="+mn-ea"/>
                <a:cs typeface="+mn-cs"/>
              </a:rPr>
              <a:t>α</a:t>
            </a:r>
            <a:r>
              <a:rPr lang="zh-CN" altLang="en-US" sz="1200" kern="1200" dirty="0" smtClean="0">
                <a:solidFill>
                  <a:schemeClr val="tx1"/>
                </a:solidFill>
                <a:effectLst/>
                <a:latin typeface="+mn-lt"/>
                <a:ea typeface="+mn-ea"/>
                <a:cs typeface="+mn-cs"/>
              </a:rPr>
              <a:t>表示。</a:t>
            </a:r>
            <a:endParaRPr lang="en-US" altLang="zh-CN" sz="1200" kern="1200" dirty="0" smtClean="0">
              <a:solidFill>
                <a:schemeClr val="tx1"/>
              </a:solidFill>
              <a:effectLst/>
              <a:latin typeface="+mn-lt"/>
              <a:ea typeface="+mn-ea"/>
              <a:cs typeface="+mn-cs"/>
            </a:endParaRPr>
          </a:p>
          <a:p>
            <a:endParaRPr lang="zh-CN" altLang="en-US" sz="120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
            </a:r>
            <a:br>
              <a:rPr lang="zh-CN" altLang="en-US" sz="1200" b="0" kern="1200" dirty="0" smtClean="0">
                <a:solidFill>
                  <a:schemeClr val="tx1"/>
                </a:solidFill>
                <a:effectLst/>
                <a:latin typeface="+mn-lt"/>
                <a:ea typeface="+mn-ea"/>
                <a:cs typeface="+mn-cs"/>
              </a:rPr>
            </a:br>
            <a:endParaRPr lang="zh-CN" altLang="en-US" dirty="0"/>
          </a:p>
        </p:txBody>
      </p:sp>
    </p:spTree>
    <p:extLst>
      <p:ext uri="{BB962C8B-B14F-4D97-AF65-F5344CB8AC3E}">
        <p14:creationId xmlns:p14="http://schemas.microsoft.com/office/powerpoint/2010/main" val="22874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smtClean="0"/>
              <a:t>首先通过阅读大量的参考文献，对当前的多标记学习理论、方法和应用进行了广泛而深入的调研。</a:t>
            </a:r>
            <a:endParaRPr kumimoji="1" lang="zh-CN" altLang="en-US" dirty="0"/>
          </a:p>
        </p:txBody>
      </p:sp>
      <p:sp>
        <p:nvSpPr>
          <p:cNvPr id="4" name="幻灯片编号占位符 3"/>
          <p:cNvSpPr>
            <a:spLocks noGrp="1"/>
          </p:cNvSpPr>
          <p:nvPr>
            <p:ph type="sldNum" sz="quarter" idx="10"/>
          </p:nvPr>
        </p:nvSpPr>
        <p:spPr/>
        <p:txBody>
          <a:bodyPr/>
          <a:lstStyle/>
          <a:p>
            <a:fld id="{677A2CBA-E486-4DC8-8696-C7854B0A28FD}" type="slidenum">
              <a:rPr lang="zh-CN" altLang="en-US" smtClean="0"/>
              <a:t>11</a:t>
            </a:fld>
            <a:endParaRPr lang="zh-CN" altLang="en-US"/>
          </a:p>
        </p:txBody>
      </p:sp>
    </p:spTree>
    <p:extLst>
      <p:ext uri="{BB962C8B-B14F-4D97-AF65-F5344CB8AC3E}">
        <p14:creationId xmlns:p14="http://schemas.microsoft.com/office/powerpoint/2010/main" val="242109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smtClean="0"/>
              <a:t>首先通过阅读大量的参考文献，对当前的多标记学习理论、方法和应用进行了广泛而深入的调研。</a:t>
            </a:r>
            <a:endParaRPr kumimoji="1" lang="zh-CN" altLang="en-US" dirty="0"/>
          </a:p>
        </p:txBody>
      </p:sp>
      <p:sp>
        <p:nvSpPr>
          <p:cNvPr id="4" name="幻灯片编号占位符 3"/>
          <p:cNvSpPr>
            <a:spLocks noGrp="1"/>
          </p:cNvSpPr>
          <p:nvPr>
            <p:ph type="sldNum" sz="quarter" idx="10"/>
          </p:nvPr>
        </p:nvSpPr>
        <p:spPr/>
        <p:txBody>
          <a:bodyPr/>
          <a:lstStyle/>
          <a:p>
            <a:fld id="{677A2CBA-E486-4DC8-8696-C7854B0A28FD}" type="slidenum">
              <a:rPr lang="zh-CN" altLang="en-US" smtClean="0"/>
              <a:t>12</a:t>
            </a:fld>
            <a:endParaRPr lang="zh-CN" altLang="en-US"/>
          </a:p>
        </p:txBody>
      </p:sp>
    </p:spTree>
    <p:extLst>
      <p:ext uri="{BB962C8B-B14F-4D97-AF65-F5344CB8AC3E}">
        <p14:creationId xmlns:p14="http://schemas.microsoft.com/office/powerpoint/2010/main" val="41690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分类器链方法将 每个标签进行次二分类时候，之前已经完成的标签二分类结果向量，作为下一个标签二分类的输入，随着分类的进行，最后一个标签输入包含了其他标签的二分类结果，考虑了标签间的相关性，缺点误差传播。</a:t>
            </a:r>
            <a:endParaRPr lang="zh-CN" altLang="en-US" dirty="0"/>
          </a:p>
        </p:txBody>
      </p:sp>
      <p:sp>
        <p:nvSpPr>
          <p:cNvPr id="4" name="灯片编号占位符 3"/>
          <p:cNvSpPr>
            <a:spLocks noGrp="1"/>
          </p:cNvSpPr>
          <p:nvPr>
            <p:ph type="sldNum" sz="quarter" idx="10"/>
          </p:nvPr>
        </p:nvSpPr>
        <p:spPr/>
        <p:txBody>
          <a:bodyPr/>
          <a:lstStyle/>
          <a:p>
            <a:fld id="{677A2CBA-E486-4DC8-8696-C7854B0A28FD}" type="slidenum">
              <a:rPr lang="zh-CN" altLang="en-US" smtClean="0"/>
              <a:t>13</a:t>
            </a:fld>
            <a:endParaRPr lang="zh-CN" altLang="en-US"/>
          </a:p>
        </p:txBody>
      </p:sp>
    </p:spTree>
    <p:extLst>
      <p:ext uri="{BB962C8B-B14F-4D97-AF65-F5344CB8AC3E}">
        <p14:creationId xmlns:p14="http://schemas.microsoft.com/office/powerpoint/2010/main" val="16320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Hamming Loss</a:t>
            </a:r>
            <a:r>
              <a:rPr lang="zh-CN" altLang="zh-CN" sz="1200" kern="1200" dirty="0" smtClean="0">
                <a:solidFill>
                  <a:schemeClr val="tx1"/>
                </a:solidFill>
                <a:effectLst/>
                <a:latin typeface="+mn-lt"/>
                <a:ea typeface="+mn-ea"/>
                <a:cs typeface="+mn-cs"/>
              </a:rPr>
              <a:t>：计算公式为</a:t>
            </a:r>
            <a:r>
              <a:rPr lang="en-US" altLang="zh-CN" sz="1200" kern="1200" dirty="0" err="1" smtClean="0">
                <a:solidFill>
                  <a:schemeClr val="tx1"/>
                </a:solidFill>
                <a:effectLst/>
                <a:latin typeface="+mn-lt"/>
                <a:ea typeface="+mn-ea"/>
                <a:cs typeface="+mn-cs"/>
              </a:rPr>
              <a:t>HammingLoss</a:t>
            </a:r>
            <a:r>
              <a:rPr lang="en-US" altLang="zh-CN" sz="1200" kern="1200" dirty="0" smtClean="0">
                <a:solidFill>
                  <a:schemeClr val="tx1"/>
                </a:solidFill>
                <a:effectLst/>
                <a:latin typeface="+mn-lt"/>
                <a:ea typeface="+mn-ea"/>
                <a:cs typeface="+mn-cs"/>
              </a:rPr>
              <a:t>(h)=1D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Di=11C|h(xi)</a:t>
            </a:r>
            <a:r>
              <a:rPr lang="zh-CN" altLang="zh-CN" sz="1200" kern="1200" dirty="0" smtClean="0">
                <a:solidFill>
                  <a:schemeClr val="tx1"/>
                </a:solidFill>
                <a:effectLst/>
                <a:latin typeface="+mn-lt"/>
                <a:ea typeface="+mn-ea"/>
                <a:cs typeface="+mn-cs"/>
              </a:rPr>
              <a:t>Δ</a:t>
            </a:r>
            <a:r>
              <a:rPr lang="en-US" altLang="zh-CN" sz="1200" kern="1200" dirty="0" smtClean="0">
                <a:solidFill>
                  <a:schemeClr val="tx1"/>
                </a:solidFill>
                <a:effectLst/>
                <a:latin typeface="+mn-lt"/>
                <a:ea typeface="+mn-ea"/>
                <a:cs typeface="+mn-cs"/>
              </a:rPr>
              <a:t>Yi|</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h(xi)</a:t>
            </a:r>
            <a:r>
              <a:rPr lang="zh-CN" altLang="zh-CN" sz="1200" kern="1200" dirty="0" smtClean="0">
                <a:solidFill>
                  <a:schemeClr val="tx1"/>
                </a:solidFill>
                <a:effectLst/>
                <a:latin typeface="+mn-lt"/>
                <a:ea typeface="+mn-ea"/>
                <a:cs typeface="+mn-cs"/>
              </a:rPr>
              <a:t>表示预测的标签集合。实际上汉明损失就是统计</a:t>
            </a:r>
            <a:r>
              <a:rPr lang="en-US" altLang="zh-CN" sz="1200" kern="1200" dirty="0" smtClean="0">
                <a:solidFill>
                  <a:schemeClr val="tx1"/>
                </a:solidFill>
                <a:effectLst/>
                <a:latin typeface="+mn-lt"/>
                <a:ea typeface="+mn-ea"/>
                <a:cs typeface="+mn-cs"/>
              </a:rPr>
              <a:t>true labels</a:t>
            </a:r>
            <a:r>
              <a:rPr lang="zh-CN" altLang="zh-CN" sz="1200" kern="1200" dirty="0" smtClean="0">
                <a:solidFill>
                  <a:schemeClr val="tx1"/>
                </a:solidFill>
                <a:effectLst/>
                <a:latin typeface="+mn-lt"/>
                <a:ea typeface="+mn-ea"/>
                <a:cs typeface="+mn-cs"/>
              </a:rPr>
              <a:t>没有出现在</a:t>
            </a:r>
            <a:r>
              <a:rPr lang="en-US" altLang="zh-CN" sz="1200" kern="1200" dirty="0" smtClean="0">
                <a:solidFill>
                  <a:schemeClr val="tx1"/>
                </a:solidFill>
                <a:effectLst/>
                <a:latin typeface="+mn-lt"/>
                <a:ea typeface="+mn-ea"/>
                <a:cs typeface="+mn-cs"/>
              </a:rPr>
              <a:t>predicted label set</a:t>
            </a:r>
            <a:r>
              <a:rPr lang="zh-CN" altLang="zh-CN" sz="1200" kern="1200" dirty="0" smtClean="0">
                <a:solidFill>
                  <a:schemeClr val="tx1"/>
                </a:solidFill>
                <a:effectLst/>
                <a:latin typeface="+mn-lt"/>
                <a:ea typeface="+mn-ea"/>
                <a:cs typeface="+mn-cs"/>
              </a:rPr>
              <a:t>中的次数。</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就是对于每一个标签，我们对语料中所有的文档进行排序，我们希望将与该标签更相关的文档排在前面，而不相关的文档排在后面。</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预测值比真实值更靠前，预测性能更好。</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fld id="{677A2CBA-E486-4DC8-8696-C7854B0A28FD}" type="slidenum">
              <a:rPr lang="zh-CN" altLang="en-US" smtClean="0"/>
              <a:t>14</a:t>
            </a:fld>
            <a:endParaRPr lang="zh-CN" altLang="en-US"/>
          </a:p>
        </p:txBody>
      </p:sp>
    </p:spTree>
    <p:extLst>
      <p:ext uri="{BB962C8B-B14F-4D97-AF65-F5344CB8AC3E}">
        <p14:creationId xmlns:p14="http://schemas.microsoft.com/office/powerpoint/2010/main" val="154388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7A2CBA-E486-4DC8-8696-C7854B0A28FD}" type="slidenum">
              <a:rPr lang="zh-CN" altLang="en-US" smtClean="0"/>
              <a:t>15</a:t>
            </a:fld>
            <a:endParaRPr lang="zh-CN" altLang="en-US"/>
          </a:p>
        </p:txBody>
      </p:sp>
    </p:spTree>
    <p:extLst>
      <p:ext uri="{BB962C8B-B14F-4D97-AF65-F5344CB8AC3E}">
        <p14:creationId xmlns:p14="http://schemas.microsoft.com/office/powerpoint/2010/main" val="274651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3/7/2017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3/7/2017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t>3/7/2017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01" y="2907061"/>
            <a:ext cx="8992998" cy="1599565"/>
          </a:xfrm>
          <a:prstGeom prst="rect">
            <a:avLst/>
          </a:prstGeom>
          <a:noFill/>
        </p:spPr>
        <p:txBody>
          <a:bodyPr wrap="square" rtlCol="0">
            <a:spAutoFit/>
          </a:bodyPr>
          <a:lstStyle/>
          <a:p>
            <a:pPr algn="ctr"/>
            <a:r>
              <a:rPr lang="zh-CN" altLang="en-US" sz="4000" kern="0" dirty="0" smtClean="0">
                <a:solidFill>
                  <a:schemeClr val="bg1"/>
                </a:solidFill>
                <a:latin typeface="+mj-ea"/>
                <a:ea typeface="+mj-ea"/>
              </a:rPr>
              <a:t>基于多标签分类的心血管疾病预测模型研究与应用</a:t>
            </a:r>
          </a:p>
          <a:p>
            <a:pPr algn="ctr"/>
            <a:endParaRPr lang="zh-CN" altLang="en-US" kern="0" dirty="0">
              <a:solidFill>
                <a:schemeClr val="bg1"/>
              </a:solidFill>
              <a:latin typeface="+mj-ea"/>
              <a:ea typeface="+mj-ea"/>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48881" y="6010765"/>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zh-HK" sz="2000" b="1" spc="300" dirty="0">
                <a:solidFill>
                  <a:schemeClr val="bg2">
                    <a:lumMod val="50000"/>
                  </a:schemeClr>
                </a:solidFill>
                <a:latin typeface="+mn-ea"/>
              </a:rPr>
              <a:t>程敬</a:t>
            </a:r>
          </a:p>
        </p:txBody>
      </p:sp>
      <p:sp>
        <p:nvSpPr>
          <p:cNvPr id="26" name="文本框 25"/>
          <p:cNvSpPr txBox="1"/>
          <p:nvPr/>
        </p:nvSpPr>
        <p:spPr>
          <a:xfrm>
            <a:off x="2648572" y="5984708"/>
            <a:ext cx="1614489" cy="400110"/>
          </a:xfrm>
          <a:prstGeom prst="rect">
            <a:avLst/>
          </a:prstGeom>
          <a:noFill/>
        </p:spPr>
        <p:txBody>
          <a:bodyPr wrap="square" rtlCol="0">
            <a:spAutoFit/>
          </a:bodyPr>
          <a:lstStyle/>
          <a:p>
            <a:r>
              <a:rPr lang="zh-CN" altLang="zh-HK" sz="2000" b="1" spc="300" dirty="0">
                <a:solidFill>
                  <a:schemeClr val="bg2">
                    <a:lumMod val="50000"/>
                  </a:schemeClr>
                </a:solidFill>
                <a:latin typeface="+mn-ea"/>
              </a:rPr>
              <a:t>魏恒义</a:t>
            </a:r>
          </a:p>
        </p:txBody>
      </p:sp>
      <p:pic>
        <p:nvPicPr>
          <p:cNvPr id="2" name="图片 1" descr="9100081a31b55ccf2357a54b54619750"/>
          <p:cNvPicPr>
            <a:picLocks noChangeAspect="1"/>
          </p:cNvPicPr>
          <p:nvPr/>
        </p:nvPicPr>
        <p:blipFill>
          <a:blip r:embed="rId2"/>
          <a:stretch>
            <a:fillRect/>
          </a:stretch>
        </p:blipFill>
        <p:spPr>
          <a:xfrm>
            <a:off x="7447915" y="0"/>
            <a:ext cx="1696085" cy="1239520"/>
          </a:xfrm>
          <a:prstGeom prst="rect">
            <a:avLst/>
          </a:prstGeom>
        </p:spPr>
      </p:pic>
      <p:sp>
        <p:nvSpPr>
          <p:cNvPr id="11" name="矩形 10"/>
          <p:cNvSpPr/>
          <p:nvPr/>
        </p:nvSpPr>
        <p:spPr>
          <a:xfrm>
            <a:off x="1235622" y="5365558"/>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学</a:t>
            </a:r>
            <a:r>
              <a:rPr lang="en-US" altLang="zh-CN" sz="2000" b="1" spc="300" dirty="0" smtClean="0">
                <a:latin typeface="微软雅黑" panose="020B0503020204020204" pitchFamily="34" charset="-122"/>
                <a:ea typeface="微软雅黑" panose="020B0503020204020204" pitchFamily="34" charset="-122"/>
              </a:rPr>
              <a:t> </a:t>
            </a:r>
            <a:r>
              <a:rPr lang="zh-CN" altLang="en-US" sz="2000" b="1" spc="300" dirty="0" smtClean="0">
                <a:latin typeface="微软雅黑" panose="020B0503020204020204" pitchFamily="34" charset="-122"/>
                <a:ea typeface="微软雅黑" panose="020B0503020204020204" pitchFamily="34" charset="-122"/>
              </a:rPr>
              <a:t>号</a:t>
            </a:r>
            <a:endParaRPr lang="zh-HK" altLang="en-US" sz="2000" b="1" spc="3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621508" y="5367112"/>
            <a:ext cx="2279220" cy="400110"/>
          </a:xfrm>
          <a:prstGeom prst="rect">
            <a:avLst/>
          </a:prstGeom>
          <a:noFill/>
        </p:spPr>
        <p:txBody>
          <a:bodyPr wrap="square" rtlCol="0">
            <a:spAutoFit/>
          </a:bodyPr>
          <a:lstStyle/>
          <a:p>
            <a:r>
              <a:rPr lang="en-US" altLang="zh-CN" sz="2000" b="1" spc="300" dirty="0" smtClean="0">
                <a:solidFill>
                  <a:schemeClr val="bg2">
                    <a:lumMod val="50000"/>
                  </a:schemeClr>
                </a:solidFill>
                <a:latin typeface="+mn-ea"/>
              </a:rPr>
              <a:t>3115316010</a:t>
            </a:r>
            <a:endParaRPr lang="zh-CN" altLang="zh-HK" sz="2000" b="1" spc="300" dirty="0">
              <a:solidFill>
                <a:schemeClr val="bg2">
                  <a:lumMod val="50000"/>
                </a:schemeClr>
              </a:solidFill>
              <a:latin typeface="+mn-ea"/>
            </a:endParaRPr>
          </a:p>
        </p:txBody>
      </p:sp>
    </p:spTree>
  </p:cSld>
  <p:clrMapOvr>
    <a:masterClrMapping/>
  </p:clrMapOvr>
  <p:transition advTm="239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p:spPr>
          <p:txBody>
            <a:bodyPr vert="horz" wrap="square" lIns="91440" tIns="45720" rIns="91440" bIns="45720" numCol="1" anchor="t" anchorCtr="0" compatLnSpc="1"/>
            <a:lstStyle/>
            <a:p>
              <a:endParaRPr lang="zh-HK" altLang="en-US"/>
            </a:p>
          </p:txBody>
        </p:sp>
      </p:grpSp>
      <p:grpSp>
        <p:nvGrpSpPr>
          <p:cNvPr id="59" name="组合 58"/>
          <p:cNvGrpSpPr/>
          <p:nvPr/>
        </p:nvGrpSpPr>
        <p:grpSpPr>
          <a:xfrm>
            <a:off x="0" y="677333"/>
            <a:ext cx="8523111" cy="1265102"/>
            <a:chOff x="435496" y="1542118"/>
            <a:chExt cx="2246643" cy="1057785"/>
          </a:xfrm>
        </p:grpSpPr>
        <p:sp>
          <p:nvSpPr>
            <p:cNvPr id="60" name="矩形 59"/>
            <p:cNvSpPr/>
            <p:nvPr/>
          </p:nvSpPr>
          <p:spPr>
            <a:xfrm>
              <a:off x="435496" y="1931248"/>
              <a:ext cx="2246643" cy="668655"/>
            </a:xfrm>
            <a:prstGeom prst="rect">
              <a:avLst/>
            </a:prstGeom>
          </p:spPr>
          <p:txBody>
            <a:bodyPr wrap="square">
              <a:spAutoFit/>
            </a:bodyPr>
            <a:lstStyle/>
            <a:p>
              <a:pPr lvl="0" algn="just">
                <a:lnSpc>
                  <a:spcPct val="110000"/>
                </a:lnSpc>
              </a:pPr>
              <a:r>
                <a:rPr lang="en-US"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10000"/>
                </a:lnSpc>
              </a:pPr>
              <a:endParaRPr lang="en-US" altLang="zh-CN"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10000"/>
                </a:lnSpc>
              </a:pPr>
              <a:r>
                <a:rPr lang="en-US" altLang="zh-CN"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 name="文本框 60"/>
            <p:cNvSpPr txBox="1"/>
            <p:nvPr/>
          </p:nvSpPr>
          <p:spPr>
            <a:xfrm>
              <a:off x="483851" y="1542118"/>
              <a:ext cx="2123345" cy="308808"/>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 </a:t>
              </a:r>
              <a:r>
                <a:rPr lang="en-US" altLang="zh-CN" b="1" dirty="0">
                  <a:solidFill>
                    <a:srgbClr val="0174AB"/>
                  </a:solidFill>
                  <a:latin typeface="微软雅黑" panose="020B0503020204020204" pitchFamily="34" charset="-122"/>
                  <a:ea typeface="微软雅黑" panose="020B0503020204020204" pitchFamily="34" charset="-122"/>
                </a:rPr>
                <a:t>4</a:t>
              </a:r>
              <a:r>
                <a:rPr lang="zh-CN" altLang="en-US" b="1" dirty="0" smtClean="0">
                  <a:solidFill>
                    <a:srgbClr val="0174AB"/>
                  </a:solidFill>
                  <a:latin typeface="微软雅黑" panose="020B0503020204020204" pitchFamily="34" charset="-122"/>
                  <a:ea typeface="微软雅黑" panose="020B0503020204020204" pitchFamily="34" charset="-122"/>
                </a:rPr>
                <a:t>、</a:t>
              </a:r>
              <a:r>
                <a:rPr lang="zh-CN" altLang="en-US" b="1" dirty="0" smtClean="0">
                  <a:solidFill>
                    <a:srgbClr val="0174AB"/>
                  </a:solidFill>
                  <a:latin typeface="微软雅黑" panose="020B0503020204020204" pitchFamily="34" charset="-122"/>
                  <a:ea typeface="微软雅黑" panose="020B0503020204020204" pitchFamily="34" charset="-122"/>
                </a:rPr>
                <a:t>提取心血管疾病的有效影响因子</a:t>
              </a:r>
              <a:endParaRPr lang="zh-CN" altLang="zh-HK" b="1" dirty="0">
                <a:solidFill>
                  <a:srgbClr val="0174AB"/>
                </a:solidFill>
                <a:latin typeface="微软雅黑" panose="020B0503020204020204" pitchFamily="34" charset="-122"/>
                <a:ea typeface="微软雅黑" panose="020B0503020204020204" pitchFamily="34" charset="-122"/>
              </a:endParaRPr>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rPr>
              <a:t>工作内容</a:t>
            </a:r>
            <a:endParaRPr lang="zh-CN" altLang="zh-HK" sz="2400" spc="300" dirty="0">
              <a:solidFill>
                <a:schemeClr val="bg1"/>
              </a:solidFill>
              <a:latin typeface="+mj-ea"/>
              <a:ea typeface="+mj-ea"/>
            </a:endParaRPr>
          </a:p>
        </p:txBody>
      </p:sp>
      <p:sp>
        <p:nvSpPr>
          <p:cNvPr id="34" name="矩形 33"/>
          <p:cNvSpPr/>
          <p:nvPr/>
        </p:nvSpPr>
        <p:spPr>
          <a:xfrm>
            <a:off x="287813" y="1068980"/>
            <a:ext cx="8404631"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35"/>
          <p:cNvSpPr/>
          <p:nvPr/>
        </p:nvSpPr>
        <p:spPr>
          <a:xfrm>
            <a:off x="169331" y="1271340"/>
            <a:ext cx="8607780" cy="2223135"/>
          </a:xfrm>
          <a:prstGeom prst="rect">
            <a:avLst/>
          </a:prstGeom>
        </p:spPr>
        <p:txBody>
          <a:bodyPr wrap="square">
            <a:spAutoFit/>
          </a:bodyPr>
          <a:lstStyle/>
          <a:p>
            <a:pPr lvl="0" algn="just">
              <a:lnSpc>
                <a:spcPct val="110000"/>
              </a:lnSpc>
            </a:pPr>
            <a:r>
              <a:rPr lang="zh-CN" altLang="en-US" dirty="0" smtClean="0">
                <a:solidFill>
                  <a:srgbClr val="000000"/>
                </a:solidFill>
                <a:latin typeface="+mn-ea"/>
              </a:rPr>
              <a:t>为了发现心血管疾病</a:t>
            </a:r>
            <a:r>
              <a:rPr lang="zh-CN" altLang="en-US" dirty="0" smtClean="0">
                <a:solidFill>
                  <a:srgbClr val="000000"/>
                </a:solidFill>
                <a:latin typeface="+mn-ea"/>
              </a:rPr>
              <a:t>的影响因子</a:t>
            </a:r>
            <a:r>
              <a:rPr lang="zh-CN" altLang="en-US" dirty="0" smtClean="0">
                <a:solidFill>
                  <a:srgbClr val="000000"/>
                </a:solidFill>
                <a:latin typeface="+mn-ea"/>
              </a:rPr>
              <a:t>，对预处理的特征进行降维处理，保留最终用于多标签分类的有效特征。具体分两步：</a:t>
            </a:r>
            <a:endParaRPr lang="en-US" altLang="zh-CN" dirty="0" smtClean="0">
              <a:solidFill>
                <a:srgbClr val="000000"/>
              </a:solidFill>
              <a:latin typeface="+mn-ea"/>
            </a:endParaRPr>
          </a:p>
          <a:p>
            <a:pPr lvl="0" algn="just">
              <a:lnSpc>
                <a:spcPct val="110000"/>
              </a:lnSpc>
            </a:pPr>
            <a:r>
              <a:rPr lang="en-US" altLang="zh-CN" dirty="0">
                <a:solidFill>
                  <a:srgbClr val="000000"/>
                </a:solidFill>
                <a:latin typeface="+mn-ea"/>
              </a:rPr>
              <a:t> </a:t>
            </a:r>
            <a:r>
              <a:rPr lang="zh-CN" altLang="en-US" dirty="0" smtClean="0">
                <a:solidFill>
                  <a:srgbClr val="000000"/>
                </a:solidFill>
                <a:latin typeface="+mn-ea"/>
              </a:rPr>
              <a:t>一是</a:t>
            </a:r>
            <a:r>
              <a:rPr lang="en-US" altLang="zh-CN" dirty="0" smtClean="0">
                <a:solidFill>
                  <a:srgbClr val="000000"/>
                </a:solidFill>
                <a:latin typeface="+mn-ea"/>
              </a:rPr>
              <a:t> </a:t>
            </a:r>
            <a:r>
              <a:rPr lang="zh-CN" altLang="en-US" dirty="0" smtClean="0">
                <a:solidFill>
                  <a:srgbClr val="000000"/>
                </a:solidFill>
                <a:latin typeface="+mn-ea"/>
              </a:rPr>
              <a:t>对研究对象进行特征相关</a:t>
            </a:r>
            <a:r>
              <a:rPr lang="zh-CN" altLang="en-US" dirty="0">
                <a:solidFill>
                  <a:srgbClr val="000000"/>
                </a:solidFill>
                <a:latin typeface="+mn-ea"/>
              </a:rPr>
              <a:t>性</a:t>
            </a:r>
            <a:r>
              <a:rPr lang="zh-CN" altLang="en-US" dirty="0" smtClean="0">
                <a:solidFill>
                  <a:srgbClr val="000000"/>
                </a:solidFill>
                <a:latin typeface="+mn-ea"/>
              </a:rPr>
              <a:t>分析，通过</a:t>
            </a:r>
            <a:r>
              <a:rPr lang="zh-CN" altLang="en-US" dirty="0" smtClean="0">
                <a:solidFill>
                  <a:srgbClr val="000000"/>
                </a:solidFill>
                <a:latin typeface="+mn-ea"/>
                <a:cs typeface="宋体" panose="02010600030101010101" pitchFamily="2" charset="-122"/>
              </a:rPr>
              <a:t>spearmanr检验，</a:t>
            </a:r>
            <a:r>
              <a:rPr lang="zh-CN" altLang="en-US" dirty="0" smtClean="0">
                <a:solidFill>
                  <a:srgbClr val="000000"/>
                </a:solidFill>
                <a:latin typeface="+mn-ea"/>
              </a:rPr>
              <a:t>去除共线</a:t>
            </a:r>
            <a:r>
              <a:rPr lang="zh-CN" altLang="en-US" dirty="0">
                <a:solidFill>
                  <a:srgbClr val="000000"/>
                </a:solidFill>
                <a:latin typeface="+mn-ea"/>
              </a:rPr>
              <a:t>性强的</a:t>
            </a:r>
            <a:r>
              <a:rPr lang="zh-CN" altLang="en-US" dirty="0" smtClean="0">
                <a:solidFill>
                  <a:srgbClr val="000000"/>
                </a:solidFill>
                <a:latin typeface="+mn-ea"/>
              </a:rPr>
              <a:t>特征，影响目标疾病的有效因子提取出来。以心衰为例，部分检测结果左图</a:t>
            </a:r>
            <a:endParaRPr lang="en-US" altLang="zh-CN" dirty="0" smtClean="0">
              <a:solidFill>
                <a:srgbClr val="000000"/>
              </a:solidFill>
              <a:latin typeface="+mn-ea"/>
            </a:endParaRPr>
          </a:p>
          <a:p>
            <a:pPr algn="just">
              <a:lnSpc>
                <a:spcPct val="110000"/>
              </a:lnSpc>
            </a:pPr>
            <a:r>
              <a:rPr lang="en-US" altLang="zh-CN" dirty="0">
                <a:solidFill>
                  <a:srgbClr val="000000"/>
                </a:solidFill>
                <a:latin typeface="+mn-ea"/>
              </a:rPr>
              <a:t> </a:t>
            </a:r>
            <a:r>
              <a:rPr lang="zh-CN" altLang="en-US" dirty="0" smtClean="0">
                <a:solidFill>
                  <a:srgbClr val="000000"/>
                </a:solidFill>
                <a:latin typeface="+mn-ea"/>
              </a:rPr>
              <a:t>二是</a:t>
            </a:r>
            <a:r>
              <a:rPr lang="en-US" altLang="zh-CN" dirty="0" smtClean="0">
                <a:solidFill>
                  <a:srgbClr val="000000"/>
                </a:solidFill>
                <a:latin typeface="+mn-ea"/>
              </a:rPr>
              <a:t> </a:t>
            </a:r>
            <a:r>
              <a:rPr lang="zh-CN" altLang="en-US" dirty="0" smtClean="0">
                <a:solidFill>
                  <a:srgbClr val="000000"/>
                </a:solidFill>
                <a:latin typeface="+mn-ea"/>
              </a:rPr>
              <a:t>应用逻辑斯蒂回归分类算法分别评估单个心血管病的分类效果，根据特征权重排序，选择权重较高的特征作为该病的度量指标，最终合并</a:t>
            </a:r>
            <a:r>
              <a:rPr lang="zh-CN" altLang="en-US" dirty="0" smtClean="0">
                <a:solidFill>
                  <a:srgbClr val="000000"/>
                </a:solidFill>
                <a:latin typeface="+mn-ea"/>
              </a:rPr>
              <a:t>所有</a:t>
            </a:r>
            <a:r>
              <a:rPr lang="zh-CN" altLang="en-US" dirty="0">
                <a:solidFill>
                  <a:srgbClr val="000000"/>
                </a:solidFill>
                <a:latin typeface="+mn-ea"/>
              </a:rPr>
              <a:t>研究对象</a:t>
            </a:r>
            <a:r>
              <a:rPr lang="zh-CN" altLang="en-US" dirty="0" smtClean="0">
                <a:solidFill>
                  <a:srgbClr val="000000"/>
                </a:solidFill>
                <a:latin typeface="+mn-ea"/>
              </a:rPr>
              <a:t>的</a:t>
            </a:r>
            <a:r>
              <a:rPr lang="zh-CN" altLang="en-US" dirty="0" smtClean="0">
                <a:solidFill>
                  <a:srgbClr val="000000"/>
                </a:solidFill>
                <a:latin typeface="+mn-ea"/>
              </a:rPr>
              <a:t>特征，保留效果最好的特征集合。部分结果如右图</a:t>
            </a:r>
            <a:endParaRPr lang="en-US" altLang="zh-CN" dirty="0">
              <a:solidFill>
                <a:srgbClr val="000000"/>
              </a:solidFill>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313099626"/>
              </p:ext>
            </p:extLst>
          </p:nvPr>
        </p:nvGraphicFramePr>
        <p:xfrm>
          <a:off x="243407" y="3541888"/>
          <a:ext cx="3897529" cy="3019780"/>
        </p:xfrm>
        <a:graphic>
          <a:graphicData uri="http://schemas.openxmlformats.org/drawingml/2006/table">
            <a:tbl>
              <a:tblPr/>
              <a:tblGrid>
                <a:gridCol w="719752"/>
                <a:gridCol w="1374246"/>
                <a:gridCol w="1803531"/>
              </a:tblGrid>
              <a:tr h="182320">
                <a:tc>
                  <a:txBody>
                    <a:bodyPr/>
                    <a:lstStyle/>
                    <a:p>
                      <a:pPr algn="l" fontAlgn="ctr"/>
                      <a:r>
                        <a:rPr lang="zh-CN" altLang="en-US" sz="1100" b="0" i="0" u="none" strike="noStrike" dirty="0">
                          <a:solidFill>
                            <a:srgbClr val="000000"/>
                          </a:solidFill>
                          <a:effectLst/>
                          <a:latin typeface="宋体" panose="02010600030101010101" pitchFamily="2" charset="-122"/>
                        </a:rPr>
                        <a:t>特征</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特征名</a:t>
                      </a:r>
                      <a:endParaRPr lang="zh-CN" alt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l" fontAlgn="ctr"/>
                      <a:r>
                        <a:rPr lang="en-US" sz="1100" b="0" i="0" u="none" strike="noStrike">
                          <a:solidFill>
                            <a:srgbClr val="000000"/>
                          </a:solidFill>
                          <a:effectLst/>
                          <a:latin typeface="宋体" panose="02010600030101010101" pitchFamily="2" charset="-122"/>
                        </a:rPr>
                        <a:t>spearmanr_pval</a:t>
                      </a:r>
                    </a:p>
                  </a:txBody>
                  <a:tcPr marL="12700" marR="12700" marT="12700" marB="0" anchor="ctr">
                    <a:lnL>
                      <a:noFill/>
                    </a:lnL>
                    <a:lnR>
                      <a:noFill/>
                    </a:lnR>
                    <a:lnT>
                      <a:noFill/>
                    </a:lnT>
                    <a:lnB>
                      <a:noFill/>
                    </a:lnB>
                  </a:tcPr>
                </a:tc>
              </a:tr>
              <a:tr h="516725">
                <a:tc>
                  <a:txBody>
                    <a:bodyPr/>
                    <a:lstStyle/>
                    <a:p>
                      <a:pPr algn="l" fontAlgn="ctr"/>
                      <a:r>
                        <a:rPr lang="pt-BR" sz="1100" b="0" i="0" u="none" strike="noStrike" dirty="0">
                          <a:solidFill>
                            <a:srgbClr val="000000"/>
                          </a:solidFill>
                          <a:effectLst/>
                          <a:latin typeface="宋体" panose="02010600030101010101" pitchFamily="2" charset="-122"/>
                        </a:rPr>
                        <a:t>I25_103 </a:t>
                      </a:r>
                    </a:p>
                  </a:txBody>
                  <a:tcPr marL="12700" marR="12700" marT="12700" marB="0" anchor="ctr">
                    <a:lnL>
                      <a:noFill/>
                    </a:lnL>
                    <a:lnR>
                      <a:noFill/>
                    </a:lnR>
                    <a:lnT>
                      <a:noFill/>
                    </a:lnT>
                    <a:lnB>
                      <a:noFill/>
                    </a:lnB>
                    <a:solidFill>
                      <a:srgbClr val="A5A5A5"/>
                    </a:solidFill>
                  </a:tcPr>
                </a:tc>
                <a:tc>
                  <a:txBody>
                    <a:bodyPr/>
                    <a:lstStyle/>
                    <a:p>
                      <a:pPr algn="l" fontAlgn="ctr"/>
                      <a:r>
                        <a:rPr lang="zh-CN" altLang="en-US" sz="1100" b="0" i="0" u="none" strike="noStrike" dirty="0" smtClean="0">
                          <a:solidFill>
                            <a:srgbClr val="000000"/>
                          </a:solidFill>
                          <a:effectLst/>
                          <a:latin typeface="宋体" panose="02010600030101010101" pitchFamily="2" charset="-122"/>
                        </a:rPr>
                        <a:t>冠心病</a:t>
                      </a:r>
                      <a:endParaRPr lang="pt-BR"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solidFill>
                      <a:srgbClr val="A5A5A5"/>
                    </a:solidFill>
                  </a:tcPr>
                </a:tc>
                <a:tc>
                  <a:txBody>
                    <a:bodyPr/>
                    <a:lstStyle/>
                    <a:p>
                      <a:pPr algn="r" fontAlgn="ctr"/>
                      <a:r>
                        <a:rPr lang="en-US" sz="1100" b="0" i="0" u="none" strike="noStrike" dirty="0">
                          <a:solidFill>
                            <a:srgbClr val="000000"/>
                          </a:solidFill>
                          <a:effectLst/>
                          <a:latin typeface="宋体" panose="02010600030101010101" pitchFamily="2" charset="-122"/>
                        </a:rPr>
                        <a:t>1.97002E-95</a:t>
                      </a:r>
                    </a:p>
                  </a:txBody>
                  <a:tcPr marL="12700" marR="12700" marT="12700" marB="0" anchor="ctr">
                    <a:lnL>
                      <a:noFill/>
                    </a:lnL>
                    <a:lnR>
                      <a:noFill/>
                    </a:lnR>
                    <a:lnT>
                      <a:noFill/>
                    </a:lnT>
                    <a:lnB>
                      <a:noFill/>
                    </a:lnB>
                    <a:solidFill>
                      <a:srgbClr val="A5A5A5"/>
                    </a:solidFill>
                  </a:tcPr>
                </a:tc>
              </a:tr>
              <a:tr h="351800">
                <a:tc>
                  <a:txBody>
                    <a:bodyPr/>
                    <a:lstStyle/>
                    <a:p>
                      <a:pPr algn="l" fontAlgn="ctr"/>
                      <a:r>
                        <a:rPr lang="en-US" sz="1100" b="0" i="0" u="none" strike="noStrike" dirty="0">
                          <a:solidFill>
                            <a:srgbClr val="000000"/>
                          </a:solidFill>
                          <a:effectLst/>
                          <a:latin typeface="宋体" panose="02010600030101010101" pitchFamily="2" charset="-122"/>
                        </a:rPr>
                        <a:t>DIZZINESS </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头晕头痛</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r" fontAlgn="ctr"/>
                      <a:r>
                        <a:rPr lang="en-US" sz="1100" b="0" i="0" u="none" strike="noStrike" dirty="0">
                          <a:solidFill>
                            <a:srgbClr val="000000"/>
                          </a:solidFill>
                          <a:effectLst/>
                          <a:latin typeface="宋体" panose="02010600030101010101" pitchFamily="2" charset="-122"/>
                        </a:rPr>
                        <a:t>5.78954E-61</a:t>
                      </a:r>
                    </a:p>
                  </a:txBody>
                  <a:tcPr marL="12700" marR="12700" marT="12700" marB="0" anchor="ctr">
                    <a:lnL>
                      <a:noFill/>
                    </a:lnL>
                    <a:lnR>
                      <a:noFill/>
                    </a:lnR>
                    <a:lnT>
                      <a:noFill/>
                    </a:lnT>
                    <a:lnB>
                      <a:noFill/>
                    </a:lnB>
                  </a:tcPr>
                </a:tc>
              </a:tr>
              <a:tr h="263165">
                <a:tc>
                  <a:txBody>
                    <a:bodyPr/>
                    <a:lstStyle/>
                    <a:p>
                      <a:pPr algn="l" fontAlgn="ctr"/>
                      <a:r>
                        <a:rPr lang="en-US" sz="1100" b="0" i="0" u="none" strike="noStrike" dirty="0">
                          <a:solidFill>
                            <a:srgbClr val="000000"/>
                          </a:solidFill>
                          <a:effectLst/>
                          <a:latin typeface="宋体" panose="02010600030101010101" pitchFamily="2" charset="-122"/>
                        </a:rPr>
                        <a:t>BIT16 </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代谢紊乱</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r" fontAlgn="ctr"/>
                      <a:r>
                        <a:rPr lang="en-US" sz="1100" b="0" i="0" u="none" strike="noStrike" dirty="0">
                          <a:solidFill>
                            <a:srgbClr val="000000"/>
                          </a:solidFill>
                          <a:effectLst/>
                          <a:latin typeface="宋体" panose="02010600030101010101" pitchFamily="2" charset="-122"/>
                        </a:rPr>
                        <a:t>9.32435E-58</a:t>
                      </a:r>
                    </a:p>
                  </a:txBody>
                  <a:tcPr marL="12700" marR="12700" marT="12700" marB="0" anchor="ctr">
                    <a:lnL>
                      <a:noFill/>
                    </a:lnL>
                    <a:lnR>
                      <a:noFill/>
                    </a:lnR>
                    <a:lnT>
                      <a:noFill/>
                    </a:lnT>
                    <a:lnB>
                      <a:noFill/>
                    </a:lnB>
                  </a:tcPr>
                </a:tc>
              </a:tr>
              <a:tr h="389945">
                <a:tc>
                  <a:txBody>
                    <a:bodyPr/>
                    <a:lstStyle/>
                    <a:p>
                      <a:pPr algn="l" fontAlgn="ctr"/>
                      <a:r>
                        <a:rPr lang="en-US" sz="1100" b="0" i="0" u="none" strike="noStrike" dirty="0">
                          <a:solidFill>
                            <a:srgbClr val="000000"/>
                          </a:solidFill>
                          <a:effectLst/>
                          <a:latin typeface="宋体" panose="02010600030101010101" pitchFamily="2" charset="-122"/>
                        </a:rPr>
                        <a:t>RISK_STRATIFY2 </a:t>
                      </a:r>
                    </a:p>
                  </a:txBody>
                  <a:tcPr marL="12700" marR="12700" marT="12700" marB="0" anchor="ctr">
                    <a:lnL>
                      <a:noFill/>
                    </a:lnL>
                    <a:lnR>
                      <a:noFill/>
                    </a:lnR>
                    <a:lnT>
                      <a:noFill/>
                    </a:lnT>
                    <a:lnB>
                      <a:noFill/>
                    </a:lnB>
                    <a:solidFill>
                      <a:srgbClr val="A5A5A5"/>
                    </a:solidFill>
                  </a:tcPr>
                </a:tc>
                <a:tc>
                  <a:txBody>
                    <a:bodyPr/>
                    <a:lstStyle/>
                    <a:p>
                      <a:pPr algn="l" fontAlgn="ctr"/>
                      <a:r>
                        <a:rPr lang="zh-CN" altLang="en-US" sz="1100" b="0" i="0" u="none" strike="noStrike" dirty="0" smtClean="0">
                          <a:solidFill>
                            <a:srgbClr val="000000"/>
                          </a:solidFill>
                          <a:effectLst/>
                          <a:latin typeface="宋体" panose="02010600030101010101" pitchFamily="2" charset="-122"/>
                        </a:rPr>
                        <a:t>高血压风险等级</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solidFill>
                      <a:srgbClr val="A5A5A5"/>
                    </a:solidFill>
                  </a:tcPr>
                </a:tc>
                <a:tc>
                  <a:txBody>
                    <a:bodyPr/>
                    <a:lstStyle/>
                    <a:p>
                      <a:pPr algn="r" fontAlgn="ctr"/>
                      <a:r>
                        <a:rPr lang="en-US" sz="1100" b="0" i="0" u="none" strike="noStrike" dirty="0">
                          <a:solidFill>
                            <a:srgbClr val="000000"/>
                          </a:solidFill>
                          <a:effectLst/>
                          <a:latin typeface="宋体" panose="02010600030101010101" pitchFamily="2" charset="-122"/>
                        </a:rPr>
                        <a:t>1.41826E-42</a:t>
                      </a:r>
                    </a:p>
                  </a:txBody>
                  <a:tcPr marL="12700" marR="12700" marT="12700" marB="0" anchor="ctr">
                    <a:lnL>
                      <a:noFill/>
                    </a:lnL>
                    <a:lnR>
                      <a:noFill/>
                    </a:lnR>
                    <a:lnT>
                      <a:noFill/>
                    </a:lnT>
                    <a:lnB>
                      <a:noFill/>
                    </a:lnB>
                    <a:solidFill>
                      <a:srgbClr val="A5A5A5"/>
                    </a:solidFill>
                  </a:tcPr>
                </a:tc>
              </a:tr>
              <a:tr h="263165">
                <a:tc>
                  <a:txBody>
                    <a:bodyPr/>
                    <a:lstStyle/>
                    <a:p>
                      <a:pPr algn="l" fontAlgn="ctr"/>
                      <a:r>
                        <a:rPr lang="en-US" sz="1100" b="0" i="0" u="none" strike="noStrike">
                          <a:solidFill>
                            <a:srgbClr val="000000"/>
                          </a:solidFill>
                          <a:effectLst/>
                          <a:latin typeface="宋体" panose="02010600030101010101" pitchFamily="2" charset="-122"/>
                        </a:rPr>
                        <a:t>BIT38 </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肺性疾病</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r" fontAlgn="ctr"/>
                      <a:r>
                        <a:rPr lang="nb-NO" sz="1100" b="0" i="0" u="none" strike="noStrike">
                          <a:solidFill>
                            <a:srgbClr val="000000"/>
                          </a:solidFill>
                          <a:effectLst/>
                          <a:latin typeface="宋体" panose="02010600030101010101" pitchFamily="2" charset="-122"/>
                        </a:rPr>
                        <a:t>2.22117E-32</a:t>
                      </a:r>
                    </a:p>
                  </a:txBody>
                  <a:tcPr marL="12700" marR="12700" marT="12700" marB="0" anchor="ctr">
                    <a:lnL>
                      <a:noFill/>
                    </a:lnL>
                    <a:lnR>
                      <a:noFill/>
                    </a:lnR>
                    <a:lnT>
                      <a:noFill/>
                    </a:lnT>
                    <a:lnB>
                      <a:noFill/>
                    </a:lnB>
                  </a:tcPr>
                </a:tc>
              </a:tr>
              <a:tr h="263165">
                <a:tc>
                  <a:txBody>
                    <a:bodyPr/>
                    <a:lstStyle/>
                    <a:p>
                      <a:pPr algn="l" fontAlgn="ctr"/>
                      <a:r>
                        <a:rPr lang="fi-FI" sz="1100" b="0" i="0" u="none" strike="noStrike">
                          <a:solidFill>
                            <a:srgbClr val="000000"/>
                          </a:solidFill>
                          <a:effectLst/>
                          <a:latin typeface="宋体" panose="02010600030101010101" pitchFamily="2" charset="-122"/>
                        </a:rPr>
                        <a:t>N18 </a:t>
                      </a:r>
                    </a:p>
                  </a:txBody>
                  <a:tcPr marL="12700" marR="12700" marT="12700" marB="0" anchor="ctr">
                    <a:lnL>
                      <a:noFill/>
                    </a:lnL>
                    <a:lnR>
                      <a:noFill/>
                    </a:lnR>
                    <a:lnT>
                      <a:noFill/>
                    </a:lnT>
                    <a:lnB>
                      <a:noFill/>
                    </a:lnB>
                    <a:solidFill>
                      <a:srgbClr val="A5A5A5"/>
                    </a:solidFill>
                  </a:tcPr>
                </a:tc>
                <a:tc>
                  <a:txBody>
                    <a:bodyPr/>
                    <a:lstStyle/>
                    <a:p>
                      <a:pPr algn="l" fontAlgn="ctr"/>
                      <a:r>
                        <a:rPr lang="zh-CN" altLang="en-US" sz="1100" b="0" i="0" u="none" strike="noStrike" dirty="0" smtClean="0">
                          <a:solidFill>
                            <a:srgbClr val="000000"/>
                          </a:solidFill>
                          <a:effectLst/>
                          <a:latin typeface="宋体" panose="02010600030101010101" pitchFamily="2" charset="-122"/>
                        </a:rPr>
                        <a:t>慢性肾病</a:t>
                      </a:r>
                      <a:endParaRPr lang="fi-FI"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solidFill>
                      <a:srgbClr val="A5A5A5"/>
                    </a:solidFill>
                  </a:tcPr>
                </a:tc>
                <a:tc>
                  <a:txBody>
                    <a:bodyPr/>
                    <a:lstStyle/>
                    <a:p>
                      <a:pPr algn="r" fontAlgn="ctr"/>
                      <a:r>
                        <a:rPr lang="en-US" sz="1100" b="0" i="0" u="none" strike="noStrike" dirty="0">
                          <a:solidFill>
                            <a:srgbClr val="000000"/>
                          </a:solidFill>
                          <a:effectLst/>
                          <a:latin typeface="宋体" panose="02010600030101010101" pitchFamily="2" charset="-122"/>
                        </a:rPr>
                        <a:t>1.10725E-29</a:t>
                      </a:r>
                    </a:p>
                  </a:txBody>
                  <a:tcPr marL="12700" marR="12700" marT="12700" marB="0" anchor="ctr">
                    <a:lnL>
                      <a:noFill/>
                    </a:lnL>
                    <a:lnR>
                      <a:noFill/>
                    </a:lnR>
                    <a:lnT>
                      <a:noFill/>
                    </a:lnT>
                    <a:lnB>
                      <a:noFill/>
                    </a:lnB>
                    <a:solidFill>
                      <a:srgbClr val="A5A5A5"/>
                    </a:solidFill>
                  </a:tcPr>
                </a:tc>
              </a:tr>
              <a:tr h="263165">
                <a:tc>
                  <a:txBody>
                    <a:bodyPr/>
                    <a:lstStyle/>
                    <a:p>
                      <a:pPr algn="l" fontAlgn="ctr"/>
                      <a:r>
                        <a:rPr lang="en-US" sz="1100" b="0" i="0" u="none" strike="noStrike">
                          <a:solidFill>
                            <a:srgbClr val="000000"/>
                          </a:solidFill>
                          <a:effectLst/>
                          <a:latin typeface="宋体" panose="02010600030101010101" pitchFamily="2" charset="-122"/>
                        </a:rPr>
                        <a:t>I49_900 </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心律失常</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r" fontAlgn="ctr"/>
                      <a:r>
                        <a:rPr lang="en-US" sz="1100" b="0" i="0" u="none" strike="noStrike">
                          <a:solidFill>
                            <a:srgbClr val="000000"/>
                          </a:solidFill>
                          <a:effectLst/>
                          <a:latin typeface="宋体" panose="02010600030101010101" pitchFamily="2" charset="-122"/>
                        </a:rPr>
                        <a:t>3.36162E-29</a:t>
                      </a:r>
                    </a:p>
                  </a:txBody>
                  <a:tcPr marL="12700" marR="12700" marT="12700" marB="0" anchor="ctr">
                    <a:lnL>
                      <a:noFill/>
                    </a:lnL>
                    <a:lnR>
                      <a:noFill/>
                    </a:lnR>
                    <a:lnT>
                      <a:noFill/>
                    </a:lnT>
                    <a:lnB>
                      <a:noFill/>
                    </a:lnB>
                  </a:tcPr>
                </a:tc>
              </a:tr>
              <a:tr h="263165">
                <a:tc>
                  <a:txBody>
                    <a:bodyPr/>
                    <a:lstStyle/>
                    <a:p>
                      <a:pPr algn="l" fontAlgn="ctr"/>
                      <a:r>
                        <a:rPr lang="en-US" sz="1100" b="0" i="0" u="none" strike="noStrike" dirty="0">
                          <a:solidFill>
                            <a:srgbClr val="000000"/>
                          </a:solidFill>
                          <a:effectLst/>
                          <a:latin typeface="宋体" panose="02010600030101010101" pitchFamily="2" charset="-122"/>
                        </a:rPr>
                        <a:t>E14_900 </a:t>
                      </a:r>
                    </a:p>
                  </a:txBody>
                  <a:tcPr marL="12700" marR="12700" marT="12700" marB="0" anchor="ctr">
                    <a:lnL>
                      <a:noFill/>
                    </a:lnL>
                    <a:lnR>
                      <a:noFill/>
                    </a:lnR>
                    <a:lnT>
                      <a:noFill/>
                    </a:lnT>
                    <a:lnB>
                      <a:noFill/>
                    </a:lnB>
                    <a:solidFill>
                      <a:srgbClr val="A5A5A5"/>
                    </a:solidFill>
                  </a:tcPr>
                </a:tc>
                <a:tc>
                  <a:txBody>
                    <a:bodyPr/>
                    <a:lstStyle/>
                    <a:p>
                      <a:pPr algn="l" fontAlgn="ctr"/>
                      <a:r>
                        <a:rPr lang="zh-CN" altLang="en-US" sz="1100" b="0" i="0" u="none" strike="noStrike" dirty="0" smtClean="0">
                          <a:solidFill>
                            <a:srgbClr val="000000"/>
                          </a:solidFill>
                          <a:effectLst/>
                          <a:latin typeface="宋体" panose="02010600030101010101" pitchFamily="2" charset="-122"/>
                        </a:rPr>
                        <a:t>糖尿病</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solidFill>
                      <a:srgbClr val="A5A5A5"/>
                    </a:solidFill>
                  </a:tcPr>
                </a:tc>
                <a:tc>
                  <a:txBody>
                    <a:bodyPr/>
                    <a:lstStyle/>
                    <a:p>
                      <a:pPr algn="r" fontAlgn="ctr"/>
                      <a:r>
                        <a:rPr lang="en-US" sz="1100" b="0" i="0" u="none" strike="noStrike" dirty="0">
                          <a:solidFill>
                            <a:srgbClr val="000000"/>
                          </a:solidFill>
                          <a:effectLst/>
                          <a:latin typeface="宋体" panose="02010600030101010101" pitchFamily="2" charset="-122"/>
                        </a:rPr>
                        <a:t>6.47448E-25</a:t>
                      </a:r>
                    </a:p>
                  </a:txBody>
                  <a:tcPr marL="12700" marR="12700" marT="12700" marB="0" anchor="ctr">
                    <a:lnL>
                      <a:noFill/>
                    </a:lnL>
                    <a:lnR>
                      <a:noFill/>
                    </a:lnR>
                    <a:lnT>
                      <a:noFill/>
                    </a:lnT>
                    <a:lnB>
                      <a:noFill/>
                    </a:lnB>
                    <a:solidFill>
                      <a:srgbClr val="A5A5A5"/>
                    </a:solidFill>
                  </a:tcPr>
                </a:tc>
              </a:tr>
              <a:tr h="263165">
                <a:tc>
                  <a:txBody>
                    <a:bodyPr/>
                    <a:lstStyle/>
                    <a:p>
                      <a:pPr algn="l" fontAlgn="ctr"/>
                      <a:r>
                        <a:rPr lang="en-US" sz="1100" b="0" i="0" u="none" strike="noStrike" dirty="0">
                          <a:solidFill>
                            <a:srgbClr val="000000"/>
                          </a:solidFill>
                          <a:effectLst/>
                          <a:latin typeface="宋体" panose="02010600030101010101" pitchFamily="2" charset="-122"/>
                        </a:rPr>
                        <a:t>AGE_NEW </a:t>
                      </a:r>
                    </a:p>
                  </a:txBody>
                  <a:tcPr marL="12700" marR="12700" marT="12700" marB="0" anchor="ctr">
                    <a:lnL>
                      <a:noFill/>
                    </a:lnL>
                    <a:lnR>
                      <a:noFill/>
                    </a:lnR>
                    <a:lnT>
                      <a:noFill/>
                    </a:lnT>
                    <a:lnB>
                      <a:noFill/>
                    </a:lnB>
                  </a:tcPr>
                </a:tc>
                <a:tc>
                  <a:txBody>
                    <a:bodyPr/>
                    <a:lstStyle/>
                    <a:p>
                      <a:pPr algn="l" fontAlgn="ctr"/>
                      <a:r>
                        <a:rPr lang="zh-CN" altLang="en-US" sz="1100" b="0" i="0" u="none" strike="noStrike" dirty="0" smtClean="0">
                          <a:solidFill>
                            <a:srgbClr val="000000"/>
                          </a:solidFill>
                          <a:effectLst/>
                          <a:latin typeface="宋体" panose="02010600030101010101" pitchFamily="2" charset="-122"/>
                        </a:rPr>
                        <a:t>年龄</a:t>
                      </a:r>
                      <a:endParaRPr lang="en-US" sz="1100" b="0" i="0" u="none" strike="noStrike" dirty="0">
                        <a:solidFill>
                          <a:srgbClr val="000000"/>
                        </a:solidFill>
                        <a:effectLst/>
                        <a:latin typeface="宋体" panose="02010600030101010101" pitchFamily="2" charset="-122"/>
                      </a:endParaRPr>
                    </a:p>
                  </a:txBody>
                  <a:tcPr marL="12700" marR="12700" marT="12700" marB="0" anchor="ctr">
                    <a:lnL>
                      <a:noFill/>
                    </a:lnL>
                    <a:lnR>
                      <a:noFill/>
                    </a:lnR>
                    <a:lnT>
                      <a:noFill/>
                    </a:lnT>
                    <a:lnB>
                      <a:noFill/>
                    </a:lnB>
                  </a:tcPr>
                </a:tc>
                <a:tc>
                  <a:txBody>
                    <a:bodyPr/>
                    <a:lstStyle/>
                    <a:p>
                      <a:pPr algn="r" fontAlgn="ctr"/>
                      <a:r>
                        <a:rPr lang="en-US" sz="1100" b="0" i="0" u="none" strike="noStrike" dirty="0">
                          <a:solidFill>
                            <a:srgbClr val="000000"/>
                          </a:solidFill>
                          <a:effectLst/>
                          <a:latin typeface="宋体" panose="02010600030101010101" pitchFamily="2" charset="-122"/>
                        </a:rPr>
                        <a:t>2.99704E-18</a:t>
                      </a:r>
                    </a:p>
                  </a:txBody>
                  <a:tcPr marL="12700" marR="12700" marT="12700" marB="0" anchor="ctr">
                    <a:lnL>
                      <a:noFill/>
                    </a:lnL>
                    <a:lnR>
                      <a:noFill/>
                    </a:lnR>
                    <a:lnT>
                      <a:noFill/>
                    </a:lnT>
                    <a:lnB>
                      <a:noFill/>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83378311"/>
              </p:ext>
            </p:extLst>
          </p:nvPr>
        </p:nvGraphicFramePr>
        <p:xfrm>
          <a:off x="4489816" y="3618054"/>
          <a:ext cx="4343739" cy="2943613"/>
        </p:xfrm>
        <a:graphic>
          <a:graphicData uri="http://schemas.openxmlformats.org/drawingml/2006/table">
            <a:tbl>
              <a:tblPr/>
              <a:tblGrid>
                <a:gridCol w="1447913"/>
                <a:gridCol w="1447913"/>
                <a:gridCol w="1447913"/>
              </a:tblGrid>
              <a:tr h="202728">
                <a:tc>
                  <a:txBody>
                    <a:bodyPr/>
                    <a:lstStyle/>
                    <a:p>
                      <a:pPr algn="l" fontAlgn="ctr"/>
                      <a:r>
                        <a:rPr lang="zh-CN" altLang="en-US" sz="1050" b="1" i="0" u="none" strike="noStrike" dirty="0">
                          <a:solidFill>
                            <a:srgbClr val="FFFFFF"/>
                          </a:solidFill>
                          <a:effectLst/>
                          <a:latin typeface="宋体" panose="02010600030101010101" pitchFamily="2" charset="-122"/>
                        </a:rPr>
                        <a:t>特征</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5A5A5"/>
                    </a:solidFill>
                  </a:tcPr>
                </a:tc>
                <a:tc>
                  <a:txBody>
                    <a:bodyPr/>
                    <a:lstStyle/>
                    <a:p>
                      <a:pPr algn="l" fontAlgn="ctr"/>
                      <a:r>
                        <a:rPr lang="zh-CN" altLang="en-US" sz="1050" b="1" i="0" u="none" strike="noStrike">
                          <a:solidFill>
                            <a:srgbClr val="FFFFFF"/>
                          </a:solidFill>
                          <a:effectLst/>
                          <a:latin typeface="宋体" panose="02010600030101010101" pitchFamily="2" charset="-122"/>
                        </a:rPr>
                        <a:t>说明</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5A5A5"/>
                    </a:solidFill>
                  </a:tcPr>
                </a:tc>
                <a:tc>
                  <a:txBody>
                    <a:bodyPr/>
                    <a:lstStyle/>
                    <a:p>
                      <a:pPr algn="just" fontAlgn="ctr"/>
                      <a:r>
                        <a:rPr lang="zh-CN" altLang="en-US" sz="1050" b="1" i="0" u="none" strike="noStrike">
                          <a:solidFill>
                            <a:srgbClr val="FFFFFF"/>
                          </a:solidFill>
                          <a:effectLst/>
                          <a:latin typeface="宋体" panose="02010600030101010101" pitchFamily="2" charset="-122"/>
                        </a:rPr>
                        <a:t>模型权重</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5A5A5"/>
                    </a:solidFill>
                  </a:tcPr>
                </a:tc>
              </a:tr>
              <a:tr h="432488">
                <a:tc>
                  <a:txBody>
                    <a:bodyPr/>
                    <a:lstStyle/>
                    <a:p>
                      <a:pPr algn="l" fontAlgn="ctr"/>
                      <a:r>
                        <a:rPr lang="en-US" sz="1100" b="0" i="0" u="none" strike="noStrike" dirty="0" smtClean="0">
                          <a:solidFill>
                            <a:srgbClr val="000000"/>
                          </a:solidFill>
                          <a:effectLst/>
                          <a:latin typeface="+mn-ea"/>
                          <a:ea typeface="+mn-ea"/>
                        </a:rPr>
                        <a:t> </a:t>
                      </a:r>
                      <a:r>
                        <a:rPr lang="en-US" sz="1100" b="0" i="0" u="none" strike="noStrike" dirty="0">
                          <a:solidFill>
                            <a:srgbClr val="000000"/>
                          </a:solidFill>
                          <a:effectLst/>
                          <a:latin typeface="+mn-ea"/>
                          <a:ea typeface="+mn-ea"/>
                        </a:rPr>
                        <a:t>I25_103</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l" fontAlgn="ctr"/>
                      <a:r>
                        <a:rPr lang="zh-CN" altLang="en-US" sz="1100" b="0" i="0" u="none" strike="noStrike">
                          <a:solidFill>
                            <a:srgbClr val="000000"/>
                          </a:solidFill>
                          <a:effectLst/>
                          <a:latin typeface="+mn-ea"/>
                          <a:ea typeface="+mn-ea"/>
                        </a:rPr>
                        <a:t>冠心病</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just" fontAlgn="ctr"/>
                      <a:r>
                        <a:rPr lang="is-IS" sz="1100" b="0" i="0" u="none" strike="noStrike">
                          <a:solidFill>
                            <a:srgbClr val="000000"/>
                          </a:solidFill>
                          <a:effectLst/>
                          <a:latin typeface="+mn-ea"/>
                          <a:ea typeface="+mn-ea"/>
                        </a:rPr>
                        <a:t>0.65169399</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r>
              <a:tr h="216244">
                <a:tc>
                  <a:txBody>
                    <a:bodyPr/>
                    <a:lstStyle/>
                    <a:p>
                      <a:pPr algn="l" fontAlgn="ctr"/>
                      <a:r>
                        <a:rPr lang="en-US" sz="1100" b="0" i="0" u="none" strike="noStrike" dirty="0">
                          <a:solidFill>
                            <a:srgbClr val="000000"/>
                          </a:solidFill>
                          <a:effectLst/>
                          <a:latin typeface="+mn-ea"/>
                          <a:ea typeface="+mn-ea"/>
                        </a:rPr>
                        <a:t>RISK_STRATIFY</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l" fontAlgn="ctr"/>
                      <a:r>
                        <a:rPr lang="zh-CN" altLang="en-US" sz="1100" b="0" i="0" u="none" strike="noStrike" dirty="0">
                          <a:solidFill>
                            <a:srgbClr val="000000"/>
                          </a:solidFill>
                          <a:effectLst/>
                          <a:latin typeface="+mn-ea"/>
                          <a:ea typeface="+mn-ea"/>
                        </a:rPr>
                        <a:t>高血压危险分层</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just" fontAlgn="ctr"/>
                      <a:r>
                        <a:rPr lang="cs-CZ" sz="1100" b="0" i="0" u="none" strike="noStrike" dirty="0">
                          <a:solidFill>
                            <a:srgbClr val="000000"/>
                          </a:solidFill>
                          <a:effectLst/>
                          <a:latin typeface="+mn-ea"/>
                          <a:ea typeface="+mn-ea"/>
                        </a:rPr>
                        <a:t>0.19891541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r>
              <a:tr h="216244">
                <a:tc>
                  <a:txBody>
                    <a:bodyPr/>
                    <a:lstStyle/>
                    <a:p>
                      <a:pPr algn="l" fontAlgn="ctr"/>
                      <a:r>
                        <a:rPr lang="fi-FI" sz="1100" b="0" i="0" u="none" strike="noStrike" dirty="0">
                          <a:solidFill>
                            <a:srgbClr val="000000"/>
                          </a:solidFill>
                          <a:effectLst/>
                          <a:latin typeface="+mn-ea"/>
                          <a:ea typeface="+mn-ea"/>
                        </a:rPr>
                        <a:t>N18</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l" fontAlgn="ctr"/>
                      <a:r>
                        <a:rPr lang="zh-CN" altLang="en-US" sz="1100" b="0" i="0" u="none" strike="noStrike" dirty="0" smtClean="0">
                          <a:solidFill>
                            <a:srgbClr val="000000"/>
                          </a:solidFill>
                          <a:effectLst/>
                          <a:latin typeface="+mn-ea"/>
                          <a:ea typeface="+mn-ea"/>
                        </a:rPr>
                        <a:t>慢性肾病</a:t>
                      </a:r>
                      <a:endParaRPr lang="is-IS" sz="1100" b="0" i="0" u="none" strike="noStrike" dirty="0">
                        <a:solidFill>
                          <a:srgbClr val="000000"/>
                        </a:solidFill>
                        <a:effectLst/>
                        <a:latin typeface="+mn-ea"/>
                        <a:ea typeface="+mn-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marL="0" marR="0" indent="0" algn="just" defTabSz="914400" rtl="0" eaLnBrk="1" fontAlgn="ctr" latinLnBrk="0" hangingPunct="1">
                        <a:lnSpc>
                          <a:spcPct val="100000"/>
                        </a:lnSpc>
                        <a:spcBef>
                          <a:spcPts val="0"/>
                        </a:spcBef>
                        <a:spcAft>
                          <a:spcPts val="0"/>
                        </a:spcAft>
                        <a:buClrTx/>
                        <a:buSzTx/>
                        <a:buFontTx/>
                        <a:buNone/>
                        <a:defRPr/>
                      </a:pPr>
                      <a:r>
                        <a:rPr lang="is-IS" altLang="zh-CN" sz="1100" b="0" i="0" u="none" strike="noStrike" dirty="0" smtClean="0">
                          <a:solidFill>
                            <a:srgbClr val="000000"/>
                          </a:solidFill>
                          <a:effectLst/>
                          <a:latin typeface="+mn-ea"/>
                          <a:ea typeface="+mn-ea"/>
                        </a:rPr>
                        <a:t>0.62116044</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r>
              <a:tr h="216244">
                <a:tc>
                  <a:txBody>
                    <a:bodyPr/>
                    <a:lstStyle/>
                    <a:p>
                      <a:pPr algn="l" fontAlgn="ctr"/>
                      <a:r>
                        <a:rPr lang="en-US" sz="1100" b="0" i="0" u="none" strike="noStrike" dirty="0">
                          <a:solidFill>
                            <a:srgbClr val="000000"/>
                          </a:solidFill>
                          <a:effectLst/>
                          <a:latin typeface="+mn-ea"/>
                          <a:ea typeface="+mn-ea"/>
                        </a:rPr>
                        <a:t>AGE_NEW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l" fontAlgn="ctr"/>
                      <a:r>
                        <a:rPr lang="zh-CN" altLang="en-US" sz="1100" b="0" i="0" u="none" strike="noStrike" dirty="0">
                          <a:solidFill>
                            <a:srgbClr val="000000"/>
                          </a:solidFill>
                          <a:effectLst/>
                          <a:latin typeface="+mn-ea"/>
                          <a:ea typeface="+mn-ea"/>
                        </a:rPr>
                        <a:t>年龄</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just" fontAlgn="ctr"/>
                      <a:r>
                        <a:rPr lang="en-US" sz="1100" b="0" i="0" u="none" strike="noStrike" dirty="0">
                          <a:solidFill>
                            <a:srgbClr val="000000"/>
                          </a:solidFill>
                          <a:effectLst/>
                          <a:latin typeface="+mn-ea"/>
                          <a:ea typeface="+mn-ea"/>
                        </a:rPr>
                        <a:t>0.06502474</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r>
              <a:tr h="418971">
                <a:tc>
                  <a:txBody>
                    <a:bodyPr/>
                    <a:lstStyle/>
                    <a:p>
                      <a:pPr algn="l" fontAlgn="ctr"/>
                      <a:r>
                        <a:rPr lang="en-US" sz="1100" b="0" i="0" u="none" strike="noStrike">
                          <a:solidFill>
                            <a:srgbClr val="000000"/>
                          </a:solidFill>
                          <a:effectLst/>
                          <a:latin typeface="+mn-ea"/>
                          <a:ea typeface="+mn-ea"/>
                        </a:rPr>
                        <a:t>HEART_RATE_TIMES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l" fontAlgn="ctr"/>
                      <a:r>
                        <a:rPr lang="zh-CN" altLang="en-US" sz="1100" b="0" i="0" u="none" strike="noStrike" dirty="0">
                          <a:solidFill>
                            <a:srgbClr val="000000"/>
                          </a:solidFill>
                          <a:effectLst/>
                          <a:latin typeface="+mn-ea"/>
                          <a:ea typeface="+mn-ea"/>
                        </a:rPr>
                        <a:t>心率</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just" fontAlgn="ctr"/>
                      <a:r>
                        <a:rPr lang="is-IS" sz="1100" b="0" i="0" u="none" strike="noStrike">
                          <a:solidFill>
                            <a:srgbClr val="000000"/>
                          </a:solidFill>
                          <a:effectLst/>
                          <a:latin typeface="+mn-ea"/>
                          <a:ea typeface="+mn-ea"/>
                        </a:rPr>
                        <a:t>-0.05905261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r>
              <a:tr h="402752">
                <a:tc>
                  <a:txBody>
                    <a:bodyPr/>
                    <a:lstStyle/>
                    <a:p>
                      <a:pPr algn="l" fontAlgn="ctr"/>
                      <a:r>
                        <a:rPr lang="en-US" sz="1100" b="0" i="0" u="none" strike="noStrike" dirty="0">
                          <a:solidFill>
                            <a:srgbClr val="000000"/>
                          </a:solidFill>
                          <a:effectLst/>
                          <a:latin typeface="+mn-ea"/>
                          <a:ea typeface="+mn-ea"/>
                        </a:rPr>
                        <a:t>BMI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l" fontAlgn="ctr"/>
                      <a:r>
                        <a:rPr lang="zh-CN" altLang="en-US" sz="1100" b="0" i="0" u="none" strike="noStrike">
                          <a:solidFill>
                            <a:srgbClr val="000000"/>
                          </a:solidFill>
                          <a:effectLst/>
                          <a:latin typeface="+mn-ea"/>
                          <a:ea typeface="+mn-ea"/>
                        </a:rPr>
                        <a:t>体重身高比</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just" fontAlgn="ctr"/>
                      <a:r>
                        <a:rPr lang="is-IS" sz="1100" b="0" i="0" u="none" strike="noStrike">
                          <a:solidFill>
                            <a:srgbClr val="000000"/>
                          </a:solidFill>
                          <a:effectLst/>
                          <a:latin typeface="+mn-ea"/>
                          <a:ea typeface="+mn-ea"/>
                        </a:rPr>
                        <a:t>-0.09750807</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r>
              <a:tr h="418971">
                <a:tc>
                  <a:txBody>
                    <a:bodyPr/>
                    <a:lstStyle/>
                    <a:p>
                      <a:pPr algn="l" fontAlgn="ctr"/>
                      <a:r>
                        <a:rPr lang="en-US" sz="1100" b="0" i="0" u="none" strike="noStrike" dirty="0">
                          <a:solidFill>
                            <a:srgbClr val="000000"/>
                          </a:solidFill>
                          <a:effectLst/>
                          <a:latin typeface="+mn-ea"/>
                          <a:ea typeface="+mn-ea"/>
                        </a:rPr>
                        <a:t> </a:t>
                      </a:r>
                      <a:r>
                        <a:rPr lang="en-US" sz="1100" b="0" i="0" u="none" strike="noStrike" dirty="0" smtClean="0">
                          <a:solidFill>
                            <a:srgbClr val="000000"/>
                          </a:solidFill>
                          <a:effectLst/>
                          <a:latin typeface="+mn-ea"/>
                          <a:ea typeface="+mn-ea"/>
                        </a:rPr>
                        <a:t>DBP</a:t>
                      </a:r>
                      <a:endParaRPr lang="en-US" sz="1100" b="0" i="0" u="none" strike="noStrike" dirty="0">
                        <a:solidFill>
                          <a:srgbClr val="000000"/>
                        </a:solidFill>
                        <a:effectLst/>
                        <a:latin typeface="+mn-ea"/>
                        <a:ea typeface="+mn-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l" fontAlgn="ctr"/>
                      <a:r>
                        <a:rPr lang="en-US" sz="1100" b="0" i="0" u="none" strike="noStrike" dirty="0">
                          <a:solidFill>
                            <a:srgbClr val="000000"/>
                          </a:solidFill>
                          <a:effectLst/>
                          <a:latin typeface="+mn-ea"/>
                          <a:ea typeface="+mn-ea"/>
                        </a:rPr>
                        <a:t> </a:t>
                      </a:r>
                      <a:r>
                        <a:rPr lang="en-US" sz="1100" b="0" i="0" u="none" strike="noStrike" dirty="0" smtClean="0">
                          <a:solidFill>
                            <a:srgbClr val="000000"/>
                          </a:solidFill>
                          <a:effectLst/>
                          <a:latin typeface="+mn-ea"/>
                          <a:ea typeface="+mn-ea"/>
                        </a:rPr>
                        <a:t>舒张压</a:t>
                      </a:r>
                      <a:endParaRPr lang="en-US" sz="1100" b="0" i="0" u="none" strike="noStrike" dirty="0">
                        <a:solidFill>
                          <a:srgbClr val="000000"/>
                        </a:solidFill>
                        <a:effectLst/>
                        <a:latin typeface="+mn-ea"/>
                        <a:ea typeface="+mn-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just" fontAlgn="ctr"/>
                      <a:r>
                        <a:rPr lang="is-IS" sz="1100" b="0" i="0" u="none" strike="noStrike">
                          <a:solidFill>
                            <a:srgbClr val="000000"/>
                          </a:solidFill>
                          <a:effectLst/>
                          <a:latin typeface="+mn-ea"/>
                          <a:ea typeface="+mn-ea"/>
                        </a:rPr>
                        <a:t>0.10771338</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r>
              <a:tr h="418971">
                <a:tc>
                  <a:txBody>
                    <a:bodyPr/>
                    <a:lstStyle/>
                    <a:p>
                      <a:pPr algn="l" fontAlgn="ctr"/>
                      <a:r>
                        <a:rPr lang="en-US" sz="1100" b="0" i="0" u="none" strike="noStrike" dirty="0">
                          <a:solidFill>
                            <a:srgbClr val="000000"/>
                          </a:solidFill>
                          <a:effectLst/>
                          <a:latin typeface="+mn-ea"/>
                          <a:ea typeface="+mn-ea"/>
                        </a:rPr>
                        <a:t> </a:t>
                      </a:r>
                      <a:r>
                        <a:rPr lang="en-US" sz="1100" b="0" i="0" u="none" strike="noStrike" dirty="0" smtClean="0">
                          <a:solidFill>
                            <a:srgbClr val="000000"/>
                          </a:solidFill>
                          <a:effectLst/>
                          <a:latin typeface="+mn-ea"/>
                          <a:ea typeface="+mn-ea"/>
                        </a:rPr>
                        <a:t>SBP</a:t>
                      </a:r>
                      <a:endParaRPr lang="en-US" sz="1100" b="0" i="0" u="none" strike="noStrike" dirty="0">
                        <a:solidFill>
                          <a:srgbClr val="000000"/>
                        </a:solidFill>
                        <a:effectLst/>
                        <a:latin typeface="+mn-ea"/>
                        <a:ea typeface="+mn-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l" fontAlgn="ctr"/>
                      <a:r>
                        <a:rPr lang="en-US" sz="1100" b="0" i="0" u="none" strike="noStrike" dirty="0">
                          <a:solidFill>
                            <a:srgbClr val="000000"/>
                          </a:solidFill>
                          <a:effectLst/>
                          <a:latin typeface="+mn-ea"/>
                          <a:ea typeface="+mn-ea"/>
                        </a:rPr>
                        <a:t> </a:t>
                      </a:r>
                      <a:r>
                        <a:rPr lang="en-US" sz="1100" b="0" i="0" u="none" strike="noStrike" dirty="0" smtClean="0">
                          <a:solidFill>
                            <a:srgbClr val="000000"/>
                          </a:solidFill>
                          <a:effectLst/>
                          <a:latin typeface="+mn-ea"/>
                          <a:ea typeface="+mn-ea"/>
                        </a:rPr>
                        <a:t>收缩压</a:t>
                      </a:r>
                      <a:endParaRPr lang="en-US" sz="1100" b="0" i="0" u="none" strike="noStrike" dirty="0">
                        <a:solidFill>
                          <a:srgbClr val="000000"/>
                        </a:solidFill>
                        <a:effectLst/>
                        <a:latin typeface="+mn-ea"/>
                        <a:ea typeface="+mn-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just" fontAlgn="ctr"/>
                      <a:r>
                        <a:rPr lang="en-US" sz="1100" b="0" i="0" u="none" strike="noStrike" dirty="0">
                          <a:solidFill>
                            <a:srgbClr val="000000"/>
                          </a:solidFill>
                          <a:effectLst/>
                          <a:latin typeface="+mn-ea"/>
                          <a:ea typeface="+mn-ea"/>
                        </a:rPr>
                        <a:t>8.40E-02</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r>
            </a:tbl>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65" name="文本框 64"/>
          <p:cNvSpPr txBox="1"/>
          <p:nvPr/>
        </p:nvSpPr>
        <p:spPr>
          <a:xfrm>
            <a:off x="228281" y="747324"/>
            <a:ext cx="8279719"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5</a:t>
            </a:r>
            <a:r>
              <a:rPr lang="zh-CN" altLang="en-US" b="1" dirty="0" smtClean="0">
                <a:solidFill>
                  <a:srgbClr val="0174AB"/>
                </a:solidFill>
                <a:latin typeface="微软雅黑" panose="020B0503020204020204" pitchFamily="34" charset="-122"/>
                <a:ea typeface="微软雅黑" panose="020B0503020204020204" pitchFamily="34" charset="-122"/>
              </a:rPr>
              <a:t>、</a:t>
            </a:r>
            <a:r>
              <a:rPr lang="zh-CN" altLang="en-US" b="1" dirty="0" smtClean="0">
                <a:solidFill>
                  <a:srgbClr val="0174AB"/>
                </a:solidFill>
                <a:latin typeface="微软雅黑" panose="020B0503020204020204" pitchFamily="34" charset="-122"/>
                <a:ea typeface="微软雅黑" panose="020B0503020204020204" pitchFamily="34" charset="-122"/>
              </a:rPr>
              <a:t>多标签</a:t>
            </a:r>
            <a:r>
              <a:rPr lang="zh-CN" altLang="zh-HK" b="1" dirty="0" smtClean="0">
                <a:solidFill>
                  <a:srgbClr val="0174AB"/>
                </a:solidFill>
                <a:latin typeface="微软雅黑" panose="020B0503020204020204" pitchFamily="34" charset="-122"/>
                <a:ea typeface="微软雅黑" panose="020B0503020204020204" pitchFamily="34" charset="-122"/>
              </a:rPr>
              <a:t>算法</a:t>
            </a:r>
            <a:r>
              <a:rPr lang="zh-CN" altLang="en-US" b="1" dirty="0" smtClean="0">
                <a:solidFill>
                  <a:srgbClr val="0174AB"/>
                </a:solidFill>
                <a:latin typeface="微软雅黑" panose="020B0503020204020204" pitchFamily="34" charset="-122"/>
                <a:ea typeface="微软雅黑" panose="020B0503020204020204" pitchFamily="34" charset="-122"/>
              </a:rPr>
              <a:t>在心血管疾病风险预测的</a:t>
            </a:r>
            <a:r>
              <a:rPr lang="zh-CN" altLang="zh-HK" b="1" dirty="0" smtClean="0">
                <a:solidFill>
                  <a:srgbClr val="0174AB"/>
                </a:solidFill>
                <a:latin typeface="微软雅黑" panose="020B0503020204020204" pitchFamily="34" charset="-122"/>
                <a:ea typeface="微软雅黑" panose="020B0503020204020204" pitchFamily="34" charset="-122"/>
              </a:rPr>
              <a:t>应用</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rPr>
              <a:t>工作内容</a:t>
            </a:r>
            <a:endParaRPr lang="zh-CN" altLang="zh-HK" sz="2400" spc="300" dirty="0">
              <a:solidFill>
                <a:schemeClr val="bg1"/>
              </a:solidFill>
              <a:latin typeface="+mj-ea"/>
              <a:ea typeface="+mj-ea"/>
            </a:endParaRPr>
          </a:p>
        </p:txBody>
      </p:sp>
      <p:sp>
        <p:nvSpPr>
          <p:cNvPr id="35" name="矩形 34"/>
          <p:cNvSpPr/>
          <p:nvPr/>
        </p:nvSpPr>
        <p:spPr>
          <a:xfrm>
            <a:off x="231369" y="1153645"/>
            <a:ext cx="8404631"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3951" y="1319586"/>
            <a:ext cx="8827037" cy="3693319"/>
          </a:xfrm>
          <a:prstGeom prst="rect">
            <a:avLst/>
          </a:prstGeom>
        </p:spPr>
        <p:txBody>
          <a:bodyPr wrap="square">
            <a:spAutoFit/>
          </a:bodyPr>
          <a:lstStyle/>
          <a:p>
            <a:pPr>
              <a:lnSpc>
                <a:spcPct val="120000"/>
              </a:lnSpc>
              <a:defRPr/>
            </a:pPr>
            <a:r>
              <a:rPr lang="zh-CN" altLang="en-US" dirty="0">
                <a:latin typeface="+mn-ea"/>
              </a:rPr>
              <a:t>多标签数据集的表现形式为</a:t>
            </a:r>
            <a:r>
              <a:rPr lang="en-US" altLang="zh-CN" dirty="0">
                <a:latin typeface="+mn-ea"/>
              </a:rPr>
              <a:t>D = {(xi, Yi) | 1 ≤ </a:t>
            </a:r>
            <a:r>
              <a:rPr lang="en-US" altLang="zh-CN" dirty="0" err="1">
                <a:latin typeface="+mn-ea"/>
              </a:rPr>
              <a:t>i</a:t>
            </a:r>
            <a:r>
              <a:rPr lang="en-US" altLang="zh-CN" dirty="0">
                <a:latin typeface="+mn-ea"/>
              </a:rPr>
              <a:t> ≤ m} </a:t>
            </a:r>
            <a:r>
              <a:rPr lang="zh-CN" altLang="en-US" dirty="0">
                <a:latin typeface="+mn-ea"/>
              </a:rPr>
              <a:t>其中</a:t>
            </a:r>
            <a:r>
              <a:rPr lang="en-US" altLang="zh-CN" dirty="0">
                <a:latin typeface="+mn-ea"/>
              </a:rPr>
              <a:t>xi</a:t>
            </a:r>
            <a:r>
              <a:rPr lang="zh-CN" altLang="en-US" dirty="0">
                <a:latin typeface="+mn-ea"/>
              </a:rPr>
              <a:t>代表第</a:t>
            </a:r>
            <a:r>
              <a:rPr lang="en-US" altLang="zh-CN" dirty="0" err="1">
                <a:latin typeface="+mn-ea"/>
              </a:rPr>
              <a:t>i</a:t>
            </a:r>
            <a:r>
              <a:rPr lang="zh-CN" altLang="en-US" dirty="0">
                <a:latin typeface="+mn-ea"/>
              </a:rPr>
              <a:t>个样本的多标签特征集合，</a:t>
            </a:r>
            <a:r>
              <a:rPr lang="en-US" altLang="zh-CN" dirty="0">
                <a:latin typeface="+mn-ea"/>
              </a:rPr>
              <a:t>Yi</a:t>
            </a:r>
            <a:r>
              <a:rPr lang="zh-CN" altLang="en-US" dirty="0">
                <a:latin typeface="+mn-ea"/>
              </a:rPr>
              <a:t>表示该样本的</a:t>
            </a:r>
            <a:r>
              <a:rPr lang="en-US" altLang="zh-CN" dirty="0">
                <a:latin typeface="+mn-ea"/>
              </a:rPr>
              <a:t>0-1</a:t>
            </a:r>
            <a:r>
              <a:rPr lang="zh-CN" altLang="en-US" dirty="0">
                <a:latin typeface="+mn-ea"/>
              </a:rPr>
              <a:t>目标向量，向量中的每个值为</a:t>
            </a:r>
            <a:r>
              <a:rPr lang="en-US" altLang="zh-CN" dirty="0">
                <a:latin typeface="+mn-ea"/>
              </a:rPr>
              <a:t>1</a:t>
            </a:r>
            <a:r>
              <a:rPr lang="zh-CN" altLang="en-US" dirty="0">
                <a:latin typeface="+mn-ea"/>
              </a:rPr>
              <a:t>代表该样本具有该标签，为</a:t>
            </a:r>
            <a:r>
              <a:rPr lang="en-US" altLang="zh-CN" dirty="0">
                <a:latin typeface="+mn-ea"/>
              </a:rPr>
              <a:t>0</a:t>
            </a:r>
            <a:r>
              <a:rPr lang="zh-CN" altLang="en-US" dirty="0">
                <a:latin typeface="+mn-ea"/>
              </a:rPr>
              <a:t>则不具有该</a:t>
            </a:r>
            <a:r>
              <a:rPr lang="zh-CN" altLang="en-US" dirty="0" smtClean="0">
                <a:latin typeface="+mn-ea"/>
              </a:rPr>
              <a:t>标签。过程如下：</a:t>
            </a:r>
            <a:endParaRPr lang="en-US" altLang="zh-CN" dirty="0" smtClean="0">
              <a:latin typeface="+mn-ea"/>
            </a:endParaRPr>
          </a:p>
          <a:p>
            <a:pPr marL="285750" indent="-285750">
              <a:lnSpc>
                <a:spcPct val="120000"/>
              </a:lnSpc>
              <a:buFont typeface="Wingdings" panose="05000000000000000000" pitchFamily="2" charset="2"/>
              <a:buChar char="Ø"/>
              <a:defRPr/>
            </a:pPr>
            <a:r>
              <a:rPr lang="zh-CN" altLang="en-US" dirty="0" smtClean="0">
                <a:latin typeface="+mn-ea"/>
              </a:rPr>
              <a:t>平衡</a:t>
            </a:r>
            <a:r>
              <a:rPr lang="zh-CN" altLang="zh-CN" dirty="0" smtClean="0">
                <a:latin typeface="+mn-ea"/>
              </a:rPr>
              <a:t>目标标签</a:t>
            </a:r>
            <a:r>
              <a:rPr lang="zh-CN" altLang="en-US" dirty="0" smtClean="0">
                <a:latin typeface="+mn-ea"/>
              </a:rPr>
              <a:t>集的策略：</a:t>
            </a:r>
            <a:endParaRPr lang="en-US" altLang="zh-CN" dirty="0" smtClean="0">
              <a:latin typeface="+mn-ea"/>
            </a:endParaRPr>
          </a:p>
          <a:p>
            <a:pPr>
              <a:lnSpc>
                <a:spcPct val="120000"/>
              </a:lnSpc>
              <a:defRPr/>
            </a:pPr>
            <a:r>
              <a:rPr lang="en-US" altLang="zh-CN" dirty="0" smtClean="0">
                <a:latin typeface="+mn-ea"/>
              </a:rPr>
              <a:t>    </a:t>
            </a:r>
            <a:r>
              <a:rPr lang="zh-CN" altLang="zh-CN" dirty="0" smtClean="0">
                <a:latin typeface="+mn-ea"/>
              </a:rPr>
              <a:t>使用多标签统计评价数据</a:t>
            </a:r>
            <a:r>
              <a:rPr lang="zh-CN" altLang="zh-CN" dirty="0">
                <a:latin typeface="+mn-ea"/>
              </a:rPr>
              <a:t>集的方法对目标标签集进行统计分析</a:t>
            </a:r>
            <a:r>
              <a:rPr lang="zh-CN" altLang="zh-CN" dirty="0" smtClean="0">
                <a:latin typeface="+mn-ea"/>
              </a:rPr>
              <a:t>，</a:t>
            </a:r>
            <a:r>
              <a:rPr lang="zh-CN" altLang="en-US" dirty="0" smtClean="0">
                <a:latin typeface="+mn-ea"/>
              </a:rPr>
              <a:t>如图</a:t>
            </a:r>
            <a:r>
              <a:rPr lang="en-US" altLang="zh-CN" dirty="0" smtClean="0">
                <a:latin typeface="+mn-ea"/>
              </a:rPr>
              <a:t>1</a:t>
            </a:r>
            <a:r>
              <a:rPr lang="zh-CN" altLang="en-US" dirty="0" smtClean="0">
                <a:latin typeface="+mn-ea"/>
              </a:rPr>
              <a:t>表现了多标签向量的数据分布，数据不平衡极为突出</a:t>
            </a:r>
            <a:r>
              <a:rPr lang="zh-CN" altLang="zh-CN" dirty="0" smtClean="0">
                <a:latin typeface="+mn-ea"/>
              </a:rPr>
              <a:t>，我采用</a:t>
            </a:r>
            <a:r>
              <a:rPr lang="zh-CN" altLang="zh-CN" dirty="0" smtClean="0">
                <a:latin typeface="+mn-ea"/>
              </a:rPr>
              <a:t>了</a:t>
            </a:r>
            <a:r>
              <a:rPr lang="zh-CN" altLang="en-US" dirty="0" smtClean="0">
                <a:latin typeface="+mn-ea"/>
              </a:rPr>
              <a:t>欠采样、</a:t>
            </a:r>
            <a:r>
              <a:rPr lang="zh-CN" altLang="zh-CN" dirty="0" smtClean="0">
                <a:latin typeface="+mn-ea"/>
              </a:rPr>
              <a:t>标签</a:t>
            </a:r>
            <a:r>
              <a:rPr lang="zh-CN" altLang="en-US" dirty="0" smtClean="0">
                <a:latin typeface="+mn-ea"/>
              </a:rPr>
              <a:t>删除、合并</a:t>
            </a:r>
            <a:r>
              <a:rPr lang="zh-CN" altLang="zh-CN" dirty="0" smtClean="0">
                <a:latin typeface="+mn-ea"/>
              </a:rPr>
              <a:t>策略</a:t>
            </a:r>
            <a:r>
              <a:rPr lang="zh-CN" altLang="zh-CN" dirty="0">
                <a:latin typeface="+mn-ea"/>
              </a:rPr>
              <a:t>，将相关性强的标签且量少的标签合并，</a:t>
            </a:r>
            <a:r>
              <a:rPr lang="zh-CN" altLang="zh-CN" dirty="0" smtClean="0">
                <a:latin typeface="+mn-ea"/>
              </a:rPr>
              <a:t>大类标签</a:t>
            </a:r>
            <a:r>
              <a:rPr lang="zh-CN" altLang="en-US" dirty="0" smtClean="0">
                <a:latin typeface="+mn-ea"/>
              </a:rPr>
              <a:t>欠采样</a:t>
            </a:r>
            <a:r>
              <a:rPr lang="zh-CN" altLang="zh-CN" dirty="0" smtClean="0">
                <a:latin typeface="+mn-ea"/>
              </a:rPr>
              <a:t>，</a:t>
            </a:r>
            <a:r>
              <a:rPr lang="zh-CN" altLang="zh-CN" dirty="0">
                <a:latin typeface="+mn-ea"/>
              </a:rPr>
              <a:t>平衡标签集</a:t>
            </a:r>
            <a:r>
              <a:rPr lang="zh-CN" altLang="zh-CN" dirty="0" smtClean="0">
                <a:latin typeface="+mn-ea"/>
              </a:rPr>
              <a:t>分布</a:t>
            </a:r>
            <a:r>
              <a:rPr lang="zh-CN" altLang="en-US" dirty="0" smtClean="0">
                <a:latin typeface="+mn-ea"/>
              </a:rPr>
              <a:t>。</a:t>
            </a:r>
            <a:endParaRPr lang="en-US" altLang="zh-CN" dirty="0" smtClean="0">
              <a:latin typeface="+mn-ea"/>
            </a:endParaRPr>
          </a:p>
          <a:p>
            <a:pPr>
              <a:lnSpc>
                <a:spcPct val="120000"/>
              </a:lnSpc>
              <a:defRPr/>
            </a:pPr>
            <a:r>
              <a:rPr lang="en-US" altLang="zh-CN" dirty="0">
                <a:latin typeface="+mn-ea"/>
              </a:rPr>
              <a:t> </a:t>
            </a:r>
            <a:r>
              <a:rPr lang="en-US" altLang="zh-CN" dirty="0" smtClean="0">
                <a:latin typeface="+mn-ea"/>
              </a:rPr>
              <a:t>   </a:t>
            </a:r>
            <a:r>
              <a:rPr lang="zh-CN" altLang="en-US" dirty="0" smtClean="0">
                <a:latin typeface="+mn-ea"/>
              </a:rPr>
              <a:t>设</a:t>
            </a:r>
            <a:r>
              <a:rPr lang="it-IT" altLang="zh-CN" i="1" dirty="0">
                <a:latin typeface="+mn-ea"/>
              </a:rPr>
              <a:t>L</a:t>
            </a:r>
            <a:r>
              <a:rPr lang="it-IT" altLang="zh-CN" dirty="0">
                <a:latin typeface="+mn-ea"/>
              </a:rPr>
              <a:t>={</a:t>
            </a:r>
            <a:r>
              <a:rPr lang="it-IT" altLang="zh-CN" i="1" dirty="0">
                <a:latin typeface="+mn-ea"/>
              </a:rPr>
              <a:t>l</a:t>
            </a:r>
            <a:r>
              <a:rPr lang="it-IT" altLang="zh-CN" baseline="-25000" dirty="0">
                <a:latin typeface="+mn-ea"/>
              </a:rPr>
              <a:t>1</a:t>
            </a:r>
            <a:r>
              <a:rPr lang="it-IT" altLang="zh-CN" dirty="0">
                <a:latin typeface="+mn-ea"/>
              </a:rPr>
              <a:t>, </a:t>
            </a:r>
            <a:r>
              <a:rPr lang="it-IT" altLang="zh-CN" i="1" dirty="0">
                <a:latin typeface="+mn-ea"/>
              </a:rPr>
              <a:t>l</a:t>
            </a:r>
            <a:r>
              <a:rPr lang="it-IT" altLang="zh-CN" baseline="-25000" dirty="0">
                <a:latin typeface="+mn-ea"/>
              </a:rPr>
              <a:t>2</a:t>
            </a:r>
            <a:r>
              <a:rPr lang="it-IT" altLang="zh-CN" dirty="0">
                <a:latin typeface="+mn-ea"/>
              </a:rPr>
              <a:t>, ..., </a:t>
            </a:r>
            <a:r>
              <a:rPr lang="it-IT" altLang="zh-CN" i="1" dirty="0" err="1">
                <a:latin typeface="+mn-ea"/>
              </a:rPr>
              <a:t>lc</a:t>
            </a:r>
            <a:r>
              <a:rPr lang="it-IT" altLang="zh-CN" dirty="0">
                <a:latin typeface="+mn-ea"/>
              </a:rPr>
              <a:t>} </a:t>
            </a:r>
            <a:r>
              <a:rPr lang="zh-CN" altLang="en-US" dirty="0">
                <a:latin typeface="+mn-ea"/>
              </a:rPr>
              <a:t>为标签</a:t>
            </a:r>
            <a:r>
              <a:rPr lang="en-US" altLang="zh-CN" dirty="0">
                <a:latin typeface="+mn-ea"/>
              </a:rPr>
              <a:t>0-1</a:t>
            </a:r>
            <a:r>
              <a:rPr lang="zh-CN" altLang="en-US" dirty="0">
                <a:latin typeface="+mn-ea"/>
              </a:rPr>
              <a:t>向量集合，统计标签向量</a:t>
            </a:r>
            <a:r>
              <a:rPr lang="en-US" altLang="zh-CN" dirty="0">
                <a:latin typeface="+mn-ea"/>
              </a:rPr>
              <a:t>Li</a:t>
            </a:r>
            <a:r>
              <a:rPr lang="zh-CN" altLang="en-US" dirty="0">
                <a:latin typeface="+mn-ea"/>
              </a:rPr>
              <a:t>对应的样本个数</a:t>
            </a:r>
            <a:r>
              <a:rPr lang="en-US" altLang="zh-CN" dirty="0">
                <a:latin typeface="+mn-ea"/>
              </a:rPr>
              <a:t>S={s</a:t>
            </a:r>
            <a:r>
              <a:rPr lang="en-US" altLang="zh-CN" baseline="-25000" dirty="0">
                <a:latin typeface="+mn-ea"/>
              </a:rPr>
              <a:t>1</a:t>
            </a:r>
            <a:r>
              <a:rPr lang="en-US" altLang="zh-CN" dirty="0">
                <a:latin typeface="+mn-ea"/>
              </a:rPr>
              <a:t>,s</a:t>
            </a:r>
            <a:r>
              <a:rPr lang="en-US" altLang="zh-CN" baseline="-25000" dirty="0">
                <a:latin typeface="+mn-ea"/>
              </a:rPr>
              <a:t>2</a:t>
            </a:r>
            <a:r>
              <a:rPr lang="en-US" altLang="zh-CN" dirty="0">
                <a:latin typeface="+mn-ea"/>
              </a:rPr>
              <a:t>,…..,s</a:t>
            </a:r>
            <a:r>
              <a:rPr lang="en-US" altLang="zh-CN" baseline="-25000" dirty="0">
                <a:latin typeface="+mn-ea"/>
              </a:rPr>
              <a:t>c</a:t>
            </a:r>
            <a:r>
              <a:rPr lang="en-US" altLang="zh-CN" dirty="0">
                <a:latin typeface="+mn-ea"/>
              </a:rPr>
              <a:t>}</a:t>
            </a:r>
            <a:r>
              <a:rPr lang="zh-CN" altLang="en-US" dirty="0">
                <a:latin typeface="+mn-ea"/>
              </a:rPr>
              <a:t>，迭代合并，合并阈值</a:t>
            </a:r>
            <a:r>
              <a:rPr lang="en-US" altLang="zh-CN" dirty="0">
                <a:latin typeface="+mn-ea"/>
              </a:rPr>
              <a:t>t </a:t>
            </a:r>
            <a:r>
              <a:rPr lang="zh-CN" altLang="en-US" dirty="0">
                <a:latin typeface="+mn-ea"/>
              </a:rPr>
              <a:t>根据特征数量确定，这里阈值</a:t>
            </a:r>
            <a:r>
              <a:rPr lang="en-US" altLang="zh-CN" dirty="0">
                <a:latin typeface="+mn-ea"/>
              </a:rPr>
              <a:t>t </a:t>
            </a:r>
            <a:r>
              <a:rPr lang="zh-CN" altLang="en-US" dirty="0">
                <a:latin typeface="+mn-ea"/>
              </a:rPr>
              <a:t>规定为特征数量的</a:t>
            </a:r>
            <a:r>
              <a:rPr lang="en-US" altLang="zh-CN" dirty="0">
                <a:latin typeface="+mn-ea"/>
              </a:rPr>
              <a:t>1.5</a:t>
            </a:r>
            <a:r>
              <a:rPr lang="zh-CN" altLang="en-US" dirty="0">
                <a:latin typeface="+mn-ea"/>
              </a:rPr>
              <a:t>倍，</a:t>
            </a:r>
            <a:r>
              <a:rPr lang="zh-CN" altLang="en-US" dirty="0" smtClean="0">
                <a:latin typeface="+mn-ea"/>
              </a:rPr>
              <a:t>算法流程见图</a:t>
            </a:r>
            <a:r>
              <a:rPr lang="en-US" altLang="zh-CN" dirty="0" smtClean="0">
                <a:latin typeface="+mn-ea"/>
              </a:rPr>
              <a:t>2</a:t>
            </a:r>
            <a:r>
              <a:rPr lang="zh-CN" altLang="en-US" dirty="0" smtClean="0">
                <a:latin typeface="+mn-ea"/>
              </a:rPr>
              <a:t>：</a:t>
            </a:r>
            <a:endParaRPr lang="en-US" altLang="zh-CN" dirty="0">
              <a:latin typeface="+mn-ea"/>
            </a:endParaRPr>
          </a:p>
          <a:p>
            <a:pPr>
              <a:defRPr/>
            </a:pPr>
            <a:endParaRPr lang="en-US" altLang="zh-CN" dirty="0"/>
          </a:p>
        </p:txBody>
      </p:sp>
      <p:graphicFrame>
        <p:nvGraphicFramePr>
          <p:cNvPr id="18" name="图表 17"/>
          <p:cNvGraphicFramePr/>
          <p:nvPr>
            <p:extLst>
              <p:ext uri="{D42A27DB-BD31-4B8C-83A1-F6EECF244321}">
                <p14:modId xmlns:p14="http://schemas.microsoft.com/office/powerpoint/2010/main" val="2262676457"/>
              </p:ext>
            </p:extLst>
          </p:nvPr>
        </p:nvGraphicFramePr>
        <p:xfrm>
          <a:off x="3378738" y="4256130"/>
          <a:ext cx="5574157" cy="24910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65" name="文本框 64"/>
          <p:cNvSpPr txBox="1"/>
          <p:nvPr/>
        </p:nvSpPr>
        <p:spPr>
          <a:xfrm>
            <a:off x="228281" y="747324"/>
            <a:ext cx="8279719"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5</a:t>
            </a:r>
            <a:r>
              <a:rPr lang="zh-CN" altLang="en-US" b="1" dirty="0" smtClean="0">
                <a:solidFill>
                  <a:srgbClr val="0174AB"/>
                </a:solidFill>
                <a:latin typeface="微软雅黑" panose="020B0503020204020204" pitchFamily="34" charset="-122"/>
                <a:ea typeface="微软雅黑" panose="020B0503020204020204" pitchFamily="34" charset="-122"/>
              </a:rPr>
              <a:t>、</a:t>
            </a:r>
            <a:r>
              <a:rPr lang="zh-CN" altLang="en-US" b="1" dirty="0" smtClean="0">
                <a:solidFill>
                  <a:srgbClr val="0174AB"/>
                </a:solidFill>
                <a:latin typeface="微软雅黑" panose="020B0503020204020204" pitchFamily="34" charset="-122"/>
                <a:ea typeface="微软雅黑" panose="020B0503020204020204" pitchFamily="34" charset="-122"/>
              </a:rPr>
              <a:t>多标签</a:t>
            </a:r>
            <a:r>
              <a:rPr lang="zh-CN" altLang="zh-HK" b="1" dirty="0" smtClean="0">
                <a:solidFill>
                  <a:srgbClr val="0174AB"/>
                </a:solidFill>
                <a:latin typeface="微软雅黑" panose="020B0503020204020204" pitchFamily="34" charset="-122"/>
                <a:ea typeface="微软雅黑" panose="020B0503020204020204" pitchFamily="34" charset="-122"/>
              </a:rPr>
              <a:t>算法</a:t>
            </a:r>
            <a:r>
              <a:rPr lang="zh-CN" altLang="en-US" b="1" dirty="0" smtClean="0">
                <a:solidFill>
                  <a:srgbClr val="0174AB"/>
                </a:solidFill>
                <a:latin typeface="微软雅黑" panose="020B0503020204020204" pitchFamily="34" charset="-122"/>
                <a:ea typeface="微软雅黑" panose="020B0503020204020204" pitchFamily="34" charset="-122"/>
              </a:rPr>
              <a:t>在心血管疾病风险预测的</a:t>
            </a:r>
            <a:r>
              <a:rPr lang="zh-CN" altLang="zh-HK" b="1" dirty="0" smtClean="0">
                <a:solidFill>
                  <a:srgbClr val="0174AB"/>
                </a:solidFill>
                <a:latin typeface="微软雅黑" panose="020B0503020204020204" pitchFamily="34" charset="-122"/>
                <a:ea typeface="微软雅黑" panose="020B0503020204020204" pitchFamily="34" charset="-122"/>
              </a:rPr>
              <a:t>应用</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rPr>
              <a:t>工作内容</a:t>
            </a:r>
            <a:endParaRPr lang="zh-CN" altLang="zh-HK" sz="2400" spc="300" dirty="0">
              <a:solidFill>
                <a:schemeClr val="bg1"/>
              </a:solidFill>
              <a:latin typeface="+mj-ea"/>
              <a:ea typeface="+mj-ea"/>
            </a:endParaRPr>
          </a:p>
        </p:txBody>
      </p:sp>
      <p:sp>
        <p:nvSpPr>
          <p:cNvPr id="35" name="矩形 34"/>
          <p:cNvSpPr/>
          <p:nvPr/>
        </p:nvSpPr>
        <p:spPr>
          <a:xfrm>
            <a:off x="231369" y="1153645"/>
            <a:ext cx="8404631"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3951" y="1319586"/>
            <a:ext cx="2564929" cy="4916732"/>
          </a:xfrm>
          <a:prstGeom prst="rect">
            <a:avLst/>
          </a:prstGeom>
        </p:spPr>
        <p:txBody>
          <a:bodyPr wrap="square">
            <a:spAutoFit/>
          </a:bodyPr>
          <a:lstStyle/>
          <a:p>
            <a:pPr>
              <a:defRPr/>
            </a:pPr>
            <a:r>
              <a:rPr lang="zh-CN" altLang="en-US" dirty="0" smtClean="0"/>
              <a:t>平衡</a:t>
            </a:r>
            <a:r>
              <a:rPr lang="zh-CN" altLang="zh-CN" dirty="0" smtClean="0"/>
              <a:t>目标标签</a:t>
            </a:r>
            <a:r>
              <a:rPr lang="zh-CN" altLang="en-US" dirty="0" smtClean="0"/>
              <a:t>集的策略如右图：</a:t>
            </a:r>
            <a:endParaRPr lang="en-US" altLang="zh-CN" dirty="0" smtClean="0"/>
          </a:p>
          <a:p>
            <a:pPr>
              <a:defRPr/>
            </a:pPr>
            <a:r>
              <a:rPr lang="zh-CN" altLang="en-US" dirty="0" smtClean="0"/>
              <a:t>一个向量的超向量指</a:t>
            </a:r>
            <a:r>
              <a:rPr lang="en-US" altLang="zh-CN" dirty="0" smtClean="0"/>
              <a:t> </a:t>
            </a:r>
            <a:r>
              <a:rPr lang="zh-CN" altLang="en-US" dirty="0" smtClean="0"/>
              <a:t>该向量的子向量，以向量</a:t>
            </a:r>
            <a:r>
              <a:rPr lang="en-US" altLang="zh-CN" dirty="0" smtClean="0"/>
              <a:t>[1101]</a:t>
            </a:r>
            <a:r>
              <a:rPr lang="zh-CN" altLang="en-US" dirty="0" smtClean="0"/>
              <a:t>为例，超向量有</a:t>
            </a:r>
            <a:r>
              <a:rPr lang="en-US" altLang="zh-CN" dirty="0" smtClean="0"/>
              <a:t>[0101, 1001,1100,0001,0100,1000], </a:t>
            </a:r>
            <a:r>
              <a:rPr lang="zh-CN" altLang="en-US" dirty="0" smtClean="0"/>
              <a:t>以损失部分标签信息换取数据精度。</a:t>
            </a:r>
            <a:endParaRPr lang="en-US" altLang="zh-CN" dirty="0" smtClean="0"/>
          </a:p>
          <a:p>
            <a:pPr>
              <a:defRPr/>
            </a:pPr>
            <a:endParaRPr lang="en-US" altLang="zh-CN" dirty="0"/>
          </a:p>
          <a:p>
            <a:pPr>
              <a:defRPr/>
            </a:pPr>
            <a:r>
              <a:rPr lang="zh-CN" altLang="en-US" b="1" dirty="0" smtClean="0">
                <a:solidFill>
                  <a:srgbClr val="302C24"/>
                </a:solidFill>
                <a:latin typeface="+mn-ea"/>
              </a:rPr>
              <a:t>多标签数据统计</a:t>
            </a:r>
            <a:r>
              <a:rPr lang="zh-CN" altLang="en-US" b="1" dirty="0">
                <a:solidFill>
                  <a:srgbClr val="302C24"/>
                </a:solidFill>
                <a:latin typeface="+mn-ea"/>
              </a:rPr>
              <a:t>信息中</a:t>
            </a:r>
            <a:r>
              <a:rPr lang="en-US" altLang="zh-CN" dirty="0">
                <a:solidFill>
                  <a:srgbClr val="302C24"/>
                </a:solidFill>
              </a:rPr>
              <a:t>Cardinality</a:t>
            </a:r>
            <a:r>
              <a:rPr lang="zh-CN" altLang="en-US" dirty="0">
                <a:solidFill>
                  <a:srgbClr val="302C24"/>
                </a:solidFill>
              </a:rPr>
              <a:t>为</a:t>
            </a:r>
            <a:r>
              <a:rPr lang="en-US" altLang="zh-CN" dirty="0">
                <a:solidFill>
                  <a:srgbClr val="302C24"/>
                </a:solidFill>
              </a:rPr>
              <a:t>2.24</a:t>
            </a:r>
            <a:r>
              <a:rPr lang="zh-CN" altLang="en-US" dirty="0">
                <a:solidFill>
                  <a:srgbClr val="302C24"/>
                </a:solidFill>
              </a:rPr>
              <a:t>，</a:t>
            </a:r>
            <a:r>
              <a:rPr lang="zh-CN" altLang="en-US" dirty="0" smtClean="0">
                <a:solidFill>
                  <a:srgbClr val="302C24"/>
                </a:solidFill>
              </a:rPr>
              <a:t>适合多标签分类。</a:t>
            </a:r>
            <a:endParaRPr lang="en-US" altLang="zh-CN" dirty="0" smtClean="0">
              <a:solidFill>
                <a:srgbClr val="302C24"/>
              </a:solidFill>
            </a:endParaRPr>
          </a:p>
          <a:p>
            <a:pPr>
              <a:defRPr/>
            </a:pPr>
            <a:endParaRPr lang="en-US" altLang="zh-CN" dirty="0">
              <a:solidFill>
                <a:srgbClr val="302C24"/>
              </a:solidFill>
            </a:endParaRPr>
          </a:p>
          <a:p>
            <a:pPr>
              <a:defRPr/>
            </a:pPr>
            <a:r>
              <a:rPr lang="zh-CN" altLang="zh-CN" dirty="0"/>
              <a:t>评估该标签集是否有多标签分类</a:t>
            </a:r>
            <a:r>
              <a:rPr lang="zh-CN" altLang="zh-CN" dirty="0" smtClean="0"/>
              <a:t>的意义</a:t>
            </a:r>
            <a:r>
              <a:rPr lang="zh-CN" altLang="en-US" dirty="0" smtClean="0"/>
              <a:t>。</a:t>
            </a:r>
            <a:endParaRPr lang="en-US" altLang="zh-CN" dirty="0" smtClean="0"/>
          </a:p>
          <a:p>
            <a:pPr>
              <a:lnSpc>
                <a:spcPct val="150000"/>
              </a:lnSpc>
              <a:defRPr/>
            </a:pPr>
            <a:r>
              <a:rPr lang="en-US" altLang="zh-CN" dirty="0"/>
              <a:t> </a:t>
            </a:r>
            <a:r>
              <a:rPr lang="en-US" altLang="zh-CN" dirty="0" smtClean="0"/>
              <a:t>  </a:t>
            </a:r>
            <a:endParaRPr lang="en-US" altLang="zh-CN" dirty="0"/>
          </a:p>
        </p:txBody>
      </p:sp>
      <p:pic>
        <p:nvPicPr>
          <p:cNvPr id="3" name="图片 2"/>
          <p:cNvPicPr>
            <a:picLocks noChangeAspect="1"/>
          </p:cNvPicPr>
          <p:nvPr/>
        </p:nvPicPr>
        <p:blipFill>
          <a:blip r:embed="rId3"/>
          <a:stretch>
            <a:fillRect/>
          </a:stretch>
        </p:blipFill>
        <p:spPr>
          <a:xfrm>
            <a:off x="3456940" y="1396365"/>
            <a:ext cx="5414010" cy="5010150"/>
          </a:xfrm>
          <a:prstGeom prst="rect">
            <a:avLst/>
          </a:prstGeom>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1246505" y="2766715"/>
            <a:ext cx="7390765" cy="900759"/>
          </a:xfrm>
          <a:prstGeom prst="rect">
            <a:avLst/>
          </a:prstGeom>
        </p:spPr>
        <p:txBody>
          <a:bodyPr wrap="square">
            <a:spAutoFit/>
          </a:bodyPr>
          <a:lstStyle/>
          <a:p>
            <a:pPr marL="285750" indent="-285750" algn="just">
              <a:lnSpc>
                <a:spcPct val="110000"/>
              </a:lnSpc>
              <a:buFont typeface="Wingdings" panose="05000000000000000000" charset="0"/>
              <a:buChar char="l"/>
            </a:pPr>
            <a:r>
              <a:rPr lang="zh-HK" altLang="zh-HK" sz="1600" dirty="0">
                <a:solidFill>
                  <a:schemeClr val="tx1"/>
                </a:solidFill>
                <a:latin typeface="宋体" panose="02010600030101010101" pitchFamily="2" charset="-122"/>
                <a:ea typeface="宋体" panose="02010600030101010101" pitchFamily="2" charset="-122"/>
              </a:rPr>
              <a:t>LabelPowerset(LP)</a:t>
            </a:r>
            <a:r>
              <a:rPr lang="zh-CN" altLang="zh-HK" sz="1600" dirty="0">
                <a:solidFill>
                  <a:schemeClr val="tx1"/>
                </a:solidFill>
                <a:latin typeface="宋体" panose="02010600030101010101" pitchFamily="2" charset="-122"/>
                <a:ea typeface="宋体" panose="02010600030101010101" pitchFamily="2" charset="-122"/>
              </a:rPr>
              <a:t>：对</a:t>
            </a:r>
            <a:r>
              <a:rPr lang="zh-HK" altLang="zh-HK" sz="1600" dirty="0">
                <a:solidFill>
                  <a:schemeClr val="tx1"/>
                </a:solidFill>
                <a:latin typeface="宋体" panose="02010600030101010101" pitchFamily="2" charset="-122"/>
                <a:ea typeface="宋体" panose="02010600030101010101" pitchFamily="2" charset="-122"/>
              </a:rPr>
              <a:t>每个标签子集进行了二进制编码，转换为了单标签多分类问题，考虑了标签间的相关性</a:t>
            </a:r>
            <a:r>
              <a:rPr lang="zh-HK" altLang="zh-HK" sz="1600" dirty="0" smtClean="0">
                <a:solidFill>
                  <a:schemeClr val="tx1"/>
                </a:solidFill>
                <a:latin typeface="宋体" panose="02010600030101010101" pitchFamily="2" charset="-122"/>
                <a:ea typeface="宋体" panose="02010600030101010101" pitchFamily="2" charset="-122"/>
              </a:rPr>
              <a:t>，标签集合规模的扩</a:t>
            </a:r>
            <a:r>
              <a:rPr lang="zh-HK" altLang="zh-HK" sz="1600" dirty="0">
                <a:solidFill>
                  <a:schemeClr val="tx1"/>
                </a:solidFill>
                <a:latin typeface="宋体" panose="02010600030101010101" pitchFamily="2" charset="-122"/>
                <a:ea typeface="宋体" panose="02010600030101010101" pitchFamily="2" charset="-122"/>
              </a:rPr>
              <a:t>大，标签编码将以指数形式增长，算法的复杂度</a:t>
            </a:r>
            <a:r>
              <a:rPr lang="zh-CN" altLang="zh-HK" sz="1600" dirty="0">
                <a:solidFill>
                  <a:schemeClr val="tx1"/>
                </a:solidFill>
                <a:latin typeface="宋体" panose="02010600030101010101" pitchFamily="2" charset="-122"/>
                <a:ea typeface="宋体" panose="02010600030101010101" pitchFamily="2" charset="-122"/>
              </a:rPr>
              <a:t>增加</a:t>
            </a:r>
            <a:r>
              <a:rPr lang="zh-CN" altLang="zh-HK" sz="1600" dirty="0" smtClean="0">
                <a:solidFill>
                  <a:schemeClr val="tx1"/>
                </a:solidFill>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RAkLE</a:t>
            </a:r>
            <a:r>
              <a:rPr lang="zh-CN" altLang="en-US" sz="1600" dirty="0">
                <a:latin typeface="宋体" panose="02010600030101010101" pitchFamily="2" charset="-122"/>
                <a:ea typeface="宋体" panose="02010600030101010101" pitchFamily="2" charset="-122"/>
              </a:rPr>
              <a:t>改进了</a:t>
            </a:r>
            <a:r>
              <a:rPr lang="en-US" altLang="zh-CN" sz="1600" dirty="0">
                <a:latin typeface="宋体" panose="02010600030101010101" pitchFamily="2" charset="-122"/>
                <a:ea typeface="宋体" panose="02010600030101010101" pitchFamily="2" charset="-122"/>
              </a:rPr>
              <a:t>LP</a:t>
            </a:r>
            <a:r>
              <a:rPr lang="zh-CN" altLang="en-US" sz="1600" dirty="0">
                <a:latin typeface="宋体" panose="02010600030101010101" pitchFamily="2" charset="-122"/>
                <a:ea typeface="宋体" panose="02010600030101010101" pitchFamily="2" charset="-122"/>
              </a:rPr>
              <a:t>算法，分类器链 </a:t>
            </a:r>
            <a:r>
              <a:rPr lang="en-US" altLang="zh-CN" sz="1600" dirty="0" smtClean="0">
                <a:latin typeface="宋体" panose="02010600030101010101" pitchFamily="2" charset="-122"/>
                <a:ea typeface="宋体" panose="02010600030101010101" pitchFamily="2" charset="-122"/>
              </a:rPr>
              <a:t>CC</a:t>
            </a:r>
            <a:r>
              <a:rPr lang="en-US" altLang="zh-CN" sz="1600" dirty="0">
                <a:latin typeface="宋体" panose="02010600030101010101" pitchFamily="2" charset="-122"/>
                <a:ea typeface="宋体" panose="02010600030101010101" pitchFamily="2" charset="-122"/>
              </a:rPr>
              <a:t> </a:t>
            </a:r>
            <a:r>
              <a:rPr lang="zh-CN" altLang="en-US" sz="1600" dirty="0" smtClean="0">
                <a:latin typeface="宋体" panose="02010600030101010101" pitchFamily="2" charset="-122"/>
                <a:ea typeface="宋体" panose="02010600030101010101" pitchFamily="2" charset="-122"/>
              </a:rPr>
              <a:t>等</a:t>
            </a:r>
            <a:r>
              <a:rPr lang="zh-CN" altLang="en-US" sz="1600" dirty="0">
                <a:latin typeface="宋体" panose="02010600030101010101" pitchFamily="2" charset="-122"/>
                <a:ea typeface="宋体" panose="02010600030101010101" pitchFamily="2" charset="-122"/>
              </a:rPr>
              <a:t>等</a:t>
            </a:r>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
        <p:nvSpPr>
          <p:cNvPr id="70" name="文本框 69"/>
          <p:cNvSpPr txBox="1"/>
          <p:nvPr/>
        </p:nvSpPr>
        <p:spPr>
          <a:xfrm>
            <a:off x="397510" y="4181475"/>
            <a:ext cx="556895" cy="2274570"/>
          </a:xfrm>
          <a:prstGeom prst="rect">
            <a:avLst/>
          </a:prstGeom>
          <a:solidFill>
            <a:schemeClr val="accent1">
              <a:lumMod val="60000"/>
              <a:lumOff val="40000"/>
            </a:schemeClr>
          </a:solidFill>
        </p:spPr>
        <p:txBody>
          <a:bodyPr wrap="square" rtlCol="0">
            <a:spAutoFit/>
          </a:bodyPr>
          <a:lstStyle/>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r>
              <a:rPr lang="en-US" altLang="zh-HK" sz="1600" b="1" dirty="0">
                <a:solidFill>
                  <a:schemeClr val="tx1"/>
                </a:solidFill>
                <a:latin typeface="微软雅黑" panose="020B0503020204020204" pitchFamily="34" charset="-122"/>
                <a:ea typeface="微软雅黑" panose="020B0503020204020204" pitchFamily="34" charset="-122"/>
              </a:rPr>
              <a:t>AA</a:t>
            </a:r>
          </a:p>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endParaRPr lang="en-US" altLang="zh-HK" b="1" dirty="0">
              <a:solidFill>
                <a:schemeClr val="tx1"/>
              </a:solidFill>
              <a:latin typeface="微软雅黑" panose="020B0503020204020204" pitchFamily="34" charset="-122"/>
              <a:ea typeface="微软雅黑" panose="020B0503020204020204" pitchFamily="34" charset="-122"/>
            </a:endParaRPr>
          </a:p>
          <a:p>
            <a:pPr algn="ctr"/>
            <a:endParaRPr lang="en-US" altLang="zh-HK" b="1" dirty="0">
              <a:solidFill>
                <a:schemeClr val="tx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179463" y="0"/>
            <a:ext cx="2440535"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sym typeface="+mn-ea"/>
              </a:rPr>
              <a:t>工作内容</a:t>
            </a:r>
            <a:endParaRPr lang="zh-CN" altLang="en-US" sz="2400" spc="300" dirty="0">
              <a:solidFill>
                <a:schemeClr val="bg1"/>
              </a:solidFill>
              <a:latin typeface="+mj-ea"/>
              <a:ea typeface="+mj-ea"/>
              <a:sym typeface="+mn-ea"/>
            </a:endParaRPr>
          </a:p>
        </p:txBody>
      </p:sp>
      <p:sp>
        <p:nvSpPr>
          <p:cNvPr id="100" name="文本框 99"/>
          <p:cNvSpPr txBox="1"/>
          <p:nvPr/>
        </p:nvSpPr>
        <p:spPr>
          <a:xfrm>
            <a:off x="397510" y="852170"/>
            <a:ext cx="8348345" cy="579120"/>
          </a:xfrm>
          <a:prstGeom prst="rect">
            <a:avLst/>
          </a:prstGeom>
          <a:noFill/>
          <a:ln w="9525">
            <a:noFill/>
          </a:ln>
        </p:spPr>
        <p:txBody>
          <a:bodyPr wrap="square">
            <a:spAutoFit/>
          </a:bodyPr>
          <a:lstStyle/>
          <a:p>
            <a:pPr marL="0" indent="0" algn="l"/>
            <a:r>
              <a:rPr lang="zh-CN" altLang="zh-HK" sz="1600" b="0" u="none" dirty="0">
                <a:latin typeface="宋体" panose="02010600030101010101" pitchFamily="2" charset="-122"/>
                <a:ea typeface="宋体" panose="02010600030101010101" pitchFamily="2" charset="-122"/>
                <a:cs typeface="宋体" panose="02010600030101010101" pitchFamily="2" charset="-122"/>
              </a:rPr>
              <a:t>目前的</a:t>
            </a:r>
            <a:r>
              <a:rPr lang="zh-HK" altLang="en-US" sz="1600" b="0" u="none" dirty="0">
                <a:latin typeface="宋体" panose="02010600030101010101" pitchFamily="2" charset="-122"/>
                <a:ea typeface="宋体" panose="02010600030101010101" pitchFamily="2" charset="-122"/>
                <a:cs typeface="宋体" panose="02010600030101010101" pitchFamily="2" charset="-122"/>
              </a:rPr>
              <a:t>多标签分类算法</a:t>
            </a:r>
            <a:r>
              <a:rPr lang="zh-CN" altLang="zh-HK" sz="1600" b="0" u="none" dirty="0">
                <a:latin typeface="宋体" panose="02010600030101010101" pitchFamily="2" charset="-122"/>
                <a:ea typeface="宋体" panose="02010600030101010101" pitchFamily="2" charset="-122"/>
                <a:cs typeface="宋体" panose="02010600030101010101" pitchFamily="2" charset="-122"/>
              </a:rPr>
              <a:t>主要是</a:t>
            </a:r>
            <a:r>
              <a:rPr lang="zh-HK" altLang="en-US" sz="1600" b="0" u="none" dirty="0">
                <a:latin typeface="宋体" panose="02010600030101010101" pitchFamily="2" charset="-122"/>
                <a:ea typeface="宋体" panose="02010600030101010101" pitchFamily="2" charset="-122"/>
                <a:cs typeface="宋体" panose="02010600030101010101" pitchFamily="2" charset="-122"/>
              </a:rPr>
              <a:t>单标签分类算法的扩展，主要分为</a:t>
            </a:r>
            <a:r>
              <a:rPr lang="en-US" altLang="zh-HK" sz="1600" b="0" u="none" dirty="0">
                <a:latin typeface="宋体" panose="02010600030101010101" pitchFamily="2" charset="-122"/>
                <a:ea typeface="宋体" panose="02010600030101010101" pitchFamily="2" charset="-122"/>
                <a:cs typeface="宋体" panose="02010600030101010101" pitchFamily="2" charset="-122"/>
              </a:rPr>
              <a:t>PT</a:t>
            </a:r>
            <a:r>
              <a:rPr lang="zh-HK"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HK" sz="1600" b="0" u="none" dirty="0">
                <a:latin typeface="宋体" panose="02010600030101010101" pitchFamily="2" charset="-122"/>
                <a:ea typeface="宋体" panose="02010600030101010101" pitchFamily="2" charset="-122"/>
                <a:cs typeface="宋体" panose="02010600030101010101" pitchFamily="2" charset="-122"/>
              </a:rPr>
              <a:t>problem transformation</a:t>
            </a:r>
            <a:r>
              <a:rPr lang="zh-HK" altLang="en-US" sz="1600" b="0" u="none" dirty="0">
                <a:latin typeface="宋体" panose="02010600030101010101" pitchFamily="2" charset="-122"/>
                <a:ea typeface="宋体" panose="02010600030101010101" pitchFamily="2" charset="-122"/>
                <a:cs typeface="宋体" panose="02010600030101010101" pitchFamily="2" charset="-122"/>
              </a:rPr>
              <a:t>）和</a:t>
            </a:r>
            <a:r>
              <a:rPr lang="en-US" altLang="zh-HK" sz="1600" b="0" u="none" dirty="0">
                <a:latin typeface="宋体" panose="02010600030101010101" pitchFamily="2" charset="-122"/>
                <a:ea typeface="宋体" panose="02010600030101010101" pitchFamily="2" charset="-122"/>
                <a:cs typeface="宋体" panose="02010600030101010101" pitchFamily="2" charset="-122"/>
              </a:rPr>
              <a:t>AA</a:t>
            </a:r>
            <a:r>
              <a:rPr lang="zh-HK"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HK" sz="1600" b="0" u="none" dirty="0">
                <a:latin typeface="宋体" panose="02010600030101010101" pitchFamily="2" charset="-122"/>
                <a:ea typeface="宋体" panose="02010600030101010101" pitchFamily="2" charset="-122"/>
                <a:cs typeface="宋体" panose="02010600030101010101" pitchFamily="2" charset="-122"/>
              </a:rPr>
              <a:t>algorithm adaption</a:t>
            </a:r>
            <a:r>
              <a:rPr lang="zh-HK" altLang="en-US" sz="1600" b="0" u="none" dirty="0">
                <a:latin typeface="宋体" panose="02010600030101010101" pitchFamily="2" charset="-122"/>
                <a:ea typeface="宋体" panose="02010600030101010101" pitchFamily="2" charset="-122"/>
                <a:cs typeface="宋体" panose="02010600030101010101" pitchFamily="2" charset="-122"/>
              </a:rPr>
              <a:t>）</a:t>
            </a:r>
          </a:p>
        </p:txBody>
      </p:sp>
      <p:sp>
        <p:nvSpPr>
          <p:cNvPr id="8" name="文本框 7"/>
          <p:cNvSpPr txBox="1"/>
          <p:nvPr/>
        </p:nvSpPr>
        <p:spPr>
          <a:xfrm>
            <a:off x="1246505" y="1621155"/>
            <a:ext cx="7499350" cy="1110047"/>
          </a:xfrm>
          <a:prstGeom prst="rect">
            <a:avLst/>
          </a:prstGeom>
          <a:noFill/>
          <a:ln w="9525">
            <a:noFill/>
          </a:ln>
        </p:spPr>
        <p:txBody>
          <a:bodyPr wrap="square">
            <a:spAutoFit/>
          </a:bodyPr>
          <a:lstStyle/>
          <a:p>
            <a:pPr marL="285750" indent="-285750" algn="l">
              <a:lnSpc>
                <a:spcPct val="140000"/>
              </a:lnSpc>
              <a:buClrTx/>
              <a:buFont typeface="Wingdings" panose="05000000000000000000" charset="0"/>
              <a:buChar char="l"/>
            </a:pPr>
            <a:r>
              <a:rPr lang="en-US" altLang="zh-HK" sz="1600" b="0" u="none" dirty="0">
                <a:latin typeface="宋体" panose="02010600030101010101" pitchFamily="2" charset="-122"/>
                <a:ea typeface="宋体" panose="02010600030101010101" pitchFamily="2" charset="-122"/>
                <a:cs typeface="宋体" panose="02010600030101010101" pitchFamily="2" charset="-122"/>
              </a:rPr>
              <a:t>BR(binary relevance</a:t>
            </a:r>
            <a:r>
              <a:rPr lang="zh-HK" altLang="en-US" sz="1600" b="0" u="none" dirty="0">
                <a:latin typeface="宋体" panose="02010600030101010101" pitchFamily="2" charset="-122"/>
                <a:ea typeface="宋体" panose="02010600030101010101" pitchFamily="2" charset="-122"/>
                <a:cs typeface="宋体" panose="02010600030101010101" pitchFamily="2" charset="-122"/>
              </a:rPr>
              <a:t>）转化算法</a:t>
            </a:r>
            <a:r>
              <a:rPr lang="zh-CN" altLang="zh-HK" sz="1600" b="0" u="none" dirty="0">
                <a:latin typeface="宋体" panose="02010600030101010101" pitchFamily="2" charset="-122"/>
                <a:ea typeface="宋体" panose="02010600030101010101" pitchFamily="2" charset="-122"/>
                <a:cs typeface="宋体" panose="02010600030101010101" pitchFamily="2" charset="-122"/>
              </a:rPr>
              <a:t>：</a:t>
            </a:r>
            <a:r>
              <a:rPr lang="zh-HK" altLang="en-US" sz="1600" b="0" u="none" dirty="0">
                <a:latin typeface="宋体" panose="02010600030101010101" pitchFamily="2" charset="-122"/>
                <a:ea typeface="宋体" panose="02010600030101010101" pitchFamily="2" charset="-122"/>
                <a:cs typeface="宋体" panose="02010600030101010101" pitchFamily="2" charset="-122"/>
              </a:rPr>
              <a:t>该算法为每一个标签训练一个的二元分类器，测试时</a:t>
            </a:r>
            <a:r>
              <a:rPr lang="zh-HK" altLang="en-US" sz="1600" b="0" u="none" dirty="0" smtClean="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smtClean="0">
                <a:latin typeface="宋体" panose="02010600030101010101" pitchFamily="2" charset="-122"/>
                <a:ea typeface="宋体" panose="02010600030101010101" pitchFamily="2" charset="-122"/>
                <a:cs typeface="宋体" panose="02010600030101010101" pitchFamily="2" charset="-122"/>
              </a:rPr>
              <a:t>为</a:t>
            </a:r>
            <a:r>
              <a:rPr lang="zh-CN" altLang="en-US" sz="1600" dirty="0" smtClean="0">
                <a:latin typeface="宋体" panose="02010600030101010101" pitchFamily="2" charset="-122"/>
                <a:ea typeface="宋体" panose="02010600030101010101" pitchFamily="2" charset="-122"/>
                <a:cs typeface="宋体" panose="02010600030101010101" pitchFamily="2" charset="-122"/>
              </a:rPr>
              <a:t>每个标签训练一个</a:t>
            </a:r>
            <a:r>
              <a:rPr lang="zh-HK" altLang="en-US" sz="1600" b="0" u="none" dirty="0" smtClean="0">
                <a:latin typeface="宋体" panose="02010600030101010101" pitchFamily="2" charset="-122"/>
                <a:ea typeface="宋体" panose="02010600030101010101" pitchFamily="2" charset="-122"/>
                <a:cs typeface="宋体" panose="02010600030101010101" pitchFamily="2" charset="-122"/>
              </a:rPr>
              <a:t>二元分类器。</a:t>
            </a:r>
            <a:r>
              <a:rPr lang="zh-HK" altLang="en-US" sz="1600" b="0" u="none" dirty="0">
                <a:latin typeface="宋体" panose="02010600030101010101" pitchFamily="2" charset="-122"/>
                <a:ea typeface="宋体" panose="02010600030101010101" pitchFamily="2" charset="-122"/>
                <a:cs typeface="宋体" panose="02010600030101010101" pitchFamily="2" charset="-122"/>
              </a:rPr>
              <a:t>该算法简单直接，但是未考虑标签之间的相关关系</a:t>
            </a:r>
            <a:r>
              <a:rPr lang="zh-CN" altLang="zh-HK" sz="160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600" dirty="0"/>
          </a:p>
        </p:txBody>
      </p:sp>
      <p:sp>
        <p:nvSpPr>
          <p:cNvPr id="9" name="文本框 8"/>
          <p:cNvSpPr txBox="1"/>
          <p:nvPr/>
        </p:nvSpPr>
        <p:spPr>
          <a:xfrm>
            <a:off x="397510" y="1621155"/>
            <a:ext cx="556895" cy="2560320"/>
          </a:xfrm>
          <a:prstGeom prst="rect">
            <a:avLst/>
          </a:prstGeom>
          <a:solidFill>
            <a:schemeClr val="accent1">
              <a:lumMod val="60000"/>
              <a:lumOff val="40000"/>
            </a:schemeClr>
          </a:solidFill>
        </p:spPr>
        <p:txBody>
          <a:bodyPr wrap="square" rtlCol="0">
            <a:spAutoFit/>
          </a:bodyPr>
          <a:lstStyle/>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a:p>
            <a:pPr algn="ctr"/>
            <a:r>
              <a:rPr lang="en-US" altLang="zh-HK" b="1" dirty="0">
                <a:solidFill>
                  <a:schemeClr val="tx1"/>
                </a:solidFill>
                <a:latin typeface="+mj-ea"/>
                <a:ea typeface="微软雅黑" panose="020B0503020204020204" pitchFamily="34" charset="-122"/>
              </a:rPr>
              <a:t>PT</a:t>
            </a:r>
          </a:p>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a:p>
            <a:pPr algn="ctr"/>
            <a:endParaRPr lang="en-US" altLang="zh-HK" b="1" dirty="0">
              <a:solidFill>
                <a:schemeClr val="tx1"/>
              </a:solidFill>
              <a:latin typeface="+mj-ea"/>
              <a:ea typeface="微软雅黑" panose="020B0503020204020204" pitchFamily="34" charset="-122"/>
            </a:endParaRPr>
          </a:p>
        </p:txBody>
      </p:sp>
      <p:sp>
        <p:nvSpPr>
          <p:cNvPr id="11" name="文本框 10"/>
          <p:cNvSpPr txBox="1"/>
          <p:nvPr/>
        </p:nvSpPr>
        <p:spPr>
          <a:xfrm>
            <a:off x="1334770" y="4339856"/>
            <a:ext cx="7302500" cy="1110047"/>
          </a:xfrm>
          <a:prstGeom prst="rect">
            <a:avLst/>
          </a:prstGeom>
          <a:noFill/>
          <a:ln w="9525">
            <a:noFill/>
          </a:ln>
        </p:spPr>
        <p:txBody>
          <a:bodyPr wrap="square">
            <a:spAutoFit/>
          </a:bodyPr>
          <a:lstStyle/>
          <a:p>
            <a:pPr marL="285750" indent="-285750" algn="l">
              <a:lnSpc>
                <a:spcPct val="140000"/>
              </a:lnSpc>
              <a:buClrTx/>
              <a:buFont typeface="Wingdings" panose="05000000000000000000" charset="0"/>
              <a:buChar char="l"/>
            </a:pPr>
            <a:r>
              <a:rPr lang="en-US" altLang="zh-HK" sz="1600" b="0" u="none" dirty="0" err="1">
                <a:latin typeface="宋体" panose="02010600030101010101" pitchFamily="2" charset="-122"/>
                <a:ea typeface="宋体" panose="02010600030101010101" pitchFamily="2" charset="-122"/>
                <a:cs typeface="宋体" panose="02010600030101010101" pitchFamily="2" charset="-122"/>
              </a:rPr>
              <a:t>MLkNN</a:t>
            </a:r>
            <a:r>
              <a:rPr lang="zh-CN" altLang="en-US" sz="1600" b="0" u="none" dirty="0">
                <a:latin typeface="宋体" panose="02010600030101010101" pitchFamily="2" charset="-122"/>
                <a:ea typeface="宋体" panose="02010600030101010101" pitchFamily="2" charset="-122"/>
                <a:cs typeface="宋体" panose="02010600030101010101" pitchFamily="2" charset="-122"/>
              </a:rPr>
              <a:t>：改进</a:t>
            </a:r>
            <a:r>
              <a:rPr lang="en-US" altLang="zh-CN" sz="1600" b="0" u="none" dirty="0">
                <a:latin typeface="宋体" panose="02010600030101010101" pitchFamily="2" charset="-122"/>
                <a:ea typeface="宋体" panose="02010600030101010101" pitchFamily="2" charset="-122"/>
                <a:cs typeface="宋体" panose="02010600030101010101" pitchFamily="2" charset="-122"/>
              </a:rPr>
              <a:t>KNN</a:t>
            </a:r>
            <a:r>
              <a:rPr lang="zh-CN" altLang="en-US" sz="1600" b="0" u="none" dirty="0">
                <a:latin typeface="宋体" panose="02010600030101010101" pitchFamily="2" charset="-122"/>
                <a:ea typeface="宋体" panose="02010600030101010101" pitchFamily="2" charset="-122"/>
                <a:cs typeface="宋体" panose="02010600030101010101" pitchFamily="2" charset="-122"/>
              </a:rPr>
              <a:t>算法</a:t>
            </a:r>
            <a:r>
              <a:rPr lang="zh-HK" altLang="en-US" sz="1600" b="0" u="none" dirty="0">
                <a:latin typeface="宋体" panose="02010600030101010101" pitchFamily="2" charset="-122"/>
                <a:ea typeface="宋体" panose="02010600030101010101" pitchFamily="2" charset="-122"/>
                <a:cs typeface="宋体" panose="02010600030101010101" pitchFamily="2" charset="-122"/>
              </a:rPr>
              <a:t>，通过统计方法得出每个标签的先验概率，当输入一个未分类数据，对标签集合中的每个标签，分别计算该未分类数据具有该标签的概率，来预测该样本是否属于该标签</a:t>
            </a:r>
            <a:r>
              <a:rPr lang="zh-CN" altLang="zh-HK" sz="160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600" dirty="0"/>
          </a:p>
        </p:txBody>
      </p:sp>
      <p:cxnSp>
        <p:nvCxnSpPr>
          <p:cNvPr id="14" name="直接连接符 13"/>
          <p:cNvCxnSpPr/>
          <p:nvPr/>
        </p:nvCxnSpPr>
        <p:spPr>
          <a:xfrm flipV="1">
            <a:off x="952536" y="3989858"/>
            <a:ext cx="8191464" cy="27614"/>
          </a:xfrm>
          <a:prstGeom prst="line">
            <a:avLst/>
          </a:prstGeom>
          <a:ln w="31750">
            <a:gradFill flip="none" rotWithShape="1">
              <a:gsLst>
                <a:gs pos="32000">
                  <a:schemeClr val="accent1"/>
                </a:gs>
                <a:gs pos="100000">
                  <a:srgbClr val="FFFFFF"/>
                </a:gs>
              </a:gsLst>
              <a:path path="shap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1" name="文本框 80"/>
          <p:cNvSpPr txBox="1"/>
          <p:nvPr/>
        </p:nvSpPr>
        <p:spPr>
          <a:xfrm>
            <a:off x="-179463" y="0"/>
            <a:ext cx="2440535"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sym typeface="+mn-ea"/>
              </a:rPr>
              <a:t>工作内容</a:t>
            </a:r>
            <a:endParaRPr lang="zh-CN" altLang="en-US" sz="2400" spc="300" dirty="0">
              <a:solidFill>
                <a:schemeClr val="bg1"/>
              </a:solidFill>
              <a:latin typeface="+mj-ea"/>
              <a:ea typeface="+mj-ea"/>
              <a:sym typeface="+mn-ea"/>
            </a:endParaRPr>
          </a:p>
        </p:txBody>
      </p:sp>
      <p:sp>
        <p:nvSpPr>
          <p:cNvPr id="100" name="文本框 99"/>
          <p:cNvSpPr txBox="1"/>
          <p:nvPr/>
        </p:nvSpPr>
        <p:spPr>
          <a:xfrm>
            <a:off x="397510" y="852170"/>
            <a:ext cx="8348345" cy="338554"/>
          </a:xfrm>
          <a:prstGeom prst="rect">
            <a:avLst/>
          </a:prstGeom>
          <a:noFill/>
          <a:ln w="9525">
            <a:noFill/>
          </a:ln>
        </p:spPr>
        <p:txBody>
          <a:bodyPr wrap="square">
            <a:spAutoFit/>
          </a:bodyPr>
          <a:lstStyle/>
          <a:p>
            <a:pPr marL="0" indent="0" algn="l"/>
            <a:r>
              <a:rPr lang="zh-CN" altLang="en-US" sz="1600" b="0" u="none" dirty="0" smtClean="0">
                <a:latin typeface="宋体" panose="02010600030101010101" pitchFamily="2" charset="-122"/>
                <a:ea typeface="宋体" panose="02010600030101010101" pitchFamily="2" charset="-122"/>
                <a:cs typeface="宋体" panose="02010600030101010101" pitchFamily="2" charset="-122"/>
              </a:rPr>
              <a:t>多标签分类算法评价方法：</a:t>
            </a:r>
            <a:endParaRPr lang="zh-HK" altLang="en-US" sz="1600" b="0" u="none" dirty="0">
              <a:latin typeface="宋体" panose="02010600030101010101" pitchFamily="2" charset="-122"/>
              <a:ea typeface="宋体" panose="02010600030101010101" pitchFamily="2" charset="-122"/>
              <a:cs typeface="宋体" panose="02010600030101010101" pitchFamily="2" charset="-122"/>
            </a:endParaRPr>
          </a:p>
        </p:txBody>
      </p:sp>
      <p:sp>
        <p:nvSpPr>
          <p:cNvPr id="2" name="矩形 1"/>
          <p:cNvSpPr/>
          <p:nvPr/>
        </p:nvSpPr>
        <p:spPr>
          <a:xfrm>
            <a:off x="469098" y="4973166"/>
            <a:ext cx="1855496" cy="369332"/>
          </a:xfrm>
          <a:prstGeom prst="rect">
            <a:avLst/>
          </a:prstGeom>
        </p:spPr>
        <p:txBody>
          <a:bodyPr wrap="none">
            <a:spAutoFit/>
          </a:bodyPr>
          <a:lstStyle/>
          <a:p>
            <a:r>
              <a:rPr lang="en-US" altLang="zh-CN" dirty="0"/>
              <a:t>Average Precision</a:t>
            </a:r>
            <a:endParaRPr lang="zh-CN" altLang="en-US" dirty="0"/>
          </a:p>
        </p:txBody>
      </p:sp>
      <p:pic>
        <p:nvPicPr>
          <p:cNvPr id="3" name="图片 2"/>
          <p:cNvPicPr>
            <a:picLocks noChangeAspect="1"/>
          </p:cNvPicPr>
          <p:nvPr/>
        </p:nvPicPr>
        <p:blipFill>
          <a:blip r:embed="rId3"/>
          <a:stretch>
            <a:fillRect/>
          </a:stretch>
        </p:blipFill>
        <p:spPr>
          <a:xfrm>
            <a:off x="1371617" y="5678656"/>
            <a:ext cx="7023100" cy="863600"/>
          </a:xfrm>
          <a:prstGeom prst="rect">
            <a:avLst/>
          </a:prstGeom>
        </p:spPr>
      </p:pic>
      <p:pic>
        <p:nvPicPr>
          <p:cNvPr id="5" name="图片 4"/>
          <p:cNvPicPr>
            <a:picLocks noChangeAspect="1"/>
          </p:cNvPicPr>
          <p:nvPr/>
        </p:nvPicPr>
        <p:blipFill>
          <a:blip r:embed="rId4"/>
          <a:stretch>
            <a:fillRect/>
          </a:stretch>
        </p:blipFill>
        <p:spPr>
          <a:xfrm>
            <a:off x="2298685" y="2038901"/>
            <a:ext cx="3911600" cy="368300"/>
          </a:xfrm>
          <a:prstGeom prst="rect">
            <a:avLst/>
          </a:prstGeom>
        </p:spPr>
      </p:pic>
      <p:sp>
        <p:nvSpPr>
          <p:cNvPr id="6" name="矩形 5"/>
          <p:cNvSpPr/>
          <p:nvPr/>
        </p:nvSpPr>
        <p:spPr>
          <a:xfrm>
            <a:off x="519002" y="1586063"/>
            <a:ext cx="2444474" cy="369332"/>
          </a:xfrm>
          <a:prstGeom prst="rect">
            <a:avLst/>
          </a:prstGeom>
        </p:spPr>
        <p:txBody>
          <a:bodyPr wrap="square">
            <a:spAutoFit/>
          </a:bodyPr>
          <a:lstStyle/>
          <a:p>
            <a:r>
              <a:rPr lang="en-US" altLang="zh-CN" dirty="0"/>
              <a:t>Hamming Loss</a:t>
            </a:r>
            <a:endParaRPr lang="zh-CN" altLang="en-US" dirty="0"/>
          </a:p>
        </p:txBody>
      </p:sp>
      <p:sp>
        <p:nvSpPr>
          <p:cNvPr id="10" name="矩形 9"/>
          <p:cNvSpPr/>
          <p:nvPr/>
        </p:nvSpPr>
        <p:spPr>
          <a:xfrm>
            <a:off x="517810" y="3114091"/>
            <a:ext cx="2886659" cy="338554"/>
          </a:xfrm>
          <a:prstGeom prst="rect">
            <a:avLst/>
          </a:prstGeom>
        </p:spPr>
        <p:txBody>
          <a:bodyPr wrap="square">
            <a:spAutoFit/>
          </a:bodyPr>
          <a:lstStyle/>
          <a:p>
            <a:r>
              <a:rPr lang="en-US" altLang="zh-CN" sz="2400" baseline="30000" dirty="0" err="1" smtClean="0"/>
              <a:t>SubsetAccuracy</a:t>
            </a:r>
            <a:endParaRPr lang="zh-CN" altLang="en-US" sz="2400" dirty="0"/>
          </a:p>
        </p:txBody>
      </p:sp>
      <p:pic>
        <p:nvPicPr>
          <p:cNvPr id="12" name="图片 11"/>
          <p:cNvPicPr>
            <a:picLocks noChangeAspect="1"/>
          </p:cNvPicPr>
          <p:nvPr/>
        </p:nvPicPr>
        <p:blipFill>
          <a:blip r:embed="rId5"/>
          <a:stretch>
            <a:fillRect/>
          </a:stretch>
        </p:blipFill>
        <p:spPr>
          <a:xfrm>
            <a:off x="2170968" y="3703541"/>
            <a:ext cx="3702050" cy="679450"/>
          </a:xfrm>
          <a:prstGeom prst="rect">
            <a:avLst/>
          </a:prstGeom>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p:spPr>
          <p:txBody>
            <a:bodyPr vert="horz" wrap="square" lIns="91440" tIns="45720" rIns="91440" bIns="45720" numCol="1" anchor="t" anchorCtr="0" compatLnSpc="1"/>
            <a:lstStyle/>
            <a:p>
              <a:endParaRPr lang="zh-HK" altLang="en-US"/>
            </a:p>
          </p:txBody>
        </p:sp>
      </p:grpSp>
      <p:grpSp>
        <p:nvGrpSpPr>
          <p:cNvPr id="6" name="组合 5"/>
          <p:cNvGrpSpPr/>
          <p:nvPr/>
        </p:nvGrpSpPr>
        <p:grpSpPr>
          <a:xfrm>
            <a:off x="238618" y="817880"/>
            <a:ext cx="4530937" cy="645448"/>
            <a:chOff x="435496" y="4513918"/>
            <a:chExt cx="2246643" cy="671016"/>
          </a:xfrm>
        </p:grpSpPr>
        <p:sp>
          <p:nvSpPr>
            <p:cNvPr id="50" name="矩形 49"/>
            <p:cNvSpPr/>
            <p:nvPr/>
          </p:nvSpPr>
          <p:spPr>
            <a:xfrm>
              <a:off x="435496" y="4903048"/>
              <a:ext cx="2246643" cy="281886"/>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50119" y="4513918"/>
              <a:ext cx="2073113" cy="383962"/>
            </a:xfrm>
            <a:prstGeom prst="rect">
              <a:avLst/>
            </a:prstGeom>
            <a:noFill/>
          </p:spPr>
          <p:txBody>
            <a:bodyPr wrap="square" rtlCol="0">
              <a:spAutoFit/>
            </a:bodyPr>
            <a:lstStyle/>
            <a:p>
              <a:pPr algn="ctr"/>
              <a:endParaRPr kumimoji="1" lang="zh-CN" altLang="en-US" dirty="0"/>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rPr>
              <a:t>工作内容</a:t>
            </a:r>
            <a:endParaRPr lang="zh-CN" altLang="zh-HK" sz="2400" spc="300" dirty="0">
              <a:solidFill>
                <a:schemeClr val="bg1"/>
              </a:solidFill>
              <a:latin typeface="+mj-ea"/>
              <a:ea typeface="+mj-ea"/>
            </a:endParaRPr>
          </a:p>
        </p:txBody>
      </p:sp>
      <p:sp>
        <p:nvSpPr>
          <p:cNvPr id="8" name="文本框 7"/>
          <p:cNvSpPr txBox="1"/>
          <p:nvPr/>
        </p:nvSpPr>
        <p:spPr>
          <a:xfrm>
            <a:off x="295056" y="1442006"/>
            <a:ext cx="7854504" cy="369332"/>
          </a:xfrm>
          <a:prstGeom prst="rect">
            <a:avLst/>
          </a:prstGeom>
          <a:noFill/>
        </p:spPr>
        <p:txBody>
          <a:bodyPr wrap="square" rtlCol="0" anchor="t">
            <a:spAutoFit/>
          </a:bodyPr>
          <a:lstStyle/>
          <a:p>
            <a:r>
              <a:rPr lang="zh-CN" altLang="zh-HK" b="1" dirty="0">
                <a:solidFill>
                  <a:srgbClr val="302C24"/>
                </a:solidFill>
                <a:latin typeface="+mn-ea"/>
              </a:rPr>
              <a:t>将已有的多标签算法运</a:t>
            </a:r>
            <a:r>
              <a:rPr lang="zh-CN" altLang="zh-HK" b="1" dirty="0" smtClean="0">
                <a:solidFill>
                  <a:srgbClr val="302C24"/>
                </a:solidFill>
                <a:latin typeface="+mn-ea"/>
              </a:rPr>
              <a:t>用在心血管疾病分类问题</a:t>
            </a:r>
            <a:r>
              <a:rPr lang="zh-CN" altLang="en-US" b="1" dirty="0" smtClean="0">
                <a:solidFill>
                  <a:srgbClr val="302C24"/>
                </a:solidFill>
                <a:latin typeface="+mn-ea"/>
              </a:rPr>
              <a:t>。</a:t>
            </a:r>
            <a:endParaRPr lang="zh-CN" altLang="en-US" dirty="0">
              <a:solidFill>
                <a:srgbClr val="302C24"/>
              </a:solidFill>
            </a:endParaRPr>
          </a:p>
        </p:txBody>
      </p:sp>
      <p:sp>
        <p:nvSpPr>
          <p:cNvPr id="34" name="矩形 33"/>
          <p:cNvSpPr/>
          <p:nvPr/>
        </p:nvSpPr>
        <p:spPr>
          <a:xfrm>
            <a:off x="287812" y="1266535"/>
            <a:ext cx="8404631"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341170" y="761436"/>
            <a:ext cx="8279719"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5</a:t>
            </a:r>
            <a:r>
              <a:rPr lang="zh-CN" altLang="en-US" b="1" dirty="0" smtClean="0">
                <a:solidFill>
                  <a:srgbClr val="0174AB"/>
                </a:solidFill>
                <a:latin typeface="微软雅黑" panose="020B0503020204020204" pitchFamily="34" charset="-122"/>
                <a:ea typeface="微软雅黑" panose="020B0503020204020204" pitchFamily="34" charset="-122"/>
              </a:rPr>
              <a:t>、</a:t>
            </a:r>
            <a:r>
              <a:rPr lang="zh-CN" altLang="en-US" b="1" dirty="0">
                <a:solidFill>
                  <a:srgbClr val="0174AB"/>
                </a:solidFill>
                <a:latin typeface="微软雅黑" panose="020B0503020204020204" pitchFamily="34" charset="-122"/>
                <a:ea typeface="微软雅黑" panose="020B0503020204020204" pitchFamily="34" charset="-122"/>
              </a:rPr>
              <a:t>多标签</a:t>
            </a:r>
            <a:r>
              <a:rPr lang="zh-CN" altLang="zh-HK" b="1" dirty="0">
                <a:solidFill>
                  <a:srgbClr val="0174AB"/>
                </a:solidFill>
                <a:latin typeface="微软雅黑" panose="020B0503020204020204" pitchFamily="34" charset="-122"/>
                <a:ea typeface="微软雅黑" panose="020B0503020204020204" pitchFamily="34" charset="-122"/>
              </a:rPr>
              <a:t>算法</a:t>
            </a:r>
            <a:r>
              <a:rPr lang="zh-CN" altLang="en-US" b="1" dirty="0">
                <a:solidFill>
                  <a:srgbClr val="0174AB"/>
                </a:solidFill>
                <a:latin typeface="微软雅黑" panose="020B0503020204020204" pitchFamily="34" charset="-122"/>
                <a:ea typeface="微软雅黑" panose="020B0503020204020204" pitchFamily="34" charset="-122"/>
              </a:rPr>
              <a:t>在心血管疾病风险预测的</a:t>
            </a:r>
            <a:r>
              <a:rPr lang="zh-CN" altLang="zh-HK" b="1" dirty="0">
                <a:solidFill>
                  <a:srgbClr val="0174AB"/>
                </a:solidFill>
                <a:latin typeface="微软雅黑" panose="020B0503020204020204" pitchFamily="34" charset="-122"/>
                <a:ea typeface="微软雅黑" panose="020B0503020204020204" pitchFamily="34" charset="-122"/>
              </a:rPr>
              <a:t>应</a:t>
            </a:r>
            <a:r>
              <a:rPr lang="zh-CN" altLang="zh-HK" b="1" dirty="0" smtClean="0">
                <a:solidFill>
                  <a:srgbClr val="0174AB"/>
                </a:solidFill>
                <a:latin typeface="微软雅黑" panose="020B0503020204020204" pitchFamily="34" charset="-122"/>
                <a:ea typeface="微软雅黑" panose="020B0503020204020204" pitchFamily="34" charset="-122"/>
              </a:rPr>
              <a:t>用</a:t>
            </a:r>
            <a:endParaRPr lang="zh-CN" altLang="zh-HK" b="1" dirty="0">
              <a:solidFill>
                <a:srgbClr val="0174AB"/>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14663446"/>
              </p:ext>
            </p:extLst>
          </p:nvPr>
        </p:nvGraphicFramePr>
        <p:xfrm>
          <a:off x="341169" y="3351708"/>
          <a:ext cx="5243644" cy="2585201"/>
        </p:xfrm>
        <a:graphic>
          <a:graphicData uri="http://schemas.openxmlformats.org/drawingml/2006/table">
            <a:tbl>
              <a:tblPr firstRow="1" bandRow="1">
                <a:tableStyleId>{7DF18680-E054-41AD-8BC1-D1AEF772440D}</a:tableStyleId>
              </a:tblPr>
              <a:tblGrid>
                <a:gridCol w="1310911"/>
                <a:gridCol w="1310911"/>
                <a:gridCol w="1310728"/>
                <a:gridCol w="1311094"/>
              </a:tblGrid>
              <a:tr h="908635">
                <a:tc>
                  <a:txBody>
                    <a:bodyPr/>
                    <a:lstStyle/>
                    <a:p>
                      <a:r>
                        <a:rPr lang="zh-CN" altLang="en-US" dirty="0" smtClean="0"/>
                        <a:t>多标签算法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smtClean="0"/>
                        <a:t>Hamming Loss</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Subset Accuracy</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kern="1200" dirty="0" smtClean="0">
                          <a:solidFill>
                            <a:schemeClr val="lt1"/>
                          </a:solidFill>
                          <a:effectLst/>
                          <a:latin typeface="+mn-lt"/>
                          <a:ea typeface="+mn-ea"/>
                          <a:cs typeface="+mn-cs"/>
                        </a:rPr>
                        <a:t>Average </a:t>
                      </a:r>
                      <a:r>
                        <a:rPr lang="en-US" altLang="zh-CN" sz="1800" b="1" kern="1200" dirty="0" smtClean="0">
                          <a:solidFill>
                            <a:schemeClr val="lt1"/>
                          </a:solidFill>
                          <a:effectLst/>
                          <a:latin typeface="+mn-lt"/>
                          <a:ea typeface="+mn-ea"/>
                          <a:cs typeface="+mn-cs"/>
                        </a:rPr>
                        <a:t>Precision:</a:t>
                      </a:r>
                      <a:endParaRPr lang="zh-CN" altLang="en-US" dirty="0"/>
                    </a:p>
                  </a:txBody>
                  <a:tcPr/>
                </a:tc>
              </a:tr>
              <a:tr h="670726">
                <a:tc>
                  <a:txBody>
                    <a:bodyPr/>
                    <a:lstStyle/>
                    <a:p>
                      <a:r>
                        <a:rPr lang="en-US" altLang="zh-CN" dirty="0" smtClean="0"/>
                        <a:t> BR-logistic Regression</a:t>
                      </a:r>
                      <a:endParaRPr lang="zh-CN" altLang="en-US" dirty="0"/>
                    </a:p>
                  </a:txBody>
                  <a:tcPr/>
                </a:tc>
                <a:tc>
                  <a:txBody>
                    <a:bodyPr/>
                    <a:lstStyle/>
                    <a:p>
                      <a:r>
                        <a:rPr lang="en-US" altLang="zh-CN" sz="1800" kern="1200" dirty="0" smtClean="0">
                          <a:solidFill>
                            <a:schemeClr val="dk1"/>
                          </a:solidFill>
                          <a:effectLst/>
                          <a:latin typeface="+mn-lt"/>
                          <a:ea typeface="+mn-ea"/>
                          <a:cs typeface="+mn-cs"/>
                        </a:rPr>
                        <a:t>0.2376</a:t>
                      </a:r>
                    </a:p>
                    <a:p>
                      <a:r>
                        <a:rPr lang="en-US" altLang="zh-CN" sz="1800" kern="1200" dirty="0" smtClean="0">
                          <a:solidFill>
                            <a:schemeClr val="dk1"/>
                          </a:solidFill>
                          <a:effectLst/>
                          <a:latin typeface="+mn-lt"/>
                          <a:ea typeface="+mn-ea"/>
                          <a:cs typeface="+mn-cs"/>
                        </a:rPr>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effectLst/>
                          <a:latin typeface="+mn-lt"/>
                          <a:ea typeface="+mn-ea"/>
                          <a:cs typeface="+mn-cs"/>
                        </a:rPr>
                        <a:t>0.0621</a:t>
                      </a:r>
                    </a:p>
                    <a:p>
                      <a:endParaRPr lang="zh-CN" altLang="en-US" dirty="0"/>
                    </a:p>
                  </a:txBody>
                  <a:tcPr/>
                </a:tc>
                <a:tc>
                  <a:txBody>
                    <a:bodyPr/>
                    <a:lstStyle/>
                    <a:p>
                      <a:r>
                        <a:rPr lang="en-US" altLang="zh-CN" sz="1800" kern="1200" dirty="0" smtClean="0">
                          <a:solidFill>
                            <a:schemeClr val="dk1"/>
                          </a:solidFill>
                          <a:effectLst/>
                          <a:latin typeface="+mn-lt"/>
                          <a:ea typeface="+mn-ea"/>
                          <a:cs typeface="+mn-cs"/>
                        </a:rPr>
                        <a:t>0.5847</a:t>
                      </a:r>
                      <a:endParaRPr lang="en-US" altLang="zh-CN" sz="1800" kern="1200" dirty="0" smtClean="0">
                        <a:solidFill>
                          <a:schemeClr val="dk1"/>
                        </a:solidFill>
                        <a:effectLst/>
                        <a:latin typeface="+mn-lt"/>
                        <a:ea typeface="+mn-ea"/>
                        <a:cs typeface="+mn-cs"/>
                      </a:endParaRPr>
                    </a:p>
                    <a:p>
                      <a:endParaRPr lang="zh-CN" altLang="en-US" dirty="0"/>
                    </a:p>
                  </a:txBody>
                  <a:tcPr/>
                </a:tc>
              </a:tr>
              <a:tr h="467477">
                <a:tc>
                  <a:txBody>
                    <a:bodyPr/>
                    <a:lstStyle/>
                    <a:p>
                      <a:r>
                        <a:rPr lang="en-US" altLang="zh-CN" sz="1800" kern="1200" dirty="0" err="1" smtClean="0">
                          <a:solidFill>
                            <a:schemeClr val="dk1"/>
                          </a:solidFill>
                          <a:effectLst/>
                          <a:latin typeface="+mn-lt"/>
                          <a:ea typeface="+mn-ea"/>
                          <a:cs typeface="+mn-cs"/>
                        </a:rPr>
                        <a:t>ClassifierChains</a:t>
                      </a:r>
                      <a:endParaRPr lang="en-US" altLang="zh-CN" sz="1800" kern="1200" dirty="0">
                        <a:solidFill>
                          <a:schemeClr val="dk1"/>
                        </a:solidFill>
                        <a:effectLst/>
                        <a:latin typeface="+mn-lt"/>
                        <a:ea typeface="+mn-ea"/>
                        <a:cs typeface="+mn-cs"/>
                      </a:endParaRPr>
                    </a:p>
                  </a:txBody>
                  <a:tcPr/>
                </a:tc>
                <a:tc>
                  <a:txBody>
                    <a:bodyPr/>
                    <a:lstStyle/>
                    <a:p>
                      <a:r>
                        <a:rPr lang="is-IS" altLang="zh-CN" sz="1800" kern="1200" dirty="0" smtClean="0">
                          <a:solidFill>
                            <a:schemeClr val="dk1"/>
                          </a:solidFill>
                          <a:latin typeface="+mn-lt"/>
                          <a:ea typeface="+mn-ea"/>
                          <a:cs typeface="+mn-cs"/>
                        </a:rPr>
                        <a:t>0.2127</a:t>
                      </a:r>
                      <a:endParaRPr lang="zh-CN" altLang="en-US" dirty="0"/>
                    </a:p>
                  </a:txBody>
                  <a:tcPr/>
                </a:tc>
                <a:tc>
                  <a:txBody>
                    <a:bodyPr/>
                    <a:lstStyle/>
                    <a:p>
                      <a:r>
                        <a:rPr lang="hr-HR" altLang="zh-CN" sz="1800" kern="1200" dirty="0" smtClean="0">
                          <a:solidFill>
                            <a:schemeClr val="dk1"/>
                          </a:solidFill>
                          <a:latin typeface="+mn-lt"/>
                          <a:ea typeface="+mn-ea"/>
                          <a:cs typeface="+mn-cs"/>
                        </a:rPr>
                        <a:t>0.0994</a:t>
                      </a:r>
                      <a:endParaRPr lang="zh-CN" altLang="en-US" dirty="0"/>
                    </a:p>
                  </a:txBody>
                  <a:tcPr/>
                </a:tc>
                <a:tc>
                  <a:txBody>
                    <a:bodyPr/>
                    <a:lstStyle/>
                    <a:p>
                      <a:r>
                        <a:rPr lang="hr-HR" altLang="zh-CN" sz="1800" kern="1200" dirty="0" smtClean="0">
                          <a:solidFill>
                            <a:schemeClr val="dk1"/>
                          </a:solidFill>
                          <a:latin typeface="+mn-lt"/>
                          <a:ea typeface="+mn-ea"/>
                          <a:cs typeface="+mn-cs"/>
                        </a:rPr>
                        <a:t>0.6</a:t>
                      </a:r>
                      <a:r>
                        <a:rPr lang="en-US" altLang="zh-CN" sz="1800" kern="1200" dirty="0" smtClean="0">
                          <a:solidFill>
                            <a:schemeClr val="dk1"/>
                          </a:solidFill>
                          <a:latin typeface="+mn-lt"/>
                          <a:ea typeface="+mn-ea"/>
                          <a:cs typeface="+mn-cs"/>
                        </a:rPr>
                        <a:t>20</a:t>
                      </a:r>
                      <a:r>
                        <a:rPr lang="hr-HR" altLang="zh-CN" sz="1800" kern="1200" dirty="0" smtClean="0">
                          <a:solidFill>
                            <a:schemeClr val="dk1"/>
                          </a:solidFill>
                          <a:latin typeface="+mn-lt"/>
                          <a:ea typeface="+mn-ea"/>
                          <a:cs typeface="+mn-cs"/>
                        </a:rPr>
                        <a:t>9</a:t>
                      </a:r>
                      <a:endParaRPr lang="zh-CN" altLang="en-US" dirty="0"/>
                    </a:p>
                  </a:txBody>
                  <a:tcPr/>
                </a:tc>
              </a:tr>
              <a:tr h="272017">
                <a:tc>
                  <a:txBody>
                    <a:bodyPr/>
                    <a:lstStyle/>
                    <a:p>
                      <a:r>
                        <a:rPr lang="en-US" altLang="zh-CN" dirty="0" smtClean="0"/>
                        <a:t>MLKNN</a:t>
                      </a:r>
                      <a:endParaRPr lang="zh-CN" altLang="en-US" dirty="0"/>
                    </a:p>
                  </a:txBody>
                  <a:tcPr/>
                </a:tc>
                <a:tc>
                  <a:txBody>
                    <a:bodyPr/>
                    <a:lstStyle/>
                    <a:p>
                      <a:r>
                        <a:rPr lang="is-IS" altLang="zh-CN" sz="1800" kern="1200" dirty="0" smtClean="0">
                          <a:solidFill>
                            <a:schemeClr val="dk1"/>
                          </a:solidFill>
                          <a:latin typeface="+mn-lt"/>
                          <a:ea typeface="+mn-ea"/>
                          <a:cs typeface="+mn-cs"/>
                        </a:rPr>
                        <a:t>0.1719</a:t>
                      </a:r>
                      <a:endParaRPr lang="zh-CN" altLang="en-US" dirty="0"/>
                    </a:p>
                  </a:txBody>
                  <a:tcPr/>
                </a:tc>
                <a:tc>
                  <a:txBody>
                    <a:bodyPr/>
                    <a:lstStyle/>
                    <a:p>
                      <a:r>
                        <a:rPr lang="is-IS" altLang="zh-CN" sz="1800" kern="1200" dirty="0" smtClean="0">
                          <a:solidFill>
                            <a:schemeClr val="dk1"/>
                          </a:solidFill>
                          <a:latin typeface="+mn-lt"/>
                          <a:ea typeface="+mn-ea"/>
                          <a:cs typeface="+mn-cs"/>
                        </a:rPr>
                        <a:t>0.1578</a:t>
                      </a:r>
                      <a:endParaRPr lang="zh-CN" altLang="en-US" dirty="0"/>
                    </a:p>
                  </a:txBody>
                  <a:tcPr/>
                </a:tc>
                <a:tc>
                  <a:txBody>
                    <a:bodyPr/>
                    <a:lstStyle/>
                    <a:p>
                      <a:r>
                        <a:rPr lang="it-IT" altLang="zh-CN" sz="1800" kern="1200" dirty="0" smtClean="0">
                          <a:solidFill>
                            <a:schemeClr val="dk1"/>
                          </a:solidFill>
                          <a:latin typeface="+mn-lt"/>
                          <a:ea typeface="+mn-ea"/>
                          <a:cs typeface="+mn-cs"/>
                        </a:rPr>
                        <a:t>0.</a:t>
                      </a:r>
                      <a:r>
                        <a:rPr lang="en-US" altLang="zh-CN" sz="1800" kern="1200" dirty="0" smtClean="0">
                          <a:solidFill>
                            <a:schemeClr val="dk1"/>
                          </a:solidFill>
                          <a:latin typeface="+mn-lt"/>
                          <a:ea typeface="+mn-ea"/>
                          <a:cs typeface="+mn-cs"/>
                        </a:rPr>
                        <a:t>61</a:t>
                      </a:r>
                      <a:r>
                        <a:rPr lang="it-IT" altLang="zh-CN" sz="1800" kern="1200" dirty="0" smtClean="0">
                          <a:solidFill>
                            <a:schemeClr val="dk1"/>
                          </a:solidFill>
                          <a:latin typeface="+mn-lt"/>
                          <a:ea typeface="+mn-ea"/>
                          <a:cs typeface="+mn-cs"/>
                        </a:rPr>
                        <a:t>32</a:t>
                      </a:r>
                      <a:endParaRPr lang="zh-CN" altLang="en-US" dirty="0"/>
                    </a:p>
                  </a:txBody>
                  <a:tcPr/>
                </a:tc>
              </a:tr>
            </a:tbl>
          </a:graphicData>
        </a:graphic>
      </p:graphicFrame>
      <p:sp>
        <p:nvSpPr>
          <p:cNvPr id="3" name="矩形 2"/>
          <p:cNvSpPr/>
          <p:nvPr/>
        </p:nvSpPr>
        <p:spPr>
          <a:xfrm>
            <a:off x="345628" y="1783224"/>
            <a:ext cx="4572000" cy="900246"/>
          </a:xfrm>
          <a:prstGeom prst="rect">
            <a:avLst/>
          </a:prstGeom>
        </p:spPr>
        <p:txBody>
          <a:bodyPr>
            <a:spAutoFit/>
          </a:bodyPr>
          <a:lstStyle/>
          <a:p>
            <a:pPr>
              <a:lnSpc>
                <a:spcPct val="150000"/>
              </a:lnSpc>
              <a:defRPr/>
            </a:pPr>
            <a:r>
              <a:rPr lang="zh-CN" altLang="en-US" dirty="0">
                <a:solidFill>
                  <a:srgbClr val="302C24"/>
                </a:solidFill>
              </a:rPr>
              <a:t>数据集约</a:t>
            </a:r>
            <a:r>
              <a:rPr lang="en-US" altLang="zh-CN" dirty="0">
                <a:solidFill>
                  <a:srgbClr val="302C24"/>
                </a:solidFill>
              </a:rPr>
              <a:t>10000</a:t>
            </a:r>
            <a:r>
              <a:rPr lang="zh-CN" altLang="en-US" dirty="0">
                <a:solidFill>
                  <a:srgbClr val="302C24"/>
                </a:solidFill>
              </a:rPr>
              <a:t>多个样本</a:t>
            </a:r>
            <a:r>
              <a:rPr lang="en-US" altLang="zh-CN" dirty="0">
                <a:solidFill>
                  <a:srgbClr val="302C24"/>
                </a:solidFill>
              </a:rPr>
              <a:t>,</a:t>
            </a:r>
            <a:r>
              <a:rPr lang="zh-CN" altLang="en-US" dirty="0">
                <a:solidFill>
                  <a:srgbClr val="302C24"/>
                </a:solidFill>
              </a:rPr>
              <a:t>按</a:t>
            </a:r>
            <a:r>
              <a:rPr lang="en-US" altLang="zh-CN" dirty="0">
                <a:solidFill>
                  <a:srgbClr val="302C24"/>
                </a:solidFill>
              </a:rPr>
              <a:t>70</a:t>
            </a:r>
            <a:r>
              <a:rPr lang="en-US" altLang="zh-CN" dirty="0" smtClean="0">
                <a:solidFill>
                  <a:srgbClr val="302C24"/>
                </a:solidFill>
              </a:rPr>
              <a:t>%</a:t>
            </a:r>
            <a:r>
              <a:rPr lang="zh-CN" altLang="en-US" dirty="0" smtClean="0">
                <a:solidFill>
                  <a:srgbClr val="302C24"/>
                </a:solidFill>
              </a:rPr>
              <a:t>划分训练集测试集。</a:t>
            </a:r>
            <a:endParaRPr lang="en-US" altLang="zh-CN" dirty="0">
              <a:solidFill>
                <a:srgbClr val="302C24"/>
              </a:solidFill>
            </a:endParaRPr>
          </a:p>
        </p:txBody>
      </p:sp>
      <p:graphicFrame>
        <p:nvGraphicFramePr>
          <p:cNvPr id="23" name="表格 22"/>
          <p:cNvGraphicFramePr>
            <a:graphicFrameLocks noGrp="1"/>
          </p:cNvGraphicFramePr>
          <p:nvPr>
            <p:extLst>
              <p:ext uri="{D42A27DB-BD31-4B8C-83A1-F6EECF244321}">
                <p14:modId xmlns:p14="http://schemas.microsoft.com/office/powerpoint/2010/main" val="3659861311"/>
              </p:ext>
            </p:extLst>
          </p:nvPr>
        </p:nvGraphicFramePr>
        <p:xfrm>
          <a:off x="6246760" y="1926899"/>
          <a:ext cx="2145188" cy="4754880"/>
        </p:xfrm>
        <a:graphic>
          <a:graphicData uri="http://schemas.openxmlformats.org/drawingml/2006/table">
            <a:tbl>
              <a:tblPr firstRow="1" bandRow="1">
                <a:tableStyleId>{7DF18680-E054-41AD-8BC1-D1AEF772440D}</a:tableStyleId>
              </a:tblPr>
              <a:tblGrid>
                <a:gridCol w="1072594"/>
                <a:gridCol w="1072594"/>
              </a:tblGrid>
              <a:tr h="575161">
                <a:tc>
                  <a:txBody>
                    <a:bodyPr/>
                    <a:lstStyle/>
                    <a:p>
                      <a:r>
                        <a:rPr lang="zh-CN" altLang="en-US" dirty="0" smtClean="0"/>
                        <a:t>类标签</a:t>
                      </a:r>
                      <a:endParaRPr lang="zh-CN" altLang="en-US" dirty="0"/>
                    </a:p>
                  </a:txBody>
                  <a:tcPr/>
                </a:tc>
                <a:tc>
                  <a:txBody>
                    <a:bodyPr/>
                    <a:lstStyle/>
                    <a:p>
                      <a:r>
                        <a:rPr lang="zh-CN" altLang="en-US" dirty="0" smtClean="0"/>
                        <a:t>数据量比例</a:t>
                      </a:r>
                      <a:endParaRPr lang="zh-CN" altLang="en-US" dirty="0"/>
                    </a:p>
                  </a:txBody>
                  <a:tcPr/>
                </a:tc>
              </a:tr>
              <a:tr h="354710">
                <a:tc>
                  <a:txBody>
                    <a:bodyPr/>
                    <a:lstStyle/>
                    <a:p>
                      <a:r>
                        <a:rPr lang="zh-CN" altLang="en-US" dirty="0" smtClean="0"/>
                        <a:t>脑卒中</a:t>
                      </a:r>
                      <a:endParaRPr lang="zh-CN" altLang="en-US" dirty="0"/>
                    </a:p>
                  </a:txBody>
                  <a:tcPr/>
                </a:tc>
                <a:tc>
                  <a:txBody>
                    <a:bodyPr/>
                    <a:lstStyle/>
                    <a:p>
                      <a:r>
                        <a:rPr lang="en-US" altLang="zh-CN" dirty="0" smtClean="0"/>
                        <a:t>0.21</a:t>
                      </a:r>
                      <a:endParaRPr lang="zh-CN" altLang="en-US" dirty="0"/>
                    </a:p>
                  </a:txBody>
                  <a:tcPr/>
                </a:tc>
              </a:tr>
              <a:tr h="354710">
                <a:tc>
                  <a:txBody>
                    <a:bodyPr/>
                    <a:lstStyle/>
                    <a:p>
                      <a:r>
                        <a:rPr lang="zh-CN" altLang="en-US" dirty="0" smtClean="0"/>
                        <a:t>心力衰竭</a:t>
                      </a:r>
                      <a:endParaRPr lang="zh-CN" altLang="en-US" dirty="0"/>
                    </a:p>
                  </a:txBody>
                  <a:tcPr/>
                </a:tc>
                <a:tc>
                  <a:txBody>
                    <a:bodyPr/>
                    <a:lstStyle/>
                    <a:p>
                      <a:r>
                        <a:rPr lang="en-US" altLang="zh-CN" dirty="0" smtClean="0"/>
                        <a:t>0.029</a:t>
                      </a:r>
                      <a:endParaRPr lang="zh-CN" altLang="en-US" dirty="0"/>
                    </a:p>
                  </a:txBody>
                  <a:tcPr/>
                </a:tc>
              </a:tr>
              <a:tr h="354710">
                <a:tc>
                  <a:txBody>
                    <a:bodyPr/>
                    <a:lstStyle/>
                    <a:p>
                      <a:r>
                        <a:rPr lang="zh-CN" altLang="en-US" dirty="0" smtClean="0"/>
                        <a:t>心梗</a:t>
                      </a:r>
                      <a:endParaRPr lang="zh-CN" altLang="en-US" dirty="0"/>
                    </a:p>
                  </a:txBody>
                  <a:tcPr/>
                </a:tc>
                <a:tc>
                  <a:txBody>
                    <a:bodyPr/>
                    <a:lstStyle/>
                    <a:p>
                      <a:r>
                        <a:rPr lang="en-US" altLang="zh-CN" dirty="0" smtClean="0"/>
                        <a:t>0.028</a:t>
                      </a:r>
                      <a:endParaRPr lang="zh-CN" altLang="en-US" dirty="0"/>
                    </a:p>
                  </a:txBody>
                  <a:tcPr/>
                </a:tc>
              </a:tr>
              <a:tr h="354639">
                <a:tc>
                  <a:txBody>
                    <a:bodyPr/>
                    <a:lstStyle/>
                    <a:p>
                      <a:r>
                        <a:rPr lang="zh-CN" altLang="en-US" dirty="0" smtClean="0"/>
                        <a:t>肾衰</a:t>
                      </a:r>
                      <a:endParaRPr lang="zh-CN" altLang="en-US" dirty="0"/>
                    </a:p>
                  </a:txBody>
                  <a:tcPr/>
                </a:tc>
                <a:tc>
                  <a:txBody>
                    <a:bodyPr/>
                    <a:lstStyle/>
                    <a:p>
                      <a:r>
                        <a:rPr lang="en-US" altLang="zh-CN" dirty="0" smtClean="0"/>
                        <a:t>0.038</a:t>
                      </a:r>
                      <a:endParaRPr lang="zh-CN" altLang="en-US" dirty="0"/>
                    </a:p>
                  </a:txBody>
                  <a:tcPr/>
                </a:tc>
              </a:tr>
              <a:tr h="354710">
                <a:tc>
                  <a:txBody>
                    <a:bodyPr/>
                    <a:lstStyle/>
                    <a:p>
                      <a:r>
                        <a:rPr lang="zh-CN" altLang="en-US" dirty="0" smtClean="0"/>
                        <a:t>心肌缺血</a:t>
                      </a:r>
                      <a:endParaRPr lang="zh-CN" altLang="en-US" dirty="0"/>
                    </a:p>
                  </a:txBody>
                  <a:tcPr/>
                </a:tc>
                <a:tc>
                  <a:txBody>
                    <a:bodyPr/>
                    <a:lstStyle/>
                    <a:p>
                      <a:r>
                        <a:rPr lang="en-US" altLang="zh-CN" dirty="0" smtClean="0"/>
                        <a:t>0.029</a:t>
                      </a:r>
                      <a:endParaRPr lang="zh-CN" altLang="en-US" dirty="0"/>
                    </a:p>
                  </a:txBody>
                  <a:tcPr/>
                </a:tc>
              </a:tr>
              <a:tr h="575161">
                <a:tc>
                  <a:txBody>
                    <a:bodyPr/>
                    <a:lstStyle/>
                    <a:p>
                      <a:r>
                        <a:rPr lang="zh-CN" altLang="en-US" dirty="0" smtClean="0"/>
                        <a:t>心脏功能病变</a:t>
                      </a:r>
                      <a:endParaRPr lang="zh-CN" altLang="en-US" dirty="0"/>
                    </a:p>
                  </a:txBody>
                  <a:tcPr/>
                </a:tc>
                <a:tc>
                  <a:txBody>
                    <a:bodyPr/>
                    <a:lstStyle/>
                    <a:p>
                      <a:r>
                        <a:rPr lang="en-US" altLang="zh-CN" dirty="0" smtClean="0"/>
                        <a:t>0.086</a:t>
                      </a:r>
                      <a:endParaRPr lang="zh-CN" altLang="en-US" dirty="0"/>
                    </a:p>
                  </a:txBody>
                  <a:tcPr/>
                </a:tc>
              </a:tr>
              <a:tr h="354710">
                <a:tc>
                  <a:txBody>
                    <a:bodyPr/>
                    <a:lstStyle/>
                    <a:p>
                      <a:r>
                        <a:rPr lang="zh-CN" altLang="en-US" dirty="0" smtClean="0"/>
                        <a:t>冠心病</a:t>
                      </a:r>
                      <a:endParaRPr lang="zh-CN" altLang="en-US" dirty="0"/>
                    </a:p>
                  </a:txBody>
                  <a:tcPr/>
                </a:tc>
                <a:tc>
                  <a:txBody>
                    <a:bodyPr/>
                    <a:lstStyle/>
                    <a:p>
                      <a:r>
                        <a:rPr lang="en-US" altLang="zh-CN" dirty="0" smtClean="0"/>
                        <a:t>0.54</a:t>
                      </a:r>
                      <a:endParaRPr lang="zh-CN" altLang="en-US" dirty="0"/>
                    </a:p>
                  </a:txBody>
                  <a:tcPr/>
                </a:tc>
              </a:tr>
              <a:tr h="354710">
                <a:tc>
                  <a:txBody>
                    <a:bodyPr/>
                    <a:lstStyle/>
                    <a:p>
                      <a:r>
                        <a:rPr lang="zh-CN" altLang="en-US" dirty="0" smtClean="0"/>
                        <a:t>高血压</a:t>
                      </a:r>
                      <a:endParaRPr lang="zh-CN" altLang="en-US" dirty="0"/>
                    </a:p>
                  </a:txBody>
                  <a:tcPr/>
                </a:tc>
                <a:tc>
                  <a:txBody>
                    <a:bodyPr/>
                    <a:lstStyle/>
                    <a:p>
                      <a:r>
                        <a:rPr lang="en-US" altLang="zh-CN" dirty="0" smtClean="0"/>
                        <a:t>0.75</a:t>
                      </a:r>
                      <a:endParaRPr lang="zh-CN" altLang="en-US" dirty="0"/>
                    </a:p>
                  </a:txBody>
                  <a:tcPr/>
                </a:tc>
              </a:tr>
              <a:tr h="354710">
                <a:tc>
                  <a:txBody>
                    <a:bodyPr/>
                    <a:lstStyle/>
                    <a:p>
                      <a:r>
                        <a:rPr lang="zh-CN" altLang="en-US" dirty="0" smtClean="0"/>
                        <a:t>糖尿病</a:t>
                      </a:r>
                      <a:endParaRPr lang="zh-CN" altLang="en-US" dirty="0"/>
                    </a:p>
                  </a:txBody>
                  <a:tcPr/>
                </a:tc>
                <a:tc>
                  <a:txBody>
                    <a:bodyPr/>
                    <a:lstStyle/>
                    <a:p>
                      <a:r>
                        <a:rPr lang="en-US" altLang="zh-CN" dirty="0" smtClean="0"/>
                        <a:t>0.54</a:t>
                      </a:r>
                      <a:endParaRPr lang="zh-CN" altLang="en-US"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923403"/>
            </a:xfrm>
            <a:prstGeom prst="rect">
              <a:avLst/>
            </a:prstGeom>
            <a:noFill/>
          </p:spPr>
          <p:txBody>
            <a:bodyPr wrap="square" rtlCol="0">
              <a:spAutoFit/>
            </a:bodyPr>
            <a:lstStyle/>
            <a:p>
              <a:r>
                <a:rPr lang="zh-CN" altLang="en-US" sz="5400" b="1" spc="300" dirty="0" smtClean="0">
                  <a:solidFill>
                    <a:schemeClr val="bg1"/>
                  </a:solidFill>
                  <a:latin typeface="微软雅黑" panose="020B0503020204020204" pitchFamily="34" charset="-122"/>
                  <a:ea typeface="微软雅黑" panose="020B0503020204020204" pitchFamily="34" charset="-122"/>
                </a:rPr>
                <a:t>下一步</a:t>
              </a:r>
              <a:r>
                <a:rPr lang="zh-CN" altLang="en-US" sz="5400" b="1" spc="300" dirty="0" smtClean="0">
                  <a:solidFill>
                    <a:schemeClr val="bg1"/>
                  </a:solidFill>
                  <a:latin typeface="微软雅黑" panose="020B0503020204020204" pitchFamily="34" charset="-122"/>
                  <a:ea typeface="微软雅黑" panose="020B0503020204020204" pitchFamily="34" charset="-122"/>
                </a:rPr>
                <a:t>计划</a:t>
              </a:r>
              <a:endParaRPr lang="zh-CN" altLang="zh-HK" sz="5400" b="1"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135949" y="5774867"/>
            <a:ext cx="6872102" cy="271145"/>
          </a:xfrm>
          <a:prstGeom prst="rect">
            <a:avLst/>
          </a:prstGeom>
        </p:spPr>
        <p:txBody>
          <a:bodyPr wrap="square">
            <a:spAutoFit/>
          </a:bodyPr>
          <a:lstStyle/>
          <a:p>
            <a:pPr lvl="0" algn="just"/>
            <a:r>
              <a:rPr lang="en-US" sz="1100" dirty="0">
                <a:solidFill>
                  <a:srgbClr val="666666"/>
                </a:solidFill>
                <a:latin typeface="微软雅黑" panose="020B0503020204020204" pitchFamily="34" charset="-122"/>
                <a:ea typeface="微软雅黑" panose="020B0503020204020204" pitchFamily="34" charset="-122"/>
              </a:rPr>
              <a:t> </a:t>
            </a: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3" name="文本框 102"/>
          <p:cNvSpPr txBox="1"/>
          <p:nvPr/>
        </p:nvSpPr>
        <p:spPr>
          <a:xfrm>
            <a:off x="-335155" y="0"/>
            <a:ext cx="3361690" cy="461665"/>
          </a:xfrm>
          <a:prstGeom prst="rect">
            <a:avLst/>
          </a:prstGeom>
          <a:noFill/>
        </p:spPr>
        <p:txBody>
          <a:bodyPr wrap="square" rtlCol="0">
            <a:spAutoFit/>
          </a:bodyPr>
          <a:lstStyle/>
          <a:p>
            <a:pPr algn="ctr"/>
            <a:r>
              <a:rPr lang="zh-CN" altLang="en-US" sz="2400" b="1" spc="300" dirty="0" smtClean="0">
                <a:solidFill>
                  <a:schemeClr val="bg1"/>
                </a:solidFill>
                <a:latin typeface="+mj-ea"/>
                <a:ea typeface="+mj-ea"/>
              </a:rPr>
              <a:t>下一步计划</a:t>
            </a:r>
            <a:endParaRPr lang="zh-CN" altLang="zh-HK" sz="2400" b="1" spc="300" dirty="0">
              <a:solidFill>
                <a:schemeClr val="bg1"/>
              </a:solidFill>
              <a:latin typeface="+mj-ea"/>
              <a:ea typeface="+mj-ea"/>
            </a:endParaRPr>
          </a:p>
        </p:txBody>
      </p:sp>
      <p:sp>
        <p:nvSpPr>
          <p:cNvPr id="4" name="矩形 3"/>
          <p:cNvSpPr/>
          <p:nvPr/>
        </p:nvSpPr>
        <p:spPr>
          <a:xfrm>
            <a:off x="886691" y="598145"/>
            <a:ext cx="6761018"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mn-ea"/>
              </a:rPr>
              <a:t>2017.8</a:t>
            </a:r>
            <a:r>
              <a:rPr lang="zh-CN" altLang="en-US" dirty="0">
                <a:latin typeface="+mn-ea"/>
              </a:rPr>
              <a:t>月 深入分析研究之前模型预测结果以及多标签算法的评价方法，多个多标签算法应用比较，找出优劣。</a:t>
            </a:r>
          </a:p>
          <a:p>
            <a:pPr marL="285750" indent="-285750">
              <a:lnSpc>
                <a:spcPct val="150000"/>
              </a:lnSpc>
              <a:buFont typeface="Arial" panose="020B0604020202020204" pitchFamily="34" charset="0"/>
              <a:buChar char="•"/>
            </a:pPr>
            <a:r>
              <a:rPr lang="en-US" altLang="zh-CN" dirty="0">
                <a:latin typeface="+mn-ea"/>
              </a:rPr>
              <a:t>2017.9</a:t>
            </a:r>
            <a:r>
              <a:rPr lang="zh-CN" altLang="en-US" dirty="0">
                <a:latin typeface="+mn-ea"/>
              </a:rPr>
              <a:t>月 根据上一步的结果比较，权衡各算法在心血管疾病预测模型的优劣，选择分类效果较好的算法，作进一步研究改进。</a:t>
            </a:r>
          </a:p>
          <a:p>
            <a:pPr marL="285750" indent="-285750">
              <a:lnSpc>
                <a:spcPct val="150000"/>
              </a:lnSpc>
              <a:buFont typeface="Arial" panose="020B0604020202020204" pitchFamily="34" charset="0"/>
              <a:buChar char="•"/>
            </a:pPr>
            <a:r>
              <a:rPr lang="en-US" altLang="zh-CN" dirty="0">
                <a:latin typeface="+mn-ea"/>
              </a:rPr>
              <a:t>2017.10</a:t>
            </a:r>
            <a:r>
              <a:rPr lang="zh-CN" altLang="en-US" dirty="0">
                <a:latin typeface="+mn-ea"/>
              </a:rPr>
              <a:t>月 评价改进的方法，与其他多标签算法作比较。</a:t>
            </a:r>
          </a:p>
          <a:p>
            <a:pPr marL="285750" indent="-285750">
              <a:lnSpc>
                <a:spcPct val="150000"/>
              </a:lnSpc>
              <a:buFont typeface="Arial" panose="020B0604020202020204" pitchFamily="34" charset="0"/>
              <a:buChar char="•"/>
            </a:pPr>
            <a:r>
              <a:rPr lang="en-US" altLang="zh-CN" dirty="0">
                <a:latin typeface="+mn-ea"/>
              </a:rPr>
              <a:t>2017.11</a:t>
            </a:r>
            <a:r>
              <a:rPr lang="zh-CN" altLang="en-US" dirty="0">
                <a:latin typeface="+mn-ea"/>
              </a:rPr>
              <a:t>月 调研相关文献，为论文初稿做准备。</a:t>
            </a:r>
          </a:p>
          <a:p>
            <a:pPr marL="285750" indent="-285750">
              <a:lnSpc>
                <a:spcPct val="150000"/>
              </a:lnSpc>
              <a:buFont typeface="Arial" panose="020B0604020202020204" pitchFamily="34" charset="0"/>
              <a:buChar char="•"/>
            </a:pPr>
            <a:r>
              <a:rPr lang="en-US" altLang="zh-CN" dirty="0">
                <a:latin typeface="+mn-ea"/>
              </a:rPr>
              <a:t>2017.12</a:t>
            </a:r>
            <a:r>
              <a:rPr lang="zh-CN" altLang="en-US" dirty="0">
                <a:latin typeface="+mn-ea"/>
              </a:rPr>
              <a:t>月，完成论文初稿。</a:t>
            </a:r>
          </a:p>
          <a:p>
            <a:pPr marL="285750" indent="-285750">
              <a:lnSpc>
                <a:spcPct val="150000"/>
              </a:lnSpc>
              <a:buFont typeface="Arial" panose="020B0604020202020204" pitchFamily="34" charset="0"/>
              <a:buChar char="•"/>
            </a:pPr>
            <a:r>
              <a:rPr lang="en-US" altLang="zh-CN" dirty="0">
                <a:latin typeface="+mn-ea"/>
              </a:rPr>
              <a:t>2018.2</a:t>
            </a:r>
            <a:r>
              <a:rPr lang="zh-CN" altLang="en-US" dirty="0">
                <a:latin typeface="+mn-ea"/>
              </a:rPr>
              <a:t>月，论文修改查重。</a:t>
            </a:r>
          </a:p>
          <a:p>
            <a:pPr marL="285750" indent="-285750">
              <a:lnSpc>
                <a:spcPct val="150000"/>
              </a:lnSpc>
              <a:buFont typeface="Arial" panose="020B0604020202020204" pitchFamily="34" charset="0"/>
              <a:buChar char="•"/>
            </a:pPr>
            <a:r>
              <a:rPr lang="en-US" altLang="zh-CN" dirty="0">
                <a:latin typeface="+mn-ea"/>
              </a:rPr>
              <a:t>2018.3</a:t>
            </a:r>
            <a:r>
              <a:rPr lang="zh-CN" altLang="en-US" dirty="0">
                <a:latin typeface="+mn-ea"/>
              </a:rPr>
              <a:t>月，论文定稿。</a:t>
            </a:r>
          </a:p>
          <a:p>
            <a:pPr marL="285750" indent="-285750">
              <a:lnSpc>
                <a:spcPct val="150000"/>
              </a:lnSpc>
              <a:buFont typeface="Arial" panose="020B0604020202020204" pitchFamily="34" charset="0"/>
              <a:buChar char="•"/>
            </a:pPr>
            <a:r>
              <a:rPr lang="en-US" altLang="zh-CN" dirty="0">
                <a:latin typeface="+mn-ea"/>
              </a:rPr>
              <a:t>2018.4</a:t>
            </a:r>
            <a:r>
              <a:rPr lang="zh-CN" altLang="en-US" dirty="0">
                <a:latin typeface="+mn-ea"/>
              </a:rPr>
              <a:t>月，论文格式调整，规范化。</a:t>
            </a:r>
          </a:p>
          <a:p>
            <a:pPr marL="285750" indent="-285750">
              <a:lnSpc>
                <a:spcPct val="150000"/>
              </a:lnSpc>
              <a:buFont typeface="Arial" panose="020B0604020202020204" pitchFamily="34" charset="0"/>
              <a:buChar char="•"/>
            </a:pPr>
            <a:r>
              <a:rPr lang="en-US" altLang="zh-CN" dirty="0">
                <a:latin typeface="+mn-ea"/>
              </a:rPr>
              <a:t>2018.5</a:t>
            </a:r>
            <a:r>
              <a:rPr lang="zh-CN" altLang="en-US" dirty="0">
                <a:latin typeface="+mn-ea"/>
              </a:rPr>
              <a:t>月， 准备论文答辩。</a:t>
            </a:r>
          </a:p>
          <a:p>
            <a:pPr marL="285750" indent="-285750">
              <a:lnSpc>
                <a:spcPct val="150000"/>
              </a:lnSpc>
              <a:buFont typeface="Arial" panose="020B0604020202020204" pitchFamily="34" charset="0"/>
              <a:buChar char="•"/>
            </a:pPr>
            <a:r>
              <a:rPr lang="en-US" altLang="zh-CN" dirty="0">
                <a:latin typeface="+mn-ea"/>
              </a:rPr>
              <a:t>2018.6</a:t>
            </a:r>
            <a:r>
              <a:rPr lang="zh-CN" altLang="en-US" dirty="0">
                <a:latin typeface="+mn-ea"/>
              </a:rPr>
              <a:t>月，论文正式答辩。</a:t>
            </a: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extLst>
              <p:ext uri="{D42A27DB-BD31-4B8C-83A1-F6EECF244321}">
                <p14:modId xmlns:p14="http://schemas.microsoft.com/office/powerpoint/2010/main" val="4010015553"/>
              </p:ext>
            </p:extLst>
          </p:nvPr>
        </p:nvGraphicFramePr>
        <p:xfrm>
          <a:off x="1665117" y="143228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707942"/>
            </a:xfrm>
            <a:prstGeom prst="rect">
              <a:avLst/>
            </a:prstGeom>
            <a:noFill/>
          </p:spPr>
          <p:txBody>
            <a:bodyPr wrap="square" rtlCol="0">
              <a:spAutoFit/>
            </a:bodyPr>
            <a:lstStyle/>
            <a:p>
              <a:r>
                <a:rPr lang="zh-CN" altLang="en-US" sz="4000" b="1" spc="300" dirty="0" smtClean="0">
                  <a:solidFill>
                    <a:schemeClr val="bg1"/>
                  </a:solidFill>
                  <a:latin typeface="微软雅黑" panose="020B0503020204020204" pitchFamily="34" charset="-122"/>
                  <a:ea typeface="微软雅黑" panose="020B0503020204020204" pitchFamily="34" charset="-122"/>
                </a:rPr>
                <a:t>论文选题背景</a:t>
              </a:r>
              <a:endParaRPr lang="en-US" altLang="zh-CN" sz="4000" b="1" spc="3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3600" b="1" dirty="0" smtClean="0"/>
              <a:t>背景</a:t>
            </a:r>
            <a:endParaRPr lang="zh-CN" altLang="zh-HK" sz="3600" b="1" dirty="0"/>
          </a:p>
        </p:txBody>
      </p:sp>
      <p:grpSp>
        <p:nvGrpSpPr>
          <p:cNvPr id="62" name="组合 61"/>
          <p:cNvGrpSpPr/>
          <p:nvPr/>
        </p:nvGrpSpPr>
        <p:grpSpPr>
          <a:xfrm>
            <a:off x="3074823" y="881429"/>
            <a:ext cx="193228" cy="5398014"/>
            <a:chOff x="3637764" y="1892300"/>
            <a:chExt cx="155173" cy="3894536"/>
          </a:xfrm>
        </p:grpSpPr>
        <p:cxnSp>
          <p:nvCxnSpPr>
            <p:cNvPr id="42" name="直接连接符 41"/>
            <p:cNvCxnSpPr/>
            <p:nvPr/>
          </p:nvCxnSpPr>
          <p:spPr>
            <a:xfrm>
              <a:off x="3726479" y="1892300"/>
              <a:ext cx="14396" cy="3894536"/>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637764" y="2256432"/>
              <a:ext cx="155173" cy="129487"/>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5" name="文本框 74"/>
          <p:cNvSpPr txBox="1"/>
          <p:nvPr/>
        </p:nvSpPr>
        <p:spPr>
          <a:xfrm>
            <a:off x="-621053" y="0"/>
            <a:ext cx="3280410" cy="461665"/>
          </a:xfrm>
          <a:prstGeom prst="rect">
            <a:avLst/>
          </a:prstGeom>
          <a:noFill/>
        </p:spPr>
        <p:txBody>
          <a:bodyPr wrap="square" rtlCol="0">
            <a:spAutoFit/>
          </a:bodyPr>
          <a:lstStyle/>
          <a:p>
            <a:pPr algn="ctr"/>
            <a:r>
              <a:rPr lang="zh-CN" altLang="en-US" sz="2400" b="1" spc="300" dirty="0" smtClean="0">
                <a:solidFill>
                  <a:schemeClr val="bg1"/>
                </a:solidFill>
                <a:latin typeface="+mj-ea"/>
                <a:ea typeface="+mj-ea"/>
              </a:rPr>
              <a:t>选题背景</a:t>
            </a:r>
          </a:p>
        </p:txBody>
      </p:sp>
      <p:pic>
        <p:nvPicPr>
          <p:cNvPr id="6" name="图片 5" descr="570ed310e7c280b808bc7d8d1a9eb977"/>
          <p:cNvPicPr>
            <a:picLocks noChangeAspect="1"/>
          </p:cNvPicPr>
          <p:nvPr/>
        </p:nvPicPr>
        <p:blipFill>
          <a:blip r:embed="rId3"/>
          <a:stretch>
            <a:fillRect/>
          </a:stretch>
        </p:blipFill>
        <p:spPr>
          <a:xfrm>
            <a:off x="13970" y="4924425"/>
            <a:ext cx="2058670" cy="1905000"/>
          </a:xfrm>
          <a:prstGeom prst="rect">
            <a:avLst/>
          </a:prstGeom>
        </p:spPr>
      </p:pic>
      <p:pic>
        <p:nvPicPr>
          <p:cNvPr id="7" name="图片 6" descr="71299ff995f5d7c2860d806688a13752"/>
          <p:cNvPicPr>
            <a:picLocks noChangeAspect="1"/>
          </p:cNvPicPr>
          <p:nvPr/>
        </p:nvPicPr>
        <p:blipFill>
          <a:blip r:embed="rId4"/>
          <a:stretch>
            <a:fillRect/>
          </a:stretch>
        </p:blipFill>
        <p:spPr>
          <a:xfrm>
            <a:off x="0" y="490855"/>
            <a:ext cx="2185670" cy="2032635"/>
          </a:xfrm>
          <a:prstGeom prst="rect">
            <a:avLst/>
          </a:prstGeom>
        </p:spPr>
      </p:pic>
      <p:sp>
        <p:nvSpPr>
          <p:cNvPr id="17" name="矩形 16"/>
          <p:cNvSpPr/>
          <p:nvPr/>
        </p:nvSpPr>
        <p:spPr>
          <a:xfrm>
            <a:off x="3217335" y="1258670"/>
            <a:ext cx="5390444" cy="1087755"/>
          </a:xfrm>
          <a:prstGeom prst="rect">
            <a:avLst/>
          </a:prstGeom>
        </p:spPr>
        <p:txBody>
          <a:bodyPr wrap="square">
            <a:spAutoFit/>
          </a:bodyPr>
          <a:lstStyle/>
          <a:p>
            <a:pPr algn="dist">
              <a:lnSpc>
                <a:spcPct val="120000"/>
              </a:lnSpc>
            </a:pPr>
            <a:endParaRPr lang="zh-CN" altLang="en-US" dirty="0">
              <a:latin typeface="+mn-ea"/>
              <a:sym typeface="+mn-ea"/>
            </a:endParaRPr>
          </a:p>
          <a:p>
            <a:pPr algn="dist">
              <a:lnSpc>
                <a:spcPct val="120000"/>
              </a:lnSpc>
            </a:pPr>
            <a:endParaRPr lang="en-US" altLang="zh-CN" dirty="0" smtClean="0">
              <a:latin typeface="+mn-ea"/>
            </a:endParaRPr>
          </a:p>
          <a:p>
            <a:pPr lvl="0" algn="dist">
              <a:lnSpc>
                <a:spcPct val="120000"/>
              </a:lnSpc>
            </a:pPr>
            <a:r>
              <a:rPr lang="en-US" altLang="zh-CN" dirty="0" smtClean="0">
                <a:latin typeface="+mn-ea"/>
              </a:rPr>
              <a:t> </a:t>
            </a:r>
            <a:endParaRPr lang="en-US" altLang="zh-CN" dirty="0">
              <a:latin typeface="+mn-ea"/>
            </a:endParaRPr>
          </a:p>
        </p:txBody>
      </p:sp>
      <p:sp>
        <p:nvSpPr>
          <p:cNvPr id="5" name="矩形 4"/>
          <p:cNvSpPr/>
          <p:nvPr/>
        </p:nvSpPr>
        <p:spPr>
          <a:xfrm>
            <a:off x="3273776" y="4070613"/>
            <a:ext cx="5291668" cy="423545"/>
          </a:xfrm>
          <a:prstGeom prst="rect">
            <a:avLst/>
          </a:prstGeom>
        </p:spPr>
        <p:txBody>
          <a:bodyPr wrap="square">
            <a:spAutoFit/>
          </a:bodyPr>
          <a:lstStyle/>
          <a:p>
            <a:pPr>
              <a:lnSpc>
                <a:spcPct val="120000"/>
              </a:lnSpc>
            </a:pPr>
            <a:r>
              <a:rPr lang="en-US" altLang="zh-CN" dirty="0" smtClean="0">
                <a:latin typeface="+mn-ea"/>
              </a:rPr>
              <a:t> </a:t>
            </a:r>
            <a:endParaRPr lang="zh-CN" altLang="en-US" dirty="0"/>
          </a:p>
        </p:txBody>
      </p:sp>
      <p:sp>
        <p:nvSpPr>
          <p:cNvPr id="20" name="椭圆 19"/>
          <p:cNvSpPr/>
          <p:nvPr/>
        </p:nvSpPr>
        <p:spPr>
          <a:xfrm>
            <a:off x="3090237" y="2530849"/>
            <a:ext cx="207074" cy="193281"/>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2" name="图片 1"/>
          <p:cNvPicPr>
            <a:picLocks noChangeAspect="1"/>
          </p:cNvPicPr>
          <p:nvPr/>
        </p:nvPicPr>
        <p:blipFill>
          <a:blip r:embed="rId5"/>
          <a:stretch>
            <a:fillRect/>
          </a:stretch>
        </p:blipFill>
        <p:spPr>
          <a:xfrm>
            <a:off x="3598546" y="3747770"/>
            <a:ext cx="3924704" cy="2626995"/>
          </a:xfrm>
          <a:prstGeom prst="rect">
            <a:avLst/>
          </a:prstGeom>
        </p:spPr>
      </p:pic>
      <p:sp>
        <p:nvSpPr>
          <p:cNvPr id="3" name="文本框 2"/>
          <p:cNvSpPr txBox="1"/>
          <p:nvPr/>
        </p:nvSpPr>
        <p:spPr>
          <a:xfrm>
            <a:off x="3203222" y="857482"/>
            <a:ext cx="5669915" cy="1477328"/>
          </a:xfrm>
          <a:prstGeom prst="rect">
            <a:avLst/>
          </a:prstGeom>
          <a:noFill/>
        </p:spPr>
        <p:txBody>
          <a:bodyPr wrap="square" rtlCol="0" anchor="t">
            <a:spAutoFit/>
          </a:bodyPr>
          <a:lstStyle/>
          <a:p>
            <a:r>
              <a:rPr lang="zh-CN" altLang="en-US" dirty="0">
                <a:sym typeface="+mn-ea"/>
              </a:rPr>
              <a:t>医疗领域的信息化不断完善，每天产生出大量的医疗数据。这些数据中不仅包括电子病历、体检信息等医疗数据，还涉及到公共卫生管理信息特别是疾控部门，随着大数据技术的发展，对医疗数据的分析及挖掘越来越被</a:t>
            </a:r>
            <a:r>
              <a:rPr lang="zh-CN" altLang="en-US" dirty="0" smtClean="0">
                <a:sym typeface="+mn-ea"/>
              </a:rPr>
              <a:t>重视</a:t>
            </a:r>
            <a:r>
              <a:rPr lang="zh-CN" altLang="zh-CN" dirty="0" smtClean="0">
                <a:sym typeface="+mn-ea"/>
              </a:rPr>
              <a:t>，</a:t>
            </a:r>
            <a:r>
              <a:rPr lang="zh-CN" altLang="en-US" dirty="0" smtClean="0">
                <a:latin typeface="+mn-ea"/>
                <a:sym typeface="+mn-ea"/>
              </a:rPr>
              <a:t>心血管病</a:t>
            </a:r>
            <a:r>
              <a:rPr lang="zh-CN" altLang="en-US" dirty="0" smtClean="0">
                <a:latin typeface="+mn-ea"/>
                <a:sym typeface="+mn-ea"/>
              </a:rPr>
              <a:t>危害。</a:t>
            </a:r>
            <a:endParaRPr lang="zh-CN" altLang="en-US" dirty="0" smtClean="0">
              <a:latin typeface="+mn-ea"/>
              <a:sym typeface="+mn-ea"/>
            </a:endParaRPr>
          </a:p>
        </p:txBody>
      </p:sp>
      <p:sp>
        <p:nvSpPr>
          <p:cNvPr id="4" name="文本框 3"/>
          <p:cNvSpPr txBox="1"/>
          <p:nvPr/>
        </p:nvSpPr>
        <p:spPr>
          <a:xfrm>
            <a:off x="3342208" y="2586541"/>
            <a:ext cx="4437380" cy="423545"/>
          </a:xfrm>
          <a:prstGeom prst="rect">
            <a:avLst/>
          </a:prstGeom>
          <a:noFill/>
        </p:spPr>
        <p:txBody>
          <a:bodyPr wrap="square" rtlCol="0" anchor="t">
            <a:spAutoFit/>
          </a:bodyPr>
          <a:lstStyle/>
          <a:p>
            <a:pPr>
              <a:lnSpc>
                <a:spcPct val="120000"/>
              </a:lnSpc>
            </a:pPr>
            <a:r>
              <a:rPr lang="zh-CN" altLang="en-US" dirty="0" smtClean="0">
                <a:latin typeface="+mn-ea"/>
                <a:sym typeface="+mn-ea"/>
              </a:rPr>
              <a:t>多标签分类算法及在生物学领域的应用</a:t>
            </a:r>
          </a:p>
        </p:txBody>
      </p:sp>
      <p:cxnSp>
        <p:nvCxnSpPr>
          <p:cNvPr id="9" name="直接连接符 8"/>
          <p:cNvCxnSpPr/>
          <p:nvPr/>
        </p:nvCxnSpPr>
        <p:spPr>
          <a:xfrm flipV="1">
            <a:off x="3217335" y="2281342"/>
            <a:ext cx="5655802" cy="466"/>
          </a:xfrm>
          <a:prstGeom prst="line">
            <a:avLst/>
          </a:prstGeom>
          <a:ln cmpd="dbl">
            <a:gradFill>
              <a:gsLst>
                <a:gs pos="0">
                  <a:schemeClr val="accent1">
                    <a:lumMod val="5000"/>
                    <a:lumOff val="95000"/>
                  </a:schemeClr>
                </a:gs>
                <a:gs pos="74000">
                  <a:schemeClr val="accent1">
                    <a:lumMod val="45000"/>
                    <a:lumOff val="55000"/>
                  </a:schemeClr>
                </a:gs>
                <a:gs pos="37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217335" y="2964246"/>
            <a:ext cx="5655802" cy="21781"/>
          </a:xfrm>
          <a:prstGeom prst="line">
            <a:avLst/>
          </a:prstGeom>
          <a:ln cmpd="dbl">
            <a:gradFill>
              <a:gsLst>
                <a:gs pos="0">
                  <a:schemeClr val="accent1">
                    <a:lumMod val="5000"/>
                    <a:lumOff val="95000"/>
                  </a:schemeClr>
                </a:gs>
                <a:gs pos="74000">
                  <a:schemeClr val="accent1">
                    <a:lumMod val="45000"/>
                    <a:lumOff val="55000"/>
                  </a:schemeClr>
                </a:gs>
                <a:gs pos="37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707942"/>
            </a:xfrm>
            <a:prstGeom prst="rect">
              <a:avLst/>
            </a:prstGeom>
            <a:noFill/>
          </p:spPr>
          <p:txBody>
            <a:bodyPr wrap="square" rtlCol="0">
              <a:spAutoFit/>
            </a:bodyPr>
            <a:lstStyle/>
            <a:p>
              <a:r>
                <a:rPr lang="zh-CN" altLang="en-US" sz="4000" b="1" spc="300" dirty="0" smtClean="0">
                  <a:solidFill>
                    <a:schemeClr val="bg1"/>
                  </a:solidFill>
                  <a:latin typeface="微软雅黑" panose="020B0503020204020204" pitchFamily="34" charset="-122"/>
                  <a:ea typeface="微软雅黑" panose="020B0503020204020204" pitchFamily="34" charset="-122"/>
                </a:rPr>
                <a:t>工作内容</a:t>
              </a:r>
            </a:p>
          </p:txBody>
        </p:sp>
      </p:gr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0" y="0"/>
            <a:ext cx="3517265" cy="461665"/>
          </a:xfrm>
          <a:prstGeom prst="rect">
            <a:avLst/>
          </a:prstGeom>
          <a:noFill/>
        </p:spPr>
        <p:txBody>
          <a:bodyPr wrap="square" rtlCol="0">
            <a:spAutoFit/>
          </a:bodyPr>
          <a:lstStyle/>
          <a:p>
            <a:pPr algn="l"/>
            <a:r>
              <a:rPr lang="zh-CN" altLang="en-US" sz="2400" b="1" dirty="0" smtClean="0">
                <a:solidFill>
                  <a:schemeClr val="bg1"/>
                </a:solidFill>
                <a:latin typeface="+mj-ea"/>
                <a:ea typeface="+mj-ea"/>
              </a:rPr>
              <a:t>工作内容</a:t>
            </a:r>
          </a:p>
        </p:txBody>
      </p:sp>
      <p:grpSp>
        <p:nvGrpSpPr>
          <p:cNvPr id="48" name="组合 47"/>
          <p:cNvGrpSpPr/>
          <p:nvPr/>
        </p:nvGrpSpPr>
        <p:grpSpPr>
          <a:xfrm>
            <a:off x="1735669" y="2596445"/>
            <a:ext cx="7605817" cy="400110"/>
            <a:chOff x="657616" y="1381836"/>
            <a:chExt cx="8260628" cy="421268"/>
          </a:xfrm>
        </p:grpSpPr>
        <p:sp>
          <p:nvSpPr>
            <p:cNvPr id="42" name="矩形 41"/>
            <p:cNvSpPr/>
            <p:nvPr/>
          </p:nvSpPr>
          <p:spPr>
            <a:xfrm>
              <a:off x="3670604" y="1440026"/>
              <a:ext cx="5247640" cy="336294"/>
            </a:xfrm>
            <a:prstGeom prst="rect">
              <a:avLst/>
            </a:prstGeom>
          </p:spPr>
          <p:txBody>
            <a:bodyPr wrap="square">
              <a:spAutoFit/>
            </a:bodyPr>
            <a:lstStyle/>
            <a:p>
              <a:pPr lvl="0" algn="just"/>
              <a:r>
                <a:rPr altLang="zh-HK" sz="1400" dirty="0">
                  <a:solidFill>
                    <a:srgbClr val="666666"/>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657616" y="1381836"/>
              <a:ext cx="4321657" cy="421268"/>
            </a:xfrm>
            <a:prstGeom prst="rect">
              <a:avLst/>
            </a:prstGeom>
            <a:noFill/>
          </p:spPr>
          <p:txBody>
            <a:bodyPr wrap="square" rtlCol="0">
              <a:spAutoFit/>
            </a:bodyPr>
            <a:lstStyle/>
            <a:p>
              <a:endParaRPr lang="zh-HK" altLang="en-US" sz="2000" b="1" dirty="0">
                <a:solidFill>
                  <a:schemeClr val="tx1"/>
                </a:solidFill>
                <a:latin typeface="+mn-ea"/>
              </a:endParaRPr>
            </a:p>
          </p:txBody>
        </p:sp>
      </p:grpSp>
      <p:grpSp>
        <p:nvGrpSpPr>
          <p:cNvPr id="49" name="组合 48"/>
          <p:cNvGrpSpPr/>
          <p:nvPr/>
        </p:nvGrpSpPr>
        <p:grpSpPr>
          <a:xfrm>
            <a:off x="6766877" y="2382412"/>
            <a:ext cx="4754245" cy="541798"/>
            <a:chOff x="3996564" y="3341086"/>
            <a:chExt cx="4754245" cy="541798"/>
          </a:xfrm>
        </p:grpSpPr>
        <p:sp>
          <p:nvSpPr>
            <p:cNvPr id="44" name="矩形 43"/>
            <p:cNvSpPr/>
            <p:nvPr/>
          </p:nvSpPr>
          <p:spPr>
            <a:xfrm>
              <a:off x="4458209" y="3341086"/>
              <a:ext cx="4292600" cy="271145"/>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996564" y="3482774"/>
              <a:ext cx="4458970" cy="400110"/>
            </a:xfrm>
            <a:prstGeom prst="rect">
              <a:avLst/>
            </a:prstGeom>
            <a:noFill/>
          </p:spPr>
          <p:txBody>
            <a:bodyPr wrap="square" rtlCol="0">
              <a:spAutoFit/>
            </a:bodyPr>
            <a:lstStyle/>
            <a:p>
              <a:pPr algn="ctr"/>
              <a:endParaRPr lang="en-US" altLang="zh-CN" sz="2000" b="1" dirty="0" smtClean="0">
                <a:solidFill>
                  <a:schemeClr val="tx1"/>
                </a:solidFill>
                <a:latin typeface="+mn-ea"/>
              </a:endParaRPr>
            </a:p>
          </p:txBody>
        </p:sp>
      </p:grpSp>
      <p:sp>
        <p:nvSpPr>
          <p:cNvPr id="2" name="文本框 1"/>
          <p:cNvSpPr txBox="1"/>
          <p:nvPr/>
        </p:nvSpPr>
        <p:spPr>
          <a:xfrm>
            <a:off x="35276" y="1242964"/>
            <a:ext cx="8831247" cy="1568450"/>
          </a:xfrm>
          <a:prstGeom prst="rect">
            <a:avLst/>
          </a:prstGeom>
          <a:noFill/>
        </p:spPr>
        <p:txBody>
          <a:bodyPr wrap="square" rtlCol="0" anchor="t">
            <a:spAutoFit/>
          </a:bodyPr>
          <a:lstStyle/>
          <a:p>
            <a:pPr algn="l">
              <a:lnSpc>
                <a:spcPct val="120000"/>
              </a:lnSpc>
            </a:pPr>
            <a:r>
              <a:rPr lang="en-US" altLang="zh-CN" sz="1600" dirty="0" smtClean="0">
                <a:latin typeface="+mj-ea"/>
                <a:sym typeface="+mn-ea"/>
              </a:rPr>
              <a:t>  </a:t>
            </a:r>
            <a:r>
              <a:rPr lang="zh-CN" altLang="en-US" sz="2000" dirty="0" smtClean="0">
                <a:latin typeface="+mn-ea"/>
                <a:sym typeface="+mn-ea"/>
              </a:rPr>
              <a:t>论文选题</a:t>
            </a:r>
            <a:r>
              <a:rPr lang="en-US" altLang="zh-CN" sz="2000" dirty="0" smtClean="0">
                <a:latin typeface="+mn-ea"/>
                <a:sym typeface="+mn-ea"/>
              </a:rPr>
              <a:t>以医疗大数据项目为依托，利用</a:t>
            </a:r>
            <a:r>
              <a:rPr lang="zh-CN" altLang="en-US" sz="2000" dirty="0" smtClean="0">
                <a:latin typeface="+mn-ea"/>
                <a:sym typeface="+mn-ea"/>
              </a:rPr>
              <a:t>大数据和</a:t>
            </a:r>
            <a:r>
              <a:rPr lang="en-US" altLang="zh-CN" sz="2000" dirty="0" smtClean="0">
                <a:latin typeface="+mn-ea"/>
                <a:sym typeface="+mn-ea"/>
              </a:rPr>
              <a:t>机器学习技术，</a:t>
            </a:r>
            <a:r>
              <a:rPr lang="zh-CN" altLang="en-US" sz="2000" dirty="0" smtClean="0">
                <a:latin typeface="+mn-ea"/>
                <a:sym typeface="+mn-ea"/>
              </a:rPr>
              <a:t>从电子病例、疾控、体检</a:t>
            </a:r>
            <a:r>
              <a:rPr lang="en-US" altLang="zh-CN" sz="2000" dirty="0" smtClean="0">
                <a:latin typeface="+mn-ea"/>
                <a:sym typeface="+mn-ea"/>
              </a:rPr>
              <a:t>数据</a:t>
            </a:r>
            <a:r>
              <a:rPr lang="zh-CN" altLang="en-US" sz="2000" dirty="0" smtClean="0">
                <a:latin typeface="+mn-ea"/>
                <a:sym typeface="+mn-ea"/>
              </a:rPr>
              <a:t>中提取与心血管疾病相关的信息</a:t>
            </a:r>
            <a:r>
              <a:rPr lang="en-US" altLang="zh-CN" sz="2000" dirty="0" smtClean="0">
                <a:latin typeface="+mn-ea"/>
                <a:sym typeface="+mn-ea"/>
              </a:rPr>
              <a:t>，</a:t>
            </a:r>
            <a:r>
              <a:rPr lang="zh-CN" altLang="en-US" sz="2000" dirty="0" smtClean="0">
                <a:latin typeface="+mn-ea"/>
                <a:sym typeface="+mn-ea"/>
              </a:rPr>
              <a:t>并进行处理、分析，</a:t>
            </a:r>
            <a:r>
              <a:rPr lang="en-US" altLang="zh-CN" sz="2000" dirty="0" smtClean="0">
                <a:latin typeface="+mn-ea"/>
                <a:sym typeface="+mn-ea"/>
              </a:rPr>
              <a:t>发现</a:t>
            </a:r>
            <a:r>
              <a:rPr lang="zh-CN" altLang="en-US" sz="2000" dirty="0" smtClean="0">
                <a:latin typeface="+mn-ea"/>
                <a:sym typeface="+mn-ea"/>
              </a:rPr>
              <a:t>影响</a:t>
            </a:r>
            <a:r>
              <a:rPr lang="en-US" altLang="zh-CN" sz="2000" dirty="0" smtClean="0">
                <a:latin typeface="+mn-ea"/>
                <a:sym typeface="+mn-ea"/>
              </a:rPr>
              <a:t>心血管疾病</a:t>
            </a:r>
            <a:r>
              <a:rPr lang="zh-CN" altLang="en-US" sz="2000" dirty="0" smtClean="0">
                <a:latin typeface="+mn-ea"/>
                <a:sym typeface="+mn-ea"/>
              </a:rPr>
              <a:t>的</a:t>
            </a:r>
            <a:r>
              <a:rPr lang="en-US" altLang="zh-CN" sz="2000" dirty="0" smtClean="0">
                <a:latin typeface="+mn-ea"/>
                <a:sym typeface="+mn-ea"/>
              </a:rPr>
              <a:t>潜在</a:t>
            </a:r>
            <a:r>
              <a:rPr lang="zh-CN" altLang="en-US" sz="2000" dirty="0" smtClean="0">
                <a:latin typeface="+mn-ea"/>
                <a:sym typeface="+mn-ea"/>
              </a:rPr>
              <a:t>因子</a:t>
            </a:r>
            <a:r>
              <a:rPr lang="en-US" altLang="zh-CN" sz="2000" dirty="0" smtClean="0">
                <a:latin typeface="+mn-ea"/>
                <a:sym typeface="+mn-ea"/>
              </a:rPr>
              <a:t>，</a:t>
            </a:r>
            <a:r>
              <a:rPr lang="zh-CN" altLang="en-US" sz="2000" dirty="0" smtClean="0">
                <a:latin typeface="+mn-ea"/>
                <a:sym typeface="+mn-ea"/>
              </a:rPr>
              <a:t>在此基础上应用多标签分类算法对心血管疾病进行风险预测，</a:t>
            </a:r>
            <a:r>
              <a:rPr lang="en-US" altLang="zh-CN" sz="2000" dirty="0" smtClean="0">
                <a:latin typeface="+mn-ea"/>
                <a:sym typeface="+mn-ea"/>
              </a:rPr>
              <a:t>以辅助医疗诊断</a:t>
            </a:r>
            <a:r>
              <a:rPr lang="zh-CN" altLang="en-US" sz="2000" dirty="0" smtClean="0">
                <a:latin typeface="+mn-ea"/>
                <a:sym typeface="+mn-ea"/>
              </a:rPr>
              <a:t>。</a:t>
            </a:r>
            <a:endParaRPr lang="zh-CN" altLang="en-US" sz="2000" dirty="0"/>
          </a:p>
        </p:txBody>
      </p:sp>
      <p:sp>
        <p:nvSpPr>
          <p:cNvPr id="25" name="下箭头标注 24"/>
          <p:cNvSpPr/>
          <p:nvPr/>
        </p:nvSpPr>
        <p:spPr>
          <a:xfrm>
            <a:off x="1721556" y="3118555"/>
            <a:ext cx="5644444" cy="846666"/>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b="1" dirty="0" smtClean="0">
                <a:latin typeface="+mn-ea"/>
              </a:rPr>
              <a:t>              </a:t>
            </a:r>
            <a:r>
              <a:rPr lang="zh-CN" altLang="en-US" dirty="0" smtClean="0">
                <a:latin typeface="+mn-ea"/>
              </a:rPr>
              <a:t>心血管病</a:t>
            </a:r>
            <a:r>
              <a:rPr lang="zh-HK" altLang="en-US" dirty="0" smtClean="0">
                <a:latin typeface="+mn-ea"/>
              </a:rPr>
              <a:t>数据</a:t>
            </a:r>
            <a:r>
              <a:rPr lang="zh-CN" altLang="en-US" dirty="0" smtClean="0">
                <a:latin typeface="+mn-ea"/>
              </a:rPr>
              <a:t>抽取与</a:t>
            </a:r>
            <a:r>
              <a:rPr lang="zh-HK" altLang="en-US" dirty="0" smtClean="0">
                <a:latin typeface="+mn-ea"/>
              </a:rPr>
              <a:t>预处理</a:t>
            </a:r>
            <a:endParaRPr lang="en-US" altLang="zh-HK" dirty="0" smtClean="0">
              <a:latin typeface="+mn-ea"/>
            </a:endParaRPr>
          </a:p>
        </p:txBody>
      </p:sp>
      <p:sp>
        <p:nvSpPr>
          <p:cNvPr id="51" name="下箭头标注 50"/>
          <p:cNvSpPr/>
          <p:nvPr/>
        </p:nvSpPr>
        <p:spPr>
          <a:xfrm>
            <a:off x="1721555" y="4007555"/>
            <a:ext cx="5644444" cy="843845"/>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mn-ea"/>
              </a:rPr>
              <a:t>通过统计检验和分类算法，提取心血管疾病影响因子</a:t>
            </a:r>
            <a:endParaRPr lang="en-US" altLang="zh-CN" dirty="0">
              <a:solidFill>
                <a:schemeClr val="tx1"/>
              </a:solidFill>
              <a:latin typeface="+mn-ea"/>
            </a:endParaRPr>
          </a:p>
        </p:txBody>
      </p:sp>
      <p:sp>
        <p:nvSpPr>
          <p:cNvPr id="53" name="下箭头标注 52"/>
          <p:cNvSpPr/>
          <p:nvPr/>
        </p:nvSpPr>
        <p:spPr>
          <a:xfrm>
            <a:off x="1707444" y="4868332"/>
            <a:ext cx="5686777" cy="852313"/>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HK" altLang="en-US" dirty="0">
                <a:latin typeface="+mn-ea"/>
                <a:cs typeface="宋体" panose="02010600030101010101" pitchFamily="2" charset="-122"/>
              </a:rPr>
              <a:t>多标签学习算法在心血管疾病风险预测模型中的应用</a:t>
            </a:r>
          </a:p>
        </p:txBody>
      </p:sp>
      <p:sp>
        <p:nvSpPr>
          <p:cNvPr id="27" name="进程 26"/>
          <p:cNvSpPr/>
          <p:nvPr/>
        </p:nvSpPr>
        <p:spPr>
          <a:xfrm>
            <a:off x="1707444" y="5672667"/>
            <a:ext cx="5686777" cy="493889"/>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dirty="0" smtClean="0"/>
              <a:t>改进多标签分类效果和模型评价</a:t>
            </a:r>
            <a:endParaRPr kumimoji="1" lang="zh-CN" altLang="en-US" dirty="0"/>
          </a:p>
        </p:txBody>
      </p:sp>
      <p:grpSp>
        <p:nvGrpSpPr>
          <p:cNvPr id="15" name="组合 14"/>
          <p:cNvGrpSpPr/>
          <p:nvPr/>
        </p:nvGrpSpPr>
        <p:grpSpPr>
          <a:xfrm>
            <a:off x="0" y="677333"/>
            <a:ext cx="8523111" cy="1265102"/>
            <a:chOff x="435496" y="1542118"/>
            <a:chExt cx="2246643" cy="1057785"/>
          </a:xfrm>
        </p:grpSpPr>
        <p:sp>
          <p:nvSpPr>
            <p:cNvPr id="16" name="矩形 15"/>
            <p:cNvSpPr/>
            <p:nvPr/>
          </p:nvSpPr>
          <p:spPr>
            <a:xfrm>
              <a:off x="435496" y="1931248"/>
              <a:ext cx="2246643" cy="668655"/>
            </a:xfrm>
            <a:prstGeom prst="rect">
              <a:avLst/>
            </a:prstGeom>
          </p:spPr>
          <p:txBody>
            <a:bodyPr wrap="square">
              <a:spAutoFit/>
            </a:bodyPr>
            <a:lstStyle/>
            <a:p>
              <a:pPr lvl="0" algn="just">
                <a:lnSpc>
                  <a:spcPct val="110000"/>
                </a:lnSpc>
              </a:pPr>
              <a:r>
                <a:rPr lang="en-US"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10000"/>
                </a:lnSpc>
              </a:pPr>
              <a:endParaRPr lang="en-US" altLang="zh-CN"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10000"/>
                </a:lnSpc>
              </a:pPr>
              <a:r>
                <a:rPr lang="en-US" altLang="zh-CN"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483851" y="1542118"/>
              <a:ext cx="2123345" cy="308808"/>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 </a:t>
              </a:r>
              <a:r>
                <a:rPr lang="en-US" altLang="zh-CN" b="1" dirty="0" smtClean="0">
                  <a:solidFill>
                    <a:srgbClr val="0174AB"/>
                  </a:solidFill>
                  <a:latin typeface="微软雅黑" panose="020B0503020204020204" pitchFamily="34" charset="-122"/>
                  <a:ea typeface="微软雅黑" panose="020B0503020204020204" pitchFamily="34" charset="-122"/>
                </a:rPr>
                <a:t>1</a:t>
              </a:r>
              <a:r>
                <a:rPr lang="zh-CN" altLang="en-US" b="1" dirty="0" smtClean="0">
                  <a:solidFill>
                    <a:srgbClr val="0174AB"/>
                  </a:solidFill>
                  <a:latin typeface="微软雅黑" panose="020B0503020204020204" pitchFamily="34" charset="-122"/>
                  <a:ea typeface="微软雅黑" panose="020B0503020204020204" pitchFamily="34" charset="-122"/>
                </a:rPr>
                <a:t>、需求分析设计</a:t>
              </a:r>
              <a:endParaRPr lang="zh-CN" altLang="zh-HK" b="1" dirty="0">
                <a:solidFill>
                  <a:srgbClr val="0174AB"/>
                </a:solidFill>
                <a:latin typeface="微软雅黑" panose="020B0503020204020204" pitchFamily="34" charset="-122"/>
                <a:ea typeface="微软雅黑" panose="020B0503020204020204" pitchFamily="34" charset="-122"/>
              </a:endParaRPr>
            </a:p>
          </p:txBody>
        </p:sp>
      </p:grpSp>
      <p:cxnSp>
        <p:nvCxnSpPr>
          <p:cNvPr id="5" name="直接连接符 4"/>
          <p:cNvCxnSpPr/>
          <p:nvPr/>
        </p:nvCxnSpPr>
        <p:spPr>
          <a:xfrm>
            <a:off x="235141" y="1046665"/>
            <a:ext cx="8631382"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0" y="0"/>
            <a:ext cx="3517265" cy="461665"/>
          </a:xfrm>
          <a:prstGeom prst="rect">
            <a:avLst/>
          </a:prstGeom>
          <a:noFill/>
        </p:spPr>
        <p:txBody>
          <a:bodyPr wrap="square" rtlCol="0">
            <a:spAutoFit/>
          </a:bodyPr>
          <a:lstStyle/>
          <a:p>
            <a:pPr algn="l"/>
            <a:r>
              <a:rPr lang="zh-CN" altLang="en-US" sz="2400" b="1" dirty="0" smtClean="0">
                <a:solidFill>
                  <a:schemeClr val="bg1"/>
                </a:solidFill>
                <a:latin typeface="+mj-ea"/>
                <a:ea typeface="+mj-ea"/>
              </a:rPr>
              <a:t>工作内容</a:t>
            </a:r>
          </a:p>
        </p:txBody>
      </p:sp>
      <p:grpSp>
        <p:nvGrpSpPr>
          <p:cNvPr id="48" name="组合 47"/>
          <p:cNvGrpSpPr/>
          <p:nvPr/>
        </p:nvGrpSpPr>
        <p:grpSpPr>
          <a:xfrm>
            <a:off x="1735669" y="2596445"/>
            <a:ext cx="7605817" cy="400110"/>
            <a:chOff x="657616" y="1381836"/>
            <a:chExt cx="8260628" cy="421268"/>
          </a:xfrm>
        </p:grpSpPr>
        <p:sp>
          <p:nvSpPr>
            <p:cNvPr id="42" name="矩形 41"/>
            <p:cNvSpPr/>
            <p:nvPr/>
          </p:nvSpPr>
          <p:spPr>
            <a:xfrm>
              <a:off x="3670604" y="1440026"/>
              <a:ext cx="5247640" cy="336294"/>
            </a:xfrm>
            <a:prstGeom prst="rect">
              <a:avLst/>
            </a:prstGeom>
          </p:spPr>
          <p:txBody>
            <a:bodyPr wrap="square">
              <a:spAutoFit/>
            </a:bodyPr>
            <a:lstStyle/>
            <a:p>
              <a:pPr lvl="0" algn="just"/>
              <a:r>
                <a:rPr altLang="zh-HK" sz="1400" dirty="0">
                  <a:solidFill>
                    <a:srgbClr val="666666"/>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657616" y="1381836"/>
              <a:ext cx="4321657" cy="421268"/>
            </a:xfrm>
            <a:prstGeom prst="rect">
              <a:avLst/>
            </a:prstGeom>
            <a:noFill/>
          </p:spPr>
          <p:txBody>
            <a:bodyPr wrap="square" rtlCol="0">
              <a:spAutoFit/>
            </a:bodyPr>
            <a:lstStyle/>
            <a:p>
              <a:endParaRPr lang="zh-HK" altLang="en-US" sz="2000" b="1" dirty="0">
                <a:solidFill>
                  <a:schemeClr val="tx1"/>
                </a:solidFill>
                <a:latin typeface="+mn-ea"/>
              </a:endParaRPr>
            </a:p>
          </p:txBody>
        </p:sp>
      </p:grpSp>
      <p:grpSp>
        <p:nvGrpSpPr>
          <p:cNvPr id="49" name="组合 48"/>
          <p:cNvGrpSpPr/>
          <p:nvPr/>
        </p:nvGrpSpPr>
        <p:grpSpPr>
          <a:xfrm>
            <a:off x="6766877" y="2382412"/>
            <a:ext cx="4754245" cy="541798"/>
            <a:chOff x="3996564" y="3341086"/>
            <a:chExt cx="4754245" cy="541798"/>
          </a:xfrm>
        </p:grpSpPr>
        <p:sp>
          <p:nvSpPr>
            <p:cNvPr id="44" name="矩形 43"/>
            <p:cNvSpPr/>
            <p:nvPr/>
          </p:nvSpPr>
          <p:spPr>
            <a:xfrm>
              <a:off x="4458209" y="3341086"/>
              <a:ext cx="4292600" cy="271145"/>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996564" y="3482774"/>
              <a:ext cx="4458970" cy="400110"/>
            </a:xfrm>
            <a:prstGeom prst="rect">
              <a:avLst/>
            </a:prstGeom>
            <a:noFill/>
          </p:spPr>
          <p:txBody>
            <a:bodyPr wrap="square" rtlCol="0">
              <a:spAutoFit/>
            </a:bodyPr>
            <a:lstStyle/>
            <a:p>
              <a:pPr algn="ctr"/>
              <a:endParaRPr lang="en-US" altLang="zh-CN" sz="2000" b="1" dirty="0" smtClean="0">
                <a:solidFill>
                  <a:schemeClr val="tx1"/>
                </a:solidFill>
                <a:latin typeface="+mn-ea"/>
              </a:endParaRPr>
            </a:p>
          </p:txBody>
        </p:sp>
      </p:grpSp>
      <p:sp>
        <p:nvSpPr>
          <p:cNvPr id="2" name="文本框 1"/>
          <p:cNvSpPr txBox="1"/>
          <p:nvPr/>
        </p:nvSpPr>
        <p:spPr>
          <a:xfrm>
            <a:off x="0" y="620678"/>
            <a:ext cx="9031111" cy="1569660"/>
          </a:xfrm>
          <a:prstGeom prst="rect">
            <a:avLst/>
          </a:prstGeom>
          <a:noFill/>
        </p:spPr>
        <p:txBody>
          <a:bodyPr wrap="square" rtlCol="0" anchor="t">
            <a:spAutoFit/>
          </a:bodyPr>
          <a:lstStyle/>
          <a:p>
            <a:pPr>
              <a:lnSpc>
                <a:spcPct val="120000"/>
              </a:lnSpc>
            </a:pPr>
            <a:r>
              <a:rPr lang="en-US" altLang="zh-CN" sz="2000" dirty="0" smtClean="0"/>
              <a:t>  </a:t>
            </a:r>
            <a:r>
              <a:rPr lang="zh-CN" altLang="en-US" sz="2000" dirty="0" smtClean="0"/>
              <a:t>为了</a:t>
            </a:r>
            <a:r>
              <a:rPr lang="zh-CN" altLang="en-US" sz="2000" dirty="0" smtClean="0"/>
              <a:t>高效、快速的处理海量医疗数据，</a:t>
            </a:r>
            <a:r>
              <a:rPr lang="zh-CN" altLang="zh-CN" sz="2000" dirty="0" smtClean="0"/>
              <a:t>利用</a:t>
            </a:r>
            <a:r>
              <a:rPr lang="en-US" altLang="zh-CN" sz="2000" dirty="0"/>
              <a:t>spark</a:t>
            </a:r>
            <a:r>
              <a:rPr lang="zh-CN" altLang="zh-CN" sz="2000" dirty="0"/>
              <a:t>平台和</a:t>
            </a:r>
            <a:r>
              <a:rPr lang="en-US" altLang="zh-CN" sz="2000" dirty="0"/>
              <a:t>ETL</a:t>
            </a:r>
            <a:r>
              <a:rPr lang="zh-CN" altLang="zh-CN" sz="2000" dirty="0"/>
              <a:t>技术，对数据进行异常值检测、缺失值处理、数据规约等操作，使之符合数据挖掘</a:t>
            </a:r>
            <a:r>
              <a:rPr lang="zh-CN" altLang="zh-CN" sz="2000" dirty="0" smtClean="0"/>
              <a:t>的标准</a:t>
            </a:r>
            <a:r>
              <a:rPr lang="en-US" altLang="zh-CN" sz="2000" dirty="0" smtClean="0"/>
              <a:t>。</a:t>
            </a:r>
            <a:r>
              <a:rPr lang="zh-CN" altLang="en-US" sz="2000" dirty="0" smtClean="0"/>
              <a:t>如下图是平台</a:t>
            </a:r>
            <a:r>
              <a:rPr lang="zh-CN" altLang="en-US" sz="2000" dirty="0" smtClean="0"/>
              <a:t>架构</a:t>
            </a:r>
            <a:r>
              <a:rPr lang="zh-CN" altLang="en-US" sz="2000" dirty="0"/>
              <a:t>。</a:t>
            </a:r>
            <a:endParaRPr lang="zh-CN" altLang="en-US" sz="2000" dirty="0">
              <a:latin typeface="+mn-ea"/>
              <a:sym typeface="+mn-ea"/>
            </a:endParaRPr>
          </a:p>
          <a:p>
            <a:pPr algn="l">
              <a:lnSpc>
                <a:spcPct val="120000"/>
              </a:lnSpc>
            </a:pPr>
            <a:r>
              <a:rPr lang="en-US" altLang="zh-CN" sz="2000" dirty="0" smtClean="0">
                <a:latin typeface="+mn-ea"/>
                <a:sym typeface="+mn-ea"/>
              </a:rPr>
              <a:t> </a:t>
            </a:r>
            <a:r>
              <a:rPr lang="zh-CN" altLang="en-US" sz="2000" dirty="0" smtClean="0">
                <a:latin typeface="+mn-ea"/>
                <a:sym typeface="+mn-ea"/>
              </a:rPr>
              <a:t> </a:t>
            </a:r>
            <a:endParaRPr lang="zh-CN" altLang="en-US" sz="2000" dirty="0"/>
          </a:p>
        </p:txBody>
      </p:sp>
      <p:pic>
        <p:nvPicPr>
          <p:cNvPr id="15" name="图片 14"/>
          <p:cNvPicPr>
            <a:picLocks noChangeAspect="1"/>
          </p:cNvPicPr>
          <p:nvPr/>
        </p:nvPicPr>
        <p:blipFill>
          <a:blip r:embed="rId3"/>
          <a:stretch>
            <a:fillRect/>
          </a:stretch>
        </p:blipFill>
        <p:spPr>
          <a:xfrm>
            <a:off x="165093" y="2264141"/>
            <a:ext cx="8978907" cy="4100304"/>
          </a:xfrm>
          <a:prstGeom prst="rect">
            <a:avLst/>
          </a:prstGeom>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9222" y="685649"/>
            <a:ext cx="9045221" cy="716721"/>
            <a:chOff x="435496" y="1485672"/>
            <a:chExt cx="2573324" cy="716721"/>
          </a:xfrm>
        </p:grpSpPr>
        <p:sp>
          <p:nvSpPr>
            <p:cNvPr id="48" name="矩形 47"/>
            <p:cNvSpPr/>
            <p:nvPr/>
          </p:nvSpPr>
          <p:spPr>
            <a:xfrm>
              <a:off x="435496" y="1931248"/>
              <a:ext cx="2246643" cy="271145"/>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90695" y="1485672"/>
              <a:ext cx="2231501"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 </a:t>
              </a:r>
              <a:r>
                <a:rPr lang="en-US" altLang="zh-CN" b="1" dirty="0" smtClean="0">
                  <a:solidFill>
                    <a:srgbClr val="0174AB"/>
                  </a:solidFill>
                  <a:latin typeface="微软雅黑" panose="020B0503020204020204" pitchFamily="34" charset="-122"/>
                  <a:ea typeface="微软雅黑" panose="020B0503020204020204" pitchFamily="34" charset="-122"/>
                </a:rPr>
                <a:t>2</a:t>
              </a:r>
              <a:r>
                <a:rPr lang="zh-CN" altLang="en-US" b="1" dirty="0" smtClean="0">
                  <a:solidFill>
                    <a:srgbClr val="0174AB"/>
                  </a:solidFill>
                  <a:latin typeface="微软雅黑" panose="020B0503020204020204" pitchFamily="34" charset="-122"/>
                  <a:ea typeface="微软雅黑" panose="020B0503020204020204" pitchFamily="34" charset="-122"/>
                </a:rPr>
                <a:t>、数据采集</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617741" y="1883113"/>
              <a:ext cx="2391079"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schemeClr val="bg1"/>
                </a:solidFill>
                <a:latin typeface="+mj-ea"/>
                <a:ea typeface="+mj-ea"/>
              </a:rPr>
              <a:t>工作内容</a:t>
            </a:r>
            <a:endParaRPr lang="zh-CN" altLang="zh-HK" sz="2400" spc="300" dirty="0">
              <a:solidFill>
                <a:schemeClr val="bg1"/>
              </a:solidFill>
              <a:latin typeface="+mj-ea"/>
              <a:ea typeface="+mj-ea"/>
            </a:endParaRPr>
          </a:p>
        </p:txBody>
      </p:sp>
      <p:sp>
        <p:nvSpPr>
          <p:cNvPr id="10" name="矩形 9"/>
          <p:cNvSpPr/>
          <p:nvPr/>
        </p:nvSpPr>
        <p:spPr>
          <a:xfrm>
            <a:off x="197557" y="1274002"/>
            <a:ext cx="8523110" cy="1338828"/>
          </a:xfrm>
          <a:prstGeom prst="rect">
            <a:avLst/>
          </a:prstGeom>
        </p:spPr>
        <p:txBody>
          <a:bodyPr wrap="square">
            <a:spAutoFit/>
          </a:bodyPr>
          <a:lstStyle/>
          <a:p>
            <a:pPr>
              <a:lnSpc>
                <a:spcPct val="150000"/>
              </a:lnSpc>
            </a:pPr>
            <a:r>
              <a:rPr lang="en-US" altLang="zh-CN" b="1" dirty="0" smtClean="0">
                <a:latin typeface="+mn-ea"/>
              </a:rPr>
              <a:t>  </a:t>
            </a:r>
            <a:r>
              <a:rPr lang="zh-CN" altLang="en-US" dirty="0" smtClean="0">
                <a:latin typeface="+mn-ea"/>
              </a:rPr>
              <a:t>本论文研究的数据来源于各公立医院</a:t>
            </a:r>
            <a:r>
              <a:rPr lang="en-US" altLang="zh-CN" dirty="0" smtClean="0">
                <a:latin typeface="+mn-ea"/>
              </a:rPr>
              <a:t>(</a:t>
            </a:r>
            <a:r>
              <a:rPr lang="zh-CN" altLang="en-US" dirty="0" smtClean="0">
                <a:latin typeface="+mn-ea"/>
              </a:rPr>
              <a:t>含所有三甲医院</a:t>
            </a:r>
            <a:r>
              <a:rPr lang="en-US" altLang="zh-CN" dirty="0" smtClean="0">
                <a:latin typeface="+mn-ea"/>
              </a:rPr>
              <a:t>)</a:t>
            </a:r>
            <a:r>
              <a:rPr lang="zh-CN" altLang="en-US" dirty="0" smtClean="0">
                <a:latin typeface="+mn-ea"/>
              </a:rPr>
              <a:t>和社康医院中的</a:t>
            </a:r>
            <a:r>
              <a:rPr lang="zh-CN" altLang="en-US" b="1" dirty="0" smtClean="0">
                <a:latin typeface="+mn-ea"/>
              </a:rPr>
              <a:t>高血压、糖尿病</a:t>
            </a:r>
            <a:r>
              <a:rPr lang="zh-CN" altLang="en-US" dirty="0" smtClean="0">
                <a:latin typeface="+mn-ea"/>
              </a:rPr>
              <a:t>人群，总共覆盖全市</a:t>
            </a:r>
            <a:r>
              <a:rPr lang="en-US" altLang="zh-CN" dirty="0" smtClean="0">
                <a:latin typeface="+mn-ea"/>
              </a:rPr>
              <a:t>1450</a:t>
            </a:r>
            <a:r>
              <a:rPr lang="zh-CN" altLang="en-US" dirty="0" smtClean="0">
                <a:latin typeface="+mn-ea"/>
              </a:rPr>
              <a:t>万居民信息档案，历史数据一共涉及</a:t>
            </a:r>
            <a:r>
              <a:rPr lang="en-US" altLang="zh-CN" dirty="0" smtClean="0">
                <a:latin typeface="+mn-ea"/>
              </a:rPr>
              <a:t>1600</a:t>
            </a:r>
            <a:r>
              <a:rPr lang="zh-CN" altLang="en-US" dirty="0" smtClean="0">
                <a:latin typeface="+mn-ea"/>
              </a:rPr>
              <a:t>万份，总计超过</a:t>
            </a:r>
            <a:r>
              <a:rPr lang="zh-CN" altLang="zh-CN" dirty="0" smtClean="0">
                <a:latin typeface="+mn-ea"/>
              </a:rPr>
              <a:t>4</a:t>
            </a:r>
            <a:r>
              <a:rPr lang="en-US" altLang="zh-CN" dirty="0" smtClean="0">
                <a:latin typeface="+mn-ea"/>
              </a:rPr>
              <a:t>000</a:t>
            </a:r>
            <a:r>
              <a:rPr lang="zh-CN" altLang="en-US" dirty="0" smtClean="0">
                <a:latin typeface="+mn-ea"/>
              </a:rPr>
              <a:t>千万条医疗数据记录。 </a:t>
            </a:r>
            <a:endParaRPr lang="zh-CN" altLang="en-US" dirty="0">
              <a:latin typeface="+mn-ea"/>
            </a:endParaRPr>
          </a:p>
        </p:txBody>
      </p:sp>
      <p:sp>
        <p:nvSpPr>
          <p:cNvPr id="2" name="矩形 1"/>
          <p:cNvSpPr/>
          <p:nvPr/>
        </p:nvSpPr>
        <p:spPr>
          <a:xfrm>
            <a:off x="327350" y="2547877"/>
            <a:ext cx="8489299" cy="1754326"/>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zh-CN" altLang="en-US" dirty="0"/>
              <a:t>利用</a:t>
            </a:r>
            <a:r>
              <a:rPr lang="en-US" altLang="zh-CN" dirty="0" err="1"/>
              <a:t>Sqoop</a:t>
            </a:r>
            <a:r>
              <a:rPr lang="zh-CN" altLang="en-US" dirty="0"/>
              <a:t>工具将</a:t>
            </a:r>
            <a:r>
              <a:rPr lang="en-US" altLang="zh-CN" dirty="0"/>
              <a:t>oracle</a:t>
            </a:r>
            <a:r>
              <a:rPr lang="zh-CN" altLang="en-US" dirty="0"/>
              <a:t>数据库中的高血压、糖尿病表、患者相关信息例如年龄、性别、门诊数据导入 </a:t>
            </a:r>
            <a:r>
              <a:rPr lang="en-US" altLang="zh-CN" dirty="0"/>
              <a:t>HDFS</a:t>
            </a:r>
            <a:r>
              <a:rPr lang="zh-CN" altLang="en-US" dirty="0" smtClean="0"/>
              <a:t>中。</a:t>
            </a:r>
            <a:endParaRPr lang="en-US" altLang="zh-CN" dirty="0" smtClean="0"/>
          </a:p>
          <a:p>
            <a:pPr marL="342900" indent="-342900">
              <a:lnSpc>
                <a:spcPct val="150000"/>
              </a:lnSpc>
              <a:buFont typeface="Wingdings" panose="05000000000000000000" pitchFamily="2" charset="2"/>
              <a:buChar char="Ø"/>
            </a:pPr>
            <a:r>
              <a:rPr lang="zh-CN" altLang="en-US" dirty="0"/>
              <a:t>根据医学规则初步选取严重心血管病（多种）作为研究</a:t>
            </a:r>
            <a:r>
              <a:rPr lang="zh-CN" altLang="en-US" dirty="0" smtClean="0"/>
              <a:t>对象。</a:t>
            </a:r>
            <a:endParaRPr lang="en-US" altLang="zh-CN" dirty="0" smtClean="0"/>
          </a:p>
          <a:p>
            <a:pPr marL="342900" lvl="0" indent="-342900">
              <a:lnSpc>
                <a:spcPct val="150000"/>
              </a:lnSpc>
              <a:buFont typeface="Wingdings" panose="05000000000000000000" pitchFamily="2" charset="2"/>
              <a:buChar char="Ø"/>
            </a:pPr>
            <a:endParaRPr lang="zh-CN" altLang="en-US" dirty="0">
              <a:latin typeface="+mn-ea"/>
            </a:endParaRPr>
          </a:p>
        </p:txBody>
      </p:sp>
      <p:pic>
        <p:nvPicPr>
          <p:cNvPr id="3" name="图片 2"/>
          <p:cNvPicPr>
            <a:picLocks noChangeAspect="1"/>
          </p:cNvPicPr>
          <p:nvPr/>
        </p:nvPicPr>
        <p:blipFill>
          <a:blip r:embed="rId3"/>
          <a:stretch>
            <a:fillRect/>
          </a:stretch>
        </p:blipFill>
        <p:spPr>
          <a:xfrm>
            <a:off x="-1" y="4045528"/>
            <a:ext cx="5193145" cy="2839965"/>
          </a:xfrm>
          <a:prstGeom prst="rect">
            <a:avLst/>
          </a:prstGeom>
        </p:spPr>
      </p:pic>
      <p:pic>
        <p:nvPicPr>
          <p:cNvPr id="6" name="图片 5"/>
          <p:cNvPicPr>
            <a:picLocks noChangeAspect="1"/>
          </p:cNvPicPr>
          <p:nvPr/>
        </p:nvPicPr>
        <p:blipFill>
          <a:blip r:embed="rId4"/>
          <a:stretch>
            <a:fillRect/>
          </a:stretch>
        </p:blipFill>
        <p:spPr>
          <a:xfrm>
            <a:off x="5008876" y="4603553"/>
            <a:ext cx="4135123" cy="2250392"/>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9222" y="685649"/>
            <a:ext cx="9045221" cy="716721"/>
            <a:chOff x="435496" y="1485672"/>
            <a:chExt cx="2573324" cy="716721"/>
          </a:xfrm>
        </p:grpSpPr>
        <p:sp>
          <p:nvSpPr>
            <p:cNvPr id="48" name="矩形 47"/>
            <p:cNvSpPr/>
            <p:nvPr/>
          </p:nvSpPr>
          <p:spPr>
            <a:xfrm>
              <a:off x="435496" y="1931248"/>
              <a:ext cx="2246643" cy="271145"/>
            </a:xfrm>
            <a:prstGeom prst="rect">
              <a:avLst/>
            </a:prstGeom>
          </p:spPr>
          <p:txBody>
            <a:bodyPr wrap="square">
              <a:spAutoFit/>
            </a:bodyPr>
            <a:lstStyle/>
            <a:p>
              <a:pPr algn="just"/>
              <a:r>
                <a:rPr lang="en-US" altLang="zh-HK" sz="1100" dirty="0">
                  <a:solidFill>
                    <a:srgbClr val="666666"/>
                  </a:solidFill>
                  <a:latin typeface="微软雅黑" panose="020B0503020204020204" pitchFamily="34" charset="-122"/>
                  <a:ea typeface="微软雅黑" panose="020B0503020204020204" pitchFamily="34" charset="-122"/>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90695" y="1485672"/>
              <a:ext cx="2231501"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 </a:t>
              </a:r>
              <a:r>
                <a:rPr lang="en-US" altLang="zh-CN" b="1" dirty="0" smtClean="0">
                  <a:solidFill>
                    <a:srgbClr val="0174AB"/>
                  </a:solidFill>
                  <a:latin typeface="微软雅黑" panose="020B0503020204020204" pitchFamily="34" charset="-122"/>
                  <a:ea typeface="微软雅黑" panose="020B0503020204020204" pitchFamily="34" charset="-122"/>
                </a:rPr>
                <a:t>3</a:t>
              </a:r>
              <a:r>
                <a:rPr lang="zh-CN" altLang="en-US" b="1" dirty="0" smtClean="0">
                  <a:solidFill>
                    <a:srgbClr val="0174AB"/>
                  </a:solidFill>
                  <a:latin typeface="微软雅黑" panose="020B0503020204020204" pitchFamily="34" charset="-122"/>
                  <a:ea typeface="微软雅黑" panose="020B0503020204020204" pitchFamily="34" charset="-122"/>
                </a:rPr>
                <a:t>、</a:t>
              </a:r>
              <a:r>
                <a:rPr lang="zh-CN" altLang="zh-HK" b="1" dirty="0">
                  <a:solidFill>
                    <a:srgbClr val="0174AB"/>
                  </a:solidFill>
                  <a:latin typeface="微软雅黑" panose="020B0503020204020204" pitchFamily="34" charset="-122"/>
                  <a:ea typeface="微软雅黑" panose="020B0503020204020204" pitchFamily="34" charset="-122"/>
                </a:rPr>
                <a:t>数据预处理</a:t>
              </a:r>
            </a:p>
          </p:txBody>
        </p:sp>
        <p:sp>
          <p:nvSpPr>
            <p:cNvPr id="4" name="矩形 3"/>
            <p:cNvSpPr/>
            <p:nvPr/>
          </p:nvSpPr>
          <p:spPr>
            <a:xfrm>
              <a:off x="617741" y="1883113"/>
              <a:ext cx="2391079" cy="5991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80" name="文本框 79"/>
          <p:cNvSpPr txBox="1"/>
          <p:nvPr/>
        </p:nvSpPr>
        <p:spPr>
          <a:xfrm>
            <a:off x="0" y="127000"/>
            <a:ext cx="1609161" cy="461665"/>
          </a:xfrm>
          <a:prstGeom prst="rect">
            <a:avLst/>
          </a:prstGeom>
          <a:noFill/>
        </p:spPr>
        <p:txBody>
          <a:bodyPr wrap="square" rtlCol="0">
            <a:spAutoFit/>
          </a:bodyPr>
          <a:lstStyle/>
          <a:p>
            <a:pPr algn="ctr"/>
            <a:r>
              <a:rPr lang="zh-CN" altLang="en-US" sz="2400" spc="300" dirty="0" smtClean="0">
                <a:solidFill>
                  <a:prstClr val="white"/>
                </a:solidFill>
                <a:latin typeface="宋体" panose="02010600030101010101" pitchFamily="2" charset="-122"/>
              </a:rPr>
              <a:t>工作内容</a:t>
            </a:r>
            <a:endParaRPr lang="zh-CN" altLang="zh-HK" sz="2400" spc="300" dirty="0">
              <a:solidFill>
                <a:prstClr val="white"/>
              </a:solidFill>
              <a:latin typeface="宋体" panose="02010600030101010101" pitchFamily="2" charset="-122"/>
            </a:endParaRPr>
          </a:p>
        </p:txBody>
      </p:sp>
      <p:sp>
        <p:nvSpPr>
          <p:cNvPr id="10" name="矩形 9"/>
          <p:cNvSpPr/>
          <p:nvPr/>
        </p:nvSpPr>
        <p:spPr>
          <a:xfrm>
            <a:off x="197557" y="1274002"/>
            <a:ext cx="8523110" cy="646331"/>
          </a:xfrm>
          <a:prstGeom prst="rect">
            <a:avLst/>
          </a:prstGeom>
        </p:spPr>
        <p:txBody>
          <a:bodyPr wrap="square">
            <a:spAutoFit/>
          </a:bodyPr>
          <a:lstStyle/>
          <a:p>
            <a:r>
              <a:rPr lang="zh-CN" altLang="en-US" dirty="0" smtClean="0">
                <a:solidFill>
                  <a:prstClr val="black"/>
                </a:solidFill>
                <a:latin typeface="宋体" panose="02010600030101010101" pitchFamily="2" charset="-122"/>
              </a:rPr>
              <a:t>根据</a:t>
            </a:r>
            <a:r>
              <a:rPr lang="zh-CN" altLang="en-US" dirty="0" smtClean="0">
                <a:solidFill>
                  <a:prstClr val="black"/>
                </a:solidFill>
                <a:latin typeface="宋体" panose="02010600030101010101" pitchFamily="2" charset="-122"/>
              </a:rPr>
              <a:t>医学规则</a:t>
            </a:r>
            <a:r>
              <a:rPr lang="zh-CN" altLang="en-US" dirty="0">
                <a:solidFill>
                  <a:prstClr val="black"/>
                </a:solidFill>
                <a:latin typeface="宋体" panose="02010600030101010101" pitchFamily="2" charset="-122"/>
              </a:rPr>
              <a:t>，</a:t>
            </a:r>
            <a:r>
              <a:rPr lang="zh-HK" altLang="en-US" dirty="0">
                <a:solidFill>
                  <a:prstClr val="black"/>
                </a:solidFill>
                <a:latin typeface="新細明體"/>
              </a:rPr>
              <a:t>利用</a:t>
            </a:r>
            <a:r>
              <a:rPr lang="en-US" altLang="zh-HK" dirty="0">
                <a:solidFill>
                  <a:prstClr val="black"/>
                </a:solidFill>
                <a:latin typeface="新細明體"/>
              </a:rPr>
              <a:t>spark</a:t>
            </a:r>
            <a:r>
              <a:rPr lang="zh-HK" altLang="en-US" dirty="0">
                <a:solidFill>
                  <a:prstClr val="black"/>
                </a:solidFill>
                <a:latin typeface="新細明體"/>
              </a:rPr>
              <a:t>平台和</a:t>
            </a:r>
            <a:r>
              <a:rPr lang="en-US" altLang="zh-HK" dirty="0">
                <a:solidFill>
                  <a:prstClr val="black"/>
                </a:solidFill>
                <a:latin typeface="新細明體"/>
              </a:rPr>
              <a:t>ETL</a:t>
            </a:r>
            <a:r>
              <a:rPr lang="zh-HK" altLang="en-US" dirty="0" smtClean="0">
                <a:solidFill>
                  <a:prstClr val="black"/>
                </a:solidFill>
                <a:latin typeface="新細明體"/>
              </a:rPr>
              <a:t>技术，</a:t>
            </a:r>
            <a:r>
              <a:rPr lang="zh-CN" altLang="en-US" dirty="0" smtClean="0">
                <a:solidFill>
                  <a:prstClr val="black"/>
                </a:solidFill>
                <a:latin typeface="宋体" panose="02010600030101010101" pitchFamily="2" charset="-122"/>
              </a:rPr>
              <a:t>从中抽取心血管疾病人群，并</a:t>
            </a:r>
            <a:r>
              <a:rPr lang="zh-HK" altLang="en-US" dirty="0" smtClean="0">
                <a:solidFill>
                  <a:prstClr val="black"/>
                </a:solidFill>
                <a:latin typeface="新細明體"/>
              </a:rPr>
              <a:t>对数据进行异常值检测</a:t>
            </a:r>
            <a:r>
              <a:rPr lang="zh-HK" altLang="en-US" dirty="0">
                <a:solidFill>
                  <a:prstClr val="black"/>
                </a:solidFill>
                <a:latin typeface="新細明體"/>
              </a:rPr>
              <a:t>、缺失值处理、数据规</a:t>
            </a:r>
            <a:r>
              <a:rPr lang="zh-CN" altLang="en-US" dirty="0">
                <a:solidFill>
                  <a:prstClr val="black"/>
                </a:solidFill>
                <a:latin typeface="宋体" panose="02010600030101010101" pitchFamily="2" charset="-122"/>
              </a:rPr>
              <a:t>整</a:t>
            </a:r>
            <a:r>
              <a:rPr lang="zh-HK" altLang="en-US" dirty="0">
                <a:solidFill>
                  <a:prstClr val="black"/>
                </a:solidFill>
                <a:latin typeface="新細明體"/>
              </a:rPr>
              <a:t>。</a:t>
            </a:r>
          </a:p>
        </p:txBody>
      </p:sp>
      <p:graphicFrame>
        <p:nvGraphicFramePr>
          <p:cNvPr id="12" name="图示 11"/>
          <p:cNvGraphicFramePr/>
          <p:nvPr>
            <p:extLst>
              <p:ext uri="{D42A27DB-BD31-4B8C-83A1-F6EECF244321}">
                <p14:modId xmlns:p14="http://schemas.microsoft.com/office/powerpoint/2010/main" val="4000098697"/>
              </p:ext>
            </p:extLst>
          </p:nvPr>
        </p:nvGraphicFramePr>
        <p:xfrm>
          <a:off x="512619" y="2854036"/>
          <a:ext cx="8208048" cy="302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83485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1892</Words>
  <Application>Microsoft Office PowerPoint</Application>
  <PresentationFormat>全屏显示(4:3)</PresentationFormat>
  <Paragraphs>228</Paragraphs>
  <Slides>18</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新細明體</vt:lpstr>
      <vt:lpstr>宋体</vt:lpstr>
      <vt:lpstr>微软雅黑</vt:lpstr>
      <vt:lpstr>Arial</vt:lpstr>
      <vt:lpstr>Calibri</vt:lpstr>
      <vt:lpstr>Calibri Light</vt:lpstr>
      <vt:lpstr>Wingdings</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inuyasha</cp:lastModifiedBy>
  <cp:revision>229</cp:revision>
  <cp:lastPrinted>2017-06-25T09:08:00Z</cp:lastPrinted>
  <dcterms:created xsi:type="dcterms:W3CDTF">2015-02-19T23:46:00Z</dcterms:created>
  <dcterms:modified xsi:type="dcterms:W3CDTF">2017-07-03T06:25:04Z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