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8" r:id="rId6"/>
    <p:sldId id="269" r:id="rId7"/>
    <p:sldId id="260" r:id="rId8"/>
    <p:sldId id="279" r:id="rId9"/>
    <p:sldId id="27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5DA2"/>
    <a:srgbClr val="FFC400"/>
    <a:srgbClr val="B4C2DD"/>
    <a:srgbClr val="5475B2"/>
    <a:srgbClr val="96AACF"/>
    <a:srgbClr val="85CA3A"/>
    <a:srgbClr val="A52626"/>
    <a:srgbClr val="4B96B9"/>
    <a:srgbClr val="01B1F1"/>
    <a:srgbClr val="CE644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24" autoAdjust="0"/>
  </p:normalViewPr>
  <p:slideViewPr>
    <p:cSldViewPr snapToGrid="0">
      <p:cViewPr>
        <p:scale>
          <a:sx n="66" d="100"/>
          <a:sy n="66" d="100"/>
        </p:scale>
        <p:origin x="-331" y="-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62CDA-D42D-4AE2-BA2B-6FD505FA3DC6}" type="datetimeFigureOut">
              <a:rPr lang="zh-CN" altLang="en-US" smtClean="0"/>
              <a:pPr/>
              <a:t>2016/12/19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447B5-4412-430D-98FD-99D4ADD9D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4585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4879D8F8-218E-43B3-A906-06352BB855FF}" type="slidenum">
              <a:rPr lang="zh-CN" altLang="en-US" smtClean="0">
                <a:latin typeface="Calibri" panose="020F0502020204030204" pitchFamily="34" charset="0"/>
              </a:rPr>
              <a:pPr/>
              <a:t>8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544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pPr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2587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pPr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1309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pPr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8707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pPr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254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pPr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217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pPr/>
              <a:t>2016/12/19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1425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pPr/>
              <a:t>2016/12/19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8282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pPr/>
              <a:t>2016/12/19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0345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pPr/>
              <a:t>2016/12/19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2395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pPr/>
              <a:t>2016/12/19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5022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41CB-2405-4570-99DA-5F170549261E}" type="datetimeFigureOut">
              <a:rPr lang="zh-CN" altLang="en-US" smtClean="0"/>
              <a:pPr/>
              <a:t>2016/12/19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181F-DFFC-4982-BFBB-4C3267591D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4373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741CB-2405-4570-99DA-5F170549261E}" type="datetimeFigureOut">
              <a:rPr lang="zh-CN" altLang="en-US" smtClean="0"/>
              <a:pPr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B181F-DFFC-4982-BFBB-4C3267591D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485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36.xml"/><Relationship Id="rId9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11256" y="2603838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年底工作汇报</a:t>
            </a:r>
            <a:endParaRPr lang="zh-CN" altLang="en-US" sz="6000" b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72613" y="4507454"/>
            <a:ext cx="4127377" cy="1109535"/>
          </a:xfrm>
          <a:prstGeom prst="rect">
            <a:avLst/>
          </a:prstGeom>
          <a:ln>
            <a:solidFill>
              <a:srgbClr val="005DA2"/>
            </a:solidFill>
          </a:ln>
        </p:spPr>
        <p:txBody>
          <a:bodyPr wrap="square">
            <a:spAutoFit/>
          </a:bodyPr>
          <a:lstStyle/>
          <a:p>
            <a:pPr marL="342900" lvl="0" indent="-342900"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kern="0" dirty="0" smtClean="0">
                <a:solidFill>
                  <a:srgbClr val="005DA2"/>
                </a:solidFill>
                <a:latin typeface="+mn-ea"/>
              </a:rPr>
              <a:t>汇报人： 程敬</a:t>
            </a:r>
            <a:endParaRPr lang="en-US" altLang="zh-CN" sz="3200" b="1" kern="0" dirty="0" smtClean="0">
              <a:solidFill>
                <a:srgbClr val="005DA2"/>
              </a:solidFill>
              <a:latin typeface="+mn-ea"/>
            </a:endParaRPr>
          </a:p>
          <a:p>
            <a:pPr marL="342900" lvl="0" indent="-342900"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kern="0" dirty="0" smtClean="0">
                <a:solidFill>
                  <a:srgbClr val="005DA2"/>
                </a:solidFill>
                <a:latin typeface="+mn-ea"/>
              </a:rPr>
              <a:t>2016</a:t>
            </a:r>
            <a:r>
              <a:rPr lang="zh-CN" altLang="en-US" sz="3200" b="1" kern="0" dirty="0" smtClean="0">
                <a:solidFill>
                  <a:srgbClr val="005DA2"/>
                </a:solidFill>
                <a:latin typeface="+mn-ea"/>
              </a:rPr>
              <a:t>年</a:t>
            </a:r>
            <a:r>
              <a:rPr lang="en-US" altLang="zh-CN" sz="3200" b="1" kern="0" dirty="0" smtClean="0">
                <a:solidFill>
                  <a:srgbClr val="005DA2"/>
                </a:solidFill>
                <a:latin typeface="+mn-ea"/>
              </a:rPr>
              <a:t>12</a:t>
            </a:r>
            <a:r>
              <a:rPr lang="zh-CN" altLang="en-US" sz="3200" b="1" kern="0" dirty="0" smtClean="0">
                <a:solidFill>
                  <a:srgbClr val="005DA2"/>
                </a:solidFill>
                <a:latin typeface="+mn-ea"/>
              </a:rPr>
              <a:t>月</a:t>
            </a:r>
            <a:r>
              <a:rPr lang="en-US" altLang="zh-CN" sz="3200" b="1" kern="0" dirty="0" smtClean="0">
                <a:solidFill>
                  <a:srgbClr val="005DA2"/>
                </a:solidFill>
                <a:latin typeface="+mn-ea"/>
              </a:rPr>
              <a:t>18</a:t>
            </a:r>
            <a:r>
              <a:rPr lang="zh-CN" altLang="en-US" sz="3200" b="1" kern="0" dirty="0" smtClean="0">
                <a:solidFill>
                  <a:srgbClr val="005DA2"/>
                </a:solidFill>
                <a:latin typeface="+mn-ea"/>
              </a:rPr>
              <a:t>日</a:t>
            </a:r>
            <a:endParaRPr lang="en-US" altLang="zh-CN" sz="3200" b="1" kern="0" dirty="0" smtClean="0">
              <a:solidFill>
                <a:srgbClr val="005DA2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98011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PPT</a:t>
            </a:r>
            <a:r>
              <a:rPr lang="zh-CN" altLang="en-US" sz="100" dirty="0" smtClean="0">
                <a:solidFill>
                  <a:schemeClr val="bg1"/>
                </a:solidFill>
              </a:rPr>
              <a:t>论坛：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www.1ppt.cn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3004458" cy="6858000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1627" y="2403028"/>
            <a:ext cx="1981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en-US" altLang="zh-CN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6358" y="3316031"/>
            <a:ext cx="1620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824673" y="1351538"/>
            <a:ext cx="5055927" cy="523220"/>
            <a:chOff x="4824673" y="1351538"/>
            <a:chExt cx="5055927" cy="523220"/>
          </a:xfrm>
        </p:grpSpPr>
        <p:sp>
          <p:nvSpPr>
            <p:cNvPr id="6" name="圆角矩形 5"/>
            <p:cNvSpPr/>
            <p:nvPr/>
          </p:nvSpPr>
          <p:spPr>
            <a:xfrm>
              <a:off x="5776685" y="1387672"/>
              <a:ext cx="4103915" cy="466528"/>
            </a:xfrm>
            <a:prstGeom prst="roundRect">
              <a:avLst/>
            </a:prstGeom>
            <a:solidFill>
              <a:srgbClr val="005DA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824673" y="1351538"/>
              <a:ext cx="726638" cy="523220"/>
              <a:chOff x="4745153" y="1391697"/>
              <a:chExt cx="704393" cy="507201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KSO_Shape"/>
              <p:cNvSpPr/>
              <p:nvPr/>
            </p:nvSpPr>
            <p:spPr>
              <a:xfrm rot="16200000">
                <a:off x="4891315" y="1292879"/>
                <a:ext cx="412070" cy="704393"/>
              </a:xfrm>
              <a:custGeom>
                <a:avLst/>
                <a:gdLst/>
                <a:ahLst/>
                <a:cxnLst/>
                <a:rect l="l" t="t" r="r" b="b"/>
                <a:pathLst>
                  <a:path w="559792" h="955625">
                    <a:moveTo>
                      <a:pt x="279896" y="194422"/>
                    </a:moveTo>
                    <a:cubicBezTo>
                      <a:pt x="168660" y="194422"/>
                      <a:pt x="78485" y="284596"/>
                      <a:pt x="78485" y="395833"/>
                    </a:cubicBezTo>
                    <a:cubicBezTo>
                      <a:pt x="78485" y="507069"/>
                      <a:pt x="168660" y="597244"/>
                      <a:pt x="279896" y="597244"/>
                    </a:cubicBezTo>
                    <a:cubicBezTo>
                      <a:pt x="391133" y="597244"/>
                      <a:pt x="481307" y="507069"/>
                      <a:pt x="481307" y="395833"/>
                    </a:cubicBezTo>
                    <a:cubicBezTo>
                      <a:pt x="481307" y="284596"/>
                      <a:pt x="391133" y="194422"/>
                      <a:pt x="279896" y="194422"/>
                    </a:cubicBezTo>
                    <a:close/>
                    <a:moveTo>
                      <a:pt x="279896" y="0"/>
                    </a:moveTo>
                    <a:cubicBezTo>
                      <a:pt x="381198" y="-1"/>
                      <a:pt x="482501" y="38646"/>
                      <a:pt x="559792" y="115937"/>
                    </a:cubicBezTo>
                    <a:cubicBezTo>
                      <a:pt x="714375" y="270519"/>
                      <a:pt x="714375" y="521146"/>
                      <a:pt x="559792" y="675729"/>
                    </a:cubicBezTo>
                    <a:lnTo>
                      <a:pt x="279896" y="955625"/>
                    </a:lnTo>
                    <a:lnTo>
                      <a:pt x="0" y="675729"/>
                    </a:lnTo>
                    <a:cubicBezTo>
                      <a:pt x="-154583" y="521146"/>
                      <a:pt x="-154583" y="270519"/>
                      <a:pt x="0" y="115937"/>
                    </a:cubicBezTo>
                    <a:cubicBezTo>
                      <a:pt x="77291" y="38646"/>
                      <a:pt x="178594" y="-1"/>
                      <a:pt x="279896" y="0"/>
                    </a:cubicBezTo>
                    <a:close/>
                  </a:path>
                </a:pathLst>
              </a:custGeom>
              <a:solidFill>
                <a:srgbClr val="005D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32400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830268" y="1391697"/>
                <a:ext cx="393455" cy="507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4824673" y="2264528"/>
            <a:ext cx="5055927" cy="523220"/>
            <a:chOff x="4824673" y="1351538"/>
            <a:chExt cx="5055927" cy="523220"/>
          </a:xfrm>
        </p:grpSpPr>
        <p:sp>
          <p:nvSpPr>
            <p:cNvPr id="25" name="圆角矩形 24"/>
            <p:cNvSpPr/>
            <p:nvPr/>
          </p:nvSpPr>
          <p:spPr>
            <a:xfrm>
              <a:off x="5776685" y="1387672"/>
              <a:ext cx="4103915" cy="466528"/>
            </a:xfrm>
            <a:prstGeom prst="roundRect">
              <a:avLst/>
            </a:prstGeom>
            <a:solidFill>
              <a:srgbClr val="005DA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工作完成情况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4824673" y="1351538"/>
              <a:ext cx="726638" cy="523220"/>
              <a:chOff x="4745153" y="1391697"/>
              <a:chExt cx="704393" cy="507201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KSO_Shape"/>
              <p:cNvSpPr/>
              <p:nvPr/>
            </p:nvSpPr>
            <p:spPr>
              <a:xfrm rot="16200000">
                <a:off x="4891315" y="1292879"/>
                <a:ext cx="412070" cy="704393"/>
              </a:xfrm>
              <a:custGeom>
                <a:avLst/>
                <a:gdLst/>
                <a:ahLst/>
                <a:cxnLst/>
                <a:rect l="l" t="t" r="r" b="b"/>
                <a:pathLst>
                  <a:path w="559792" h="955625">
                    <a:moveTo>
                      <a:pt x="279896" y="194422"/>
                    </a:moveTo>
                    <a:cubicBezTo>
                      <a:pt x="168660" y="194422"/>
                      <a:pt x="78485" y="284596"/>
                      <a:pt x="78485" y="395833"/>
                    </a:cubicBezTo>
                    <a:cubicBezTo>
                      <a:pt x="78485" y="507069"/>
                      <a:pt x="168660" y="597244"/>
                      <a:pt x="279896" y="597244"/>
                    </a:cubicBezTo>
                    <a:cubicBezTo>
                      <a:pt x="391133" y="597244"/>
                      <a:pt x="481307" y="507069"/>
                      <a:pt x="481307" y="395833"/>
                    </a:cubicBezTo>
                    <a:cubicBezTo>
                      <a:pt x="481307" y="284596"/>
                      <a:pt x="391133" y="194422"/>
                      <a:pt x="279896" y="194422"/>
                    </a:cubicBezTo>
                    <a:close/>
                    <a:moveTo>
                      <a:pt x="279896" y="0"/>
                    </a:moveTo>
                    <a:cubicBezTo>
                      <a:pt x="381198" y="-1"/>
                      <a:pt x="482501" y="38646"/>
                      <a:pt x="559792" y="115937"/>
                    </a:cubicBezTo>
                    <a:cubicBezTo>
                      <a:pt x="714375" y="270519"/>
                      <a:pt x="714375" y="521146"/>
                      <a:pt x="559792" y="675729"/>
                    </a:cubicBezTo>
                    <a:lnTo>
                      <a:pt x="279896" y="955625"/>
                    </a:lnTo>
                    <a:lnTo>
                      <a:pt x="0" y="675729"/>
                    </a:lnTo>
                    <a:cubicBezTo>
                      <a:pt x="-154583" y="521146"/>
                      <a:pt x="-154583" y="270519"/>
                      <a:pt x="0" y="115937"/>
                    </a:cubicBezTo>
                    <a:cubicBezTo>
                      <a:pt x="77291" y="38646"/>
                      <a:pt x="178594" y="-1"/>
                      <a:pt x="279896" y="0"/>
                    </a:cubicBezTo>
                    <a:close/>
                  </a:path>
                </a:pathLst>
              </a:custGeom>
              <a:solidFill>
                <a:srgbClr val="005D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32400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830268" y="1391697"/>
                <a:ext cx="393455" cy="507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4824673" y="3238762"/>
            <a:ext cx="5055927" cy="523220"/>
            <a:chOff x="4824673" y="1351538"/>
            <a:chExt cx="5055927" cy="523220"/>
          </a:xfrm>
        </p:grpSpPr>
        <p:sp>
          <p:nvSpPr>
            <p:cNvPr id="30" name="圆角矩形 29"/>
            <p:cNvSpPr/>
            <p:nvPr/>
          </p:nvSpPr>
          <p:spPr>
            <a:xfrm>
              <a:off x="5776685" y="1387672"/>
              <a:ext cx="4103915" cy="466528"/>
            </a:xfrm>
            <a:prstGeom prst="roundRect">
              <a:avLst/>
            </a:prstGeom>
            <a:solidFill>
              <a:srgbClr val="005DA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存在问题不足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4824673" y="1351538"/>
              <a:ext cx="726638" cy="523220"/>
              <a:chOff x="4745153" y="1391697"/>
              <a:chExt cx="704393" cy="507201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KSO_Shape"/>
              <p:cNvSpPr/>
              <p:nvPr/>
            </p:nvSpPr>
            <p:spPr>
              <a:xfrm rot="16200000">
                <a:off x="4891315" y="1292879"/>
                <a:ext cx="412070" cy="704393"/>
              </a:xfrm>
              <a:custGeom>
                <a:avLst/>
                <a:gdLst/>
                <a:ahLst/>
                <a:cxnLst/>
                <a:rect l="l" t="t" r="r" b="b"/>
                <a:pathLst>
                  <a:path w="559792" h="955625">
                    <a:moveTo>
                      <a:pt x="279896" y="194422"/>
                    </a:moveTo>
                    <a:cubicBezTo>
                      <a:pt x="168660" y="194422"/>
                      <a:pt x="78485" y="284596"/>
                      <a:pt x="78485" y="395833"/>
                    </a:cubicBezTo>
                    <a:cubicBezTo>
                      <a:pt x="78485" y="507069"/>
                      <a:pt x="168660" y="597244"/>
                      <a:pt x="279896" y="597244"/>
                    </a:cubicBezTo>
                    <a:cubicBezTo>
                      <a:pt x="391133" y="597244"/>
                      <a:pt x="481307" y="507069"/>
                      <a:pt x="481307" y="395833"/>
                    </a:cubicBezTo>
                    <a:cubicBezTo>
                      <a:pt x="481307" y="284596"/>
                      <a:pt x="391133" y="194422"/>
                      <a:pt x="279896" y="194422"/>
                    </a:cubicBezTo>
                    <a:close/>
                    <a:moveTo>
                      <a:pt x="279896" y="0"/>
                    </a:moveTo>
                    <a:cubicBezTo>
                      <a:pt x="381198" y="-1"/>
                      <a:pt x="482501" y="38646"/>
                      <a:pt x="559792" y="115937"/>
                    </a:cubicBezTo>
                    <a:cubicBezTo>
                      <a:pt x="714375" y="270519"/>
                      <a:pt x="714375" y="521146"/>
                      <a:pt x="559792" y="675729"/>
                    </a:cubicBezTo>
                    <a:lnTo>
                      <a:pt x="279896" y="955625"/>
                    </a:lnTo>
                    <a:lnTo>
                      <a:pt x="0" y="675729"/>
                    </a:lnTo>
                    <a:cubicBezTo>
                      <a:pt x="-154583" y="521146"/>
                      <a:pt x="-154583" y="270519"/>
                      <a:pt x="0" y="115937"/>
                    </a:cubicBezTo>
                    <a:cubicBezTo>
                      <a:pt x="77291" y="38646"/>
                      <a:pt x="178594" y="-1"/>
                      <a:pt x="279896" y="0"/>
                    </a:cubicBezTo>
                    <a:close/>
                  </a:path>
                </a:pathLst>
              </a:custGeom>
              <a:solidFill>
                <a:srgbClr val="005D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32400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4830268" y="1391697"/>
                <a:ext cx="393455" cy="507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4824673" y="4212537"/>
            <a:ext cx="5055927" cy="523220"/>
            <a:chOff x="4824673" y="1351538"/>
            <a:chExt cx="5055927" cy="523220"/>
          </a:xfrm>
        </p:grpSpPr>
        <p:sp>
          <p:nvSpPr>
            <p:cNvPr id="35" name="圆角矩形 34"/>
            <p:cNvSpPr/>
            <p:nvPr/>
          </p:nvSpPr>
          <p:spPr>
            <a:xfrm>
              <a:off x="5776685" y="1387672"/>
              <a:ext cx="4103915" cy="466528"/>
            </a:xfrm>
            <a:prstGeom prst="roundRect">
              <a:avLst/>
            </a:prstGeom>
            <a:solidFill>
              <a:srgbClr val="005DA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明年工作计划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824673" y="1351538"/>
              <a:ext cx="726638" cy="523220"/>
              <a:chOff x="4745153" y="1391697"/>
              <a:chExt cx="704393" cy="507201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7" name="KSO_Shape"/>
              <p:cNvSpPr/>
              <p:nvPr/>
            </p:nvSpPr>
            <p:spPr>
              <a:xfrm rot="16200000">
                <a:off x="4891315" y="1292879"/>
                <a:ext cx="412070" cy="704393"/>
              </a:xfrm>
              <a:custGeom>
                <a:avLst/>
                <a:gdLst/>
                <a:ahLst/>
                <a:cxnLst/>
                <a:rect l="l" t="t" r="r" b="b"/>
                <a:pathLst>
                  <a:path w="559792" h="955625">
                    <a:moveTo>
                      <a:pt x="279896" y="194422"/>
                    </a:moveTo>
                    <a:cubicBezTo>
                      <a:pt x="168660" y="194422"/>
                      <a:pt x="78485" y="284596"/>
                      <a:pt x="78485" y="395833"/>
                    </a:cubicBezTo>
                    <a:cubicBezTo>
                      <a:pt x="78485" y="507069"/>
                      <a:pt x="168660" y="597244"/>
                      <a:pt x="279896" y="597244"/>
                    </a:cubicBezTo>
                    <a:cubicBezTo>
                      <a:pt x="391133" y="597244"/>
                      <a:pt x="481307" y="507069"/>
                      <a:pt x="481307" y="395833"/>
                    </a:cubicBezTo>
                    <a:cubicBezTo>
                      <a:pt x="481307" y="284596"/>
                      <a:pt x="391133" y="194422"/>
                      <a:pt x="279896" y="194422"/>
                    </a:cubicBezTo>
                    <a:close/>
                    <a:moveTo>
                      <a:pt x="279896" y="0"/>
                    </a:moveTo>
                    <a:cubicBezTo>
                      <a:pt x="381198" y="-1"/>
                      <a:pt x="482501" y="38646"/>
                      <a:pt x="559792" y="115937"/>
                    </a:cubicBezTo>
                    <a:cubicBezTo>
                      <a:pt x="714375" y="270519"/>
                      <a:pt x="714375" y="521146"/>
                      <a:pt x="559792" y="675729"/>
                    </a:cubicBezTo>
                    <a:lnTo>
                      <a:pt x="279896" y="955625"/>
                    </a:lnTo>
                    <a:lnTo>
                      <a:pt x="0" y="675729"/>
                    </a:lnTo>
                    <a:cubicBezTo>
                      <a:pt x="-154583" y="521146"/>
                      <a:pt x="-154583" y="270519"/>
                      <a:pt x="0" y="115937"/>
                    </a:cubicBezTo>
                    <a:cubicBezTo>
                      <a:pt x="77291" y="38646"/>
                      <a:pt x="178594" y="-1"/>
                      <a:pt x="279896" y="0"/>
                    </a:cubicBezTo>
                    <a:close/>
                  </a:path>
                </a:pathLst>
              </a:custGeom>
              <a:solidFill>
                <a:srgbClr val="005D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32400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830268" y="1391697"/>
                <a:ext cx="393455" cy="507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6966867" y="1423607"/>
            <a:ext cx="1723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年度工作概述</a:t>
            </a:r>
          </a:p>
        </p:txBody>
      </p:sp>
    </p:spTree>
    <p:extLst>
      <p:ext uri="{BB962C8B-B14F-4D97-AF65-F5344CB8AC3E}">
        <p14:creationId xmlns="" xmlns:p14="http://schemas.microsoft.com/office/powerpoint/2010/main" val="38109942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4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>
            <a:spLocks/>
          </p:cNvSpPr>
          <p:nvPr/>
        </p:nvSpPr>
        <p:spPr bwMode="auto">
          <a:xfrm>
            <a:off x="585789" y="280989"/>
            <a:ext cx="621623" cy="595311"/>
          </a:xfrm>
          <a:custGeom>
            <a:avLst/>
            <a:gdLst>
              <a:gd name="T0" fmla="*/ 803970 w 12269552"/>
              <a:gd name="T1" fmla="*/ 262762 h 11753851"/>
              <a:gd name="T2" fmla="*/ 1171916 w 12269552"/>
              <a:gd name="T3" fmla="*/ 262762 h 11753851"/>
              <a:gd name="T4" fmla="*/ 1241319 w 12269552"/>
              <a:gd name="T5" fmla="*/ 290855 h 11753851"/>
              <a:gd name="T6" fmla="*/ 1475966 w 12269552"/>
              <a:gd name="T7" fmla="*/ 525518 h 11753851"/>
              <a:gd name="T8" fmla="*/ 1670404 w 12269552"/>
              <a:gd name="T9" fmla="*/ 331067 h 11753851"/>
              <a:gd name="T10" fmla="*/ 1721079 w 12269552"/>
              <a:gd name="T11" fmla="*/ 312889 h 11753851"/>
              <a:gd name="T12" fmla="*/ 1800397 w 12269552"/>
              <a:gd name="T13" fmla="*/ 391661 h 11753851"/>
              <a:gd name="T14" fmla="*/ 1782220 w 12269552"/>
              <a:gd name="T15" fmla="*/ 441238 h 11753851"/>
              <a:gd name="T16" fmla="*/ 1547572 w 12269552"/>
              <a:gd name="T17" fmla="*/ 678105 h 11753851"/>
              <a:gd name="T18" fmla="*/ 1419232 w 12269552"/>
              <a:gd name="T19" fmla="*/ 688571 h 11753851"/>
              <a:gd name="T20" fmla="*/ 1275469 w 12269552"/>
              <a:gd name="T21" fmla="*/ 544247 h 11753851"/>
              <a:gd name="T22" fmla="*/ 1050185 w 12269552"/>
              <a:gd name="T23" fmla="*/ 804250 h 11753851"/>
              <a:gd name="T24" fmla="*/ 1256190 w 12269552"/>
              <a:gd name="T25" fmla="*/ 1010268 h 11753851"/>
              <a:gd name="T26" fmla="*/ 1274918 w 12269552"/>
              <a:gd name="T27" fmla="*/ 1130905 h 11753851"/>
              <a:gd name="T28" fmla="*/ 1159247 w 12269552"/>
              <a:gd name="T29" fmla="*/ 1646503 h 11753851"/>
              <a:gd name="T30" fmla="*/ 1063405 w 12269552"/>
              <a:gd name="T31" fmla="*/ 1724724 h 11753851"/>
              <a:gd name="T32" fmla="*/ 965360 w 12269552"/>
              <a:gd name="T33" fmla="*/ 1626672 h 11753851"/>
              <a:gd name="T34" fmla="*/ 968114 w 12269552"/>
              <a:gd name="T35" fmla="*/ 1601884 h 11753851"/>
              <a:gd name="T36" fmla="*/ 1063405 w 12269552"/>
              <a:gd name="T37" fmla="*/ 1179380 h 11753851"/>
              <a:gd name="T38" fmla="*/ 828757 w 12269552"/>
              <a:gd name="T39" fmla="*/ 951327 h 11753851"/>
              <a:gd name="T40" fmla="*/ 627709 w 12269552"/>
              <a:gd name="T41" fmla="*/ 1176075 h 11753851"/>
              <a:gd name="T42" fmla="*/ 508182 w 12269552"/>
              <a:gd name="T43" fmla="*/ 1213533 h 11753851"/>
              <a:gd name="T44" fmla="*/ 100027 w 12269552"/>
              <a:gd name="T45" fmla="*/ 1214084 h 11753851"/>
              <a:gd name="T46" fmla="*/ 2533 w 12269552"/>
              <a:gd name="T47" fmla="*/ 1137515 h 11753851"/>
              <a:gd name="T48" fmla="*/ 75791 w 12269552"/>
              <a:gd name="T49" fmla="*/ 1020735 h 11753851"/>
              <a:gd name="T50" fmla="*/ 100578 w 12269552"/>
              <a:gd name="T51" fmla="*/ 1018531 h 11753851"/>
              <a:gd name="T52" fmla="*/ 451999 w 12269552"/>
              <a:gd name="T53" fmla="*/ 1019633 h 11753851"/>
              <a:gd name="T54" fmla="*/ 971969 w 12269552"/>
              <a:gd name="T55" fmla="*/ 417001 h 11753851"/>
              <a:gd name="T56" fmla="*/ 835918 w 12269552"/>
              <a:gd name="T57" fmla="*/ 416450 h 11753851"/>
              <a:gd name="T58" fmla="*/ 599617 w 12269552"/>
              <a:gd name="T59" fmla="*/ 689122 h 11753851"/>
              <a:gd name="T60" fmla="*/ 541231 w 12269552"/>
              <a:gd name="T61" fmla="*/ 716664 h 11753851"/>
              <a:gd name="T62" fmla="*/ 464667 w 12269552"/>
              <a:gd name="T63" fmla="*/ 640647 h 11753851"/>
              <a:gd name="T64" fmla="*/ 490556 w 12269552"/>
              <a:gd name="T65" fmla="*/ 583358 h 11753851"/>
              <a:gd name="T66" fmla="*/ 745033 w 12269552"/>
              <a:gd name="T67" fmla="*/ 290304 h 11753851"/>
              <a:gd name="T68" fmla="*/ 803970 w 12269552"/>
              <a:gd name="T69" fmla="*/ 262762 h 11753851"/>
              <a:gd name="T70" fmla="*/ 1357685 w 12269552"/>
              <a:gd name="T71" fmla="*/ 0 h 11753851"/>
              <a:gd name="T72" fmla="*/ 1509449 w 12269552"/>
              <a:gd name="T73" fmla="*/ 151764 h 11753851"/>
              <a:gd name="T74" fmla="*/ 1357685 w 12269552"/>
              <a:gd name="T75" fmla="*/ 303527 h 11753851"/>
              <a:gd name="T76" fmla="*/ 1205921 w 12269552"/>
              <a:gd name="T77" fmla="*/ 151764 h 11753851"/>
              <a:gd name="T78" fmla="*/ 1357685 w 12269552"/>
              <a:gd name="T79" fmla="*/ 0 h 117538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269552" h="11753851">
                <a:moveTo>
                  <a:pt x="5478990" y="1790700"/>
                </a:moveTo>
                <a:cubicBezTo>
                  <a:pt x="7986505" y="1790700"/>
                  <a:pt x="7986505" y="1790700"/>
                  <a:pt x="7986505" y="1790700"/>
                </a:cubicBezTo>
                <a:cubicBezTo>
                  <a:pt x="8170440" y="1790700"/>
                  <a:pt x="8335605" y="1862026"/>
                  <a:pt x="8459480" y="1982155"/>
                </a:cubicBezTo>
                <a:cubicBezTo>
                  <a:pt x="10058584" y="3581364"/>
                  <a:pt x="10058584" y="3581364"/>
                  <a:pt x="10058584" y="3581364"/>
                </a:cubicBezTo>
                <a:cubicBezTo>
                  <a:pt x="11383663" y="2256197"/>
                  <a:pt x="11383663" y="2256197"/>
                  <a:pt x="11383663" y="2256197"/>
                </a:cubicBezTo>
                <a:cubicBezTo>
                  <a:pt x="11477507" y="2177363"/>
                  <a:pt x="11597628" y="2132315"/>
                  <a:pt x="11729010" y="2132315"/>
                </a:cubicBezTo>
                <a:cubicBezTo>
                  <a:pt x="12029311" y="2132315"/>
                  <a:pt x="12269552" y="2372572"/>
                  <a:pt x="12269552" y="2669139"/>
                </a:cubicBezTo>
                <a:cubicBezTo>
                  <a:pt x="12269552" y="2796776"/>
                  <a:pt x="12220753" y="2916904"/>
                  <a:pt x="12145678" y="3007000"/>
                </a:cubicBezTo>
                <a:cubicBezTo>
                  <a:pt x="10546573" y="4621226"/>
                  <a:pt x="10546573" y="4621226"/>
                  <a:pt x="10546573" y="4621226"/>
                </a:cubicBezTo>
                <a:cubicBezTo>
                  <a:pt x="10062338" y="5105494"/>
                  <a:pt x="9671946" y="4692552"/>
                  <a:pt x="9671946" y="4692552"/>
                </a:cubicBezTo>
                <a:cubicBezTo>
                  <a:pt x="8692213" y="3709001"/>
                  <a:pt x="8692213" y="3709001"/>
                  <a:pt x="8692213" y="3709001"/>
                </a:cubicBezTo>
                <a:cubicBezTo>
                  <a:pt x="7156923" y="5480895"/>
                  <a:pt x="7156923" y="5480895"/>
                  <a:pt x="7156923" y="5480895"/>
                </a:cubicBezTo>
                <a:cubicBezTo>
                  <a:pt x="8560831" y="6884896"/>
                  <a:pt x="8560831" y="6884896"/>
                  <a:pt x="8560831" y="6884896"/>
                </a:cubicBezTo>
                <a:cubicBezTo>
                  <a:pt x="8560831" y="6884896"/>
                  <a:pt x="8857379" y="7158939"/>
                  <a:pt x="8688459" y="7707025"/>
                </a:cubicBezTo>
                <a:cubicBezTo>
                  <a:pt x="7900169" y="11220781"/>
                  <a:pt x="7900169" y="11220781"/>
                  <a:pt x="7900169" y="11220781"/>
                </a:cubicBezTo>
                <a:cubicBezTo>
                  <a:pt x="7840108" y="11524856"/>
                  <a:pt x="7569837" y="11753851"/>
                  <a:pt x="7247013" y="11753851"/>
                </a:cubicBezTo>
                <a:cubicBezTo>
                  <a:pt x="6879144" y="11753851"/>
                  <a:pt x="6578843" y="11453530"/>
                  <a:pt x="6578843" y="11085637"/>
                </a:cubicBezTo>
                <a:cubicBezTo>
                  <a:pt x="6578843" y="11025572"/>
                  <a:pt x="6586351" y="10969262"/>
                  <a:pt x="6597612" y="10916706"/>
                </a:cubicBezTo>
                <a:cubicBezTo>
                  <a:pt x="7247013" y="8037378"/>
                  <a:pt x="7247013" y="8037378"/>
                  <a:pt x="7247013" y="8037378"/>
                </a:cubicBezTo>
                <a:cubicBezTo>
                  <a:pt x="5647909" y="6483216"/>
                  <a:pt x="5647909" y="6483216"/>
                  <a:pt x="5647909" y="6483216"/>
                </a:cubicBezTo>
                <a:cubicBezTo>
                  <a:pt x="4277784" y="8014854"/>
                  <a:pt x="4277784" y="8014854"/>
                  <a:pt x="4277784" y="8014854"/>
                </a:cubicBezTo>
                <a:cubicBezTo>
                  <a:pt x="4277784" y="8014854"/>
                  <a:pt x="4056312" y="8288897"/>
                  <a:pt x="3463217" y="8270127"/>
                </a:cubicBezTo>
                <a:cubicBezTo>
                  <a:pt x="681676" y="8273881"/>
                  <a:pt x="681676" y="8273881"/>
                  <a:pt x="681676" y="8273881"/>
                </a:cubicBezTo>
                <a:cubicBezTo>
                  <a:pt x="370114" y="8277635"/>
                  <a:pt x="88581" y="8067410"/>
                  <a:pt x="17260" y="7752073"/>
                </a:cubicBezTo>
                <a:cubicBezTo>
                  <a:pt x="-65323" y="7391688"/>
                  <a:pt x="156149" y="7038811"/>
                  <a:pt x="516511" y="6956222"/>
                </a:cubicBezTo>
                <a:cubicBezTo>
                  <a:pt x="572817" y="6944960"/>
                  <a:pt x="629124" y="6941206"/>
                  <a:pt x="685430" y="6941206"/>
                </a:cubicBezTo>
                <a:cubicBezTo>
                  <a:pt x="3080333" y="6948714"/>
                  <a:pt x="3080333" y="6948714"/>
                  <a:pt x="3080333" y="6948714"/>
                </a:cubicBezTo>
                <a:cubicBezTo>
                  <a:pt x="6623888" y="2841824"/>
                  <a:pt x="6623888" y="2841824"/>
                  <a:pt x="6623888" y="2841824"/>
                </a:cubicBezTo>
                <a:lnTo>
                  <a:pt x="5696708" y="2838070"/>
                </a:lnTo>
                <a:cubicBezTo>
                  <a:pt x="4086342" y="4696306"/>
                  <a:pt x="4086342" y="4696306"/>
                  <a:pt x="4086342" y="4696306"/>
                </a:cubicBezTo>
                <a:cubicBezTo>
                  <a:pt x="3992498" y="4812681"/>
                  <a:pt x="3849855" y="4884007"/>
                  <a:pt x="3688443" y="4884007"/>
                </a:cubicBezTo>
                <a:cubicBezTo>
                  <a:pt x="3399403" y="4884007"/>
                  <a:pt x="3166669" y="4651258"/>
                  <a:pt x="3166669" y="4365953"/>
                </a:cubicBezTo>
                <a:cubicBezTo>
                  <a:pt x="3166669" y="4208284"/>
                  <a:pt x="3234237" y="4069386"/>
                  <a:pt x="3343097" y="3975536"/>
                </a:cubicBezTo>
                <a:cubicBezTo>
                  <a:pt x="5077337" y="1978401"/>
                  <a:pt x="5077337" y="1978401"/>
                  <a:pt x="5077337" y="1978401"/>
                </a:cubicBezTo>
                <a:cubicBezTo>
                  <a:pt x="5171181" y="1862026"/>
                  <a:pt x="5313824" y="1790700"/>
                  <a:pt x="5478990" y="1790700"/>
                </a:cubicBezTo>
                <a:close/>
                <a:moveTo>
                  <a:pt x="9252509" y="0"/>
                </a:moveTo>
                <a:cubicBezTo>
                  <a:pt x="9823713" y="0"/>
                  <a:pt x="10286766" y="463053"/>
                  <a:pt x="10286766" y="1034257"/>
                </a:cubicBezTo>
                <a:cubicBezTo>
                  <a:pt x="10286766" y="1605461"/>
                  <a:pt x="9823713" y="2068514"/>
                  <a:pt x="9252509" y="2068514"/>
                </a:cubicBezTo>
                <a:cubicBezTo>
                  <a:pt x="8681305" y="2068514"/>
                  <a:pt x="8218252" y="1605461"/>
                  <a:pt x="8218252" y="1034257"/>
                </a:cubicBezTo>
                <a:cubicBezTo>
                  <a:pt x="8218252" y="463053"/>
                  <a:pt x="8681305" y="0"/>
                  <a:pt x="9252509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0" y="876300"/>
            <a:ext cx="12192000" cy="0"/>
          </a:xfrm>
          <a:prstGeom prst="line">
            <a:avLst/>
          </a:prstGeom>
          <a:ln w="50800"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419606" y="335418"/>
            <a:ext cx="2775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800" b="1" i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r>
              <a:rPr lang="zh-CN" altLang="en-US" sz="2800" b="1" i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工作概述</a:t>
            </a:r>
          </a:p>
        </p:txBody>
      </p:sp>
      <p:sp>
        <p:nvSpPr>
          <p:cNvPr id="12" name="MH_Other_1"/>
          <p:cNvSpPr/>
          <p:nvPr>
            <p:custDataLst>
              <p:tags r:id="rId1"/>
            </p:custDataLst>
          </p:nvPr>
        </p:nvSpPr>
        <p:spPr>
          <a:xfrm>
            <a:off x="975182" y="3751037"/>
            <a:ext cx="10505617" cy="45719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138239" y="3662292"/>
            <a:ext cx="224058" cy="225120"/>
            <a:chOff x="2236113" y="3719286"/>
            <a:chExt cx="334963" cy="336550"/>
          </a:xfrm>
        </p:grpSpPr>
        <p:sp>
          <p:nvSpPr>
            <p:cNvPr id="23" name="MH_Other_2"/>
            <p:cNvSpPr/>
            <p:nvPr>
              <p:custDataLst>
                <p:tags r:id="rId10"/>
              </p:custDataLst>
            </p:nvPr>
          </p:nvSpPr>
          <p:spPr bwMode="auto">
            <a:xfrm>
              <a:off x="2236113" y="3719286"/>
              <a:ext cx="334963" cy="336550"/>
            </a:xfrm>
            <a:prstGeom prst="ellipse">
              <a:avLst/>
            </a:prstGeom>
            <a:solidFill>
              <a:srgbClr val="FFC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32500" lnSpcReduction="20000"/>
            </a:bodyPr>
            <a:lstStyle/>
            <a:p>
              <a:pPr algn="ctr">
                <a:defRPr/>
              </a:pPr>
              <a:endParaRPr lang="zh-CN" altLang="en-US" sz="1400">
                <a:ea typeface="黑体" panose="02010609060101010101" pitchFamily="49" charset="-122"/>
              </a:endParaRPr>
            </a:p>
          </p:txBody>
        </p:sp>
        <p:sp>
          <p:nvSpPr>
            <p:cNvPr id="24" name="MH_Other_3"/>
            <p:cNvSpPr/>
            <p:nvPr>
              <p:custDataLst>
                <p:tags r:id="rId11"/>
              </p:custDataLst>
            </p:nvPr>
          </p:nvSpPr>
          <p:spPr bwMode="auto">
            <a:xfrm>
              <a:off x="2293263" y="3778024"/>
              <a:ext cx="220663" cy="220662"/>
            </a:xfrm>
            <a:prstGeom prst="ellips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>
                <a:ea typeface="黑体" panose="02010609060101010101" pitchFamily="49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217722" y="3662292"/>
            <a:ext cx="224058" cy="225120"/>
            <a:chOff x="2236113" y="3719286"/>
            <a:chExt cx="334963" cy="336550"/>
          </a:xfrm>
        </p:grpSpPr>
        <p:sp>
          <p:nvSpPr>
            <p:cNvPr id="29" name="MH_Other_2"/>
            <p:cNvSpPr/>
            <p:nvPr>
              <p:custDataLst>
                <p:tags r:id="rId8"/>
              </p:custDataLst>
            </p:nvPr>
          </p:nvSpPr>
          <p:spPr bwMode="auto">
            <a:xfrm>
              <a:off x="2236113" y="3719286"/>
              <a:ext cx="334963" cy="336550"/>
            </a:xfrm>
            <a:prstGeom prst="ellipse">
              <a:avLst/>
            </a:prstGeom>
            <a:solidFill>
              <a:srgbClr val="FFC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32500" lnSpcReduction="20000"/>
            </a:bodyPr>
            <a:lstStyle/>
            <a:p>
              <a:pPr algn="ctr">
                <a:defRPr/>
              </a:pPr>
              <a:endParaRPr lang="zh-CN" altLang="en-US" sz="1400">
                <a:ea typeface="黑体" panose="02010609060101010101" pitchFamily="49" charset="-122"/>
              </a:endParaRPr>
            </a:p>
          </p:txBody>
        </p:sp>
        <p:sp>
          <p:nvSpPr>
            <p:cNvPr id="30" name="MH_Other_3"/>
            <p:cNvSpPr/>
            <p:nvPr>
              <p:custDataLst>
                <p:tags r:id="rId9"/>
              </p:custDataLst>
            </p:nvPr>
          </p:nvSpPr>
          <p:spPr bwMode="auto">
            <a:xfrm>
              <a:off x="2293263" y="3778024"/>
              <a:ext cx="220663" cy="220662"/>
            </a:xfrm>
            <a:prstGeom prst="ellips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>
                <a:ea typeface="黑体" panose="02010609060101010101" pitchFamily="49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389803" y="3662292"/>
            <a:ext cx="224058" cy="225120"/>
            <a:chOff x="2236113" y="3719286"/>
            <a:chExt cx="334963" cy="336550"/>
          </a:xfrm>
        </p:grpSpPr>
        <p:sp>
          <p:nvSpPr>
            <p:cNvPr id="35" name="MH_Other_2"/>
            <p:cNvSpPr/>
            <p:nvPr>
              <p:custDataLst>
                <p:tags r:id="rId6"/>
              </p:custDataLst>
            </p:nvPr>
          </p:nvSpPr>
          <p:spPr bwMode="auto">
            <a:xfrm>
              <a:off x="2236113" y="3719286"/>
              <a:ext cx="334963" cy="336550"/>
            </a:xfrm>
            <a:prstGeom prst="ellipse">
              <a:avLst/>
            </a:prstGeom>
            <a:solidFill>
              <a:srgbClr val="FFC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32500" lnSpcReduction="20000"/>
            </a:bodyPr>
            <a:lstStyle/>
            <a:p>
              <a:pPr algn="ctr">
                <a:defRPr/>
              </a:pPr>
              <a:endParaRPr lang="zh-CN" altLang="en-US" sz="1400">
                <a:ea typeface="黑体" panose="02010609060101010101" pitchFamily="49" charset="-122"/>
              </a:endParaRPr>
            </a:p>
          </p:txBody>
        </p:sp>
        <p:sp>
          <p:nvSpPr>
            <p:cNvPr id="36" name="MH_Other_3"/>
            <p:cNvSpPr/>
            <p:nvPr>
              <p:custDataLst>
                <p:tags r:id="rId7"/>
              </p:custDataLst>
            </p:nvPr>
          </p:nvSpPr>
          <p:spPr bwMode="auto">
            <a:xfrm>
              <a:off x="2293263" y="3778024"/>
              <a:ext cx="220663" cy="220662"/>
            </a:xfrm>
            <a:prstGeom prst="ellips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>
                <a:ea typeface="黑体" panose="02010609060101010101" pitchFamily="49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515585" y="3662292"/>
            <a:ext cx="224058" cy="225120"/>
            <a:chOff x="2236113" y="3719286"/>
            <a:chExt cx="334963" cy="336550"/>
          </a:xfrm>
        </p:grpSpPr>
        <p:sp>
          <p:nvSpPr>
            <p:cNvPr id="41" name="MH_Other_2"/>
            <p:cNvSpPr/>
            <p:nvPr>
              <p:custDataLst>
                <p:tags r:id="rId4"/>
              </p:custDataLst>
            </p:nvPr>
          </p:nvSpPr>
          <p:spPr bwMode="auto">
            <a:xfrm>
              <a:off x="2236113" y="3719286"/>
              <a:ext cx="334963" cy="336550"/>
            </a:xfrm>
            <a:prstGeom prst="ellipse">
              <a:avLst/>
            </a:prstGeom>
            <a:solidFill>
              <a:srgbClr val="FFC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32500" lnSpcReduction="20000"/>
            </a:bodyPr>
            <a:lstStyle/>
            <a:p>
              <a:pPr algn="ctr">
                <a:defRPr/>
              </a:pPr>
              <a:endParaRPr lang="zh-CN" altLang="en-US" sz="1400">
                <a:ea typeface="黑体" panose="02010609060101010101" pitchFamily="49" charset="-122"/>
              </a:endParaRPr>
            </a:p>
          </p:txBody>
        </p:sp>
        <p:sp>
          <p:nvSpPr>
            <p:cNvPr id="42" name="MH_Other_3"/>
            <p:cNvSpPr/>
            <p:nvPr>
              <p:custDataLst>
                <p:tags r:id="rId5"/>
              </p:custDataLst>
            </p:nvPr>
          </p:nvSpPr>
          <p:spPr bwMode="auto">
            <a:xfrm>
              <a:off x="2293263" y="3778024"/>
              <a:ext cx="220663" cy="220662"/>
            </a:xfrm>
            <a:prstGeom prst="ellips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>
                <a:ea typeface="黑体" panose="02010609060101010101" pitchFamily="49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0409874" y="3685441"/>
            <a:ext cx="224058" cy="225120"/>
            <a:chOff x="2236113" y="3719286"/>
            <a:chExt cx="334963" cy="336550"/>
          </a:xfrm>
        </p:grpSpPr>
        <p:sp>
          <p:nvSpPr>
            <p:cNvPr id="47" name="MH_Other_2"/>
            <p:cNvSpPr/>
            <p:nvPr>
              <p:custDataLst>
                <p:tags r:id="rId2"/>
              </p:custDataLst>
            </p:nvPr>
          </p:nvSpPr>
          <p:spPr bwMode="auto">
            <a:xfrm>
              <a:off x="2236113" y="3719286"/>
              <a:ext cx="334963" cy="336550"/>
            </a:xfrm>
            <a:prstGeom prst="ellipse">
              <a:avLst/>
            </a:prstGeom>
            <a:solidFill>
              <a:srgbClr val="FFC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32500" lnSpcReduction="20000"/>
            </a:bodyPr>
            <a:lstStyle/>
            <a:p>
              <a:pPr algn="ctr">
                <a:defRPr/>
              </a:pPr>
              <a:endParaRPr lang="zh-CN" altLang="en-US" sz="1400">
                <a:ea typeface="黑体" panose="02010609060101010101" pitchFamily="49" charset="-122"/>
              </a:endParaRPr>
            </a:p>
          </p:txBody>
        </p:sp>
        <p:sp>
          <p:nvSpPr>
            <p:cNvPr id="48" name="MH_Other_3"/>
            <p:cNvSpPr/>
            <p:nvPr>
              <p:custDataLst>
                <p:tags r:id="rId3"/>
              </p:custDataLst>
            </p:nvPr>
          </p:nvSpPr>
          <p:spPr bwMode="auto">
            <a:xfrm>
              <a:off x="2293263" y="3778024"/>
              <a:ext cx="220663" cy="220662"/>
            </a:xfrm>
            <a:prstGeom prst="ellips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>
                <a:ea typeface="黑体" panose="02010609060101010101" pitchFamily="49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333510" y="4115053"/>
            <a:ext cx="2088759" cy="2094443"/>
            <a:chOff x="2501035" y="3976157"/>
            <a:chExt cx="1664479" cy="2094443"/>
          </a:xfrm>
        </p:grpSpPr>
        <p:sp>
          <p:nvSpPr>
            <p:cNvPr id="61" name="矩形 60"/>
            <p:cNvSpPr/>
            <p:nvPr/>
          </p:nvSpPr>
          <p:spPr>
            <a:xfrm>
              <a:off x="2501035" y="4160823"/>
              <a:ext cx="1664479" cy="1909777"/>
            </a:xfrm>
            <a:prstGeom prst="rect">
              <a:avLst/>
            </a:prstGeom>
            <a:solidFill>
              <a:schemeClr val="bg1">
                <a:lumMod val="75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选择研究点，即高血压人群中患心衰并发症预测模型建立。</a:t>
              </a:r>
              <a:endParaRPr lang="en-US" altLang="zh-CN" sz="16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71998" y="3976157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zh-CN" altLang="en-US" b="1" dirty="0" smtClean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7712371" y="4126628"/>
            <a:ext cx="2241857" cy="2094443"/>
            <a:chOff x="2501035" y="3976157"/>
            <a:chExt cx="1664479" cy="2094443"/>
          </a:xfrm>
        </p:grpSpPr>
        <p:sp>
          <p:nvSpPr>
            <p:cNvPr id="64" name="矩形 63"/>
            <p:cNvSpPr/>
            <p:nvPr/>
          </p:nvSpPr>
          <p:spPr>
            <a:xfrm>
              <a:off x="2501035" y="4160823"/>
              <a:ext cx="1664479" cy="1909777"/>
            </a:xfrm>
            <a:prstGeom prst="rect">
              <a:avLst/>
            </a:prstGeom>
            <a:solidFill>
              <a:schemeClr val="bg1">
                <a:lumMod val="75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数据挖掘算法熟悉</a:t>
              </a:r>
              <a:endParaRPr lang="en-US" altLang="zh-CN" sz="16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特征选择</a:t>
              </a:r>
              <a:endParaRPr lang="en-US" altLang="zh-CN" sz="16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模型建立</a:t>
              </a:r>
              <a:endParaRPr lang="en-US" altLang="zh-CN" sz="16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071998" y="3976157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b="1" dirty="0" smtClean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386959" y="1491078"/>
            <a:ext cx="1664479" cy="2077925"/>
            <a:chOff x="1419606" y="1493711"/>
            <a:chExt cx="1664479" cy="2077925"/>
          </a:xfrm>
        </p:grpSpPr>
        <p:sp>
          <p:nvSpPr>
            <p:cNvPr id="72" name="矩形 71"/>
            <p:cNvSpPr/>
            <p:nvPr/>
          </p:nvSpPr>
          <p:spPr>
            <a:xfrm>
              <a:off x="1419606" y="1493711"/>
              <a:ext cx="1664479" cy="1909777"/>
            </a:xfrm>
            <a:prstGeom prst="rect">
              <a:avLst/>
            </a:prstGeom>
            <a:solidFill>
              <a:schemeClr val="bg1">
                <a:lumMod val="75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熟悉项目</a:t>
              </a:r>
              <a:endParaRPr lang="en-US" altLang="zh-CN" sz="16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熟悉开发平台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spark</a:t>
              </a:r>
              <a:endParaRPr lang="en-US" altLang="zh-CN" sz="16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971185" y="3202304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b="1" dirty="0" smtClean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555849" y="1532203"/>
            <a:ext cx="1950620" cy="2077925"/>
            <a:chOff x="1260787" y="1493711"/>
            <a:chExt cx="1950620" cy="2077925"/>
          </a:xfrm>
        </p:grpSpPr>
        <p:sp>
          <p:nvSpPr>
            <p:cNvPr id="75" name="矩形 74"/>
            <p:cNvSpPr/>
            <p:nvPr/>
          </p:nvSpPr>
          <p:spPr>
            <a:xfrm>
              <a:off x="1260787" y="1493711"/>
              <a:ext cx="1950620" cy="1909777"/>
            </a:xfrm>
            <a:prstGeom prst="rect">
              <a:avLst/>
            </a:prstGeom>
            <a:solidFill>
              <a:schemeClr val="bg1">
                <a:lumMod val="75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数据提取</a:t>
              </a:r>
              <a:endParaRPr lang="en-US" altLang="zh-CN" sz="16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预处理</a:t>
              </a:r>
              <a:endParaRPr lang="en-US" altLang="zh-CN" sz="16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971185" y="3202304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b="1" dirty="0" smtClean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9566002" y="1439606"/>
            <a:ext cx="1664479" cy="2124224"/>
            <a:chOff x="1072365" y="1435838"/>
            <a:chExt cx="1664479" cy="2124224"/>
          </a:xfrm>
        </p:grpSpPr>
        <p:sp>
          <p:nvSpPr>
            <p:cNvPr id="78" name="矩形 77"/>
            <p:cNvSpPr/>
            <p:nvPr/>
          </p:nvSpPr>
          <p:spPr>
            <a:xfrm>
              <a:off x="1072365" y="1435838"/>
              <a:ext cx="1664479" cy="1909777"/>
            </a:xfrm>
            <a:prstGeom prst="rect">
              <a:avLst/>
            </a:prstGeom>
            <a:solidFill>
              <a:schemeClr val="bg1">
                <a:lumMod val="75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进一步完善模型</a:t>
              </a:r>
              <a:endParaRPr lang="en-US" altLang="zh-CN" sz="16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612370" y="3190730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b="1" dirty="0" smtClean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954395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419606" y="252833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PPT</a:t>
            </a:r>
            <a:r>
              <a:rPr lang="zh-CN" altLang="en-US" sz="100" dirty="0" smtClean="0">
                <a:solidFill>
                  <a:schemeClr val="bg1"/>
                </a:solidFill>
              </a:rPr>
              <a:t>论坛：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www.1ppt.cn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sp>
        <p:nvSpPr>
          <p:cNvPr id="2" name="KSO_Shape"/>
          <p:cNvSpPr>
            <a:spLocks/>
          </p:cNvSpPr>
          <p:nvPr/>
        </p:nvSpPr>
        <p:spPr bwMode="auto">
          <a:xfrm>
            <a:off x="585789" y="280989"/>
            <a:ext cx="621623" cy="595311"/>
          </a:xfrm>
          <a:custGeom>
            <a:avLst/>
            <a:gdLst>
              <a:gd name="T0" fmla="*/ 803970 w 12269552"/>
              <a:gd name="T1" fmla="*/ 262762 h 11753851"/>
              <a:gd name="T2" fmla="*/ 1171916 w 12269552"/>
              <a:gd name="T3" fmla="*/ 262762 h 11753851"/>
              <a:gd name="T4" fmla="*/ 1241319 w 12269552"/>
              <a:gd name="T5" fmla="*/ 290855 h 11753851"/>
              <a:gd name="T6" fmla="*/ 1475966 w 12269552"/>
              <a:gd name="T7" fmla="*/ 525518 h 11753851"/>
              <a:gd name="T8" fmla="*/ 1670404 w 12269552"/>
              <a:gd name="T9" fmla="*/ 331067 h 11753851"/>
              <a:gd name="T10" fmla="*/ 1721079 w 12269552"/>
              <a:gd name="T11" fmla="*/ 312889 h 11753851"/>
              <a:gd name="T12" fmla="*/ 1800397 w 12269552"/>
              <a:gd name="T13" fmla="*/ 391661 h 11753851"/>
              <a:gd name="T14" fmla="*/ 1782220 w 12269552"/>
              <a:gd name="T15" fmla="*/ 441238 h 11753851"/>
              <a:gd name="T16" fmla="*/ 1547572 w 12269552"/>
              <a:gd name="T17" fmla="*/ 678105 h 11753851"/>
              <a:gd name="T18" fmla="*/ 1419232 w 12269552"/>
              <a:gd name="T19" fmla="*/ 688571 h 11753851"/>
              <a:gd name="T20" fmla="*/ 1275469 w 12269552"/>
              <a:gd name="T21" fmla="*/ 544247 h 11753851"/>
              <a:gd name="T22" fmla="*/ 1050185 w 12269552"/>
              <a:gd name="T23" fmla="*/ 804250 h 11753851"/>
              <a:gd name="T24" fmla="*/ 1256190 w 12269552"/>
              <a:gd name="T25" fmla="*/ 1010268 h 11753851"/>
              <a:gd name="T26" fmla="*/ 1274918 w 12269552"/>
              <a:gd name="T27" fmla="*/ 1130905 h 11753851"/>
              <a:gd name="T28" fmla="*/ 1159247 w 12269552"/>
              <a:gd name="T29" fmla="*/ 1646503 h 11753851"/>
              <a:gd name="T30" fmla="*/ 1063405 w 12269552"/>
              <a:gd name="T31" fmla="*/ 1724724 h 11753851"/>
              <a:gd name="T32" fmla="*/ 965360 w 12269552"/>
              <a:gd name="T33" fmla="*/ 1626672 h 11753851"/>
              <a:gd name="T34" fmla="*/ 968114 w 12269552"/>
              <a:gd name="T35" fmla="*/ 1601884 h 11753851"/>
              <a:gd name="T36" fmla="*/ 1063405 w 12269552"/>
              <a:gd name="T37" fmla="*/ 1179380 h 11753851"/>
              <a:gd name="T38" fmla="*/ 828757 w 12269552"/>
              <a:gd name="T39" fmla="*/ 951327 h 11753851"/>
              <a:gd name="T40" fmla="*/ 627709 w 12269552"/>
              <a:gd name="T41" fmla="*/ 1176075 h 11753851"/>
              <a:gd name="T42" fmla="*/ 508182 w 12269552"/>
              <a:gd name="T43" fmla="*/ 1213533 h 11753851"/>
              <a:gd name="T44" fmla="*/ 100027 w 12269552"/>
              <a:gd name="T45" fmla="*/ 1214084 h 11753851"/>
              <a:gd name="T46" fmla="*/ 2533 w 12269552"/>
              <a:gd name="T47" fmla="*/ 1137515 h 11753851"/>
              <a:gd name="T48" fmla="*/ 75791 w 12269552"/>
              <a:gd name="T49" fmla="*/ 1020735 h 11753851"/>
              <a:gd name="T50" fmla="*/ 100578 w 12269552"/>
              <a:gd name="T51" fmla="*/ 1018531 h 11753851"/>
              <a:gd name="T52" fmla="*/ 451999 w 12269552"/>
              <a:gd name="T53" fmla="*/ 1019633 h 11753851"/>
              <a:gd name="T54" fmla="*/ 971969 w 12269552"/>
              <a:gd name="T55" fmla="*/ 417001 h 11753851"/>
              <a:gd name="T56" fmla="*/ 835918 w 12269552"/>
              <a:gd name="T57" fmla="*/ 416450 h 11753851"/>
              <a:gd name="T58" fmla="*/ 599617 w 12269552"/>
              <a:gd name="T59" fmla="*/ 689122 h 11753851"/>
              <a:gd name="T60" fmla="*/ 541231 w 12269552"/>
              <a:gd name="T61" fmla="*/ 716664 h 11753851"/>
              <a:gd name="T62" fmla="*/ 464667 w 12269552"/>
              <a:gd name="T63" fmla="*/ 640647 h 11753851"/>
              <a:gd name="T64" fmla="*/ 490556 w 12269552"/>
              <a:gd name="T65" fmla="*/ 583358 h 11753851"/>
              <a:gd name="T66" fmla="*/ 745033 w 12269552"/>
              <a:gd name="T67" fmla="*/ 290304 h 11753851"/>
              <a:gd name="T68" fmla="*/ 803970 w 12269552"/>
              <a:gd name="T69" fmla="*/ 262762 h 11753851"/>
              <a:gd name="T70" fmla="*/ 1357685 w 12269552"/>
              <a:gd name="T71" fmla="*/ 0 h 11753851"/>
              <a:gd name="T72" fmla="*/ 1509449 w 12269552"/>
              <a:gd name="T73" fmla="*/ 151764 h 11753851"/>
              <a:gd name="T74" fmla="*/ 1357685 w 12269552"/>
              <a:gd name="T75" fmla="*/ 303527 h 11753851"/>
              <a:gd name="T76" fmla="*/ 1205921 w 12269552"/>
              <a:gd name="T77" fmla="*/ 151764 h 11753851"/>
              <a:gd name="T78" fmla="*/ 1357685 w 12269552"/>
              <a:gd name="T79" fmla="*/ 0 h 117538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269552" h="11753851">
                <a:moveTo>
                  <a:pt x="5478990" y="1790700"/>
                </a:moveTo>
                <a:cubicBezTo>
                  <a:pt x="7986505" y="1790700"/>
                  <a:pt x="7986505" y="1790700"/>
                  <a:pt x="7986505" y="1790700"/>
                </a:cubicBezTo>
                <a:cubicBezTo>
                  <a:pt x="8170440" y="1790700"/>
                  <a:pt x="8335605" y="1862026"/>
                  <a:pt x="8459480" y="1982155"/>
                </a:cubicBezTo>
                <a:cubicBezTo>
                  <a:pt x="10058584" y="3581364"/>
                  <a:pt x="10058584" y="3581364"/>
                  <a:pt x="10058584" y="3581364"/>
                </a:cubicBezTo>
                <a:cubicBezTo>
                  <a:pt x="11383663" y="2256197"/>
                  <a:pt x="11383663" y="2256197"/>
                  <a:pt x="11383663" y="2256197"/>
                </a:cubicBezTo>
                <a:cubicBezTo>
                  <a:pt x="11477507" y="2177363"/>
                  <a:pt x="11597628" y="2132315"/>
                  <a:pt x="11729010" y="2132315"/>
                </a:cubicBezTo>
                <a:cubicBezTo>
                  <a:pt x="12029311" y="2132315"/>
                  <a:pt x="12269552" y="2372572"/>
                  <a:pt x="12269552" y="2669139"/>
                </a:cubicBezTo>
                <a:cubicBezTo>
                  <a:pt x="12269552" y="2796776"/>
                  <a:pt x="12220753" y="2916904"/>
                  <a:pt x="12145678" y="3007000"/>
                </a:cubicBezTo>
                <a:cubicBezTo>
                  <a:pt x="10546573" y="4621226"/>
                  <a:pt x="10546573" y="4621226"/>
                  <a:pt x="10546573" y="4621226"/>
                </a:cubicBezTo>
                <a:cubicBezTo>
                  <a:pt x="10062338" y="5105494"/>
                  <a:pt x="9671946" y="4692552"/>
                  <a:pt x="9671946" y="4692552"/>
                </a:cubicBezTo>
                <a:cubicBezTo>
                  <a:pt x="8692213" y="3709001"/>
                  <a:pt x="8692213" y="3709001"/>
                  <a:pt x="8692213" y="3709001"/>
                </a:cubicBezTo>
                <a:cubicBezTo>
                  <a:pt x="7156923" y="5480895"/>
                  <a:pt x="7156923" y="5480895"/>
                  <a:pt x="7156923" y="5480895"/>
                </a:cubicBezTo>
                <a:cubicBezTo>
                  <a:pt x="8560831" y="6884896"/>
                  <a:pt x="8560831" y="6884896"/>
                  <a:pt x="8560831" y="6884896"/>
                </a:cubicBezTo>
                <a:cubicBezTo>
                  <a:pt x="8560831" y="6884896"/>
                  <a:pt x="8857379" y="7158939"/>
                  <a:pt x="8688459" y="7707025"/>
                </a:cubicBezTo>
                <a:cubicBezTo>
                  <a:pt x="7900169" y="11220781"/>
                  <a:pt x="7900169" y="11220781"/>
                  <a:pt x="7900169" y="11220781"/>
                </a:cubicBezTo>
                <a:cubicBezTo>
                  <a:pt x="7840108" y="11524856"/>
                  <a:pt x="7569837" y="11753851"/>
                  <a:pt x="7247013" y="11753851"/>
                </a:cubicBezTo>
                <a:cubicBezTo>
                  <a:pt x="6879144" y="11753851"/>
                  <a:pt x="6578843" y="11453530"/>
                  <a:pt x="6578843" y="11085637"/>
                </a:cubicBezTo>
                <a:cubicBezTo>
                  <a:pt x="6578843" y="11025572"/>
                  <a:pt x="6586351" y="10969262"/>
                  <a:pt x="6597612" y="10916706"/>
                </a:cubicBezTo>
                <a:cubicBezTo>
                  <a:pt x="7247013" y="8037378"/>
                  <a:pt x="7247013" y="8037378"/>
                  <a:pt x="7247013" y="8037378"/>
                </a:cubicBezTo>
                <a:cubicBezTo>
                  <a:pt x="5647909" y="6483216"/>
                  <a:pt x="5647909" y="6483216"/>
                  <a:pt x="5647909" y="6483216"/>
                </a:cubicBezTo>
                <a:cubicBezTo>
                  <a:pt x="4277784" y="8014854"/>
                  <a:pt x="4277784" y="8014854"/>
                  <a:pt x="4277784" y="8014854"/>
                </a:cubicBezTo>
                <a:cubicBezTo>
                  <a:pt x="4277784" y="8014854"/>
                  <a:pt x="4056312" y="8288897"/>
                  <a:pt x="3463217" y="8270127"/>
                </a:cubicBezTo>
                <a:cubicBezTo>
                  <a:pt x="681676" y="8273881"/>
                  <a:pt x="681676" y="8273881"/>
                  <a:pt x="681676" y="8273881"/>
                </a:cubicBezTo>
                <a:cubicBezTo>
                  <a:pt x="370114" y="8277635"/>
                  <a:pt x="88581" y="8067410"/>
                  <a:pt x="17260" y="7752073"/>
                </a:cubicBezTo>
                <a:cubicBezTo>
                  <a:pt x="-65323" y="7391688"/>
                  <a:pt x="156149" y="7038811"/>
                  <a:pt x="516511" y="6956222"/>
                </a:cubicBezTo>
                <a:cubicBezTo>
                  <a:pt x="572817" y="6944960"/>
                  <a:pt x="629124" y="6941206"/>
                  <a:pt x="685430" y="6941206"/>
                </a:cubicBezTo>
                <a:cubicBezTo>
                  <a:pt x="3080333" y="6948714"/>
                  <a:pt x="3080333" y="6948714"/>
                  <a:pt x="3080333" y="6948714"/>
                </a:cubicBezTo>
                <a:cubicBezTo>
                  <a:pt x="6623888" y="2841824"/>
                  <a:pt x="6623888" y="2841824"/>
                  <a:pt x="6623888" y="2841824"/>
                </a:cubicBezTo>
                <a:lnTo>
                  <a:pt x="5696708" y="2838070"/>
                </a:lnTo>
                <a:cubicBezTo>
                  <a:pt x="4086342" y="4696306"/>
                  <a:pt x="4086342" y="4696306"/>
                  <a:pt x="4086342" y="4696306"/>
                </a:cubicBezTo>
                <a:cubicBezTo>
                  <a:pt x="3992498" y="4812681"/>
                  <a:pt x="3849855" y="4884007"/>
                  <a:pt x="3688443" y="4884007"/>
                </a:cubicBezTo>
                <a:cubicBezTo>
                  <a:pt x="3399403" y="4884007"/>
                  <a:pt x="3166669" y="4651258"/>
                  <a:pt x="3166669" y="4365953"/>
                </a:cubicBezTo>
                <a:cubicBezTo>
                  <a:pt x="3166669" y="4208284"/>
                  <a:pt x="3234237" y="4069386"/>
                  <a:pt x="3343097" y="3975536"/>
                </a:cubicBezTo>
                <a:cubicBezTo>
                  <a:pt x="5077337" y="1978401"/>
                  <a:pt x="5077337" y="1978401"/>
                  <a:pt x="5077337" y="1978401"/>
                </a:cubicBezTo>
                <a:cubicBezTo>
                  <a:pt x="5171181" y="1862026"/>
                  <a:pt x="5313824" y="1790700"/>
                  <a:pt x="5478990" y="1790700"/>
                </a:cubicBezTo>
                <a:close/>
                <a:moveTo>
                  <a:pt x="9252509" y="0"/>
                </a:moveTo>
                <a:cubicBezTo>
                  <a:pt x="9823713" y="0"/>
                  <a:pt x="10286766" y="463053"/>
                  <a:pt x="10286766" y="1034257"/>
                </a:cubicBezTo>
                <a:cubicBezTo>
                  <a:pt x="10286766" y="1605461"/>
                  <a:pt x="9823713" y="2068514"/>
                  <a:pt x="9252509" y="2068514"/>
                </a:cubicBezTo>
                <a:cubicBezTo>
                  <a:pt x="8681305" y="2068514"/>
                  <a:pt x="8218252" y="1605461"/>
                  <a:pt x="8218252" y="1034257"/>
                </a:cubicBezTo>
                <a:cubicBezTo>
                  <a:pt x="8218252" y="463053"/>
                  <a:pt x="8681305" y="0"/>
                  <a:pt x="9252509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0" y="876300"/>
            <a:ext cx="12192000" cy="0"/>
          </a:xfrm>
          <a:prstGeom prst="line">
            <a:avLst/>
          </a:prstGeom>
          <a:ln w="50800"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419606" y="335418"/>
            <a:ext cx="2775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800" b="1" i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r>
              <a:rPr lang="zh-CN" altLang="en-US" sz="2800" b="1" i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工作概述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828478" y="1960107"/>
            <a:ext cx="10535044" cy="3271650"/>
            <a:chOff x="2317751" y="2471738"/>
            <a:chExt cx="7424737" cy="2324100"/>
          </a:xfrm>
        </p:grpSpPr>
        <p:sp>
          <p:nvSpPr>
            <p:cNvPr id="5" name="MH_Other_1"/>
            <p:cNvSpPr/>
            <p:nvPr>
              <p:custDataLst>
                <p:tags r:id="rId1"/>
              </p:custDataLst>
            </p:nvPr>
          </p:nvSpPr>
          <p:spPr>
            <a:xfrm>
              <a:off x="2317751" y="2794000"/>
              <a:ext cx="1566863" cy="319088"/>
            </a:xfrm>
            <a:prstGeom prst="rect">
              <a:avLst/>
            </a:prstGeom>
            <a:solidFill>
              <a:srgbClr val="005D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MH_SubTitle_1"/>
            <p:cNvSpPr/>
            <p:nvPr>
              <p:custDataLst>
                <p:tags r:id="rId2"/>
              </p:custDataLst>
            </p:nvPr>
          </p:nvSpPr>
          <p:spPr>
            <a:xfrm>
              <a:off x="2317751" y="3124200"/>
              <a:ext cx="1566863" cy="167163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285750" indent="-285750" algn="ctr">
                <a:lnSpc>
                  <a:spcPct val="130000"/>
                </a:lnSpc>
                <a:defRPr/>
              </a:pPr>
              <a:r>
                <a:rPr lang="zh-CN" altLang="en-US" sz="2000" kern="0" dirty="0" smtClean="0">
                  <a:solidFill>
                    <a:srgbClr val="4D4D4D"/>
                  </a:solidFill>
                  <a:latin typeface="+mn-ea"/>
                </a:rPr>
                <a:t>熟悉项目</a:t>
              </a:r>
              <a:endParaRPr lang="en-US" altLang="zh-CN" sz="2000" kern="0" dirty="0" smtClean="0">
                <a:solidFill>
                  <a:srgbClr val="4D4D4D"/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defRPr/>
              </a:pPr>
              <a:r>
                <a:rPr lang="zh-CN" altLang="en-US" sz="2000" kern="0" dirty="0" smtClean="0">
                  <a:solidFill>
                    <a:srgbClr val="4D4D4D"/>
                  </a:solidFill>
                  <a:latin typeface="+mn-ea"/>
                </a:rPr>
                <a:t>选择高血压并发症心衰预警模型作为研究对象</a:t>
              </a:r>
              <a:endParaRPr lang="zh-CN" altLang="en-US" sz="2000" kern="0" dirty="0">
                <a:solidFill>
                  <a:srgbClr val="4D4D4D"/>
                </a:solidFill>
                <a:latin typeface="+mn-ea"/>
              </a:endParaRPr>
            </a:p>
          </p:txBody>
        </p:sp>
        <p:sp>
          <p:nvSpPr>
            <p:cNvPr id="7" name="MH_Other_2"/>
            <p:cNvSpPr/>
            <p:nvPr>
              <p:custDataLst>
                <p:tags r:id="rId3"/>
              </p:custDataLst>
            </p:nvPr>
          </p:nvSpPr>
          <p:spPr>
            <a:xfrm>
              <a:off x="2320925" y="2471738"/>
              <a:ext cx="635000" cy="635000"/>
            </a:xfrm>
            <a:prstGeom prst="ellipse">
              <a:avLst/>
            </a:prstGeom>
            <a:solidFill>
              <a:srgbClr val="005DA2">
                <a:alpha val="77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3200" b="1" kern="0" dirty="0">
                  <a:solidFill>
                    <a:prstClr val="white"/>
                  </a:solidFill>
                  <a:latin typeface="Bell MT" panose="02020503060305020303" pitchFamily="18" charset="0"/>
                </a:rPr>
                <a:t>1</a:t>
              </a:r>
              <a:endParaRPr lang="zh-CN" altLang="en-US" sz="3200" b="1" kern="0" dirty="0">
                <a:solidFill>
                  <a:prstClr val="white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8" name="MH_Other_3"/>
            <p:cNvSpPr/>
            <p:nvPr>
              <p:custDataLst>
                <p:tags r:id="rId4"/>
              </p:custDataLst>
            </p:nvPr>
          </p:nvSpPr>
          <p:spPr>
            <a:xfrm>
              <a:off x="4270376" y="2794000"/>
              <a:ext cx="1566863" cy="319088"/>
            </a:xfrm>
            <a:prstGeom prst="rect">
              <a:avLst/>
            </a:prstGeom>
            <a:solidFill>
              <a:srgbClr val="FFC4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MH_SubTitle_2"/>
            <p:cNvSpPr/>
            <p:nvPr>
              <p:custDataLst>
                <p:tags r:id="rId5"/>
              </p:custDataLst>
            </p:nvPr>
          </p:nvSpPr>
          <p:spPr>
            <a:xfrm>
              <a:off x="4270376" y="3124200"/>
              <a:ext cx="1566863" cy="167163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285750" indent="-285750">
                <a:lnSpc>
                  <a:spcPct val="130000"/>
                </a:lnSpc>
                <a:defRPr/>
              </a:pPr>
              <a:endParaRPr lang="en-US" altLang="zh-CN" sz="2000" kern="0" dirty="0" smtClean="0">
                <a:solidFill>
                  <a:srgbClr val="4D4D4D"/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defRPr/>
              </a:pPr>
              <a:r>
                <a:rPr lang="zh-CN" altLang="en-US" sz="2000" kern="0" dirty="0" smtClean="0">
                  <a:solidFill>
                    <a:srgbClr val="4D4D4D"/>
                  </a:solidFill>
                  <a:latin typeface="+mn-ea"/>
                </a:rPr>
                <a:t>数据清洗（提取、</a:t>
              </a:r>
              <a:endParaRPr lang="en-US" altLang="zh-CN" sz="2000" kern="0" dirty="0" smtClean="0">
                <a:solidFill>
                  <a:srgbClr val="4D4D4D"/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defRPr/>
              </a:pPr>
              <a:r>
                <a:rPr lang="zh-CN" altLang="en-US" sz="2000" kern="0" dirty="0" smtClean="0">
                  <a:solidFill>
                    <a:srgbClr val="4D4D4D"/>
                  </a:solidFill>
                  <a:latin typeface="+mn-ea"/>
                </a:rPr>
                <a:t>缺失值、异常值处理、特征抽取和选择）</a:t>
              </a:r>
              <a:endParaRPr lang="en-US" altLang="zh-CN" sz="2000" kern="0" dirty="0" smtClean="0">
                <a:solidFill>
                  <a:srgbClr val="4D4D4D"/>
                </a:solidFill>
                <a:latin typeface="+mn-ea"/>
              </a:endParaRPr>
            </a:p>
            <a:p>
              <a:pPr marL="285750" indent="-285750" algn="ctr">
                <a:lnSpc>
                  <a:spcPct val="130000"/>
                </a:lnSpc>
                <a:defRPr/>
              </a:pPr>
              <a:endParaRPr lang="en-US" altLang="zh-CN" sz="2000" kern="0" dirty="0" smtClean="0">
                <a:solidFill>
                  <a:srgbClr val="4D4D4D"/>
                </a:solidFill>
                <a:latin typeface="+mn-ea"/>
              </a:endParaRPr>
            </a:p>
          </p:txBody>
        </p:sp>
        <p:sp>
          <p:nvSpPr>
            <p:cNvPr id="10" name="MH_Other_4"/>
            <p:cNvSpPr/>
            <p:nvPr>
              <p:custDataLst>
                <p:tags r:id="rId6"/>
              </p:custDataLst>
            </p:nvPr>
          </p:nvSpPr>
          <p:spPr>
            <a:xfrm>
              <a:off x="4271964" y="2471738"/>
              <a:ext cx="636587" cy="635000"/>
            </a:xfrm>
            <a:prstGeom prst="ellipse">
              <a:avLst/>
            </a:prstGeom>
            <a:solidFill>
              <a:srgbClr val="FFC400">
                <a:alpha val="77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3200" b="1" kern="0" dirty="0">
                  <a:solidFill>
                    <a:prstClr val="white"/>
                  </a:solidFill>
                  <a:latin typeface="Bell MT" panose="02020503060305020303" pitchFamily="18" charset="0"/>
                </a:rPr>
                <a:t>2</a:t>
              </a:r>
              <a:endParaRPr lang="zh-CN" altLang="en-US" sz="3200" b="1" kern="0" dirty="0">
                <a:solidFill>
                  <a:prstClr val="white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11" name="MH_Other_5"/>
            <p:cNvSpPr/>
            <p:nvPr>
              <p:custDataLst>
                <p:tags r:id="rId7"/>
              </p:custDataLst>
            </p:nvPr>
          </p:nvSpPr>
          <p:spPr>
            <a:xfrm>
              <a:off x="6223001" y="2794000"/>
              <a:ext cx="1566863" cy="319088"/>
            </a:xfrm>
            <a:prstGeom prst="rect">
              <a:avLst/>
            </a:prstGeom>
            <a:solidFill>
              <a:srgbClr val="005D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MH_SubTitle_3"/>
            <p:cNvSpPr/>
            <p:nvPr>
              <p:custDataLst>
                <p:tags r:id="rId8"/>
              </p:custDataLst>
            </p:nvPr>
          </p:nvSpPr>
          <p:spPr>
            <a:xfrm>
              <a:off x="6223001" y="3124200"/>
              <a:ext cx="1566863" cy="167163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285750" indent="-285750" algn="ctr">
                <a:lnSpc>
                  <a:spcPct val="130000"/>
                </a:lnSpc>
                <a:defRPr/>
              </a:pPr>
              <a:endParaRPr lang="en-US" altLang="zh-CN" sz="2000" kern="0" dirty="0" smtClean="0">
                <a:solidFill>
                  <a:srgbClr val="4D4D4D"/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defRPr/>
              </a:pPr>
              <a:r>
                <a:rPr lang="zh-CN" altLang="en-US" sz="2000" kern="0" dirty="0" smtClean="0">
                  <a:solidFill>
                    <a:srgbClr val="4D4D4D"/>
                  </a:solidFill>
                  <a:latin typeface="+mn-ea"/>
                </a:rPr>
                <a:t>  模型建立</a:t>
              </a:r>
              <a:endParaRPr lang="en-US" altLang="zh-CN" sz="2000" kern="0" dirty="0" smtClean="0">
                <a:solidFill>
                  <a:srgbClr val="4D4D4D"/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defRPr/>
              </a:pPr>
              <a:r>
                <a:rPr lang="zh-CN" altLang="en-US" sz="2000" kern="0" dirty="0" smtClean="0">
                  <a:solidFill>
                    <a:srgbClr val="4D4D4D"/>
                  </a:solidFill>
                  <a:latin typeface="+mn-ea"/>
                </a:rPr>
                <a:t>（逻辑回归模型预测，交叉验证验证模型性能）</a:t>
              </a:r>
              <a:endParaRPr lang="en-US" altLang="zh-CN" sz="2000" kern="0" dirty="0" smtClean="0">
                <a:solidFill>
                  <a:srgbClr val="4D4D4D"/>
                </a:solidFill>
                <a:latin typeface="+mn-ea"/>
              </a:endParaRPr>
            </a:p>
            <a:p>
              <a:pPr marL="285750" indent="-285750" algn="ctr">
                <a:lnSpc>
                  <a:spcPct val="130000"/>
                </a:lnSpc>
                <a:defRPr/>
              </a:pPr>
              <a:endParaRPr lang="zh-CN" altLang="en-US" sz="2000" kern="0" dirty="0">
                <a:solidFill>
                  <a:srgbClr val="4D4D4D"/>
                </a:solidFill>
                <a:latin typeface="+mn-ea"/>
              </a:endParaRPr>
            </a:p>
          </p:txBody>
        </p:sp>
        <p:sp>
          <p:nvSpPr>
            <p:cNvPr id="13" name="MH_Other_6"/>
            <p:cNvSpPr/>
            <p:nvPr>
              <p:custDataLst>
                <p:tags r:id="rId9"/>
              </p:custDataLst>
            </p:nvPr>
          </p:nvSpPr>
          <p:spPr>
            <a:xfrm>
              <a:off x="6224589" y="2471738"/>
              <a:ext cx="636587" cy="635000"/>
            </a:xfrm>
            <a:prstGeom prst="ellipse">
              <a:avLst/>
            </a:prstGeom>
            <a:solidFill>
              <a:srgbClr val="005DA2">
                <a:alpha val="77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3200" b="1" kern="0" dirty="0">
                  <a:solidFill>
                    <a:prstClr val="white"/>
                  </a:solidFill>
                  <a:latin typeface="Bell MT" panose="02020503060305020303" pitchFamily="18" charset="0"/>
                </a:rPr>
                <a:t>3</a:t>
              </a:r>
              <a:endParaRPr lang="zh-CN" altLang="en-US" sz="3200" b="1" kern="0" dirty="0">
                <a:solidFill>
                  <a:prstClr val="white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14" name="MH_Other_7"/>
            <p:cNvSpPr/>
            <p:nvPr>
              <p:custDataLst>
                <p:tags r:id="rId10"/>
              </p:custDataLst>
            </p:nvPr>
          </p:nvSpPr>
          <p:spPr>
            <a:xfrm>
              <a:off x="8174038" y="2794000"/>
              <a:ext cx="1568450" cy="319088"/>
            </a:xfrm>
            <a:prstGeom prst="rect">
              <a:avLst/>
            </a:prstGeom>
            <a:solidFill>
              <a:srgbClr val="FFC4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MH_SubTitle_4"/>
            <p:cNvSpPr/>
            <p:nvPr>
              <p:custDataLst>
                <p:tags r:id="rId11"/>
              </p:custDataLst>
            </p:nvPr>
          </p:nvSpPr>
          <p:spPr>
            <a:xfrm>
              <a:off x="8174038" y="3124200"/>
              <a:ext cx="1568450" cy="167163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285750" indent="-285750" algn="ctr">
                <a:lnSpc>
                  <a:spcPct val="130000"/>
                </a:lnSpc>
                <a:defRPr/>
              </a:pPr>
              <a:r>
                <a:rPr lang="zh-CN" altLang="en-US" sz="2000" kern="0" dirty="0" smtClean="0">
                  <a:solidFill>
                    <a:srgbClr val="4D4D4D"/>
                  </a:solidFill>
                  <a:latin typeface="+mn-ea"/>
                </a:rPr>
                <a:t>参数优化</a:t>
              </a:r>
              <a:endParaRPr lang="en-US" altLang="zh-CN" sz="2000" kern="0" dirty="0" smtClean="0">
                <a:solidFill>
                  <a:srgbClr val="4D4D4D"/>
                </a:solidFill>
                <a:latin typeface="+mn-ea"/>
              </a:endParaRPr>
            </a:p>
            <a:p>
              <a:pPr marL="285750" indent="-285750" algn="ctr">
                <a:lnSpc>
                  <a:spcPct val="130000"/>
                </a:lnSpc>
                <a:defRPr/>
              </a:pPr>
              <a:r>
                <a:rPr lang="zh-CN" altLang="en-US" sz="2000" kern="0" dirty="0" smtClean="0">
                  <a:solidFill>
                    <a:srgbClr val="4D4D4D"/>
                  </a:solidFill>
                  <a:latin typeface="+mn-ea"/>
                </a:rPr>
                <a:t>模型完善</a:t>
              </a:r>
              <a:endParaRPr lang="en-US" altLang="zh-CN" sz="2000" kern="0" dirty="0" smtClean="0">
                <a:solidFill>
                  <a:srgbClr val="4D4D4D"/>
                </a:solidFill>
                <a:latin typeface="+mn-ea"/>
              </a:endParaRPr>
            </a:p>
          </p:txBody>
        </p:sp>
        <p:sp>
          <p:nvSpPr>
            <p:cNvPr id="16" name="MH_Other_8"/>
            <p:cNvSpPr/>
            <p:nvPr>
              <p:custDataLst>
                <p:tags r:id="rId12"/>
              </p:custDataLst>
            </p:nvPr>
          </p:nvSpPr>
          <p:spPr>
            <a:xfrm>
              <a:off x="8177213" y="2471738"/>
              <a:ext cx="635000" cy="635000"/>
            </a:xfrm>
            <a:prstGeom prst="ellipse">
              <a:avLst/>
            </a:prstGeom>
            <a:solidFill>
              <a:srgbClr val="FFC400">
                <a:alpha val="77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3200" b="1" kern="0" dirty="0">
                  <a:solidFill>
                    <a:prstClr val="white"/>
                  </a:solidFill>
                  <a:latin typeface="Bell MT" panose="02020503060305020303" pitchFamily="18" charset="0"/>
                </a:rPr>
                <a:t>4</a:t>
              </a:r>
              <a:endParaRPr lang="zh-CN" altLang="en-US" sz="3200" b="1" kern="0" dirty="0">
                <a:solidFill>
                  <a:prstClr val="white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17" name="MH_Other_9"/>
            <p:cNvSpPr/>
            <p:nvPr>
              <p:custDataLst>
                <p:tags r:id="rId13"/>
              </p:custDataLst>
            </p:nvPr>
          </p:nvSpPr>
          <p:spPr>
            <a:xfrm>
              <a:off x="3937000" y="4473575"/>
              <a:ext cx="285750" cy="2349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18" name="MH_Other_10"/>
            <p:cNvSpPr/>
            <p:nvPr>
              <p:custDataLst>
                <p:tags r:id="rId14"/>
              </p:custDataLst>
            </p:nvPr>
          </p:nvSpPr>
          <p:spPr>
            <a:xfrm>
              <a:off x="5889625" y="4473575"/>
              <a:ext cx="285750" cy="2349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19" name="MH_Other_11"/>
            <p:cNvSpPr/>
            <p:nvPr>
              <p:custDataLst>
                <p:tags r:id="rId15"/>
              </p:custDataLst>
            </p:nvPr>
          </p:nvSpPr>
          <p:spPr>
            <a:xfrm>
              <a:off x="7842250" y="4473575"/>
              <a:ext cx="285750" cy="2349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2305203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hape"/>
          <p:cNvSpPr>
            <a:spLocks/>
          </p:cNvSpPr>
          <p:nvPr/>
        </p:nvSpPr>
        <p:spPr bwMode="auto">
          <a:xfrm>
            <a:off x="585789" y="280989"/>
            <a:ext cx="621623" cy="595311"/>
          </a:xfrm>
          <a:custGeom>
            <a:avLst/>
            <a:gdLst>
              <a:gd name="T0" fmla="*/ 803970 w 12269552"/>
              <a:gd name="T1" fmla="*/ 262762 h 11753851"/>
              <a:gd name="T2" fmla="*/ 1171916 w 12269552"/>
              <a:gd name="T3" fmla="*/ 262762 h 11753851"/>
              <a:gd name="T4" fmla="*/ 1241319 w 12269552"/>
              <a:gd name="T5" fmla="*/ 290855 h 11753851"/>
              <a:gd name="T6" fmla="*/ 1475966 w 12269552"/>
              <a:gd name="T7" fmla="*/ 525518 h 11753851"/>
              <a:gd name="T8" fmla="*/ 1670404 w 12269552"/>
              <a:gd name="T9" fmla="*/ 331067 h 11753851"/>
              <a:gd name="T10" fmla="*/ 1721079 w 12269552"/>
              <a:gd name="T11" fmla="*/ 312889 h 11753851"/>
              <a:gd name="T12" fmla="*/ 1800397 w 12269552"/>
              <a:gd name="T13" fmla="*/ 391661 h 11753851"/>
              <a:gd name="T14" fmla="*/ 1782220 w 12269552"/>
              <a:gd name="T15" fmla="*/ 441238 h 11753851"/>
              <a:gd name="T16" fmla="*/ 1547572 w 12269552"/>
              <a:gd name="T17" fmla="*/ 678105 h 11753851"/>
              <a:gd name="T18" fmla="*/ 1419232 w 12269552"/>
              <a:gd name="T19" fmla="*/ 688571 h 11753851"/>
              <a:gd name="T20" fmla="*/ 1275469 w 12269552"/>
              <a:gd name="T21" fmla="*/ 544247 h 11753851"/>
              <a:gd name="T22" fmla="*/ 1050185 w 12269552"/>
              <a:gd name="T23" fmla="*/ 804250 h 11753851"/>
              <a:gd name="T24" fmla="*/ 1256190 w 12269552"/>
              <a:gd name="T25" fmla="*/ 1010268 h 11753851"/>
              <a:gd name="T26" fmla="*/ 1274918 w 12269552"/>
              <a:gd name="T27" fmla="*/ 1130905 h 11753851"/>
              <a:gd name="T28" fmla="*/ 1159247 w 12269552"/>
              <a:gd name="T29" fmla="*/ 1646503 h 11753851"/>
              <a:gd name="T30" fmla="*/ 1063405 w 12269552"/>
              <a:gd name="T31" fmla="*/ 1724724 h 11753851"/>
              <a:gd name="T32" fmla="*/ 965360 w 12269552"/>
              <a:gd name="T33" fmla="*/ 1626672 h 11753851"/>
              <a:gd name="T34" fmla="*/ 968114 w 12269552"/>
              <a:gd name="T35" fmla="*/ 1601884 h 11753851"/>
              <a:gd name="T36" fmla="*/ 1063405 w 12269552"/>
              <a:gd name="T37" fmla="*/ 1179380 h 11753851"/>
              <a:gd name="T38" fmla="*/ 828757 w 12269552"/>
              <a:gd name="T39" fmla="*/ 951327 h 11753851"/>
              <a:gd name="T40" fmla="*/ 627709 w 12269552"/>
              <a:gd name="T41" fmla="*/ 1176075 h 11753851"/>
              <a:gd name="T42" fmla="*/ 508182 w 12269552"/>
              <a:gd name="T43" fmla="*/ 1213533 h 11753851"/>
              <a:gd name="T44" fmla="*/ 100027 w 12269552"/>
              <a:gd name="T45" fmla="*/ 1214084 h 11753851"/>
              <a:gd name="T46" fmla="*/ 2533 w 12269552"/>
              <a:gd name="T47" fmla="*/ 1137515 h 11753851"/>
              <a:gd name="T48" fmla="*/ 75791 w 12269552"/>
              <a:gd name="T49" fmla="*/ 1020735 h 11753851"/>
              <a:gd name="T50" fmla="*/ 100578 w 12269552"/>
              <a:gd name="T51" fmla="*/ 1018531 h 11753851"/>
              <a:gd name="T52" fmla="*/ 451999 w 12269552"/>
              <a:gd name="T53" fmla="*/ 1019633 h 11753851"/>
              <a:gd name="T54" fmla="*/ 971969 w 12269552"/>
              <a:gd name="T55" fmla="*/ 417001 h 11753851"/>
              <a:gd name="T56" fmla="*/ 835918 w 12269552"/>
              <a:gd name="T57" fmla="*/ 416450 h 11753851"/>
              <a:gd name="T58" fmla="*/ 599617 w 12269552"/>
              <a:gd name="T59" fmla="*/ 689122 h 11753851"/>
              <a:gd name="T60" fmla="*/ 541231 w 12269552"/>
              <a:gd name="T61" fmla="*/ 716664 h 11753851"/>
              <a:gd name="T62" fmla="*/ 464667 w 12269552"/>
              <a:gd name="T63" fmla="*/ 640647 h 11753851"/>
              <a:gd name="T64" fmla="*/ 490556 w 12269552"/>
              <a:gd name="T65" fmla="*/ 583358 h 11753851"/>
              <a:gd name="T66" fmla="*/ 745033 w 12269552"/>
              <a:gd name="T67" fmla="*/ 290304 h 11753851"/>
              <a:gd name="T68" fmla="*/ 803970 w 12269552"/>
              <a:gd name="T69" fmla="*/ 262762 h 11753851"/>
              <a:gd name="T70" fmla="*/ 1357685 w 12269552"/>
              <a:gd name="T71" fmla="*/ 0 h 11753851"/>
              <a:gd name="T72" fmla="*/ 1509449 w 12269552"/>
              <a:gd name="T73" fmla="*/ 151764 h 11753851"/>
              <a:gd name="T74" fmla="*/ 1357685 w 12269552"/>
              <a:gd name="T75" fmla="*/ 303527 h 11753851"/>
              <a:gd name="T76" fmla="*/ 1205921 w 12269552"/>
              <a:gd name="T77" fmla="*/ 151764 h 11753851"/>
              <a:gd name="T78" fmla="*/ 1357685 w 12269552"/>
              <a:gd name="T79" fmla="*/ 0 h 117538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269552" h="11753851">
                <a:moveTo>
                  <a:pt x="5478990" y="1790700"/>
                </a:moveTo>
                <a:cubicBezTo>
                  <a:pt x="7986505" y="1790700"/>
                  <a:pt x="7986505" y="1790700"/>
                  <a:pt x="7986505" y="1790700"/>
                </a:cubicBezTo>
                <a:cubicBezTo>
                  <a:pt x="8170440" y="1790700"/>
                  <a:pt x="8335605" y="1862026"/>
                  <a:pt x="8459480" y="1982155"/>
                </a:cubicBezTo>
                <a:cubicBezTo>
                  <a:pt x="10058584" y="3581364"/>
                  <a:pt x="10058584" y="3581364"/>
                  <a:pt x="10058584" y="3581364"/>
                </a:cubicBezTo>
                <a:cubicBezTo>
                  <a:pt x="11383663" y="2256197"/>
                  <a:pt x="11383663" y="2256197"/>
                  <a:pt x="11383663" y="2256197"/>
                </a:cubicBezTo>
                <a:cubicBezTo>
                  <a:pt x="11477507" y="2177363"/>
                  <a:pt x="11597628" y="2132315"/>
                  <a:pt x="11729010" y="2132315"/>
                </a:cubicBezTo>
                <a:cubicBezTo>
                  <a:pt x="12029311" y="2132315"/>
                  <a:pt x="12269552" y="2372572"/>
                  <a:pt x="12269552" y="2669139"/>
                </a:cubicBezTo>
                <a:cubicBezTo>
                  <a:pt x="12269552" y="2796776"/>
                  <a:pt x="12220753" y="2916904"/>
                  <a:pt x="12145678" y="3007000"/>
                </a:cubicBezTo>
                <a:cubicBezTo>
                  <a:pt x="10546573" y="4621226"/>
                  <a:pt x="10546573" y="4621226"/>
                  <a:pt x="10546573" y="4621226"/>
                </a:cubicBezTo>
                <a:cubicBezTo>
                  <a:pt x="10062338" y="5105494"/>
                  <a:pt x="9671946" y="4692552"/>
                  <a:pt x="9671946" y="4692552"/>
                </a:cubicBezTo>
                <a:cubicBezTo>
                  <a:pt x="8692213" y="3709001"/>
                  <a:pt x="8692213" y="3709001"/>
                  <a:pt x="8692213" y="3709001"/>
                </a:cubicBezTo>
                <a:cubicBezTo>
                  <a:pt x="7156923" y="5480895"/>
                  <a:pt x="7156923" y="5480895"/>
                  <a:pt x="7156923" y="5480895"/>
                </a:cubicBezTo>
                <a:cubicBezTo>
                  <a:pt x="8560831" y="6884896"/>
                  <a:pt x="8560831" y="6884896"/>
                  <a:pt x="8560831" y="6884896"/>
                </a:cubicBezTo>
                <a:cubicBezTo>
                  <a:pt x="8560831" y="6884896"/>
                  <a:pt x="8857379" y="7158939"/>
                  <a:pt x="8688459" y="7707025"/>
                </a:cubicBezTo>
                <a:cubicBezTo>
                  <a:pt x="7900169" y="11220781"/>
                  <a:pt x="7900169" y="11220781"/>
                  <a:pt x="7900169" y="11220781"/>
                </a:cubicBezTo>
                <a:cubicBezTo>
                  <a:pt x="7840108" y="11524856"/>
                  <a:pt x="7569837" y="11753851"/>
                  <a:pt x="7247013" y="11753851"/>
                </a:cubicBezTo>
                <a:cubicBezTo>
                  <a:pt x="6879144" y="11753851"/>
                  <a:pt x="6578843" y="11453530"/>
                  <a:pt x="6578843" y="11085637"/>
                </a:cubicBezTo>
                <a:cubicBezTo>
                  <a:pt x="6578843" y="11025572"/>
                  <a:pt x="6586351" y="10969262"/>
                  <a:pt x="6597612" y="10916706"/>
                </a:cubicBezTo>
                <a:cubicBezTo>
                  <a:pt x="7247013" y="8037378"/>
                  <a:pt x="7247013" y="8037378"/>
                  <a:pt x="7247013" y="8037378"/>
                </a:cubicBezTo>
                <a:cubicBezTo>
                  <a:pt x="5647909" y="6483216"/>
                  <a:pt x="5647909" y="6483216"/>
                  <a:pt x="5647909" y="6483216"/>
                </a:cubicBezTo>
                <a:cubicBezTo>
                  <a:pt x="4277784" y="8014854"/>
                  <a:pt x="4277784" y="8014854"/>
                  <a:pt x="4277784" y="8014854"/>
                </a:cubicBezTo>
                <a:cubicBezTo>
                  <a:pt x="4277784" y="8014854"/>
                  <a:pt x="4056312" y="8288897"/>
                  <a:pt x="3463217" y="8270127"/>
                </a:cubicBezTo>
                <a:cubicBezTo>
                  <a:pt x="681676" y="8273881"/>
                  <a:pt x="681676" y="8273881"/>
                  <a:pt x="681676" y="8273881"/>
                </a:cubicBezTo>
                <a:cubicBezTo>
                  <a:pt x="370114" y="8277635"/>
                  <a:pt x="88581" y="8067410"/>
                  <a:pt x="17260" y="7752073"/>
                </a:cubicBezTo>
                <a:cubicBezTo>
                  <a:pt x="-65323" y="7391688"/>
                  <a:pt x="156149" y="7038811"/>
                  <a:pt x="516511" y="6956222"/>
                </a:cubicBezTo>
                <a:cubicBezTo>
                  <a:pt x="572817" y="6944960"/>
                  <a:pt x="629124" y="6941206"/>
                  <a:pt x="685430" y="6941206"/>
                </a:cubicBezTo>
                <a:cubicBezTo>
                  <a:pt x="3080333" y="6948714"/>
                  <a:pt x="3080333" y="6948714"/>
                  <a:pt x="3080333" y="6948714"/>
                </a:cubicBezTo>
                <a:cubicBezTo>
                  <a:pt x="6623888" y="2841824"/>
                  <a:pt x="6623888" y="2841824"/>
                  <a:pt x="6623888" y="2841824"/>
                </a:cubicBezTo>
                <a:lnTo>
                  <a:pt x="5696708" y="2838070"/>
                </a:lnTo>
                <a:cubicBezTo>
                  <a:pt x="4086342" y="4696306"/>
                  <a:pt x="4086342" y="4696306"/>
                  <a:pt x="4086342" y="4696306"/>
                </a:cubicBezTo>
                <a:cubicBezTo>
                  <a:pt x="3992498" y="4812681"/>
                  <a:pt x="3849855" y="4884007"/>
                  <a:pt x="3688443" y="4884007"/>
                </a:cubicBezTo>
                <a:cubicBezTo>
                  <a:pt x="3399403" y="4884007"/>
                  <a:pt x="3166669" y="4651258"/>
                  <a:pt x="3166669" y="4365953"/>
                </a:cubicBezTo>
                <a:cubicBezTo>
                  <a:pt x="3166669" y="4208284"/>
                  <a:pt x="3234237" y="4069386"/>
                  <a:pt x="3343097" y="3975536"/>
                </a:cubicBezTo>
                <a:cubicBezTo>
                  <a:pt x="5077337" y="1978401"/>
                  <a:pt x="5077337" y="1978401"/>
                  <a:pt x="5077337" y="1978401"/>
                </a:cubicBezTo>
                <a:cubicBezTo>
                  <a:pt x="5171181" y="1862026"/>
                  <a:pt x="5313824" y="1790700"/>
                  <a:pt x="5478990" y="1790700"/>
                </a:cubicBezTo>
                <a:close/>
                <a:moveTo>
                  <a:pt x="9252509" y="0"/>
                </a:moveTo>
                <a:cubicBezTo>
                  <a:pt x="9823713" y="0"/>
                  <a:pt x="10286766" y="463053"/>
                  <a:pt x="10286766" y="1034257"/>
                </a:cubicBezTo>
                <a:cubicBezTo>
                  <a:pt x="10286766" y="1605461"/>
                  <a:pt x="9823713" y="2068514"/>
                  <a:pt x="9252509" y="2068514"/>
                </a:cubicBezTo>
                <a:cubicBezTo>
                  <a:pt x="8681305" y="2068514"/>
                  <a:pt x="8218252" y="1605461"/>
                  <a:pt x="8218252" y="1034257"/>
                </a:cubicBezTo>
                <a:cubicBezTo>
                  <a:pt x="8218252" y="463053"/>
                  <a:pt x="8681305" y="0"/>
                  <a:pt x="9252509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0" y="876300"/>
            <a:ext cx="12192000" cy="0"/>
          </a:xfrm>
          <a:prstGeom prst="line">
            <a:avLst/>
          </a:prstGeom>
          <a:ln w="50800"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419606" y="335418"/>
            <a:ext cx="2775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工作完成情况</a:t>
            </a:r>
            <a:endParaRPr lang="zh-CN" altLang="en-US" sz="2800" b="1" i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39461" y="1225710"/>
            <a:ext cx="2665380" cy="413657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、心衰模型数据预处理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51007" y="1921397"/>
            <a:ext cx="9410217" cy="3958542"/>
          </a:xfrm>
          <a:prstGeom prst="rect">
            <a:avLst/>
          </a:prstGeom>
          <a:solidFill>
            <a:schemeClr val="bg1">
              <a:lumMod val="8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266700">
              <a:spcAft>
                <a:spcPts val="1000"/>
              </a:spcAft>
            </a:pPr>
            <a:endParaRPr lang="en-US" altLang="zh-CN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266700">
              <a:spcAft>
                <a:spcPts val="1000"/>
              </a:spcAft>
            </a:pPr>
            <a:endParaRPr lang="en-US" altLang="zh-CN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266700">
              <a:spcAft>
                <a:spcPts val="1000"/>
              </a:spcAft>
            </a:pPr>
            <a:endParaRPr lang="en-US" altLang="zh-CN" sz="1600" dirty="0" smtClean="0">
              <a:solidFill>
                <a:schemeClr val="tx1"/>
              </a:solidFill>
              <a:latin typeface="Tahoma"/>
              <a:ea typeface="微软雅黑"/>
              <a:cs typeface="Times New Roman"/>
            </a:endParaRPr>
          </a:p>
          <a:p>
            <a:pPr marL="457200" indent="266700">
              <a:spcAft>
                <a:spcPts val="1000"/>
              </a:spcAft>
            </a:pPr>
            <a:endParaRPr lang="zh-CN" altLang="zh-CN" sz="1600" dirty="0" smtClean="0">
              <a:solidFill>
                <a:schemeClr val="tx1"/>
              </a:solidFill>
              <a:latin typeface="Tahoma"/>
              <a:ea typeface="微软雅黑"/>
              <a:cs typeface="Times New Roman"/>
            </a:endParaRPr>
          </a:p>
          <a:p>
            <a:pPr marL="457200" indent="266700">
              <a:spcAft>
                <a:spcPts val="1000"/>
              </a:spcAft>
            </a:pPr>
            <a:endParaRPr lang="en-US" altLang="zh-CN" dirty="0" smtClean="0">
              <a:solidFill>
                <a:schemeClr val="tx1"/>
              </a:solidFill>
              <a:latin typeface="Tahoma"/>
              <a:cs typeface="Times New Roman"/>
            </a:endParaRPr>
          </a:p>
          <a:p>
            <a:pPr marL="457200" indent="266700">
              <a:spcAft>
                <a:spcPts val="1000"/>
              </a:spcAft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ea"/>
                <a:cs typeface="Times New Roman"/>
              </a:rPr>
              <a:t>为建立高血压并发症心衰预测模型，将数据集分为实验组和对照组，其中实验组有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cs typeface="Times New Roman"/>
              </a:rPr>
              <a:t>694</a:t>
            </a:r>
            <a:r>
              <a:rPr lang="zh-CN" altLang="zh-CN" dirty="0" smtClean="0">
                <a:solidFill>
                  <a:schemeClr val="tx1"/>
                </a:solidFill>
                <a:latin typeface="+mn-ea"/>
                <a:cs typeface="Times New Roman"/>
              </a:rPr>
              <a:t>位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cs typeface="Times New Roman"/>
              </a:rPr>
              <a:t>心衰</a:t>
            </a:r>
            <a:r>
              <a:rPr lang="zh-CN" altLang="zh-CN" dirty="0" smtClean="0">
                <a:solidFill>
                  <a:schemeClr val="tx1"/>
                </a:solidFill>
                <a:latin typeface="+mn-ea"/>
                <a:cs typeface="Times New Roman"/>
              </a:rPr>
              <a:t>患者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cs typeface="Times New Roman"/>
              </a:rPr>
              <a:t>，对照组则是除去</a:t>
            </a:r>
            <a:r>
              <a:rPr lang="zh-CN" altLang="zh-CN" dirty="0" smtClean="0">
                <a:solidFill>
                  <a:schemeClr val="tx1"/>
                </a:solidFill>
                <a:latin typeface="+mn-ea"/>
                <a:cs typeface="Times New Roman"/>
              </a:rPr>
              <a:t>严重并发症、且三年以上患有高血压的健康人群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cs typeface="Times New Roman"/>
              </a:rPr>
              <a:t>，</a:t>
            </a:r>
            <a:r>
              <a:rPr lang="zh-CN" altLang="zh-CN" dirty="0" smtClean="0">
                <a:solidFill>
                  <a:schemeClr val="tx1"/>
                </a:solidFill>
                <a:latin typeface="+mn-ea"/>
                <a:cs typeface="Times New Roman"/>
              </a:rPr>
              <a:t>有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cs typeface="Times New Roman"/>
              </a:rPr>
              <a:t>8552</a:t>
            </a:r>
            <a:r>
              <a:rPr lang="zh-CN" altLang="zh-CN" dirty="0" smtClean="0">
                <a:solidFill>
                  <a:schemeClr val="tx1"/>
                </a:solidFill>
                <a:latin typeface="+mn-ea"/>
                <a:cs typeface="Times New Roman"/>
              </a:rPr>
              <a:t>位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cs typeface="Times New Roman"/>
              </a:rPr>
              <a:t>患者</a:t>
            </a:r>
            <a:r>
              <a:rPr lang="zh-CN" altLang="zh-CN" dirty="0" smtClean="0">
                <a:solidFill>
                  <a:schemeClr val="tx1"/>
                </a:solidFill>
                <a:latin typeface="+mn-ea"/>
                <a:cs typeface="Times New Roman"/>
              </a:rPr>
              <a:t>。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cs typeface="Times New Roman"/>
              </a:rPr>
              <a:t>  </a:t>
            </a:r>
          </a:p>
          <a:p>
            <a:pPr marL="457200" indent="266700">
              <a:spcAft>
                <a:spcPts val="1000"/>
              </a:spcAft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根据数据集，</a:t>
            </a:r>
            <a:r>
              <a:rPr lang="zh-CN" altLang="zh-CN" dirty="0" smtClean="0">
                <a:solidFill>
                  <a:schemeClr val="tx1"/>
                </a:solidFill>
                <a:latin typeface="+mn-ea"/>
              </a:rPr>
              <a:t>删除无意义或者冗余性特征。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marL="457200" indent="266700">
              <a:spcAft>
                <a:spcPts val="1000"/>
              </a:spcAft>
              <a:buFont typeface="Wingdings" pitchFamily="2" charset="2"/>
              <a:buChar char="Ø"/>
            </a:pPr>
            <a:r>
              <a:rPr lang="zh-CN" altLang="zh-CN" dirty="0" smtClean="0">
                <a:solidFill>
                  <a:schemeClr val="tx1"/>
                </a:solidFill>
                <a:latin typeface="+mn-ea"/>
              </a:rPr>
              <a:t>异常值检测并视为缺失值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处理</a:t>
            </a:r>
            <a:r>
              <a:rPr lang="zh-CN" altLang="zh-CN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marL="457200" indent="266700">
              <a:spcAft>
                <a:spcPts val="1000"/>
              </a:spcAft>
              <a:buFont typeface="Wingdings" pitchFamily="2" charset="2"/>
              <a:buChar char="Ø"/>
            </a:pPr>
            <a:r>
              <a:rPr lang="zh-CN" altLang="zh-CN" dirty="0" smtClean="0">
                <a:solidFill>
                  <a:schemeClr val="tx1"/>
                </a:solidFill>
                <a:latin typeface="+mn-ea"/>
              </a:rPr>
              <a:t>统计分析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数据分布，</a:t>
            </a:r>
            <a:r>
              <a:rPr lang="zh-CN" altLang="zh-CN" dirty="0" smtClean="0">
                <a:solidFill>
                  <a:schemeClr val="tx1"/>
                </a:solidFill>
                <a:latin typeface="+mn-ea"/>
              </a:rPr>
              <a:t>按照实验组比例，从对照组中选取了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774</a:t>
            </a:r>
            <a:r>
              <a:rPr lang="zh-CN" altLang="zh-CN" dirty="0" smtClean="0">
                <a:solidFill>
                  <a:schemeClr val="tx1"/>
                </a:solidFill>
                <a:latin typeface="+mn-ea"/>
              </a:rPr>
              <a:t>个数据缺失量最少的患者的记录。最终保留了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713</a:t>
            </a:r>
            <a:r>
              <a:rPr lang="zh-CN" altLang="zh-CN" dirty="0" smtClean="0">
                <a:solidFill>
                  <a:schemeClr val="tx1"/>
                </a:solidFill>
                <a:latin typeface="+mn-ea"/>
              </a:rPr>
              <a:t>个实验组和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774</a:t>
            </a:r>
            <a:r>
              <a:rPr lang="zh-CN" altLang="zh-CN" dirty="0" smtClean="0">
                <a:solidFill>
                  <a:schemeClr val="tx1"/>
                </a:solidFill>
                <a:latin typeface="+mn-ea"/>
              </a:rPr>
              <a:t>个对照组作为最终的数据集。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marL="457200" indent="266700">
              <a:spcAft>
                <a:spcPts val="1000"/>
              </a:spcAft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缺失值处理。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zh-CN" altLang="en-US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23131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hape"/>
          <p:cNvSpPr>
            <a:spLocks/>
          </p:cNvSpPr>
          <p:nvPr/>
        </p:nvSpPr>
        <p:spPr bwMode="auto">
          <a:xfrm>
            <a:off x="585789" y="280989"/>
            <a:ext cx="621623" cy="595311"/>
          </a:xfrm>
          <a:custGeom>
            <a:avLst/>
            <a:gdLst>
              <a:gd name="T0" fmla="*/ 803970 w 12269552"/>
              <a:gd name="T1" fmla="*/ 262762 h 11753851"/>
              <a:gd name="T2" fmla="*/ 1171916 w 12269552"/>
              <a:gd name="T3" fmla="*/ 262762 h 11753851"/>
              <a:gd name="T4" fmla="*/ 1241319 w 12269552"/>
              <a:gd name="T5" fmla="*/ 290855 h 11753851"/>
              <a:gd name="T6" fmla="*/ 1475966 w 12269552"/>
              <a:gd name="T7" fmla="*/ 525518 h 11753851"/>
              <a:gd name="T8" fmla="*/ 1670404 w 12269552"/>
              <a:gd name="T9" fmla="*/ 331067 h 11753851"/>
              <a:gd name="T10" fmla="*/ 1721079 w 12269552"/>
              <a:gd name="T11" fmla="*/ 312889 h 11753851"/>
              <a:gd name="T12" fmla="*/ 1800397 w 12269552"/>
              <a:gd name="T13" fmla="*/ 391661 h 11753851"/>
              <a:gd name="T14" fmla="*/ 1782220 w 12269552"/>
              <a:gd name="T15" fmla="*/ 441238 h 11753851"/>
              <a:gd name="T16" fmla="*/ 1547572 w 12269552"/>
              <a:gd name="T17" fmla="*/ 678105 h 11753851"/>
              <a:gd name="T18" fmla="*/ 1419232 w 12269552"/>
              <a:gd name="T19" fmla="*/ 688571 h 11753851"/>
              <a:gd name="T20" fmla="*/ 1275469 w 12269552"/>
              <a:gd name="T21" fmla="*/ 544247 h 11753851"/>
              <a:gd name="T22" fmla="*/ 1050185 w 12269552"/>
              <a:gd name="T23" fmla="*/ 804250 h 11753851"/>
              <a:gd name="T24" fmla="*/ 1256190 w 12269552"/>
              <a:gd name="T25" fmla="*/ 1010268 h 11753851"/>
              <a:gd name="T26" fmla="*/ 1274918 w 12269552"/>
              <a:gd name="T27" fmla="*/ 1130905 h 11753851"/>
              <a:gd name="T28" fmla="*/ 1159247 w 12269552"/>
              <a:gd name="T29" fmla="*/ 1646503 h 11753851"/>
              <a:gd name="T30" fmla="*/ 1063405 w 12269552"/>
              <a:gd name="T31" fmla="*/ 1724724 h 11753851"/>
              <a:gd name="T32" fmla="*/ 965360 w 12269552"/>
              <a:gd name="T33" fmla="*/ 1626672 h 11753851"/>
              <a:gd name="T34" fmla="*/ 968114 w 12269552"/>
              <a:gd name="T35" fmla="*/ 1601884 h 11753851"/>
              <a:gd name="T36" fmla="*/ 1063405 w 12269552"/>
              <a:gd name="T37" fmla="*/ 1179380 h 11753851"/>
              <a:gd name="T38" fmla="*/ 828757 w 12269552"/>
              <a:gd name="T39" fmla="*/ 951327 h 11753851"/>
              <a:gd name="T40" fmla="*/ 627709 w 12269552"/>
              <a:gd name="T41" fmla="*/ 1176075 h 11753851"/>
              <a:gd name="T42" fmla="*/ 508182 w 12269552"/>
              <a:gd name="T43" fmla="*/ 1213533 h 11753851"/>
              <a:gd name="T44" fmla="*/ 100027 w 12269552"/>
              <a:gd name="T45" fmla="*/ 1214084 h 11753851"/>
              <a:gd name="T46" fmla="*/ 2533 w 12269552"/>
              <a:gd name="T47" fmla="*/ 1137515 h 11753851"/>
              <a:gd name="T48" fmla="*/ 75791 w 12269552"/>
              <a:gd name="T49" fmla="*/ 1020735 h 11753851"/>
              <a:gd name="T50" fmla="*/ 100578 w 12269552"/>
              <a:gd name="T51" fmla="*/ 1018531 h 11753851"/>
              <a:gd name="T52" fmla="*/ 451999 w 12269552"/>
              <a:gd name="T53" fmla="*/ 1019633 h 11753851"/>
              <a:gd name="T54" fmla="*/ 971969 w 12269552"/>
              <a:gd name="T55" fmla="*/ 417001 h 11753851"/>
              <a:gd name="T56" fmla="*/ 835918 w 12269552"/>
              <a:gd name="T57" fmla="*/ 416450 h 11753851"/>
              <a:gd name="T58" fmla="*/ 599617 w 12269552"/>
              <a:gd name="T59" fmla="*/ 689122 h 11753851"/>
              <a:gd name="T60" fmla="*/ 541231 w 12269552"/>
              <a:gd name="T61" fmla="*/ 716664 h 11753851"/>
              <a:gd name="T62" fmla="*/ 464667 w 12269552"/>
              <a:gd name="T63" fmla="*/ 640647 h 11753851"/>
              <a:gd name="T64" fmla="*/ 490556 w 12269552"/>
              <a:gd name="T65" fmla="*/ 583358 h 11753851"/>
              <a:gd name="T66" fmla="*/ 745033 w 12269552"/>
              <a:gd name="T67" fmla="*/ 290304 h 11753851"/>
              <a:gd name="T68" fmla="*/ 803970 w 12269552"/>
              <a:gd name="T69" fmla="*/ 262762 h 11753851"/>
              <a:gd name="T70" fmla="*/ 1357685 w 12269552"/>
              <a:gd name="T71" fmla="*/ 0 h 11753851"/>
              <a:gd name="T72" fmla="*/ 1509449 w 12269552"/>
              <a:gd name="T73" fmla="*/ 151764 h 11753851"/>
              <a:gd name="T74" fmla="*/ 1357685 w 12269552"/>
              <a:gd name="T75" fmla="*/ 303527 h 11753851"/>
              <a:gd name="T76" fmla="*/ 1205921 w 12269552"/>
              <a:gd name="T77" fmla="*/ 151764 h 11753851"/>
              <a:gd name="T78" fmla="*/ 1357685 w 12269552"/>
              <a:gd name="T79" fmla="*/ 0 h 117538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269552" h="11753851">
                <a:moveTo>
                  <a:pt x="5478990" y="1790700"/>
                </a:moveTo>
                <a:cubicBezTo>
                  <a:pt x="7986505" y="1790700"/>
                  <a:pt x="7986505" y="1790700"/>
                  <a:pt x="7986505" y="1790700"/>
                </a:cubicBezTo>
                <a:cubicBezTo>
                  <a:pt x="8170440" y="1790700"/>
                  <a:pt x="8335605" y="1862026"/>
                  <a:pt x="8459480" y="1982155"/>
                </a:cubicBezTo>
                <a:cubicBezTo>
                  <a:pt x="10058584" y="3581364"/>
                  <a:pt x="10058584" y="3581364"/>
                  <a:pt x="10058584" y="3581364"/>
                </a:cubicBezTo>
                <a:cubicBezTo>
                  <a:pt x="11383663" y="2256197"/>
                  <a:pt x="11383663" y="2256197"/>
                  <a:pt x="11383663" y="2256197"/>
                </a:cubicBezTo>
                <a:cubicBezTo>
                  <a:pt x="11477507" y="2177363"/>
                  <a:pt x="11597628" y="2132315"/>
                  <a:pt x="11729010" y="2132315"/>
                </a:cubicBezTo>
                <a:cubicBezTo>
                  <a:pt x="12029311" y="2132315"/>
                  <a:pt x="12269552" y="2372572"/>
                  <a:pt x="12269552" y="2669139"/>
                </a:cubicBezTo>
                <a:cubicBezTo>
                  <a:pt x="12269552" y="2796776"/>
                  <a:pt x="12220753" y="2916904"/>
                  <a:pt x="12145678" y="3007000"/>
                </a:cubicBezTo>
                <a:cubicBezTo>
                  <a:pt x="10546573" y="4621226"/>
                  <a:pt x="10546573" y="4621226"/>
                  <a:pt x="10546573" y="4621226"/>
                </a:cubicBezTo>
                <a:cubicBezTo>
                  <a:pt x="10062338" y="5105494"/>
                  <a:pt x="9671946" y="4692552"/>
                  <a:pt x="9671946" y="4692552"/>
                </a:cubicBezTo>
                <a:cubicBezTo>
                  <a:pt x="8692213" y="3709001"/>
                  <a:pt x="8692213" y="3709001"/>
                  <a:pt x="8692213" y="3709001"/>
                </a:cubicBezTo>
                <a:cubicBezTo>
                  <a:pt x="7156923" y="5480895"/>
                  <a:pt x="7156923" y="5480895"/>
                  <a:pt x="7156923" y="5480895"/>
                </a:cubicBezTo>
                <a:cubicBezTo>
                  <a:pt x="8560831" y="6884896"/>
                  <a:pt x="8560831" y="6884896"/>
                  <a:pt x="8560831" y="6884896"/>
                </a:cubicBezTo>
                <a:cubicBezTo>
                  <a:pt x="8560831" y="6884896"/>
                  <a:pt x="8857379" y="7158939"/>
                  <a:pt x="8688459" y="7707025"/>
                </a:cubicBezTo>
                <a:cubicBezTo>
                  <a:pt x="7900169" y="11220781"/>
                  <a:pt x="7900169" y="11220781"/>
                  <a:pt x="7900169" y="11220781"/>
                </a:cubicBezTo>
                <a:cubicBezTo>
                  <a:pt x="7840108" y="11524856"/>
                  <a:pt x="7569837" y="11753851"/>
                  <a:pt x="7247013" y="11753851"/>
                </a:cubicBezTo>
                <a:cubicBezTo>
                  <a:pt x="6879144" y="11753851"/>
                  <a:pt x="6578843" y="11453530"/>
                  <a:pt x="6578843" y="11085637"/>
                </a:cubicBezTo>
                <a:cubicBezTo>
                  <a:pt x="6578843" y="11025572"/>
                  <a:pt x="6586351" y="10969262"/>
                  <a:pt x="6597612" y="10916706"/>
                </a:cubicBezTo>
                <a:cubicBezTo>
                  <a:pt x="7247013" y="8037378"/>
                  <a:pt x="7247013" y="8037378"/>
                  <a:pt x="7247013" y="8037378"/>
                </a:cubicBezTo>
                <a:cubicBezTo>
                  <a:pt x="5647909" y="6483216"/>
                  <a:pt x="5647909" y="6483216"/>
                  <a:pt x="5647909" y="6483216"/>
                </a:cubicBezTo>
                <a:cubicBezTo>
                  <a:pt x="4277784" y="8014854"/>
                  <a:pt x="4277784" y="8014854"/>
                  <a:pt x="4277784" y="8014854"/>
                </a:cubicBezTo>
                <a:cubicBezTo>
                  <a:pt x="4277784" y="8014854"/>
                  <a:pt x="4056312" y="8288897"/>
                  <a:pt x="3463217" y="8270127"/>
                </a:cubicBezTo>
                <a:cubicBezTo>
                  <a:pt x="681676" y="8273881"/>
                  <a:pt x="681676" y="8273881"/>
                  <a:pt x="681676" y="8273881"/>
                </a:cubicBezTo>
                <a:cubicBezTo>
                  <a:pt x="370114" y="8277635"/>
                  <a:pt x="88581" y="8067410"/>
                  <a:pt x="17260" y="7752073"/>
                </a:cubicBezTo>
                <a:cubicBezTo>
                  <a:pt x="-65323" y="7391688"/>
                  <a:pt x="156149" y="7038811"/>
                  <a:pt x="516511" y="6956222"/>
                </a:cubicBezTo>
                <a:cubicBezTo>
                  <a:pt x="572817" y="6944960"/>
                  <a:pt x="629124" y="6941206"/>
                  <a:pt x="685430" y="6941206"/>
                </a:cubicBezTo>
                <a:cubicBezTo>
                  <a:pt x="3080333" y="6948714"/>
                  <a:pt x="3080333" y="6948714"/>
                  <a:pt x="3080333" y="6948714"/>
                </a:cubicBezTo>
                <a:cubicBezTo>
                  <a:pt x="6623888" y="2841824"/>
                  <a:pt x="6623888" y="2841824"/>
                  <a:pt x="6623888" y="2841824"/>
                </a:cubicBezTo>
                <a:lnTo>
                  <a:pt x="5696708" y="2838070"/>
                </a:lnTo>
                <a:cubicBezTo>
                  <a:pt x="4086342" y="4696306"/>
                  <a:pt x="4086342" y="4696306"/>
                  <a:pt x="4086342" y="4696306"/>
                </a:cubicBezTo>
                <a:cubicBezTo>
                  <a:pt x="3992498" y="4812681"/>
                  <a:pt x="3849855" y="4884007"/>
                  <a:pt x="3688443" y="4884007"/>
                </a:cubicBezTo>
                <a:cubicBezTo>
                  <a:pt x="3399403" y="4884007"/>
                  <a:pt x="3166669" y="4651258"/>
                  <a:pt x="3166669" y="4365953"/>
                </a:cubicBezTo>
                <a:cubicBezTo>
                  <a:pt x="3166669" y="4208284"/>
                  <a:pt x="3234237" y="4069386"/>
                  <a:pt x="3343097" y="3975536"/>
                </a:cubicBezTo>
                <a:cubicBezTo>
                  <a:pt x="5077337" y="1978401"/>
                  <a:pt x="5077337" y="1978401"/>
                  <a:pt x="5077337" y="1978401"/>
                </a:cubicBezTo>
                <a:cubicBezTo>
                  <a:pt x="5171181" y="1862026"/>
                  <a:pt x="5313824" y="1790700"/>
                  <a:pt x="5478990" y="1790700"/>
                </a:cubicBezTo>
                <a:close/>
                <a:moveTo>
                  <a:pt x="9252509" y="0"/>
                </a:moveTo>
                <a:cubicBezTo>
                  <a:pt x="9823713" y="0"/>
                  <a:pt x="10286766" y="463053"/>
                  <a:pt x="10286766" y="1034257"/>
                </a:cubicBezTo>
                <a:cubicBezTo>
                  <a:pt x="10286766" y="1605461"/>
                  <a:pt x="9823713" y="2068514"/>
                  <a:pt x="9252509" y="2068514"/>
                </a:cubicBezTo>
                <a:cubicBezTo>
                  <a:pt x="8681305" y="2068514"/>
                  <a:pt x="8218252" y="1605461"/>
                  <a:pt x="8218252" y="1034257"/>
                </a:cubicBezTo>
                <a:cubicBezTo>
                  <a:pt x="8218252" y="463053"/>
                  <a:pt x="8681305" y="0"/>
                  <a:pt x="9252509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0" y="876300"/>
            <a:ext cx="12192000" cy="0"/>
          </a:xfrm>
          <a:prstGeom prst="line">
            <a:avLst/>
          </a:prstGeom>
          <a:ln w="50800"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419606" y="335418"/>
            <a:ext cx="2775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工作完成情况</a:t>
            </a:r>
            <a:endParaRPr lang="zh-CN" altLang="en-US" sz="2800" b="1" i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43604" y="1988050"/>
            <a:ext cx="8565265" cy="4366451"/>
          </a:xfrm>
          <a:prstGeom prst="rect">
            <a:avLst/>
          </a:prstGeom>
          <a:solidFill>
            <a:schemeClr val="bg1">
              <a:lumMod val="8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特征选择：特征相关性分析，</a:t>
            </a:r>
            <a:r>
              <a:rPr lang="en-US" altLang="zh-CN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p&lt;0.05</a:t>
            </a:r>
            <a:r>
              <a:rPr lang="zh-CN" altLang="en-US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特征提取出来。</a:t>
            </a:r>
            <a:endParaRPr lang="en-US" altLang="zh-CN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采用逻辑斯蒂回归模型训练预测数据，交叉验证验证模型性能，部分特征和结果如下：</a:t>
            </a:r>
            <a:endParaRPr lang="en-US" altLang="zh-CN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模型性能：</a:t>
            </a:r>
            <a:r>
              <a:rPr lang="en-US" altLang="zh-CN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80%</a:t>
            </a:r>
            <a:r>
              <a:rPr lang="zh-CN" altLang="en-US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训练集准确率</a:t>
            </a:r>
            <a:r>
              <a:rPr lang="en-US" altLang="zh-CN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0.9074 </a:t>
            </a:r>
            <a:r>
              <a:rPr lang="zh-CN" altLang="en-US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20%</a:t>
            </a:r>
            <a:r>
              <a:rPr lang="zh-CN" altLang="en-US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测试集</a:t>
            </a:r>
            <a:r>
              <a:rPr lang="en-US" altLang="zh-CN" dirty="0" err="1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auc</a:t>
            </a:r>
            <a:r>
              <a:rPr lang="zh-CN" altLang="en-US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值</a:t>
            </a:r>
            <a:r>
              <a:rPr lang="en-US" altLang="zh-CN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0 .935596955128</a:t>
            </a: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73216" y="1319101"/>
            <a:ext cx="2581154" cy="413657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、心衰模型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2233913" y="2908271"/>
          <a:ext cx="7812912" cy="25549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68472"/>
                <a:gridCol w="1997552"/>
                <a:gridCol w="1964387"/>
                <a:gridCol w="1782501"/>
              </a:tblGrid>
              <a:tr h="235000">
                <a:tc>
                  <a:txBody>
                    <a:bodyPr/>
                    <a:lstStyle/>
                    <a:p>
                      <a:pPr marL="400050" indent="266700" algn="l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latin typeface="Calibri"/>
                          <a:ea typeface="宋体"/>
                          <a:cs typeface="Times New Roman"/>
                        </a:rPr>
                        <a:t>特征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00050" indent="266700" algn="l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说明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00050" indent="266700" algn="l">
                        <a:spcAft>
                          <a:spcPts val="0"/>
                        </a:spcAft>
                      </a:pPr>
                      <a:r>
                        <a:rPr lang="en-US" sz="1050" kern="0" dirty="0" smtClean="0">
                          <a:latin typeface="宋体"/>
                          <a:ea typeface="宋体"/>
                          <a:cs typeface="Times New Roman"/>
                        </a:rPr>
                        <a:t>P</a:t>
                      </a:r>
                      <a:r>
                        <a:rPr lang="zh-CN" altLang="en-US" sz="1050" kern="0" dirty="0" smtClean="0">
                          <a:latin typeface="宋体"/>
                          <a:ea typeface="宋体"/>
                          <a:cs typeface="Times New Roman"/>
                        </a:rPr>
                        <a:t>值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00050" indent="266700" algn="l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模型权重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5551">
                <a:tc>
                  <a:txBody>
                    <a:bodyPr/>
                    <a:lstStyle/>
                    <a:p>
                      <a:pPr marL="400050" indent="266700"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highlight>
                            <a:srgbClr val="FFFF00"/>
                          </a:highlight>
                          <a:latin typeface="宋体"/>
                          <a:ea typeface="宋体"/>
                          <a:cs typeface="Times New Roman"/>
                        </a:rPr>
                        <a:t>AGE_NEW 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00050" indent="266700" algn="l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latin typeface="Calibri"/>
                          <a:ea typeface="宋体"/>
                          <a:cs typeface="Times New Roman"/>
                        </a:rPr>
                        <a:t>年龄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00050" indent="266700" algn="l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latin typeface="+mn-lt"/>
                          <a:ea typeface="+mn-ea"/>
                          <a:cs typeface="Times New Roman"/>
                        </a:rPr>
                        <a:t>2.99704E-18</a:t>
                      </a:r>
                    </a:p>
                    <a:p>
                      <a:pPr marL="400050" indent="266700" algn="l">
                        <a:spcAft>
                          <a:spcPts val="0"/>
                        </a:spcAft>
                      </a:pP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0.06502474</a:t>
                      </a:r>
                    </a:p>
                  </a:txBody>
                  <a:tcPr marL="7620" marR="7620" marT="7620" marB="0" anchor="ctr"/>
                </a:tc>
              </a:tr>
              <a:tr h="298427">
                <a:tc>
                  <a:txBody>
                    <a:bodyPr/>
                    <a:lstStyle/>
                    <a:p>
                      <a:pPr marL="400050" indent="266700"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highlight>
                            <a:srgbClr val="FFFF00"/>
                          </a:highlight>
                          <a:latin typeface="宋体"/>
                          <a:ea typeface="宋体"/>
                          <a:cs typeface="Times New Roman"/>
                        </a:rPr>
                        <a:t>HEART_RATE_TIMES 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00050" indent="266700" algn="l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latin typeface="Calibri"/>
                          <a:ea typeface="宋体"/>
                          <a:cs typeface="Times New Roman"/>
                        </a:rPr>
                        <a:t>心率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00050" indent="266700"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宋体"/>
                          <a:ea typeface="宋体"/>
                          <a:cs typeface="Times New Roman"/>
                        </a:rPr>
                        <a:t>3.89902E-06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-0.05905261</a:t>
                      </a:r>
                    </a:p>
                  </a:txBody>
                  <a:tcPr marL="7620" marR="7620" marT="7620" marB="0" anchor="ctr"/>
                </a:tc>
              </a:tr>
              <a:tr h="298427">
                <a:tc>
                  <a:txBody>
                    <a:bodyPr/>
                    <a:lstStyle/>
                    <a:p>
                      <a:pPr marL="400050" indent="266700"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highlight>
                            <a:srgbClr val="FFFF00"/>
                          </a:highlight>
                          <a:latin typeface="宋体"/>
                          <a:ea typeface="宋体"/>
                          <a:cs typeface="Times New Roman"/>
                        </a:rPr>
                        <a:t>BMI 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00050" indent="266700" algn="l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latin typeface="Calibri"/>
                          <a:ea typeface="宋体"/>
                          <a:cs typeface="Times New Roman"/>
                        </a:rPr>
                        <a:t>体重身高比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00050" indent="266700"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宋体"/>
                          <a:ea typeface="宋体"/>
                          <a:cs typeface="Times New Roman"/>
                        </a:rPr>
                        <a:t>0.0016311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-0.09750807</a:t>
                      </a:r>
                    </a:p>
                  </a:txBody>
                  <a:tcPr marL="7620" marR="7620" marT="7620" marB="0" anchor="ctr"/>
                </a:tc>
              </a:tr>
              <a:tr h="298427">
                <a:tc>
                  <a:txBody>
                    <a:bodyPr/>
                    <a:lstStyle/>
                    <a:p>
                      <a:pPr marL="400050" indent="266700" algn="l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latin typeface="宋体"/>
                          <a:ea typeface="宋体"/>
                          <a:cs typeface="Times New Roman"/>
                        </a:rPr>
                        <a:t>RISK_STRATIFY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00050" indent="266700" algn="l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latin typeface="Calibri"/>
                          <a:ea typeface="宋体"/>
                          <a:cs typeface="Times New Roman"/>
                        </a:rPr>
                        <a:t>高血压危险分层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00050" indent="266700"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宋体"/>
                          <a:ea typeface="宋体"/>
                          <a:cs typeface="Times New Roman"/>
                        </a:rPr>
                        <a:t>1.41826E-42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0.19891541</a:t>
                      </a:r>
                    </a:p>
                  </a:txBody>
                  <a:tcPr marL="7620" marR="7620" marT="7620" marB="0" anchor="ctr"/>
                </a:tc>
              </a:tr>
              <a:tr h="2984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          DBP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舒张压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         0.012306267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0.10771338</a:t>
                      </a:r>
                    </a:p>
                  </a:txBody>
                  <a:tcPr marL="7620" marR="7620" marT="7620" marB="0" anchor="ctr"/>
                </a:tc>
              </a:tr>
              <a:tr h="2984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latin typeface="宋体"/>
                          <a:ea typeface="宋体"/>
                          <a:cs typeface="Times New Roman"/>
                        </a:rPr>
                        <a:t>          SBP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latin typeface="Calibri"/>
                          <a:ea typeface="宋体"/>
                          <a:cs typeface="Times New Roman"/>
                        </a:rPr>
                        <a:t>                      收缩压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0" baseline="0" dirty="0" smtClean="0">
                          <a:latin typeface="宋体"/>
                          <a:ea typeface="宋体"/>
                          <a:cs typeface="Times New Roman"/>
                        </a:rPr>
                        <a:t>          </a:t>
                      </a:r>
                      <a:r>
                        <a:rPr lang="en-US" altLang="zh-CN" sz="1200" dirty="0" smtClean="0">
                          <a:latin typeface="宋体"/>
                          <a:cs typeface="Times New Roman"/>
                        </a:rPr>
                        <a:t>0.110985691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00050" marR="0" indent="26670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0" dirty="0" smtClean="0">
                          <a:latin typeface="宋体"/>
                          <a:ea typeface="+mn-ea"/>
                          <a:cs typeface="Times New Roman"/>
                        </a:rPr>
                        <a:t>8.40E-02</a:t>
                      </a:r>
                      <a:endParaRPr lang="zh-CN" altLang="zh-CN" sz="12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22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          I25_103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    冠状动脉硬化心脏病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         1.4262E-107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0.65169399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903657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hape"/>
          <p:cNvSpPr>
            <a:spLocks/>
          </p:cNvSpPr>
          <p:nvPr/>
        </p:nvSpPr>
        <p:spPr bwMode="auto">
          <a:xfrm>
            <a:off x="585789" y="280989"/>
            <a:ext cx="621623" cy="595311"/>
          </a:xfrm>
          <a:custGeom>
            <a:avLst/>
            <a:gdLst>
              <a:gd name="T0" fmla="*/ 803970 w 12269552"/>
              <a:gd name="T1" fmla="*/ 262762 h 11753851"/>
              <a:gd name="T2" fmla="*/ 1171916 w 12269552"/>
              <a:gd name="T3" fmla="*/ 262762 h 11753851"/>
              <a:gd name="T4" fmla="*/ 1241319 w 12269552"/>
              <a:gd name="T5" fmla="*/ 290855 h 11753851"/>
              <a:gd name="T6" fmla="*/ 1475966 w 12269552"/>
              <a:gd name="T7" fmla="*/ 525518 h 11753851"/>
              <a:gd name="T8" fmla="*/ 1670404 w 12269552"/>
              <a:gd name="T9" fmla="*/ 331067 h 11753851"/>
              <a:gd name="T10" fmla="*/ 1721079 w 12269552"/>
              <a:gd name="T11" fmla="*/ 312889 h 11753851"/>
              <a:gd name="T12" fmla="*/ 1800397 w 12269552"/>
              <a:gd name="T13" fmla="*/ 391661 h 11753851"/>
              <a:gd name="T14" fmla="*/ 1782220 w 12269552"/>
              <a:gd name="T15" fmla="*/ 441238 h 11753851"/>
              <a:gd name="T16" fmla="*/ 1547572 w 12269552"/>
              <a:gd name="T17" fmla="*/ 678105 h 11753851"/>
              <a:gd name="T18" fmla="*/ 1419232 w 12269552"/>
              <a:gd name="T19" fmla="*/ 688571 h 11753851"/>
              <a:gd name="T20" fmla="*/ 1275469 w 12269552"/>
              <a:gd name="T21" fmla="*/ 544247 h 11753851"/>
              <a:gd name="T22" fmla="*/ 1050185 w 12269552"/>
              <a:gd name="T23" fmla="*/ 804250 h 11753851"/>
              <a:gd name="T24" fmla="*/ 1256190 w 12269552"/>
              <a:gd name="T25" fmla="*/ 1010268 h 11753851"/>
              <a:gd name="T26" fmla="*/ 1274918 w 12269552"/>
              <a:gd name="T27" fmla="*/ 1130905 h 11753851"/>
              <a:gd name="T28" fmla="*/ 1159247 w 12269552"/>
              <a:gd name="T29" fmla="*/ 1646503 h 11753851"/>
              <a:gd name="T30" fmla="*/ 1063405 w 12269552"/>
              <a:gd name="T31" fmla="*/ 1724724 h 11753851"/>
              <a:gd name="T32" fmla="*/ 965360 w 12269552"/>
              <a:gd name="T33" fmla="*/ 1626672 h 11753851"/>
              <a:gd name="T34" fmla="*/ 968114 w 12269552"/>
              <a:gd name="T35" fmla="*/ 1601884 h 11753851"/>
              <a:gd name="T36" fmla="*/ 1063405 w 12269552"/>
              <a:gd name="T37" fmla="*/ 1179380 h 11753851"/>
              <a:gd name="T38" fmla="*/ 828757 w 12269552"/>
              <a:gd name="T39" fmla="*/ 951327 h 11753851"/>
              <a:gd name="T40" fmla="*/ 627709 w 12269552"/>
              <a:gd name="T41" fmla="*/ 1176075 h 11753851"/>
              <a:gd name="T42" fmla="*/ 508182 w 12269552"/>
              <a:gd name="T43" fmla="*/ 1213533 h 11753851"/>
              <a:gd name="T44" fmla="*/ 100027 w 12269552"/>
              <a:gd name="T45" fmla="*/ 1214084 h 11753851"/>
              <a:gd name="T46" fmla="*/ 2533 w 12269552"/>
              <a:gd name="T47" fmla="*/ 1137515 h 11753851"/>
              <a:gd name="T48" fmla="*/ 75791 w 12269552"/>
              <a:gd name="T49" fmla="*/ 1020735 h 11753851"/>
              <a:gd name="T50" fmla="*/ 100578 w 12269552"/>
              <a:gd name="T51" fmla="*/ 1018531 h 11753851"/>
              <a:gd name="T52" fmla="*/ 451999 w 12269552"/>
              <a:gd name="T53" fmla="*/ 1019633 h 11753851"/>
              <a:gd name="T54" fmla="*/ 971969 w 12269552"/>
              <a:gd name="T55" fmla="*/ 417001 h 11753851"/>
              <a:gd name="T56" fmla="*/ 835918 w 12269552"/>
              <a:gd name="T57" fmla="*/ 416450 h 11753851"/>
              <a:gd name="T58" fmla="*/ 599617 w 12269552"/>
              <a:gd name="T59" fmla="*/ 689122 h 11753851"/>
              <a:gd name="T60" fmla="*/ 541231 w 12269552"/>
              <a:gd name="T61" fmla="*/ 716664 h 11753851"/>
              <a:gd name="T62" fmla="*/ 464667 w 12269552"/>
              <a:gd name="T63" fmla="*/ 640647 h 11753851"/>
              <a:gd name="T64" fmla="*/ 490556 w 12269552"/>
              <a:gd name="T65" fmla="*/ 583358 h 11753851"/>
              <a:gd name="T66" fmla="*/ 745033 w 12269552"/>
              <a:gd name="T67" fmla="*/ 290304 h 11753851"/>
              <a:gd name="T68" fmla="*/ 803970 w 12269552"/>
              <a:gd name="T69" fmla="*/ 262762 h 11753851"/>
              <a:gd name="T70" fmla="*/ 1357685 w 12269552"/>
              <a:gd name="T71" fmla="*/ 0 h 11753851"/>
              <a:gd name="T72" fmla="*/ 1509449 w 12269552"/>
              <a:gd name="T73" fmla="*/ 151764 h 11753851"/>
              <a:gd name="T74" fmla="*/ 1357685 w 12269552"/>
              <a:gd name="T75" fmla="*/ 303527 h 11753851"/>
              <a:gd name="T76" fmla="*/ 1205921 w 12269552"/>
              <a:gd name="T77" fmla="*/ 151764 h 11753851"/>
              <a:gd name="T78" fmla="*/ 1357685 w 12269552"/>
              <a:gd name="T79" fmla="*/ 0 h 117538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269552" h="11753851">
                <a:moveTo>
                  <a:pt x="5478990" y="1790700"/>
                </a:moveTo>
                <a:cubicBezTo>
                  <a:pt x="7986505" y="1790700"/>
                  <a:pt x="7986505" y="1790700"/>
                  <a:pt x="7986505" y="1790700"/>
                </a:cubicBezTo>
                <a:cubicBezTo>
                  <a:pt x="8170440" y="1790700"/>
                  <a:pt x="8335605" y="1862026"/>
                  <a:pt x="8459480" y="1982155"/>
                </a:cubicBezTo>
                <a:cubicBezTo>
                  <a:pt x="10058584" y="3581364"/>
                  <a:pt x="10058584" y="3581364"/>
                  <a:pt x="10058584" y="3581364"/>
                </a:cubicBezTo>
                <a:cubicBezTo>
                  <a:pt x="11383663" y="2256197"/>
                  <a:pt x="11383663" y="2256197"/>
                  <a:pt x="11383663" y="2256197"/>
                </a:cubicBezTo>
                <a:cubicBezTo>
                  <a:pt x="11477507" y="2177363"/>
                  <a:pt x="11597628" y="2132315"/>
                  <a:pt x="11729010" y="2132315"/>
                </a:cubicBezTo>
                <a:cubicBezTo>
                  <a:pt x="12029311" y="2132315"/>
                  <a:pt x="12269552" y="2372572"/>
                  <a:pt x="12269552" y="2669139"/>
                </a:cubicBezTo>
                <a:cubicBezTo>
                  <a:pt x="12269552" y="2796776"/>
                  <a:pt x="12220753" y="2916904"/>
                  <a:pt x="12145678" y="3007000"/>
                </a:cubicBezTo>
                <a:cubicBezTo>
                  <a:pt x="10546573" y="4621226"/>
                  <a:pt x="10546573" y="4621226"/>
                  <a:pt x="10546573" y="4621226"/>
                </a:cubicBezTo>
                <a:cubicBezTo>
                  <a:pt x="10062338" y="5105494"/>
                  <a:pt x="9671946" y="4692552"/>
                  <a:pt x="9671946" y="4692552"/>
                </a:cubicBezTo>
                <a:cubicBezTo>
                  <a:pt x="8692213" y="3709001"/>
                  <a:pt x="8692213" y="3709001"/>
                  <a:pt x="8692213" y="3709001"/>
                </a:cubicBezTo>
                <a:cubicBezTo>
                  <a:pt x="7156923" y="5480895"/>
                  <a:pt x="7156923" y="5480895"/>
                  <a:pt x="7156923" y="5480895"/>
                </a:cubicBezTo>
                <a:cubicBezTo>
                  <a:pt x="8560831" y="6884896"/>
                  <a:pt x="8560831" y="6884896"/>
                  <a:pt x="8560831" y="6884896"/>
                </a:cubicBezTo>
                <a:cubicBezTo>
                  <a:pt x="8560831" y="6884896"/>
                  <a:pt x="8857379" y="7158939"/>
                  <a:pt x="8688459" y="7707025"/>
                </a:cubicBezTo>
                <a:cubicBezTo>
                  <a:pt x="7900169" y="11220781"/>
                  <a:pt x="7900169" y="11220781"/>
                  <a:pt x="7900169" y="11220781"/>
                </a:cubicBezTo>
                <a:cubicBezTo>
                  <a:pt x="7840108" y="11524856"/>
                  <a:pt x="7569837" y="11753851"/>
                  <a:pt x="7247013" y="11753851"/>
                </a:cubicBezTo>
                <a:cubicBezTo>
                  <a:pt x="6879144" y="11753851"/>
                  <a:pt x="6578843" y="11453530"/>
                  <a:pt x="6578843" y="11085637"/>
                </a:cubicBezTo>
                <a:cubicBezTo>
                  <a:pt x="6578843" y="11025572"/>
                  <a:pt x="6586351" y="10969262"/>
                  <a:pt x="6597612" y="10916706"/>
                </a:cubicBezTo>
                <a:cubicBezTo>
                  <a:pt x="7247013" y="8037378"/>
                  <a:pt x="7247013" y="8037378"/>
                  <a:pt x="7247013" y="8037378"/>
                </a:cubicBezTo>
                <a:cubicBezTo>
                  <a:pt x="5647909" y="6483216"/>
                  <a:pt x="5647909" y="6483216"/>
                  <a:pt x="5647909" y="6483216"/>
                </a:cubicBezTo>
                <a:cubicBezTo>
                  <a:pt x="4277784" y="8014854"/>
                  <a:pt x="4277784" y="8014854"/>
                  <a:pt x="4277784" y="8014854"/>
                </a:cubicBezTo>
                <a:cubicBezTo>
                  <a:pt x="4277784" y="8014854"/>
                  <a:pt x="4056312" y="8288897"/>
                  <a:pt x="3463217" y="8270127"/>
                </a:cubicBezTo>
                <a:cubicBezTo>
                  <a:pt x="681676" y="8273881"/>
                  <a:pt x="681676" y="8273881"/>
                  <a:pt x="681676" y="8273881"/>
                </a:cubicBezTo>
                <a:cubicBezTo>
                  <a:pt x="370114" y="8277635"/>
                  <a:pt x="88581" y="8067410"/>
                  <a:pt x="17260" y="7752073"/>
                </a:cubicBezTo>
                <a:cubicBezTo>
                  <a:pt x="-65323" y="7391688"/>
                  <a:pt x="156149" y="7038811"/>
                  <a:pt x="516511" y="6956222"/>
                </a:cubicBezTo>
                <a:cubicBezTo>
                  <a:pt x="572817" y="6944960"/>
                  <a:pt x="629124" y="6941206"/>
                  <a:pt x="685430" y="6941206"/>
                </a:cubicBezTo>
                <a:cubicBezTo>
                  <a:pt x="3080333" y="6948714"/>
                  <a:pt x="3080333" y="6948714"/>
                  <a:pt x="3080333" y="6948714"/>
                </a:cubicBezTo>
                <a:cubicBezTo>
                  <a:pt x="6623888" y="2841824"/>
                  <a:pt x="6623888" y="2841824"/>
                  <a:pt x="6623888" y="2841824"/>
                </a:cubicBezTo>
                <a:lnTo>
                  <a:pt x="5696708" y="2838070"/>
                </a:lnTo>
                <a:cubicBezTo>
                  <a:pt x="4086342" y="4696306"/>
                  <a:pt x="4086342" y="4696306"/>
                  <a:pt x="4086342" y="4696306"/>
                </a:cubicBezTo>
                <a:cubicBezTo>
                  <a:pt x="3992498" y="4812681"/>
                  <a:pt x="3849855" y="4884007"/>
                  <a:pt x="3688443" y="4884007"/>
                </a:cubicBezTo>
                <a:cubicBezTo>
                  <a:pt x="3399403" y="4884007"/>
                  <a:pt x="3166669" y="4651258"/>
                  <a:pt x="3166669" y="4365953"/>
                </a:cubicBezTo>
                <a:cubicBezTo>
                  <a:pt x="3166669" y="4208284"/>
                  <a:pt x="3234237" y="4069386"/>
                  <a:pt x="3343097" y="3975536"/>
                </a:cubicBezTo>
                <a:cubicBezTo>
                  <a:pt x="5077337" y="1978401"/>
                  <a:pt x="5077337" y="1978401"/>
                  <a:pt x="5077337" y="1978401"/>
                </a:cubicBezTo>
                <a:cubicBezTo>
                  <a:pt x="5171181" y="1862026"/>
                  <a:pt x="5313824" y="1790700"/>
                  <a:pt x="5478990" y="1790700"/>
                </a:cubicBezTo>
                <a:close/>
                <a:moveTo>
                  <a:pt x="9252509" y="0"/>
                </a:moveTo>
                <a:cubicBezTo>
                  <a:pt x="9823713" y="0"/>
                  <a:pt x="10286766" y="463053"/>
                  <a:pt x="10286766" y="1034257"/>
                </a:cubicBezTo>
                <a:cubicBezTo>
                  <a:pt x="10286766" y="1605461"/>
                  <a:pt x="9823713" y="2068514"/>
                  <a:pt x="9252509" y="2068514"/>
                </a:cubicBezTo>
                <a:cubicBezTo>
                  <a:pt x="8681305" y="2068514"/>
                  <a:pt x="8218252" y="1605461"/>
                  <a:pt x="8218252" y="1034257"/>
                </a:cubicBezTo>
                <a:cubicBezTo>
                  <a:pt x="8218252" y="463053"/>
                  <a:pt x="8681305" y="0"/>
                  <a:pt x="9252509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0" y="876300"/>
            <a:ext cx="12192000" cy="0"/>
          </a:xfrm>
          <a:prstGeom prst="line">
            <a:avLst/>
          </a:prstGeom>
          <a:ln w="50800"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599141" y="335418"/>
            <a:ext cx="2416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遇到的问题</a:t>
            </a:r>
            <a:endParaRPr lang="zh-CN" altLang="en-US" sz="2800" b="1" i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366076" y="1412112"/>
            <a:ext cx="3310360" cy="4803493"/>
            <a:chOff x="1646135" y="2327956"/>
            <a:chExt cx="1803400" cy="3184525"/>
          </a:xfrm>
        </p:grpSpPr>
        <p:sp>
          <p:nvSpPr>
            <p:cNvPr id="33" name="MH_Other_1"/>
            <p:cNvSpPr/>
            <p:nvPr>
              <p:custDataLst>
                <p:tags r:id="rId4"/>
              </p:custDataLst>
            </p:nvPr>
          </p:nvSpPr>
          <p:spPr>
            <a:xfrm>
              <a:off x="1798535" y="2327956"/>
              <a:ext cx="1477962" cy="1171575"/>
            </a:xfrm>
            <a:custGeom>
              <a:avLst/>
              <a:gdLst>
                <a:gd name="connsiteX0" fmla="*/ 714103 w 1428205"/>
                <a:gd name="connsiteY0" fmla="*/ 0 h 1114697"/>
                <a:gd name="connsiteX1" fmla="*/ 1428205 w 1428205"/>
                <a:gd name="connsiteY1" fmla="*/ 705394 h 1114697"/>
                <a:gd name="connsiteX2" fmla="*/ 1013849 w 1428205"/>
                <a:gd name="connsiteY2" fmla="*/ 1114697 h 1114697"/>
                <a:gd name="connsiteX3" fmla="*/ 414357 w 1428205"/>
                <a:gd name="connsiteY3" fmla="*/ 1114697 h 1114697"/>
                <a:gd name="connsiteX4" fmla="*/ 0 w 1428205"/>
                <a:gd name="connsiteY4" fmla="*/ 705394 h 111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05" h="1114697">
                  <a:moveTo>
                    <a:pt x="714103" y="0"/>
                  </a:moveTo>
                  <a:lnTo>
                    <a:pt x="1428205" y="705394"/>
                  </a:lnTo>
                  <a:lnTo>
                    <a:pt x="1013849" y="1114697"/>
                  </a:lnTo>
                  <a:lnTo>
                    <a:pt x="414357" y="1114697"/>
                  </a:lnTo>
                  <a:lnTo>
                    <a:pt x="0" y="705394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600"/>
            </a:p>
          </p:txBody>
        </p:sp>
        <p:sp>
          <p:nvSpPr>
            <p:cNvPr id="34" name="MH_SubTitle_1"/>
            <p:cNvSpPr/>
            <p:nvPr>
              <p:custDataLst>
                <p:tags r:id="rId5"/>
              </p:custDataLst>
            </p:nvPr>
          </p:nvSpPr>
          <p:spPr>
            <a:xfrm>
              <a:off x="1892053" y="2380342"/>
              <a:ext cx="1141313" cy="945176"/>
            </a:xfrm>
            <a:custGeom>
              <a:avLst/>
              <a:gdLst>
                <a:gd name="connsiteX0" fmla="*/ 714103 w 1428205"/>
                <a:gd name="connsiteY0" fmla="*/ 0 h 1114697"/>
                <a:gd name="connsiteX1" fmla="*/ 1428205 w 1428205"/>
                <a:gd name="connsiteY1" fmla="*/ 705394 h 1114697"/>
                <a:gd name="connsiteX2" fmla="*/ 1013849 w 1428205"/>
                <a:gd name="connsiteY2" fmla="*/ 1114697 h 1114697"/>
                <a:gd name="connsiteX3" fmla="*/ 414357 w 1428205"/>
                <a:gd name="connsiteY3" fmla="*/ 1114697 h 1114697"/>
                <a:gd name="connsiteX4" fmla="*/ 0 w 1428205"/>
                <a:gd name="connsiteY4" fmla="*/ 705394 h 111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05" h="1114697">
                  <a:moveTo>
                    <a:pt x="714103" y="0"/>
                  </a:moveTo>
                  <a:lnTo>
                    <a:pt x="1428205" y="705394"/>
                  </a:lnTo>
                  <a:lnTo>
                    <a:pt x="1013849" y="1114697"/>
                  </a:lnTo>
                  <a:lnTo>
                    <a:pt x="414357" y="1114697"/>
                  </a:lnTo>
                  <a:lnTo>
                    <a:pt x="0" y="70539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360000" anchor="ctr">
              <a:normAutofit/>
            </a:bodyPr>
            <a:lstStyle/>
            <a:p>
              <a:pPr algn="ctr">
                <a:defRPr/>
              </a:pPr>
              <a:r>
                <a:rPr lang="zh-CN" altLang="en-US" sz="16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数据抽取问题</a:t>
              </a:r>
              <a:endPara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MH_Text_1"/>
            <p:cNvSpPr txBox="1"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1646135" y="3732894"/>
              <a:ext cx="1803400" cy="1779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16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按照实验组数据分布，提取对照组数据时候，提取方式的问题导致实验组和对照组数据不平衡，</a:t>
              </a:r>
              <a:endParaRPr lang="en-US" altLang="zh-CN" sz="16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eaLnBrk="1" hangingPunct="1">
                <a:lnSpc>
                  <a:spcPct val="130000"/>
                </a:lnSpc>
              </a:pPr>
              <a:r>
                <a:rPr lang="zh-CN" altLang="en-US" sz="16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导致最终模型中一小部分参数出现问题比如</a:t>
              </a:r>
              <a:r>
                <a:rPr lang="en-US" altLang="zh-CN" sz="16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r>
                <a:rPr lang="zh-CN" altLang="en-US" sz="16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头晕头痛权重为负。</a:t>
              </a:r>
              <a:endPara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388961" y="1469985"/>
            <a:ext cx="3275636" cy="4618298"/>
            <a:chOff x="1646135" y="2327956"/>
            <a:chExt cx="1803400" cy="3184525"/>
          </a:xfrm>
        </p:grpSpPr>
        <p:sp>
          <p:nvSpPr>
            <p:cNvPr id="53" name="MH_Other_1"/>
            <p:cNvSpPr/>
            <p:nvPr>
              <p:custDataLst>
                <p:tags r:id="rId1"/>
              </p:custDataLst>
            </p:nvPr>
          </p:nvSpPr>
          <p:spPr>
            <a:xfrm>
              <a:off x="1798535" y="2327956"/>
              <a:ext cx="1477962" cy="1171575"/>
            </a:xfrm>
            <a:custGeom>
              <a:avLst/>
              <a:gdLst>
                <a:gd name="connsiteX0" fmla="*/ 714103 w 1428205"/>
                <a:gd name="connsiteY0" fmla="*/ 0 h 1114697"/>
                <a:gd name="connsiteX1" fmla="*/ 1428205 w 1428205"/>
                <a:gd name="connsiteY1" fmla="*/ 705394 h 1114697"/>
                <a:gd name="connsiteX2" fmla="*/ 1013849 w 1428205"/>
                <a:gd name="connsiteY2" fmla="*/ 1114697 h 1114697"/>
                <a:gd name="connsiteX3" fmla="*/ 414357 w 1428205"/>
                <a:gd name="connsiteY3" fmla="*/ 1114697 h 1114697"/>
                <a:gd name="connsiteX4" fmla="*/ 0 w 1428205"/>
                <a:gd name="connsiteY4" fmla="*/ 705394 h 111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05" h="1114697">
                  <a:moveTo>
                    <a:pt x="714103" y="0"/>
                  </a:moveTo>
                  <a:lnTo>
                    <a:pt x="1428205" y="705394"/>
                  </a:lnTo>
                  <a:lnTo>
                    <a:pt x="1013849" y="1114697"/>
                  </a:lnTo>
                  <a:lnTo>
                    <a:pt x="414357" y="1114697"/>
                  </a:lnTo>
                  <a:lnTo>
                    <a:pt x="0" y="705394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600"/>
            </a:p>
          </p:txBody>
        </p:sp>
        <p:sp>
          <p:nvSpPr>
            <p:cNvPr id="54" name="MH_SubTitle_1"/>
            <p:cNvSpPr/>
            <p:nvPr>
              <p:custDataLst>
                <p:tags r:id="rId2"/>
              </p:custDataLst>
            </p:nvPr>
          </p:nvSpPr>
          <p:spPr>
            <a:xfrm>
              <a:off x="1881915" y="2380343"/>
              <a:ext cx="1292983" cy="1077912"/>
            </a:xfrm>
            <a:custGeom>
              <a:avLst/>
              <a:gdLst>
                <a:gd name="connsiteX0" fmla="*/ 714103 w 1428205"/>
                <a:gd name="connsiteY0" fmla="*/ 0 h 1114697"/>
                <a:gd name="connsiteX1" fmla="*/ 1428205 w 1428205"/>
                <a:gd name="connsiteY1" fmla="*/ 705394 h 1114697"/>
                <a:gd name="connsiteX2" fmla="*/ 1013849 w 1428205"/>
                <a:gd name="connsiteY2" fmla="*/ 1114697 h 1114697"/>
                <a:gd name="connsiteX3" fmla="*/ 414357 w 1428205"/>
                <a:gd name="connsiteY3" fmla="*/ 1114697 h 1114697"/>
                <a:gd name="connsiteX4" fmla="*/ 0 w 1428205"/>
                <a:gd name="connsiteY4" fmla="*/ 705394 h 111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05" h="1114697">
                  <a:moveTo>
                    <a:pt x="714103" y="0"/>
                  </a:moveTo>
                  <a:lnTo>
                    <a:pt x="1428205" y="705394"/>
                  </a:lnTo>
                  <a:lnTo>
                    <a:pt x="1013849" y="1114697"/>
                  </a:lnTo>
                  <a:lnTo>
                    <a:pt x="414357" y="1114697"/>
                  </a:lnTo>
                  <a:lnTo>
                    <a:pt x="0" y="70539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360000" anchor="ctr">
              <a:normAutofit/>
            </a:bodyPr>
            <a:lstStyle/>
            <a:p>
              <a:pPr algn="ctr">
                <a:defRPr/>
              </a:pPr>
              <a:r>
                <a:rPr lang="zh-CN" altLang="en-US" sz="16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模型参数问题</a:t>
              </a:r>
              <a:endPara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MH_Text_1"/>
            <p:cNvSpPr txBox="1"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1646135" y="3732894"/>
              <a:ext cx="1803400" cy="1779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16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有的特征参数异常，比如头痛头晕该值为负。</a:t>
              </a:r>
              <a:endParaRPr lang="en-US" altLang="zh-CN" sz="16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eaLnBrk="1" hangingPunct="1">
                <a:lnSpc>
                  <a:spcPct val="130000"/>
                </a:lnSpc>
              </a:pPr>
              <a:r>
                <a:rPr lang="zh-CN" altLang="en-US" sz="16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有的特征贡献值太过于显著，特别是冠状动脉硬化心脏病，占据模型总体的</a:t>
              </a:r>
              <a:r>
                <a:rPr lang="en-US" altLang="zh-CN" sz="16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60%</a:t>
              </a:r>
              <a:r>
                <a:rPr lang="zh-CN" altLang="en-US" sz="16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。</a:t>
              </a:r>
              <a:endParaRPr lang="en-US" altLang="zh-CN" sz="16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0338009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MH_Other_2"/>
          <p:cNvSpPr/>
          <p:nvPr>
            <p:custDataLst>
              <p:tags r:id="rId2"/>
            </p:custDataLst>
          </p:nvPr>
        </p:nvSpPr>
        <p:spPr>
          <a:xfrm>
            <a:off x="1232253" y="2394611"/>
            <a:ext cx="179388" cy="180975"/>
          </a:xfrm>
          <a:prstGeom prst="donut">
            <a:avLst>
              <a:gd name="adj" fmla="val 39761"/>
            </a:avLst>
          </a:prstGeom>
          <a:solidFill>
            <a:srgbClr val="005DA2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84" name="MH_Other_6"/>
          <p:cNvSpPr/>
          <p:nvPr>
            <p:custDataLst>
              <p:tags r:id="rId3"/>
            </p:custDataLst>
          </p:nvPr>
        </p:nvSpPr>
        <p:spPr>
          <a:xfrm>
            <a:off x="978912" y="5673652"/>
            <a:ext cx="971550" cy="107950"/>
          </a:xfrm>
          <a:prstGeom prst="ellipse">
            <a:avLst/>
          </a:prstGeom>
          <a:gradFill>
            <a:gsLst>
              <a:gs pos="57000">
                <a:srgbClr val="FFFFFF"/>
              </a:gs>
              <a:gs pos="53000">
                <a:sysClr val="windowText" lastClr="000000">
                  <a:lumMod val="50000"/>
                  <a:lumOff val="50000"/>
                </a:sysClr>
              </a:gs>
              <a:gs pos="0">
                <a:sysClr val="window" lastClr="FFFFFF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>
            <a:outerShdw blurRad="50800" dist="38100" dir="5400000" sx="40000" sy="40000" algn="t" rotWithShape="0">
              <a:prstClr val="black">
                <a:alpha val="12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8" name="KSO_Shape"/>
          <p:cNvSpPr>
            <a:spLocks/>
          </p:cNvSpPr>
          <p:nvPr/>
        </p:nvSpPr>
        <p:spPr bwMode="auto">
          <a:xfrm>
            <a:off x="585789" y="280989"/>
            <a:ext cx="621623" cy="595311"/>
          </a:xfrm>
          <a:custGeom>
            <a:avLst/>
            <a:gdLst>
              <a:gd name="T0" fmla="*/ 803970 w 12269552"/>
              <a:gd name="T1" fmla="*/ 262762 h 11753851"/>
              <a:gd name="T2" fmla="*/ 1171916 w 12269552"/>
              <a:gd name="T3" fmla="*/ 262762 h 11753851"/>
              <a:gd name="T4" fmla="*/ 1241319 w 12269552"/>
              <a:gd name="T5" fmla="*/ 290855 h 11753851"/>
              <a:gd name="T6" fmla="*/ 1475966 w 12269552"/>
              <a:gd name="T7" fmla="*/ 525518 h 11753851"/>
              <a:gd name="T8" fmla="*/ 1670404 w 12269552"/>
              <a:gd name="T9" fmla="*/ 331067 h 11753851"/>
              <a:gd name="T10" fmla="*/ 1721079 w 12269552"/>
              <a:gd name="T11" fmla="*/ 312889 h 11753851"/>
              <a:gd name="T12" fmla="*/ 1800397 w 12269552"/>
              <a:gd name="T13" fmla="*/ 391661 h 11753851"/>
              <a:gd name="T14" fmla="*/ 1782220 w 12269552"/>
              <a:gd name="T15" fmla="*/ 441238 h 11753851"/>
              <a:gd name="T16" fmla="*/ 1547572 w 12269552"/>
              <a:gd name="T17" fmla="*/ 678105 h 11753851"/>
              <a:gd name="T18" fmla="*/ 1419232 w 12269552"/>
              <a:gd name="T19" fmla="*/ 688571 h 11753851"/>
              <a:gd name="T20" fmla="*/ 1275469 w 12269552"/>
              <a:gd name="T21" fmla="*/ 544247 h 11753851"/>
              <a:gd name="T22" fmla="*/ 1050185 w 12269552"/>
              <a:gd name="T23" fmla="*/ 804250 h 11753851"/>
              <a:gd name="T24" fmla="*/ 1256190 w 12269552"/>
              <a:gd name="T25" fmla="*/ 1010268 h 11753851"/>
              <a:gd name="T26" fmla="*/ 1274918 w 12269552"/>
              <a:gd name="T27" fmla="*/ 1130905 h 11753851"/>
              <a:gd name="T28" fmla="*/ 1159247 w 12269552"/>
              <a:gd name="T29" fmla="*/ 1646503 h 11753851"/>
              <a:gd name="T30" fmla="*/ 1063405 w 12269552"/>
              <a:gd name="T31" fmla="*/ 1724724 h 11753851"/>
              <a:gd name="T32" fmla="*/ 965360 w 12269552"/>
              <a:gd name="T33" fmla="*/ 1626672 h 11753851"/>
              <a:gd name="T34" fmla="*/ 968114 w 12269552"/>
              <a:gd name="T35" fmla="*/ 1601884 h 11753851"/>
              <a:gd name="T36" fmla="*/ 1063405 w 12269552"/>
              <a:gd name="T37" fmla="*/ 1179380 h 11753851"/>
              <a:gd name="T38" fmla="*/ 828757 w 12269552"/>
              <a:gd name="T39" fmla="*/ 951327 h 11753851"/>
              <a:gd name="T40" fmla="*/ 627709 w 12269552"/>
              <a:gd name="T41" fmla="*/ 1176075 h 11753851"/>
              <a:gd name="T42" fmla="*/ 508182 w 12269552"/>
              <a:gd name="T43" fmla="*/ 1213533 h 11753851"/>
              <a:gd name="T44" fmla="*/ 100027 w 12269552"/>
              <a:gd name="T45" fmla="*/ 1214084 h 11753851"/>
              <a:gd name="T46" fmla="*/ 2533 w 12269552"/>
              <a:gd name="T47" fmla="*/ 1137515 h 11753851"/>
              <a:gd name="T48" fmla="*/ 75791 w 12269552"/>
              <a:gd name="T49" fmla="*/ 1020735 h 11753851"/>
              <a:gd name="T50" fmla="*/ 100578 w 12269552"/>
              <a:gd name="T51" fmla="*/ 1018531 h 11753851"/>
              <a:gd name="T52" fmla="*/ 451999 w 12269552"/>
              <a:gd name="T53" fmla="*/ 1019633 h 11753851"/>
              <a:gd name="T54" fmla="*/ 971969 w 12269552"/>
              <a:gd name="T55" fmla="*/ 417001 h 11753851"/>
              <a:gd name="T56" fmla="*/ 835918 w 12269552"/>
              <a:gd name="T57" fmla="*/ 416450 h 11753851"/>
              <a:gd name="T58" fmla="*/ 599617 w 12269552"/>
              <a:gd name="T59" fmla="*/ 689122 h 11753851"/>
              <a:gd name="T60" fmla="*/ 541231 w 12269552"/>
              <a:gd name="T61" fmla="*/ 716664 h 11753851"/>
              <a:gd name="T62" fmla="*/ 464667 w 12269552"/>
              <a:gd name="T63" fmla="*/ 640647 h 11753851"/>
              <a:gd name="T64" fmla="*/ 490556 w 12269552"/>
              <a:gd name="T65" fmla="*/ 583358 h 11753851"/>
              <a:gd name="T66" fmla="*/ 745033 w 12269552"/>
              <a:gd name="T67" fmla="*/ 290304 h 11753851"/>
              <a:gd name="T68" fmla="*/ 803970 w 12269552"/>
              <a:gd name="T69" fmla="*/ 262762 h 11753851"/>
              <a:gd name="T70" fmla="*/ 1357685 w 12269552"/>
              <a:gd name="T71" fmla="*/ 0 h 11753851"/>
              <a:gd name="T72" fmla="*/ 1509449 w 12269552"/>
              <a:gd name="T73" fmla="*/ 151764 h 11753851"/>
              <a:gd name="T74" fmla="*/ 1357685 w 12269552"/>
              <a:gd name="T75" fmla="*/ 303527 h 11753851"/>
              <a:gd name="T76" fmla="*/ 1205921 w 12269552"/>
              <a:gd name="T77" fmla="*/ 151764 h 11753851"/>
              <a:gd name="T78" fmla="*/ 1357685 w 12269552"/>
              <a:gd name="T79" fmla="*/ 0 h 117538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269552" h="11753851">
                <a:moveTo>
                  <a:pt x="5478990" y="1790700"/>
                </a:moveTo>
                <a:cubicBezTo>
                  <a:pt x="7986505" y="1790700"/>
                  <a:pt x="7986505" y="1790700"/>
                  <a:pt x="7986505" y="1790700"/>
                </a:cubicBezTo>
                <a:cubicBezTo>
                  <a:pt x="8170440" y="1790700"/>
                  <a:pt x="8335605" y="1862026"/>
                  <a:pt x="8459480" y="1982155"/>
                </a:cubicBezTo>
                <a:cubicBezTo>
                  <a:pt x="10058584" y="3581364"/>
                  <a:pt x="10058584" y="3581364"/>
                  <a:pt x="10058584" y="3581364"/>
                </a:cubicBezTo>
                <a:cubicBezTo>
                  <a:pt x="11383663" y="2256197"/>
                  <a:pt x="11383663" y="2256197"/>
                  <a:pt x="11383663" y="2256197"/>
                </a:cubicBezTo>
                <a:cubicBezTo>
                  <a:pt x="11477507" y="2177363"/>
                  <a:pt x="11597628" y="2132315"/>
                  <a:pt x="11729010" y="2132315"/>
                </a:cubicBezTo>
                <a:cubicBezTo>
                  <a:pt x="12029311" y="2132315"/>
                  <a:pt x="12269552" y="2372572"/>
                  <a:pt x="12269552" y="2669139"/>
                </a:cubicBezTo>
                <a:cubicBezTo>
                  <a:pt x="12269552" y="2796776"/>
                  <a:pt x="12220753" y="2916904"/>
                  <a:pt x="12145678" y="3007000"/>
                </a:cubicBezTo>
                <a:cubicBezTo>
                  <a:pt x="10546573" y="4621226"/>
                  <a:pt x="10546573" y="4621226"/>
                  <a:pt x="10546573" y="4621226"/>
                </a:cubicBezTo>
                <a:cubicBezTo>
                  <a:pt x="10062338" y="5105494"/>
                  <a:pt x="9671946" y="4692552"/>
                  <a:pt x="9671946" y="4692552"/>
                </a:cubicBezTo>
                <a:cubicBezTo>
                  <a:pt x="8692213" y="3709001"/>
                  <a:pt x="8692213" y="3709001"/>
                  <a:pt x="8692213" y="3709001"/>
                </a:cubicBezTo>
                <a:cubicBezTo>
                  <a:pt x="7156923" y="5480895"/>
                  <a:pt x="7156923" y="5480895"/>
                  <a:pt x="7156923" y="5480895"/>
                </a:cubicBezTo>
                <a:cubicBezTo>
                  <a:pt x="8560831" y="6884896"/>
                  <a:pt x="8560831" y="6884896"/>
                  <a:pt x="8560831" y="6884896"/>
                </a:cubicBezTo>
                <a:cubicBezTo>
                  <a:pt x="8560831" y="6884896"/>
                  <a:pt x="8857379" y="7158939"/>
                  <a:pt x="8688459" y="7707025"/>
                </a:cubicBezTo>
                <a:cubicBezTo>
                  <a:pt x="7900169" y="11220781"/>
                  <a:pt x="7900169" y="11220781"/>
                  <a:pt x="7900169" y="11220781"/>
                </a:cubicBezTo>
                <a:cubicBezTo>
                  <a:pt x="7840108" y="11524856"/>
                  <a:pt x="7569837" y="11753851"/>
                  <a:pt x="7247013" y="11753851"/>
                </a:cubicBezTo>
                <a:cubicBezTo>
                  <a:pt x="6879144" y="11753851"/>
                  <a:pt x="6578843" y="11453530"/>
                  <a:pt x="6578843" y="11085637"/>
                </a:cubicBezTo>
                <a:cubicBezTo>
                  <a:pt x="6578843" y="11025572"/>
                  <a:pt x="6586351" y="10969262"/>
                  <a:pt x="6597612" y="10916706"/>
                </a:cubicBezTo>
                <a:cubicBezTo>
                  <a:pt x="7247013" y="8037378"/>
                  <a:pt x="7247013" y="8037378"/>
                  <a:pt x="7247013" y="8037378"/>
                </a:cubicBezTo>
                <a:cubicBezTo>
                  <a:pt x="5647909" y="6483216"/>
                  <a:pt x="5647909" y="6483216"/>
                  <a:pt x="5647909" y="6483216"/>
                </a:cubicBezTo>
                <a:cubicBezTo>
                  <a:pt x="4277784" y="8014854"/>
                  <a:pt x="4277784" y="8014854"/>
                  <a:pt x="4277784" y="8014854"/>
                </a:cubicBezTo>
                <a:cubicBezTo>
                  <a:pt x="4277784" y="8014854"/>
                  <a:pt x="4056312" y="8288897"/>
                  <a:pt x="3463217" y="8270127"/>
                </a:cubicBezTo>
                <a:cubicBezTo>
                  <a:pt x="681676" y="8273881"/>
                  <a:pt x="681676" y="8273881"/>
                  <a:pt x="681676" y="8273881"/>
                </a:cubicBezTo>
                <a:cubicBezTo>
                  <a:pt x="370114" y="8277635"/>
                  <a:pt x="88581" y="8067410"/>
                  <a:pt x="17260" y="7752073"/>
                </a:cubicBezTo>
                <a:cubicBezTo>
                  <a:pt x="-65323" y="7391688"/>
                  <a:pt x="156149" y="7038811"/>
                  <a:pt x="516511" y="6956222"/>
                </a:cubicBezTo>
                <a:cubicBezTo>
                  <a:pt x="572817" y="6944960"/>
                  <a:pt x="629124" y="6941206"/>
                  <a:pt x="685430" y="6941206"/>
                </a:cubicBezTo>
                <a:cubicBezTo>
                  <a:pt x="3080333" y="6948714"/>
                  <a:pt x="3080333" y="6948714"/>
                  <a:pt x="3080333" y="6948714"/>
                </a:cubicBezTo>
                <a:cubicBezTo>
                  <a:pt x="6623888" y="2841824"/>
                  <a:pt x="6623888" y="2841824"/>
                  <a:pt x="6623888" y="2841824"/>
                </a:cubicBezTo>
                <a:lnTo>
                  <a:pt x="5696708" y="2838070"/>
                </a:lnTo>
                <a:cubicBezTo>
                  <a:pt x="4086342" y="4696306"/>
                  <a:pt x="4086342" y="4696306"/>
                  <a:pt x="4086342" y="4696306"/>
                </a:cubicBezTo>
                <a:cubicBezTo>
                  <a:pt x="3992498" y="4812681"/>
                  <a:pt x="3849855" y="4884007"/>
                  <a:pt x="3688443" y="4884007"/>
                </a:cubicBezTo>
                <a:cubicBezTo>
                  <a:pt x="3399403" y="4884007"/>
                  <a:pt x="3166669" y="4651258"/>
                  <a:pt x="3166669" y="4365953"/>
                </a:cubicBezTo>
                <a:cubicBezTo>
                  <a:pt x="3166669" y="4208284"/>
                  <a:pt x="3234237" y="4069386"/>
                  <a:pt x="3343097" y="3975536"/>
                </a:cubicBezTo>
                <a:cubicBezTo>
                  <a:pt x="5077337" y="1978401"/>
                  <a:pt x="5077337" y="1978401"/>
                  <a:pt x="5077337" y="1978401"/>
                </a:cubicBezTo>
                <a:cubicBezTo>
                  <a:pt x="5171181" y="1862026"/>
                  <a:pt x="5313824" y="1790700"/>
                  <a:pt x="5478990" y="1790700"/>
                </a:cubicBezTo>
                <a:close/>
                <a:moveTo>
                  <a:pt x="9252509" y="0"/>
                </a:moveTo>
                <a:cubicBezTo>
                  <a:pt x="9823713" y="0"/>
                  <a:pt x="10286766" y="463053"/>
                  <a:pt x="10286766" y="1034257"/>
                </a:cubicBezTo>
                <a:cubicBezTo>
                  <a:pt x="10286766" y="1605461"/>
                  <a:pt x="9823713" y="2068514"/>
                  <a:pt x="9252509" y="2068514"/>
                </a:cubicBezTo>
                <a:cubicBezTo>
                  <a:pt x="8681305" y="2068514"/>
                  <a:pt x="8218252" y="1605461"/>
                  <a:pt x="8218252" y="1034257"/>
                </a:cubicBezTo>
                <a:cubicBezTo>
                  <a:pt x="8218252" y="463053"/>
                  <a:pt x="8681305" y="0"/>
                  <a:pt x="9252509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0" y="876300"/>
            <a:ext cx="12192000" cy="0"/>
          </a:xfrm>
          <a:prstGeom prst="line">
            <a:avLst/>
          </a:prstGeom>
          <a:ln w="50800"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419606" y="335418"/>
            <a:ext cx="2775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800" b="1" i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明年工作计划</a:t>
            </a:r>
            <a:endParaRPr lang="zh-CN" altLang="en-US" sz="2800" b="1" i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MH_SubTitle_2"/>
          <p:cNvSpPr/>
          <p:nvPr>
            <p:custDataLst>
              <p:tags r:id="rId4"/>
            </p:custDataLst>
          </p:nvPr>
        </p:nvSpPr>
        <p:spPr>
          <a:xfrm>
            <a:off x="3979459" y="4363656"/>
            <a:ext cx="3277865" cy="1026566"/>
          </a:xfrm>
          <a:custGeom>
            <a:avLst/>
            <a:gdLst>
              <a:gd name="connsiteX0" fmla="*/ 47276 w 2268252"/>
              <a:gd name="connsiteY0" fmla="*/ 0 h 283084"/>
              <a:gd name="connsiteX1" fmla="*/ 2220976 w 2268252"/>
              <a:gd name="connsiteY1" fmla="*/ 0 h 283084"/>
              <a:gd name="connsiteX2" fmla="*/ 2268252 w 2268252"/>
              <a:gd name="connsiteY2" fmla="*/ 47276 h 283084"/>
              <a:gd name="connsiteX3" fmla="*/ 2268252 w 2268252"/>
              <a:gd name="connsiteY3" fmla="*/ 283084 h 283084"/>
              <a:gd name="connsiteX4" fmla="*/ 0 w 2268252"/>
              <a:gd name="connsiteY4" fmla="*/ 283084 h 283084"/>
              <a:gd name="connsiteX5" fmla="*/ 0 w 2268252"/>
              <a:gd name="connsiteY5" fmla="*/ 47276 h 283084"/>
              <a:gd name="connsiteX6" fmla="*/ 47276 w 2268252"/>
              <a:gd name="connsiteY6" fmla="*/ 0 h 28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8252" h="283084">
                <a:moveTo>
                  <a:pt x="47276" y="0"/>
                </a:moveTo>
                <a:lnTo>
                  <a:pt x="2220976" y="0"/>
                </a:lnTo>
                <a:cubicBezTo>
                  <a:pt x="2247086" y="0"/>
                  <a:pt x="2268252" y="21166"/>
                  <a:pt x="2268252" y="47276"/>
                </a:cubicBezTo>
                <a:lnTo>
                  <a:pt x="2268252" y="283084"/>
                </a:lnTo>
                <a:lnTo>
                  <a:pt x="0" y="283084"/>
                </a:lnTo>
                <a:lnTo>
                  <a:pt x="0" y="47276"/>
                </a:lnTo>
                <a:cubicBezTo>
                  <a:pt x="0" y="21166"/>
                  <a:pt x="21166" y="0"/>
                  <a:pt x="47276" y="0"/>
                </a:cubicBezTo>
                <a:close/>
              </a:path>
            </a:pathLst>
          </a:custGeom>
          <a:noFill/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 sz="1600" kern="0" dirty="0"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42" name="MH_Other_5"/>
          <p:cNvSpPr/>
          <p:nvPr>
            <p:custDataLst>
              <p:tags r:id="rId5"/>
            </p:custDataLst>
          </p:nvPr>
        </p:nvSpPr>
        <p:spPr>
          <a:xfrm>
            <a:off x="1232588" y="4183352"/>
            <a:ext cx="179388" cy="179387"/>
          </a:xfrm>
          <a:prstGeom prst="donut">
            <a:avLst>
              <a:gd name="adj" fmla="val 39761"/>
            </a:avLst>
          </a:prstGeom>
          <a:solidFill>
            <a:srgbClr val="005DA2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759352" y="2060293"/>
            <a:ext cx="7766614" cy="2419114"/>
            <a:chOff x="3557670" y="2349655"/>
            <a:chExt cx="2476419" cy="712634"/>
          </a:xfrm>
        </p:grpSpPr>
        <p:sp>
          <p:nvSpPr>
            <p:cNvPr id="59" name="MH_SubTitle_1"/>
            <p:cNvSpPr/>
            <p:nvPr>
              <p:custDataLst>
                <p:tags r:id="rId7"/>
              </p:custDataLst>
            </p:nvPr>
          </p:nvSpPr>
          <p:spPr>
            <a:xfrm flipH="1">
              <a:off x="3557670" y="2349655"/>
              <a:ext cx="2290681" cy="136389"/>
            </a:xfrm>
            <a:custGeom>
              <a:avLst/>
              <a:gdLst>
                <a:gd name="connsiteX0" fmla="*/ 47276 w 2268252"/>
                <a:gd name="connsiteY0" fmla="*/ 0 h 283084"/>
                <a:gd name="connsiteX1" fmla="*/ 2220976 w 2268252"/>
                <a:gd name="connsiteY1" fmla="*/ 0 h 283084"/>
                <a:gd name="connsiteX2" fmla="*/ 2268252 w 2268252"/>
                <a:gd name="connsiteY2" fmla="*/ 47276 h 283084"/>
                <a:gd name="connsiteX3" fmla="*/ 2268252 w 2268252"/>
                <a:gd name="connsiteY3" fmla="*/ 283084 h 283084"/>
                <a:gd name="connsiteX4" fmla="*/ 0 w 2268252"/>
                <a:gd name="connsiteY4" fmla="*/ 283084 h 283084"/>
                <a:gd name="connsiteX5" fmla="*/ 0 w 2268252"/>
                <a:gd name="connsiteY5" fmla="*/ 47276 h 283084"/>
                <a:gd name="connsiteX6" fmla="*/ 47276 w 2268252"/>
                <a:gd name="connsiteY6" fmla="*/ 0 h 28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8252" h="283084">
                  <a:moveTo>
                    <a:pt x="47276" y="0"/>
                  </a:moveTo>
                  <a:lnTo>
                    <a:pt x="2220976" y="0"/>
                  </a:lnTo>
                  <a:cubicBezTo>
                    <a:pt x="2247086" y="0"/>
                    <a:pt x="2268252" y="21166"/>
                    <a:pt x="2268252" y="47276"/>
                  </a:cubicBezTo>
                  <a:lnTo>
                    <a:pt x="2268252" y="283084"/>
                  </a:lnTo>
                  <a:lnTo>
                    <a:pt x="0" y="283084"/>
                  </a:lnTo>
                  <a:lnTo>
                    <a:pt x="0" y="47276"/>
                  </a:lnTo>
                  <a:cubicBezTo>
                    <a:pt x="0" y="21166"/>
                    <a:pt x="21166" y="0"/>
                    <a:pt x="47276" y="0"/>
                  </a:cubicBezTo>
                  <a:close/>
                </a:path>
              </a:pathLst>
            </a:custGeom>
            <a:solidFill>
              <a:schemeClr val="bg1"/>
            </a:solidFill>
            <a:ln w="285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kern="0" dirty="0" smtClean="0">
                  <a:latin typeface="+mn-ea"/>
                </a:rPr>
                <a:t>完善优化模型</a:t>
              </a:r>
              <a:endParaRPr lang="en-US" altLang="zh-CN" kern="0" dirty="0" smtClean="0">
                <a:latin typeface="+mn-ea"/>
              </a:endParaRPr>
            </a:p>
          </p:txBody>
        </p:sp>
        <p:sp>
          <p:nvSpPr>
            <p:cNvPr id="60" name="MH_Text_1"/>
            <p:cNvSpPr/>
            <p:nvPr>
              <p:custDataLst>
                <p:tags r:id="rId8"/>
              </p:custDataLst>
            </p:nvPr>
          </p:nvSpPr>
          <p:spPr>
            <a:xfrm flipH="1">
              <a:off x="3579814" y="2468564"/>
              <a:ext cx="2454275" cy="593725"/>
            </a:xfrm>
            <a:custGeom>
              <a:avLst/>
              <a:gdLst>
                <a:gd name="connsiteX0" fmla="*/ 185479 w 2453731"/>
                <a:gd name="connsiteY0" fmla="*/ 0 h 593519"/>
                <a:gd name="connsiteX1" fmla="*/ 2453731 w 2453731"/>
                <a:gd name="connsiteY1" fmla="*/ 0 h 593519"/>
                <a:gd name="connsiteX2" fmla="*/ 2453731 w 2453731"/>
                <a:gd name="connsiteY2" fmla="*/ 546243 h 593519"/>
                <a:gd name="connsiteX3" fmla="*/ 2406455 w 2453731"/>
                <a:gd name="connsiteY3" fmla="*/ 593519 h 593519"/>
                <a:gd name="connsiteX4" fmla="*/ 232755 w 2453731"/>
                <a:gd name="connsiteY4" fmla="*/ 593519 h 593519"/>
                <a:gd name="connsiteX5" fmla="*/ 185479 w 2453731"/>
                <a:gd name="connsiteY5" fmla="*/ 546243 h 593519"/>
                <a:gd name="connsiteX6" fmla="*/ 185479 w 2453731"/>
                <a:gd name="connsiteY6" fmla="*/ 226860 h 593519"/>
                <a:gd name="connsiteX7" fmla="*/ 0 w 2453731"/>
                <a:gd name="connsiteY7" fmla="*/ 141803 h 593519"/>
                <a:gd name="connsiteX8" fmla="*/ 185479 w 2453731"/>
                <a:gd name="connsiteY8" fmla="*/ 56746 h 593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3731" h="593519">
                  <a:moveTo>
                    <a:pt x="185479" y="0"/>
                  </a:moveTo>
                  <a:lnTo>
                    <a:pt x="2453731" y="0"/>
                  </a:lnTo>
                  <a:lnTo>
                    <a:pt x="2453731" y="546243"/>
                  </a:lnTo>
                  <a:cubicBezTo>
                    <a:pt x="2453731" y="572353"/>
                    <a:pt x="2432565" y="593519"/>
                    <a:pt x="2406455" y="593519"/>
                  </a:cubicBezTo>
                  <a:lnTo>
                    <a:pt x="232755" y="593519"/>
                  </a:lnTo>
                  <a:cubicBezTo>
                    <a:pt x="206645" y="593519"/>
                    <a:pt x="185479" y="572353"/>
                    <a:pt x="185479" y="546243"/>
                  </a:cubicBezTo>
                  <a:lnTo>
                    <a:pt x="185479" y="226860"/>
                  </a:lnTo>
                  <a:lnTo>
                    <a:pt x="0" y="141803"/>
                  </a:lnTo>
                  <a:lnTo>
                    <a:pt x="185479" y="56746"/>
                  </a:lnTo>
                  <a:close/>
                </a:path>
              </a:pathLst>
            </a:custGeom>
            <a:noFill/>
            <a:ln w="28575" cap="flat" cmpd="sng" algn="ctr">
              <a:noFill/>
              <a:prstDash val="solid"/>
            </a:ln>
            <a:effectLst/>
          </p:spPr>
          <p:txBody>
            <a:bodyPr lIns="72000" tIns="0" rIns="288000" bIns="0"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kern="0" dirty="0" smtClean="0">
                  <a:latin typeface="+mn-ea"/>
                  <a:cs typeface="Arial" panose="020B0604020202020204" pitchFamily="34" charset="0"/>
                </a:rPr>
                <a:t>解决上述存在的问题</a:t>
              </a:r>
              <a:endParaRPr lang="en-US" altLang="zh-CN" kern="0" dirty="0" smtClean="0">
                <a:latin typeface="+mn-ea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kern="0" dirty="0" smtClean="0">
                  <a:latin typeface="+mn-ea"/>
                  <a:cs typeface="Arial" panose="020B0604020202020204" pitchFamily="34" charset="0"/>
                </a:rPr>
                <a:t>与现有的相关的心衰研究做比对，证实模型的有效性、可参考性。</a:t>
              </a:r>
              <a:endParaRPr lang="en-US" altLang="zh-CN" kern="0" dirty="0" smtClean="0">
                <a:latin typeface="+mn-ea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zh-CN" kern="0" dirty="0" smtClean="0">
                <a:latin typeface="+mn-ea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zh-CN" kern="0" dirty="0" smtClean="0">
                <a:latin typeface="+mn-ea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zh-CN" kern="0" dirty="0" smtClean="0">
                <a:latin typeface="+mn-ea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kern="0" dirty="0" smtClean="0">
                  <a:latin typeface="+mn-ea"/>
                </a:rPr>
                <a:t>准备毕业论文</a:t>
              </a:r>
              <a:endParaRPr lang="en-US" altLang="zh-CN" kern="0" dirty="0" smtClean="0">
                <a:latin typeface="+mn-ea"/>
              </a:endParaRPr>
            </a:p>
          </p:txBody>
        </p:sp>
      </p:grpSp>
      <p:cxnSp>
        <p:nvCxnSpPr>
          <p:cNvPr id="37" name="MH_Other_1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>
            <a:off x="1324204" y="1412338"/>
            <a:ext cx="0" cy="4268788"/>
          </a:xfrm>
          <a:prstGeom prst="line">
            <a:avLst/>
          </a:prstGeom>
          <a:noFill/>
          <a:ln w="28575" algn="ctr">
            <a:solidFill>
              <a:srgbClr val="005DA2"/>
            </a:solidFill>
            <a:round/>
            <a:headEnd type="diamond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custDataLst>
      <p:tags r:id="rId1"/>
    </p:custDataLst>
    <p:extLst>
      <p:ext uri="{BB962C8B-B14F-4D97-AF65-F5344CB8AC3E}">
        <p14:creationId xmlns="" xmlns:p14="http://schemas.microsoft.com/office/powerpoint/2010/main" val="16989092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997200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19400" y="1935681"/>
            <a:ext cx="6553199" cy="101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6000" dirty="0">
                <a:solidFill>
                  <a:srgbClr val="FFFFFF"/>
                </a:solidFill>
                <a:latin typeface="Britannic Bold" panose="020B0903060703020204" pitchFamily="34" charset="0"/>
              </a:rPr>
              <a:t>THANK YOU</a:t>
            </a:r>
            <a:r>
              <a:rPr lang="zh-CN" altLang="en-US" sz="6000" dirty="0">
                <a:solidFill>
                  <a:srgbClr val="FFFFFF"/>
                </a:solidFill>
                <a:latin typeface="Britannic Bold" panose="020B0903060703020204" pitchFamily="34" charset="0"/>
              </a:rPr>
              <a:t>！</a:t>
            </a:r>
          </a:p>
        </p:txBody>
      </p:sp>
      <p:sp>
        <p:nvSpPr>
          <p:cNvPr id="52" name="KSO_Shape"/>
          <p:cNvSpPr>
            <a:spLocks/>
          </p:cNvSpPr>
          <p:nvPr/>
        </p:nvSpPr>
        <p:spPr bwMode="auto">
          <a:xfrm>
            <a:off x="3541259" y="3578498"/>
            <a:ext cx="1800225" cy="1724025"/>
          </a:xfrm>
          <a:custGeom>
            <a:avLst/>
            <a:gdLst>
              <a:gd name="T0" fmla="*/ 803970 w 12269552"/>
              <a:gd name="T1" fmla="*/ 262762 h 11753851"/>
              <a:gd name="T2" fmla="*/ 1171916 w 12269552"/>
              <a:gd name="T3" fmla="*/ 262762 h 11753851"/>
              <a:gd name="T4" fmla="*/ 1241319 w 12269552"/>
              <a:gd name="T5" fmla="*/ 290855 h 11753851"/>
              <a:gd name="T6" fmla="*/ 1475966 w 12269552"/>
              <a:gd name="T7" fmla="*/ 525518 h 11753851"/>
              <a:gd name="T8" fmla="*/ 1670404 w 12269552"/>
              <a:gd name="T9" fmla="*/ 331067 h 11753851"/>
              <a:gd name="T10" fmla="*/ 1721079 w 12269552"/>
              <a:gd name="T11" fmla="*/ 312889 h 11753851"/>
              <a:gd name="T12" fmla="*/ 1800397 w 12269552"/>
              <a:gd name="T13" fmla="*/ 391661 h 11753851"/>
              <a:gd name="T14" fmla="*/ 1782220 w 12269552"/>
              <a:gd name="T15" fmla="*/ 441238 h 11753851"/>
              <a:gd name="T16" fmla="*/ 1547572 w 12269552"/>
              <a:gd name="T17" fmla="*/ 678105 h 11753851"/>
              <a:gd name="T18" fmla="*/ 1419232 w 12269552"/>
              <a:gd name="T19" fmla="*/ 688571 h 11753851"/>
              <a:gd name="T20" fmla="*/ 1275469 w 12269552"/>
              <a:gd name="T21" fmla="*/ 544247 h 11753851"/>
              <a:gd name="T22" fmla="*/ 1050185 w 12269552"/>
              <a:gd name="T23" fmla="*/ 804250 h 11753851"/>
              <a:gd name="T24" fmla="*/ 1256190 w 12269552"/>
              <a:gd name="T25" fmla="*/ 1010268 h 11753851"/>
              <a:gd name="T26" fmla="*/ 1274918 w 12269552"/>
              <a:gd name="T27" fmla="*/ 1130905 h 11753851"/>
              <a:gd name="T28" fmla="*/ 1159247 w 12269552"/>
              <a:gd name="T29" fmla="*/ 1646503 h 11753851"/>
              <a:gd name="T30" fmla="*/ 1063405 w 12269552"/>
              <a:gd name="T31" fmla="*/ 1724724 h 11753851"/>
              <a:gd name="T32" fmla="*/ 965360 w 12269552"/>
              <a:gd name="T33" fmla="*/ 1626672 h 11753851"/>
              <a:gd name="T34" fmla="*/ 968114 w 12269552"/>
              <a:gd name="T35" fmla="*/ 1601884 h 11753851"/>
              <a:gd name="T36" fmla="*/ 1063405 w 12269552"/>
              <a:gd name="T37" fmla="*/ 1179380 h 11753851"/>
              <a:gd name="T38" fmla="*/ 828757 w 12269552"/>
              <a:gd name="T39" fmla="*/ 951327 h 11753851"/>
              <a:gd name="T40" fmla="*/ 627709 w 12269552"/>
              <a:gd name="T41" fmla="*/ 1176075 h 11753851"/>
              <a:gd name="T42" fmla="*/ 508182 w 12269552"/>
              <a:gd name="T43" fmla="*/ 1213533 h 11753851"/>
              <a:gd name="T44" fmla="*/ 100027 w 12269552"/>
              <a:gd name="T45" fmla="*/ 1214084 h 11753851"/>
              <a:gd name="T46" fmla="*/ 2533 w 12269552"/>
              <a:gd name="T47" fmla="*/ 1137515 h 11753851"/>
              <a:gd name="T48" fmla="*/ 75791 w 12269552"/>
              <a:gd name="T49" fmla="*/ 1020735 h 11753851"/>
              <a:gd name="T50" fmla="*/ 100578 w 12269552"/>
              <a:gd name="T51" fmla="*/ 1018531 h 11753851"/>
              <a:gd name="T52" fmla="*/ 451999 w 12269552"/>
              <a:gd name="T53" fmla="*/ 1019633 h 11753851"/>
              <a:gd name="T54" fmla="*/ 971969 w 12269552"/>
              <a:gd name="T55" fmla="*/ 417001 h 11753851"/>
              <a:gd name="T56" fmla="*/ 835918 w 12269552"/>
              <a:gd name="T57" fmla="*/ 416450 h 11753851"/>
              <a:gd name="T58" fmla="*/ 599617 w 12269552"/>
              <a:gd name="T59" fmla="*/ 689122 h 11753851"/>
              <a:gd name="T60" fmla="*/ 541231 w 12269552"/>
              <a:gd name="T61" fmla="*/ 716664 h 11753851"/>
              <a:gd name="T62" fmla="*/ 464667 w 12269552"/>
              <a:gd name="T63" fmla="*/ 640647 h 11753851"/>
              <a:gd name="T64" fmla="*/ 490556 w 12269552"/>
              <a:gd name="T65" fmla="*/ 583358 h 11753851"/>
              <a:gd name="T66" fmla="*/ 745033 w 12269552"/>
              <a:gd name="T67" fmla="*/ 290304 h 11753851"/>
              <a:gd name="T68" fmla="*/ 803970 w 12269552"/>
              <a:gd name="T69" fmla="*/ 262762 h 11753851"/>
              <a:gd name="T70" fmla="*/ 1357685 w 12269552"/>
              <a:gd name="T71" fmla="*/ 0 h 11753851"/>
              <a:gd name="T72" fmla="*/ 1509449 w 12269552"/>
              <a:gd name="T73" fmla="*/ 151764 h 11753851"/>
              <a:gd name="T74" fmla="*/ 1357685 w 12269552"/>
              <a:gd name="T75" fmla="*/ 303527 h 11753851"/>
              <a:gd name="T76" fmla="*/ 1205921 w 12269552"/>
              <a:gd name="T77" fmla="*/ 151764 h 11753851"/>
              <a:gd name="T78" fmla="*/ 1357685 w 12269552"/>
              <a:gd name="T79" fmla="*/ 0 h 117538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269552" h="11753851">
                <a:moveTo>
                  <a:pt x="5478990" y="1790700"/>
                </a:moveTo>
                <a:cubicBezTo>
                  <a:pt x="7986505" y="1790700"/>
                  <a:pt x="7986505" y="1790700"/>
                  <a:pt x="7986505" y="1790700"/>
                </a:cubicBezTo>
                <a:cubicBezTo>
                  <a:pt x="8170440" y="1790700"/>
                  <a:pt x="8335605" y="1862026"/>
                  <a:pt x="8459480" y="1982155"/>
                </a:cubicBezTo>
                <a:cubicBezTo>
                  <a:pt x="10058584" y="3581364"/>
                  <a:pt x="10058584" y="3581364"/>
                  <a:pt x="10058584" y="3581364"/>
                </a:cubicBezTo>
                <a:cubicBezTo>
                  <a:pt x="11383663" y="2256197"/>
                  <a:pt x="11383663" y="2256197"/>
                  <a:pt x="11383663" y="2256197"/>
                </a:cubicBezTo>
                <a:cubicBezTo>
                  <a:pt x="11477507" y="2177363"/>
                  <a:pt x="11597628" y="2132315"/>
                  <a:pt x="11729010" y="2132315"/>
                </a:cubicBezTo>
                <a:cubicBezTo>
                  <a:pt x="12029311" y="2132315"/>
                  <a:pt x="12269552" y="2372572"/>
                  <a:pt x="12269552" y="2669139"/>
                </a:cubicBezTo>
                <a:cubicBezTo>
                  <a:pt x="12269552" y="2796776"/>
                  <a:pt x="12220753" y="2916904"/>
                  <a:pt x="12145678" y="3007000"/>
                </a:cubicBezTo>
                <a:cubicBezTo>
                  <a:pt x="10546573" y="4621226"/>
                  <a:pt x="10546573" y="4621226"/>
                  <a:pt x="10546573" y="4621226"/>
                </a:cubicBezTo>
                <a:cubicBezTo>
                  <a:pt x="10062338" y="5105494"/>
                  <a:pt x="9671946" y="4692552"/>
                  <a:pt x="9671946" y="4692552"/>
                </a:cubicBezTo>
                <a:cubicBezTo>
                  <a:pt x="8692213" y="3709001"/>
                  <a:pt x="8692213" y="3709001"/>
                  <a:pt x="8692213" y="3709001"/>
                </a:cubicBezTo>
                <a:cubicBezTo>
                  <a:pt x="7156923" y="5480895"/>
                  <a:pt x="7156923" y="5480895"/>
                  <a:pt x="7156923" y="5480895"/>
                </a:cubicBezTo>
                <a:cubicBezTo>
                  <a:pt x="8560831" y="6884896"/>
                  <a:pt x="8560831" y="6884896"/>
                  <a:pt x="8560831" y="6884896"/>
                </a:cubicBezTo>
                <a:cubicBezTo>
                  <a:pt x="8560831" y="6884896"/>
                  <a:pt x="8857379" y="7158939"/>
                  <a:pt x="8688459" y="7707025"/>
                </a:cubicBezTo>
                <a:cubicBezTo>
                  <a:pt x="7900169" y="11220781"/>
                  <a:pt x="7900169" y="11220781"/>
                  <a:pt x="7900169" y="11220781"/>
                </a:cubicBezTo>
                <a:cubicBezTo>
                  <a:pt x="7840108" y="11524856"/>
                  <a:pt x="7569837" y="11753851"/>
                  <a:pt x="7247013" y="11753851"/>
                </a:cubicBezTo>
                <a:cubicBezTo>
                  <a:pt x="6879144" y="11753851"/>
                  <a:pt x="6578843" y="11453530"/>
                  <a:pt x="6578843" y="11085637"/>
                </a:cubicBezTo>
                <a:cubicBezTo>
                  <a:pt x="6578843" y="11025572"/>
                  <a:pt x="6586351" y="10969262"/>
                  <a:pt x="6597612" y="10916706"/>
                </a:cubicBezTo>
                <a:cubicBezTo>
                  <a:pt x="7247013" y="8037378"/>
                  <a:pt x="7247013" y="8037378"/>
                  <a:pt x="7247013" y="8037378"/>
                </a:cubicBezTo>
                <a:cubicBezTo>
                  <a:pt x="5647909" y="6483216"/>
                  <a:pt x="5647909" y="6483216"/>
                  <a:pt x="5647909" y="6483216"/>
                </a:cubicBezTo>
                <a:cubicBezTo>
                  <a:pt x="4277784" y="8014854"/>
                  <a:pt x="4277784" y="8014854"/>
                  <a:pt x="4277784" y="8014854"/>
                </a:cubicBezTo>
                <a:cubicBezTo>
                  <a:pt x="4277784" y="8014854"/>
                  <a:pt x="4056312" y="8288897"/>
                  <a:pt x="3463217" y="8270127"/>
                </a:cubicBezTo>
                <a:cubicBezTo>
                  <a:pt x="681676" y="8273881"/>
                  <a:pt x="681676" y="8273881"/>
                  <a:pt x="681676" y="8273881"/>
                </a:cubicBezTo>
                <a:cubicBezTo>
                  <a:pt x="370114" y="8277635"/>
                  <a:pt x="88581" y="8067410"/>
                  <a:pt x="17260" y="7752073"/>
                </a:cubicBezTo>
                <a:cubicBezTo>
                  <a:pt x="-65323" y="7391688"/>
                  <a:pt x="156149" y="7038811"/>
                  <a:pt x="516511" y="6956222"/>
                </a:cubicBezTo>
                <a:cubicBezTo>
                  <a:pt x="572817" y="6944960"/>
                  <a:pt x="629124" y="6941206"/>
                  <a:pt x="685430" y="6941206"/>
                </a:cubicBezTo>
                <a:cubicBezTo>
                  <a:pt x="3080333" y="6948714"/>
                  <a:pt x="3080333" y="6948714"/>
                  <a:pt x="3080333" y="6948714"/>
                </a:cubicBezTo>
                <a:cubicBezTo>
                  <a:pt x="6623888" y="2841824"/>
                  <a:pt x="6623888" y="2841824"/>
                  <a:pt x="6623888" y="2841824"/>
                </a:cubicBezTo>
                <a:lnTo>
                  <a:pt x="5696708" y="2838070"/>
                </a:lnTo>
                <a:cubicBezTo>
                  <a:pt x="4086342" y="4696306"/>
                  <a:pt x="4086342" y="4696306"/>
                  <a:pt x="4086342" y="4696306"/>
                </a:cubicBezTo>
                <a:cubicBezTo>
                  <a:pt x="3992498" y="4812681"/>
                  <a:pt x="3849855" y="4884007"/>
                  <a:pt x="3688443" y="4884007"/>
                </a:cubicBezTo>
                <a:cubicBezTo>
                  <a:pt x="3399403" y="4884007"/>
                  <a:pt x="3166669" y="4651258"/>
                  <a:pt x="3166669" y="4365953"/>
                </a:cubicBezTo>
                <a:cubicBezTo>
                  <a:pt x="3166669" y="4208284"/>
                  <a:pt x="3234237" y="4069386"/>
                  <a:pt x="3343097" y="3975536"/>
                </a:cubicBezTo>
                <a:cubicBezTo>
                  <a:pt x="5077337" y="1978401"/>
                  <a:pt x="5077337" y="1978401"/>
                  <a:pt x="5077337" y="1978401"/>
                </a:cubicBezTo>
                <a:cubicBezTo>
                  <a:pt x="5171181" y="1862026"/>
                  <a:pt x="5313824" y="1790700"/>
                  <a:pt x="5478990" y="1790700"/>
                </a:cubicBezTo>
                <a:close/>
                <a:moveTo>
                  <a:pt x="9252509" y="0"/>
                </a:moveTo>
                <a:cubicBezTo>
                  <a:pt x="9823713" y="0"/>
                  <a:pt x="10286766" y="463053"/>
                  <a:pt x="10286766" y="1034257"/>
                </a:cubicBezTo>
                <a:cubicBezTo>
                  <a:pt x="10286766" y="1605461"/>
                  <a:pt x="9823713" y="2068514"/>
                  <a:pt x="9252509" y="2068514"/>
                </a:cubicBezTo>
                <a:cubicBezTo>
                  <a:pt x="8681305" y="2068514"/>
                  <a:pt x="8218252" y="1605461"/>
                  <a:pt x="8218252" y="1034257"/>
                </a:cubicBezTo>
                <a:cubicBezTo>
                  <a:pt x="8218252" y="463053"/>
                  <a:pt x="8681305" y="0"/>
                  <a:pt x="9252509" y="0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6459221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0512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0512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0512"/>
  <p:tag name="MH_LIBRARY" val="GRAPHIC"/>
  <p:tag name="MH_TYPE" val="Other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3731"/>
  <p:tag name="MH_LIBRARY" val="GRAPHIC"/>
  <p:tag name="MH_TYPE" val="Other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3731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3731"/>
  <p:tag name="MH_LIBRARY" val="GRAPHIC"/>
  <p:tag name="MH_TYPE" val="Other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3731"/>
  <p:tag name="MH_LIBRARY" val="GRAPHIC"/>
  <p:tag name="MH_TYPE" val="Other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3731"/>
  <p:tag name="MH_LIBRARY" val="GRAPHIC"/>
  <p:tag name="MH_TYPE" val="SubTitle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3731"/>
  <p:tag name="MH_LIBRARY" val="GRAPHIC"/>
  <p:tag name="MH_TYPE" val="Other"/>
  <p:tag name="MH_ORDER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3731"/>
  <p:tag name="MH_LIBRARY" val="GRAPHIC"/>
  <p:tag name="MH_TYPE" val="Other"/>
  <p:tag name="MH_ORDER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3731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0512"/>
  <p:tag name="MH_LIBRARY" val="GRAPHIC"/>
  <p:tag name="MH_TYPE" val="Other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3731"/>
  <p:tag name="MH_LIBRARY" val="GRAPHIC"/>
  <p:tag name="MH_TYPE" val="Other"/>
  <p:tag name="MH_ORDER" val="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3731"/>
  <p:tag name="MH_LIBRARY" val="GRAPHIC"/>
  <p:tag name="MH_TYPE" val="Other"/>
  <p:tag name="MH_ORDER" val="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3731"/>
  <p:tag name="MH_LIBRARY" val="GRAPHIC"/>
  <p:tag name="MH_TYPE" val="SubTitle"/>
  <p:tag name="MH_ORDER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3731"/>
  <p:tag name="MH_LIBRARY" val="GRAPHIC"/>
  <p:tag name="MH_TYPE" val="Other"/>
  <p:tag name="MH_ORDER" val="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3731"/>
  <p:tag name="MH_LIBRARY" val="GRAPHIC"/>
  <p:tag name="MH_TYPE" val="Other"/>
  <p:tag name="MH_ORDER" val="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3731"/>
  <p:tag name="MH_LIBRARY" val="GRAPHIC"/>
  <p:tag name="MH_TYPE" val="Other"/>
  <p:tag name="MH_ORDER" val="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3731"/>
  <p:tag name="MH_LIBRARY" val="GRAPHIC"/>
  <p:tag name="MH_TYPE" val="Other"/>
  <p:tag name="MH_ORDER" val="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10444"/>
  <p:tag name="MH_LIBRARY" val="GRAPHIC"/>
  <p:tag name="MH_TYPE" val="Other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10444"/>
  <p:tag name="MH_LIBRARY" val="GRAPHIC"/>
  <p:tag name="MH_TYPE" val="SubTitle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10444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0512"/>
  <p:tag name="MH_LIBRARY" val="GRAPHIC"/>
  <p:tag name="MH_TYPE" val="Other"/>
  <p:tag name="MH_ORDER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10444"/>
  <p:tag name="MH_LIBRARY" val="GRAPHIC"/>
  <p:tag name="MH_TYPE" val="Other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10444"/>
  <p:tag name="MH_LIBRARY" val="GRAPHIC"/>
  <p:tag name="MH_TYPE" val="SubTitle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10444"/>
  <p:tag name="MH_LIBRARY" val="GRAPHIC"/>
  <p:tag name="MH_TYPE" val="Text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50814122606"/>
  <p:tag name="MH_LIBRARY" val="GRAPHIC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22606"/>
  <p:tag name="MH_LIBRARY" val="GRAPHIC"/>
  <p:tag name="MH_TYPE" val="Other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22606"/>
  <p:tag name="MH_LIBRARY" val="GRAPHIC"/>
  <p:tag name="MH_TYPE" val="Other"/>
  <p:tag name="MH_ORDER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22606"/>
  <p:tag name="MH_LIBRARY" val="GRAPHIC"/>
  <p:tag name="MH_TYPE" val="SubTitle"/>
  <p:tag name="MH_ORDER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22606"/>
  <p:tag name="MH_LIBRARY" val="GRAPHIC"/>
  <p:tag name="MH_TYPE" val="Other"/>
  <p:tag name="MH_ORDER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22606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22606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0512"/>
  <p:tag name="MH_LIBRARY" val="GRAPHIC"/>
  <p:tag name="MH_TYPE" val="Other"/>
  <p:tag name="MH_ORDER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22606"/>
  <p:tag name="MH_LIBRARY" val="GRAPHIC"/>
  <p:tag name="MH_TYPE" val="Text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11403"/>
  <p:tag name="MH_LIBRARY" val="GRAPHIC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11403"/>
  <p:tag name="MH_LIBRARY" val="GRAPHIC"/>
  <p:tag name="MH_ORDER" val="Rectangle 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4111403"/>
  <p:tag name="MH_LIBRARY" val="GRAPHIC"/>
  <p:tag name="MH_ORDER" val="文本框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0512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0512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0512"/>
  <p:tag name="MH_LIBRARY" val="GRAPHIC"/>
  <p:tag name="MH_TYPE" val="Other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0512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70512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1036</Words>
  <Application>Microsoft Office PowerPoint</Application>
  <PresentationFormat>自定义</PresentationFormat>
  <Paragraphs>143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第一PPT模板网-WWW.1PPT.COM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qipeng yu</dc:creator>
  <cp:lastModifiedBy>Administrator</cp:lastModifiedBy>
  <cp:revision>214</cp:revision>
  <dcterms:created xsi:type="dcterms:W3CDTF">2015-08-12T09:15:06Z</dcterms:created>
  <dcterms:modified xsi:type="dcterms:W3CDTF">2016-12-19T02:09:43Z</dcterms:modified>
</cp:coreProperties>
</file>