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34"/>
  </p:notesMasterIdLst>
  <p:sldIdLst>
    <p:sldId id="260" r:id="rId3"/>
    <p:sldId id="266" r:id="rId4"/>
    <p:sldId id="294" r:id="rId5"/>
    <p:sldId id="279" r:id="rId6"/>
    <p:sldId id="293" r:id="rId7"/>
    <p:sldId id="265" r:id="rId8"/>
    <p:sldId id="274" r:id="rId9"/>
    <p:sldId id="268" r:id="rId10"/>
    <p:sldId id="302" r:id="rId11"/>
    <p:sldId id="304" r:id="rId12"/>
    <p:sldId id="280" r:id="rId13"/>
    <p:sldId id="303" r:id="rId14"/>
    <p:sldId id="275" r:id="rId15"/>
    <p:sldId id="286" r:id="rId16"/>
    <p:sldId id="296" r:id="rId17"/>
    <p:sldId id="297" r:id="rId18"/>
    <p:sldId id="305" r:id="rId19"/>
    <p:sldId id="298" r:id="rId20"/>
    <p:sldId id="306" r:id="rId21"/>
    <p:sldId id="291" r:id="rId22"/>
    <p:sldId id="272" r:id="rId23"/>
    <p:sldId id="273" r:id="rId24"/>
    <p:sldId id="271" r:id="rId25"/>
    <p:sldId id="299" r:id="rId26"/>
    <p:sldId id="301" r:id="rId27"/>
    <p:sldId id="290" r:id="rId28"/>
    <p:sldId id="281" r:id="rId29"/>
    <p:sldId id="295" r:id="rId30"/>
    <p:sldId id="277" r:id="rId31"/>
    <p:sldId id="307" r:id="rId32"/>
    <p:sldId id="288" r:id="rId33"/>
  </p:sldIdLst>
  <p:sldSz cx="9144000" cy="6858000" type="screen4x3"/>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5" userDrawn="1">
          <p15:clr>
            <a:srgbClr val="A4A3A4"/>
          </p15:clr>
        </p15:guide>
        <p15:guide id="2" pos="5125" userDrawn="1">
          <p15:clr>
            <a:srgbClr val="A4A3A4"/>
          </p15:clr>
        </p15:guide>
        <p15:guide id="3" pos="1519" userDrawn="1">
          <p15:clr>
            <a:srgbClr val="A4A3A4"/>
          </p15:clr>
        </p15:guide>
        <p15:guide id="5" orient="horz" pos="1139" userDrawn="1">
          <p15:clr>
            <a:srgbClr val="A4A3A4"/>
          </p15:clr>
        </p15:guide>
        <p15:guide id="6" orient="horz" pos="2319" userDrawn="1">
          <p15:clr>
            <a:srgbClr val="A4A3A4"/>
          </p15:clr>
        </p15:guide>
        <p15:guide id="7" orient="horz" pos="32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0174AB"/>
    <a:srgbClr val="92D14F"/>
    <a:srgbClr val="BFC0C0"/>
    <a:srgbClr val="9F9D9A"/>
    <a:srgbClr val="0A377B"/>
    <a:srgbClr val="000000"/>
    <a:srgbClr val="083F80"/>
    <a:srgbClr val="1F497D"/>
    <a:srgbClr val="9677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53" autoAdjust="0"/>
    <p:restoredTop sz="94660" autoAdjust="0"/>
  </p:normalViewPr>
  <p:slideViewPr>
    <p:cSldViewPr snapToGrid="0" showGuides="1">
      <p:cViewPr>
        <p:scale>
          <a:sx n="70" d="100"/>
          <a:sy n="70" d="100"/>
        </p:scale>
        <p:origin x="-1602" y="-240"/>
      </p:cViewPr>
      <p:guideLst>
        <p:guide orient="horz" pos="255"/>
        <p:guide orient="horz" pos="1139"/>
        <p:guide orient="horz" pos="2319"/>
        <p:guide orient="horz" pos="3226"/>
        <p:guide pos="5125"/>
        <p:guide pos="1519"/>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7794"/>
    </p:cViewPr>
  </p:sorterViewPr>
  <p:notesViewPr>
    <p:cSldViewPr snapToGrid="0">
      <p:cViewPr varScale="1">
        <p:scale>
          <a:sx n="58" d="100"/>
          <a:sy n="58" d="100"/>
        </p:scale>
        <p:origin x="-280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0AE2CB-4CDB-4CC5-BC07-35F6CCFBC7B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CN" altLang="en-US"/>
        </a:p>
      </dgm:t>
    </dgm:pt>
    <dgm:pt modelId="{E60B7256-830B-4345-813D-7623E6740AB3}">
      <dgm:prSet phldrT="[文本]" custT="1"/>
      <dgm:spPr/>
      <dgm:t>
        <a:bodyPr/>
        <a:lstStyle/>
        <a:p>
          <a:r>
            <a:rPr lang="zh-CN" altLang="en-US" sz="1600" dirty="0" smtClean="0">
              <a:latin typeface="华文宋体" panose="02010600040101010101" pitchFamily="2" charset="-122"/>
              <a:ea typeface="华文宋体" panose="02010600040101010101" pitchFamily="2" charset="-122"/>
            </a:rPr>
            <a:t>数据采集及预处理</a:t>
          </a:r>
          <a:endParaRPr lang="zh-CN" altLang="en-US" sz="1600" dirty="0">
            <a:latin typeface="华文宋体" panose="02010600040101010101" pitchFamily="2" charset="-122"/>
            <a:ea typeface="华文宋体" panose="02010600040101010101" pitchFamily="2" charset="-122"/>
          </a:endParaRPr>
        </a:p>
      </dgm:t>
    </dgm:pt>
    <dgm:pt modelId="{FA2B4247-4A34-43CC-B105-CF95DA034CB6}" type="parTrans" cxnId="{47987DB7-D6D7-489F-AD12-2F798D709E9D}">
      <dgm:prSet/>
      <dgm:spPr/>
      <dgm:t>
        <a:bodyPr/>
        <a:lstStyle/>
        <a:p>
          <a:endParaRPr lang="zh-CN" altLang="en-US"/>
        </a:p>
      </dgm:t>
    </dgm:pt>
    <dgm:pt modelId="{F34BAD24-DD50-4A9A-88DD-70D76E46A0F8}" type="sibTrans" cxnId="{47987DB7-D6D7-489F-AD12-2F798D709E9D}">
      <dgm:prSet/>
      <dgm:spPr/>
      <dgm:t>
        <a:bodyPr/>
        <a:lstStyle/>
        <a:p>
          <a:endParaRPr lang="zh-CN" altLang="en-US"/>
        </a:p>
      </dgm:t>
    </dgm:pt>
    <dgm:pt modelId="{0763D538-CC14-418D-B383-8BFFF5845ED0}">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统计分析获得心血管疾病初始数据集，</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A437B1E3-565A-476B-A75C-23CAE04EF1BE}" type="parTrans" cxnId="{089A3568-AA48-4F7E-995E-5803FBE24DE3}">
      <dgm:prSet/>
      <dgm:spPr/>
      <dgm:t>
        <a:bodyPr/>
        <a:lstStyle/>
        <a:p>
          <a:endParaRPr lang="zh-CN" altLang="en-US"/>
        </a:p>
      </dgm:t>
    </dgm:pt>
    <dgm:pt modelId="{20AA2C6E-73D9-46E9-994F-64AC72F6C053}" type="sibTrans" cxnId="{089A3568-AA48-4F7E-995E-5803FBE24DE3}">
      <dgm:prSet/>
      <dgm:spPr/>
      <dgm:t>
        <a:bodyPr/>
        <a:lstStyle/>
        <a:p>
          <a:endParaRPr lang="zh-CN" altLang="en-US"/>
        </a:p>
      </dgm:t>
    </dgm:pt>
    <dgm:pt modelId="{6EB88972-3D4B-4F65-8144-245EF16089D6}">
      <dgm:prSet custT="1"/>
      <dgm:spPr/>
      <dgm:t>
        <a:bodyPr/>
        <a:lstStyle/>
        <a:p>
          <a:endParaRPr lang="zh-CN" altLang="en-US" sz="1200" dirty="0">
            <a:solidFill>
              <a:srgbClr val="666666"/>
            </a:solidFill>
          </a:endParaRPr>
        </a:p>
      </dgm:t>
    </dgm:pt>
    <dgm:pt modelId="{053642AD-7A1E-419A-8EBD-B71DED441658}" type="parTrans" cxnId="{A7E1C000-DE4C-470E-AC80-B6F5F2FEF737}">
      <dgm:prSet/>
      <dgm:spPr/>
      <dgm:t>
        <a:bodyPr/>
        <a:lstStyle/>
        <a:p>
          <a:endParaRPr lang="zh-CN" altLang="en-US"/>
        </a:p>
      </dgm:t>
    </dgm:pt>
    <dgm:pt modelId="{4F737EFA-FAA4-465E-8F77-9804AF81C6D7}" type="sibTrans" cxnId="{A7E1C000-DE4C-470E-AC80-B6F5F2FEF737}">
      <dgm:prSet/>
      <dgm:spPr/>
      <dgm:t>
        <a:bodyPr/>
        <a:lstStyle/>
        <a:p>
          <a:endParaRPr lang="zh-CN" altLang="en-US"/>
        </a:p>
      </dgm:t>
    </dgm:pt>
    <dgm:pt modelId="{123D02B5-1F2E-4DE9-B265-D0093170A09E}">
      <dgm:prSet phldrT="[文本]" custT="1"/>
      <dgm:spPr/>
      <dgm:t>
        <a:bodyPr/>
        <a:lstStyle/>
        <a:p>
          <a:r>
            <a:rPr lang="en-US" altLang="zh-CN" sz="1600" dirty="0" smtClean="0">
              <a:latin typeface="华文宋体" panose="02010600040101010101" pitchFamily="2" charset="-122"/>
              <a:ea typeface="华文宋体" panose="02010600040101010101" pitchFamily="2" charset="-122"/>
            </a:rPr>
            <a:t>ML-DARS</a:t>
          </a:r>
          <a:r>
            <a:rPr lang="zh-CN" altLang="en-US" sz="1600" dirty="0" smtClean="0">
              <a:latin typeface="华文宋体" panose="02010600040101010101" pitchFamily="2" charset="-122"/>
              <a:ea typeface="华文宋体" panose="02010600040101010101" pitchFamily="2" charset="-122"/>
            </a:rPr>
            <a:t>算法处理数据不均衡问题</a:t>
          </a:r>
          <a:endParaRPr lang="zh-CN" altLang="en-US" sz="1600" dirty="0">
            <a:latin typeface="华文宋体" panose="02010600040101010101" pitchFamily="2" charset="-122"/>
            <a:ea typeface="华文宋体" panose="02010600040101010101" pitchFamily="2" charset="-122"/>
          </a:endParaRPr>
        </a:p>
      </dgm:t>
    </dgm:pt>
    <dgm:pt modelId="{DAC4B3E6-96FE-47BF-A635-967C3C0AA968}" type="sibTrans" cxnId="{DEA3B1A2-234A-4163-A4A6-D7D75DC1B9BC}">
      <dgm:prSet/>
      <dgm:spPr/>
      <dgm:t>
        <a:bodyPr/>
        <a:lstStyle/>
        <a:p>
          <a:endParaRPr lang="zh-CN" altLang="en-US"/>
        </a:p>
      </dgm:t>
    </dgm:pt>
    <dgm:pt modelId="{5D780127-E9F3-49D9-83AF-692EB91DAF53}" type="parTrans" cxnId="{DEA3B1A2-234A-4163-A4A6-D7D75DC1B9BC}">
      <dgm:prSet/>
      <dgm:spPr/>
      <dgm:t>
        <a:bodyPr/>
        <a:lstStyle/>
        <a:p>
          <a:endParaRPr lang="zh-CN" altLang="en-US"/>
        </a:p>
      </dgm:t>
    </dgm:pt>
    <dgm:pt modelId="{75A2F2C8-D68E-418E-9543-495CEA720161}">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异常值、缺失值检测处理和二次特征选择</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547A8FAC-72C9-4492-9D80-C4C3CC6899D5}" type="parTrans" cxnId="{D883AB99-FD5A-4BE0-BC78-37A9EAD581D9}">
      <dgm:prSet/>
      <dgm:spPr/>
      <dgm:t>
        <a:bodyPr/>
        <a:lstStyle/>
        <a:p>
          <a:endParaRPr lang="zh-CN" altLang="en-US"/>
        </a:p>
      </dgm:t>
    </dgm:pt>
    <dgm:pt modelId="{1FD7A1DD-9C01-41DA-BA6C-50C08EFC1366}" type="sibTrans" cxnId="{D883AB99-FD5A-4BE0-BC78-37A9EAD581D9}">
      <dgm:prSet/>
      <dgm:spPr/>
      <dgm:t>
        <a:bodyPr/>
        <a:lstStyle/>
        <a:p>
          <a:endParaRPr lang="zh-CN" altLang="en-US"/>
        </a:p>
      </dgm:t>
    </dgm:pt>
    <dgm:pt modelId="{16AA2FF7-0ED5-4DD1-A71F-EBEE3FEC4D7E}">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设计实现采集预处理过程。</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ACAA0BAA-9DC9-48A8-A71A-482005584438}" type="parTrans" cxnId="{4D9DF0C5-A81A-42C0-B71F-CA6A9EDEC427}">
      <dgm:prSet/>
      <dgm:spPr/>
      <dgm:t>
        <a:bodyPr/>
        <a:lstStyle/>
        <a:p>
          <a:endParaRPr lang="zh-CN" altLang="en-US"/>
        </a:p>
      </dgm:t>
    </dgm:pt>
    <dgm:pt modelId="{456B78D7-4991-4827-AC0B-97F7898E8082}" type="sibTrans" cxnId="{4D9DF0C5-A81A-42C0-B71F-CA6A9EDEC427}">
      <dgm:prSet/>
      <dgm:spPr/>
      <dgm:t>
        <a:bodyPr/>
        <a:lstStyle/>
        <a:p>
          <a:endParaRPr lang="zh-CN" altLang="en-US"/>
        </a:p>
      </dgm:t>
    </dgm:pt>
    <dgm:pt modelId="{BF9A45E2-C7FC-43BC-8ADC-3A7CA72D219E}">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在心血管疾病数据集和两种不同的公开数据集上实验验证和对比。</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C4C644DB-CF0C-451C-BB43-54B5189BE29B}" type="sibTrans" cxnId="{C7A237AC-1954-4C50-BD66-AA7AC032908F}">
      <dgm:prSet/>
      <dgm:spPr/>
      <dgm:t>
        <a:bodyPr/>
        <a:lstStyle/>
        <a:p>
          <a:endParaRPr lang="zh-CN" altLang="en-US"/>
        </a:p>
      </dgm:t>
    </dgm:pt>
    <dgm:pt modelId="{9CCFB036-B981-47DD-9539-11A2D930151F}" type="parTrans" cxnId="{C7A237AC-1954-4C50-BD66-AA7AC032908F}">
      <dgm:prSet/>
      <dgm:spPr/>
      <dgm:t>
        <a:bodyPr/>
        <a:lstStyle/>
        <a:p>
          <a:endParaRPr lang="zh-CN" altLang="en-US"/>
        </a:p>
      </dgm:t>
    </dgm:pt>
    <dgm:pt modelId="{6ECA9E1D-DA45-4B0B-97E6-67D5363A7D7F}">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提出了欠采样、过采样过程相结合的算法</a:t>
          </a:r>
          <a:r>
            <a:rPr lang="en-US" altLang="en-US" sz="1600" dirty="0" smtClean="0">
              <a:solidFill>
                <a:schemeClr val="tx1"/>
              </a:solidFill>
              <a:latin typeface="华文宋体" panose="02010600040101010101" pitchFamily="2" charset="-122"/>
              <a:ea typeface="华文宋体" panose="02010600040101010101" pitchFamily="2" charset="-122"/>
            </a:rPr>
            <a:t>ML-DARS</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99BA01A6-5B2A-438C-A44F-015A53439530}" type="sibTrans" cxnId="{E65178AF-20A2-4120-B2DA-01E8843A9A2A}">
      <dgm:prSet/>
      <dgm:spPr/>
      <dgm:t>
        <a:bodyPr/>
        <a:lstStyle/>
        <a:p>
          <a:endParaRPr lang="zh-CN" altLang="en-US"/>
        </a:p>
      </dgm:t>
    </dgm:pt>
    <dgm:pt modelId="{0E759308-F8E2-4A5E-B1FB-E058D90B7531}" type="parTrans" cxnId="{E65178AF-20A2-4120-B2DA-01E8843A9A2A}">
      <dgm:prSet/>
      <dgm:spPr/>
      <dgm:t>
        <a:bodyPr/>
        <a:lstStyle/>
        <a:p>
          <a:endParaRPr lang="zh-CN" altLang="en-US"/>
        </a:p>
      </dgm:t>
    </dgm:pt>
    <dgm:pt modelId="{A3219E46-8FCD-4745-952B-C67F84FBA534}">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分析多标签特性</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B800730B-D5B2-4E92-9759-7EB131DBDDB1}" type="sibTrans" cxnId="{4D7C77C7-6212-43A3-A1DA-6B2056AF85DB}">
      <dgm:prSet/>
      <dgm:spPr/>
      <dgm:t>
        <a:bodyPr/>
        <a:lstStyle/>
        <a:p>
          <a:endParaRPr lang="zh-CN" altLang="en-US"/>
        </a:p>
      </dgm:t>
    </dgm:pt>
    <dgm:pt modelId="{D4C05E80-73BF-4A54-A2FD-22B367F90E33}" type="parTrans" cxnId="{4D7C77C7-6212-43A3-A1DA-6B2056AF85DB}">
      <dgm:prSet/>
      <dgm:spPr/>
      <dgm:t>
        <a:bodyPr/>
        <a:lstStyle/>
        <a:p>
          <a:endParaRPr lang="zh-CN" altLang="en-US"/>
        </a:p>
      </dgm:t>
    </dgm:pt>
    <dgm:pt modelId="{B64A19D8-69EE-4FE2-8ED0-444A30E26C42}">
      <dgm:prSet phldrT="[文本]" custT="1"/>
      <dgm:spPr/>
      <dgm:t>
        <a:bodyPr/>
        <a:lstStyle/>
        <a:p>
          <a:r>
            <a:rPr lang="zh-CN" altLang="en-US" sz="1600" dirty="0" smtClean="0">
              <a:latin typeface="华文宋体" panose="02010600040101010101" pitchFamily="2" charset="-122"/>
              <a:ea typeface="华文宋体" panose="02010600040101010101" pitchFamily="2" charset="-122"/>
            </a:rPr>
            <a:t>建立心血管疾病预测模型</a:t>
          </a:r>
          <a:endParaRPr lang="zh-CN" altLang="en-US" sz="1600" dirty="0">
            <a:latin typeface="华文宋体" panose="02010600040101010101" pitchFamily="2" charset="-122"/>
            <a:ea typeface="华文宋体" panose="02010600040101010101" pitchFamily="2" charset="-122"/>
          </a:endParaRPr>
        </a:p>
      </dgm:t>
    </dgm:pt>
    <dgm:pt modelId="{915E44A6-AD2C-4BE5-A1F5-E3108DB7F944}" type="sibTrans" cxnId="{58427AFA-C02A-4C85-9F64-C7E62C0DC3E9}">
      <dgm:prSet/>
      <dgm:spPr/>
      <dgm:t>
        <a:bodyPr/>
        <a:lstStyle/>
        <a:p>
          <a:endParaRPr lang="zh-CN" altLang="en-US"/>
        </a:p>
      </dgm:t>
    </dgm:pt>
    <dgm:pt modelId="{F53C639A-A3A8-46B3-BAAE-B32680BFD8DA}" type="parTrans" cxnId="{58427AFA-C02A-4C85-9F64-C7E62C0DC3E9}">
      <dgm:prSet/>
      <dgm:spPr/>
      <dgm:t>
        <a:bodyPr/>
        <a:lstStyle/>
        <a:p>
          <a:endParaRPr lang="zh-CN" altLang="en-US"/>
        </a:p>
      </dgm:t>
    </dgm:pt>
    <dgm:pt modelId="{C43161F8-9879-4825-9E2B-42AABAF9D9D3}">
      <dgm:prSet custT="1"/>
      <dgm:spPr/>
      <dgm:t>
        <a:bodyPr/>
        <a:lstStyle/>
        <a:p>
          <a:endParaRPr lang="zh-CN" altLang="en-US" sz="1600" dirty="0">
            <a:solidFill>
              <a:schemeClr val="tx1"/>
            </a:solidFill>
          </a:endParaRPr>
        </a:p>
      </dgm:t>
    </dgm:pt>
    <dgm:pt modelId="{BBF9BF45-66A1-4153-B82C-6126D6750CD9}" type="sibTrans" cxnId="{DBB8DAD1-B64D-4639-9696-A66D6EF4ECE9}">
      <dgm:prSet/>
      <dgm:spPr/>
      <dgm:t>
        <a:bodyPr/>
        <a:lstStyle/>
        <a:p>
          <a:endParaRPr lang="zh-CN" altLang="en-US"/>
        </a:p>
      </dgm:t>
    </dgm:pt>
    <dgm:pt modelId="{8ACA4300-9354-4FB6-BF3F-73F7893B234D}" type="parTrans" cxnId="{DBB8DAD1-B64D-4639-9696-A66D6EF4ECE9}">
      <dgm:prSet/>
      <dgm:spPr/>
      <dgm:t>
        <a:bodyPr/>
        <a:lstStyle/>
        <a:p>
          <a:endParaRPr lang="zh-CN" altLang="en-US"/>
        </a:p>
      </dgm:t>
    </dgm:pt>
    <dgm:pt modelId="{00A9E911-2A00-4A2A-B06F-C3ED88F96540}">
      <dgm:prSet phldrT="[文本]" custT="1"/>
      <dgm:spPr/>
      <dgm:t>
        <a:bodyPr/>
        <a:lstStyle/>
        <a:p>
          <a:r>
            <a:rPr lang="en-US" altLang="en-US" sz="1600" dirty="0" smtClean="0">
              <a:solidFill>
                <a:schemeClr val="tx1"/>
              </a:solidFill>
              <a:latin typeface="华文宋体" panose="02010600040101010101" pitchFamily="2" charset="-122"/>
              <a:ea typeface="华文宋体" panose="02010600040101010101" pitchFamily="2" charset="-122"/>
            </a:rPr>
            <a:t>ML-KNN</a:t>
          </a:r>
          <a:r>
            <a:rPr lang="zh-CN" altLang="en-US" sz="1600" dirty="0" smtClean="0">
              <a:solidFill>
                <a:schemeClr val="tx1"/>
              </a:solidFill>
              <a:latin typeface="华文宋体" panose="02010600040101010101" pitchFamily="2" charset="-122"/>
              <a:ea typeface="华文宋体" panose="02010600040101010101" pitchFamily="2" charset="-122"/>
            </a:rPr>
            <a:t>误分类权重为加权，最后以</a:t>
          </a:r>
          <a:r>
            <a:rPr lang="en-US" altLang="en-US" sz="1600" dirty="0" smtClean="0">
              <a:solidFill>
                <a:schemeClr val="tx1"/>
              </a:solidFill>
              <a:latin typeface="华文宋体" panose="02010600040101010101" pitchFamily="2" charset="-122"/>
              <a:ea typeface="华文宋体" panose="02010600040101010101" pitchFamily="2" charset="-122"/>
            </a:rPr>
            <a:t>ML-DARS</a:t>
          </a:r>
          <a:r>
            <a:rPr lang="zh-CN" altLang="en-US" sz="1600" dirty="0" smtClean="0">
              <a:solidFill>
                <a:schemeClr val="tx1"/>
              </a:solidFill>
              <a:latin typeface="华文宋体" panose="02010600040101010101" pitchFamily="2" charset="-122"/>
              <a:ea typeface="华文宋体" panose="02010600040101010101" pitchFamily="2" charset="-122"/>
            </a:rPr>
            <a:t>算法处理后得心血管疾病数据集作为模型输入数据进行了实验验证。</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79E2A25A-9F29-49B7-BCBA-D80DB5377C47}" type="sibTrans" cxnId="{97A6E1CA-97EB-49C5-96C3-0078FC1DE8DD}">
      <dgm:prSet/>
      <dgm:spPr/>
      <dgm:t>
        <a:bodyPr/>
        <a:lstStyle/>
        <a:p>
          <a:endParaRPr lang="zh-CN" altLang="en-US"/>
        </a:p>
      </dgm:t>
    </dgm:pt>
    <dgm:pt modelId="{0212E307-78D3-48C2-A627-1A67446F2BD5}" type="parTrans" cxnId="{97A6E1CA-97EB-49C5-96C3-0078FC1DE8DD}">
      <dgm:prSet/>
      <dgm:spPr/>
      <dgm:t>
        <a:bodyPr/>
        <a:lstStyle/>
        <a:p>
          <a:endParaRPr lang="zh-CN" altLang="en-US"/>
        </a:p>
      </dgm:t>
    </dgm:pt>
    <dgm:pt modelId="{7C6396EF-D76E-4314-942E-17B4F0E74C0C}">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大小类标签对应样本集分批混洗的方式应用</a:t>
          </a:r>
          <a:r>
            <a:rPr lang="en-US" altLang="en-US" sz="1600" dirty="0" smtClean="0">
              <a:solidFill>
                <a:schemeClr val="tx1"/>
              </a:solidFill>
              <a:latin typeface="华文宋体" panose="02010600040101010101" pitchFamily="2" charset="-122"/>
              <a:ea typeface="华文宋体" panose="02010600040101010101" pitchFamily="2" charset="-122"/>
            </a:rPr>
            <a:t>RAKEL</a:t>
          </a:r>
          <a:r>
            <a:rPr lang="zh-CN" altLang="en-US" sz="1600" dirty="0" smtClean="0">
              <a:solidFill>
                <a:schemeClr val="tx1"/>
              </a:solidFill>
              <a:latin typeface="华文宋体" panose="02010600040101010101" pitchFamily="2" charset="-122"/>
              <a:ea typeface="华文宋体" panose="02010600040101010101" pitchFamily="2" charset="-122"/>
            </a:rPr>
            <a:t>算法。</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10CDD459-2CBA-45D7-BBC6-C3D898857DB6}" type="sibTrans" cxnId="{EF3197BB-43F6-455E-96EE-7CCBC4427DF3}">
      <dgm:prSet/>
      <dgm:spPr/>
      <dgm:t>
        <a:bodyPr/>
        <a:lstStyle/>
        <a:p>
          <a:endParaRPr lang="zh-CN" altLang="en-US"/>
        </a:p>
      </dgm:t>
    </dgm:pt>
    <dgm:pt modelId="{A898B528-1D62-48A3-AD19-269BB2807228}" type="parTrans" cxnId="{EF3197BB-43F6-455E-96EE-7CCBC4427DF3}">
      <dgm:prSet/>
      <dgm:spPr/>
      <dgm:t>
        <a:bodyPr/>
        <a:lstStyle/>
        <a:p>
          <a:endParaRPr lang="zh-CN" altLang="en-US"/>
        </a:p>
      </dgm:t>
    </dgm:pt>
    <dgm:pt modelId="{D6D7B17D-148E-4E34-B6F5-C8BF242DC76D}">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基于混合策略的多标签分类框架建立心血管疾病预测模型</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7CB1391A-8E97-4B77-8A2E-B373618DAAF5}" type="sibTrans" cxnId="{0ED74821-C2CD-42CD-90BF-FAD30BDC1B6D}">
      <dgm:prSet/>
      <dgm:spPr/>
      <dgm:t>
        <a:bodyPr/>
        <a:lstStyle/>
        <a:p>
          <a:endParaRPr lang="zh-CN" altLang="en-US"/>
        </a:p>
      </dgm:t>
    </dgm:pt>
    <dgm:pt modelId="{EC347F27-CEA3-42D2-8939-76061512D10F}" type="parTrans" cxnId="{0ED74821-C2CD-42CD-90BF-FAD30BDC1B6D}">
      <dgm:prSet/>
      <dgm:spPr/>
      <dgm:t>
        <a:bodyPr/>
        <a:lstStyle/>
        <a:p>
          <a:endParaRPr lang="zh-CN" altLang="en-US"/>
        </a:p>
      </dgm:t>
    </dgm:pt>
    <dgm:pt modelId="{CFFBA940-F6C8-4F44-B3BF-87A6A8BE7CF0}">
      <dgm:prSet phldrT="[文本]" custT="1"/>
      <dgm:spPr/>
      <dgm:t>
        <a:bodyPr/>
        <a:lstStyle/>
        <a:p>
          <a:r>
            <a:rPr lang="zh-CN" altLang="en-US" sz="1600" dirty="0" smtClean="0">
              <a:solidFill>
                <a:schemeClr val="tx1"/>
              </a:solidFill>
              <a:latin typeface="华文宋体" panose="02010600040101010101" pitchFamily="2" charset="-122"/>
              <a:ea typeface="华文宋体" panose="02010600040101010101" pitchFamily="2" charset="-122"/>
            </a:rPr>
            <a:t>分析数据集医学特性。</a:t>
          </a:r>
          <a:endParaRPr lang="zh-CN" altLang="en-US" sz="1600" dirty="0">
            <a:solidFill>
              <a:schemeClr val="tx1"/>
            </a:solidFill>
            <a:latin typeface="华文宋体" panose="02010600040101010101" pitchFamily="2" charset="-122"/>
            <a:ea typeface="华文宋体" panose="02010600040101010101" pitchFamily="2" charset="-122"/>
          </a:endParaRPr>
        </a:p>
      </dgm:t>
    </dgm:pt>
    <dgm:pt modelId="{D14F64C4-695A-452A-BD1E-8126E5D80FC7}" type="sibTrans" cxnId="{21F8B51B-6603-42E5-B6AE-6A758BEDB135}">
      <dgm:prSet/>
      <dgm:spPr/>
      <dgm:t>
        <a:bodyPr/>
        <a:lstStyle/>
        <a:p>
          <a:endParaRPr lang="zh-CN" altLang="en-US"/>
        </a:p>
      </dgm:t>
    </dgm:pt>
    <dgm:pt modelId="{F7006AC3-58DE-4A93-8E07-147BFB938472}" type="parTrans" cxnId="{21F8B51B-6603-42E5-B6AE-6A758BEDB135}">
      <dgm:prSet/>
      <dgm:spPr/>
      <dgm:t>
        <a:bodyPr/>
        <a:lstStyle/>
        <a:p>
          <a:endParaRPr lang="zh-CN" altLang="en-US"/>
        </a:p>
      </dgm:t>
    </dgm:pt>
    <dgm:pt modelId="{43AE1CD1-9E1A-472D-A433-15DB90018855}" type="pres">
      <dgm:prSet presAssocID="{220AE2CB-4CDB-4CC5-BC07-35F6CCFBC7B5}" presName="Name0" presStyleCnt="0">
        <dgm:presLayoutVars>
          <dgm:dir/>
          <dgm:animLvl val="lvl"/>
          <dgm:resizeHandles val="exact"/>
        </dgm:presLayoutVars>
      </dgm:prSet>
      <dgm:spPr/>
      <dgm:t>
        <a:bodyPr/>
        <a:lstStyle/>
        <a:p>
          <a:endParaRPr lang="zh-CN" altLang="en-US"/>
        </a:p>
      </dgm:t>
    </dgm:pt>
    <dgm:pt modelId="{4E4F7515-1A8D-4A74-A17E-5058FF332ABB}" type="pres">
      <dgm:prSet presAssocID="{220AE2CB-4CDB-4CC5-BC07-35F6CCFBC7B5}" presName="tSp" presStyleCnt="0"/>
      <dgm:spPr/>
    </dgm:pt>
    <dgm:pt modelId="{2CD86701-DC92-4889-9513-9F2757979649}" type="pres">
      <dgm:prSet presAssocID="{220AE2CB-4CDB-4CC5-BC07-35F6CCFBC7B5}" presName="bSp" presStyleCnt="0"/>
      <dgm:spPr/>
    </dgm:pt>
    <dgm:pt modelId="{3B686148-E2E9-4130-8407-E8A78ABBC10F}" type="pres">
      <dgm:prSet presAssocID="{220AE2CB-4CDB-4CC5-BC07-35F6CCFBC7B5}" presName="process" presStyleCnt="0"/>
      <dgm:spPr/>
    </dgm:pt>
    <dgm:pt modelId="{9224E957-5D9D-4378-9672-8F73F349EE33}" type="pres">
      <dgm:prSet presAssocID="{E60B7256-830B-4345-813D-7623E6740AB3}" presName="composite1" presStyleCnt="0"/>
      <dgm:spPr/>
    </dgm:pt>
    <dgm:pt modelId="{8FD8C932-EF43-4448-BD8F-8AC2A186E277}" type="pres">
      <dgm:prSet presAssocID="{E60B7256-830B-4345-813D-7623E6740AB3}" presName="dummyNode1" presStyleLbl="node1" presStyleIdx="0" presStyleCnt="3"/>
      <dgm:spPr/>
    </dgm:pt>
    <dgm:pt modelId="{06620A65-EFAF-42F3-BF4A-B76CE45E353D}" type="pres">
      <dgm:prSet presAssocID="{E60B7256-830B-4345-813D-7623E6740AB3}" presName="childNode1" presStyleLbl="bgAcc1" presStyleIdx="0" presStyleCnt="3" custScaleX="123746" custScaleY="163597" custLinFactNeighborX="3341" custLinFactNeighborY="15592">
        <dgm:presLayoutVars>
          <dgm:bulletEnabled val="1"/>
        </dgm:presLayoutVars>
      </dgm:prSet>
      <dgm:spPr/>
      <dgm:t>
        <a:bodyPr/>
        <a:lstStyle/>
        <a:p>
          <a:endParaRPr lang="zh-CN" altLang="en-US"/>
        </a:p>
      </dgm:t>
    </dgm:pt>
    <dgm:pt modelId="{99DC942F-3BDF-4621-8335-BD3D0A6BFDC5}" type="pres">
      <dgm:prSet presAssocID="{E60B7256-830B-4345-813D-7623E6740AB3}" presName="childNode1tx" presStyleLbl="bgAcc1" presStyleIdx="0" presStyleCnt="3">
        <dgm:presLayoutVars>
          <dgm:bulletEnabled val="1"/>
        </dgm:presLayoutVars>
      </dgm:prSet>
      <dgm:spPr/>
      <dgm:t>
        <a:bodyPr/>
        <a:lstStyle/>
        <a:p>
          <a:endParaRPr lang="zh-CN" altLang="en-US"/>
        </a:p>
      </dgm:t>
    </dgm:pt>
    <dgm:pt modelId="{6DBEBB4A-0BB4-4B36-938E-68B796830AF8}" type="pres">
      <dgm:prSet presAssocID="{E60B7256-830B-4345-813D-7623E6740AB3}" presName="parentNode1" presStyleLbl="node1" presStyleIdx="0" presStyleCnt="3" custScaleX="118104" custScaleY="76023" custLinFactY="9285" custLinFactNeighborX="1626" custLinFactNeighborY="100000">
        <dgm:presLayoutVars>
          <dgm:chMax val="1"/>
          <dgm:bulletEnabled val="1"/>
        </dgm:presLayoutVars>
      </dgm:prSet>
      <dgm:spPr/>
      <dgm:t>
        <a:bodyPr/>
        <a:lstStyle/>
        <a:p>
          <a:endParaRPr lang="zh-CN" altLang="en-US"/>
        </a:p>
      </dgm:t>
    </dgm:pt>
    <dgm:pt modelId="{2145BF32-A985-4B03-9A8E-6FC45BECBF33}" type="pres">
      <dgm:prSet presAssocID="{E60B7256-830B-4345-813D-7623E6740AB3}" presName="connSite1" presStyleCnt="0"/>
      <dgm:spPr/>
    </dgm:pt>
    <dgm:pt modelId="{D2E2ADC2-5A5F-44FB-8D29-3A0CC54187D8}" type="pres">
      <dgm:prSet presAssocID="{F34BAD24-DD50-4A9A-88DD-70D76E46A0F8}" presName="Name9" presStyleLbl="sibTrans2D1" presStyleIdx="0" presStyleCnt="2"/>
      <dgm:spPr/>
      <dgm:t>
        <a:bodyPr/>
        <a:lstStyle/>
        <a:p>
          <a:endParaRPr lang="zh-CN" altLang="en-US"/>
        </a:p>
      </dgm:t>
    </dgm:pt>
    <dgm:pt modelId="{0A57991F-B2C7-4581-B205-1BD68A177062}" type="pres">
      <dgm:prSet presAssocID="{123D02B5-1F2E-4DE9-B265-D0093170A09E}" presName="composite2" presStyleCnt="0"/>
      <dgm:spPr/>
    </dgm:pt>
    <dgm:pt modelId="{70E14D5A-ED2D-4E4E-9E4C-618CDC20591F}" type="pres">
      <dgm:prSet presAssocID="{123D02B5-1F2E-4DE9-B265-D0093170A09E}" presName="dummyNode2" presStyleLbl="node1" presStyleIdx="0" presStyleCnt="3"/>
      <dgm:spPr/>
    </dgm:pt>
    <dgm:pt modelId="{1256512D-695D-45C3-9E0C-09D2005CF0D9}" type="pres">
      <dgm:prSet presAssocID="{123D02B5-1F2E-4DE9-B265-D0093170A09E}" presName="childNode2" presStyleLbl="bgAcc1" presStyleIdx="1" presStyleCnt="3" custScaleX="147929" custScaleY="227565" custLinFactNeighborX="1636" custLinFactNeighborY="33100">
        <dgm:presLayoutVars>
          <dgm:bulletEnabled val="1"/>
        </dgm:presLayoutVars>
      </dgm:prSet>
      <dgm:spPr/>
      <dgm:t>
        <a:bodyPr/>
        <a:lstStyle/>
        <a:p>
          <a:endParaRPr lang="zh-CN" altLang="en-US"/>
        </a:p>
      </dgm:t>
    </dgm:pt>
    <dgm:pt modelId="{AAE8660F-0D29-4D1F-A5F9-E20056F6ABC1}" type="pres">
      <dgm:prSet presAssocID="{123D02B5-1F2E-4DE9-B265-D0093170A09E}" presName="childNode2tx" presStyleLbl="bgAcc1" presStyleIdx="1" presStyleCnt="3">
        <dgm:presLayoutVars>
          <dgm:bulletEnabled val="1"/>
        </dgm:presLayoutVars>
      </dgm:prSet>
      <dgm:spPr/>
      <dgm:t>
        <a:bodyPr/>
        <a:lstStyle/>
        <a:p>
          <a:endParaRPr lang="zh-CN" altLang="en-US"/>
        </a:p>
      </dgm:t>
    </dgm:pt>
    <dgm:pt modelId="{F07B6192-1307-4EE2-A3B1-C6EA327F5A0E}" type="pres">
      <dgm:prSet presAssocID="{123D02B5-1F2E-4DE9-B265-D0093170A09E}" presName="parentNode2" presStyleLbl="node1" presStyleIdx="1" presStyleCnt="3" custScaleX="133630" custScaleY="89997" custLinFactNeighborX="-5757" custLinFactNeighborY="-44667">
        <dgm:presLayoutVars>
          <dgm:chMax val="0"/>
          <dgm:bulletEnabled val="1"/>
        </dgm:presLayoutVars>
      </dgm:prSet>
      <dgm:spPr/>
      <dgm:t>
        <a:bodyPr/>
        <a:lstStyle/>
        <a:p>
          <a:endParaRPr lang="zh-CN" altLang="en-US"/>
        </a:p>
      </dgm:t>
    </dgm:pt>
    <dgm:pt modelId="{45F65C6B-8F03-4BFA-A633-3841022A92E8}" type="pres">
      <dgm:prSet presAssocID="{123D02B5-1F2E-4DE9-B265-D0093170A09E}" presName="connSite2" presStyleCnt="0"/>
      <dgm:spPr/>
    </dgm:pt>
    <dgm:pt modelId="{C5C10D25-4205-4727-BDA9-D9B1A4C38415}" type="pres">
      <dgm:prSet presAssocID="{DAC4B3E6-96FE-47BF-A635-967C3C0AA968}" presName="Name18" presStyleLbl="sibTrans2D1" presStyleIdx="1" presStyleCnt="2"/>
      <dgm:spPr/>
      <dgm:t>
        <a:bodyPr/>
        <a:lstStyle/>
        <a:p>
          <a:endParaRPr lang="zh-CN" altLang="en-US"/>
        </a:p>
      </dgm:t>
    </dgm:pt>
    <dgm:pt modelId="{5979E27B-8F11-430D-BFEF-FE29EE78DAD7}" type="pres">
      <dgm:prSet presAssocID="{B64A19D8-69EE-4FE2-8ED0-444A30E26C42}" presName="composite1" presStyleCnt="0"/>
      <dgm:spPr/>
    </dgm:pt>
    <dgm:pt modelId="{1FE65541-1D26-4881-A8B2-7074D3E7A8AC}" type="pres">
      <dgm:prSet presAssocID="{B64A19D8-69EE-4FE2-8ED0-444A30E26C42}" presName="dummyNode1" presStyleLbl="node1" presStyleIdx="1" presStyleCnt="3"/>
      <dgm:spPr/>
    </dgm:pt>
    <dgm:pt modelId="{222D76CE-4033-4E86-A338-ACAFCBC4A9D6}" type="pres">
      <dgm:prSet presAssocID="{B64A19D8-69EE-4FE2-8ED0-444A30E26C42}" presName="childNode1" presStyleLbl="bgAcc1" presStyleIdx="2" presStyleCnt="3" custScaleX="186483" custScaleY="214483" custLinFactNeighborX="-1276" custLinFactNeighborY="36402">
        <dgm:presLayoutVars>
          <dgm:bulletEnabled val="1"/>
        </dgm:presLayoutVars>
      </dgm:prSet>
      <dgm:spPr/>
      <dgm:t>
        <a:bodyPr/>
        <a:lstStyle/>
        <a:p>
          <a:endParaRPr lang="zh-CN" altLang="en-US"/>
        </a:p>
      </dgm:t>
    </dgm:pt>
    <dgm:pt modelId="{2C6A7EC4-8B10-467D-82F4-A722291A5AD6}" type="pres">
      <dgm:prSet presAssocID="{B64A19D8-69EE-4FE2-8ED0-444A30E26C42}" presName="childNode1tx" presStyleLbl="bgAcc1" presStyleIdx="2" presStyleCnt="3">
        <dgm:presLayoutVars>
          <dgm:bulletEnabled val="1"/>
        </dgm:presLayoutVars>
      </dgm:prSet>
      <dgm:spPr/>
      <dgm:t>
        <a:bodyPr/>
        <a:lstStyle/>
        <a:p>
          <a:endParaRPr lang="zh-CN" altLang="en-US"/>
        </a:p>
      </dgm:t>
    </dgm:pt>
    <dgm:pt modelId="{201B3504-44A9-4ED0-8E19-F1F3406DC509}" type="pres">
      <dgm:prSet presAssocID="{B64A19D8-69EE-4FE2-8ED0-444A30E26C42}" presName="parentNode1" presStyleLbl="node1" presStyleIdx="2" presStyleCnt="3" custScaleX="160122" custScaleY="94057" custLinFactY="100000" custLinFactNeighborX="9809" custLinFactNeighborY="114541">
        <dgm:presLayoutVars>
          <dgm:chMax val="1"/>
          <dgm:bulletEnabled val="1"/>
        </dgm:presLayoutVars>
      </dgm:prSet>
      <dgm:spPr/>
      <dgm:t>
        <a:bodyPr/>
        <a:lstStyle/>
        <a:p>
          <a:endParaRPr lang="zh-CN" altLang="en-US"/>
        </a:p>
      </dgm:t>
    </dgm:pt>
    <dgm:pt modelId="{0C6E78BB-6001-4203-A438-65410E162853}" type="pres">
      <dgm:prSet presAssocID="{B64A19D8-69EE-4FE2-8ED0-444A30E26C42}" presName="connSite1" presStyleCnt="0"/>
      <dgm:spPr/>
    </dgm:pt>
  </dgm:ptLst>
  <dgm:cxnLst>
    <dgm:cxn modelId="{8992DACD-BE48-4F5C-B2D7-F033A9856B27}" type="presOf" srcId="{CFFBA940-F6C8-4F44-B3BF-87A6A8BE7CF0}" destId="{222D76CE-4033-4E86-A338-ACAFCBC4A9D6}" srcOrd="0" destOrd="0" presId="urn:microsoft.com/office/officeart/2005/8/layout/hProcess4"/>
    <dgm:cxn modelId="{2B2736FA-4402-491E-8E11-A2208C78A44B}" type="presOf" srcId="{75A2F2C8-D68E-418E-9543-495CEA720161}" destId="{06620A65-EFAF-42F3-BF4A-B76CE45E353D}" srcOrd="0" destOrd="1" presId="urn:microsoft.com/office/officeart/2005/8/layout/hProcess4"/>
    <dgm:cxn modelId="{4D7C77C7-6212-43A3-A1DA-6B2056AF85DB}" srcId="{123D02B5-1F2E-4DE9-B265-D0093170A09E}" destId="{A3219E46-8FCD-4745-952B-C67F84FBA534}" srcOrd="0" destOrd="0" parTransId="{D4C05E80-73BF-4A54-A2FD-22B367F90E33}" sibTransId="{B800730B-D5B2-4E92-9759-7EB131DBDDB1}"/>
    <dgm:cxn modelId="{078D9288-4FAA-4AE6-BF4C-426EC1E9787A}" type="presOf" srcId="{6ECA9E1D-DA45-4B0B-97E6-67D5363A7D7F}" destId="{AAE8660F-0D29-4D1F-A5F9-E20056F6ABC1}" srcOrd="1" destOrd="1" presId="urn:microsoft.com/office/officeart/2005/8/layout/hProcess4"/>
    <dgm:cxn modelId="{34C7B907-209C-4967-A813-281D6272CD31}" type="presOf" srcId="{16AA2FF7-0ED5-4DD1-A71F-EBEE3FEC4D7E}" destId="{99DC942F-3BDF-4621-8335-BD3D0A6BFDC5}" srcOrd="1" destOrd="2" presId="urn:microsoft.com/office/officeart/2005/8/layout/hProcess4"/>
    <dgm:cxn modelId="{74C40AD1-DACB-41BE-9F72-813BF84DD7EB}" type="presOf" srcId="{00A9E911-2A00-4A2A-B06F-C3ED88F96540}" destId="{222D76CE-4033-4E86-A338-ACAFCBC4A9D6}" srcOrd="0" destOrd="3" presId="urn:microsoft.com/office/officeart/2005/8/layout/hProcess4"/>
    <dgm:cxn modelId="{11C392B1-99E5-4A4F-860A-3EC1BA88B893}" type="presOf" srcId="{D6D7B17D-148E-4E34-B6F5-C8BF242DC76D}" destId="{222D76CE-4033-4E86-A338-ACAFCBC4A9D6}" srcOrd="0" destOrd="1" presId="urn:microsoft.com/office/officeart/2005/8/layout/hProcess4"/>
    <dgm:cxn modelId="{5635F59B-7A84-4B3F-BF8D-0DACEDAD1852}" type="presOf" srcId="{7C6396EF-D76E-4314-942E-17B4F0E74C0C}" destId="{2C6A7EC4-8B10-467D-82F4-A722291A5AD6}" srcOrd="1" destOrd="2" presId="urn:microsoft.com/office/officeart/2005/8/layout/hProcess4"/>
    <dgm:cxn modelId="{58427AFA-C02A-4C85-9F64-C7E62C0DC3E9}" srcId="{220AE2CB-4CDB-4CC5-BC07-35F6CCFBC7B5}" destId="{B64A19D8-69EE-4FE2-8ED0-444A30E26C42}" srcOrd="2" destOrd="0" parTransId="{F53C639A-A3A8-46B3-BAAE-B32680BFD8DA}" sibTransId="{915E44A6-AD2C-4BE5-A1F5-E3108DB7F944}"/>
    <dgm:cxn modelId="{C7A237AC-1954-4C50-BD66-AA7AC032908F}" srcId="{123D02B5-1F2E-4DE9-B265-D0093170A09E}" destId="{BF9A45E2-C7FC-43BC-8ADC-3A7CA72D219E}" srcOrd="2" destOrd="0" parTransId="{9CCFB036-B981-47DD-9539-11A2D930151F}" sibTransId="{C4C644DB-CF0C-451C-BB43-54B5189BE29B}"/>
    <dgm:cxn modelId="{9DB689E6-D85C-4911-8DF7-8FBD50FE72E6}" type="presOf" srcId="{6ECA9E1D-DA45-4B0B-97E6-67D5363A7D7F}" destId="{1256512D-695D-45C3-9E0C-09D2005CF0D9}" srcOrd="0" destOrd="1" presId="urn:microsoft.com/office/officeart/2005/8/layout/hProcess4"/>
    <dgm:cxn modelId="{F783CAB3-CCC8-49D1-9E2E-1364925170A4}" type="presOf" srcId="{00A9E911-2A00-4A2A-B06F-C3ED88F96540}" destId="{2C6A7EC4-8B10-467D-82F4-A722291A5AD6}" srcOrd="1" destOrd="3" presId="urn:microsoft.com/office/officeart/2005/8/layout/hProcess4"/>
    <dgm:cxn modelId="{A7E1C000-DE4C-470E-AC80-B6F5F2FEF737}" srcId="{E60B7256-830B-4345-813D-7623E6740AB3}" destId="{6EB88972-3D4B-4F65-8144-245EF16089D6}" srcOrd="3" destOrd="0" parTransId="{053642AD-7A1E-419A-8EBD-B71DED441658}" sibTransId="{4F737EFA-FAA4-465E-8F77-9804AF81C6D7}"/>
    <dgm:cxn modelId="{A4A28399-9908-4903-B64B-E342A56D9FC4}" type="presOf" srcId="{220AE2CB-4CDB-4CC5-BC07-35F6CCFBC7B5}" destId="{43AE1CD1-9E1A-472D-A433-15DB90018855}" srcOrd="0" destOrd="0" presId="urn:microsoft.com/office/officeart/2005/8/layout/hProcess4"/>
    <dgm:cxn modelId="{4799B510-AA9D-4C9D-BB26-00F2305D6536}" type="presOf" srcId="{75A2F2C8-D68E-418E-9543-495CEA720161}" destId="{99DC942F-3BDF-4621-8335-BD3D0A6BFDC5}" srcOrd="1" destOrd="1" presId="urn:microsoft.com/office/officeart/2005/8/layout/hProcess4"/>
    <dgm:cxn modelId="{B246F90D-35F3-41C6-B7A8-3F70436D5C6A}" type="presOf" srcId="{BF9A45E2-C7FC-43BC-8ADC-3A7CA72D219E}" destId="{AAE8660F-0D29-4D1F-A5F9-E20056F6ABC1}" srcOrd="1" destOrd="2" presId="urn:microsoft.com/office/officeart/2005/8/layout/hProcess4"/>
    <dgm:cxn modelId="{DC9AFA7A-3391-4A0C-BDAA-DA16AE304EBA}" type="presOf" srcId="{A3219E46-8FCD-4745-952B-C67F84FBA534}" destId="{AAE8660F-0D29-4D1F-A5F9-E20056F6ABC1}" srcOrd="1" destOrd="0" presId="urn:microsoft.com/office/officeart/2005/8/layout/hProcess4"/>
    <dgm:cxn modelId="{D10E5FFA-C3AC-4649-B315-1EACE55C932F}" type="presOf" srcId="{0763D538-CC14-418D-B383-8BFFF5845ED0}" destId="{99DC942F-3BDF-4621-8335-BD3D0A6BFDC5}" srcOrd="1" destOrd="0" presId="urn:microsoft.com/office/officeart/2005/8/layout/hProcess4"/>
    <dgm:cxn modelId="{330D1AF4-F981-416C-AACF-FF206256EF74}" type="presOf" srcId="{6EB88972-3D4B-4F65-8144-245EF16089D6}" destId="{06620A65-EFAF-42F3-BF4A-B76CE45E353D}" srcOrd="0" destOrd="3" presId="urn:microsoft.com/office/officeart/2005/8/layout/hProcess4"/>
    <dgm:cxn modelId="{EF3197BB-43F6-455E-96EE-7CCBC4427DF3}" srcId="{B64A19D8-69EE-4FE2-8ED0-444A30E26C42}" destId="{7C6396EF-D76E-4314-942E-17B4F0E74C0C}" srcOrd="2" destOrd="0" parTransId="{A898B528-1D62-48A3-AD19-269BB2807228}" sibTransId="{10CDD459-2CBA-45D7-BBC6-C3D898857DB6}"/>
    <dgm:cxn modelId="{1D18EEB6-2419-4EB1-B14C-782D3395DCF8}" type="presOf" srcId="{C43161F8-9879-4825-9E2B-42AABAF9D9D3}" destId="{222D76CE-4033-4E86-A338-ACAFCBC4A9D6}" srcOrd="0" destOrd="4" presId="urn:microsoft.com/office/officeart/2005/8/layout/hProcess4"/>
    <dgm:cxn modelId="{2C0B3B5A-7015-4800-9B04-0D86385DCDA4}" type="presOf" srcId="{BF9A45E2-C7FC-43BC-8ADC-3A7CA72D219E}" destId="{1256512D-695D-45C3-9E0C-09D2005CF0D9}" srcOrd="0" destOrd="2" presId="urn:microsoft.com/office/officeart/2005/8/layout/hProcess4"/>
    <dgm:cxn modelId="{32BD1C74-43BB-43AE-8595-B661A1E7B9CC}" type="presOf" srcId="{B64A19D8-69EE-4FE2-8ED0-444A30E26C42}" destId="{201B3504-44A9-4ED0-8E19-F1F3406DC509}" srcOrd="0" destOrd="0" presId="urn:microsoft.com/office/officeart/2005/8/layout/hProcess4"/>
    <dgm:cxn modelId="{21F8B51B-6603-42E5-B6AE-6A758BEDB135}" srcId="{B64A19D8-69EE-4FE2-8ED0-444A30E26C42}" destId="{CFFBA940-F6C8-4F44-B3BF-87A6A8BE7CF0}" srcOrd="0" destOrd="0" parTransId="{F7006AC3-58DE-4A93-8E07-147BFB938472}" sibTransId="{D14F64C4-695A-452A-BD1E-8126E5D80FC7}"/>
    <dgm:cxn modelId="{E65178AF-20A2-4120-B2DA-01E8843A9A2A}" srcId="{123D02B5-1F2E-4DE9-B265-D0093170A09E}" destId="{6ECA9E1D-DA45-4B0B-97E6-67D5363A7D7F}" srcOrd="1" destOrd="0" parTransId="{0E759308-F8E2-4A5E-B1FB-E058D90B7531}" sibTransId="{99BA01A6-5B2A-438C-A44F-015A53439530}"/>
    <dgm:cxn modelId="{DB778663-9A32-4D48-A607-6A2690D65FAD}" type="presOf" srcId="{C43161F8-9879-4825-9E2B-42AABAF9D9D3}" destId="{2C6A7EC4-8B10-467D-82F4-A722291A5AD6}" srcOrd="1" destOrd="4" presId="urn:microsoft.com/office/officeart/2005/8/layout/hProcess4"/>
    <dgm:cxn modelId="{97A6E1CA-97EB-49C5-96C3-0078FC1DE8DD}" srcId="{B64A19D8-69EE-4FE2-8ED0-444A30E26C42}" destId="{00A9E911-2A00-4A2A-B06F-C3ED88F96540}" srcOrd="3" destOrd="0" parTransId="{0212E307-78D3-48C2-A627-1A67446F2BD5}" sibTransId="{79E2A25A-9F29-49B7-BCBA-D80DB5377C47}"/>
    <dgm:cxn modelId="{6C33C4F8-E0BB-4F86-9556-8FD9240E2CFC}" type="presOf" srcId="{CFFBA940-F6C8-4F44-B3BF-87A6A8BE7CF0}" destId="{2C6A7EC4-8B10-467D-82F4-A722291A5AD6}" srcOrd="1" destOrd="0" presId="urn:microsoft.com/office/officeart/2005/8/layout/hProcess4"/>
    <dgm:cxn modelId="{07295F72-2DBC-4106-9E9E-A662C4C53985}" type="presOf" srcId="{DAC4B3E6-96FE-47BF-A635-967C3C0AA968}" destId="{C5C10D25-4205-4727-BDA9-D9B1A4C38415}" srcOrd="0" destOrd="0" presId="urn:microsoft.com/office/officeart/2005/8/layout/hProcess4"/>
    <dgm:cxn modelId="{0ED74821-C2CD-42CD-90BF-FAD30BDC1B6D}" srcId="{B64A19D8-69EE-4FE2-8ED0-444A30E26C42}" destId="{D6D7B17D-148E-4E34-B6F5-C8BF242DC76D}" srcOrd="1" destOrd="0" parTransId="{EC347F27-CEA3-42D2-8939-76061512D10F}" sibTransId="{7CB1391A-8E97-4B77-8A2E-B373618DAAF5}"/>
    <dgm:cxn modelId="{089A3568-AA48-4F7E-995E-5803FBE24DE3}" srcId="{E60B7256-830B-4345-813D-7623E6740AB3}" destId="{0763D538-CC14-418D-B383-8BFFF5845ED0}" srcOrd="0" destOrd="0" parTransId="{A437B1E3-565A-476B-A75C-23CAE04EF1BE}" sibTransId="{20AA2C6E-73D9-46E9-994F-64AC72F6C053}"/>
    <dgm:cxn modelId="{DBB8DAD1-B64D-4639-9696-A66D6EF4ECE9}" srcId="{B64A19D8-69EE-4FE2-8ED0-444A30E26C42}" destId="{C43161F8-9879-4825-9E2B-42AABAF9D9D3}" srcOrd="4" destOrd="0" parTransId="{8ACA4300-9354-4FB6-BF3F-73F7893B234D}" sibTransId="{BBF9BF45-66A1-4153-B82C-6126D6750CD9}"/>
    <dgm:cxn modelId="{4D9DF0C5-A81A-42C0-B71F-CA6A9EDEC427}" srcId="{E60B7256-830B-4345-813D-7623E6740AB3}" destId="{16AA2FF7-0ED5-4DD1-A71F-EBEE3FEC4D7E}" srcOrd="2" destOrd="0" parTransId="{ACAA0BAA-9DC9-48A8-A71A-482005584438}" sibTransId="{456B78D7-4991-4827-AC0B-97F7898E8082}"/>
    <dgm:cxn modelId="{57F7A867-2A06-47AC-8768-D0E5D14893A5}" type="presOf" srcId="{123D02B5-1F2E-4DE9-B265-D0093170A09E}" destId="{F07B6192-1307-4EE2-A3B1-C6EA327F5A0E}" srcOrd="0" destOrd="0" presId="urn:microsoft.com/office/officeart/2005/8/layout/hProcess4"/>
    <dgm:cxn modelId="{D883AB99-FD5A-4BE0-BC78-37A9EAD581D9}" srcId="{E60B7256-830B-4345-813D-7623E6740AB3}" destId="{75A2F2C8-D68E-418E-9543-495CEA720161}" srcOrd="1" destOrd="0" parTransId="{547A8FAC-72C9-4492-9D80-C4C3CC6899D5}" sibTransId="{1FD7A1DD-9C01-41DA-BA6C-50C08EFC1366}"/>
    <dgm:cxn modelId="{47987DB7-D6D7-489F-AD12-2F798D709E9D}" srcId="{220AE2CB-4CDB-4CC5-BC07-35F6CCFBC7B5}" destId="{E60B7256-830B-4345-813D-7623E6740AB3}" srcOrd="0" destOrd="0" parTransId="{FA2B4247-4A34-43CC-B105-CF95DA034CB6}" sibTransId="{F34BAD24-DD50-4A9A-88DD-70D76E46A0F8}"/>
    <dgm:cxn modelId="{DEA3B1A2-234A-4163-A4A6-D7D75DC1B9BC}" srcId="{220AE2CB-4CDB-4CC5-BC07-35F6CCFBC7B5}" destId="{123D02B5-1F2E-4DE9-B265-D0093170A09E}" srcOrd="1" destOrd="0" parTransId="{5D780127-E9F3-49D9-83AF-692EB91DAF53}" sibTransId="{DAC4B3E6-96FE-47BF-A635-967C3C0AA968}"/>
    <dgm:cxn modelId="{CAC2C980-014D-4C20-B4A0-4E1CC7D1B465}" type="presOf" srcId="{F34BAD24-DD50-4A9A-88DD-70D76E46A0F8}" destId="{D2E2ADC2-5A5F-44FB-8D29-3A0CC54187D8}" srcOrd="0" destOrd="0" presId="urn:microsoft.com/office/officeart/2005/8/layout/hProcess4"/>
    <dgm:cxn modelId="{DD19F7B8-0F9E-450E-9706-E499B437E024}" type="presOf" srcId="{D6D7B17D-148E-4E34-B6F5-C8BF242DC76D}" destId="{2C6A7EC4-8B10-467D-82F4-A722291A5AD6}" srcOrd="1" destOrd="1" presId="urn:microsoft.com/office/officeart/2005/8/layout/hProcess4"/>
    <dgm:cxn modelId="{7DE15BD8-71A4-44DB-8D99-FBC871DB5A32}" type="presOf" srcId="{E60B7256-830B-4345-813D-7623E6740AB3}" destId="{6DBEBB4A-0BB4-4B36-938E-68B796830AF8}" srcOrd="0" destOrd="0" presId="urn:microsoft.com/office/officeart/2005/8/layout/hProcess4"/>
    <dgm:cxn modelId="{AA362672-77DD-42FD-A0D6-4948A48F8B66}" type="presOf" srcId="{16AA2FF7-0ED5-4DD1-A71F-EBEE3FEC4D7E}" destId="{06620A65-EFAF-42F3-BF4A-B76CE45E353D}" srcOrd="0" destOrd="2" presId="urn:microsoft.com/office/officeart/2005/8/layout/hProcess4"/>
    <dgm:cxn modelId="{C9F5C1AD-9646-4A9F-940E-FF476BB5BF6B}" type="presOf" srcId="{7C6396EF-D76E-4314-942E-17B4F0E74C0C}" destId="{222D76CE-4033-4E86-A338-ACAFCBC4A9D6}" srcOrd="0" destOrd="2" presId="urn:microsoft.com/office/officeart/2005/8/layout/hProcess4"/>
    <dgm:cxn modelId="{94ECA54F-BD00-401E-982D-6AE4DC0C713E}" type="presOf" srcId="{0763D538-CC14-418D-B383-8BFFF5845ED0}" destId="{06620A65-EFAF-42F3-BF4A-B76CE45E353D}" srcOrd="0" destOrd="0" presId="urn:microsoft.com/office/officeart/2005/8/layout/hProcess4"/>
    <dgm:cxn modelId="{BBDEE0DF-C188-4939-A4FB-2E408A363D95}" type="presOf" srcId="{6EB88972-3D4B-4F65-8144-245EF16089D6}" destId="{99DC942F-3BDF-4621-8335-BD3D0A6BFDC5}" srcOrd="1" destOrd="3" presId="urn:microsoft.com/office/officeart/2005/8/layout/hProcess4"/>
    <dgm:cxn modelId="{553EF7ED-202F-461A-B5C8-D40069C35AE0}" type="presOf" srcId="{A3219E46-8FCD-4745-952B-C67F84FBA534}" destId="{1256512D-695D-45C3-9E0C-09D2005CF0D9}" srcOrd="0" destOrd="0" presId="urn:microsoft.com/office/officeart/2005/8/layout/hProcess4"/>
    <dgm:cxn modelId="{33E46E40-EA11-4F8E-A991-2331991CD8C3}" type="presParOf" srcId="{43AE1CD1-9E1A-472D-A433-15DB90018855}" destId="{4E4F7515-1A8D-4A74-A17E-5058FF332ABB}" srcOrd="0" destOrd="0" presId="urn:microsoft.com/office/officeart/2005/8/layout/hProcess4"/>
    <dgm:cxn modelId="{9D033468-C397-49F8-B56B-433242F0F818}" type="presParOf" srcId="{43AE1CD1-9E1A-472D-A433-15DB90018855}" destId="{2CD86701-DC92-4889-9513-9F2757979649}" srcOrd="1" destOrd="0" presId="urn:microsoft.com/office/officeart/2005/8/layout/hProcess4"/>
    <dgm:cxn modelId="{9011160D-2083-427E-87F6-E8EDD1351263}" type="presParOf" srcId="{43AE1CD1-9E1A-472D-A433-15DB90018855}" destId="{3B686148-E2E9-4130-8407-E8A78ABBC10F}" srcOrd="2" destOrd="0" presId="urn:microsoft.com/office/officeart/2005/8/layout/hProcess4"/>
    <dgm:cxn modelId="{8ED48B07-AFBD-4F1B-B290-BBE45CE21CE4}" type="presParOf" srcId="{3B686148-E2E9-4130-8407-E8A78ABBC10F}" destId="{9224E957-5D9D-4378-9672-8F73F349EE33}" srcOrd="0" destOrd="0" presId="urn:microsoft.com/office/officeart/2005/8/layout/hProcess4"/>
    <dgm:cxn modelId="{083A5E49-57D1-43B0-91A6-7FA582F70976}" type="presParOf" srcId="{9224E957-5D9D-4378-9672-8F73F349EE33}" destId="{8FD8C932-EF43-4448-BD8F-8AC2A186E277}" srcOrd="0" destOrd="0" presId="urn:microsoft.com/office/officeart/2005/8/layout/hProcess4"/>
    <dgm:cxn modelId="{D3CBA230-3FD3-4B65-8C0F-8808A1C87145}" type="presParOf" srcId="{9224E957-5D9D-4378-9672-8F73F349EE33}" destId="{06620A65-EFAF-42F3-BF4A-B76CE45E353D}" srcOrd="1" destOrd="0" presId="urn:microsoft.com/office/officeart/2005/8/layout/hProcess4"/>
    <dgm:cxn modelId="{4FDB51CF-D6D2-498E-A052-294CDD5A3D54}" type="presParOf" srcId="{9224E957-5D9D-4378-9672-8F73F349EE33}" destId="{99DC942F-3BDF-4621-8335-BD3D0A6BFDC5}" srcOrd="2" destOrd="0" presId="urn:microsoft.com/office/officeart/2005/8/layout/hProcess4"/>
    <dgm:cxn modelId="{F39B2860-7EBC-4763-816A-FB38447E6C46}" type="presParOf" srcId="{9224E957-5D9D-4378-9672-8F73F349EE33}" destId="{6DBEBB4A-0BB4-4B36-938E-68B796830AF8}" srcOrd="3" destOrd="0" presId="urn:microsoft.com/office/officeart/2005/8/layout/hProcess4"/>
    <dgm:cxn modelId="{04D97271-B2E9-4825-9F61-9FE00D3F7A00}" type="presParOf" srcId="{9224E957-5D9D-4378-9672-8F73F349EE33}" destId="{2145BF32-A985-4B03-9A8E-6FC45BECBF33}" srcOrd="4" destOrd="0" presId="urn:microsoft.com/office/officeart/2005/8/layout/hProcess4"/>
    <dgm:cxn modelId="{9F475546-C3D0-48BC-B785-8CE2B7463113}" type="presParOf" srcId="{3B686148-E2E9-4130-8407-E8A78ABBC10F}" destId="{D2E2ADC2-5A5F-44FB-8D29-3A0CC54187D8}" srcOrd="1" destOrd="0" presId="urn:microsoft.com/office/officeart/2005/8/layout/hProcess4"/>
    <dgm:cxn modelId="{BDC617BB-8233-420D-B5D2-AAE36334D1C5}" type="presParOf" srcId="{3B686148-E2E9-4130-8407-E8A78ABBC10F}" destId="{0A57991F-B2C7-4581-B205-1BD68A177062}" srcOrd="2" destOrd="0" presId="urn:microsoft.com/office/officeart/2005/8/layout/hProcess4"/>
    <dgm:cxn modelId="{0A012EF8-E98B-429C-9DBA-89BE14D20077}" type="presParOf" srcId="{0A57991F-B2C7-4581-B205-1BD68A177062}" destId="{70E14D5A-ED2D-4E4E-9E4C-618CDC20591F}" srcOrd="0" destOrd="0" presId="urn:microsoft.com/office/officeart/2005/8/layout/hProcess4"/>
    <dgm:cxn modelId="{89F25F18-DA0A-45EE-B4E4-1C273EBFD17B}" type="presParOf" srcId="{0A57991F-B2C7-4581-B205-1BD68A177062}" destId="{1256512D-695D-45C3-9E0C-09D2005CF0D9}" srcOrd="1" destOrd="0" presId="urn:microsoft.com/office/officeart/2005/8/layout/hProcess4"/>
    <dgm:cxn modelId="{6B498393-1659-4579-BDDD-943AFFA00A23}" type="presParOf" srcId="{0A57991F-B2C7-4581-B205-1BD68A177062}" destId="{AAE8660F-0D29-4D1F-A5F9-E20056F6ABC1}" srcOrd="2" destOrd="0" presId="urn:microsoft.com/office/officeart/2005/8/layout/hProcess4"/>
    <dgm:cxn modelId="{5FB32A49-828C-4D57-A187-478063D06495}" type="presParOf" srcId="{0A57991F-B2C7-4581-B205-1BD68A177062}" destId="{F07B6192-1307-4EE2-A3B1-C6EA327F5A0E}" srcOrd="3" destOrd="0" presId="urn:microsoft.com/office/officeart/2005/8/layout/hProcess4"/>
    <dgm:cxn modelId="{7BA819A3-30FC-4EED-B4A3-64B6D78F6889}" type="presParOf" srcId="{0A57991F-B2C7-4581-B205-1BD68A177062}" destId="{45F65C6B-8F03-4BFA-A633-3841022A92E8}" srcOrd="4" destOrd="0" presId="urn:microsoft.com/office/officeart/2005/8/layout/hProcess4"/>
    <dgm:cxn modelId="{B33B04B1-0B94-4BC1-9081-C589EAED9948}" type="presParOf" srcId="{3B686148-E2E9-4130-8407-E8A78ABBC10F}" destId="{C5C10D25-4205-4727-BDA9-D9B1A4C38415}" srcOrd="3" destOrd="0" presId="urn:microsoft.com/office/officeart/2005/8/layout/hProcess4"/>
    <dgm:cxn modelId="{3A1796E0-5948-4682-9262-2C0E4BEFA2D7}" type="presParOf" srcId="{3B686148-E2E9-4130-8407-E8A78ABBC10F}" destId="{5979E27B-8F11-430D-BFEF-FE29EE78DAD7}" srcOrd="4" destOrd="0" presId="urn:microsoft.com/office/officeart/2005/8/layout/hProcess4"/>
    <dgm:cxn modelId="{7DDB0DFF-FEDD-492D-96B8-86C7BEC61D80}" type="presParOf" srcId="{5979E27B-8F11-430D-BFEF-FE29EE78DAD7}" destId="{1FE65541-1D26-4881-A8B2-7074D3E7A8AC}" srcOrd="0" destOrd="0" presId="urn:microsoft.com/office/officeart/2005/8/layout/hProcess4"/>
    <dgm:cxn modelId="{FFF38624-F241-4E26-9EB7-1F9F8503888D}" type="presParOf" srcId="{5979E27B-8F11-430D-BFEF-FE29EE78DAD7}" destId="{222D76CE-4033-4E86-A338-ACAFCBC4A9D6}" srcOrd="1" destOrd="0" presId="urn:microsoft.com/office/officeart/2005/8/layout/hProcess4"/>
    <dgm:cxn modelId="{CA608970-53DA-4545-9F4D-2ADB6318A296}" type="presParOf" srcId="{5979E27B-8F11-430D-BFEF-FE29EE78DAD7}" destId="{2C6A7EC4-8B10-467D-82F4-A722291A5AD6}" srcOrd="2" destOrd="0" presId="urn:microsoft.com/office/officeart/2005/8/layout/hProcess4"/>
    <dgm:cxn modelId="{8F828C1A-129F-4714-87AD-0DDDAE4A41B6}" type="presParOf" srcId="{5979E27B-8F11-430D-BFEF-FE29EE78DAD7}" destId="{201B3504-44A9-4ED0-8E19-F1F3406DC509}" srcOrd="3" destOrd="0" presId="urn:microsoft.com/office/officeart/2005/8/layout/hProcess4"/>
    <dgm:cxn modelId="{A891996E-0148-46AA-9C40-CCAAD0FD140C}" type="presParOf" srcId="{5979E27B-8F11-430D-BFEF-FE29EE78DAD7}" destId="{0C6E78BB-6001-4203-A438-65410E16285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20A65-EFAF-42F3-BF4A-B76CE45E353D}">
      <dsp:nvSpPr>
        <dsp:cNvPr id="0" name=""/>
        <dsp:cNvSpPr/>
      </dsp:nvSpPr>
      <dsp:spPr>
        <a:xfrm>
          <a:off x="60624" y="1531760"/>
          <a:ext cx="2186874" cy="23845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统计分析获得心血管疾病初始数据集，</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异常值、缺失值检测处理和二次特征选择</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设计实现采集预处理过程。</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14300" lvl="1" indent="-114300" algn="l" defTabSz="533400">
            <a:lnSpc>
              <a:spcPct val="90000"/>
            </a:lnSpc>
            <a:spcBef>
              <a:spcPct val="0"/>
            </a:spcBef>
            <a:spcAft>
              <a:spcPct val="15000"/>
            </a:spcAft>
            <a:buChar char="••"/>
          </a:pPr>
          <a:endParaRPr lang="zh-CN" altLang="en-US" sz="1200" kern="1200" dirty="0">
            <a:solidFill>
              <a:srgbClr val="666666"/>
            </a:solidFill>
          </a:endParaRPr>
        </a:p>
      </dsp:txBody>
      <dsp:txXfrm>
        <a:off x="115500" y="1586636"/>
        <a:ext cx="2077122" cy="1763846"/>
      </dsp:txXfrm>
    </dsp:sp>
    <dsp:sp modelId="{D2E2ADC2-5A5F-44FB-8D29-3A0CC54187D8}">
      <dsp:nvSpPr>
        <dsp:cNvPr id="0" name=""/>
        <dsp:cNvSpPr/>
      </dsp:nvSpPr>
      <dsp:spPr>
        <a:xfrm>
          <a:off x="1163246" y="2210035"/>
          <a:ext cx="2557080" cy="2557080"/>
        </a:xfrm>
        <a:prstGeom prst="leftCircularArrow">
          <a:avLst>
            <a:gd name="adj1" fmla="val 2150"/>
            <a:gd name="adj2" fmla="val 258460"/>
            <a:gd name="adj3" fmla="val 1852186"/>
            <a:gd name="adj4" fmla="val 8842704"/>
            <a:gd name="adj5" fmla="val 250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BEBB4A-0BB4-4B36-938E-68B796830AF8}">
      <dsp:nvSpPr>
        <dsp:cNvPr id="0" name=""/>
        <dsp:cNvSpPr/>
      </dsp:nvSpPr>
      <dsp:spPr>
        <a:xfrm>
          <a:off x="487468" y="3670812"/>
          <a:ext cx="1855260" cy="4749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宋体" panose="02010600040101010101" pitchFamily="2" charset="-122"/>
              <a:ea typeface="华文宋体" panose="02010600040101010101" pitchFamily="2" charset="-122"/>
            </a:rPr>
            <a:t>数据采集及预处理</a:t>
          </a:r>
          <a:endParaRPr lang="zh-CN" altLang="en-US" sz="1600" kern="1200" dirty="0">
            <a:latin typeface="华文宋体" panose="02010600040101010101" pitchFamily="2" charset="-122"/>
            <a:ea typeface="华文宋体" panose="02010600040101010101" pitchFamily="2" charset="-122"/>
          </a:endParaRPr>
        </a:p>
      </dsp:txBody>
      <dsp:txXfrm>
        <a:off x="501377" y="3684721"/>
        <a:ext cx="1827442" cy="447084"/>
      </dsp:txXfrm>
    </dsp:sp>
    <dsp:sp modelId="{1256512D-695D-45C3-9E0C-09D2005CF0D9}">
      <dsp:nvSpPr>
        <dsp:cNvPr id="0" name=""/>
        <dsp:cNvSpPr/>
      </dsp:nvSpPr>
      <dsp:spPr>
        <a:xfrm>
          <a:off x="2607884" y="1320758"/>
          <a:ext cx="2614243" cy="33169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分析多标签特性</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提出了欠采样、过采样过程相结合的算法</a:t>
          </a:r>
          <a:r>
            <a:rPr lang="en-US" altLang="en-US" sz="1600" kern="1200" dirty="0" smtClean="0">
              <a:solidFill>
                <a:schemeClr val="tx1"/>
              </a:solidFill>
              <a:latin typeface="华文宋体" panose="02010600040101010101" pitchFamily="2" charset="-122"/>
              <a:ea typeface="华文宋体" panose="02010600040101010101" pitchFamily="2" charset="-122"/>
            </a:rPr>
            <a:t>ML-DARS</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在心血管疾病数据集和两种不同的公开数据集上实验验证和对比。</a:t>
          </a:r>
          <a:endParaRPr lang="zh-CN" altLang="en-US" sz="1600" kern="1200" dirty="0">
            <a:solidFill>
              <a:schemeClr val="tx1"/>
            </a:solidFill>
            <a:latin typeface="华文宋体" panose="02010600040101010101" pitchFamily="2" charset="-122"/>
            <a:ea typeface="华文宋体" panose="02010600040101010101" pitchFamily="2" charset="-122"/>
          </a:endParaRPr>
        </a:p>
      </dsp:txBody>
      <dsp:txXfrm>
        <a:off x="2684217" y="2107871"/>
        <a:ext cx="2461577" cy="2453527"/>
      </dsp:txXfrm>
    </dsp:sp>
    <dsp:sp modelId="{C5C10D25-4205-4727-BDA9-D9B1A4C38415}">
      <dsp:nvSpPr>
        <dsp:cNvPr id="0" name=""/>
        <dsp:cNvSpPr/>
      </dsp:nvSpPr>
      <dsp:spPr>
        <a:xfrm>
          <a:off x="3541557" y="646377"/>
          <a:ext cx="3502514" cy="3502514"/>
        </a:xfrm>
        <a:prstGeom prst="circularArrow">
          <a:avLst>
            <a:gd name="adj1" fmla="val 1570"/>
            <a:gd name="adj2" fmla="val 186217"/>
            <a:gd name="adj3" fmla="val 20544309"/>
            <a:gd name="adj4" fmla="val 13481548"/>
            <a:gd name="adj5" fmla="val 18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07B6192-1307-4EE2-A3B1-C6EA327F5A0E}">
      <dsp:nvSpPr>
        <dsp:cNvPr id="0" name=""/>
        <dsp:cNvSpPr/>
      </dsp:nvSpPr>
      <dsp:spPr>
        <a:xfrm>
          <a:off x="3040621" y="1207859"/>
          <a:ext cx="2099153" cy="5621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altLang="zh-CN" sz="1600" kern="1200" dirty="0" smtClean="0">
              <a:latin typeface="华文宋体" panose="02010600040101010101" pitchFamily="2" charset="-122"/>
              <a:ea typeface="华文宋体" panose="02010600040101010101" pitchFamily="2" charset="-122"/>
            </a:rPr>
            <a:t>ML-DARS</a:t>
          </a:r>
          <a:r>
            <a:rPr lang="zh-CN" altLang="en-US" sz="1600" kern="1200" dirty="0" smtClean="0">
              <a:latin typeface="华文宋体" panose="02010600040101010101" pitchFamily="2" charset="-122"/>
              <a:ea typeface="华文宋体" panose="02010600040101010101" pitchFamily="2" charset="-122"/>
            </a:rPr>
            <a:t>算法处理数据不均衡问题</a:t>
          </a:r>
          <a:endParaRPr lang="zh-CN" altLang="en-US" sz="1600" kern="1200" dirty="0">
            <a:latin typeface="华文宋体" panose="02010600040101010101" pitchFamily="2" charset="-122"/>
            <a:ea typeface="华文宋体" panose="02010600040101010101" pitchFamily="2" charset="-122"/>
          </a:endParaRPr>
        </a:p>
      </dsp:txBody>
      <dsp:txXfrm>
        <a:off x="3057087" y="1224325"/>
        <a:ext cx="2066221" cy="529264"/>
      </dsp:txXfrm>
    </dsp:sp>
    <dsp:sp modelId="{222D76CE-4033-4E86-A338-ACAFCBC4A9D6}">
      <dsp:nvSpPr>
        <dsp:cNvPr id="0" name=""/>
        <dsp:cNvSpPr/>
      </dsp:nvSpPr>
      <dsp:spPr>
        <a:xfrm>
          <a:off x="5469446" y="1464229"/>
          <a:ext cx="3295580" cy="31262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分析数据集医学特性。</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基于混合策略的多标签分类框架建立心血管疾病预测模型</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zh-CN" altLang="en-US" sz="1600" kern="1200" dirty="0" smtClean="0">
              <a:solidFill>
                <a:schemeClr val="tx1"/>
              </a:solidFill>
              <a:latin typeface="华文宋体" panose="02010600040101010101" pitchFamily="2" charset="-122"/>
              <a:ea typeface="华文宋体" panose="02010600040101010101" pitchFamily="2" charset="-122"/>
            </a:rPr>
            <a:t>大小类标签对应样本集分批混洗的方式应用</a:t>
          </a:r>
          <a:r>
            <a:rPr lang="en-US" altLang="en-US" sz="1600" kern="1200" dirty="0" smtClean="0">
              <a:solidFill>
                <a:schemeClr val="tx1"/>
              </a:solidFill>
              <a:latin typeface="华文宋体" panose="02010600040101010101" pitchFamily="2" charset="-122"/>
              <a:ea typeface="华文宋体" panose="02010600040101010101" pitchFamily="2" charset="-122"/>
            </a:rPr>
            <a:t>RAKEL</a:t>
          </a:r>
          <a:r>
            <a:rPr lang="zh-CN" altLang="en-US" sz="1600" kern="1200" dirty="0" smtClean="0">
              <a:solidFill>
                <a:schemeClr val="tx1"/>
              </a:solidFill>
              <a:latin typeface="华文宋体" panose="02010600040101010101" pitchFamily="2" charset="-122"/>
              <a:ea typeface="华文宋体" panose="02010600040101010101" pitchFamily="2" charset="-122"/>
            </a:rPr>
            <a:t>算法。</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r>
            <a:rPr lang="en-US" altLang="en-US" sz="1600" kern="1200" dirty="0" smtClean="0">
              <a:solidFill>
                <a:schemeClr val="tx1"/>
              </a:solidFill>
              <a:latin typeface="华文宋体" panose="02010600040101010101" pitchFamily="2" charset="-122"/>
              <a:ea typeface="华文宋体" panose="02010600040101010101" pitchFamily="2" charset="-122"/>
            </a:rPr>
            <a:t>ML-KNN</a:t>
          </a:r>
          <a:r>
            <a:rPr lang="zh-CN" altLang="en-US" sz="1600" kern="1200" dirty="0" smtClean="0">
              <a:solidFill>
                <a:schemeClr val="tx1"/>
              </a:solidFill>
              <a:latin typeface="华文宋体" panose="02010600040101010101" pitchFamily="2" charset="-122"/>
              <a:ea typeface="华文宋体" panose="02010600040101010101" pitchFamily="2" charset="-122"/>
            </a:rPr>
            <a:t>误分类权重为加权，最后以</a:t>
          </a:r>
          <a:r>
            <a:rPr lang="en-US" altLang="en-US" sz="1600" kern="1200" dirty="0" smtClean="0">
              <a:solidFill>
                <a:schemeClr val="tx1"/>
              </a:solidFill>
              <a:latin typeface="华文宋体" panose="02010600040101010101" pitchFamily="2" charset="-122"/>
              <a:ea typeface="华文宋体" panose="02010600040101010101" pitchFamily="2" charset="-122"/>
            </a:rPr>
            <a:t>ML-DARS</a:t>
          </a:r>
          <a:r>
            <a:rPr lang="zh-CN" altLang="en-US" sz="1600" kern="1200" dirty="0" smtClean="0">
              <a:solidFill>
                <a:schemeClr val="tx1"/>
              </a:solidFill>
              <a:latin typeface="华文宋体" panose="02010600040101010101" pitchFamily="2" charset="-122"/>
              <a:ea typeface="华文宋体" panose="02010600040101010101" pitchFamily="2" charset="-122"/>
            </a:rPr>
            <a:t>算法处理后得心血管疾病数据集作为模型输入数据进行了实验验证。</a:t>
          </a:r>
          <a:endParaRPr lang="zh-CN" altLang="en-US" sz="1600" kern="1200" dirty="0">
            <a:solidFill>
              <a:schemeClr val="tx1"/>
            </a:solidFill>
            <a:latin typeface="华文宋体" panose="02010600040101010101" pitchFamily="2" charset="-122"/>
            <a:ea typeface="华文宋体" panose="02010600040101010101" pitchFamily="2" charset="-122"/>
          </a:endParaRPr>
        </a:p>
        <a:p>
          <a:pPr marL="171450" lvl="1" indent="-171450" algn="l" defTabSz="711200">
            <a:lnSpc>
              <a:spcPct val="90000"/>
            </a:lnSpc>
            <a:spcBef>
              <a:spcPct val="0"/>
            </a:spcBef>
            <a:spcAft>
              <a:spcPct val="15000"/>
            </a:spcAft>
            <a:buChar char="••"/>
          </a:pPr>
          <a:endParaRPr lang="zh-CN" altLang="en-US" sz="1600" kern="1200" dirty="0">
            <a:solidFill>
              <a:schemeClr val="tx1"/>
            </a:solidFill>
          </a:endParaRPr>
        </a:p>
      </dsp:txBody>
      <dsp:txXfrm>
        <a:off x="5541391" y="1536174"/>
        <a:ext cx="3151690" cy="2312481"/>
      </dsp:txXfrm>
    </dsp:sp>
    <dsp:sp modelId="{201B3504-44A9-4ED0-8E19-F1F3406DC509}">
      <dsp:nvSpPr>
        <dsp:cNvPr id="0" name=""/>
        <dsp:cNvSpPr/>
      </dsp:nvSpPr>
      <dsp:spPr>
        <a:xfrm>
          <a:off x="6273849" y="4272001"/>
          <a:ext cx="2515308" cy="587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华文宋体" panose="02010600040101010101" pitchFamily="2" charset="-122"/>
              <a:ea typeface="华文宋体" panose="02010600040101010101" pitchFamily="2" charset="-122"/>
            </a:rPr>
            <a:t>建立心血管疾病预测模型</a:t>
          </a:r>
          <a:endParaRPr lang="zh-CN" altLang="en-US" sz="1600" kern="1200" dirty="0">
            <a:latin typeface="华文宋体" panose="02010600040101010101" pitchFamily="2" charset="-122"/>
            <a:ea typeface="华文宋体" panose="02010600040101010101" pitchFamily="2" charset="-122"/>
          </a:endParaRPr>
        </a:p>
      </dsp:txBody>
      <dsp:txXfrm>
        <a:off x="6291058" y="4289210"/>
        <a:ext cx="2480890" cy="55314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0A7A06-B06E-4BA1-8343-1CCBE8492F9B}"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A2CBA-E486-4DC8-8696-C7854B0A28FD}" type="slidenum">
              <a:rPr lang="zh-CN" altLang="en-US" smtClean="0"/>
              <a:t>‹#›</a:t>
            </a:fld>
            <a:endParaRPr lang="zh-CN" altLang="en-US"/>
          </a:p>
        </p:txBody>
      </p:sp>
    </p:spTree>
    <p:extLst>
      <p:ext uri="{BB962C8B-B14F-4D97-AF65-F5344CB8AC3E}">
        <p14:creationId xmlns:p14="http://schemas.microsoft.com/office/powerpoint/2010/main" val="1864017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A2CBA-E486-4DC8-8696-C7854B0A28FD}" type="slidenum">
              <a:rPr lang="zh-CN" altLang="en-US" smtClean="0"/>
              <a:t>7</a:t>
            </a:fld>
            <a:endParaRPr lang="zh-CN" altLang="en-US"/>
          </a:p>
        </p:txBody>
      </p:sp>
    </p:spTree>
    <p:extLst>
      <p:ext uri="{BB962C8B-B14F-4D97-AF65-F5344CB8AC3E}">
        <p14:creationId xmlns:p14="http://schemas.microsoft.com/office/powerpoint/2010/main" val="278128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7A2CBA-E486-4DC8-8696-C7854B0A28FD}" type="slidenum">
              <a:rPr lang="zh-CN" altLang="en-US" smtClean="0"/>
              <a:t>11</a:t>
            </a:fld>
            <a:endParaRPr lang="zh-CN" altLang="en-US"/>
          </a:p>
        </p:txBody>
      </p:sp>
    </p:spTree>
    <p:extLst>
      <p:ext uri="{BB962C8B-B14F-4D97-AF65-F5344CB8AC3E}">
        <p14:creationId xmlns:p14="http://schemas.microsoft.com/office/powerpoint/2010/main" val="379809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1696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686993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485401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685684703"/>
      </p:ext>
    </p:extLst>
  </p:cSld>
  <p:clrMapOvr>
    <a:masterClrMapping/>
  </p:clrMapOvr>
  <p:transition>
    <p:wip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43274740"/>
      </p:ext>
    </p:extLst>
  </p:cSld>
  <p:clrMapOvr>
    <a:masterClrMapping/>
  </p:clrMapOvr>
  <p:transition>
    <p:wip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352018157"/>
      </p:ext>
    </p:extLst>
  </p:cSld>
  <p:clrMapOvr>
    <a:masterClrMapping/>
  </p:clrMapOvr>
  <p:transition>
    <p:wip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054055196"/>
      </p:ext>
    </p:extLst>
  </p:cSld>
  <p:clrMapOvr>
    <a:masterClrMapping/>
  </p:clrMapOvr>
  <p:transition>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HK"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2837614770"/>
      </p:ext>
    </p:extLst>
  </p:cSld>
  <p:clrMapOvr>
    <a:masterClrMapping/>
  </p:clrMapOvr>
  <p:transition>
    <p:wip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HK"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588693175"/>
      </p:ext>
    </p:extLst>
  </p:cSld>
  <p:clrMapOvr>
    <a:masterClrMapping/>
  </p:clrMapOvr>
  <p:transition>
    <p:wip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HK"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914104865"/>
      </p:ext>
    </p:extLst>
  </p:cSld>
  <p:clrMapOvr>
    <a:masterClrMapping/>
  </p:clrMapOvr>
  <p:transition>
    <p:wip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969048515"/>
      </p:ext>
    </p:extLst>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1397471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HK"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702812863"/>
      </p:ext>
    </p:extLst>
  </p:cSld>
  <p:clrMapOvr>
    <a:masterClrMapping/>
  </p:clrMapOvr>
  <p:transition>
    <p:wip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128191261"/>
      </p:ext>
    </p:extLst>
  </p:cSld>
  <p:clrMapOvr>
    <a:masterClrMapping/>
  </p:clrMapOvr>
  <p:transition>
    <p:wip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HK"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35031052"/>
      </p:ext>
    </p:extLst>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4490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843427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354265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22355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37733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728001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F31D4-1AA4-45E7-8F10-C007A9A6DDB0}" type="datetimeFigureOut">
              <a:rPr lang="zh-HK" altLang="en-US" smtClean="0"/>
              <a:pPr/>
              <a:t>21/5/2018</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286585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EF31D4-1AA4-45E7-8F10-C007A9A6DDB0}" type="datetimeFigureOut">
              <a:rPr lang="zh-HK" altLang="en-US" smtClean="0"/>
              <a:pPr/>
              <a:t>21/5/2018</a:t>
            </a:fld>
            <a:endParaRPr lang="zh-HK"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45C72C-05F9-42DA-A32C-E89F323A6F21}" type="slidenum">
              <a:rPr lang="zh-HK" altLang="en-US" smtClean="0"/>
              <a:pPr/>
              <a:t>‹#›</a:t>
            </a:fld>
            <a:endParaRPr lang="zh-HK" altLang="en-US"/>
          </a:p>
        </p:txBody>
      </p:sp>
    </p:spTree>
    <p:extLst>
      <p:ext uri="{BB962C8B-B14F-4D97-AF65-F5344CB8AC3E}">
        <p14:creationId xmlns:p14="http://schemas.microsoft.com/office/powerpoint/2010/main" val="1830749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18431-54C4-4585-82AD-D4BDE8FCC787}" type="datetimeFigureOut">
              <a:rPr lang="zh-HK" altLang="en-US" smtClean="0">
                <a:solidFill>
                  <a:prstClr val="black">
                    <a:tint val="75000"/>
                  </a:prstClr>
                </a:solidFill>
              </a:rPr>
              <a:pPr/>
              <a:t>21/5/2018</a:t>
            </a:fld>
            <a:endParaRPr lang="zh-HK" alt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2E714-8771-4256-B120-A1444CD7D5F3}" type="slidenum">
              <a:rPr lang="zh-HK" altLang="en-US" smtClean="0">
                <a:solidFill>
                  <a:prstClr val="black">
                    <a:tint val="75000"/>
                  </a:prstClr>
                </a:solidFill>
              </a:rPr>
              <a:pPr/>
              <a:t>‹#›</a:t>
            </a:fld>
            <a:endParaRPr lang="zh-HK" altLang="en-US">
              <a:solidFill>
                <a:prstClr val="black">
                  <a:tint val="75000"/>
                </a:prstClr>
              </a:solidFill>
            </a:endParaRPr>
          </a:p>
        </p:txBody>
      </p:sp>
    </p:spTree>
    <p:extLst>
      <p:ext uri="{BB962C8B-B14F-4D97-AF65-F5344CB8AC3E}">
        <p14:creationId xmlns:p14="http://schemas.microsoft.com/office/powerpoint/2010/main" val="3456910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image" Target="../media/image14.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3.wmf"/><Relationship Id="rId5" Type="http://schemas.openxmlformats.org/officeDocument/2006/relationships/oleObject" Target="../embeddings/oleObject2.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4.bin"/><Relationship Id="rId7" Type="http://schemas.openxmlformats.org/officeDocument/2006/relationships/oleObject" Target="../embeddings/Microsoft_Excel_97-2003_Worksheet2.xls"/><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20.emf"/><Relationship Id="rId4" Type="http://schemas.openxmlformats.org/officeDocument/2006/relationships/oleObject" Target="../embeddings/Microsoft_Excel_97-2003_Worksheet1.xls"/></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Microsoft_Excel_97-2003_Worksheet4.xls"/><Relationship Id="rId3" Type="http://schemas.openxmlformats.org/officeDocument/2006/relationships/oleObject" Target="../embeddings/oleObject6.bin"/><Relationship Id="rId7" Type="http://schemas.openxmlformats.org/officeDocument/2006/relationships/oleObject" Target="../embeddings/oleObject7.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image" Target="../media/image23.emf"/><Relationship Id="rId10" Type="http://schemas.openxmlformats.org/officeDocument/2006/relationships/image" Target="../media/image26.png"/><Relationship Id="rId4" Type="http://schemas.openxmlformats.org/officeDocument/2006/relationships/oleObject" Target="../embeddings/Microsoft_Excel_97-2003_Worksheet3.xls"/><Relationship Id="rId9" Type="http://schemas.openxmlformats.org/officeDocument/2006/relationships/image" Target="../media/image24.emf"/></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846275" y="2705726"/>
            <a:ext cx="5451475" cy="1446550"/>
          </a:xfrm>
          <a:prstGeom prst="rect">
            <a:avLst/>
          </a:prstGeom>
          <a:noFill/>
        </p:spPr>
        <p:txBody>
          <a:bodyPr wrap="square" rtlCol="0">
            <a:spAutoFit/>
          </a:bodyPr>
          <a:lstStyle/>
          <a:p>
            <a:pPr algn="ctr"/>
            <a:r>
              <a:rPr lang="zh-CN" altLang="en-US" sz="7200" b="1" spc="300" dirty="0">
                <a:solidFill>
                  <a:schemeClr val="bg1"/>
                </a:solidFill>
                <a:latin typeface="微软雅黑" panose="020B0503020204020204" pitchFamily="34" charset="-122"/>
                <a:ea typeface="微软雅黑" panose="020B0503020204020204" pitchFamily="34" charset="-122"/>
              </a:rPr>
              <a:t>我们毕业啦</a:t>
            </a:r>
            <a:endParaRPr lang="en-US" altLang="zh-CN" sz="7200" b="1" spc="300" dirty="0">
              <a:solidFill>
                <a:schemeClr val="bg1"/>
              </a:solidFill>
              <a:latin typeface="微软雅黑" panose="020B0503020204020204" pitchFamily="34" charset="-122"/>
              <a:ea typeface="微软雅黑" panose="020B0503020204020204" pitchFamily="34" charset="-122"/>
            </a:endParaRPr>
          </a:p>
          <a:p>
            <a:pPr algn="ctr"/>
            <a:r>
              <a:rPr lang="zh-CN" altLang="en-US" sz="1600" b="1" spc="300" dirty="0">
                <a:solidFill>
                  <a:schemeClr val="bg1"/>
                </a:solidFill>
                <a:latin typeface="微软雅黑" panose="020B0503020204020204" pitchFamily="34" charset="-122"/>
                <a:ea typeface="微软雅黑" panose="020B0503020204020204" pitchFamily="34" charset="-122"/>
              </a:rPr>
              <a:t>其实是答辩的标题地方</a:t>
            </a:r>
            <a:endParaRPr lang="en-US" altLang="zh-CN" sz="1600" b="1" spc="3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0" y="2622143"/>
            <a:ext cx="9144000" cy="1893274"/>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5501" y="2907061"/>
            <a:ext cx="8992998" cy="1323439"/>
          </a:xfrm>
          <a:prstGeom prst="rect">
            <a:avLst/>
          </a:prstGeom>
          <a:noFill/>
        </p:spPr>
        <p:txBody>
          <a:bodyPr wrap="square" rtlCol="0">
            <a:spAutoFit/>
          </a:bodyPr>
          <a:lstStyle/>
          <a:p>
            <a:pPr lvl="0" algn="ctr" fontAlgn="base">
              <a:spcBef>
                <a:spcPct val="0"/>
              </a:spcBef>
              <a:spcAft>
                <a:spcPct val="0"/>
              </a:spcAft>
            </a:pPr>
            <a:r>
              <a:rPr lang="zh-CN" altLang="en-US" sz="4000" dirty="0">
                <a:solidFill>
                  <a:prstClr val="white"/>
                </a:solidFill>
                <a:latin typeface="宋体" pitchFamily="2" charset="-122"/>
                <a:ea typeface="宋体" pitchFamily="2" charset="-122"/>
              </a:rPr>
              <a:t>基于多标签分类的心血管疾病预测模型研究与应用</a:t>
            </a:r>
          </a:p>
        </p:txBody>
      </p:sp>
      <p:sp>
        <p:nvSpPr>
          <p:cNvPr id="23" name="矩形 22"/>
          <p:cNvSpPr/>
          <p:nvPr/>
        </p:nvSpPr>
        <p:spPr>
          <a:xfrm>
            <a:off x="1235076" y="4785180"/>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spc="300" dirty="0">
                <a:latin typeface="+mj-ea"/>
                <a:ea typeface="+mj-ea"/>
              </a:rPr>
              <a:t>答辩人</a:t>
            </a:r>
            <a:endParaRPr lang="zh-HK" altLang="en-US" sz="2000" b="1" spc="300" dirty="0">
              <a:latin typeface="+mj-ea"/>
              <a:ea typeface="+mj-ea"/>
            </a:endParaRPr>
          </a:p>
        </p:txBody>
      </p:sp>
      <p:sp>
        <p:nvSpPr>
          <p:cNvPr id="24" name="矩形 23"/>
          <p:cNvSpPr/>
          <p:nvPr/>
        </p:nvSpPr>
        <p:spPr>
          <a:xfrm>
            <a:off x="1235076" y="5306673"/>
            <a:ext cx="1357313" cy="400052"/>
          </a:xfrm>
          <a:prstGeom prst="rect">
            <a:avLst/>
          </a:prstGeom>
          <a:solidFill>
            <a:srgbClr val="92D14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300" dirty="0">
                <a:latin typeface="微软雅黑" panose="020B0503020204020204" pitchFamily="34" charset="-122"/>
                <a:ea typeface="微软雅黑" panose="020B0503020204020204" pitchFamily="34" charset="-122"/>
              </a:rPr>
              <a:t>指导老师</a:t>
            </a:r>
            <a:endParaRPr lang="zh-HK" altLang="en-US" sz="2000" spc="3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620962" y="4800540"/>
            <a:ext cx="1614489" cy="400110"/>
          </a:xfrm>
          <a:prstGeom prst="rect">
            <a:avLst/>
          </a:prstGeom>
          <a:noFill/>
        </p:spPr>
        <p:txBody>
          <a:bodyPr wrap="square" rtlCol="0">
            <a:spAutoFit/>
          </a:bodyPr>
          <a:lstStyle/>
          <a:p>
            <a:r>
              <a:rPr lang="zh-CN" altLang="en-US" sz="2000" b="1" spc="300" dirty="0">
                <a:latin typeface="+mj-ea"/>
                <a:ea typeface="+mj-ea"/>
              </a:rPr>
              <a:t>程敬</a:t>
            </a:r>
            <a:endParaRPr lang="zh-HK" altLang="en-US" sz="2000" b="1" spc="300" dirty="0">
              <a:latin typeface="+mj-ea"/>
              <a:ea typeface="+mj-ea"/>
            </a:endParaRPr>
          </a:p>
        </p:txBody>
      </p:sp>
      <p:sp>
        <p:nvSpPr>
          <p:cNvPr id="26" name="文本框 25"/>
          <p:cNvSpPr txBox="1"/>
          <p:nvPr/>
        </p:nvSpPr>
        <p:spPr>
          <a:xfrm>
            <a:off x="2620962" y="5322033"/>
            <a:ext cx="1614489" cy="400110"/>
          </a:xfrm>
          <a:prstGeom prst="rect">
            <a:avLst/>
          </a:prstGeom>
          <a:noFill/>
        </p:spPr>
        <p:txBody>
          <a:bodyPr wrap="square" rtlCol="0">
            <a:spAutoFit/>
          </a:bodyPr>
          <a:lstStyle/>
          <a:p>
            <a:r>
              <a:rPr lang="zh-CN" altLang="en-US" sz="2000" b="1" spc="300" dirty="0">
                <a:latin typeface="+mj-ea"/>
                <a:ea typeface="+mj-ea"/>
              </a:rPr>
              <a:t>魏恒义</a:t>
            </a:r>
            <a:endParaRPr lang="zh-HK" altLang="en-US" sz="2000" b="1" spc="300" dirty="0">
              <a:latin typeface="+mj-ea"/>
              <a:ea typeface="+mj-ea"/>
            </a:endParaRPr>
          </a:p>
        </p:txBody>
      </p:sp>
      <p:pic>
        <p:nvPicPr>
          <p:cNvPr id="10247" name="Picture 7" descr="http://www.xjtu.edu.cn/img/logo_pic99.png"/>
          <p:cNvPicPr>
            <a:picLocks noChangeAspect="1" noChangeArrowheads="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47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97371" y="1"/>
            <a:ext cx="5447293" cy="1338480"/>
          </a:xfrm>
          <a:prstGeom prst="rect">
            <a:avLst/>
          </a:prstGeom>
          <a:ln>
            <a:noFill/>
          </a:ln>
          <a:effectLst>
            <a:outerShdw blurRad="292100" dist="139700" dir="2700000" algn="tl" rotWithShape="0">
              <a:srgbClr val="333333">
                <a:alpha val="65000"/>
              </a:srgbClr>
            </a:outerShdw>
          </a:effectLst>
          <a:extLst/>
        </p:spPr>
      </p:pic>
    </p:spTree>
    <p:extLst>
      <p:ext uri="{BB962C8B-B14F-4D97-AF65-F5344CB8AC3E}">
        <p14:creationId xmlns:p14="http://schemas.microsoft.com/office/powerpoint/2010/main" val="2605218448"/>
      </p:ext>
    </p:extLst>
  </p:cSld>
  <p:clrMapOvr>
    <a:masterClrMapping/>
  </p:clrMapOvr>
  <mc:AlternateContent xmlns:mc="http://schemas.openxmlformats.org/markup-compatibility/2006" xmlns:p14="http://schemas.microsoft.com/office/powerpoint/2010/main">
    <mc:Choice Requires="p14">
      <p:transition spd="slow" p14:dur="2000" advTm="3810"/>
    </mc:Choice>
    <mc:Fallback xmlns="">
      <p:transition spd="slow" advTm="381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sp>
        <p:nvSpPr>
          <p:cNvPr id="44" name="文本框 43"/>
          <p:cNvSpPr txBox="1"/>
          <p:nvPr/>
        </p:nvSpPr>
        <p:spPr>
          <a:xfrm>
            <a:off x="2775588" y="103362"/>
            <a:ext cx="1295400" cy="369332"/>
          </a:xfrm>
          <a:prstGeom prst="rect">
            <a:avLst/>
          </a:prstGeom>
          <a:solidFill>
            <a:srgbClr val="0174AB"/>
          </a:solid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研究</a:t>
            </a:r>
            <a:r>
              <a:rPr lang="zh-CN" altLang="en-US" spc="300" dirty="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6" name="文本框 45"/>
          <p:cNvSpPr txBox="1"/>
          <p:nvPr/>
        </p:nvSpPr>
        <p:spPr>
          <a:xfrm>
            <a:off x="4264552" y="9706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7" name="文本框 46"/>
          <p:cNvSpPr txBox="1"/>
          <p:nvPr/>
        </p:nvSpPr>
        <p:spPr>
          <a:xfrm>
            <a:off x="5684750" y="103362"/>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8" name="直接连接符 47"/>
          <p:cNvCxnSpPr/>
          <p:nvPr/>
        </p:nvCxnSpPr>
        <p:spPr>
          <a:xfrm>
            <a:off x="2684103" y="9397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66531" y="907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559952" y="10336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Rectangle 1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 name="Group 1"/>
          <p:cNvGrpSpPr>
            <a:grpSpLocks noChangeAspect="1"/>
          </p:cNvGrpSpPr>
          <p:nvPr/>
        </p:nvGrpSpPr>
        <p:grpSpPr bwMode="auto">
          <a:xfrm>
            <a:off x="754039" y="616978"/>
            <a:ext cx="7940722" cy="5931240"/>
            <a:chOff x="2362" y="11522"/>
            <a:chExt cx="6636" cy="5417"/>
          </a:xfrm>
        </p:grpSpPr>
        <p:sp>
          <p:nvSpPr>
            <p:cNvPr id="4" name="AutoShape 17"/>
            <p:cNvSpPr>
              <a:spLocks noChangeAspect="1" noChangeArrowheads="1" noTextEdit="1"/>
            </p:cNvSpPr>
            <p:nvPr/>
          </p:nvSpPr>
          <p:spPr bwMode="auto">
            <a:xfrm>
              <a:off x="2362" y="11522"/>
              <a:ext cx="6636" cy="541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AutoShape 16"/>
            <p:cNvSpPr>
              <a:spLocks noChangeArrowheads="1"/>
            </p:cNvSpPr>
            <p:nvPr/>
          </p:nvSpPr>
          <p:spPr bwMode="auto">
            <a:xfrm>
              <a:off x="5059" y="16405"/>
              <a:ext cx="1194" cy="458"/>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905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结</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束</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9" name="AutoShape 15"/>
            <p:cNvSpPr>
              <a:spLocks noChangeArrowheads="1"/>
            </p:cNvSpPr>
            <p:nvPr/>
          </p:nvSpPr>
          <p:spPr bwMode="auto">
            <a:xfrm>
              <a:off x="4156" y="12197"/>
              <a:ext cx="3161" cy="399"/>
            </a:xfrm>
            <a:prstGeom prst="flowChartInputOutpu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输入表</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3-1</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各个表数据</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AutoShape 14"/>
            <p:cNvSpPr>
              <a:spLocks noChangeShapeType="1"/>
            </p:cNvSpPr>
            <p:nvPr/>
          </p:nvSpPr>
          <p:spPr bwMode="auto">
            <a:xfrm>
              <a:off x="5682" y="12596"/>
              <a:ext cx="1" cy="21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Rectangle 13"/>
            <p:cNvSpPr>
              <a:spLocks noChangeArrowheads="1"/>
            </p:cNvSpPr>
            <p:nvPr/>
          </p:nvSpPr>
          <p:spPr bwMode="auto">
            <a:xfrm>
              <a:off x="4251" y="12813"/>
              <a:ext cx="3066" cy="46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关联表初步获得患者的所有患病信息</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2" name="Rectangle 12"/>
            <p:cNvSpPr>
              <a:spLocks noChangeArrowheads="1"/>
            </p:cNvSpPr>
            <p:nvPr/>
          </p:nvSpPr>
          <p:spPr bwMode="auto">
            <a:xfrm>
              <a:off x="4476" y="13566"/>
              <a:ext cx="2316" cy="457"/>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读取各心血管疾病</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ICD</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码</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3" name="AutoShape 11"/>
            <p:cNvSpPr>
              <a:spLocks noChangeShapeType="1"/>
            </p:cNvSpPr>
            <p:nvPr/>
          </p:nvSpPr>
          <p:spPr bwMode="auto">
            <a:xfrm>
              <a:off x="5658" y="14023"/>
              <a:ext cx="1" cy="2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Rectangle 10"/>
            <p:cNvSpPr>
              <a:spLocks noChangeArrowheads="1"/>
            </p:cNvSpPr>
            <p:nvPr/>
          </p:nvSpPr>
          <p:spPr bwMode="auto">
            <a:xfrm>
              <a:off x="4539" y="14312"/>
              <a:ext cx="2313" cy="42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统计各心血管疾病对应人数</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 name="Rectangle 9"/>
            <p:cNvSpPr>
              <a:spLocks noChangeArrowheads="1"/>
            </p:cNvSpPr>
            <p:nvPr/>
          </p:nvSpPr>
          <p:spPr bwMode="auto">
            <a:xfrm>
              <a:off x="4010" y="14959"/>
              <a:ext cx="3391" cy="46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根据数据量筛选出最终的心血管疾病人群</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6" name="AutoShape 8"/>
            <p:cNvSpPr>
              <a:spLocks noChangeArrowheads="1"/>
            </p:cNvSpPr>
            <p:nvPr/>
          </p:nvSpPr>
          <p:spPr bwMode="auto">
            <a:xfrm>
              <a:off x="5059" y="11522"/>
              <a:ext cx="1130" cy="458"/>
            </a:xfrm>
            <a:prstGeom prst="flowChartAlternateProcess">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00025"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开 始</a:t>
              </a:r>
              <a:endParaRPr kumimoji="0" lang="zh-CN" alt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7" name="AutoShape 7"/>
            <p:cNvSpPr>
              <a:spLocks noChangeShapeType="1"/>
            </p:cNvSpPr>
            <p:nvPr/>
          </p:nvSpPr>
          <p:spPr bwMode="auto">
            <a:xfrm>
              <a:off x="5668" y="11980"/>
              <a:ext cx="2" cy="21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Rectangle 6"/>
            <p:cNvSpPr>
              <a:spLocks noChangeArrowheads="1"/>
            </p:cNvSpPr>
            <p:nvPr/>
          </p:nvSpPr>
          <p:spPr bwMode="auto">
            <a:xfrm>
              <a:off x="4396" y="15714"/>
              <a:ext cx="2456" cy="4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合并子</a:t>
              </a:r>
              <a:r>
                <a:rPr kumimoji="0" lang="en-US" altLang="zh-CN"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ICD</a:t>
              </a:r>
              <a:r>
                <a:rPr kumimoji="0" lang="zh-CN" altLang="en-US" sz="16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码作为目标标签</a:t>
              </a:r>
              <a:endParaRPr kumimoji="0" lang="zh-CN" altLang="en-US"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9" name="AutoShape 5"/>
            <p:cNvSpPr>
              <a:spLocks noChangeShapeType="1"/>
            </p:cNvSpPr>
            <p:nvPr/>
          </p:nvSpPr>
          <p:spPr bwMode="auto">
            <a:xfrm>
              <a:off x="5662" y="16159"/>
              <a:ext cx="1" cy="24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AutoShape 4"/>
            <p:cNvSpPr>
              <a:spLocks noChangeShapeType="1"/>
            </p:cNvSpPr>
            <p:nvPr/>
          </p:nvSpPr>
          <p:spPr bwMode="auto">
            <a:xfrm>
              <a:off x="5660" y="15425"/>
              <a:ext cx="1" cy="2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AutoShape 3"/>
            <p:cNvSpPr>
              <a:spLocks noChangeShapeType="1"/>
            </p:cNvSpPr>
            <p:nvPr/>
          </p:nvSpPr>
          <p:spPr bwMode="auto">
            <a:xfrm>
              <a:off x="5667" y="13282"/>
              <a:ext cx="1" cy="29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AutoShape 2"/>
            <p:cNvSpPr>
              <a:spLocks noChangeShapeType="1"/>
            </p:cNvSpPr>
            <p:nvPr/>
          </p:nvSpPr>
          <p:spPr bwMode="auto">
            <a:xfrm>
              <a:off x="5661" y="14734"/>
              <a:ext cx="1" cy="2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23" name="矩形 22"/>
          <p:cNvSpPr/>
          <p:nvPr/>
        </p:nvSpPr>
        <p:spPr>
          <a:xfrm>
            <a:off x="1103543" y="1792933"/>
            <a:ext cx="520542" cy="20867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数</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据</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采</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集</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流</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pPr>
              <a:lnSpc>
                <a:spcPct val="120000"/>
              </a:lnSpc>
            </a:pPr>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程</a:t>
            </a:r>
            <a:endParaRPr lang="zh-CN" altLang="en-US" b="1" dirty="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908961518"/>
      </p:ext>
    </p:extLst>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48310" y="93911"/>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11" name="文本框 10"/>
          <p:cNvSpPr txBox="1"/>
          <p:nvPr/>
        </p:nvSpPr>
        <p:spPr>
          <a:xfrm>
            <a:off x="4107917" y="9391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03317" y="939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81" name="文本框 80"/>
          <p:cNvSpPr txBox="1"/>
          <p:nvPr/>
        </p:nvSpPr>
        <p:spPr>
          <a:xfrm>
            <a:off x="5467523" y="78640"/>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461" y="3154286"/>
            <a:ext cx="7468370" cy="2665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65956" y="972783"/>
            <a:ext cx="8706846" cy="1089529"/>
          </a:xfrm>
          <a:prstGeom prst="rect">
            <a:avLst/>
          </a:prstGeom>
        </p:spPr>
        <p:txBody>
          <a:bodyPr wrap="square">
            <a:spAutoFit/>
          </a:bodyPr>
          <a:lstStyle/>
          <a:p>
            <a:pPr>
              <a:lnSpc>
                <a:spcPct val="120000"/>
              </a:lnSpc>
            </a:pPr>
            <a:r>
              <a:rPr lang="en-US" altLang="zh-CN" sz="1400" dirty="0" smtClean="0">
                <a:solidFill>
                  <a:schemeClr val="tx1">
                    <a:lumMod val="65000"/>
                    <a:lumOff val="35000"/>
                  </a:schemeClr>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心血管疾病数据中存在数据缺失量大、数据异常等问题，此外鉴于患者门诊数据中一位患者可对应多个门诊记录，</a:t>
            </a:r>
            <a:r>
              <a:rPr lang="zh-CN" altLang="en-US" dirty="0" smtClean="0">
                <a:latin typeface="华文宋体" panose="02010600040101010101" pitchFamily="2" charset="-122"/>
                <a:ea typeface="华文宋体" panose="02010600040101010101" pitchFamily="2" charset="-122"/>
              </a:rPr>
              <a:t>而</a:t>
            </a:r>
            <a:r>
              <a:rPr lang="zh-CN" altLang="zh-CN" dirty="0" smtClean="0">
                <a:latin typeface="华文宋体" panose="02010600040101010101" pitchFamily="2" charset="-122"/>
                <a:ea typeface="华文宋体" panose="02010600040101010101" pitchFamily="2" charset="-122"/>
              </a:rPr>
              <a:t>多标签数据集的要求即一位患者对应一条记录，所以医学数据处理起来比较复杂。</a:t>
            </a:r>
            <a:endParaRPr lang="zh-CN" altLang="zh-CN" dirty="0">
              <a:latin typeface="华文宋体" panose="02010600040101010101" pitchFamily="2" charset="-122"/>
              <a:ea typeface="华文宋体" panose="02010600040101010101" pitchFamily="2" charset="-122"/>
            </a:endParaRPr>
          </a:p>
        </p:txBody>
      </p:sp>
      <p:sp>
        <p:nvSpPr>
          <p:cNvPr id="9" name="矩形 8"/>
          <p:cNvSpPr/>
          <p:nvPr/>
        </p:nvSpPr>
        <p:spPr>
          <a:xfrm>
            <a:off x="3765837" y="2729554"/>
            <a:ext cx="1338828" cy="424732"/>
          </a:xfrm>
          <a:prstGeom prst="rect">
            <a:avLst/>
          </a:prstGeom>
        </p:spPr>
        <p:txBody>
          <a:bodyPr wrap="none">
            <a:spAutoFit/>
          </a:bodyPr>
          <a:lstStyle/>
          <a:p>
            <a:pPr>
              <a:lnSpc>
                <a:spcPct val="120000"/>
              </a:lnSpc>
            </a:pPr>
            <a:r>
              <a:rPr lang="zh-CN" altLang="en-US" dirty="0">
                <a:latin typeface="华文宋体" panose="02010600040101010101" pitchFamily="2" charset="-122"/>
                <a:ea typeface="华文宋体" panose="02010600040101010101" pitchFamily="2" charset="-122"/>
              </a:rPr>
              <a:t>数据预处理</a:t>
            </a:r>
            <a:endParaRPr lang="zh-CN" altLang="zh-CN"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965536224"/>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cxnSp>
        <p:nvCxnSpPr>
          <p:cNvPr id="8" name="直接连接符 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748310" y="93911"/>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11" name="文本框 10"/>
          <p:cNvSpPr txBox="1"/>
          <p:nvPr/>
        </p:nvSpPr>
        <p:spPr>
          <a:xfrm>
            <a:off x="4107917" y="9391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13" name="直接连接符 12"/>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043710"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03317" y="939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81" name="文本框 80"/>
          <p:cNvSpPr txBox="1"/>
          <p:nvPr/>
        </p:nvSpPr>
        <p:spPr>
          <a:xfrm>
            <a:off x="5467523" y="78640"/>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52171048"/>
              </p:ext>
            </p:extLst>
          </p:nvPr>
        </p:nvGraphicFramePr>
        <p:xfrm>
          <a:off x="546281" y="3322998"/>
          <a:ext cx="7872674" cy="2238236"/>
        </p:xfrm>
        <a:graphic>
          <a:graphicData uri="http://schemas.openxmlformats.org/drawingml/2006/table">
            <a:tbl>
              <a:tblPr firstRow="1" firstCol="1" bandRow="1">
                <a:tableStyleId>{5C22544A-7EE6-4342-B048-85BDC9FD1C3A}</a:tableStyleId>
              </a:tblPr>
              <a:tblGrid>
                <a:gridCol w="1895740"/>
                <a:gridCol w="1991787"/>
                <a:gridCol w="1431252"/>
                <a:gridCol w="2553895"/>
              </a:tblGrid>
              <a:tr h="319748">
                <a:tc>
                  <a:txBody>
                    <a:bodyPr/>
                    <a:lstStyle/>
                    <a:p>
                      <a:pPr indent="127000" algn="just">
                        <a:lnSpc>
                          <a:spcPct val="120000"/>
                        </a:lnSpc>
                        <a:spcAft>
                          <a:spcPts val="0"/>
                        </a:spcAft>
                      </a:pPr>
                      <a:r>
                        <a:rPr lang="zh-CN" sz="1600" b="0" kern="100" dirty="0">
                          <a:effectLst/>
                        </a:rPr>
                        <a:t>特征名称</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正常取值范围</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特征类型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a:effectLst/>
                        </a:rPr>
                        <a:t>    </a:t>
                      </a:r>
                      <a:r>
                        <a:rPr lang="zh-CN" sz="1600" b="0" kern="100">
                          <a:effectLst/>
                        </a:rPr>
                        <a:t>处理方式</a:t>
                      </a:r>
                      <a:endParaRPr lang="zh-CN" sz="2000" b="0" kern="10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zh-CN" sz="1600" b="0" kern="100" dirty="0">
                          <a:effectLst/>
                        </a:rPr>
                        <a:t>性别</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dirty="0">
                          <a:effectLst/>
                        </a:rPr>
                        <a:t>1</a:t>
                      </a:r>
                      <a:r>
                        <a:rPr lang="zh-CN" sz="1600" b="0" kern="100" dirty="0">
                          <a:effectLst/>
                        </a:rPr>
                        <a:t>男</a:t>
                      </a:r>
                      <a:r>
                        <a:rPr lang="en-US" sz="1600" b="0" kern="100" dirty="0">
                          <a:effectLst/>
                        </a:rPr>
                        <a:t>  2</a:t>
                      </a:r>
                      <a:r>
                        <a:rPr lang="zh-CN" sz="1600" b="0" kern="100" dirty="0">
                          <a:effectLst/>
                        </a:rPr>
                        <a:t>女</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离散型</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零填充作为缺失值处理</a:t>
                      </a:r>
                      <a:endParaRPr lang="zh-CN" sz="2000" b="0" kern="10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zh-CN" sz="1600" b="0" kern="100">
                          <a:effectLst/>
                        </a:rPr>
                        <a:t>年龄</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dirty="0">
                          <a:effectLst/>
                        </a:rPr>
                        <a:t>4</a:t>
                      </a:r>
                      <a:r>
                        <a:rPr lang="zh-CN" sz="1600" b="0" kern="100" dirty="0">
                          <a:effectLst/>
                        </a:rPr>
                        <a:t>到</a:t>
                      </a:r>
                      <a:r>
                        <a:rPr lang="en-US" sz="1600" b="0" kern="100" dirty="0">
                          <a:effectLst/>
                        </a:rPr>
                        <a:t>115</a:t>
                      </a:r>
                      <a:r>
                        <a:rPr lang="zh-CN" sz="1600" b="0" kern="100" dirty="0">
                          <a:effectLst/>
                        </a:rPr>
                        <a:t>之间</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数值型</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零填充作为缺失值处理</a:t>
                      </a:r>
                      <a:endParaRPr lang="zh-CN" sz="2000" b="0" kern="10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en-US" sz="1600" b="0" kern="100">
                          <a:effectLst/>
                        </a:rPr>
                        <a:t>SBP</a:t>
                      </a:r>
                      <a:r>
                        <a:rPr lang="zh-CN" sz="1600" b="0" kern="100">
                          <a:effectLst/>
                        </a:rPr>
                        <a:t>收缩压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a:effectLst/>
                        </a:rPr>
                        <a:t>80</a:t>
                      </a:r>
                      <a:r>
                        <a:rPr lang="zh-CN" sz="1600" b="0" kern="100">
                          <a:effectLst/>
                        </a:rPr>
                        <a:t>到</a:t>
                      </a:r>
                      <a:r>
                        <a:rPr lang="en-US" sz="1600" b="0" kern="100">
                          <a:effectLst/>
                        </a:rPr>
                        <a:t>200</a:t>
                      </a:r>
                      <a:r>
                        <a:rPr lang="zh-CN" sz="1600" b="0" kern="100">
                          <a:effectLst/>
                        </a:rPr>
                        <a:t>之间</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数值型</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零填充作为缺失值处理</a:t>
                      </a:r>
                      <a:endParaRPr lang="zh-CN" sz="2000" b="0" kern="100" dirty="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en-US" sz="1600" b="0" kern="100">
                          <a:effectLst/>
                        </a:rPr>
                        <a:t>DBP</a:t>
                      </a:r>
                      <a:r>
                        <a:rPr lang="zh-CN" sz="1600" b="0" kern="100">
                          <a:effectLst/>
                        </a:rPr>
                        <a:t>舒张压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dirty="0">
                          <a:effectLst/>
                        </a:rPr>
                        <a:t>40</a:t>
                      </a:r>
                      <a:r>
                        <a:rPr lang="zh-CN" sz="1600" b="0" kern="100" dirty="0">
                          <a:effectLst/>
                        </a:rPr>
                        <a:t>到</a:t>
                      </a:r>
                      <a:r>
                        <a:rPr lang="en-US" sz="1600" b="0" kern="100" dirty="0">
                          <a:effectLst/>
                        </a:rPr>
                        <a:t>160</a:t>
                      </a:r>
                      <a:r>
                        <a:rPr lang="zh-CN" sz="1600" b="0" kern="100" dirty="0">
                          <a:effectLst/>
                        </a:rPr>
                        <a:t>之间</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数值型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零填充作为缺失值处理</a:t>
                      </a:r>
                      <a:endParaRPr lang="zh-CN" sz="2000" b="0" kern="100" dirty="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en-US" sz="1600" b="0" kern="100">
                          <a:effectLst/>
                        </a:rPr>
                        <a:t>GLU</a:t>
                      </a:r>
                      <a:r>
                        <a:rPr lang="zh-CN" sz="1600" b="0" kern="100">
                          <a:effectLst/>
                        </a:rPr>
                        <a:t>空腹血糖</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a:effectLst/>
                        </a:rPr>
                        <a:t>2</a:t>
                      </a:r>
                      <a:r>
                        <a:rPr lang="zh-CN" sz="1600" b="0" kern="100">
                          <a:effectLst/>
                        </a:rPr>
                        <a:t>到</a:t>
                      </a:r>
                      <a:r>
                        <a:rPr lang="en-US" sz="1600" b="0" kern="100">
                          <a:effectLst/>
                        </a:rPr>
                        <a:t>14</a:t>
                      </a:r>
                      <a:r>
                        <a:rPr lang="zh-CN" sz="1600" b="0" kern="100">
                          <a:effectLst/>
                        </a:rPr>
                        <a:t>之间</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数值型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零填充作为缺失值处理</a:t>
                      </a:r>
                      <a:endParaRPr lang="zh-CN" sz="2000" b="0" kern="100" dirty="0">
                        <a:effectLst/>
                        <a:latin typeface="Times New Roman"/>
                        <a:ea typeface="宋体"/>
                      </a:endParaRPr>
                    </a:p>
                  </a:txBody>
                  <a:tcPr marL="68580" marR="68580" marT="0" marB="0"/>
                </a:tc>
              </a:tr>
              <a:tr h="319748">
                <a:tc>
                  <a:txBody>
                    <a:bodyPr/>
                    <a:lstStyle/>
                    <a:p>
                      <a:pPr indent="127000" algn="just">
                        <a:lnSpc>
                          <a:spcPct val="120000"/>
                        </a:lnSpc>
                        <a:spcAft>
                          <a:spcPts val="0"/>
                        </a:spcAft>
                      </a:pPr>
                      <a:r>
                        <a:rPr lang="en-US" sz="1600" b="0" kern="100">
                          <a:effectLst/>
                        </a:rPr>
                        <a:t>BMI</a:t>
                      </a:r>
                      <a:r>
                        <a:rPr lang="zh-CN" sz="1600" b="0" kern="100">
                          <a:effectLst/>
                        </a:rPr>
                        <a:t>（身高体重比）</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b="0" kern="100" dirty="0">
                          <a:effectLst/>
                        </a:rPr>
                        <a:t>10</a:t>
                      </a:r>
                      <a:r>
                        <a:rPr lang="zh-CN" sz="1600" b="0" kern="100" dirty="0">
                          <a:effectLst/>
                        </a:rPr>
                        <a:t>到</a:t>
                      </a:r>
                      <a:r>
                        <a:rPr lang="en-US" sz="1600" b="0" kern="100" dirty="0">
                          <a:effectLst/>
                        </a:rPr>
                        <a:t>50</a:t>
                      </a:r>
                      <a:r>
                        <a:rPr lang="zh-CN" sz="1600" b="0" kern="100" dirty="0">
                          <a:effectLst/>
                        </a:rPr>
                        <a:t>之间</a:t>
                      </a:r>
                      <a:endParaRPr lang="zh-CN" sz="2000" b="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a:effectLst/>
                        </a:rPr>
                        <a:t>数值型</a:t>
                      </a:r>
                      <a:endParaRPr lang="zh-CN" sz="2000" b="0" kern="100">
                        <a:effectLst/>
                        <a:latin typeface="Times New Roman"/>
                        <a:ea typeface="宋体"/>
                      </a:endParaRPr>
                    </a:p>
                  </a:txBody>
                  <a:tcPr marL="68580" marR="68580" marT="0" marB="0"/>
                </a:tc>
                <a:tc>
                  <a:txBody>
                    <a:bodyPr/>
                    <a:lstStyle/>
                    <a:p>
                      <a:pPr indent="127000" algn="just">
                        <a:lnSpc>
                          <a:spcPct val="120000"/>
                        </a:lnSpc>
                        <a:spcAft>
                          <a:spcPts val="0"/>
                        </a:spcAft>
                      </a:pPr>
                      <a:r>
                        <a:rPr lang="zh-CN" sz="1600" b="0" kern="100" dirty="0">
                          <a:effectLst/>
                        </a:rPr>
                        <a:t>零填充作为缺失值处理</a:t>
                      </a:r>
                      <a:endParaRPr lang="zh-CN" sz="2000" b="0" kern="100" dirty="0">
                        <a:effectLst/>
                        <a:latin typeface="Times New Roman"/>
                        <a:ea typeface="宋体"/>
                      </a:endParaRPr>
                    </a:p>
                  </a:txBody>
                  <a:tcPr marL="68580" marR="68580" marT="0" marB="0"/>
                </a:tc>
              </a:tr>
            </a:tbl>
          </a:graphicData>
        </a:graphic>
      </p:graphicFrame>
      <p:sp>
        <p:nvSpPr>
          <p:cNvPr id="7" name="Rectangle 1"/>
          <p:cNvSpPr>
            <a:spLocks noChangeArrowheads="1"/>
          </p:cNvSpPr>
          <p:nvPr/>
        </p:nvSpPr>
        <p:spPr bwMode="auto">
          <a:xfrm>
            <a:off x="274902" y="884700"/>
            <a:ext cx="8379812" cy="136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70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defTabSz="914400" rtl="0" eaLnBrk="1" fontAlgn="base" latinLnBrk="0" hangingPunct="1">
              <a:lnSpc>
                <a:spcPct val="120000"/>
              </a:lnSpc>
              <a:spcBef>
                <a:spcPct val="0"/>
              </a:spcBef>
              <a:spcAft>
                <a:spcPct val="0"/>
              </a:spcAft>
              <a:buClrTx/>
              <a:buSzTx/>
              <a:buFontTx/>
              <a:buNone/>
              <a:tabLst/>
            </a:pPr>
            <a:r>
              <a:rPr kumimoji="0" lang="en-US" altLang="zh-CN" b="0" i="0" u="none" strike="noStrike" cap="none" normalizeH="0" baseline="0" dirty="0" smtClean="0">
                <a:ln>
                  <a:noFill/>
                </a:ln>
                <a:solidFill>
                  <a:schemeClr val="tx2"/>
                </a:solidFill>
                <a:effectLst/>
                <a:latin typeface="华文宋体" panose="02010600040101010101" pitchFamily="2" charset="-122"/>
                <a:ea typeface="华文宋体" panose="02010600040101010101" pitchFamily="2" charset="-122"/>
                <a:cs typeface="Times New Roman" pitchFamily="18" charset="0"/>
              </a:rPr>
              <a:t> </a:t>
            </a:r>
            <a:r>
              <a:rPr kumimoji="0" lang="zh-CN"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鉴于医学数据的严谨性、标准化特性，使用人工检测表方法规定生物学特征的值范围，为了尽可能保留研究对象的数据量，除了日期数据异常进行删除操作之外，其他特征异常值视为缺失值处理。</a:t>
            </a:r>
            <a:endPar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endParaRPr>
          </a:p>
          <a:p>
            <a:pPr marL="0" marR="0" lvl="0" indent="127000"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                                                                         </a:t>
            </a:r>
            <a:endPar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endParaRPr>
          </a:p>
        </p:txBody>
      </p:sp>
      <p:sp>
        <p:nvSpPr>
          <p:cNvPr id="6" name="矩形 5"/>
          <p:cNvSpPr/>
          <p:nvPr/>
        </p:nvSpPr>
        <p:spPr>
          <a:xfrm>
            <a:off x="3308081" y="2844485"/>
            <a:ext cx="2313454" cy="369332"/>
          </a:xfrm>
          <a:prstGeom prst="rect">
            <a:avLst/>
          </a:prstGeom>
        </p:spPr>
        <p:txBody>
          <a:bodyPr wrap="none">
            <a:spAutoFit/>
          </a:bodyPr>
          <a:lstStyle/>
          <a:p>
            <a:r>
              <a:rPr lang="en-US" altLang="zh-CN" dirty="0">
                <a:latin typeface="华文宋体" panose="02010600040101010101" pitchFamily="2" charset="-122"/>
                <a:ea typeface="华文宋体" panose="02010600040101010101" pitchFamily="2" charset="-122"/>
                <a:cs typeface="Times New Roman" pitchFamily="18" charset="0"/>
              </a:rPr>
              <a:t> </a:t>
            </a:r>
            <a:r>
              <a:rPr lang="zh-CN" altLang="en-US" dirty="0">
                <a:latin typeface="华文宋体" panose="02010600040101010101" pitchFamily="2" charset="-122"/>
                <a:ea typeface="华文宋体" panose="02010600040101010101" pitchFamily="2" charset="-122"/>
                <a:cs typeface="Times New Roman" pitchFamily="18" charset="0"/>
              </a:rPr>
              <a:t>表</a:t>
            </a:r>
            <a:r>
              <a:rPr lang="en-US" altLang="zh-CN" dirty="0">
                <a:latin typeface="华文宋体" panose="02010600040101010101" pitchFamily="2" charset="-122"/>
                <a:ea typeface="华文宋体" panose="02010600040101010101" pitchFamily="2" charset="-122"/>
                <a:cs typeface="Times New Roman" pitchFamily="18" charset="0"/>
              </a:rPr>
              <a:t>3  </a:t>
            </a:r>
            <a:r>
              <a:rPr lang="zh-CN" altLang="en-US" dirty="0">
                <a:latin typeface="华文宋体" panose="02010600040101010101" pitchFamily="2" charset="-122"/>
                <a:ea typeface="华文宋体" panose="02010600040101010101" pitchFamily="2" charset="-122"/>
                <a:cs typeface="Times New Roman" pitchFamily="18" charset="0"/>
              </a:rPr>
              <a:t>检测表部分取值</a:t>
            </a:r>
            <a:endParaRPr lang="zh-CN" altLang="en-US" dirty="0"/>
          </a:p>
        </p:txBody>
      </p:sp>
    </p:spTree>
    <p:extLst>
      <p:ext uri="{BB962C8B-B14F-4D97-AF65-F5344CB8AC3E}">
        <p14:creationId xmlns:p14="http://schemas.microsoft.com/office/powerpoint/2010/main" val="3485854163"/>
      </p:ext>
    </p:extLst>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椭圆 36"/>
          <p:cNvSpPr/>
          <p:nvPr/>
        </p:nvSpPr>
        <p:spPr>
          <a:xfrm>
            <a:off x="325666" y="2318045"/>
            <a:ext cx="1603566" cy="1525042"/>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mj-ea"/>
                <a:ea typeface="+mj-ea"/>
              </a:rPr>
              <a:t>特征选择</a:t>
            </a:r>
            <a:endParaRPr lang="zh-HK" altLang="en-US" b="1" dirty="0">
              <a:latin typeface="+mj-ea"/>
              <a:ea typeface="+mj-ea"/>
            </a:endParaRPr>
          </a:p>
        </p:txBody>
      </p:sp>
      <p:sp>
        <p:nvSpPr>
          <p:cNvPr id="47" name="矩形 46"/>
          <p:cNvSpPr/>
          <p:nvPr/>
        </p:nvSpPr>
        <p:spPr>
          <a:xfrm>
            <a:off x="2691308" y="3565828"/>
            <a:ext cx="6158331" cy="757130"/>
          </a:xfrm>
          <a:prstGeom prst="rect">
            <a:avLst/>
          </a:prstGeom>
        </p:spPr>
        <p:txBody>
          <a:bodyPr wrap="square">
            <a:spAutoFit/>
          </a:bodyPr>
          <a:lstStyle/>
          <a:p>
            <a:pPr lvl="0" algn="just">
              <a:lnSpc>
                <a:spcPct val="120000"/>
              </a:lnSpc>
            </a:pPr>
            <a:r>
              <a:rPr lang="zh-CN" altLang="en-US" dirty="0" smtClean="0">
                <a:latin typeface="华文宋体" panose="02010600040101010101" pitchFamily="2" charset="-122"/>
                <a:ea typeface="华文宋体" panose="02010600040101010101" pitchFamily="2" charset="-122"/>
              </a:rPr>
              <a:t>在此基础上应用逻辑</a:t>
            </a:r>
            <a:r>
              <a:rPr lang="zh-CN" altLang="en-US" dirty="0">
                <a:latin typeface="华文宋体" panose="02010600040101010101" pitchFamily="2" charset="-122"/>
                <a:ea typeface="华文宋体" panose="02010600040101010101" pitchFamily="2" charset="-122"/>
              </a:rPr>
              <a:t>斯特回归分类算法分别评估单个心血管疾病的分类效果</a:t>
            </a:r>
            <a:r>
              <a:rPr lang="zh-CN" altLang="en-US" dirty="0" smtClean="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特征</a:t>
            </a:r>
            <a:r>
              <a:rPr lang="zh-CN" altLang="en-US" dirty="0" smtClean="0">
                <a:latin typeface="华文宋体" panose="02010600040101010101" pitchFamily="2" charset="-122"/>
                <a:ea typeface="华文宋体" panose="02010600040101010101" pitchFamily="2" charset="-122"/>
              </a:rPr>
              <a:t>权重</a:t>
            </a:r>
            <a:r>
              <a:rPr lang="zh-CN" altLang="en-US" dirty="0">
                <a:latin typeface="华文宋体" panose="02010600040101010101" pitchFamily="2" charset="-122"/>
                <a:ea typeface="华文宋体" panose="02010600040101010101" pitchFamily="2" charset="-122"/>
              </a:rPr>
              <a:t>越大对目标疾病的贡献程度越大。</a:t>
            </a:r>
            <a:endParaRPr lang="zh-HK" altLang="zh-HK" dirty="0">
              <a:latin typeface="华文宋体" panose="02010600040101010101" pitchFamily="2" charset="-122"/>
              <a:ea typeface="华文宋体" panose="02010600040101010101" pitchFamily="2" charset="-122"/>
            </a:endParaRPr>
          </a:p>
        </p:txBody>
      </p:sp>
      <p:sp>
        <p:nvSpPr>
          <p:cNvPr id="48" name="文本框 47"/>
          <p:cNvSpPr txBox="1"/>
          <p:nvPr/>
        </p:nvSpPr>
        <p:spPr>
          <a:xfrm>
            <a:off x="2555409" y="3081034"/>
            <a:ext cx="2171700" cy="369332"/>
          </a:xfrm>
          <a:prstGeom prst="rect">
            <a:avLst/>
          </a:prstGeom>
          <a:noFill/>
        </p:spPr>
        <p:txBody>
          <a:bodyPr wrap="square" rtlCol="0">
            <a:spAutoFit/>
          </a:bodyPr>
          <a:lstStyle/>
          <a:p>
            <a:pPr algn="ctr"/>
            <a:r>
              <a:rPr lang="zh-CN" altLang="en-US" b="1" dirty="0" smtClean="0">
                <a:solidFill>
                  <a:srgbClr val="0174AB"/>
                </a:solidFill>
                <a:latin typeface="华文宋体" panose="02010600040101010101" pitchFamily="2" charset="-122"/>
                <a:ea typeface="华文宋体" panose="02010600040101010101" pitchFamily="2" charset="-122"/>
              </a:rPr>
              <a:t>第二次特征选择</a:t>
            </a:r>
            <a:endParaRPr lang="zh-HK" altLang="en-US" b="1" dirty="0">
              <a:solidFill>
                <a:srgbClr val="0174AB"/>
              </a:solidFill>
              <a:latin typeface="华文宋体" panose="02010600040101010101" pitchFamily="2" charset="-122"/>
              <a:ea typeface="华文宋体" panose="02010600040101010101" pitchFamily="2" charset="-122"/>
            </a:endParaRPr>
          </a:p>
        </p:txBody>
      </p:sp>
      <p:grpSp>
        <p:nvGrpSpPr>
          <p:cNvPr id="62" name="组合 61"/>
          <p:cNvGrpSpPr/>
          <p:nvPr/>
        </p:nvGrpSpPr>
        <p:grpSpPr>
          <a:xfrm>
            <a:off x="2385839" y="1579418"/>
            <a:ext cx="169575" cy="2790701"/>
            <a:chOff x="3615798" y="2010026"/>
            <a:chExt cx="221361" cy="3458231"/>
          </a:xfrm>
        </p:grpSpPr>
        <p:cxnSp>
          <p:nvCxnSpPr>
            <p:cNvPr id="42" name="直接连接符 41"/>
            <p:cNvCxnSpPr/>
            <p:nvPr/>
          </p:nvCxnSpPr>
          <p:spPr>
            <a:xfrm>
              <a:off x="3726479" y="2010026"/>
              <a:ext cx="0" cy="3458231"/>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3615799" y="3988983"/>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3" name="椭圆 42"/>
            <p:cNvSpPr/>
            <p:nvPr/>
          </p:nvSpPr>
          <p:spPr>
            <a:xfrm>
              <a:off x="3615798" y="2518274"/>
              <a:ext cx="221360" cy="221360"/>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sp>
        <p:nvSpPr>
          <p:cNvPr id="46" name="矩形 45"/>
          <p:cNvSpPr/>
          <p:nvPr/>
        </p:nvSpPr>
        <p:spPr>
          <a:xfrm>
            <a:off x="2691308" y="2257509"/>
            <a:ext cx="6220680" cy="1203406"/>
          </a:xfrm>
          <a:prstGeom prst="rect">
            <a:avLst/>
          </a:prstGeom>
        </p:spPr>
        <p:txBody>
          <a:bodyPr wrap="square">
            <a:spAutoFit/>
          </a:bodyPr>
          <a:lstStyle/>
          <a:p>
            <a:pPr lvl="0" algn="just">
              <a:lnSpc>
                <a:spcPct val="120000"/>
              </a:lnSpc>
            </a:pPr>
            <a:r>
              <a:rPr lang="en-US" altLang="zh-CN" dirty="0">
                <a:latin typeface="华文宋体" panose="02010600040101010101" pitchFamily="2" charset="-122"/>
                <a:ea typeface="华文宋体" panose="02010600040101010101" pitchFamily="2" charset="-122"/>
              </a:rPr>
              <a:t>spearman</a:t>
            </a:r>
            <a:r>
              <a:rPr lang="zh-CN" altLang="en-US" dirty="0">
                <a:latin typeface="华文宋体" panose="02010600040101010101" pitchFamily="2" charset="-122"/>
                <a:ea typeface="华文宋体" panose="02010600040101010101" pitchFamily="2" charset="-122"/>
              </a:rPr>
              <a:t>秩</a:t>
            </a:r>
            <a:r>
              <a:rPr lang="zh-CN" altLang="en-US" dirty="0" smtClean="0">
                <a:latin typeface="华文宋体" panose="02010600040101010101" pitchFamily="2" charset="-122"/>
                <a:ea typeface="华文宋体" panose="02010600040101010101" pitchFamily="2" charset="-122"/>
              </a:rPr>
              <a:t>相关系数度量</a:t>
            </a:r>
            <a:r>
              <a:rPr lang="zh-CN" altLang="en-US" dirty="0">
                <a:latin typeface="华文宋体" panose="02010600040101010101" pitchFamily="2" charset="-122"/>
                <a:ea typeface="华文宋体" panose="02010600040101010101" pitchFamily="2" charset="-122"/>
              </a:rPr>
              <a:t>两个随机变量的相关</a:t>
            </a:r>
            <a:r>
              <a:rPr lang="zh-CN" altLang="en-US" dirty="0" smtClean="0">
                <a:latin typeface="华文宋体" panose="02010600040101010101" pitchFamily="2" charset="-122"/>
                <a:ea typeface="华文宋体" panose="02010600040101010101" pitchFamily="2" charset="-122"/>
              </a:rPr>
              <a:t>程度</a:t>
            </a:r>
            <a:r>
              <a:rPr lang="zh-CN" altLang="zh-CN" dirty="0" smtClean="0">
                <a:latin typeface="华文宋体" panose="02010600040101010101" pitchFamily="2" charset="-122"/>
                <a:ea typeface="华文宋体" panose="02010600040101010101" pitchFamily="2" charset="-122"/>
              </a:rPr>
              <a:t>此</a:t>
            </a:r>
            <a:r>
              <a:rPr lang="zh-CN" altLang="zh-CN" dirty="0">
                <a:latin typeface="华文宋体" panose="02010600040101010101" pitchFamily="2" charset="-122"/>
                <a:ea typeface="华文宋体" panose="02010600040101010101" pitchFamily="2" charset="-122"/>
              </a:rPr>
              <a:t>过程选择出与每种心血管疾病相关性强的特征，保留</a:t>
            </a:r>
            <a:r>
              <a:rPr lang="en-US" altLang="zh-CN" dirty="0">
                <a:latin typeface="华文宋体" panose="02010600040101010101" pitchFamily="2" charset="-122"/>
                <a:ea typeface="华文宋体" panose="02010600040101010101" pitchFamily="2" charset="-122"/>
              </a:rPr>
              <a:t>p&lt;0.05</a:t>
            </a:r>
            <a:r>
              <a:rPr lang="zh-CN" altLang="zh-CN" dirty="0">
                <a:latin typeface="华文宋体" panose="02010600040101010101" pitchFamily="2" charset="-122"/>
                <a:ea typeface="华文宋体" panose="02010600040101010101" pitchFamily="2" charset="-122"/>
              </a:rPr>
              <a:t>的特征。</a:t>
            </a:r>
          </a:p>
          <a:p>
            <a:pPr lvl="0" algn="just"/>
            <a:endParaRPr lang="en-US" altLang="zh-HK" dirty="0" smtClean="0">
              <a:latin typeface="微软雅黑" panose="020B0503020204020204" pitchFamily="34" charset="-122"/>
              <a:ea typeface="微软雅黑" panose="020B0503020204020204" pitchFamily="34" charset="-122"/>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49" name="文本框 48"/>
          <p:cNvSpPr txBox="1"/>
          <p:nvPr/>
        </p:nvSpPr>
        <p:spPr>
          <a:xfrm>
            <a:off x="2555409" y="1888177"/>
            <a:ext cx="2171700" cy="369332"/>
          </a:xfrm>
          <a:prstGeom prst="rect">
            <a:avLst/>
          </a:prstGeom>
          <a:noFill/>
        </p:spPr>
        <p:txBody>
          <a:bodyPr wrap="square" rtlCol="0">
            <a:spAutoFit/>
          </a:bodyPr>
          <a:lstStyle/>
          <a:p>
            <a:pPr algn="ctr"/>
            <a:r>
              <a:rPr lang="zh-CN" altLang="en-US" b="1" dirty="0" smtClean="0">
                <a:solidFill>
                  <a:srgbClr val="0174AB"/>
                </a:solidFill>
                <a:latin typeface="华文宋体" panose="02010600040101010101" pitchFamily="2" charset="-122"/>
                <a:ea typeface="华文宋体" panose="02010600040101010101" pitchFamily="2" charset="-122"/>
              </a:rPr>
              <a:t>第一次特征选择</a:t>
            </a:r>
            <a:endParaRPr lang="zh-HK" altLang="en-US" b="1" dirty="0">
              <a:solidFill>
                <a:srgbClr val="0174AB"/>
              </a:solidFill>
              <a:latin typeface="华文宋体" panose="02010600040101010101" pitchFamily="2" charset="-122"/>
              <a:ea typeface="华文宋体" panose="02010600040101010101" pitchFamily="2" charset="-122"/>
            </a:endParaRPr>
          </a:p>
        </p:txBody>
      </p:sp>
      <p:sp>
        <p:nvSpPr>
          <p:cNvPr id="63" name="矩形 6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4" name="文本框 63"/>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cxnSp>
        <p:nvCxnSpPr>
          <p:cNvPr id="66" name="直接连接符 65"/>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2748310" y="97061"/>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69" name="文本框 68"/>
          <p:cNvSpPr txBox="1"/>
          <p:nvPr/>
        </p:nvSpPr>
        <p:spPr>
          <a:xfrm>
            <a:off x="4090616" y="87609"/>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70" name="直接连接符 69"/>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4043710" y="939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86016" y="10336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75" name="文本框 74"/>
          <p:cNvSpPr txBox="1"/>
          <p:nvPr/>
        </p:nvSpPr>
        <p:spPr>
          <a:xfrm>
            <a:off x="5541873" y="87609"/>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2" name="矩形 1"/>
          <p:cNvSpPr/>
          <p:nvPr/>
        </p:nvSpPr>
        <p:spPr>
          <a:xfrm>
            <a:off x="75156" y="671388"/>
            <a:ext cx="8555278" cy="757130"/>
          </a:xfrm>
          <a:prstGeom prst="rect">
            <a:avLst/>
          </a:prstGeom>
        </p:spPr>
        <p:txBody>
          <a:bodyPr wrap="square">
            <a:spAutoFit/>
          </a:bodyPr>
          <a:lstStyle/>
          <a:p>
            <a:pPr>
              <a:lnSpc>
                <a:spcPct val="120000"/>
              </a:lnSpc>
            </a:pPr>
            <a:r>
              <a:rPr lang="en-US" altLang="zh-CN" dirty="0"/>
              <a:t> </a:t>
            </a:r>
            <a:r>
              <a:rPr lang="en-US" altLang="zh-CN" dirty="0" smtClean="0"/>
              <a:t>       </a:t>
            </a:r>
            <a:r>
              <a:rPr lang="zh-CN" altLang="en-US" dirty="0" smtClean="0">
                <a:latin typeface="华文宋体" panose="02010600040101010101" pitchFamily="2" charset="-122"/>
                <a:ea typeface="华文宋体" panose="02010600040101010101" pitchFamily="2" charset="-122"/>
              </a:rPr>
              <a:t>心血管疾病数据集特征中</a:t>
            </a:r>
            <a:r>
              <a:rPr lang="zh-CN" altLang="zh-CN" dirty="0" smtClean="0">
                <a:latin typeface="华文宋体" panose="02010600040101010101" pitchFamily="2" charset="-122"/>
                <a:ea typeface="华文宋体" panose="02010600040101010101" pitchFamily="2" charset="-122"/>
              </a:rPr>
              <a:t>大部分</a:t>
            </a:r>
            <a:r>
              <a:rPr lang="zh-CN" altLang="en-US" dirty="0" smtClean="0">
                <a:latin typeface="华文宋体" panose="02010600040101010101" pitchFamily="2" charset="-122"/>
                <a:ea typeface="华文宋体" panose="02010600040101010101" pitchFamily="2" charset="-122"/>
              </a:rPr>
              <a:t>为</a:t>
            </a:r>
            <a:r>
              <a:rPr lang="zh-CN" altLang="zh-CN" dirty="0" smtClean="0">
                <a:latin typeface="华文宋体" panose="02010600040101010101" pitchFamily="2" charset="-122"/>
                <a:ea typeface="华文宋体" panose="02010600040101010101" pitchFamily="2" charset="-122"/>
              </a:rPr>
              <a:t>心血管疾病</a:t>
            </a:r>
            <a:r>
              <a:rPr lang="zh-CN" altLang="zh-CN" dirty="0">
                <a:latin typeface="华文宋体" panose="02010600040101010101" pitchFamily="2" charset="-122"/>
                <a:ea typeface="华文宋体" panose="02010600040101010101" pitchFamily="2" charset="-122"/>
              </a:rPr>
              <a:t>可能的相关病症，而在医学领域，通常一种疾病仅和几种或十几种病症</a:t>
            </a:r>
            <a:r>
              <a:rPr lang="zh-CN" altLang="zh-CN" dirty="0" smtClean="0">
                <a:latin typeface="华文宋体" panose="02010600040101010101" pitchFamily="2" charset="-122"/>
                <a:ea typeface="华文宋体" panose="02010600040101010101" pitchFamily="2" charset="-122"/>
              </a:rPr>
              <a:t>密切相关</a:t>
            </a:r>
            <a:r>
              <a:rPr lang="zh-CN" altLang="en-US" dirty="0" smtClean="0">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endParaRPr>
          </a:p>
        </p:txBody>
      </p:sp>
      <p:sp>
        <p:nvSpPr>
          <p:cNvPr id="3" name="矩形 2"/>
          <p:cNvSpPr/>
          <p:nvPr/>
        </p:nvSpPr>
        <p:spPr>
          <a:xfrm>
            <a:off x="75156" y="4762600"/>
            <a:ext cx="8404965" cy="1070742"/>
          </a:xfrm>
          <a:prstGeom prst="rect">
            <a:avLst/>
          </a:prstGeom>
        </p:spPr>
        <p:txBody>
          <a:bodyPr wrap="square">
            <a:spAutoFit/>
          </a:bodyPr>
          <a:lstStyle/>
          <a:p>
            <a:pPr>
              <a:lnSpc>
                <a:spcPct val="120000"/>
              </a:lnSpc>
            </a:pPr>
            <a:r>
              <a:rPr lang="en-US" altLang="zh-CN" sz="1400" dirty="0" smtClean="0">
                <a:solidFill>
                  <a:schemeClr val="tx2"/>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根据</a:t>
            </a:r>
            <a:r>
              <a:rPr lang="zh-CN" altLang="zh-CN" dirty="0">
                <a:latin typeface="华文宋体" panose="02010600040101010101" pitchFamily="2" charset="-122"/>
                <a:ea typeface="华文宋体" panose="02010600040101010101" pitchFamily="2" charset="-122"/>
              </a:rPr>
              <a:t>第一次特征选择的结果，对心血管疾病数据集进行了第二次特征选择，获得每个标签对应特征的权重，根据权重对特征排序，最后获得每个特征在所有目标标签上的平均排名</a:t>
            </a:r>
            <a:r>
              <a:rPr lang="zh-CN" altLang="zh-CN" dirty="0" smtClean="0">
                <a:latin typeface="华文宋体" panose="02010600040101010101" pitchFamily="2" charset="-122"/>
                <a:ea typeface="华文宋体" panose="02010600040101010101" pitchFamily="2" charset="-122"/>
              </a:rPr>
              <a:t>，合并</a:t>
            </a:r>
            <a:r>
              <a:rPr lang="zh-CN" altLang="zh-CN" dirty="0">
                <a:latin typeface="华文宋体" panose="02010600040101010101" pitchFamily="2" charset="-122"/>
                <a:ea typeface="华文宋体" panose="02010600040101010101" pitchFamily="2" charset="-122"/>
              </a:rPr>
              <a:t>所有预测目标的特征。</a:t>
            </a:r>
          </a:p>
        </p:txBody>
      </p:sp>
    </p:spTree>
    <p:extLst>
      <p:ext uri="{BB962C8B-B14F-4D97-AF65-F5344CB8AC3E}">
        <p14:creationId xmlns:p14="http://schemas.microsoft.com/office/powerpoint/2010/main" val="1099469814"/>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704912" y="100477"/>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020478" y="109512"/>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00312" y="11760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27569" y="11760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467523" y="9391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graphicFrame>
        <p:nvGraphicFramePr>
          <p:cNvPr id="7" name="表格 6"/>
          <p:cNvGraphicFramePr>
            <a:graphicFrameLocks noGrp="1"/>
          </p:cNvGraphicFramePr>
          <p:nvPr>
            <p:extLst>
              <p:ext uri="{D42A27DB-BD31-4B8C-83A1-F6EECF244321}">
                <p14:modId xmlns:p14="http://schemas.microsoft.com/office/powerpoint/2010/main" val="191033040"/>
              </p:ext>
            </p:extLst>
          </p:nvPr>
        </p:nvGraphicFramePr>
        <p:xfrm>
          <a:off x="410644" y="983176"/>
          <a:ext cx="8129393" cy="2682240"/>
        </p:xfrm>
        <a:graphic>
          <a:graphicData uri="http://schemas.openxmlformats.org/drawingml/2006/table">
            <a:tbl>
              <a:tblPr firstRow="1" firstCol="1" bandRow="1">
                <a:tableStyleId>{5C22544A-7EE6-4342-B048-85BDC9FD1C3A}</a:tableStyleId>
              </a:tblPr>
              <a:tblGrid>
                <a:gridCol w="1866509"/>
                <a:gridCol w="3310289"/>
                <a:gridCol w="2952595"/>
              </a:tblGrid>
              <a:tr h="213698">
                <a:tc>
                  <a:txBody>
                    <a:bodyPr/>
                    <a:lstStyle/>
                    <a:p>
                      <a:pPr indent="127000" algn="l">
                        <a:lnSpc>
                          <a:spcPct val="100000"/>
                        </a:lnSpc>
                        <a:spcAft>
                          <a:spcPts val="0"/>
                        </a:spcAft>
                      </a:pPr>
                      <a:r>
                        <a:rPr lang="zh-CN" sz="1600" b="0" kern="0" dirty="0">
                          <a:effectLst/>
                        </a:rPr>
                        <a:t>特征</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特征名</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spearmanr_pval</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dirty="0">
                          <a:effectLst/>
                        </a:rPr>
                        <a:t>I67_2</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大脑动脉粥样硬化</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2.21536E-12</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BIT16</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代谢紊乱</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9.32435E-58</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BIT38</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肺水肿</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2.22117E-32</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BIT33</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肺炎</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4.70524E-20</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I49_900</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心律失常</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3.36162E-29</a:t>
                      </a:r>
                      <a:endParaRPr lang="zh-CN" sz="2400" b="0" kern="10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BIT46</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胸痛、呼吸异常</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6.92032E-27</a:t>
                      </a:r>
                      <a:endParaRPr lang="zh-CN" sz="2400" b="0" kern="100" dirty="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AGE</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年龄</a:t>
                      </a:r>
                      <a:r>
                        <a:rPr lang="en-US" sz="1600" b="0" kern="0" dirty="0">
                          <a:effectLst/>
                        </a:rPr>
                        <a:t>	</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2.99704E-18</a:t>
                      </a:r>
                      <a:endParaRPr lang="zh-CN" sz="2400" b="0" kern="100" dirty="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BIT32</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感冒引起的症状</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0.0826336673</a:t>
                      </a:r>
                      <a:endParaRPr lang="zh-CN" sz="2400" b="0" kern="100" dirty="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a:effectLst/>
                        </a:rPr>
                        <a:t>I67_805</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慢性缺血性脑血管病</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0.1247875084</a:t>
                      </a:r>
                      <a:endParaRPr lang="zh-CN" sz="2400" b="0" kern="100" dirty="0">
                        <a:effectLst/>
                        <a:latin typeface="Times New Roman"/>
                        <a:ea typeface="宋体"/>
                      </a:endParaRPr>
                    </a:p>
                  </a:txBody>
                  <a:tcPr marL="68580" marR="68580" marT="0" marB="0"/>
                </a:tc>
              </a:tr>
              <a:tr h="213698">
                <a:tc>
                  <a:txBody>
                    <a:bodyPr/>
                    <a:lstStyle/>
                    <a:p>
                      <a:pPr indent="127000" algn="l">
                        <a:lnSpc>
                          <a:spcPct val="100000"/>
                        </a:lnSpc>
                        <a:spcAft>
                          <a:spcPts val="0"/>
                        </a:spcAft>
                      </a:pPr>
                      <a:r>
                        <a:rPr lang="en-US" sz="1600" b="0" kern="0" dirty="0">
                          <a:effectLst/>
                        </a:rPr>
                        <a:t>BIT40</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多种相关的皮肤病</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1.451383E-09</a:t>
                      </a:r>
                      <a:endParaRPr lang="zh-CN" sz="2400" b="0" kern="100" dirty="0">
                        <a:effectLst/>
                        <a:latin typeface="Times New Roman"/>
                        <a:ea typeface="宋体"/>
                      </a:endParaRPr>
                    </a:p>
                  </a:txBody>
                  <a:tcPr marL="68580" marR="68580" marT="0" marB="0"/>
                </a:tc>
              </a:tr>
            </a:tbl>
          </a:graphicData>
        </a:graphic>
      </p:graphicFrame>
      <p:sp>
        <p:nvSpPr>
          <p:cNvPr id="8" name="Rectangle 1"/>
          <p:cNvSpPr>
            <a:spLocks noChangeArrowheads="1"/>
          </p:cNvSpPr>
          <p:nvPr/>
        </p:nvSpPr>
        <p:spPr bwMode="auto">
          <a:xfrm>
            <a:off x="2388650" y="688306"/>
            <a:ext cx="365035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70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           </a:t>
            </a:r>
            <a:r>
              <a:rPr kumimoji="0" lang="zh-CN"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表</a:t>
            </a:r>
            <a:r>
              <a:rPr lang="en-US" altLang="zh-CN" sz="1600" dirty="0">
                <a:latin typeface="华文宋体" panose="02010600040101010101" pitchFamily="2" charset="-122"/>
                <a:ea typeface="华文宋体" panose="02010600040101010101" pitchFamily="2" charset="-122"/>
                <a:cs typeface="Times New Roman" pitchFamily="18" charset="0"/>
              </a:rPr>
              <a:t>4</a:t>
            </a:r>
            <a:r>
              <a:rPr kumimoji="0" lang="en-US"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 </a:t>
            </a:r>
            <a:r>
              <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心衰</a:t>
            </a:r>
            <a:r>
              <a:rPr kumimoji="0" lang="en-US"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Spearman</a:t>
            </a:r>
            <a:r>
              <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相关性分析</a:t>
            </a:r>
            <a:endPar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effectLst/>
              <a:latin typeface="华文宋体" panose="02010600040101010101" pitchFamily="2" charset="-122"/>
              <a:ea typeface="华文宋体" panose="02010600040101010101" pitchFamily="2" charset="-122"/>
            </a:endParaRPr>
          </a:p>
        </p:txBody>
      </p:sp>
      <p:graphicFrame>
        <p:nvGraphicFramePr>
          <p:cNvPr id="27" name="表格 26"/>
          <p:cNvGraphicFramePr>
            <a:graphicFrameLocks noGrp="1"/>
          </p:cNvGraphicFramePr>
          <p:nvPr>
            <p:extLst>
              <p:ext uri="{D42A27DB-BD31-4B8C-83A1-F6EECF244321}">
                <p14:modId xmlns:p14="http://schemas.microsoft.com/office/powerpoint/2010/main" val="3418837250"/>
              </p:ext>
            </p:extLst>
          </p:nvPr>
        </p:nvGraphicFramePr>
        <p:xfrm>
          <a:off x="497632" y="4049606"/>
          <a:ext cx="8104341" cy="2682240"/>
        </p:xfrm>
        <a:graphic>
          <a:graphicData uri="http://schemas.openxmlformats.org/drawingml/2006/table">
            <a:tbl>
              <a:tblPr firstRow="1" firstCol="1" bandRow="1">
                <a:tableStyleId>{5C22544A-7EE6-4342-B048-85BDC9FD1C3A}</a:tableStyleId>
              </a:tblPr>
              <a:tblGrid>
                <a:gridCol w="1825776"/>
                <a:gridCol w="3659242"/>
                <a:gridCol w="2619323"/>
              </a:tblGrid>
              <a:tr h="175207">
                <a:tc>
                  <a:txBody>
                    <a:bodyPr/>
                    <a:lstStyle/>
                    <a:p>
                      <a:pPr indent="127000" algn="l">
                        <a:lnSpc>
                          <a:spcPct val="100000"/>
                        </a:lnSpc>
                        <a:spcAft>
                          <a:spcPts val="0"/>
                        </a:spcAft>
                      </a:pPr>
                      <a:r>
                        <a:rPr lang="zh-CN" sz="1600" b="0" kern="0" dirty="0">
                          <a:effectLst/>
                        </a:rPr>
                        <a:t>特征</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说明</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模型权重</a:t>
                      </a:r>
                      <a:endParaRPr lang="zh-CN" sz="2400" b="0" kern="10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dirty="0">
                          <a:effectLst/>
                        </a:rPr>
                        <a:t>AGE</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年龄</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0.06502474</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BMI</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体重身高比</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-0.09750807</a:t>
                      </a:r>
                      <a:endParaRPr lang="zh-CN" sz="2400" b="0" kern="10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BIT33	</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肺炎</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0.299</a:t>
                      </a:r>
                      <a:endParaRPr lang="zh-CN" sz="2400" b="0" kern="10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DBP</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舒张压</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a:effectLst/>
                        </a:rPr>
                        <a:t>0.10771338</a:t>
                      </a:r>
                      <a:endParaRPr lang="zh-CN" sz="2400" b="0" kern="10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SBP</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dirty="0">
                          <a:effectLst/>
                        </a:rPr>
                        <a:t>收缩压</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0.084</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dirty="0">
                          <a:effectLst/>
                        </a:rPr>
                        <a:t>I49_900	</a:t>
                      </a:r>
                      <a:endParaRPr lang="zh-CN" sz="2400" b="0" kern="100" dirty="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心律失常</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0.179</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BIT46	</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胸痛、呼吸异常</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0.287</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BIT40</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多种相关的皮肤病</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-0.00428</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G90</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自主神经系统疾患</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0.013</a:t>
                      </a:r>
                      <a:endParaRPr lang="zh-CN" sz="2400" b="0" kern="100" dirty="0">
                        <a:effectLst/>
                        <a:latin typeface="Times New Roman"/>
                        <a:ea typeface="宋体"/>
                      </a:endParaRPr>
                    </a:p>
                  </a:txBody>
                  <a:tcPr marL="68580" marR="68580" marT="0" marB="0"/>
                </a:tc>
              </a:tr>
              <a:tr h="175207">
                <a:tc>
                  <a:txBody>
                    <a:bodyPr/>
                    <a:lstStyle/>
                    <a:p>
                      <a:pPr indent="127000" algn="l">
                        <a:lnSpc>
                          <a:spcPct val="100000"/>
                        </a:lnSpc>
                        <a:spcAft>
                          <a:spcPts val="0"/>
                        </a:spcAft>
                      </a:pPr>
                      <a:r>
                        <a:rPr lang="en-US" sz="1600" b="0" kern="0">
                          <a:effectLst/>
                        </a:rPr>
                        <a:t>E16_803</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zh-CN" sz="1600" b="0" kern="0">
                          <a:effectLst/>
                        </a:rPr>
                        <a:t>代谢综合征</a:t>
                      </a:r>
                      <a:endParaRPr lang="zh-CN" sz="2400" b="0" kern="100">
                        <a:effectLst/>
                        <a:latin typeface="Times New Roman"/>
                        <a:ea typeface="宋体"/>
                      </a:endParaRPr>
                    </a:p>
                  </a:txBody>
                  <a:tcPr marL="68580" marR="68580" marT="0" marB="0"/>
                </a:tc>
                <a:tc>
                  <a:txBody>
                    <a:bodyPr/>
                    <a:lstStyle/>
                    <a:p>
                      <a:pPr indent="127000" algn="l">
                        <a:lnSpc>
                          <a:spcPct val="100000"/>
                        </a:lnSpc>
                        <a:spcAft>
                          <a:spcPts val="0"/>
                        </a:spcAft>
                      </a:pPr>
                      <a:r>
                        <a:rPr lang="en-US" sz="1600" b="0" kern="0" dirty="0">
                          <a:effectLst/>
                        </a:rPr>
                        <a:t>0.00508</a:t>
                      </a:r>
                      <a:endParaRPr lang="zh-CN" sz="2400" b="0" kern="100" dirty="0">
                        <a:effectLst/>
                        <a:latin typeface="Times New Roman"/>
                        <a:ea typeface="宋体"/>
                      </a:endParaRPr>
                    </a:p>
                  </a:txBody>
                  <a:tcPr marL="68580" marR="68580" marT="0" marB="0"/>
                </a:tc>
              </a:tr>
            </a:tbl>
          </a:graphicData>
        </a:graphic>
      </p:graphicFrame>
      <p:sp>
        <p:nvSpPr>
          <p:cNvPr id="2" name="矩形 1"/>
          <p:cNvSpPr/>
          <p:nvPr/>
        </p:nvSpPr>
        <p:spPr>
          <a:xfrm>
            <a:off x="3168013" y="3750409"/>
            <a:ext cx="3057247" cy="369332"/>
          </a:xfrm>
          <a:prstGeom prst="rect">
            <a:avLst/>
          </a:prstGeom>
        </p:spPr>
        <p:txBody>
          <a:bodyPr wrap="none">
            <a:spAutoFit/>
          </a:bodyPr>
          <a:lstStyle/>
          <a:p>
            <a:r>
              <a:rPr lang="en-US" altLang="zh-CN" dirty="0">
                <a:latin typeface="华文宋体" panose="02010600040101010101" pitchFamily="2" charset="-122"/>
                <a:ea typeface="华文宋体" panose="02010600040101010101" pitchFamily="2" charset="-122"/>
                <a:cs typeface="Times New Roman" pitchFamily="18" charset="0"/>
              </a:rPr>
              <a:t> </a:t>
            </a:r>
            <a:r>
              <a:rPr lang="zh-CN" altLang="zh-CN" sz="1600" dirty="0" smtClean="0">
                <a:latin typeface="华文宋体" panose="02010600040101010101" pitchFamily="2" charset="-122"/>
                <a:ea typeface="华文宋体" panose="02010600040101010101" pitchFamily="2" charset="-122"/>
                <a:cs typeface="Times New Roman" pitchFamily="18" charset="0"/>
              </a:rPr>
              <a:t>表</a:t>
            </a:r>
            <a:r>
              <a:rPr lang="en-US" altLang="zh-CN" sz="1600" dirty="0" smtClean="0">
                <a:latin typeface="华文宋体" panose="02010600040101010101" pitchFamily="2" charset="-122"/>
                <a:ea typeface="华文宋体" panose="02010600040101010101" pitchFamily="2" charset="-122"/>
                <a:cs typeface="Times New Roman" pitchFamily="18" charset="0"/>
              </a:rPr>
              <a:t>5 </a:t>
            </a:r>
            <a:r>
              <a:rPr lang="zh-CN" altLang="en-US" sz="1600" dirty="0" smtClean="0">
                <a:latin typeface="华文宋体" panose="02010600040101010101" pitchFamily="2" charset="-122"/>
                <a:ea typeface="华文宋体" panose="02010600040101010101" pitchFamily="2" charset="-122"/>
                <a:cs typeface="Times New Roman" pitchFamily="18" charset="0"/>
              </a:rPr>
              <a:t>心衰逻辑斯特回归特征权重</a:t>
            </a:r>
            <a:endParaRPr lang="zh-CN" altLang="en-US" sz="1600" dirty="0"/>
          </a:p>
        </p:txBody>
      </p:sp>
    </p:spTree>
    <p:extLst>
      <p:ext uri="{BB962C8B-B14F-4D97-AF65-F5344CB8AC3E}">
        <p14:creationId xmlns:p14="http://schemas.microsoft.com/office/powerpoint/2010/main" val="379285515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639609" y="105935"/>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087138" y="105935"/>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5" name="直接连接符 74"/>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07169"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44614" y="112236"/>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444614" y="112236"/>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graphicFrame>
        <p:nvGraphicFramePr>
          <p:cNvPr id="7" name="表格 6"/>
          <p:cNvGraphicFramePr>
            <a:graphicFrameLocks noGrp="1"/>
          </p:cNvGraphicFramePr>
          <p:nvPr>
            <p:extLst>
              <p:ext uri="{D42A27DB-BD31-4B8C-83A1-F6EECF244321}">
                <p14:modId xmlns:p14="http://schemas.microsoft.com/office/powerpoint/2010/main" val="3976780585"/>
              </p:ext>
            </p:extLst>
          </p:nvPr>
        </p:nvGraphicFramePr>
        <p:xfrm>
          <a:off x="87680" y="1870406"/>
          <a:ext cx="8968640" cy="4096512"/>
        </p:xfrm>
        <a:graphic>
          <a:graphicData uri="http://schemas.openxmlformats.org/drawingml/2006/table">
            <a:tbl>
              <a:tblPr>
                <a:tableStyleId>{5C22544A-7EE6-4342-B048-85BDC9FD1C3A}</a:tableStyleId>
              </a:tblPr>
              <a:tblGrid>
                <a:gridCol w="1112713"/>
                <a:gridCol w="761756"/>
                <a:gridCol w="795229"/>
                <a:gridCol w="761756"/>
                <a:gridCol w="761756"/>
                <a:gridCol w="761756"/>
                <a:gridCol w="888547"/>
                <a:gridCol w="761756"/>
                <a:gridCol w="761756"/>
                <a:gridCol w="761756"/>
                <a:gridCol w="839859"/>
              </a:tblGrid>
              <a:tr h="218758">
                <a:tc>
                  <a:txBody>
                    <a:bodyPr/>
                    <a:lstStyle/>
                    <a:p>
                      <a:pPr indent="127000" algn="l">
                        <a:lnSpc>
                          <a:spcPct val="120000"/>
                        </a:lnSpc>
                        <a:spcAft>
                          <a:spcPts val="0"/>
                        </a:spcAft>
                      </a:pPr>
                      <a:r>
                        <a:rPr lang="en-US" altLang="zh-CN" sz="1600" kern="0" dirty="0" smtClean="0">
                          <a:effectLst/>
                        </a:rPr>
                        <a:t>  </a:t>
                      </a:r>
                      <a:r>
                        <a:rPr lang="zh-CN" sz="1600" kern="0" dirty="0" smtClean="0">
                          <a:effectLst/>
                        </a:rPr>
                        <a:t>目标</a:t>
                      </a:r>
                      <a:r>
                        <a:rPr lang="zh-CN" sz="1600" kern="0" dirty="0">
                          <a:effectLst/>
                        </a:rPr>
                        <a:t>标签</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I47_1</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zh-CN" sz="1600" kern="0">
                          <a:effectLst/>
                        </a:rPr>
                        <a:t>年龄</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BMI</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I48_X02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SBP</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R45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E16_200</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E16_803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BIT16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G20_X00</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脑卒中</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12</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14</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26</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153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74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19</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心衰</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75</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77</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52</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心梗</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77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32</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121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39</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肾衰</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39</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157</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125</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心肌缺血</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9</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76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17</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心脏功能病变</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10</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70</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103</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126</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冠心病</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32</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50</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高血压</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35</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59</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91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52</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糖尿病</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19</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153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147</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99</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63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45</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均值</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20.11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24.22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35.56</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45.89</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53.78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54.89</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56</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57.11</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58</a:t>
                      </a:r>
                      <a:endParaRPr lang="zh-CN" sz="2000" kern="100">
                        <a:effectLst/>
                        <a:latin typeface="Times New Roman"/>
                        <a:ea typeface="宋体"/>
                      </a:endParaRPr>
                    </a:p>
                  </a:txBody>
                  <a:tcPr marL="68580" marR="68580" marT="0" marB="0"/>
                </a:tc>
              </a:tr>
              <a:tr h="235501">
                <a:tc>
                  <a:txBody>
                    <a:bodyPr/>
                    <a:lstStyle/>
                    <a:p>
                      <a:pPr indent="127000" algn="l">
                        <a:lnSpc>
                          <a:spcPct val="120000"/>
                        </a:lnSpc>
                        <a:spcAft>
                          <a:spcPts val="0"/>
                        </a:spcAft>
                      </a:pPr>
                      <a:r>
                        <a:rPr lang="zh-CN" sz="1600" kern="0">
                          <a:effectLst/>
                        </a:rPr>
                        <a:t>综合排名</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1</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2</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3</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4</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5</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6</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7</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a:effectLst/>
                        </a:rPr>
                        <a:t>8</a:t>
                      </a:r>
                      <a:endParaRPr lang="zh-CN" sz="2000" kern="10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9</a:t>
                      </a:r>
                      <a:endParaRPr lang="zh-CN" sz="2000" kern="100" dirty="0">
                        <a:effectLst/>
                        <a:latin typeface="Times New Roman"/>
                        <a:ea typeface="宋体"/>
                      </a:endParaRPr>
                    </a:p>
                  </a:txBody>
                  <a:tcPr marL="68580" marR="68580" marT="0" marB="0"/>
                </a:tc>
                <a:tc>
                  <a:txBody>
                    <a:bodyPr/>
                    <a:lstStyle/>
                    <a:p>
                      <a:pPr indent="127000" algn="just">
                        <a:lnSpc>
                          <a:spcPct val="120000"/>
                        </a:lnSpc>
                        <a:spcAft>
                          <a:spcPts val="0"/>
                        </a:spcAft>
                      </a:pPr>
                      <a:r>
                        <a:rPr lang="en-US" sz="1600" kern="0" dirty="0">
                          <a:effectLst/>
                        </a:rPr>
                        <a:t>10</a:t>
                      </a:r>
                      <a:endParaRPr lang="zh-CN" sz="2000" kern="100" dirty="0">
                        <a:effectLst/>
                        <a:latin typeface="Times New Roman"/>
                        <a:ea typeface="宋体"/>
                      </a:endParaRPr>
                    </a:p>
                  </a:txBody>
                  <a:tcPr marL="68580" marR="68580" marT="0" marB="0"/>
                </a:tc>
              </a:tr>
            </a:tbl>
          </a:graphicData>
        </a:graphic>
      </p:graphicFrame>
      <p:sp>
        <p:nvSpPr>
          <p:cNvPr id="8" name="Rectangle 1"/>
          <p:cNvSpPr>
            <a:spLocks noChangeArrowheads="1"/>
          </p:cNvSpPr>
          <p:nvPr/>
        </p:nvSpPr>
        <p:spPr bwMode="auto">
          <a:xfrm>
            <a:off x="3020455" y="788827"/>
            <a:ext cx="290977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70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Tx/>
              <a:buNone/>
              <a:tabLst/>
            </a:pPr>
            <a:endParaRPr lang="en-US" altLang="zh-CN" sz="1000" dirty="0">
              <a:latin typeface="Times New Roman" pitchFamily="18" charset="0"/>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Tx/>
              <a:buNone/>
              <a:tabLst/>
            </a:pPr>
            <a:endParaRPr lang="en-US" altLang="zh-CN" sz="1000" dirty="0">
              <a:latin typeface="Times New Roman" pitchFamily="18" charset="0"/>
              <a:cs typeface="Times New Roman" pitchFamily="18" charset="0"/>
            </a:endParaRPr>
          </a:p>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表</a:t>
            </a:r>
            <a:r>
              <a:rPr lang="en-US" altLang="zh-CN" sz="1600" dirty="0" smtClean="0">
                <a:latin typeface="华文宋体" panose="02010600040101010101" pitchFamily="2" charset="-122"/>
                <a:ea typeface="华文宋体" panose="02010600040101010101" pitchFamily="2" charset="-122"/>
                <a:cs typeface="Times New Roman" pitchFamily="18" charset="0"/>
              </a:rPr>
              <a:t>6 </a:t>
            </a:r>
            <a:r>
              <a:rPr kumimoji="0" lang="en-US"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 </a:t>
            </a:r>
            <a:r>
              <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特征在每个标签的排名</a:t>
            </a:r>
            <a:endPar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lumMod val="65000"/>
                  <a:lumOff val="35000"/>
                </a:schemeClr>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1424318"/>
      </p:ext>
    </p:extLst>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107823"/>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732425" y="114125"/>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183314" y="119847"/>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6" name="直接连接符 75"/>
          <p:cNvCxnSpPr/>
          <p:nvPr/>
        </p:nvCxnSpPr>
        <p:spPr>
          <a:xfrm>
            <a:off x="2555409" y="9390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27825" y="1141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78714" y="11412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589216" y="107823"/>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
        <p:nvSpPr>
          <p:cNvPr id="3" name="矩形 2"/>
          <p:cNvSpPr/>
          <p:nvPr/>
        </p:nvSpPr>
        <p:spPr>
          <a:xfrm>
            <a:off x="-50896" y="815204"/>
            <a:ext cx="9046743" cy="1089529"/>
          </a:xfrm>
          <a:prstGeom prst="rect">
            <a:avLst/>
          </a:prstGeom>
        </p:spPr>
        <p:txBody>
          <a:bodyPr wrap="square">
            <a:spAutoFit/>
          </a:bodyPr>
          <a:lstStyle/>
          <a:p>
            <a:pPr>
              <a:lnSpc>
                <a:spcPct val="120000"/>
              </a:lnSpc>
            </a:pPr>
            <a:r>
              <a:rPr lang="en-US" altLang="zh-CN" dirty="0" smtClean="0"/>
              <a:t>       </a:t>
            </a:r>
            <a:r>
              <a:rPr lang="zh-CN" altLang="zh-CN" dirty="0" smtClean="0">
                <a:latin typeface="华文宋体" panose="02010600040101010101" pitchFamily="2" charset="-122"/>
                <a:ea typeface="华文宋体" panose="02010600040101010101" pitchFamily="2" charset="-122"/>
              </a:rPr>
              <a:t>针对心血管疾病数据集中出现的多标签不均衡性问题，分析了</a:t>
            </a:r>
            <a:r>
              <a:rPr lang="en-US" altLang="zh-CN" dirty="0" smtClean="0">
                <a:latin typeface="华文宋体" panose="02010600040101010101" pitchFamily="2" charset="-122"/>
                <a:ea typeface="华文宋体" panose="02010600040101010101" pitchFamily="2" charset="-122"/>
              </a:rPr>
              <a:t>ML-RUS</a:t>
            </a:r>
            <a:r>
              <a:rPr lang="zh-CN" altLang="zh-CN"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ML-SMOTE</a:t>
            </a:r>
            <a:r>
              <a:rPr lang="zh-CN" altLang="zh-CN" dirty="0">
                <a:latin typeface="华文宋体" panose="02010600040101010101" pitchFamily="2" charset="-122"/>
                <a:ea typeface="华文宋体" panose="02010600040101010101" pitchFamily="2" charset="-122"/>
              </a:rPr>
              <a:t>等重采样算法带来的大类样本采样过度造成的信息丢失而小类样本过采样造成的信息冗余等不均衡问题，提出了一种多标签双重自适应采样算法</a:t>
            </a:r>
            <a:r>
              <a:rPr lang="en-US" altLang="zh-CN" dirty="0">
                <a:latin typeface="华文宋体" panose="02010600040101010101" pitchFamily="2" charset="-122"/>
                <a:ea typeface="华文宋体" panose="02010600040101010101" pitchFamily="2" charset="-122"/>
              </a:rPr>
              <a:t>ML-DARS</a:t>
            </a:r>
            <a:r>
              <a:rPr lang="zh-CN" altLang="zh-CN" dirty="0">
                <a:latin typeface="华文宋体" panose="02010600040101010101" pitchFamily="2" charset="-122"/>
                <a:ea typeface="华文宋体" panose="02010600040101010101" pitchFamily="2" charset="-122"/>
              </a:rPr>
              <a:t>。</a:t>
            </a:r>
          </a:p>
        </p:txBody>
      </p:sp>
      <p:sp>
        <p:nvSpPr>
          <p:cNvPr id="1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0" name="对象 119"/>
          <p:cNvGraphicFramePr>
            <a:graphicFrameLocks noChangeAspect="1"/>
          </p:cNvGraphicFramePr>
          <p:nvPr>
            <p:extLst>
              <p:ext uri="{D42A27DB-BD31-4B8C-83A1-F6EECF244321}">
                <p14:modId xmlns:p14="http://schemas.microsoft.com/office/powerpoint/2010/main" val="2669279337"/>
              </p:ext>
            </p:extLst>
          </p:nvPr>
        </p:nvGraphicFramePr>
        <p:xfrm>
          <a:off x="708040" y="4049606"/>
          <a:ext cx="3187276" cy="807552"/>
        </p:xfrm>
        <a:graphic>
          <a:graphicData uri="http://schemas.openxmlformats.org/presentationml/2006/ole">
            <mc:AlternateContent xmlns:mc="http://schemas.openxmlformats.org/markup-compatibility/2006">
              <mc:Choice xmlns:v="urn:schemas-microsoft-com:vml" Requires="v">
                <p:oleObj spid="_x0000_s3316" name="Equation" r:id="rId3" imgW="1651000" imgH="393700" progId="Equation.DSMT4">
                  <p:embed/>
                </p:oleObj>
              </mc:Choice>
              <mc:Fallback>
                <p:oleObj name="Equation" r:id="rId3" imgW="16510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40" y="4049606"/>
                        <a:ext cx="3187276" cy="807552"/>
                      </a:xfrm>
                      <a:prstGeom prst="rect">
                        <a:avLst/>
                      </a:prstGeom>
                      <a:noFill/>
                    </p:spPr>
                  </p:pic>
                </p:oleObj>
              </mc:Fallback>
            </mc:AlternateContent>
          </a:graphicData>
        </a:graphic>
      </p:graphicFrame>
      <p:sp>
        <p:nvSpPr>
          <p:cNvPr id="12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6" name="对象 125"/>
          <p:cNvGraphicFramePr>
            <a:graphicFrameLocks noChangeAspect="1"/>
          </p:cNvGraphicFramePr>
          <p:nvPr>
            <p:extLst>
              <p:ext uri="{D42A27DB-BD31-4B8C-83A1-F6EECF244321}">
                <p14:modId xmlns:p14="http://schemas.microsoft.com/office/powerpoint/2010/main" val="555542607"/>
              </p:ext>
            </p:extLst>
          </p:nvPr>
        </p:nvGraphicFramePr>
        <p:xfrm>
          <a:off x="4734838" y="3972756"/>
          <a:ext cx="3462205" cy="884253"/>
        </p:xfrm>
        <a:graphic>
          <a:graphicData uri="http://schemas.openxmlformats.org/presentationml/2006/ole">
            <mc:AlternateContent xmlns:mc="http://schemas.openxmlformats.org/markup-compatibility/2006">
              <mc:Choice xmlns:v="urn:schemas-microsoft-com:vml" Requires="v">
                <p:oleObj spid="_x0000_s3317" name="Equation" r:id="rId5" imgW="1777229" imgH="406224" progId="Equation.DSMT4">
                  <p:embed/>
                </p:oleObj>
              </mc:Choice>
              <mc:Fallback>
                <p:oleObj name="Equation" r:id="rId5" imgW="1777229" imgH="406224"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34838" y="3972756"/>
                        <a:ext cx="3462205" cy="884253"/>
                      </a:xfrm>
                      <a:prstGeom prst="rect">
                        <a:avLst/>
                      </a:prstGeom>
                      <a:noFill/>
                    </p:spPr>
                  </p:pic>
                </p:oleObj>
              </mc:Fallback>
            </mc:AlternateContent>
          </a:graphicData>
        </a:graphic>
      </p:graphicFrame>
      <p:pic>
        <p:nvPicPr>
          <p:cNvPr id="127" name="图片 126"/>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3475" y="2210937"/>
            <a:ext cx="3749826" cy="1579170"/>
          </a:xfrm>
          <a:prstGeom prst="rect">
            <a:avLst/>
          </a:prstGeom>
          <a:noFill/>
          <a:ln>
            <a:noFill/>
          </a:ln>
        </p:spPr>
      </p:pic>
      <p:pic>
        <p:nvPicPr>
          <p:cNvPr id="128" name="图片 127"/>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75448" y="2443470"/>
            <a:ext cx="3202125" cy="997904"/>
          </a:xfrm>
          <a:prstGeom prst="rect">
            <a:avLst/>
          </a:prstGeom>
          <a:noFill/>
          <a:ln>
            <a:noFill/>
          </a:ln>
        </p:spPr>
      </p:pic>
      <p:sp>
        <p:nvSpPr>
          <p:cNvPr id="175" name="矩形 174"/>
          <p:cNvSpPr/>
          <p:nvPr/>
        </p:nvSpPr>
        <p:spPr>
          <a:xfrm>
            <a:off x="-25449" y="5412275"/>
            <a:ext cx="8995847" cy="757130"/>
          </a:xfrm>
          <a:prstGeom prst="rect">
            <a:avLst/>
          </a:prstGeom>
        </p:spPr>
        <p:txBody>
          <a:bodyPr wrap="square">
            <a:spAutoFit/>
          </a:bodyPr>
          <a:lstStyle/>
          <a:p>
            <a:pPr>
              <a:lnSpc>
                <a:spcPct val="120000"/>
              </a:lnSpc>
            </a:pPr>
            <a:r>
              <a:rPr lang="zh-CN" altLang="en-US" dirty="0" smtClean="0">
                <a:latin typeface="华文宋体" panose="02010600040101010101" pitchFamily="2" charset="-122"/>
                <a:ea typeface="华文宋体" panose="02010600040101010101" pitchFamily="2" charset="-122"/>
              </a:rPr>
              <a:t>       一般</a:t>
            </a:r>
            <a:r>
              <a:rPr lang="zh-CN" altLang="en-US" dirty="0">
                <a:latin typeface="华文宋体" panose="02010600040101010101" pitchFamily="2" charset="-122"/>
                <a:ea typeface="华文宋体" panose="02010600040101010101" pitchFamily="2" charset="-122"/>
              </a:rPr>
              <a:t>说，</a:t>
            </a:r>
            <a:r>
              <a:rPr lang="en-US" altLang="zh-CN" dirty="0" err="1">
                <a:latin typeface="华文宋体" panose="02010600040101010101" pitchFamily="2" charset="-122"/>
                <a:ea typeface="华文宋体" panose="02010600040101010101" pitchFamily="2" charset="-122"/>
              </a:rPr>
              <a:t>meanIR</a:t>
            </a:r>
            <a:r>
              <a:rPr lang="zh-CN" altLang="en-US" dirty="0">
                <a:latin typeface="华文宋体" panose="02010600040101010101" pitchFamily="2" charset="-122"/>
                <a:ea typeface="华文宋体" panose="02010600040101010101" pitchFamily="2" charset="-122"/>
              </a:rPr>
              <a:t>越大意味着数据集的不均衡程度越大，</a:t>
            </a:r>
            <a:r>
              <a:rPr lang="en-US" altLang="zh-CN" dirty="0" err="1" smtClean="0">
                <a:latin typeface="华文宋体" panose="02010600040101010101" pitchFamily="2" charset="-122"/>
                <a:ea typeface="华文宋体" panose="02010600040101010101" pitchFamily="2" charset="-122"/>
              </a:rPr>
              <a:t>IRLbl</a:t>
            </a:r>
            <a:r>
              <a:rPr lang="en-US" altLang="zh-CN" dirty="0" smtClean="0">
                <a:latin typeface="华文宋体" panose="02010600040101010101" pitchFamily="2" charset="-122"/>
                <a:ea typeface="华文宋体" panose="02010600040101010101" pitchFamily="2" charset="-122"/>
              </a:rPr>
              <a:t>(l)&lt;</a:t>
            </a:r>
            <a:r>
              <a:rPr lang="en-US" altLang="zh-CN" dirty="0" err="1">
                <a:latin typeface="华文宋体" panose="02010600040101010101" pitchFamily="2" charset="-122"/>
                <a:ea typeface="华文宋体" panose="02010600040101010101" pitchFamily="2" charset="-122"/>
              </a:rPr>
              <a:t>meanIR</a:t>
            </a:r>
            <a:r>
              <a:rPr lang="zh-CN" altLang="en-US" dirty="0">
                <a:latin typeface="华文宋体" panose="02010600040101010101" pitchFamily="2" charset="-122"/>
                <a:ea typeface="华文宋体" panose="02010600040101010101" pitchFamily="2" charset="-122"/>
              </a:rPr>
              <a:t>认为</a:t>
            </a:r>
            <a:r>
              <a:rPr lang="zh-CN" altLang="en-US" dirty="0" smtClean="0">
                <a:latin typeface="华文宋体" panose="02010600040101010101" pitchFamily="2" charset="-122"/>
                <a:ea typeface="华文宋体" panose="02010600040101010101" pitchFamily="2" charset="-122"/>
              </a:rPr>
              <a:t>标签为</a:t>
            </a:r>
            <a:r>
              <a:rPr lang="zh-CN" altLang="en-US" dirty="0">
                <a:latin typeface="华文宋体" panose="02010600040101010101" pitchFamily="2" charset="-122"/>
                <a:ea typeface="华文宋体" panose="02010600040101010101" pitchFamily="2" charset="-122"/>
              </a:rPr>
              <a:t>大类标签，</a:t>
            </a:r>
            <a:r>
              <a:rPr lang="en-US" altLang="zh-CN" dirty="0" err="1" smtClean="0">
                <a:latin typeface="华文宋体" panose="02010600040101010101" pitchFamily="2" charset="-122"/>
                <a:ea typeface="华文宋体" panose="02010600040101010101" pitchFamily="2" charset="-122"/>
              </a:rPr>
              <a:t>IRLbl</a:t>
            </a:r>
            <a:r>
              <a:rPr lang="en-US" altLang="zh-CN" dirty="0" smtClean="0">
                <a:latin typeface="华文宋体" panose="02010600040101010101" pitchFamily="2" charset="-122"/>
                <a:ea typeface="华文宋体" panose="02010600040101010101" pitchFamily="2" charset="-122"/>
              </a:rPr>
              <a:t>(l)</a:t>
            </a:r>
            <a:r>
              <a:rPr lang="en-US"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meanIR</a:t>
            </a:r>
            <a:r>
              <a:rPr lang="zh-CN" altLang="en-US" dirty="0">
                <a:latin typeface="华文宋体" panose="02010600040101010101" pitchFamily="2" charset="-122"/>
                <a:ea typeface="华文宋体" panose="02010600040101010101" pitchFamily="2" charset="-122"/>
              </a:rPr>
              <a:t>则认为 属于小类标签。</a:t>
            </a:r>
          </a:p>
        </p:txBody>
      </p:sp>
    </p:spTree>
    <p:extLst>
      <p:ext uri="{BB962C8B-B14F-4D97-AF65-F5344CB8AC3E}">
        <p14:creationId xmlns:p14="http://schemas.microsoft.com/office/powerpoint/2010/main" val="334141531"/>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107823"/>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732425" y="114125"/>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183314" y="119847"/>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6" name="直接连接符 75"/>
          <p:cNvCxnSpPr/>
          <p:nvPr/>
        </p:nvCxnSpPr>
        <p:spPr>
          <a:xfrm>
            <a:off x="2555409" y="9390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27825" y="11412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478714" y="11412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589216" y="107823"/>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
        <p:nvSpPr>
          <p:cNvPr id="1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66" name="矩形 165"/>
          <p:cNvSpPr/>
          <p:nvPr/>
        </p:nvSpPr>
        <p:spPr>
          <a:xfrm>
            <a:off x="221940" y="1380662"/>
            <a:ext cx="8655726" cy="4062331"/>
          </a:xfrm>
          <a:prstGeom prst="rect">
            <a:avLst/>
          </a:prstGeom>
        </p:spPr>
        <p:txBody>
          <a:bodyPr wrap="square">
            <a:spAutoFit/>
          </a:bodyPr>
          <a:lstStyle/>
          <a:p>
            <a:pPr algn="just">
              <a:lnSpc>
                <a:spcPct val="120000"/>
              </a:lnSpc>
            </a:pPr>
            <a:r>
              <a:rPr lang="en-US" altLang="zh-CN" sz="1400" kern="100" dirty="0" smtClean="0">
                <a:solidFill>
                  <a:schemeClr val="tx1">
                    <a:lumMod val="65000"/>
                    <a:lumOff val="35000"/>
                  </a:schemeClr>
                </a:solidFill>
                <a:latin typeface="华文宋体" panose="02010600040101010101" pitchFamily="2" charset="-122"/>
                <a:ea typeface="华文宋体" panose="02010600040101010101" pitchFamily="2" charset="-122"/>
              </a:rPr>
              <a:t>     </a:t>
            </a:r>
            <a:r>
              <a:rPr lang="en-US" altLang="zh-CN" kern="100" dirty="0" smtClean="0">
                <a:latin typeface="华文宋体" panose="02010600040101010101" pitchFamily="2" charset="-122"/>
                <a:ea typeface="华文宋体" panose="02010600040101010101" pitchFamily="2" charset="-122"/>
              </a:rPr>
              <a:t>ML-DARS</a:t>
            </a:r>
            <a:r>
              <a:rPr lang="zh-CN" altLang="en-US" kern="100" dirty="0" smtClean="0">
                <a:latin typeface="华文宋体" panose="02010600040101010101" pitchFamily="2" charset="-122"/>
                <a:ea typeface="华文宋体" panose="02010600040101010101" pitchFamily="2" charset="-122"/>
              </a:rPr>
              <a:t>算法：</a:t>
            </a:r>
            <a:endParaRPr lang="en-US" altLang="zh-CN" kern="100" dirty="0">
              <a:latin typeface="华文宋体" panose="02010600040101010101" pitchFamily="2" charset="-122"/>
              <a:ea typeface="华文宋体" panose="02010600040101010101" pitchFamily="2" charset="-122"/>
            </a:endParaRPr>
          </a:p>
          <a:p>
            <a:pPr marL="342900" indent="-342900" algn="just">
              <a:lnSpc>
                <a:spcPct val="120000"/>
              </a:lnSpc>
              <a:buFont typeface="+mj-lt"/>
              <a:buAutoNum type="arabicPeriod"/>
            </a:pPr>
            <a:r>
              <a:rPr lang="zh-CN" altLang="zh-CN" kern="100" dirty="0" smtClean="0">
                <a:latin typeface="华文宋体" panose="02010600040101010101" pitchFamily="2" charset="-122"/>
                <a:ea typeface="华文宋体" panose="02010600040101010101" pitchFamily="2" charset="-122"/>
              </a:rPr>
              <a:t>划分</a:t>
            </a:r>
            <a:r>
              <a:rPr lang="zh-CN" altLang="zh-CN" kern="100" dirty="0">
                <a:latin typeface="华文宋体" panose="02010600040101010101" pitchFamily="2" charset="-122"/>
                <a:ea typeface="华文宋体" panose="02010600040101010101" pitchFamily="2" charset="-122"/>
              </a:rPr>
              <a:t>为小类标签集合、大类标签</a:t>
            </a:r>
            <a:r>
              <a:rPr lang="zh-CN" altLang="zh-CN" kern="100" dirty="0" smtClean="0">
                <a:latin typeface="华文宋体" panose="02010600040101010101" pitchFamily="2" charset="-122"/>
                <a:ea typeface="华文宋体" panose="02010600040101010101" pitchFamily="2" charset="-122"/>
              </a:rPr>
              <a:t>集合</a:t>
            </a:r>
            <a:r>
              <a:rPr lang="en-US" altLang="zh-CN" kern="100" dirty="0" smtClean="0">
                <a:latin typeface="华文宋体" panose="02010600040101010101" pitchFamily="2" charset="-122"/>
                <a:ea typeface="华文宋体" panose="02010600040101010101" pitchFamily="2" charset="-122"/>
              </a:rPr>
              <a:t>,  </a:t>
            </a:r>
            <a:r>
              <a:rPr lang="zh-CN" altLang="zh-CN" kern="100" dirty="0" smtClean="0">
                <a:latin typeface="华文宋体" panose="02010600040101010101" pitchFamily="2" charset="-122"/>
                <a:ea typeface="华文宋体" panose="02010600040101010101" pitchFamily="2" charset="-122"/>
              </a:rPr>
              <a:t>度量</a:t>
            </a:r>
            <a:r>
              <a:rPr lang="zh-CN" altLang="zh-CN" kern="100" dirty="0">
                <a:latin typeface="华文宋体" panose="02010600040101010101" pitchFamily="2" charset="-122"/>
                <a:ea typeface="华文宋体" panose="02010600040101010101" pitchFamily="2" charset="-122"/>
              </a:rPr>
              <a:t>均衡性的平均样本</a:t>
            </a:r>
            <a:r>
              <a:rPr lang="zh-CN" altLang="zh-CN" kern="100" dirty="0" smtClean="0">
                <a:latin typeface="华文宋体" panose="02010600040101010101" pitchFamily="2" charset="-122"/>
                <a:ea typeface="华文宋体" panose="02010600040101010101" pitchFamily="2" charset="-122"/>
              </a:rPr>
              <a:t>数</a:t>
            </a:r>
            <a:r>
              <a:rPr lang="en-US" altLang="zh-CN" kern="100" dirty="0" err="1" smtClean="0">
                <a:latin typeface="华文宋体" panose="02010600040101010101" pitchFamily="2" charset="-122"/>
                <a:ea typeface="华文宋体" panose="02010600040101010101" pitchFamily="2" charset="-122"/>
              </a:rPr>
              <a:t>meanInstances</a:t>
            </a:r>
            <a:r>
              <a:rPr lang="zh-CN" altLang="en-US" kern="100" dirty="0" smtClean="0">
                <a:latin typeface="华文宋体" panose="02010600040101010101" pitchFamily="2" charset="-122"/>
                <a:ea typeface="华文宋体" panose="02010600040101010101" pitchFamily="2" charset="-122"/>
              </a:rPr>
              <a:t>。</a:t>
            </a:r>
            <a:endParaRPr lang="en-US" altLang="zh-CN" kern="100" dirty="0" smtClean="0">
              <a:latin typeface="华文宋体" panose="02010600040101010101" pitchFamily="2" charset="-122"/>
              <a:ea typeface="华文宋体" panose="02010600040101010101" pitchFamily="2" charset="-122"/>
            </a:endParaRPr>
          </a:p>
          <a:p>
            <a:pPr marL="342900" indent="-342900" algn="just">
              <a:lnSpc>
                <a:spcPct val="120000"/>
              </a:lnSpc>
              <a:buFont typeface="+mj-lt"/>
              <a:buAutoNum type="arabicPeriod"/>
            </a:pPr>
            <a:r>
              <a:rPr lang="zh-CN" altLang="zh-CN" kern="100" dirty="0" smtClean="0">
                <a:latin typeface="华文宋体" panose="02010600040101010101" pitchFamily="2" charset="-122"/>
                <a:ea typeface="华文宋体" panose="02010600040101010101" pitchFamily="2" charset="-122"/>
              </a:rPr>
              <a:t>开始欠</a:t>
            </a:r>
            <a:r>
              <a:rPr lang="zh-CN" altLang="zh-CN" kern="100" dirty="0">
                <a:latin typeface="华文宋体" panose="02010600040101010101" pitchFamily="2" charset="-122"/>
                <a:ea typeface="华文宋体" panose="02010600040101010101" pitchFamily="2" charset="-122"/>
              </a:rPr>
              <a:t>采样过程和过采样过程相结合的采样</a:t>
            </a:r>
            <a:r>
              <a:rPr lang="zh-CN" altLang="zh-CN" kern="100" dirty="0" smtClean="0">
                <a:latin typeface="华文宋体" panose="02010600040101010101" pitchFamily="2" charset="-122"/>
                <a:ea typeface="华文宋体" panose="02010600040101010101" pitchFamily="2" charset="-122"/>
              </a:rPr>
              <a:t>过程</a:t>
            </a:r>
            <a:r>
              <a:rPr lang="zh-CN" altLang="en-US" kern="100" dirty="0" smtClean="0">
                <a:latin typeface="华文宋体" panose="02010600040101010101" pitchFamily="2" charset="-122"/>
                <a:ea typeface="华文宋体" panose="02010600040101010101" pitchFamily="2" charset="-122"/>
              </a:rPr>
              <a:t>。</a:t>
            </a:r>
            <a:endParaRPr lang="en-US" altLang="zh-CN" kern="100" dirty="0" smtClean="0">
              <a:latin typeface="华文宋体" panose="02010600040101010101" pitchFamily="2" charset="-122"/>
              <a:ea typeface="华文宋体" panose="02010600040101010101" pitchFamily="2" charset="-122"/>
            </a:endParaRPr>
          </a:p>
          <a:p>
            <a:pPr marL="342900" indent="-342900" algn="just">
              <a:lnSpc>
                <a:spcPct val="120000"/>
              </a:lnSpc>
              <a:buFont typeface="+mj-lt"/>
              <a:buAutoNum type="arabicPeriod"/>
            </a:pPr>
            <a:r>
              <a:rPr lang="zh-CN" altLang="en-US" kern="100" dirty="0">
                <a:latin typeface="华文宋体" panose="02010600040101010101" pitchFamily="2" charset="-122"/>
                <a:ea typeface="华文宋体" panose="02010600040101010101" pitchFamily="2" charset="-122"/>
              </a:rPr>
              <a:t>若</a:t>
            </a:r>
            <a:r>
              <a:rPr lang="zh-CN" altLang="zh-CN" kern="100" dirty="0" smtClean="0">
                <a:latin typeface="华文宋体" panose="02010600040101010101" pitchFamily="2" charset="-122"/>
                <a:ea typeface="华文宋体" panose="02010600040101010101" pitchFamily="2" charset="-122"/>
              </a:rPr>
              <a:t>该</a:t>
            </a:r>
            <a:r>
              <a:rPr lang="zh-CN" altLang="zh-CN" kern="100" dirty="0">
                <a:latin typeface="华文宋体" panose="02010600040101010101" pitchFamily="2" charset="-122"/>
                <a:ea typeface="华文宋体" panose="02010600040101010101" pitchFamily="2" charset="-122"/>
              </a:rPr>
              <a:t>样本属于小类样本，进行过采样</a:t>
            </a:r>
            <a:r>
              <a:rPr lang="zh-CN" altLang="zh-CN" kern="100" dirty="0" smtClean="0">
                <a:latin typeface="华文宋体" panose="02010600040101010101" pitchFamily="2" charset="-122"/>
                <a:ea typeface="华文宋体" panose="02010600040101010101" pitchFamily="2" charset="-122"/>
              </a:rPr>
              <a:t>，利用</a:t>
            </a:r>
            <a:r>
              <a:rPr lang="zh-CN" altLang="zh-CN" kern="100" dirty="0">
                <a:latin typeface="华文宋体" panose="02010600040101010101" pitchFamily="2" charset="-122"/>
                <a:ea typeface="华文宋体" panose="02010600040101010101" pitchFamily="2" charset="-122"/>
              </a:rPr>
              <a:t>新样本合成</a:t>
            </a:r>
            <a:r>
              <a:rPr lang="zh-CN" altLang="zh-CN" kern="100" dirty="0" smtClean="0">
                <a:latin typeface="华文宋体" panose="02010600040101010101" pitchFamily="2" charset="-122"/>
                <a:ea typeface="华文宋体" panose="02010600040101010101" pitchFamily="2" charset="-122"/>
              </a:rPr>
              <a:t>思想</a:t>
            </a:r>
            <a:r>
              <a:rPr lang="zh-CN" altLang="en-US" kern="100" dirty="0" smtClean="0">
                <a:latin typeface="华文宋体" panose="02010600040101010101" pitchFamily="2" charset="-122"/>
                <a:ea typeface="华文宋体" panose="02010600040101010101" pitchFamily="2" charset="-122"/>
              </a:rPr>
              <a:t>，</a:t>
            </a:r>
            <a:r>
              <a:rPr lang="zh-CN" altLang="zh-CN" kern="100" dirty="0" smtClean="0">
                <a:latin typeface="华文宋体" panose="02010600040101010101" pitchFamily="2" charset="-122"/>
                <a:ea typeface="华文宋体" panose="02010600040101010101" pitchFamily="2" charset="-122"/>
              </a:rPr>
              <a:t>仅</a:t>
            </a:r>
            <a:r>
              <a:rPr lang="zh-CN" altLang="zh-CN" kern="100" dirty="0">
                <a:latin typeface="华文宋体" panose="02010600040101010101" pitchFamily="2" charset="-122"/>
                <a:ea typeface="华文宋体" panose="02010600040101010101" pitchFamily="2" charset="-122"/>
              </a:rPr>
              <a:t>对小类标签</a:t>
            </a:r>
            <a:r>
              <a:rPr lang="zh-CN" altLang="zh-CN" kern="100" dirty="0" smtClean="0">
                <a:latin typeface="华文宋体" panose="02010600040101010101" pitchFamily="2" charset="-122"/>
                <a:ea typeface="华文宋体" panose="02010600040101010101" pitchFamily="2" charset="-122"/>
              </a:rPr>
              <a:t>投票</a:t>
            </a:r>
            <a:r>
              <a:rPr lang="zh-CN" altLang="en-US" kern="100" dirty="0" smtClean="0">
                <a:latin typeface="华文宋体" panose="02010600040101010101" pitchFamily="2" charset="-122"/>
                <a:ea typeface="华文宋体" panose="02010600040101010101" pitchFamily="2" charset="-122"/>
              </a:rPr>
              <a:t>，</a:t>
            </a:r>
            <a:r>
              <a:rPr lang="zh-CN" altLang="zh-CN" kern="100" dirty="0" smtClean="0">
                <a:latin typeface="华文宋体" panose="02010600040101010101" pitchFamily="2" charset="-122"/>
                <a:ea typeface="华文宋体" panose="02010600040101010101" pitchFamily="2" charset="-122"/>
              </a:rPr>
              <a:t>将新</a:t>
            </a:r>
            <a:r>
              <a:rPr lang="zh-CN" altLang="zh-CN" kern="100" dirty="0">
                <a:latin typeface="华文宋体" panose="02010600040101010101" pitchFamily="2" charset="-122"/>
                <a:ea typeface="华文宋体" panose="02010600040101010101" pitchFamily="2" charset="-122"/>
              </a:rPr>
              <a:t>样本加入多标签数据</a:t>
            </a:r>
            <a:r>
              <a:rPr lang="zh-CN" altLang="zh-CN" kern="100" dirty="0" smtClean="0">
                <a:latin typeface="华文宋体" panose="02010600040101010101" pitchFamily="2" charset="-122"/>
                <a:ea typeface="华文宋体" panose="02010600040101010101" pitchFamily="2" charset="-122"/>
              </a:rPr>
              <a:t>集中</a:t>
            </a:r>
            <a:r>
              <a:rPr lang="zh-CN" altLang="en-US" kern="100" dirty="0">
                <a:latin typeface="华文宋体" panose="02010600040101010101" pitchFamily="2" charset="-122"/>
                <a:ea typeface="华文宋体" panose="02010600040101010101" pitchFamily="2" charset="-122"/>
              </a:rPr>
              <a:t>。</a:t>
            </a:r>
            <a:endParaRPr lang="en-US" altLang="zh-CN" kern="100" dirty="0" smtClean="0">
              <a:latin typeface="华文宋体" panose="02010600040101010101" pitchFamily="2" charset="-122"/>
              <a:ea typeface="华文宋体" panose="02010600040101010101" pitchFamily="2" charset="-122"/>
            </a:endParaRPr>
          </a:p>
          <a:p>
            <a:pPr marL="342900" indent="-342900" algn="just">
              <a:lnSpc>
                <a:spcPct val="120000"/>
              </a:lnSpc>
              <a:buFont typeface="+mj-lt"/>
              <a:buAutoNum type="arabicPeriod"/>
            </a:pPr>
            <a:r>
              <a:rPr lang="zh-CN" altLang="en-US" kern="100" dirty="0">
                <a:latin typeface="华文宋体" panose="02010600040101010101" pitchFamily="2" charset="-122"/>
                <a:ea typeface="华文宋体" panose="02010600040101010101" pitchFamily="2" charset="-122"/>
              </a:rPr>
              <a:t>该</a:t>
            </a:r>
            <a:r>
              <a:rPr lang="zh-CN" altLang="en-US" kern="100" dirty="0" smtClean="0">
                <a:latin typeface="华文宋体" panose="02010600040101010101" pitchFamily="2" charset="-122"/>
                <a:ea typeface="华文宋体" panose="02010600040101010101" pitchFamily="2" charset="-122"/>
              </a:rPr>
              <a:t>样本属于大类样本</a:t>
            </a:r>
            <a:r>
              <a:rPr lang="zh-CN" altLang="zh-CN" kern="100" dirty="0" smtClean="0">
                <a:latin typeface="华文宋体" panose="02010600040101010101" pitchFamily="2" charset="-122"/>
                <a:ea typeface="华文宋体" panose="02010600040101010101" pitchFamily="2" charset="-122"/>
              </a:rPr>
              <a:t>，</a:t>
            </a:r>
            <a:r>
              <a:rPr lang="zh-CN" altLang="zh-CN" kern="100" dirty="0">
                <a:latin typeface="华文宋体" panose="02010600040101010101" pitchFamily="2" charset="-122"/>
                <a:ea typeface="华文宋体" panose="02010600040101010101" pitchFamily="2" charset="-122"/>
              </a:rPr>
              <a:t>则</a:t>
            </a:r>
            <a:r>
              <a:rPr lang="zh-CN" altLang="zh-CN" kern="100" dirty="0" smtClean="0">
                <a:latin typeface="华文宋体" panose="02010600040101010101" pitchFamily="2" charset="-122"/>
                <a:ea typeface="华文宋体" panose="02010600040101010101" pitchFamily="2" charset="-122"/>
              </a:rPr>
              <a:t>删除；</a:t>
            </a:r>
            <a:endParaRPr lang="en-US" altLang="zh-CN" kern="100" dirty="0" smtClean="0">
              <a:latin typeface="华文宋体" panose="02010600040101010101" pitchFamily="2" charset="-122"/>
              <a:ea typeface="华文宋体" panose="02010600040101010101" pitchFamily="2" charset="-122"/>
            </a:endParaRPr>
          </a:p>
          <a:p>
            <a:pPr marL="342900" indent="-342900" algn="just">
              <a:lnSpc>
                <a:spcPct val="120000"/>
              </a:lnSpc>
              <a:buFont typeface="+mj-lt"/>
              <a:buAutoNum type="arabicPeriod"/>
            </a:pPr>
            <a:r>
              <a:rPr lang="zh-CN" altLang="zh-CN" kern="100" dirty="0" smtClean="0">
                <a:latin typeface="华文宋体" panose="02010600040101010101" pitchFamily="2" charset="-122"/>
                <a:ea typeface="华文宋体" panose="02010600040101010101" pitchFamily="2" charset="-122"/>
              </a:rPr>
              <a:t>重新</a:t>
            </a:r>
            <a:r>
              <a:rPr lang="zh-CN" altLang="zh-CN" kern="100" dirty="0">
                <a:latin typeface="华文宋体" panose="02010600040101010101" pitchFamily="2" charset="-122"/>
                <a:ea typeface="华文宋体" panose="02010600040101010101" pitchFamily="2" charset="-122"/>
              </a:rPr>
              <a:t>评估小类标签集合和大类标签集合</a:t>
            </a:r>
            <a:r>
              <a:rPr lang="zh-CN" altLang="zh-CN" kern="100" dirty="0" smtClean="0">
                <a:latin typeface="华文宋体" panose="02010600040101010101" pitchFamily="2" charset="-122"/>
                <a:ea typeface="华文宋体" panose="02010600040101010101" pitchFamily="2" charset="-122"/>
              </a:rPr>
              <a:t>。</a:t>
            </a:r>
            <a:r>
              <a:rPr lang="zh-CN" altLang="en-US" kern="100" dirty="0" smtClean="0">
                <a:latin typeface="华文宋体" panose="02010600040101010101" pitchFamily="2" charset="-122"/>
                <a:ea typeface="华文宋体" panose="02010600040101010101" pitchFamily="2" charset="-122"/>
              </a:rPr>
              <a:t>首先</a:t>
            </a:r>
            <a:r>
              <a:rPr lang="zh-CN" altLang="zh-CN" kern="100" dirty="0" smtClean="0">
                <a:latin typeface="华文宋体" panose="02010600040101010101" pitchFamily="2" charset="-122"/>
                <a:ea typeface="华文宋体" panose="02010600040101010101" pitchFamily="2" charset="-122"/>
              </a:rPr>
              <a:t>判断</a:t>
            </a:r>
            <a:r>
              <a:rPr lang="zh-CN" altLang="zh-CN" kern="100" dirty="0">
                <a:latin typeface="华文宋体" panose="02010600040101010101" pitchFamily="2" charset="-122"/>
                <a:ea typeface="华文宋体" panose="02010600040101010101" pitchFamily="2" charset="-122"/>
              </a:rPr>
              <a:t>小类标签集合中的每个标签对应的样本数目是否</a:t>
            </a:r>
            <a:r>
              <a:rPr lang="zh-CN" altLang="zh-CN" kern="100" dirty="0" smtClean="0">
                <a:latin typeface="华文宋体" panose="02010600040101010101" pitchFamily="2" charset="-122"/>
                <a:ea typeface="华文宋体" panose="02010600040101010101" pitchFamily="2" charset="-122"/>
              </a:rPr>
              <a:t>超过</a:t>
            </a:r>
            <a:r>
              <a:rPr lang="en-US" altLang="zh-CN" kern="100" dirty="0" err="1" smtClean="0">
                <a:latin typeface="华文宋体" panose="02010600040101010101" pitchFamily="2" charset="-122"/>
                <a:ea typeface="华文宋体" panose="02010600040101010101" pitchFamily="2" charset="-122"/>
              </a:rPr>
              <a:t>MeanInstances</a:t>
            </a:r>
            <a:r>
              <a:rPr lang="zh-CN" altLang="zh-CN" kern="100" dirty="0">
                <a:latin typeface="华文宋体" panose="02010600040101010101" pitchFamily="2" charset="-122"/>
                <a:ea typeface="华文宋体" panose="02010600040101010101" pitchFamily="2" charset="-122"/>
              </a:rPr>
              <a:t>，若超过，从小类标签集合中删掉对应标签，同理删除大类标签集合中小于等于平均样本数的标签。这一步主要是防止数据采样过度而偏离原始的数据分布</a:t>
            </a:r>
            <a:r>
              <a:rPr lang="zh-CN" altLang="zh-CN" kern="100" dirty="0" smtClean="0">
                <a:latin typeface="华文宋体" panose="02010600040101010101" pitchFamily="2" charset="-122"/>
                <a:ea typeface="华文宋体" panose="02010600040101010101" pitchFamily="2" charset="-122"/>
              </a:rPr>
              <a:t>，</a:t>
            </a:r>
            <a:r>
              <a:rPr lang="zh-CN" altLang="en-US" kern="100" dirty="0">
                <a:latin typeface="华文宋体" panose="02010600040101010101" pitchFamily="2" charset="-122"/>
                <a:ea typeface="华文宋体" panose="02010600040101010101" pitchFamily="2" charset="-122"/>
              </a:rPr>
              <a:t>然后</a:t>
            </a:r>
            <a:r>
              <a:rPr lang="zh-CN" altLang="zh-CN" kern="100" dirty="0" smtClean="0">
                <a:latin typeface="华文宋体" panose="02010600040101010101" pitchFamily="2" charset="-122"/>
                <a:ea typeface="华文宋体" panose="02010600040101010101" pitchFamily="2" charset="-122"/>
              </a:rPr>
              <a:t>更新每个</a:t>
            </a:r>
            <a:r>
              <a:rPr lang="zh-CN" altLang="zh-CN" kern="100" dirty="0">
                <a:latin typeface="华文宋体" panose="02010600040101010101" pitchFamily="2" charset="-122"/>
                <a:ea typeface="华文宋体" panose="02010600040101010101" pitchFamily="2" charset="-122"/>
              </a:rPr>
              <a:t>标签对应的不均衡度</a:t>
            </a:r>
            <a:r>
              <a:rPr lang="en-US" altLang="zh-CN" kern="100" dirty="0" err="1">
                <a:latin typeface="华文宋体" panose="02010600040101010101" pitchFamily="2" charset="-122"/>
                <a:ea typeface="华文宋体" panose="02010600040101010101" pitchFamily="2" charset="-122"/>
              </a:rPr>
              <a:t>IRLbl</a:t>
            </a:r>
            <a:r>
              <a:rPr lang="zh-CN" altLang="zh-CN" kern="100" dirty="0" smtClean="0">
                <a:latin typeface="华文宋体" panose="02010600040101010101" pitchFamily="2" charset="-122"/>
                <a:ea typeface="华文宋体" panose="02010600040101010101" pitchFamily="2" charset="-122"/>
              </a:rPr>
              <a:t>以及整个</a:t>
            </a:r>
            <a:r>
              <a:rPr lang="zh-CN" altLang="zh-CN" kern="100" dirty="0">
                <a:latin typeface="华文宋体" panose="02010600040101010101" pitchFamily="2" charset="-122"/>
                <a:ea typeface="华文宋体" panose="02010600040101010101" pitchFamily="2" charset="-122"/>
              </a:rPr>
              <a:t>数据集的平均不均衡度</a:t>
            </a:r>
            <a:r>
              <a:rPr lang="en-US" altLang="zh-CN" kern="100" dirty="0" err="1">
                <a:latin typeface="华文宋体" panose="02010600040101010101" pitchFamily="2" charset="-122"/>
                <a:ea typeface="华文宋体" panose="02010600040101010101" pitchFamily="2" charset="-122"/>
              </a:rPr>
              <a:t>MeanIR</a:t>
            </a:r>
            <a:r>
              <a:rPr lang="zh-CN" altLang="zh-CN" kern="100" dirty="0" smtClean="0">
                <a:latin typeface="华文宋体" panose="02010600040101010101" pitchFamily="2" charset="-122"/>
                <a:ea typeface="华文宋体" panose="02010600040101010101" pitchFamily="2" charset="-122"/>
              </a:rPr>
              <a:t>，删除</a:t>
            </a:r>
            <a:r>
              <a:rPr lang="en-US" altLang="zh-CN" kern="100" dirty="0" err="1" smtClean="0">
                <a:latin typeface="华文宋体" panose="02010600040101010101" pitchFamily="2" charset="-122"/>
                <a:ea typeface="华文宋体" panose="02010600040101010101" pitchFamily="2" charset="-122"/>
              </a:rPr>
              <a:t>IRLbl</a:t>
            </a:r>
            <a:r>
              <a:rPr lang="zh-CN" altLang="zh-CN" kern="100" dirty="0" smtClean="0">
                <a:latin typeface="华文宋体" panose="02010600040101010101" pitchFamily="2" charset="-122"/>
                <a:ea typeface="华文宋体" panose="02010600040101010101" pitchFamily="2" charset="-122"/>
              </a:rPr>
              <a:t>在</a:t>
            </a:r>
            <a:r>
              <a:rPr lang="en-US" altLang="zh-CN" kern="100" dirty="0" err="1" smtClean="0">
                <a:latin typeface="华文宋体" panose="02010600040101010101" pitchFamily="2" charset="-122"/>
                <a:ea typeface="华文宋体" panose="02010600040101010101" pitchFamily="2" charset="-122"/>
              </a:rPr>
              <a:t>MeanIR</a:t>
            </a:r>
            <a:r>
              <a:rPr lang="zh-CN" altLang="zh-CN" kern="100" dirty="0" smtClean="0">
                <a:latin typeface="华文宋体" panose="02010600040101010101" pitchFamily="2" charset="-122"/>
                <a:ea typeface="华文宋体" panose="02010600040101010101" pitchFamily="2" charset="-122"/>
              </a:rPr>
              <a:t>容许</a:t>
            </a:r>
            <a:r>
              <a:rPr lang="zh-CN" altLang="zh-CN" kern="100" dirty="0">
                <a:latin typeface="华文宋体" panose="02010600040101010101" pitchFamily="2" charset="-122"/>
                <a:ea typeface="华文宋体" panose="02010600040101010101" pitchFamily="2" charset="-122"/>
              </a:rPr>
              <a:t>范围内的标签</a:t>
            </a:r>
            <a:r>
              <a:rPr lang="zh-CN" altLang="zh-CN" kern="100" dirty="0" smtClean="0">
                <a:latin typeface="华文宋体" panose="02010600040101010101" pitchFamily="2" charset="-122"/>
                <a:ea typeface="华文宋体" panose="02010600040101010101" pitchFamily="2" charset="-122"/>
              </a:rPr>
              <a:t>，</a:t>
            </a:r>
            <a:r>
              <a:rPr lang="zh-CN" altLang="en-US" kern="100" dirty="0" smtClean="0">
                <a:latin typeface="华文宋体" panose="02010600040101010101" pitchFamily="2" charset="-122"/>
                <a:ea typeface="华文宋体" panose="02010600040101010101" pitchFamily="2" charset="-122"/>
              </a:rPr>
              <a:t>从第</a:t>
            </a:r>
            <a:r>
              <a:rPr lang="en-US" altLang="zh-CN" kern="100" dirty="0" smtClean="0">
                <a:latin typeface="华文宋体" panose="02010600040101010101" pitchFamily="2" charset="-122"/>
                <a:ea typeface="华文宋体" panose="02010600040101010101" pitchFamily="2" charset="-122"/>
              </a:rPr>
              <a:t>3</a:t>
            </a:r>
            <a:r>
              <a:rPr lang="zh-CN" altLang="en-US" kern="100" dirty="0" smtClean="0">
                <a:latin typeface="华文宋体" panose="02010600040101010101" pitchFamily="2" charset="-122"/>
                <a:ea typeface="华文宋体" panose="02010600040101010101" pitchFamily="2" charset="-122"/>
              </a:rPr>
              <a:t>步继续</a:t>
            </a:r>
            <a:r>
              <a:rPr lang="zh-CN" altLang="zh-CN" kern="100" dirty="0" smtClean="0">
                <a:latin typeface="华文宋体" panose="02010600040101010101" pitchFamily="2" charset="-122"/>
                <a:ea typeface="华文宋体" panose="02010600040101010101" pitchFamily="2" charset="-122"/>
              </a:rPr>
              <a:t>，</a:t>
            </a:r>
            <a:r>
              <a:rPr lang="zh-CN" altLang="zh-CN" kern="100" dirty="0">
                <a:latin typeface="华文宋体" panose="02010600040101010101" pitchFamily="2" charset="-122"/>
                <a:ea typeface="华文宋体" panose="02010600040101010101" pitchFamily="2" charset="-122"/>
              </a:rPr>
              <a:t>直到小类标签集合和大类标签集合为空为止，均衡了数据集的分布。</a:t>
            </a:r>
          </a:p>
        </p:txBody>
      </p:sp>
    </p:spTree>
    <p:extLst>
      <p:ext uri="{BB962C8B-B14F-4D97-AF65-F5344CB8AC3E}">
        <p14:creationId xmlns:p14="http://schemas.microsoft.com/office/powerpoint/2010/main" val="3223292330"/>
      </p:ext>
    </p:extLst>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639609" y="87610"/>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073707" y="100212"/>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6" name="直接连接符 75"/>
          <p:cNvCxnSpPr/>
          <p:nvPr/>
        </p:nvCxnSpPr>
        <p:spPr>
          <a:xfrm>
            <a:off x="2604357"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00312" y="876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369107" y="1065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392918" y="9391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
        <p:nvSpPr>
          <p:cNvPr id="1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矩形 21"/>
          <p:cNvSpPr/>
          <p:nvPr/>
        </p:nvSpPr>
        <p:spPr>
          <a:xfrm>
            <a:off x="36684" y="969039"/>
            <a:ext cx="8918532" cy="1089529"/>
          </a:xfrm>
          <a:prstGeom prst="rect">
            <a:avLst/>
          </a:prstGeom>
        </p:spPr>
        <p:txBody>
          <a:bodyPr wrap="square">
            <a:spAutoFit/>
          </a:bodyPr>
          <a:lstStyle/>
          <a:p>
            <a:pPr lvl="0">
              <a:lnSpc>
                <a:spcPct val="120000"/>
              </a:lnSpc>
            </a:pPr>
            <a:r>
              <a:rPr lang="zh-CN" altLang="en-US" dirty="0"/>
              <a:t> </a:t>
            </a:r>
            <a:r>
              <a:rPr lang="zh-CN" altLang="en-US" dirty="0" smtClean="0"/>
              <a:t>     </a:t>
            </a:r>
            <a:r>
              <a:rPr lang="zh-CN" altLang="en-US" dirty="0" smtClean="0">
                <a:latin typeface="华文宋体" panose="02010600040101010101" pitchFamily="2" charset="-122"/>
                <a:ea typeface="华文宋体" panose="02010600040101010101" pitchFamily="2" charset="-122"/>
              </a:rPr>
              <a:t> 根据心血管疾病</a:t>
            </a:r>
            <a:r>
              <a:rPr lang="zh-CN" altLang="en-US" dirty="0">
                <a:latin typeface="华文宋体" panose="02010600040101010101" pitchFamily="2" charset="-122"/>
                <a:ea typeface="华文宋体" panose="02010600040101010101" pitchFamily="2" charset="-122"/>
              </a:rPr>
              <a:t>数据集相同疾病的患者症状一般相同和疾病间强相关性的两大医学</a:t>
            </a:r>
            <a:r>
              <a:rPr lang="zh-CN" altLang="en-US" dirty="0" smtClean="0">
                <a:latin typeface="华文宋体" panose="02010600040101010101" pitchFamily="2" charset="-122"/>
                <a:ea typeface="华文宋体" panose="02010600040101010101" pitchFamily="2" charset="-122"/>
              </a:rPr>
              <a:t>特性，</a:t>
            </a:r>
            <a:r>
              <a:rPr lang="zh-CN" altLang="zh-CN" dirty="0" smtClean="0">
                <a:latin typeface="华文宋体" panose="02010600040101010101" pitchFamily="2" charset="-122"/>
                <a:ea typeface="华文宋体" panose="02010600040101010101" pitchFamily="2" charset="-122"/>
              </a:rPr>
              <a:t>结合</a:t>
            </a:r>
            <a:r>
              <a:rPr lang="en-US" altLang="zh-CN" dirty="0">
                <a:latin typeface="华文宋体" panose="02010600040101010101" pitchFamily="2" charset="-122"/>
                <a:ea typeface="华文宋体" panose="02010600040101010101" pitchFamily="2" charset="-122"/>
              </a:rPr>
              <a:t>ML-KNN</a:t>
            </a:r>
            <a:r>
              <a:rPr lang="zh-CN" altLang="zh-CN"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算法的优势，提出了基于混合策略的多标签分类</a:t>
            </a:r>
            <a:r>
              <a:rPr lang="zh-CN" altLang="zh-CN" dirty="0" smtClean="0">
                <a:latin typeface="华文宋体" panose="02010600040101010101" pitchFamily="2" charset="-122"/>
                <a:ea typeface="华文宋体" panose="02010600040101010101" pitchFamily="2" charset="-122"/>
              </a:rPr>
              <a:t>框架</a:t>
            </a:r>
            <a:r>
              <a:rPr lang="en-US" altLang="zh-CN" dirty="0" smtClean="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MR</a:t>
            </a:r>
            <a:r>
              <a:rPr lang="en-US" altLang="zh-CN" dirty="0">
                <a:latin typeface="华文宋体" panose="02010600040101010101" pitchFamily="2" charset="-122"/>
                <a:ea typeface="华文宋体" panose="02010600040101010101" pitchFamily="2" charset="-122"/>
              </a:rPr>
              <a:t>)</a:t>
            </a:r>
            <a:r>
              <a:rPr lang="zh-CN" altLang="zh-CN" dirty="0">
                <a:latin typeface="华文宋体" panose="02010600040101010101" pitchFamily="2" charset="-122"/>
                <a:ea typeface="华文宋体" panose="02010600040101010101" pitchFamily="2" charset="-122"/>
              </a:rPr>
              <a:t>来构建心血管疾病预测模型。</a:t>
            </a:r>
            <a:endParaRPr lang="zh-CN" altLang="en-US" dirty="0">
              <a:latin typeface="华文宋体" panose="02010600040101010101" pitchFamily="2" charset="-122"/>
              <a:ea typeface="华文宋体" panose="02010600040101010101" pitchFamily="2" charset="-122"/>
            </a:endParaRPr>
          </a:p>
        </p:txBody>
      </p:sp>
      <p:sp>
        <p:nvSpPr>
          <p:cNvPr id="2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1614606151"/>
              </p:ext>
            </p:extLst>
          </p:nvPr>
        </p:nvGraphicFramePr>
        <p:xfrm>
          <a:off x="200223" y="2675252"/>
          <a:ext cx="8765983" cy="1075294"/>
        </p:xfrm>
        <a:graphic>
          <a:graphicData uri="http://schemas.openxmlformats.org/presentationml/2006/ole">
            <mc:AlternateContent xmlns:mc="http://schemas.openxmlformats.org/markup-compatibility/2006">
              <mc:Choice xmlns:v="urn:schemas-microsoft-com:vml" Requires="v">
                <p:oleObj spid="_x0000_s4207" name="Equation" r:id="rId3" imgW="3619500" imgH="431800" progId="Equation.DSMT4">
                  <p:embed/>
                </p:oleObj>
              </mc:Choice>
              <mc:Fallback>
                <p:oleObj name="Equation" r:id="rId3" imgW="3619500" imgH="431800" progId="Equation.DSMT4">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223" y="2675252"/>
                        <a:ext cx="8765983" cy="1075294"/>
                      </a:xfrm>
                      <a:prstGeom prst="rect">
                        <a:avLst/>
                      </a:prstGeom>
                      <a:noFill/>
                    </p:spPr>
                  </p:pic>
                </p:oleObj>
              </mc:Fallback>
            </mc:AlternateContent>
          </a:graphicData>
        </a:graphic>
      </p:graphicFrame>
      <p:sp>
        <p:nvSpPr>
          <p:cNvPr id="25" name="矩形 24"/>
          <p:cNvSpPr/>
          <p:nvPr/>
        </p:nvSpPr>
        <p:spPr>
          <a:xfrm>
            <a:off x="118453" y="4515524"/>
            <a:ext cx="8754993" cy="646331"/>
          </a:xfrm>
          <a:prstGeom prst="rect">
            <a:avLst/>
          </a:prstGeom>
        </p:spPr>
        <p:txBody>
          <a:bodyPr wrap="square">
            <a:spAutoFit/>
          </a:bodyPr>
          <a:lstStyle/>
          <a:p>
            <a:r>
              <a:rPr lang="en-US" altLang="zh-CN" dirty="0" smtClean="0">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α</a:t>
            </a:r>
            <a:r>
              <a:rPr lang="zh-CN" altLang="en-US" dirty="0" smtClean="0">
                <a:latin typeface="华文宋体" panose="02010600040101010101" pitchFamily="2" charset="-122"/>
                <a:ea typeface="华文宋体" panose="02010600040101010101" pitchFamily="2" charset="-122"/>
              </a:rPr>
              <a:t>为</a:t>
            </a:r>
            <a:r>
              <a:rPr lang="zh-CN" altLang="zh-CN" dirty="0" smtClean="0">
                <a:latin typeface="华文宋体" panose="02010600040101010101" pitchFamily="2" charset="-122"/>
                <a:ea typeface="华文宋体" panose="02010600040101010101" pitchFamily="2" charset="-122"/>
              </a:rPr>
              <a:t>利用</a:t>
            </a:r>
            <a:r>
              <a:rPr lang="en-US" altLang="zh-CN" dirty="0" smtClean="0">
                <a:latin typeface="华文宋体" panose="02010600040101010101" pitchFamily="2" charset="-122"/>
                <a:ea typeface="华文宋体" panose="02010600040101010101" pitchFamily="2" charset="-122"/>
              </a:rPr>
              <a:t>ML-KNN</a:t>
            </a:r>
            <a:r>
              <a:rPr lang="zh-CN" altLang="en-US" dirty="0" smtClean="0">
                <a:latin typeface="华文宋体" panose="02010600040101010101" pitchFamily="2" charset="-122"/>
                <a:ea typeface="华文宋体" panose="02010600040101010101" pitchFamily="2" charset="-122"/>
              </a:rPr>
              <a:t>中</a:t>
            </a:r>
            <a:r>
              <a:rPr lang="zh-CN" altLang="zh-CN" dirty="0" smtClean="0">
                <a:latin typeface="华文宋体" panose="02010600040101010101" pitchFamily="2" charset="-122"/>
                <a:ea typeface="华文宋体" panose="02010600040101010101" pitchFamily="2" charset="-122"/>
              </a:rPr>
              <a:t>正</a:t>
            </a:r>
            <a:r>
              <a:rPr lang="zh-CN" altLang="zh-CN" dirty="0">
                <a:latin typeface="华文宋体" panose="02010600040101010101" pitchFamily="2" charset="-122"/>
                <a:ea typeface="华文宋体" panose="02010600040101010101" pitchFamily="2" charset="-122"/>
              </a:rPr>
              <a:t>类样本中被预测为负类的样本所占比例作为每个标签被误分类的</a:t>
            </a:r>
            <a:r>
              <a:rPr lang="zh-CN" altLang="zh-CN" dirty="0" smtClean="0">
                <a:latin typeface="华文宋体" panose="02010600040101010101" pitchFamily="2" charset="-122"/>
                <a:ea typeface="华文宋体" panose="02010600040101010101" pitchFamily="2" charset="-122"/>
              </a:rPr>
              <a:t>概率</a:t>
            </a:r>
            <a:r>
              <a:rPr lang="zh-CN" altLang="en-US" dirty="0" smtClean="0">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893061853"/>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0"/>
          <p:cNvGrpSpPr>
            <a:grpSpLocks noChangeAspect="1"/>
          </p:cNvGrpSpPr>
          <p:nvPr/>
        </p:nvGrpSpPr>
        <p:grpSpPr bwMode="auto">
          <a:xfrm>
            <a:off x="3895316" y="3230970"/>
            <a:ext cx="1001875" cy="994719"/>
            <a:chOff x="907" y="586"/>
            <a:chExt cx="3357" cy="3333"/>
          </a:xfrm>
          <a:solidFill>
            <a:schemeClr val="bg1"/>
          </a:solidFill>
        </p:grpSpPr>
        <p:sp>
          <p:nvSpPr>
            <p:cNvPr id="38" name="Freeform 32"/>
            <p:cNvSpPr>
              <a:spLocks/>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39" name="Freeform 33"/>
            <p:cNvSpPr>
              <a:spLocks/>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0" name="Freeform 34"/>
            <p:cNvSpPr>
              <a:spLocks/>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1" name="Freeform 35"/>
            <p:cNvSpPr>
              <a:spLocks/>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2" name="Freeform 36"/>
            <p:cNvSpPr>
              <a:spLocks/>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3" name="Freeform 37"/>
            <p:cNvSpPr>
              <a:spLocks/>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4" name="Freeform 38"/>
            <p:cNvSpPr>
              <a:spLocks/>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5" name="Freeform 39"/>
            <p:cNvSpPr>
              <a:spLocks/>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6" name="Freeform 40"/>
            <p:cNvSpPr>
              <a:spLocks/>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47" name="Freeform 41"/>
            <p:cNvSpPr>
              <a:spLocks/>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68" name="矩形 67"/>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9" name="文本框 68"/>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latin typeface="+mj-ea"/>
                <a:ea typeface="+mj-ea"/>
              </a:rPr>
              <a:t>研究内容</a:t>
            </a:r>
            <a:endParaRPr lang="zh-HK" altLang="en-US" spc="300" dirty="0">
              <a:latin typeface="+mj-ea"/>
              <a:ea typeface="+mj-ea"/>
            </a:endParaRPr>
          </a:p>
        </p:txBody>
      </p:sp>
      <p:cxnSp>
        <p:nvCxnSpPr>
          <p:cNvPr id="71" name="直接连接符 70"/>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2639609" y="87610"/>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4" name="文本框 73"/>
          <p:cNvSpPr txBox="1"/>
          <p:nvPr/>
        </p:nvSpPr>
        <p:spPr>
          <a:xfrm>
            <a:off x="4073707" y="100212"/>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76" name="直接连接符 75"/>
          <p:cNvCxnSpPr/>
          <p:nvPr/>
        </p:nvCxnSpPr>
        <p:spPr>
          <a:xfrm>
            <a:off x="2604357"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000312" y="8761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5369107" y="106513"/>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80" name="文本框 79"/>
          <p:cNvSpPr txBox="1"/>
          <p:nvPr/>
        </p:nvSpPr>
        <p:spPr>
          <a:xfrm>
            <a:off x="5392918" y="9391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
        <p:nvSpPr>
          <p:cNvPr id="119"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矩形 27"/>
          <p:cNvSpPr/>
          <p:nvPr/>
        </p:nvSpPr>
        <p:spPr>
          <a:xfrm>
            <a:off x="0" y="1005559"/>
            <a:ext cx="8989716" cy="757130"/>
          </a:xfrm>
          <a:prstGeom prst="rect">
            <a:avLst/>
          </a:prstGeom>
        </p:spPr>
        <p:txBody>
          <a:bodyPr wrap="square">
            <a:spAutoFit/>
          </a:bodyPr>
          <a:lstStyle/>
          <a:p>
            <a:pPr>
              <a:lnSpc>
                <a:spcPct val="120000"/>
              </a:lnSpc>
            </a:pPr>
            <a:r>
              <a:rPr lang="en-US" altLang="zh-CN" dirty="0" smtClean="0"/>
              <a:t>       </a:t>
            </a:r>
            <a:r>
              <a:rPr lang="en-US" altLang="zh-CN" dirty="0" smtClean="0">
                <a:latin typeface="华文宋体" panose="02010600040101010101" pitchFamily="2" charset="-122"/>
                <a:ea typeface="华文宋体" panose="02010600040101010101" pitchFamily="2" charset="-122"/>
              </a:rPr>
              <a:t>RAKEL</a:t>
            </a:r>
            <a:r>
              <a:rPr lang="zh-CN" altLang="zh-CN" dirty="0" smtClean="0">
                <a:latin typeface="华文宋体" panose="02010600040101010101" pitchFamily="2" charset="-122"/>
                <a:ea typeface="华文宋体" panose="02010600040101010101" pitchFamily="2" charset="-122"/>
              </a:rPr>
              <a:t>算法需要</a:t>
            </a:r>
            <a:r>
              <a:rPr lang="zh-CN" altLang="zh-CN" dirty="0">
                <a:latin typeface="华文宋体" panose="02010600040101010101" pitchFamily="2" charset="-122"/>
                <a:ea typeface="华文宋体" panose="02010600040101010101" pitchFamily="2" charset="-122"/>
              </a:rPr>
              <a:t>为每个标签子集训练一个分类模型，也会占用大量的空间资源，经常出现内存空间不足而溢出的</a:t>
            </a:r>
            <a:r>
              <a:rPr lang="zh-CN" altLang="zh-CN" dirty="0" smtClean="0">
                <a:latin typeface="华文宋体" panose="02010600040101010101" pitchFamily="2" charset="-122"/>
                <a:ea typeface="华文宋体" panose="02010600040101010101" pitchFamily="2" charset="-122"/>
              </a:rPr>
              <a:t>现象</a:t>
            </a:r>
            <a:r>
              <a:rPr lang="zh-CN" altLang="en-US" dirty="0">
                <a:latin typeface="华文宋体" panose="02010600040101010101" pitchFamily="2" charset="-122"/>
                <a:ea typeface="华文宋体" panose="02010600040101010101" pitchFamily="2" charset="-122"/>
              </a:rPr>
              <a:t>。</a:t>
            </a:r>
            <a:endParaRPr lang="zh-CN" altLang="zh-CN" dirty="0">
              <a:latin typeface="华文宋体" panose="02010600040101010101" pitchFamily="2" charset="-122"/>
              <a:ea typeface="华文宋体" panose="02010600040101010101" pitchFamily="2" charset="-122"/>
            </a:endParaRPr>
          </a:p>
        </p:txBody>
      </p:sp>
      <p:sp>
        <p:nvSpPr>
          <p:cNvPr id="31" name="矩形 30"/>
          <p:cNvSpPr/>
          <p:nvPr/>
        </p:nvSpPr>
        <p:spPr>
          <a:xfrm>
            <a:off x="147108" y="2398011"/>
            <a:ext cx="8561540" cy="2086725"/>
          </a:xfrm>
          <a:prstGeom prst="rect">
            <a:avLst/>
          </a:prstGeom>
        </p:spPr>
        <p:txBody>
          <a:bodyPr wrap="square">
            <a:spAutoFit/>
          </a:bodyPr>
          <a:lstStyle/>
          <a:p>
            <a:pPr>
              <a:lnSpc>
                <a:spcPct val="120000"/>
              </a:lnSpc>
            </a:pPr>
            <a:r>
              <a:rPr lang="en-US" altLang="zh-CN" sz="1400" dirty="0" smtClean="0">
                <a:solidFill>
                  <a:schemeClr val="tx1">
                    <a:lumMod val="65000"/>
                    <a:lumOff val="35000"/>
                  </a:schemeClr>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数据</a:t>
            </a:r>
            <a:r>
              <a:rPr lang="zh-CN" altLang="zh-CN" dirty="0">
                <a:latin typeface="华文宋体" panose="02010600040101010101" pitchFamily="2" charset="-122"/>
                <a:ea typeface="华文宋体" panose="02010600040101010101" pitchFamily="2" charset="-122"/>
              </a:rPr>
              <a:t>子集</a:t>
            </a:r>
            <a:r>
              <a:rPr lang="zh-CN" altLang="zh-CN" dirty="0" smtClean="0">
                <a:latin typeface="华文宋体" panose="02010600040101010101" pitchFamily="2" charset="-122"/>
                <a:ea typeface="华文宋体" panose="02010600040101010101" pitchFamily="2" charset="-122"/>
              </a:rPr>
              <a:t>划分：</a:t>
            </a:r>
            <a:endParaRPr lang="en-US" altLang="zh-CN" dirty="0" smtClean="0">
              <a:latin typeface="华文宋体" panose="02010600040101010101" pitchFamily="2" charset="-122"/>
              <a:ea typeface="华文宋体" panose="02010600040101010101" pitchFamily="2" charset="-122"/>
            </a:endParaRPr>
          </a:p>
          <a:p>
            <a:pPr marL="285750" indent="-285750">
              <a:lnSpc>
                <a:spcPct val="120000"/>
              </a:lnSpc>
              <a:buFont typeface="Wingdings" panose="05000000000000000000" pitchFamily="2" charset="2"/>
              <a:buChar char="l"/>
            </a:pPr>
            <a:r>
              <a:rPr lang="zh-CN" altLang="zh-CN" dirty="0" smtClean="0">
                <a:latin typeface="华文宋体" panose="02010600040101010101" pitchFamily="2" charset="-122"/>
                <a:ea typeface="华文宋体" panose="02010600040101010101" pitchFamily="2" charset="-122"/>
              </a:rPr>
              <a:t>获得</a:t>
            </a:r>
            <a:r>
              <a:rPr lang="zh-CN" altLang="zh-CN" dirty="0">
                <a:latin typeface="华文宋体" panose="02010600040101010101" pitchFamily="2" charset="-122"/>
                <a:ea typeface="华文宋体" panose="02010600040101010101" pitchFamily="2" charset="-122"/>
              </a:rPr>
              <a:t>小类标签</a:t>
            </a:r>
            <a:r>
              <a:rPr lang="zh-CN" altLang="zh-CN" dirty="0" smtClean="0">
                <a:latin typeface="华文宋体" panose="02010600040101010101" pitchFamily="2" charset="-122"/>
                <a:ea typeface="华文宋体" panose="02010600040101010101" pitchFamily="2" charset="-122"/>
              </a:rPr>
              <a:t>集合</a:t>
            </a:r>
            <a:r>
              <a:rPr lang="zh-CN" altLang="en-US" dirty="0" smtClean="0">
                <a:latin typeface="华文宋体" panose="02010600040101010101" pitchFamily="2" charset="-122"/>
                <a:ea typeface="华文宋体" panose="02010600040101010101" pitchFamily="2" charset="-122"/>
              </a:rPr>
              <a:t>对应的样本集</a:t>
            </a:r>
            <a:r>
              <a:rPr lang="zh-CN" altLang="zh-CN" dirty="0" smtClean="0">
                <a:latin typeface="华文宋体" panose="02010600040101010101" pitchFamily="2" charset="-122"/>
                <a:ea typeface="华文宋体" panose="02010600040101010101" pitchFamily="2" charset="-122"/>
              </a:rPr>
              <a:t>和</a:t>
            </a:r>
            <a:r>
              <a:rPr lang="zh-CN" altLang="zh-CN" dirty="0">
                <a:latin typeface="华文宋体" panose="02010600040101010101" pitchFamily="2" charset="-122"/>
                <a:ea typeface="华文宋体" panose="02010600040101010101" pitchFamily="2" charset="-122"/>
              </a:rPr>
              <a:t>大类标签</a:t>
            </a:r>
            <a:r>
              <a:rPr lang="zh-CN" altLang="zh-CN" dirty="0" smtClean="0">
                <a:latin typeface="华文宋体" panose="02010600040101010101" pitchFamily="2" charset="-122"/>
                <a:ea typeface="华文宋体" panose="02010600040101010101" pitchFamily="2" charset="-122"/>
              </a:rPr>
              <a:t>集合</a:t>
            </a:r>
            <a:r>
              <a:rPr lang="zh-CN" altLang="en-US" dirty="0" smtClean="0">
                <a:latin typeface="华文宋体" panose="02010600040101010101" pitchFamily="2" charset="-122"/>
                <a:ea typeface="华文宋体" panose="02010600040101010101" pitchFamily="2" charset="-122"/>
              </a:rPr>
              <a:t>对应的</a:t>
            </a:r>
            <a:r>
              <a:rPr lang="zh-CN" altLang="zh-CN" dirty="0" smtClean="0">
                <a:latin typeface="华文宋体" panose="02010600040101010101" pitchFamily="2" charset="-122"/>
                <a:ea typeface="华文宋体" panose="02010600040101010101" pitchFamily="2" charset="-122"/>
              </a:rPr>
              <a:t>大类样本集。</a:t>
            </a:r>
            <a:endParaRPr lang="en-US" altLang="zh-CN" dirty="0">
              <a:latin typeface="华文宋体" panose="02010600040101010101" pitchFamily="2" charset="-122"/>
              <a:ea typeface="华文宋体" panose="02010600040101010101" pitchFamily="2" charset="-122"/>
            </a:endParaRPr>
          </a:p>
          <a:p>
            <a:pPr marL="285750" indent="-285750">
              <a:lnSpc>
                <a:spcPct val="120000"/>
              </a:lnSpc>
              <a:buFont typeface="Wingdings" panose="05000000000000000000" pitchFamily="2" charset="2"/>
              <a:buChar char="l"/>
            </a:pPr>
            <a:r>
              <a:rPr lang="zh-CN" altLang="zh-CN" dirty="0" smtClean="0">
                <a:latin typeface="华文宋体" panose="02010600040101010101" pitchFamily="2" charset="-122"/>
                <a:ea typeface="华文宋体" panose="02010600040101010101" pitchFamily="2" charset="-122"/>
              </a:rPr>
              <a:t>获得</a:t>
            </a:r>
            <a:r>
              <a:rPr lang="zh-CN" altLang="zh-CN" dirty="0">
                <a:latin typeface="华文宋体" panose="02010600040101010101" pitchFamily="2" charset="-122"/>
                <a:ea typeface="华文宋体" panose="02010600040101010101" pitchFamily="2" charset="-122"/>
              </a:rPr>
              <a:t>数据子集的大约</a:t>
            </a:r>
            <a:r>
              <a:rPr lang="zh-CN" altLang="zh-CN" dirty="0" smtClean="0">
                <a:latin typeface="华文宋体" panose="02010600040101010101" pitchFamily="2" charset="-122"/>
                <a:ea typeface="华文宋体" panose="02010600040101010101" pitchFamily="2" charset="-122"/>
              </a:rPr>
              <a:t>估计</a:t>
            </a:r>
            <a:r>
              <a:rPr lang="zh-CN" altLang="en-US" dirty="0" smtClean="0">
                <a:latin typeface="华文宋体" panose="02010600040101010101" pitchFamily="2" charset="-122"/>
                <a:ea typeface="华文宋体" panose="02010600040101010101" pitchFamily="2" charset="-122"/>
              </a:rPr>
              <a:t>，</a:t>
            </a:r>
            <a:r>
              <a:rPr lang="zh-CN" altLang="zh-CN" dirty="0" smtClean="0">
                <a:latin typeface="华文宋体" panose="02010600040101010101" pitchFamily="2" charset="-122"/>
                <a:ea typeface="华文宋体" panose="02010600040101010101" pitchFamily="2" charset="-122"/>
              </a:rPr>
              <a:t>得到</a:t>
            </a:r>
            <a:r>
              <a:rPr lang="zh-CN" altLang="zh-CN" dirty="0">
                <a:latin typeface="华文宋体" panose="02010600040101010101" pitchFamily="2" charset="-122"/>
                <a:ea typeface="华文宋体" panose="02010600040101010101" pitchFamily="2" charset="-122"/>
              </a:rPr>
              <a:t>数据子集中需要的小类样本数目和大类样本数目</a:t>
            </a:r>
            <a:r>
              <a:rPr lang="zh-CN" altLang="zh-CN" dirty="0" smtClean="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marL="285750" indent="-285750">
              <a:lnSpc>
                <a:spcPct val="120000"/>
              </a:lnSpc>
              <a:buFont typeface="Wingdings" panose="05000000000000000000" pitchFamily="2" charset="2"/>
              <a:buChar char="l"/>
            </a:pPr>
            <a:r>
              <a:rPr lang="zh-CN" altLang="zh-CN" dirty="0" smtClean="0">
                <a:latin typeface="华文宋体" panose="02010600040101010101" pitchFamily="2" charset="-122"/>
                <a:ea typeface="华文宋体" panose="02010600040101010101" pitchFamily="2" charset="-122"/>
              </a:rPr>
              <a:t>将</a:t>
            </a:r>
            <a:r>
              <a:rPr lang="zh-CN" altLang="zh-CN" dirty="0">
                <a:latin typeface="华文宋体" panose="02010600040101010101" pitchFamily="2" charset="-122"/>
                <a:ea typeface="华文宋体" panose="02010600040101010101" pitchFamily="2" charset="-122"/>
              </a:rPr>
              <a:t>小类样本集合约均分为</a:t>
            </a:r>
            <a:r>
              <a:rPr lang="en-US" altLang="zh-CN" dirty="0">
                <a:latin typeface="华文宋体" panose="02010600040101010101" pitchFamily="2" charset="-122"/>
                <a:ea typeface="华文宋体" panose="02010600040101010101" pitchFamily="2" charset="-122"/>
              </a:rPr>
              <a:t>k1</a:t>
            </a:r>
            <a:r>
              <a:rPr lang="zh-CN" altLang="zh-CN" dirty="0">
                <a:latin typeface="华文宋体" panose="02010600040101010101" pitchFamily="2" charset="-122"/>
                <a:ea typeface="华文宋体" panose="02010600040101010101" pitchFamily="2" charset="-122"/>
              </a:rPr>
              <a:t>份，同理大类样本集合均分为</a:t>
            </a:r>
            <a:r>
              <a:rPr lang="en-US" altLang="zh-CN" dirty="0">
                <a:latin typeface="华文宋体" panose="02010600040101010101" pitchFamily="2" charset="-122"/>
                <a:ea typeface="华文宋体" panose="02010600040101010101" pitchFamily="2" charset="-122"/>
              </a:rPr>
              <a:t>k2</a:t>
            </a:r>
            <a:r>
              <a:rPr lang="zh-CN" altLang="zh-CN" dirty="0">
                <a:latin typeface="华文宋体" panose="02010600040101010101" pitchFamily="2" charset="-122"/>
                <a:ea typeface="华文宋体" panose="02010600040101010101" pitchFamily="2" charset="-122"/>
              </a:rPr>
              <a:t>份，对</a:t>
            </a:r>
            <a:r>
              <a:rPr lang="en-US" altLang="zh-CN" dirty="0">
                <a:latin typeface="华文宋体" panose="02010600040101010101" pitchFamily="2" charset="-122"/>
                <a:ea typeface="华文宋体" panose="02010600040101010101" pitchFamily="2" charset="-122"/>
              </a:rPr>
              <a:t>k1</a:t>
            </a:r>
            <a:r>
              <a:rPr lang="zh-CN" altLang="zh-CN" dirty="0">
                <a:latin typeface="华文宋体" panose="02010600040101010101" pitchFamily="2" charset="-122"/>
                <a:ea typeface="华文宋体" panose="02010600040101010101" pitchFamily="2" charset="-122"/>
              </a:rPr>
              <a:t>份小类样本子集分别与</a:t>
            </a:r>
            <a:r>
              <a:rPr lang="en-US" altLang="zh-CN" dirty="0">
                <a:latin typeface="华文宋体" panose="02010600040101010101" pitchFamily="2" charset="-122"/>
                <a:ea typeface="华文宋体" panose="02010600040101010101" pitchFamily="2" charset="-122"/>
              </a:rPr>
              <a:t>k2</a:t>
            </a:r>
            <a:r>
              <a:rPr lang="zh-CN" altLang="zh-CN" dirty="0">
                <a:latin typeface="华文宋体" panose="02010600040101010101" pitchFamily="2" charset="-122"/>
                <a:ea typeface="华文宋体" panose="02010600040101010101" pitchFamily="2" charset="-122"/>
              </a:rPr>
              <a:t>份大类样本子集进行混洗，每次使用一次混洗结果进行</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算法训练，共混洗</a:t>
            </a:r>
            <a:r>
              <a:rPr lang="en-US" altLang="zh-CN" dirty="0">
                <a:latin typeface="华文宋体" panose="02010600040101010101" pitchFamily="2" charset="-122"/>
                <a:ea typeface="华文宋体" panose="02010600040101010101" pitchFamily="2" charset="-122"/>
              </a:rPr>
              <a:t>k1*k2</a:t>
            </a:r>
            <a:r>
              <a:rPr lang="zh-CN" altLang="zh-CN" dirty="0">
                <a:latin typeface="华文宋体" panose="02010600040101010101" pitchFamily="2" charset="-122"/>
                <a:ea typeface="华文宋体" panose="02010600040101010101" pitchFamily="2" charset="-122"/>
              </a:rPr>
              <a:t>次，即为训练子集的数目。</a:t>
            </a:r>
          </a:p>
        </p:txBody>
      </p:sp>
      <p:sp>
        <p:nvSpPr>
          <p:cNvPr id="32" name="矩形 31"/>
          <p:cNvSpPr/>
          <p:nvPr/>
        </p:nvSpPr>
        <p:spPr>
          <a:xfrm>
            <a:off x="109399" y="5132261"/>
            <a:ext cx="8943777" cy="369332"/>
          </a:xfrm>
          <a:prstGeom prst="rect">
            <a:avLst/>
          </a:prstGeom>
        </p:spPr>
        <p:txBody>
          <a:bodyPr wrap="square">
            <a:spAutoFit/>
          </a:bodyPr>
          <a:lstStyle/>
          <a:p>
            <a:r>
              <a:rPr lang="en-US" altLang="zh-CN" sz="1400" dirty="0" smtClean="0">
                <a:solidFill>
                  <a:schemeClr val="tx1">
                    <a:lumMod val="65000"/>
                    <a:lumOff val="35000"/>
                  </a:schemeClr>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对</a:t>
            </a:r>
            <a:r>
              <a:rPr lang="zh-CN" altLang="zh-CN" dirty="0">
                <a:latin typeface="华文宋体" panose="02010600040101010101" pitchFamily="2" charset="-122"/>
                <a:ea typeface="华文宋体" panose="02010600040101010101" pitchFamily="2" charset="-122"/>
              </a:rPr>
              <a:t>测试集上样本的多次预测结果取均值，作为</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训练过程中的测试样本预测结果。</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783922843"/>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接连接符 30"/>
          <p:cNvCxnSpPr/>
          <p:nvPr/>
        </p:nvCxnSpPr>
        <p:spPr>
          <a:xfrm>
            <a:off x="12048767" y="1551265"/>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5003007" y="1568334"/>
            <a:ext cx="0" cy="3815345"/>
          </a:xfrm>
          <a:prstGeom prst="line">
            <a:avLst/>
          </a:prstGeom>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38637" y="1673814"/>
            <a:ext cx="1924248" cy="523220"/>
          </a:xfrm>
          <a:prstGeom prst="rect">
            <a:avLst/>
          </a:prstGeom>
          <a:noFill/>
        </p:spPr>
        <p:txBody>
          <a:bodyPr wrap="square" rtlCol="0">
            <a:spAutoFit/>
          </a:bodyPr>
          <a:lstStyle/>
          <a:p>
            <a:r>
              <a:rPr lang="zh-CN" altLang="en-US" sz="2800" b="1" spc="300" dirty="0" smtClean="0">
                <a:latin typeface="华文宋体" panose="02010600040101010101" pitchFamily="2" charset="-122"/>
                <a:ea typeface="华文宋体" panose="02010600040101010101" pitchFamily="2" charset="-122"/>
              </a:rPr>
              <a:t>论文绪论</a:t>
            </a:r>
            <a:endParaRPr lang="zh-HK" altLang="en-US" sz="2800" b="1" spc="300" dirty="0">
              <a:latin typeface="华文宋体" panose="02010600040101010101" pitchFamily="2" charset="-122"/>
              <a:ea typeface="华文宋体" panose="02010600040101010101" pitchFamily="2" charset="-122"/>
            </a:endParaRPr>
          </a:p>
        </p:txBody>
      </p:sp>
      <p:sp>
        <p:nvSpPr>
          <p:cNvPr id="23" name="文本框 22"/>
          <p:cNvSpPr txBox="1"/>
          <p:nvPr/>
        </p:nvSpPr>
        <p:spPr>
          <a:xfrm>
            <a:off x="5938637" y="2421388"/>
            <a:ext cx="1795461" cy="523220"/>
          </a:xfrm>
          <a:prstGeom prst="rect">
            <a:avLst/>
          </a:prstGeom>
          <a:noFill/>
        </p:spPr>
        <p:txBody>
          <a:bodyPr wrap="square" rtlCol="0">
            <a:spAutoFit/>
          </a:bodyPr>
          <a:lstStyle/>
          <a:p>
            <a:r>
              <a:rPr lang="zh-CN" altLang="en-US" sz="2800" b="1" spc="300" dirty="0" smtClean="0">
                <a:latin typeface="华文宋体" panose="02010600040101010101" pitchFamily="2" charset="-122"/>
                <a:ea typeface="华文宋体" panose="02010600040101010101" pitchFamily="2" charset="-122"/>
              </a:rPr>
              <a:t>研究内容</a:t>
            </a:r>
            <a:endParaRPr lang="zh-HK" altLang="en-US" sz="2800" b="1" spc="300" dirty="0">
              <a:latin typeface="华文宋体" panose="02010600040101010101" pitchFamily="2" charset="-122"/>
              <a:ea typeface="华文宋体" panose="02010600040101010101" pitchFamily="2" charset="-122"/>
            </a:endParaRPr>
          </a:p>
        </p:txBody>
      </p:sp>
      <p:sp>
        <p:nvSpPr>
          <p:cNvPr id="25" name="文本框 24"/>
          <p:cNvSpPr txBox="1"/>
          <p:nvPr/>
        </p:nvSpPr>
        <p:spPr>
          <a:xfrm>
            <a:off x="5938637" y="3134520"/>
            <a:ext cx="1795461" cy="523220"/>
          </a:xfrm>
          <a:prstGeom prst="rect">
            <a:avLst/>
          </a:prstGeom>
          <a:noFill/>
        </p:spPr>
        <p:txBody>
          <a:bodyPr wrap="square" rtlCol="0">
            <a:spAutoFit/>
          </a:bodyPr>
          <a:lstStyle/>
          <a:p>
            <a:r>
              <a:rPr lang="zh-CN" altLang="en-US" sz="2800" b="1" spc="300" dirty="0">
                <a:latin typeface="华文宋体" panose="02010600040101010101" pitchFamily="2" charset="-122"/>
                <a:ea typeface="华文宋体" panose="02010600040101010101" pitchFamily="2" charset="-122"/>
              </a:rPr>
              <a:t>研究</a:t>
            </a:r>
            <a:r>
              <a:rPr lang="zh-CN" altLang="en-US" sz="2800" b="1" spc="300" dirty="0" smtClean="0">
                <a:latin typeface="华文宋体" panose="02010600040101010101" pitchFamily="2" charset="-122"/>
                <a:ea typeface="华文宋体" panose="02010600040101010101" pitchFamily="2" charset="-122"/>
              </a:rPr>
              <a:t>结果</a:t>
            </a:r>
            <a:endParaRPr lang="zh-HK" altLang="en-US" sz="2800" b="1" spc="300" dirty="0">
              <a:latin typeface="华文宋体" panose="02010600040101010101" pitchFamily="2" charset="-122"/>
              <a:ea typeface="华文宋体" panose="02010600040101010101" pitchFamily="2" charset="-122"/>
            </a:endParaRPr>
          </a:p>
        </p:txBody>
      </p:sp>
      <p:sp>
        <p:nvSpPr>
          <p:cNvPr id="26" name="文本框 25"/>
          <p:cNvSpPr txBox="1"/>
          <p:nvPr/>
        </p:nvSpPr>
        <p:spPr>
          <a:xfrm>
            <a:off x="5938636" y="3885180"/>
            <a:ext cx="1795461" cy="523220"/>
          </a:xfrm>
          <a:prstGeom prst="rect">
            <a:avLst/>
          </a:prstGeom>
          <a:noFill/>
        </p:spPr>
        <p:txBody>
          <a:bodyPr wrap="square" rtlCol="0">
            <a:spAutoFit/>
          </a:bodyPr>
          <a:lstStyle/>
          <a:p>
            <a:r>
              <a:rPr lang="zh-CN" altLang="en-US" sz="2800" b="1" spc="300" dirty="0" smtClean="0">
                <a:latin typeface="华文宋体" panose="02010600040101010101" pitchFamily="2" charset="-122"/>
                <a:ea typeface="华文宋体" panose="02010600040101010101" pitchFamily="2" charset="-122"/>
              </a:rPr>
              <a:t>盲审问</a:t>
            </a:r>
            <a:r>
              <a:rPr lang="zh-CN" altLang="en-US" sz="2800" b="1" spc="300" dirty="0">
                <a:latin typeface="华文宋体" panose="02010600040101010101" pitchFamily="2" charset="-122"/>
                <a:ea typeface="华文宋体" panose="02010600040101010101" pitchFamily="2" charset="-122"/>
              </a:rPr>
              <a:t>题</a:t>
            </a:r>
            <a:endParaRPr lang="zh-HK" altLang="en-US" sz="2800" b="1" spc="300" dirty="0">
              <a:latin typeface="华文宋体" panose="02010600040101010101" pitchFamily="2" charset="-122"/>
              <a:ea typeface="华文宋体" panose="02010600040101010101" pitchFamily="2" charset="-122"/>
            </a:endParaRPr>
          </a:p>
        </p:txBody>
      </p:sp>
      <p:grpSp>
        <p:nvGrpSpPr>
          <p:cNvPr id="19" name="组合 18"/>
          <p:cNvGrpSpPr/>
          <p:nvPr/>
        </p:nvGrpSpPr>
        <p:grpSpPr>
          <a:xfrm>
            <a:off x="1635920" y="2197034"/>
            <a:ext cx="1947861" cy="1940713"/>
            <a:chOff x="1709739" y="2636838"/>
            <a:chExt cx="1590160" cy="1584325"/>
          </a:xfrm>
          <a:effectLst/>
        </p:grpSpPr>
        <p:sp>
          <p:nvSpPr>
            <p:cNvPr id="9" name="Freeform 6"/>
            <p:cNvSpPr>
              <a:spLocks/>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0"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1" name="Freeform 8"/>
            <p:cNvSpPr>
              <a:spLocks/>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2" name="Freeform 9"/>
            <p:cNvSpPr>
              <a:spLocks/>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3" name="Freeform 10"/>
            <p:cNvSpPr>
              <a:spLocks/>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4" name="Freeform 11"/>
            <p:cNvSpPr>
              <a:spLocks/>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5" name="Freeform 12"/>
            <p:cNvSpPr>
              <a:spLocks/>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6" name="Freeform 13"/>
            <p:cNvSpPr>
              <a:spLocks/>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sp>
          <p:nvSpPr>
            <p:cNvPr id="17" name="Freeform 14"/>
            <p:cNvSpPr>
              <a:spLocks/>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b="1"/>
            </a:p>
          </p:txBody>
        </p:sp>
      </p:grpSp>
      <p:sp>
        <p:nvSpPr>
          <p:cNvPr id="35" name="文本框 34"/>
          <p:cNvSpPr txBox="1"/>
          <p:nvPr/>
        </p:nvSpPr>
        <p:spPr>
          <a:xfrm>
            <a:off x="1281113" y="4137747"/>
            <a:ext cx="2657475" cy="523220"/>
          </a:xfrm>
          <a:prstGeom prst="rect">
            <a:avLst/>
          </a:prstGeom>
          <a:noFill/>
        </p:spPr>
        <p:txBody>
          <a:bodyPr wrap="square" rtlCol="0">
            <a:spAutoFit/>
          </a:bodyPr>
          <a:lstStyle/>
          <a:p>
            <a:pPr algn="ctr"/>
            <a:r>
              <a:rPr lang="zh-CN" altLang="en-US" sz="2800" b="1" spc="300" dirty="0" smtClean="0">
                <a:solidFill>
                  <a:srgbClr val="0174AB"/>
                </a:solidFill>
                <a:latin typeface="华文宋体" panose="02010600040101010101" pitchFamily="2" charset="-122"/>
                <a:ea typeface="华文宋体" panose="02010600040101010101" pitchFamily="2" charset="-122"/>
              </a:rPr>
              <a:t>目录</a:t>
            </a:r>
            <a:endParaRPr lang="zh-HK" altLang="en-US" sz="2800" b="1" spc="300" dirty="0">
              <a:solidFill>
                <a:srgbClr val="0174AB"/>
              </a:solidFill>
              <a:latin typeface="华文宋体" panose="02010600040101010101" pitchFamily="2" charset="-122"/>
              <a:ea typeface="华文宋体" panose="02010600040101010101" pitchFamily="2" charset="-122"/>
            </a:endParaRPr>
          </a:p>
        </p:txBody>
      </p:sp>
      <p:sp>
        <p:nvSpPr>
          <p:cNvPr id="22" name="文本框 25"/>
          <p:cNvSpPr txBox="1"/>
          <p:nvPr/>
        </p:nvSpPr>
        <p:spPr>
          <a:xfrm>
            <a:off x="5938637" y="4644248"/>
            <a:ext cx="1795461" cy="523220"/>
          </a:xfrm>
          <a:prstGeom prst="rect">
            <a:avLst/>
          </a:prstGeom>
          <a:noFill/>
        </p:spPr>
        <p:txBody>
          <a:bodyPr wrap="square" rtlCol="0">
            <a:spAutoFit/>
          </a:bodyPr>
          <a:lstStyle/>
          <a:p>
            <a:r>
              <a:rPr lang="zh-CN" altLang="en-US" sz="2800" b="1" spc="300" dirty="0" smtClean="0">
                <a:latin typeface="华文宋体" panose="02010600040101010101" pitchFamily="2" charset="-122"/>
                <a:ea typeface="华文宋体" panose="02010600040101010101" pitchFamily="2" charset="-122"/>
              </a:rPr>
              <a:t>论文结论</a:t>
            </a:r>
            <a:endParaRPr lang="zh-HK" altLang="en-US" sz="2800" b="1" spc="3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895829150"/>
      </p:ext>
    </p:extLst>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mj-ea"/>
                  <a:ea typeface="+mj-ea"/>
                </a:rPr>
                <a:t>研究结果</a:t>
              </a:r>
              <a:endParaRPr lang="zh-HK" altLang="en-US" sz="7200" b="1" spc="300" dirty="0">
                <a:solidFill>
                  <a:schemeClr val="bg1"/>
                </a:solidFill>
                <a:latin typeface="+mj-ea"/>
                <a:ea typeface="+mj-ea"/>
              </a:endParaRPr>
            </a:p>
          </p:txBody>
        </p:sp>
      </p:grpSp>
    </p:spTree>
    <p:extLst>
      <p:ext uri="{BB962C8B-B14F-4D97-AF65-F5344CB8AC3E}">
        <p14:creationId xmlns:p14="http://schemas.microsoft.com/office/powerpoint/2010/main" val="1990903937"/>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272863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46956" y="84459"/>
            <a:ext cx="1295400" cy="369332"/>
          </a:xfrm>
          <a:prstGeom prst="rect">
            <a:avLst/>
          </a:prstGeom>
          <a:noFill/>
        </p:spPr>
        <p:txBody>
          <a:bodyPr wrap="square" rtlCol="0">
            <a:spAutoFit/>
          </a:bodyPr>
          <a:lstStyle/>
          <a:p>
            <a:r>
              <a:rPr lang="zh-CN" altLang="en-US" spc="300" dirty="0">
                <a:latin typeface="+mj-ea"/>
                <a:ea typeface="+mj-ea"/>
              </a:rPr>
              <a:t>研究</a:t>
            </a:r>
            <a:r>
              <a:rPr lang="zh-CN" altLang="en-US" spc="300" dirty="0" smtClean="0">
                <a:latin typeface="+mj-ea"/>
                <a:ea typeface="+mj-ea"/>
              </a:rPr>
              <a:t>结果</a:t>
            </a:r>
            <a:endParaRPr lang="zh-HK" altLang="en-US" spc="300" dirty="0">
              <a:latin typeface="+mj-ea"/>
              <a:ea typeface="+mj-ea"/>
            </a:endParaRPr>
          </a:p>
        </p:txBody>
      </p:sp>
      <p:sp>
        <p:nvSpPr>
          <p:cNvPr id="9" name="文本框 8"/>
          <p:cNvSpPr txBox="1"/>
          <p:nvPr/>
        </p:nvSpPr>
        <p:spPr>
          <a:xfrm>
            <a:off x="4107917" y="9706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23" name="文本框 22"/>
          <p:cNvSpPr txBox="1"/>
          <p:nvPr/>
        </p:nvSpPr>
        <p:spPr>
          <a:xfrm>
            <a:off x="5403317" y="84459"/>
            <a:ext cx="1406916"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cxnSp>
        <p:nvCxnSpPr>
          <p:cNvPr id="33" name="直接连接符 32"/>
          <p:cNvCxnSpPr/>
          <p:nvPr/>
        </p:nvCxnSpPr>
        <p:spPr>
          <a:xfrm>
            <a:off x="8958943" y="6471319"/>
            <a:ext cx="0" cy="216809"/>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614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18" y="3617669"/>
            <a:ext cx="9292350" cy="379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54" y="1060276"/>
            <a:ext cx="9181394" cy="255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28974" y="549332"/>
            <a:ext cx="8889924" cy="757130"/>
          </a:xfrm>
          <a:prstGeom prst="rect">
            <a:avLst/>
          </a:prstGeom>
        </p:spPr>
        <p:txBody>
          <a:bodyPr wrap="square">
            <a:spAutoFit/>
          </a:bodyPr>
          <a:lstStyle/>
          <a:p>
            <a:pPr>
              <a:lnSpc>
                <a:spcPct val="120000"/>
              </a:lnSpc>
            </a:pPr>
            <a:r>
              <a:rPr lang="en-US" altLang="zh-CN" sz="1400" dirty="0" smtClean="0">
                <a:solidFill>
                  <a:srgbClr val="666666"/>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在心血管疾病</a:t>
            </a:r>
            <a:r>
              <a:rPr lang="zh-CN" altLang="zh-CN" dirty="0">
                <a:latin typeface="华文宋体" panose="02010600040101010101" pitchFamily="2" charset="-122"/>
                <a:ea typeface="华文宋体" panose="02010600040101010101" pitchFamily="2" charset="-122"/>
              </a:rPr>
              <a:t>数据集和</a:t>
            </a:r>
            <a:r>
              <a:rPr lang="en-US" altLang="zh-CN" dirty="0">
                <a:latin typeface="华文宋体" panose="02010600040101010101" pitchFamily="2" charset="-122"/>
                <a:ea typeface="华文宋体" panose="02010600040101010101" pitchFamily="2" charset="-122"/>
              </a:rPr>
              <a:t>2</a:t>
            </a:r>
            <a:r>
              <a:rPr lang="zh-CN" altLang="zh-CN" dirty="0">
                <a:latin typeface="华文宋体" panose="02010600040101010101" pitchFamily="2" charset="-122"/>
                <a:ea typeface="华文宋体" panose="02010600040101010101" pitchFamily="2" charset="-122"/>
              </a:rPr>
              <a:t>个公共多标签数据</a:t>
            </a:r>
            <a:r>
              <a:rPr lang="zh-CN" altLang="zh-CN" dirty="0" smtClean="0">
                <a:latin typeface="华文宋体" panose="02010600040101010101" pitchFamily="2" charset="-122"/>
                <a:ea typeface="华文宋体" panose="02010600040101010101" pitchFamily="2" charset="-122"/>
              </a:rPr>
              <a:t>集</a:t>
            </a:r>
            <a:r>
              <a:rPr lang="zh-CN" altLang="en-US" dirty="0">
                <a:latin typeface="华文宋体" panose="02010600040101010101" pitchFamily="2" charset="-122"/>
                <a:ea typeface="华文宋体" panose="02010600040101010101" pitchFamily="2" charset="-122"/>
              </a:rPr>
              <a:t>对</a:t>
            </a:r>
            <a:r>
              <a:rPr lang="en-US" altLang="zh-CN" dirty="0" smtClean="0">
                <a:latin typeface="华文宋体" panose="02010600040101010101" pitchFamily="2" charset="-122"/>
                <a:ea typeface="华文宋体" panose="02010600040101010101" pitchFamily="2" charset="-122"/>
                <a:cs typeface="Times New Roman" panose="02020603050405020304" pitchFamily="18" charset="0"/>
              </a:rPr>
              <a:t>ML-DARS</a:t>
            </a:r>
            <a:r>
              <a:rPr lang="zh-CN" altLang="en-US" dirty="0" smtClean="0">
                <a:latin typeface="华文宋体" panose="02010600040101010101" pitchFamily="2" charset="-122"/>
                <a:ea typeface="华文宋体" panose="02010600040101010101" pitchFamily="2" charset="-122"/>
                <a:cs typeface="Times New Roman" panose="02020603050405020304" pitchFamily="18" charset="0"/>
              </a:rPr>
              <a:t>算法进行</a:t>
            </a:r>
            <a:r>
              <a:rPr lang="zh-CN" altLang="zh-CN" dirty="0" smtClean="0">
                <a:latin typeface="华文宋体" panose="02010600040101010101" pitchFamily="2" charset="-122"/>
                <a:ea typeface="华文宋体" panose="02010600040101010101" pitchFamily="2" charset="-122"/>
              </a:rPr>
              <a:t>实验</a:t>
            </a:r>
            <a:r>
              <a:rPr lang="zh-CN" altLang="zh-CN" dirty="0">
                <a:latin typeface="华文宋体" panose="02010600040101010101" pitchFamily="2" charset="-122"/>
                <a:ea typeface="华文宋体" panose="02010600040101010101" pitchFamily="2" charset="-122"/>
              </a:rPr>
              <a:t>验证，其中包括了均衡与不均衡的数据集，并与</a:t>
            </a:r>
            <a:r>
              <a:rPr lang="en-US" altLang="zh-CN" dirty="0">
                <a:latin typeface="华文宋体" panose="02010600040101010101" pitchFamily="2" charset="-122"/>
                <a:ea typeface="华文宋体" panose="02010600040101010101" pitchFamily="2" charset="-122"/>
                <a:cs typeface="Times New Roman" panose="02020603050405020304" pitchFamily="18" charset="0"/>
              </a:rPr>
              <a:t>ML-RUS</a:t>
            </a:r>
            <a:r>
              <a:rPr lang="zh-CN" altLang="zh-CN" dirty="0">
                <a:latin typeface="华文宋体" panose="02010600040101010101" pitchFamily="2" charset="-122"/>
                <a:ea typeface="华文宋体" panose="02010600040101010101" pitchFamily="2" charset="-122"/>
                <a:cs typeface="Times New Roman" panose="02020603050405020304" pitchFamily="18" charset="0"/>
              </a:rPr>
              <a:t>、</a:t>
            </a:r>
            <a:r>
              <a:rPr lang="en-US" altLang="zh-CN" dirty="0">
                <a:latin typeface="华文宋体" panose="02010600040101010101" pitchFamily="2" charset="-122"/>
                <a:ea typeface="华文宋体" panose="02010600040101010101" pitchFamily="2" charset="-122"/>
                <a:cs typeface="Times New Roman" panose="02020603050405020304" pitchFamily="18" charset="0"/>
              </a:rPr>
              <a:t>ML-SMOTE</a:t>
            </a:r>
            <a:r>
              <a:rPr lang="zh-CN" altLang="zh-CN" dirty="0">
                <a:latin typeface="华文宋体" panose="02010600040101010101" pitchFamily="2" charset="-122"/>
                <a:ea typeface="华文宋体" panose="02010600040101010101" pitchFamily="2" charset="-122"/>
              </a:rPr>
              <a:t>算法进行对比</a:t>
            </a:r>
            <a:r>
              <a:rPr lang="zh-CN" altLang="zh-CN" dirty="0" smtClean="0">
                <a:latin typeface="华文宋体" panose="02010600040101010101" pitchFamily="2" charset="-122"/>
                <a:ea typeface="华文宋体" panose="02010600040101010101" pitchFamily="2" charset="-122"/>
              </a:rPr>
              <a:t>分析</a:t>
            </a:r>
            <a:r>
              <a:rPr lang="zh-CN" altLang="en-US" dirty="0" smtClean="0">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endParaRPr>
          </a:p>
        </p:txBody>
      </p:sp>
      <p:sp>
        <p:nvSpPr>
          <p:cNvPr id="18" name="矩形 17"/>
          <p:cNvSpPr/>
          <p:nvPr/>
        </p:nvSpPr>
        <p:spPr>
          <a:xfrm>
            <a:off x="-2511" y="3105422"/>
            <a:ext cx="9086051" cy="757130"/>
          </a:xfrm>
          <a:prstGeom prst="rect">
            <a:avLst/>
          </a:prstGeom>
        </p:spPr>
        <p:txBody>
          <a:bodyPr wrap="square">
            <a:spAutoFit/>
          </a:bodyPr>
          <a:lstStyle/>
          <a:p>
            <a:pPr>
              <a:lnSpc>
                <a:spcPct val="120000"/>
              </a:lnSpc>
            </a:pPr>
            <a:r>
              <a:rPr lang="en-US" altLang="zh-CN" dirty="0" smtClean="0">
                <a:latin typeface="华文宋体" panose="02010600040101010101" pitchFamily="2" charset="-122"/>
                <a:ea typeface="华文宋体" panose="02010600040101010101" pitchFamily="2" charset="-122"/>
              </a:rPr>
              <a:t>       HammingLoss</a:t>
            </a:r>
            <a:r>
              <a:rPr lang="zh-CN" altLang="en-US" dirty="0" smtClean="0">
                <a:latin typeface="华文宋体" panose="02010600040101010101" pitchFamily="2" charset="-122"/>
                <a:ea typeface="华文宋体" panose="02010600040101010101" pitchFamily="2" charset="-122"/>
              </a:rPr>
              <a:t>指标相对</a:t>
            </a:r>
            <a:r>
              <a:rPr lang="zh-CN" altLang="en-US" dirty="0">
                <a:latin typeface="华文宋体" panose="02010600040101010101" pitchFamily="2" charset="-122"/>
                <a:ea typeface="华文宋体" panose="02010600040101010101" pitchFamily="2" charset="-122"/>
              </a:rPr>
              <a:t>于</a:t>
            </a:r>
            <a:r>
              <a:rPr lang="en-US" altLang="zh-CN" dirty="0">
                <a:latin typeface="华文宋体" panose="02010600040101010101" pitchFamily="2" charset="-122"/>
                <a:ea typeface="华文宋体" panose="02010600040101010101" pitchFamily="2" charset="-122"/>
              </a:rPr>
              <a:t>ML-RUS</a:t>
            </a:r>
            <a:r>
              <a:rPr lang="zh-CN" altLang="en-US" dirty="0">
                <a:latin typeface="华文宋体" panose="02010600040101010101" pitchFamily="2" charset="-122"/>
                <a:ea typeface="华文宋体" panose="02010600040101010101" pitchFamily="2" charset="-122"/>
              </a:rPr>
              <a:t>和</a:t>
            </a:r>
            <a:r>
              <a:rPr lang="en-US" altLang="zh-CN" dirty="0">
                <a:latin typeface="华文宋体" panose="02010600040101010101" pitchFamily="2" charset="-122"/>
                <a:ea typeface="华文宋体" panose="02010600040101010101" pitchFamily="2" charset="-122"/>
              </a:rPr>
              <a:t>ML-SMOTE</a:t>
            </a:r>
            <a:r>
              <a:rPr lang="zh-CN" altLang="en-US" dirty="0">
                <a:latin typeface="华文宋体" panose="02010600040101010101" pitchFamily="2" charset="-122"/>
                <a:ea typeface="华文宋体" panose="02010600040101010101" pitchFamily="2" charset="-122"/>
              </a:rPr>
              <a:t>算法提升了约</a:t>
            </a:r>
            <a:r>
              <a:rPr lang="en-US" altLang="zh-CN" dirty="0">
                <a:latin typeface="华文宋体" panose="02010600040101010101" pitchFamily="2" charset="-122"/>
                <a:ea typeface="华文宋体" panose="02010600040101010101" pitchFamily="2" charset="-122"/>
              </a:rPr>
              <a:t>2%</a:t>
            </a:r>
            <a:r>
              <a:rPr lang="zh-CN" altLang="en-US" dirty="0">
                <a:latin typeface="华文宋体" panose="02010600040101010101" pitchFamily="2" charset="-122"/>
                <a:ea typeface="华文宋体" panose="02010600040101010101" pitchFamily="2" charset="-122"/>
              </a:rPr>
              <a:t>的</a:t>
            </a:r>
            <a:r>
              <a:rPr lang="zh-CN" altLang="en-US" dirty="0" smtClean="0">
                <a:latin typeface="华文宋体" panose="02010600040101010101" pitchFamily="2" charset="-122"/>
                <a:ea typeface="华文宋体" panose="02010600040101010101" pitchFamily="2" charset="-122"/>
              </a:rPr>
              <a:t>性能，</a:t>
            </a:r>
            <a:r>
              <a:rPr lang="en-US" altLang="zh-CN" dirty="0" smtClean="0">
                <a:latin typeface="华文宋体" panose="02010600040101010101" pitchFamily="2" charset="-122"/>
                <a:ea typeface="华文宋体" panose="02010600040101010101" pitchFamily="2" charset="-122"/>
              </a:rPr>
              <a:t>ML-DARS</a:t>
            </a:r>
            <a:r>
              <a:rPr lang="zh-CN" altLang="en-US" dirty="0" smtClean="0">
                <a:latin typeface="华文宋体" panose="02010600040101010101" pitchFamily="2" charset="-122"/>
                <a:ea typeface="华文宋体" panose="02010600040101010101" pitchFamily="2" charset="-122"/>
              </a:rPr>
              <a:t>在精确度</a:t>
            </a:r>
            <a:r>
              <a:rPr lang="zh-CN" altLang="en-US" dirty="0">
                <a:latin typeface="华文宋体" panose="02010600040101010101" pitchFamily="2" charset="-122"/>
                <a:ea typeface="华文宋体" panose="02010600040101010101" pitchFamily="2" charset="-122"/>
              </a:rPr>
              <a:t>指标</a:t>
            </a:r>
            <a:r>
              <a:rPr lang="en-US" altLang="zh-CN" dirty="0">
                <a:latin typeface="华文宋体" panose="02010600040101010101" pitchFamily="2" charset="-122"/>
                <a:ea typeface="华文宋体" panose="02010600040101010101" pitchFamily="2" charset="-122"/>
              </a:rPr>
              <a:t>SubAccuracy</a:t>
            </a:r>
            <a:r>
              <a:rPr lang="zh-CN" altLang="en-US" dirty="0" smtClean="0">
                <a:latin typeface="华文宋体" panose="02010600040101010101" pitchFamily="2" charset="-122"/>
                <a:ea typeface="华文宋体" panose="02010600040101010101" pitchFamily="2" charset="-122"/>
              </a:rPr>
              <a:t>上性能</a:t>
            </a:r>
            <a:r>
              <a:rPr lang="zh-CN" altLang="en-US" dirty="0">
                <a:latin typeface="华文宋体" panose="02010600040101010101" pitchFamily="2" charset="-122"/>
                <a:ea typeface="华文宋体" panose="02010600040101010101" pitchFamily="2" charset="-122"/>
              </a:rPr>
              <a:t>提升了近</a:t>
            </a:r>
            <a:r>
              <a:rPr lang="en-US" altLang="zh-CN" dirty="0">
                <a:latin typeface="华文宋体" panose="02010600040101010101" pitchFamily="2" charset="-122"/>
                <a:ea typeface="华文宋体" panose="02010600040101010101" pitchFamily="2" charset="-122"/>
              </a:rPr>
              <a:t>5</a:t>
            </a:r>
            <a:r>
              <a:rPr lang="en-US" altLang="zh-CN" dirty="0" smtClean="0">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a:t>
            </a:r>
            <a:endParaRPr lang="zh-CN" altLang="en-US" dirty="0">
              <a:latin typeface="华文宋体" panose="02010600040101010101" pitchFamily="2" charset="-122"/>
              <a:ea typeface="华文宋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00971780"/>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2742116" y="84459"/>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713109" y="84459"/>
            <a:ext cx="1295400" cy="369332"/>
          </a:xfrm>
          <a:prstGeom prst="rect">
            <a:avLst/>
          </a:prstGeom>
          <a:noFill/>
        </p:spPr>
        <p:txBody>
          <a:bodyPr wrap="square" rtlCol="0">
            <a:spAutoFit/>
          </a:bodyPr>
          <a:lstStyle/>
          <a:p>
            <a:r>
              <a:rPr lang="zh-CN" altLang="en-US" spc="300" dirty="0">
                <a:latin typeface="+mj-ea"/>
                <a:ea typeface="+mj-ea"/>
              </a:rPr>
              <a:t>研究</a:t>
            </a:r>
            <a:r>
              <a:rPr lang="zh-CN" altLang="en-US" spc="300" dirty="0" smtClean="0">
                <a:latin typeface="+mj-ea"/>
                <a:ea typeface="+mj-ea"/>
              </a:rPr>
              <a:t>结果</a:t>
            </a:r>
            <a:endParaRPr lang="zh-HK" altLang="en-US" spc="300" dirty="0">
              <a:latin typeface="+mj-ea"/>
              <a:ea typeface="+mj-ea"/>
            </a:endParaRPr>
          </a:p>
        </p:txBody>
      </p:sp>
      <p:sp>
        <p:nvSpPr>
          <p:cNvPr id="9" name="文本框 8"/>
          <p:cNvSpPr txBox="1"/>
          <p:nvPr/>
        </p:nvSpPr>
        <p:spPr>
          <a:xfrm>
            <a:off x="4107917" y="98372"/>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11" name="直接连接符 10"/>
          <p:cNvCxnSpPr/>
          <p:nvPr/>
        </p:nvCxnSpPr>
        <p:spPr>
          <a:xfrm>
            <a:off x="2576849"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062883" y="81308"/>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41463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18" name="文本框 17"/>
          <p:cNvSpPr txBox="1"/>
          <p:nvPr/>
        </p:nvSpPr>
        <p:spPr>
          <a:xfrm>
            <a:off x="5467523" y="98372"/>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pic>
        <p:nvPicPr>
          <p:cNvPr id="1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64" y="2172714"/>
            <a:ext cx="9240527" cy="392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0" y="678716"/>
            <a:ext cx="8871045" cy="149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270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algn="l" defTabSz="914400" rtl="0" eaLnBrk="1" fontAlgn="base" latinLnBrk="0" hangingPunct="1">
              <a:lnSpc>
                <a:spcPct val="130000"/>
              </a:lnSpc>
              <a:spcBef>
                <a:spcPct val="0"/>
              </a:spcBef>
              <a:spcAft>
                <a:spcPct val="0"/>
              </a:spcAft>
              <a:buClrTx/>
              <a:buSzTx/>
              <a:buFontTx/>
              <a:buNone/>
              <a:tabLst/>
            </a:pP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 </a:t>
            </a:r>
            <a:r>
              <a:rPr kumimoji="0" lang="zh-CN" altLang="zh-CN" b="0" i="0" u="none" strike="noStrike" cap="none" normalizeH="0" baseline="0" dirty="0" smtClean="0">
                <a:ln>
                  <a:noFill/>
                </a:ln>
                <a:effectLst/>
                <a:latin typeface="Times New Roman" pitchFamily="18" charset="0"/>
                <a:ea typeface="宋体" pitchFamily="2" charset="-122"/>
                <a:cs typeface="Times New Roman" pitchFamily="18" charset="0"/>
              </a:rPr>
              <a:t>表</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4-5</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展示了</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ML-DARS</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算法在</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F-</a:t>
            </a:r>
            <a:r>
              <a:rPr kumimoji="0" lang="en-US" altLang="zh-CN" b="0" i="0" u="none" strike="noStrike" cap="none" normalizeH="0" baseline="0" dirty="0" err="1" smtClean="0">
                <a:ln>
                  <a:noFill/>
                </a:ln>
                <a:effectLst/>
                <a:latin typeface="Times New Roman" pitchFamily="18" charset="0"/>
                <a:ea typeface="宋体" pitchFamily="2" charset="-122"/>
                <a:cs typeface="Times New Roman" pitchFamily="18" charset="0"/>
              </a:rPr>
              <a:t>measure</a:t>
            </a:r>
            <a:r>
              <a:rPr kumimoji="0" lang="en-US" altLang="zh-CN" b="0" i="0" u="none" strike="noStrike" cap="none" normalizeH="0" baseline="-30000" dirty="0" err="1" smtClean="0">
                <a:ln>
                  <a:noFill/>
                </a:ln>
                <a:effectLst/>
                <a:latin typeface="Times New Roman" pitchFamily="18" charset="0"/>
                <a:ea typeface="宋体" pitchFamily="2" charset="-122"/>
                <a:cs typeface="Times New Roman" pitchFamily="18" charset="0"/>
              </a:rPr>
              <a:t>micro</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和</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F-</a:t>
            </a:r>
            <a:r>
              <a:rPr kumimoji="0" lang="en-US" altLang="zh-CN" b="0" i="0" u="none" strike="noStrike" cap="none" normalizeH="0" baseline="0" dirty="0" err="1" smtClean="0">
                <a:ln>
                  <a:noFill/>
                </a:ln>
                <a:effectLst/>
                <a:latin typeface="Times New Roman" pitchFamily="18" charset="0"/>
                <a:ea typeface="宋体" pitchFamily="2" charset="-122"/>
                <a:cs typeface="Times New Roman" pitchFamily="18" charset="0"/>
              </a:rPr>
              <a:t>measure</a:t>
            </a:r>
            <a:r>
              <a:rPr kumimoji="0" lang="en-US" altLang="zh-CN" b="0" i="0" u="none" strike="noStrike" cap="none" normalizeH="0" baseline="-30000" dirty="0" err="1" smtClean="0">
                <a:ln>
                  <a:noFill/>
                </a:ln>
                <a:effectLst/>
                <a:latin typeface="Times New Roman" pitchFamily="18" charset="0"/>
                <a:ea typeface="宋体" pitchFamily="2" charset="-122"/>
                <a:cs typeface="Times New Roman" pitchFamily="18" charset="0"/>
              </a:rPr>
              <a:t>macro</a:t>
            </a:r>
            <a:r>
              <a:rPr kumimoji="0" lang="en-US" altLang="zh-CN" b="0" i="0" u="none" strike="noStrike" cap="none" normalizeH="0" baseline="-30000" dirty="0" smtClean="0">
                <a:ln>
                  <a:noFill/>
                </a:ln>
                <a:effectLst/>
                <a:latin typeface="Times New Roman" pitchFamily="18" charset="0"/>
                <a:ea typeface="宋体" pitchFamily="2" charset="-122"/>
                <a:cs typeface="Times New Roman" pitchFamily="18" charset="0"/>
              </a:rPr>
              <a:t> </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指标上的表现，除了</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ML-DARS</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算法在</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BR-Logistic</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BR-SVM</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上的准确度低了些，但在其它三种算法上有明显的提升，</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ML-DARS</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算法在</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F-</a:t>
            </a:r>
            <a:r>
              <a:rPr kumimoji="0" lang="en-US" altLang="zh-CN" b="0" i="0" u="none" strike="noStrike" cap="none" normalizeH="0" baseline="0" dirty="0" err="1" smtClean="0">
                <a:ln>
                  <a:noFill/>
                </a:ln>
                <a:effectLst/>
                <a:latin typeface="Times New Roman" pitchFamily="18" charset="0"/>
                <a:ea typeface="宋体" pitchFamily="2" charset="-122"/>
                <a:cs typeface="Times New Roman" pitchFamily="18" charset="0"/>
              </a:rPr>
              <a:t>measure</a:t>
            </a:r>
            <a:r>
              <a:rPr kumimoji="0" lang="en-US" altLang="zh-CN" b="0" i="0" u="none" strike="noStrike" cap="none" normalizeH="0" baseline="-30000" dirty="0" err="1" smtClean="0">
                <a:ln>
                  <a:noFill/>
                </a:ln>
                <a:effectLst/>
                <a:latin typeface="Times New Roman" pitchFamily="18" charset="0"/>
                <a:ea typeface="宋体" pitchFamily="2" charset="-122"/>
                <a:cs typeface="Times New Roman" pitchFamily="18" charset="0"/>
              </a:rPr>
              <a:t>micro</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上性能总体比</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ML-RUS</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和</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ML-SMOTE</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算法提升了</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9%</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，在</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F-</a:t>
            </a:r>
            <a:r>
              <a:rPr kumimoji="0" lang="en-US" altLang="zh-CN" b="0" i="0" u="none" strike="noStrike" cap="none" normalizeH="0" baseline="0" dirty="0" err="1" smtClean="0">
                <a:ln>
                  <a:noFill/>
                </a:ln>
                <a:effectLst/>
                <a:latin typeface="Times New Roman" pitchFamily="18" charset="0"/>
                <a:ea typeface="宋体" pitchFamily="2" charset="-122"/>
                <a:cs typeface="Times New Roman" pitchFamily="18" charset="0"/>
              </a:rPr>
              <a:t>measure</a:t>
            </a:r>
            <a:r>
              <a:rPr kumimoji="0" lang="en-US" altLang="zh-CN" b="0" i="0" u="none" strike="noStrike" cap="none" normalizeH="0" baseline="-30000" dirty="0" err="1" smtClean="0">
                <a:ln>
                  <a:noFill/>
                </a:ln>
                <a:effectLst/>
                <a:latin typeface="Times New Roman" pitchFamily="18" charset="0"/>
                <a:ea typeface="宋体" pitchFamily="2" charset="-122"/>
                <a:cs typeface="Times New Roman" pitchFamily="18" charset="0"/>
              </a:rPr>
              <a:t>macro</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上性能总体比</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ML-RUS</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和</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ML-SMOTE</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算法提升了</a:t>
            </a:r>
            <a:r>
              <a:rPr kumimoji="0" lang="en-US" altLang="zh-CN" b="0" i="0" u="none" strike="noStrike" cap="none" normalizeH="0" baseline="0" dirty="0" smtClean="0">
                <a:ln>
                  <a:noFill/>
                </a:ln>
                <a:effectLst/>
                <a:latin typeface="Times New Roman" pitchFamily="18" charset="0"/>
                <a:ea typeface="宋体" pitchFamily="2" charset="-122"/>
                <a:cs typeface="Times New Roman" pitchFamily="18" charset="0"/>
              </a:rPr>
              <a:t>5%</a:t>
            </a:r>
            <a:r>
              <a:rPr kumimoji="0" lang="zh-CN" altLang="en-US" b="0" i="0" u="none" strike="noStrike" cap="none" normalizeH="0" baseline="0" dirty="0" smtClean="0">
                <a:ln>
                  <a:noFill/>
                </a:ln>
                <a:effectLst/>
                <a:latin typeface="Times New Roman" pitchFamily="18" charset="0"/>
                <a:ea typeface="宋体" pitchFamily="2" charset="-122"/>
                <a:cs typeface="Times New Roman" pitchFamily="18" charset="0"/>
              </a:rPr>
              <a:t>。</a:t>
            </a:r>
            <a:endParaRPr kumimoji="0" lang="zh-CN" altLang="en-US" sz="1050" b="0" i="0" u="none" strike="noStrike" cap="none" normalizeH="0" baseline="0" dirty="0" smtClean="0">
              <a:ln>
                <a:noFill/>
              </a:ln>
              <a:effectLst/>
              <a:ea typeface="宋体" pitchFamily="2" charset="-122"/>
            </a:endParaRPr>
          </a:p>
        </p:txBody>
      </p:sp>
      <p:sp>
        <p:nvSpPr>
          <p:cNvPr id="16" name="矩形 15"/>
          <p:cNvSpPr/>
          <p:nvPr/>
        </p:nvSpPr>
        <p:spPr>
          <a:xfrm>
            <a:off x="0" y="5793605"/>
            <a:ext cx="9048466" cy="646331"/>
          </a:xfrm>
          <a:prstGeom prst="rect">
            <a:avLst/>
          </a:prstGeom>
        </p:spPr>
        <p:txBody>
          <a:bodyPr wrap="square">
            <a:spAutoFit/>
          </a:bodyPr>
          <a:lstStyle/>
          <a:p>
            <a:pPr lvl="0" indent="127000" eaLnBrk="0" fontAlgn="base" hangingPunct="0">
              <a:spcBef>
                <a:spcPct val="0"/>
              </a:spcBef>
              <a:spcAft>
                <a:spcPct val="0"/>
              </a:spcAft>
            </a:pPr>
            <a:r>
              <a:rPr lang="zh-CN" altLang="en-US" sz="1400" dirty="0" smtClean="0">
                <a:solidFill>
                  <a:srgbClr val="666666"/>
                </a:solidFill>
                <a:latin typeface="Times New Roman" pitchFamily="18" charset="0"/>
                <a:ea typeface="宋体" pitchFamily="2" charset="-122"/>
                <a:cs typeface="Times New Roman" pitchFamily="18" charset="0"/>
              </a:rPr>
              <a:t>    </a:t>
            </a:r>
            <a:r>
              <a:rPr lang="zh-CN" altLang="en-US" dirty="0" smtClean="0">
                <a:latin typeface="Times New Roman" pitchFamily="18" charset="0"/>
                <a:ea typeface="宋体" pitchFamily="2" charset="-122"/>
                <a:cs typeface="Times New Roman" pitchFamily="18" charset="0"/>
              </a:rPr>
              <a:t>相比</a:t>
            </a:r>
            <a:r>
              <a:rPr lang="zh-CN" altLang="en-US" dirty="0">
                <a:latin typeface="Times New Roman" pitchFamily="18" charset="0"/>
                <a:ea typeface="宋体" pitchFamily="2" charset="-122"/>
                <a:cs typeface="Times New Roman" pitchFamily="18" charset="0"/>
              </a:rPr>
              <a:t>于现有的</a:t>
            </a:r>
            <a:r>
              <a:rPr lang="en-US" altLang="zh-CN" dirty="0">
                <a:latin typeface="Times New Roman" pitchFamily="18" charset="0"/>
                <a:ea typeface="宋体" pitchFamily="2" charset="-122"/>
                <a:cs typeface="Times New Roman" pitchFamily="18" charset="0"/>
              </a:rPr>
              <a:t>ML-RUS</a:t>
            </a:r>
            <a:r>
              <a:rPr lang="zh-CN" altLang="en-US" dirty="0">
                <a:latin typeface="Times New Roman" pitchFamily="18" charset="0"/>
                <a:ea typeface="宋体" pitchFamily="2" charset="-122"/>
                <a:cs typeface="Times New Roman" pitchFamily="18" charset="0"/>
              </a:rPr>
              <a:t>和</a:t>
            </a:r>
            <a:r>
              <a:rPr lang="en-US" altLang="zh-CN" dirty="0">
                <a:latin typeface="Times New Roman" pitchFamily="18" charset="0"/>
                <a:ea typeface="宋体" pitchFamily="2" charset="-122"/>
                <a:cs typeface="Times New Roman" pitchFamily="18" charset="0"/>
              </a:rPr>
              <a:t>ML-SMOTE</a:t>
            </a:r>
            <a:r>
              <a:rPr lang="zh-CN" altLang="en-US" dirty="0">
                <a:latin typeface="Times New Roman" pitchFamily="18" charset="0"/>
                <a:ea typeface="宋体" pitchFamily="2" charset="-122"/>
                <a:cs typeface="Times New Roman" pitchFamily="18" charset="0"/>
              </a:rPr>
              <a:t>算法，</a:t>
            </a:r>
            <a:r>
              <a:rPr lang="en-US" altLang="zh-CN" dirty="0">
                <a:latin typeface="Times New Roman" pitchFamily="18" charset="0"/>
                <a:ea typeface="宋体" pitchFamily="2" charset="-122"/>
                <a:cs typeface="Times New Roman" pitchFamily="18" charset="0"/>
              </a:rPr>
              <a:t>ML-DARS</a:t>
            </a:r>
            <a:r>
              <a:rPr lang="zh-CN" altLang="en-US" dirty="0">
                <a:latin typeface="Times New Roman" pitchFamily="18" charset="0"/>
                <a:ea typeface="宋体" pitchFamily="2" charset="-122"/>
                <a:cs typeface="Times New Roman" pitchFamily="18" charset="0"/>
              </a:rPr>
              <a:t>算法有效解决了心血管疾病数据集中的类别不均衡问题。</a:t>
            </a:r>
            <a:endParaRPr lang="zh-CN" altLang="en-US" sz="1050" dirty="0">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597008786"/>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2684103" y="9391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056928" y="81309"/>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23" name="文本框 22"/>
          <p:cNvSpPr txBox="1"/>
          <p:nvPr/>
        </p:nvSpPr>
        <p:spPr>
          <a:xfrm>
            <a:off x="5403317" y="9706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a:t>
            </a:r>
            <a:r>
              <a:rPr lang="zh-CN" altLang="en-US" spc="300" dirty="0">
                <a:solidFill>
                  <a:schemeClr val="bg1"/>
                </a:solidFill>
                <a:latin typeface="+mj-ea"/>
                <a:ea typeface="+mj-ea"/>
              </a:rPr>
              <a:t>结论</a:t>
            </a:r>
            <a:endParaRPr lang="zh-HK" altLang="en-US" spc="300" dirty="0">
              <a:solidFill>
                <a:schemeClr val="bg1"/>
              </a:solidFill>
              <a:latin typeface="+mj-ea"/>
              <a:ea typeface="+mj-ea"/>
            </a:endParaRPr>
          </a:p>
        </p:txBody>
      </p:sp>
      <p:sp>
        <p:nvSpPr>
          <p:cNvPr id="4" name="矩形 3"/>
          <p:cNvSpPr/>
          <p:nvPr/>
        </p:nvSpPr>
        <p:spPr>
          <a:xfrm>
            <a:off x="0" y="713771"/>
            <a:ext cx="9144000" cy="757130"/>
          </a:xfrm>
          <a:prstGeom prst="rect">
            <a:avLst/>
          </a:prstGeom>
        </p:spPr>
        <p:txBody>
          <a:bodyPr wrap="square">
            <a:spAutoFit/>
          </a:bodyPr>
          <a:lstStyle/>
          <a:p>
            <a:pPr>
              <a:lnSpc>
                <a:spcPct val="120000"/>
              </a:lnSpc>
            </a:pPr>
            <a:r>
              <a:rPr lang="en-US" altLang="zh-CN" sz="1400" dirty="0" smtClean="0">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对</a:t>
            </a:r>
            <a:r>
              <a:rPr lang="zh-CN" altLang="zh-CN" dirty="0">
                <a:latin typeface="华文宋体" panose="02010600040101010101" pitchFamily="2" charset="-122"/>
                <a:ea typeface="华文宋体" panose="02010600040101010101" pitchFamily="2" charset="-122"/>
              </a:rPr>
              <a:t>特征选择后的心血管疾病数据集通过</a:t>
            </a:r>
            <a:r>
              <a:rPr lang="en-US" altLang="zh-CN" dirty="0">
                <a:latin typeface="华文宋体" panose="02010600040101010101" pitchFamily="2" charset="-122"/>
                <a:ea typeface="华文宋体" panose="02010600040101010101" pitchFamily="2" charset="-122"/>
              </a:rPr>
              <a:t>ML-DARS</a:t>
            </a:r>
            <a:r>
              <a:rPr lang="zh-CN" altLang="zh-CN" dirty="0">
                <a:latin typeface="华文宋体" panose="02010600040101010101" pitchFamily="2" charset="-122"/>
                <a:ea typeface="华文宋体" panose="02010600040101010101" pitchFamily="2" charset="-122"/>
              </a:rPr>
              <a:t>算法进行</a:t>
            </a:r>
            <a:r>
              <a:rPr lang="zh-CN" altLang="zh-CN" dirty="0" smtClean="0">
                <a:latin typeface="华文宋体" panose="02010600040101010101" pitchFamily="2" charset="-122"/>
                <a:ea typeface="华文宋体" panose="02010600040101010101" pitchFamily="2" charset="-122"/>
              </a:rPr>
              <a:t>处理。原始数据</a:t>
            </a:r>
            <a:r>
              <a:rPr lang="zh-CN" altLang="zh-CN" dirty="0">
                <a:latin typeface="华文宋体" panose="02010600040101010101" pitchFamily="2" charset="-122"/>
                <a:ea typeface="华文宋体" panose="02010600040101010101" pitchFamily="2" charset="-122"/>
              </a:rPr>
              <a:t>集基数</a:t>
            </a:r>
            <a:r>
              <a:rPr lang="en-US" altLang="zh-CN" dirty="0">
                <a:latin typeface="华文宋体" panose="02010600040101010101" pitchFamily="2" charset="-122"/>
                <a:ea typeface="华文宋体" panose="02010600040101010101" pitchFamily="2" charset="-122"/>
              </a:rPr>
              <a:t>card</a:t>
            </a:r>
            <a:r>
              <a:rPr lang="zh-CN" altLang="zh-CN" dirty="0">
                <a:latin typeface="华文宋体" panose="02010600040101010101" pitchFamily="2" charset="-122"/>
                <a:ea typeface="华文宋体" panose="02010600040101010101" pitchFamily="2" charset="-122"/>
              </a:rPr>
              <a:t>为</a:t>
            </a:r>
            <a:r>
              <a:rPr lang="en-US" altLang="zh-CN" dirty="0">
                <a:latin typeface="华文宋体" panose="02010600040101010101" pitchFamily="2" charset="-122"/>
                <a:ea typeface="华文宋体" panose="02010600040101010101" pitchFamily="2" charset="-122"/>
              </a:rPr>
              <a:t>1.46</a:t>
            </a:r>
            <a:r>
              <a:rPr lang="zh-CN" altLang="zh-CN" dirty="0">
                <a:latin typeface="华文宋体" panose="02010600040101010101" pitchFamily="2" charset="-122"/>
                <a:ea typeface="华文宋体" panose="02010600040101010101" pitchFamily="2" charset="-122"/>
              </a:rPr>
              <a:t>，密度</a:t>
            </a:r>
            <a:r>
              <a:rPr lang="en-US" altLang="zh-CN" dirty="0">
                <a:latin typeface="华文宋体" panose="02010600040101010101" pitchFamily="2" charset="-122"/>
                <a:ea typeface="华文宋体" panose="02010600040101010101" pitchFamily="2" charset="-122"/>
              </a:rPr>
              <a:t>density</a:t>
            </a:r>
            <a:r>
              <a:rPr lang="zh-CN" altLang="zh-CN" dirty="0">
                <a:latin typeface="华文宋体" panose="02010600040101010101" pitchFamily="2" charset="-122"/>
                <a:ea typeface="华文宋体" panose="02010600040101010101" pitchFamily="2" charset="-122"/>
              </a:rPr>
              <a:t>为</a:t>
            </a:r>
            <a:r>
              <a:rPr lang="en-US" altLang="zh-CN" dirty="0">
                <a:latin typeface="华文宋体" panose="02010600040101010101" pitchFamily="2" charset="-122"/>
                <a:ea typeface="华文宋体" panose="02010600040101010101" pitchFamily="2" charset="-122"/>
              </a:rPr>
              <a:t>0.16</a:t>
            </a:r>
            <a:r>
              <a:rPr lang="zh-CN" altLang="zh-CN" dirty="0">
                <a:latin typeface="华文宋体" panose="02010600040101010101" pitchFamily="2" charset="-122"/>
                <a:ea typeface="华文宋体" panose="02010600040101010101" pitchFamily="2" charset="-122"/>
              </a:rPr>
              <a:t>，共存在</a:t>
            </a:r>
            <a:r>
              <a:rPr lang="en-US" altLang="zh-CN" dirty="0">
                <a:latin typeface="华文宋体" panose="02010600040101010101" pitchFamily="2" charset="-122"/>
                <a:ea typeface="华文宋体" panose="02010600040101010101" pitchFamily="2" charset="-122"/>
              </a:rPr>
              <a:t>197</a:t>
            </a:r>
            <a:r>
              <a:rPr lang="zh-CN" altLang="zh-CN" dirty="0">
                <a:latin typeface="华文宋体" panose="02010600040101010101" pitchFamily="2" charset="-122"/>
                <a:ea typeface="华文宋体" panose="02010600040101010101" pitchFamily="2" charset="-122"/>
              </a:rPr>
              <a:t>种不同的标签</a:t>
            </a:r>
            <a:r>
              <a:rPr lang="zh-CN" altLang="zh-CN" dirty="0" smtClean="0">
                <a:latin typeface="华文宋体" panose="02010600040101010101" pitchFamily="2" charset="-122"/>
                <a:ea typeface="华文宋体" panose="02010600040101010101" pitchFamily="2" charset="-122"/>
              </a:rPr>
              <a:t>组合</a:t>
            </a:r>
            <a:r>
              <a:rPr lang="zh-CN" altLang="en-US" dirty="0" smtClean="0">
                <a:latin typeface="华文宋体" panose="02010600040101010101" pitchFamily="2" charset="-122"/>
                <a:ea typeface="华文宋体" panose="02010600040101010101" pitchFamily="2" charset="-122"/>
              </a:rPr>
              <a:t>。</a:t>
            </a:r>
            <a:endParaRPr lang="zh-CN" altLang="zh-CN" dirty="0">
              <a:latin typeface="华文宋体" panose="02010600040101010101" pitchFamily="2" charset="-122"/>
              <a:ea typeface="华文宋体" panose="02010600040101010101" pitchFamily="2" charset="-122"/>
            </a:endParaRPr>
          </a:p>
        </p:txBody>
      </p:sp>
      <p:graphicFrame>
        <p:nvGraphicFramePr>
          <p:cNvPr id="10" name="对象 9"/>
          <p:cNvGraphicFramePr>
            <a:graphicFrameLocks/>
          </p:cNvGraphicFramePr>
          <p:nvPr>
            <p:extLst>
              <p:ext uri="{D42A27DB-BD31-4B8C-83A1-F6EECF244321}">
                <p14:modId xmlns:p14="http://schemas.microsoft.com/office/powerpoint/2010/main" val="3902387991"/>
              </p:ext>
            </p:extLst>
          </p:nvPr>
        </p:nvGraphicFramePr>
        <p:xfrm>
          <a:off x="0" y="1323169"/>
          <a:ext cx="5641473" cy="3736209"/>
        </p:xfrm>
        <a:graphic>
          <a:graphicData uri="http://schemas.openxmlformats.org/presentationml/2006/ole">
            <mc:AlternateContent xmlns:mc="http://schemas.openxmlformats.org/markup-compatibility/2006">
              <mc:Choice xmlns:v="urn:schemas-microsoft-com:vml" Requires="v">
                <p:oleObj spid="_x0000_s5274" name="工作表" r:id="rId4" imgW="5210054" imgH="3009940" progId="Excel.Sheet.8">
                  <p:embed/>
                </p:oleObj>
              </mc:Choice>
              <mc:Fallback>
                <p:oleObj name="工作表" r:id="rId4" imgW="5210054" imgH="3009940" progId="Excel.Sheet.8">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23169"/>
                        <a:ext cx="5641473" cy="3736209"/>
                      </a:xfrm>
                      <a:prstGeom prst="rect">
                        <a:avLst/>
                      </a:prstGeom>
                      <a:noFill/>
                    </p:spPr>
                  </p:pic>
                </p:oleObj>
              </mc:Fallback>
            </mc:AlternateContent>
          </a:graphicData>
        </a:graphic>
      </p:graphicFrame>
      <p:graphicFrame>
        <p:nvGraphicFramePr>
          <p:cNvPr id="15" name="对象 14"/>
          <p:cNvGraphicFramePr>
            <a:graphicFrameLocks/>
          </p:cNvGraphicFramePr>
          <p:nvPr>
            <p:extLst>
              <p:ext uri="{D42A27DB-BD31-4B8C-83A1-F6EECF244321}">
                <p14:modId xmlns:p14="http://schemas.microsoft.com/office/powerpoint/2010/main" val="1047850227"/>
              </p:ext>
            </p:extLst>
          </p:nvPr>
        </p:nvGraphicFramePr>
        <p:xfrm>
          <a:off x="3331804" y="3152633"/>
          <a:ext cx="5834162" cy="3705368"/>
        </p:xfrm>
        <a:graphic>
          <a:graphicData uri="http://schemas.openxmlformats.org/presentationml/2006/ole">
            <mc:AlternateContent xmlns:mc="http://schemas.openxmlformats.org/markup-compatibility/2006">
              <mc:Choice xmlns:v="urn:schemas-microsoft-com:vml" Requires="v">
                <p:oleObj spid="_x0000_s5275" name="工作表" r:id="rId7" imgW="5200597" imgH="2990791" progId="Excel.Sheet.8">
                  <p:embed/>
                </p:oleObj>
              </mc:Choice>
              <mc:Fallback>
                <p:oleObj name="工作表" r:id="rId7" imgW="5200597" imgH="2990791" progId="Excel.Sheet.8">
                  <p:embed/>
                  <p:pic>
                    <p:nvPicPr>
                      <p:cNvPr id="0" name="Object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1804" y="3152633"/>
                        <a:ext cx="5834162" cy="3705368"/>
                      </a:xfrm>
                      <a:prstGeom prst="rect">
                        <a:avLst/>
                      </a:prstGeom>
                      <a:noFill/>
                    </p:spPr>
                  </p:pic>
                </p:oleObj>
              </mc:Fallback>
            </mc:AlternateContent>
          </a:graphicData>
        </a:graphic>
      </p:graphicFrame>
      <p:sp>
        <p:nvSpPr>
          <p:cNvPr id="1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7" name="Rectangle 4"/>
          <p:cNvSpPr>
            <a:spLocks noChangeArrowheads="1"/>
          </p:cNvSpPr>
          <p:nvPr/>
        </p:nvSpPr>
        <p:spPr bwMode="auto">
          <a:xfrm>
            <a:off x="5659359" y="1534749"/>
            <a:ext cx="35025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经过</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ML-DARS</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算法处理，新数据集基数</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card</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为</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2.24</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，密度</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density</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为</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0.25</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，共存在</a:t>
            </a:r>
            <a:r>
              <a:rPr kumimoji="0" lang="en-US" altLang="zh-CN"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199</a:t>
            </a:r>
            <a:r>
              <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种不同的标签组合。</a:t>
            </a:r>
            <a:endPar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zh-CN" altLang="en-US" b="0" i="0" u="none" strike="noStrike" cap="none" normalizeH="0" baseline="0" dirty="0" smtClean="0">
              <a:ln>
                <a:noFill/>
              </a:ln>
              <a:effectLst/>
              <a:latin typeface="华文宋体" panose="02010600040101010101" pitchFamily="2" charset="-122"/>
              <a:ea typeface="华文宋体" panose="02010600040101010101" pitchFamily="2" charset="-122"/>
            </a:endParaRPr>
          </a:p>
        </p:txBody>
      </p:sp>
      <p:sp>
        <p:nvSpPr>
          <p:cNvPr id="20" name="文本框 7"/>
          <p:cNvSpPr txBox="1"/>
          <p:nvPr/>
        </p:nvSpPr>
        <p:spPr>
          <a:xfrm>
            <a:off x="2684103" y="97061"/>
            <a:ext cx="1295400" cy="369332"/>
          </a:xfrm>
          <a:prstGeom prst="rect">
            <a:avLst/>
          </a:prstGeom>
          <a:noFill/>
        </p:spPr>
        <p:txBody>
          <a:bodyPr wrap="square" rtlCol="0">
            <a:spAutoFit/>
          </a:bodyPr>
          <a:lstStyle/>
          <a:p>
            <a:r>
              <a:rPr lang="zh-CN" altLang="en-US" spc="300" dirty="0">
                <a:solidFill>
                  <a:srgbClr val="666666"/>
                </a:solidFill>
                <a:latin typeface="+mj-ea"/>
                <a:ea typeface="+mj-ea"/>
              </a:rPr>
              <a:t>研究</a:t>
            </a:r>
            <a:r>
              <a:rPr lang="zh-CN" altLang="en-US" spc="300" dirty="0" smtClean="0">
                <a:solidFill>
                  <a:srgbClr val="666666"/>
                </a:solidFill>
                <a:latin typeface="+mj-ea"/>
                <a:ea typeface="+mj-ea"/>
              </a:rPr>
              <a:t>结果</a:t>
            </a:r>
            <a:endParaRPr lang="zh-HK" altLang="en-US" spc="300" dirty="0">
              <a:solidFill>
                <a:srgbClr val="666666"/>
              </a:solidFill>
              <a:latin typeface="+mj-ea"/>
              <a:ea typeface="+mj-ea"/>
            </a:endParaRPr>
          </a:p>
        </p:txBody>
      </p:sp>
    </p:spTree>
    <p:extLst>
      <p:ext uri="{BB962C8B-B14F-4D97-AF65-F5344CB8AC3E}">
        <p14:creationId xmlns:p14="http://schemas.microsoft.com/office/powerpoint/2010/main" val="163547967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2726926"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726926" y="84459"/>
            <a:ext cx="1295400" cy="369332"/>
          </a:xfrm>
          <a:prstGeom prst="rect">
            <a:avLst/>
          </a:prstGeom>
          <a:noFill/>
        </p:spPr>
        <p:txBody>
          <a:bodyPr wrap="square" rtlCol="0">
            <a:spAutoFit/>
          </a:bodyPr>
          <a:lstStyle/>
          <a:p>
            <a:r>
              <a:rPr lang="zh-CN" altLang="en-US" spc="300" dirty="0">
                <a:latin typeface="+mj-ea"/>
                <a:ea typeface="+mj-ea"/>
              </a:rPr>
              <a:t>研究</a:t>
            </a:r>
            <a:r>
              <a:rPr lang="zh-CN" altLang="en-US" spc="300" dirty="0" smtClean="0">
                <a:latin typeface="+mj-ea"/>
                <a:ea typeface="+mj-ea"/>
              </a:rPr>
              <a:t>结果</a:t>
            </a:r>
            <a:endParaRPr lang="zh-HK" altLang="en-US" spc="300" dirty="0">
              <a:latin typeface="+mj-ea"/>
              <a:ea typeface="+mj-ea"/>
            </a:endParaRPr>
          </a:p>
        </p:txBody>
      </p:sp>
      <p:sp>
        <p:nvSpPr>
          <p:cNvPr id="9" name="文本框 8"/>
          <p:cNvSpPr txBox="1"/>
          <p:nvPr/>
        </p:nvSpPr>
        <p:spPr>
          <a:xfrm>
            <a:off x="4107917" y="100476"/>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18" name="文本框 17"/>
          <p:cNvSpPr txBox="1"/>
          <p:nvPr/>
        </p:nvSpPr>
        <p:spPr>
          <a:xfrm>
            <a:off x="5403317" y="84459"/>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83" y="1238500"/>
            <a:ext cx="8803982" cy="1955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矩形 19"/>
          <p:cNvSpPr/>
          <p:nvPr/>
        </p:nvSpPr>
        <p:spPr>
          <a:xfrm>
            <a:off x="128300" y="2798542"/>
            <a:ext cx="8723547" cy="2067938"/>
          </a:xfrm>
          <a:prstGeom prst="rect">
            <a:avLst/>
          </a:prstGeom>
        </p:spPr>
        <p:txBody>
          <a:bodyPr wrap="square">
            <a:spAutoFit/>
          </a:bodyPr>
          <a:lstStyle/>
          <a:p>
            <a:pPr>
              <a:lnSpc>
                <a:spcPct val="120000"/>
              </a:lnSpc>
            </a:pPr>
            <a:r>
              <a:rPr lang="en-US" altLang="zh-CN" dirty="0" smtClean="0"/>
              <a:t>       </a:t>
            </a:r>
            <a:r>
              <a:rPr lang="zh-CN" altLang="zh-CN" dirty="0" smtClean="0">
                <a:latin typeface="华文宋体" panose="02010600040101010101" pitchFamily="2" charset="-122"/>
                <a:ea typeface="华文宋体" panose="02010600040101010101" pitchFamily="2" charset="-122"/>
              </a:rPr>
              <a:t>首先</a:t>
            </a:r>
            <a:r>
              <a:rPr lang="zh-CN" altLang="zh-CN" dirty="0">
                <a:latin typeface="华文宋体" panose="02010600040101010101" pitchFamily="2" charset="-122"/>
                <a:ea typeface="华文宋体" panose="02010600040101010101" pitchFamily="2" charset="-122"/>
              </a:rPr>
              <a:t>对心血管疾病数据集统计大小类样本占的比例，小类样本集大小为</a:t>
            </a:r>
            <a:r>
              <a:rPr lang="en-US" altLang="zh-CN" dirty="0">
                <a:latin typeface="华文宋体" panose="02010600040101010101" pitchFamily="2" charset="-122"/>
                <a:ea typeface="华文宋体" panose="02010600040101010101" pitchFamily="2" charset="-122"/>
              </a:rPr>
              <a:t>8294 </a:t>
            </a:r>
            <a:r>
              <a:rPr lang="zh-CN" altLang="zh-CN" dirty="0">
                <a:latin typeface="华文宋体" panose="02010600040101010101" pitchFamily="2" charset="-122"/>
                <a:ea typeface="华文宋体" panose="02010600040101010101" pitchFamily="2" charset="-122"/>
              </a:rPr>
              <a:t>，大类样本集大小为</a:t>
            </a:r>
            <a:r>
              <a:rPr lang="en-US" altLang="zh-CN" dirty="0" smtClean="0">
                <a:latin typeface="华文宋体" panose="02010600040101010101" pitchFamily="2" charset="-122"/>
                <a:ea typeface="华文宋体" panose="02010600040101010101" pitchFamily="2" charset="-122"/>
              </a:rPr>
              <a:t>11602</a:t>
            </a:r>
            <a:r>
              <a:rPr lang="zh-CN" altLang="en-US" dirty="0">
                <a:latin typeface="华文宋体" panose="02010600040101010101" pitchFamily="2" charset="-122"/>
                <a:ea typeface="华文宋体" panose="02010600040101010101" pitchFamily="2" charset="-122"/>
              </a:rPr>
              <a:t>，</a:t>
            </a:r>
            <a:r>
              <a:rPr lang="zh-CN" altLang="en-US" dirty="0" smtClean="0">
                <a:latin typeface="华文宋体" panose="02010600040101010101" pitchFamily="2" charset="-122"/>
                <a:ea typeface="华文宋体" panose="02010600040101010101" pitchFamily="2" charset="-122"/>
              </a:rPr>
              <a:t>大量数据分批处理策略，</a:t>
            </a:r>
            <a:r>
              <a:rPr lang="zh-CN" altLang="zh-CN" dirty="0" smtClean="0">
                <a:latin typeface="华文宋体" panose="02010600040101010101" pitchFamily="2" charset="-122"/>
                <a:ea typeface="华文宋体" panose="02010600040101010101" pitchFamily="2" charset="-122"/>
              </a:rPr>
              <a:t>对</a:t>
            </a:r>
            <a:r>
              <a:rPr lang="zh-CN" altLang="zh-CN" dirty="0">
                <a:latin typeface="华文宋体" panose="02010600040101010101" pitchFamily="2" charset="-122"/>
                <a:ea typeface="华文宋体" panose="02010600040101010101" pitchFamily="2" charset="-122"/>
              </a:rPr>
              <a:t>现有的</a:t>
            </a:r>
            <a:r>
              <a:rPr lang="en-US" altLang="zh-CN" dirty="0">
                <a:latin typeface="华文宋体" panose="02010600040101010101" pitchFamily="2" charset="-122"/>
                <a:ea typeface="华文宋体" panose="02010600040101010101" pitchFamily="2" charset="-122"/>
              </a:rPr>
              <a:t>8294</a:t>
            </a:r>
            <a:r>
              <a:rPr lang="zh-CN" altLang="zh-CN" dirty="0">
                <a:latin typeface="华文宋体" panose="02010600040101010101" pitchFamily="2" charset="-122"/>
                <a:ea typeface="华文宋体" panose="02010600040101010101" pitchFamily="2" charset="-122"/>
              </a:rPr>
              <a:t>小类样本集将其划分为</a:t>
            </a:r>
            <a:r>
              <a:rPr lang="en-US" altLang="zh-CN" dirty="0">
                <a:latin typeface="华文宋体" panose="02010600040101010101" pitchFamily="2" charset="-122"/>
                <a:ea typeface="华文宋体" panose="02010600040101010101" pitchFamily="2" charset="-122"/>
              </a:rPr>
              <a:t>2</a:t>
            </a:r>
            <a:r>
              <a:rPr lang="zh-CN" altLang="zh-CN" dirty="0">
                <a:latin typeface="华文宋体" panose="02010600040101010101" pitchFamily="2" charset="-122"/>
                <a:ea typeface="华文宋体" panose="02010600040101010101" pitchFamily="2" charset="-122"/>
              </a:rPr>
              <a:t>部分</a:t>
            </a:r>
            <a:r>
              <a:rPr lang="zh-CN" altLang="zh-CN" dirty="0" smtClean="0">
                <a:latin typeface="华文宋体" panose="02010600040101010101" pitchFamily="2" charset="-122"/>
                <a:ea typeface="华文宋体" panose="02010600040101010101" pitchFamily="2" charset="-122"/>
              </a:rPr>
              <a:t>，而大类样本</a:t>
            </a:r>
            <a:r>
              <a:rPr lang="en-US" altLang="zh-CN" dirty="0" smtClean="0">
                <a:latin typeface="华文宋体" panose="02010600040101010101" pitchFamily="2" charset="-122"/>
                <a:ea typeface="华文宋体" panose="02010600040101010101" pitchFamily="2" charset="-122"/>
              </a:rPr>
              <a:t>11602</a:t>
            </a:r>
            <a:r>
              <a:rPr lang="zh-CN" altLang="zh-CN" dirty="0" smtClean="0">
                <a:latin typeface="华文宋体" panose="02010600040101010101" pitchFamily="2" charset="-122"/>
                <a:ea typeface="华文宋体" panose="02010600040101010101" pitchFamily="2" charset="-122"/>
              </a:rPr>
              <a:t>则划分为</a:t>
            </a:r>
            <a:r>
              <a:rPr lang="en-US" altLang="zh-CN" dirty="0" smtClean="0">
                <a:latin typeface="华文宋体" panose="02010600040101010101" pitchFamily="2" charset="-122"/>
                <a:ea typeface="华文宋体" panose="02010600040101010101" pitchFamily="2" charset="-122"/>
              </a:rPr>
              <a:t>4</a:t>
            </a:r>
            <a:r>
              <a:rPr lang="zh-CN" altLang="zh-CN" dirty="0" smtClean="0">
                <a:latin typeface="华文宋体" panose="02010600040101010101" pitchFamily="2" charset="-122"/>
                <a:ea typeface="华文宋体" panose="02010600040101010101" pitchFamily="2" charset="-122"/>
              </a:rPr>
              <a:t>部分，最后每个</a:t>
            </a:r>
            <a:r>
              <a:rPr lang="zh-CN" altLang="zh-CN" dirty="0">
                <a:latin typeface="华文宋体" panose="02010600040101010101" pitchFamily="2" charset="-122"/>
                <a:ea typeface="华文宋体" panose="02010600040101010101" pitchFamily="2" charset="-122"/>
              </a:rPr>
              <a:t>小类</a:t>
            </a:r>
            <a:r>
              <a:rPr lang="zh-CN" altLang="zh-CN" dirty="0" smtClean="0">
                <a:latin typeface="华文宋体" panose="02010600040101010101" pitchFamily="2" charset="-122"/>
                <a:ea typeface="华文宋体" panose="02010600040101010101" pitchFamily="2" charset="-122"/>
              </a:rPr>
              <a:t>样本</a:t>
            </a:r>
            <a:r>
              <a:rPr lang="zh-CN" altLang="en-US" dirty="0" smtClean="0">
                <a:latin typeface="华文宋体" panose="02010600040101010101" pitchFamily="2" charset="-122"/>
                <a:ea typeface="华文宋体" panose="02010600040101010101" pitchFamily="2" charset="-122"/>
              </a:rPr>
              <a:t>部分</a:t>
            </a:r>
            <a:r>
              <a:rPr lang="zh-CN" altLang="zh-CN" dirty="0" smtClean="0">
                <a:latin typeface="华文宋体" panose="02010600040101010101" pitchFamily="2" charset="-122"/>
                <a:ea typeface="华文宋体" panose="02010600040101010101" pitchFamily="2" charset="-122"/>
              </a:rPr>
              <a:t>分别</a:t>
            </a:r>
            <a:r>
              <a:rPr lang="zh-CN" altLang="zh-CN" dirty="0">
                <a:latin typeface="华文宋体" panose="02010600040101010101" pitchFamily="2" charset="-122"/>
                <a:ea typeface="华文宋体" panose="02010600040101010101" pitchFamily="2" charset="-122"/>
              </a:rPr>
              <a:t>与每个大类</a:t>
            </a:r>
            <a:r>
              <a:rPr lang="zh-CN" altLang="zh-CN" dirty="0" smtClean="0">
                <a:latin typeface="华文宋体" panose="02010600040101010101" pitchFamily="2" charset="-122"/>
                <a:ea typeface="华文宋体" panose="02010600040101010101" pitchFamily="2" charset="-122"/>
              </a:rPr>
              <a:t>样本</a:t>
            </a:r>
            <a:r>
              <a:rPr lang="zh-CN" altLang="en-US" dirty="0">
                <a:latin typeface="华文宋体" panose="02010600040101010101" pitchFamily="2" charset="-122"/>
                <a:ea typeface="华文宋体" panose="02010600040101010101" pitchFamily="2" charset="-122"/>
              </a:rPr>
              <a:t>部分</a:t>
            </a:r>
            <a:r>
              <a:rPr lang="zh-CN" altLang="zh-CN" dirty="0" smtClean="0">
                <a:latin typeface="华文宋体" panose="02010600040101010101" pitchFamily="2" charset="-122"/>
                <a:ea typeface="华文宋体" panose="02010600040101010101" pitchFamily="2" charset="-122"/>
              </a:rPr>
              <a:t>进行</a:t>
            </a:r>
            <a:r>
              <a:rPr lang="zh-CN" altLang="zh-CN" dirty="0">
                <a:latin typeface="华文宋体" panose="02010600040101010101" pitchFamily="2" charset="-122"/>
                <a:ea typeface="华文宋体" panose="02010600040101010101" pitchFamily="2" charset="-122"/>
              </a:rPr>
              <a:t>混洗，得到</a:t>
            </a:r>
            <a:r>
              <a:rPr lang="en-US" altLang="zh-CN" dirty="0">
                <a:latin typeface="华文宋体" panose="02010600040101010101" pitchFamily="2" charset="-122"/>
                <a:ea typeface="华文宋体" panose="02010600040101010101" pitchFamily="2" charset="-122"/>
              </a:rPr>
              <a:t>8</a:t>
            </a:r>
            <a:r>
              <a:rPr lang="zh-CN" altLang="zh-CN" dirty="0">
                <a:latin typeface="华文宋体" panose="02010600040101010101" pitchFamily="2" charset="-122"/>
                <a:ea typeface="华文宋体" panose="02010600040101010101" pitchFamily="2" charset="-122"/>
              </a:rPr>
              <a:t>份数据集分别用于</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算法训练预测，获得</a:t>
            </a:r>
            <a:r>
              <a:rPr lang="en-US" altLang="zh-CN" dirty="0">
                <a:latin typeface="华文宋体" panose="02010600040101010101" pitchFamily="2" charset="-122"/>
                <a:ea typeface="华文宋体" panose="02010600040101010101" pitchFamily="2" charset="-122"/>
              </a:rPr>
              <a:t>8</a:t>
            </a:r>
            <a:r>
              <a:rPr lang="zh-CN" altLang="zh-CN" dirty="0">
                <a:latin typeface="华文宋体" panose="02010600040101010101" pitchFamily="2" charset="-122"/>
                <a:ea typeface="华文宋体" panose="02010600040101010101" pitchFamily="2" charset="-122"/>
              </a:rPr>
              <a:t>个</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模型，每个模型对测试样本进行预测，最终的预测结果取</a:t>
            </a:r>
            <a:r>
              <a:rPr lang="en-US" altLang="zh-CN" dirty="0">
                <a:latin typeface="华文宋体" panose="02010600040101010101" pitchFamily="2" charset="-122"/>
                <a:ea typeface="华文宋体" panose="02010600040101010101" pitchFamily="2" charset="-122"/>
              </a:rPr>
              <a:t>8</a:t>
            </a:r>
            <a:r>
              <a:rPr lang="zh-CN" altLang="zh-CN" dirty="0">
                <a:latin typeface="华文宋体" panose="02010600040101010101" pitchFamily="2" charset="-122"/>
                <a:ea typeface="华文宋体" panose="02010600040101010101" pitchFamily="2" charset="-122"/>
              </a:rPr>
              <a:t>个模型预测结果的均值作为此部分的预测结果。</a:t>
            </a:r>
          </a:p>
        </p:txBody>
      </p:sp>
      <p:sp>
        <p:nvSpPr>
          <p:cNvPr id="21" name="矩形 20"/>
          <p:cNvSpPr/>
          <p:nvPr/>
        </p:nvSpPr>
        <p:spPr>
          <a:xfrm>
            <a:off x="136478" y="5007810"/>
            <a:ext cx="8871044" cy="1403141"/>
          </a:xfrm>
          <a:prstGeom prst="rect">
            <a:avLst/>
          </a:prstGeom>
        </p:spPr>
        <p:txBody>
          <a:bodyPr wrap="square">
            <a:spAutoFit/>
          </a:bodyPr>
          <a:lstStyle/>
          <a:p>
            <a:pPr>
              <a:lnSpc>
                <a:spcPct val="120000"/>
              </a:lnSpc>
            </a:pPr>
            <a:r>
              <a:rPr lang="en-US" altLang="zh-CN" dirty="0" smtClean="0">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本</a:t>
            </a:r>
            <a:r>
              <a:rPr lang="zh-CN" altLang="zh-CN" dirty="0">
                <a:latin typeface="华文宋体" panose="02010600040101010101" pitchFamily="2" charset="-122"/>
                <a:ea typeface="华文宋体" panose="02010600040101010101" pitchFamily="2" charset="-122"/>
              </a:rPr>
              <a:t>次基于混合策略的多标签分类框架</a:t>
            </a:r>
            <a:r>
              <a:rPr lang="en-US" altLang="zh-CN" dirty="0">
                <a:latin typeface="华文宋体" panose="02010600040101010101" pitchFamily="2" charset="-122"/>
                <a:ea typeface="华文宋体" panose="02010600040101010101" pitchFamily="2" charset="-122"/>
              </a:rPr>
              <a:t>MR</a:t>
            </a:r>
            <a:r>
              <a:rPr lang="zh-CN" altLang="zh-CN" dirty="0">
                <a:latin typeface="华文宋体" panose="02010600040101010101" pitchFamily="2" charset="-122"/>
                <a:ea typeface="华文宋体" panose="02010600040101010101" pitchFamily="2" charset="-122"/>
              </a:rPr>
              <a:t>首先涉及到了</a:t>
            </a:r>
            <a:r>
              <a:rPr lang="en-US" altLang="zh-CN" dirty="0">
                <a:latin typeface="华文宋体" panose="02010600040101010101" pitchFamily="2" charset="-122"/>
                <a:ea typeface="华文宋体" panose="02010600040101010101" pitchFamily="2" charset="-122"/>
              </a:rPr>
              <a:t>ML-KNN</a:t>
            </a:r>
            <a:r>
              <a:rPr lang="zh-CN" altLang="zh-CN" dirty="0">
                <a:latin typeface="华文宋体" panose="02010600040101010101" pitchFamily="2" charset="-122"/>
                <a:ea typeface="华文宋体" panose="02010600040101010101" pitchFamily="2" charset="-122"/>
              </a:rPr>
              <a:t>算法，利用该算法获得每个标签对应的误分类率，作为与</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算法预测结果的加权系数。这里所有算法涉及到基分类器都默认为</a:t>
            </a:r>
            <a:r>
              <a:rPr lang="en-US" altLang="zh-CN" dirty="0">
                <a:latin typeface="华文宋体" panose="02010600040101010101" pitchFamily="2" charset="-122"/>
                <a:ea typeface="华文宋体" panose="02010600040101010101" pitchFamily="2" charset="-122"/>
              </a:rPr>
              <a:t>J48</a:t>
            </a:r>
            <a:r>
              <a:rPr lang="zh-CN" altLang="zh-CN"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ML-KNN</a:t>
            </a:r>
            <a:r>
              <a:rPr lang="zh-CN" altLang="zh-CN" dirty="0">
                <a:latin typeface="华文宋体" panose="02010600040101010101" pitchFamily="2" charset="-122"/>
                <a:ea typeface="华文宋体" panose="02010600040101010101" pitchFamily="2" charset="-122"/>
              </a:rPr>
              <a:t>中近邻系数</a:t>
            </a:r>
            <a:r>
              <a:rPr lang="en-US" altLang="zh-CN" dirty="0">
                <a:latin typeface="华文宋体" panose="02010600040101010101" pitchFamily="2" charset="-122"/>
                <a:ea typeface="华文宋体" panose="02010600040101010101" pitchFamily="2" charset="-122"/>
              </a:rPr>
              <a:t>k</a:t>
            </a:r>
            <a:r>
              <a:rPr lang="zh-CN" altLang="zh-CN" dirty="0">
                <a:latin typeface="华文宋体" panose="02010600040101010101" pitchFamily="2" charset="-122"/>
                <a:ea typeface="华文宋体" panose="02010600040101010101" pitchFamily="2" charset="-122"/>
              </a:rPr>
              <a:t>采用算法包中默认值</a:t>
            </a:r>
            <a:r>
              <a:rPr lang="en-US" altLang="zh-CN" dirty="0">
                <a:latin typeface="华文宋体" panose="02010600040101010101" pitchFamily="2" charset="-122"/>
                <a:ea typeface="华文宋体" panose="02010600040101010101" pitchFamily="2" charset="-122"/>
              </a:rPr>
              <a:t>10</a:t>
            </a:r>
            <a:r>
              <a:rPr lang="zh-CN" altLang="zh-CN" dirty="0">
                <a:latin typeface="华文宋体" panose="02010600040101010101" pitchFamily="2" charset="-122"/>
                <a:ea typeface="华文宋体" panose="02010600040101010101" pitchFamily="2" charset="-122"/>
              </a:rPr>
              <a:t>，利用</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算法时，将子集大小设置为</a:t>
            </a:r>
            <a:r>
              <a:rPr lang="en-US" altLang="zh-CN" dirty="0">
                <a:latin typeface="华文宋体" panose="02010600040101010101" pitchFamily="2" charset="-122"/>
                <a:ea typeface="华文宋体" panose="02010600040101010101" pitchFamily="2" charset="-122"/>
              </a:rPr>
              <a:t>3</a:t>
            </a:r>
            <a:r>
              <a:rPr lang="zh-CN" altLang="zh-CN" dirty="0">
                <a:latin typeface="华文宋体" panose="02010600040101010101" pitchFamily="2" charset="-122"/>
                <a:ea typeface="华文宋体" panose="02010600040101010101" pitchFamily="2" charset="-122"/>
              </a:rPr>
              <a:t>，共训练了</a:t>
            </a:r>
            <a:r>
              <a:rPr lang="en-US" altLang="zh-CN" dirty="0">
                <a:latin typeface="华文宋体" panose="02010600040101010101" pitchFamily="2" charset="-122"/>
                <a:ea typeface="华文宋体" panose="02010600040101010101" pitchFamily="2" charset="-122"/>
              </a:rPr>
              <a:t>18</a:t>
            </a:r>
            <a:r>
              <a:rPr lang="zh-CN" altLang="zh-CN" dirty="0">
                <a:latin typeface="华文宋体" panose="02010600040101010101" pitchFamily="2" charset="-122"/>
                <a:ea typeface="华文宋体" panose="02010600040101010101" pitchFamily="2" charset="-122"/>
              </a:rPr>
              <a:t>个</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分类器。</a:t>
            </a:r>
            <a:endParaRPr lang="zh-CN" altLang="en-US" dirty="0">
              <a:latin typeface="华文宋体" panose="02010600040101010101" pitchFamily="2" charset="-122"/>
              <a:ea typeface="华文宋体" panose="02010600040101010101" pitchFamily="2" charset="-122"/>
            </a:endParaRPr>
          </a:p>
        </p:txBody>
      </p:sp>
      <p:sp>
        <p:nvSpPr>
          <p:cNvPr id="22" name="矩形 21"/>
          <p:cNvSpPr/>
          <p:nvPr/>
        </p:nvSpPr>
        <p:spPr>
          <a:xfrm>
            <a:off x="-1" y="690182"/>
            <a:ext cx="9034819" cy="369332"/>
          </a:xfrm>
          <a:prstGeom prst="rect">
            <a:avLst/>
          </a:prstGeom>
        </p:spPr>
        <p:txBody>
          <a:bodyPr wrap="square">
            <a:spAutoFit/>
          </a:bodyPr>
          <a:lstStyle/>
          <a:p>
            <a:r>
              <a:rPr lang="en-US" altLang="zh-CN" dirty="0" smtClean="0"/>
              <a:t>         </a:t>
            </a:r>
            <a:r>
              <a:rPr lang="zh-CN" altLang="zh-CN" dirty="0" smtClean="0">
                <a:latin typeface="华文宋体" panose="02010600040101010101" pitchFamily="2" charset="-122"/>
                <a:ea typeface="华文宋体" panose="02010600040101010101" pitchFamily="2" charset="-122"/>
              </a:rPr>
              <a:t>心血管疾病</a:t>
            </a:r>
            <a:r>
              <a:rPr lang="zh-CN" altLang="zh-CN" dirty="0">
                <a:latin typeface="华文宋体" panose="02010600040101010101" pitchFamily="2" charset="-122"/>
                <a:ea typeface="华文宋体" panose="02010600040101010101" pitchFamily="2" charset="-122"/>
              </a:rPr>
              <a:t>数据集包括训练集和测试集数据</a:t>
            </a:r>
            <a:r>
              <a:rPr lang="zh-CN" altLang="zh-CN" dirty="0" smtClean="0">
                <a:latin typeface="华文宋体" panose="02010600040101010101" pitchFamily="2" charset="-122"/>
                <a:ea typeface="华文宋体" panose="02010600040101010101" pitchFamily="2" charset="-122"/>
              </a:rPr>
              <a:t>统计</a:t>
            </a:r>
            <a:r>
              <a:rPr lang="zh-CN" altLang="en-US" dirty="0" smtClean="0">
                <a:latin typeface="华文宋体" panose="02010600040101010101" pitchFamily="2" charset="-122"/>
                <a:ea typeface="华文宋体" panose="02010600040101010101" pitchFamily="2" charset="-122"/>
              </a:rPr>
              <a:t>：</a:t>
            </a:r>
            <a:endParaRPr lang="zh-CN" altLang="zh-CN"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972301028"/>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 name="矩形 2"/>
          <p:cNvSpPr/>
          <p:nvPr/>
        </p:nvSpPr>
        <p:spPr>
          <a:xfrm>
            <a:off x="2691665"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6" name="文本框 5"/>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5" name="直接连接符 4"/>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726926" y="83678"/>
            <a:ext cx="1295400" cy="369332"/>
          </a:xfrm>
          <a:prstGeom prst="rect">
            <a:avLst/>
          </a:prstGeom>
          <a:noFill/>
        </p:spPr>
        <p:txBody>
          <a:bodyPr wrap="square" rtlCol="0">
            <a:spAutoFit/>
          </a:bodyPr>
          <a:lstStyle/>
          <a:p>
            <a:r>
              <a:rPr lang="zh-CN" altLang="en-US" spc="300" dirty="0">
                <a:latin typeface="+mj-ea"/>
                <a:ea typeface="+mj-ea"/>
              </a:rPr>
              <a:t>研究</a:t>
            </a:r>
            <a:r>
              <a:rPr lang="zh-CN" altLang="en-US" spc="300" dirty="0" smtClean="0">
                <a:latin typeface="+mj-ea"/>
                <a:ea typeface="+mj-ea"/>
              </a:rPr>
              <a:t>结果</a:t>
            </a:r>
            <a:endParaRPr lang="zh-HK" altLang="en-US" spc="300" dirty="0">
              <a:latin typeface="+mj-ea"/>
              <a:ea typeface="+mj-ea"/>
            </a:endParaRPr>
          </a:p>
        </p:txBody>
      </p:sp>
      <p:sp>
        <p:nvSpPr>
          <p:cNvPr id="9" name="文本框 8"/>
          <p:cNvSpPr txBox="1"/>
          <p:nvPr/>
        </p:nvSpPr>
        <p:spPr>
          <a:xfrm>
            <a:off x="4107917" y="9391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cxnSp>
        <p:nvCxnSpPr>
          <p:cNvPr id="11" name="直接连接符 10"/>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18" name="文本框 17"/>
          <p:cNvSpPr txBox="1"/>
          <p:nvPr/>
        </p:nvSpPr>
        <p:spPr>
          <a:xfrm>
            <a:off x="5403317" y="110193"/>
            <a:ext cx="1378568"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p:cNvGraphicFramePr>
          <p:nvPr>
            <p:extLst>
              <p:ext uri="{D42A27DB-BD31-4B8C-83A1-F6EECF244321}">
                <p14:modId xmlns:p14="http://schemas.microsoft.com/office/powerpoint/2010/main" val="3192968742"/>
              </p:ext>
            </p:extLst>
          </p:nvPr>
        </p:nvGraphicFramePr>
        <p:xfrm>
          <a:off x="109182" y="1766483"/>
          <a:ext cx="4372966" cy="2257425"/>
        </p:xfrm>
        <a:graphic>
          <a:graphicData uri="http://schemas.openxmlformats.org/presentationml/2006/ole">
            <mc:AlternateContent xmlns:mc="http://schemas.openxmlformats.org/markup-compatibility/2006">
              <mc:Choice xmlns:v="urn:schemas-microsoft-com:vml" Requires="v">
                <p:oleObj spid="_x0000_s9366" name="工作表" r:id="rId4" imgW="4086280" imgH="2257455" progId="Excel.Sheet.8">
                  <p:embed/>
                </p:oleObj>
              </mc:Choice>
              <mc:Fallback>
                <p:oleObj name="工作表" r:id="rId4" imgW="4086280" imgH="2257455" progId="Excel.Sheet.8">
                  <p:embed/>
                  <p:pic>
                    <p:nvPicPr>
                      <p:cNvPr id="0" name="Object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82" y="1766483"/>
                        <a:ext cx="4372966" cy="2257425"/>
                      </a:xfrm>
                      <a:prstGeom prst="rect">
                        <a:avLst/>
                      </a:prstGeom>
                      <a:noFill/>
                    </p:spPr>
                  </p:pic>
                </p:oleObj>
              </mc:Fallback>
            </mc:AlternateContent>
          </a:graphicData>
        </a:graphic>
      </p:graphicFrame>
      <p:sp>
        <p:nvSpPr>
          <p:cNvPr id="15" name="矩形 14"/>
          <p:cNvSpPr/>
          <p:nvPr/>
        </p:nvSpPr>
        <p:spPr>
          <a:xfrm>
            <a:off x="0" y="695741"/>
            <a:ext cx="8964296" cy="1070742"/>
          </a:xfrm>
          <a:prstGeom prst="rect">
            <a:avLst/>
          </a:prstGeom>
        </p:spPr>
        <p:txBody>
          <a:bodyPr wrap="square">
            <a:spAutoFit/>
          </a:bodyPr>
          <a:lstStyle/>
          <a:p>
            <a:pPr>
              <a:lnSpc>
                <a:spcPct val="120000"/>
              </a:lnSpc>
            </a:pPr>
            <a:r>
              <a:rPr lang="en-US" altLang="zh-CN" sz="1400" dirty="0" smtClean="0">
                <a:solidFill>
                  <a:srgbClr val="666666"/>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本文</a:t>
            </a:r>
            <a:r>
              <a:rPr lang="zh-CN" altLang="zh-CN" dirty="0">
                <a:latin typeface="华文宋体" panose="02010600040101010101" pitchFamily="2" charset="-122"/>
                <a:ea typeface="华文宋体" panose="02010600040101010101" pitchFamily="2" charset="-122"/>
              </a:rPr>
              <a:t>其与其它现有的多标签分类算法进行了详细的比较，对比</a:t>
            </a:r>
            <a:r>
              <a:rPr lang="en-US" altLang="zh-CN" dirty="0">
                <a:latin typeface="华文宋体" panose="02010600040101010101" pitchFamily="2" charset="-122"/>
                <a:ea typeface="华文宋体" panose="02010600040101010101" pitchFamily="2" charset="-122"/>
              </a:rPr>
              <a:t>MR</a:t>
            </a:r>
            <a:r>
              <a:rPr lang="zh-CN" altLang="zh-CN" dirty="0">
                <a:latin typeface="华文宋体" panose="02010600040101010101" pitchFamily="2" charset="-122"/>
                <a:ea typeface="华文宋体" panose="02010600040101010101" pitchFamily="2" charset="-122"/>
              </a:rPr>
              <a:t>框架中用到的</a:t>
            </a:r>
            <a:r>
              <a:rPr lang="en-US" altLang="zh-CN" dirty="0">
                <a:latin typeface="华文宋体" panose="02010600040101010101" pitchFamily="2" charset="-122"/>
                <a:ea typeface="华文宋体" panose="02010600040101010101" pitchFamily="2" charset="-122"/>
              </a:rPr>
              <a:t>ML-KNN</a:t>
            </a:r>
            <a:r>
              <a:rPr lang="zh-CN" altLang="zh-CN"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RAKEL</a:t>
            </a:r>
            <a:r>
              <a:rPr lang="zh-CN" altLang="zh-CN" dirty="0">
                <a:latin typeface="华文宋体" panose="02010600040101010101" pitchFamily="2" charset="-122"/>
                <a:ea typeface="华文宋体" panose="02010600040101010101" pitchFamily="2" charset="-122"/>
              </a:rPr>
              <a:t>算法以及</a:t>
            </a:r>
            <a:r>
              <a:rPr lang="en-US" altLang="zh-CN" dirty="0">
                <a:latin typeface="华文宋体" panose="02010600040101010101" pitchFamily="2" charset="-122"/>
                <a:ea typeface="华文宋体" panose="02010600040101010101" pitchFamily="2" charset="-122"/>
              </a:rPr>
              <a:t>BR</a:t>
            </a:r>
            <a:r>
              <a:rPr lang="zh-CN" altLang="zh-CN"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HOMER</a:t>
            </a:r>
            <a:r>
              <a:rPr lang="zh-CN" altLang="zh-CN" dirty="0">
                <a:latin typeface="华文宋体" panose="02010600040101010101" pitchFamily="2" charset="-122"/>
                <a:ea typeface="华文宋体" panose="02010600040101010101" pitchFamily="2" charset="-122"/>
              </a:rPr>
              <a:t>算法，下面从</a:t>
            </a:r>
            <a:r>
              <a:rPr lang="en-US" altLang="zh-CN" dirty="0">
                <a:latin typeface="华文宋体" panose="02010600040101010101" pitchFamily="2" charset="-122"/>
                <a:ea typeface="华文宋体" panose="02010600040101010101" pitchFamily="2" charset="-122"/>
              </a:rPr>
              <a:t>Hamming-Loss</a:t>
            </a:r>
            <a:r>
              <a:rPr lang="zh-CN"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RankingLoss</a:t>
            </a:r>
            <a:r>
              <a:rPr lang="zh-CN" altLang="zh-CN" dirty="0">
                <a:latin typeface="华文宋体" panose="02010600040101010101" pitchFamily="2" charset="-122"/>
                <a:ea typeface="华文宋体" panose="02010600040101010101" pitchFamily="2" charset="-122"/>
              </a:rPr>
              <a:t>、</a:t>
            </a:r>
            <a:r>
              <a:rPr lang="en-US" altLang="zh-CN" dirty="0" err="1">
                <a:latin typeface="华文宋体" panose="02010600040101010101" pitchFamily="2" charset="-122"/>
                <a:ea typeface="华文宋体" panose="02010600040101010101" pitchFamily="2" charset="-122"/>
              </a:rPr>
              <a:t>SubsetAccuracy</a:t>
            </a:r>
            <a:r>
              <a:rPr lang="zh-CN" altLang="zh-CN"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Micro-averaged F-measure</a:t>
            </a:r>
            <a:r>
              <a:rPr lang="zh-CN" altLang="zh-CN" dirty="0">
                <a:latin typeface="华文宋体" panose="02010600040101010101" pitchFamily="2" charset="-122"/>
                <a:ea typeface="华文宋体" panose="02010600040101010101" pitchFamily="2" charset="-122"/>
              </a:rPr>
              <a:t>等常用的评价指标展示了</a:t>
            </a:r>
            <a:r>
              <a:rPr lang="en-US" altLang="zh-CN" dirty="0">
                <a:latin typeface="华文宋体" panose="02010600040101010101" pitchFamily="2" charset="-122"/>
                <a:ea typeface="华文宋体" panose="02010600040101010101" pitchFamily="2" charset="-122"/>
              </a:rPr>
              <a:t>MR</a:t>
            </a:r>
            <a:r>
              <a:rPr lang="zh-CN" altLang="zh-CN" dirty="0">
                <a:latin typeface="华文宋体" panose="02010600040101010101" pitchFamily="2" charset="-122"/>
                <a:ea typeface="华文宋体" panose="02010600040101010101" pitchFamily="2" charset="-122"/>
              </a:rPr>
              <a:t>的分类效果。</a:t>
            </a:r>
            <a:endParaRPr lang="zh-CN" altLang="en-US" dirty="0">
              <a:latin typeface="华文宋体" panose="02010600040101010101" pitchFamily="2" charset="-122"/>
              <a:ea typeface="华文宋体" panose="02010600040101010101" pitchFamily="2" charset="-122"/>
            </a:endParaRPr>
          </a:p>
        </p:txBody>
      </p:sp>
      <p:pic>
        <p:nvPicPr>
          <p:cNvPr id="9219"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2000" y="1766483"/>
            <a:ext cx="4419773" cy="2252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p:cNvGraphicFramePr>
          <p:nvPr>
            <p:extLst>
              <p:ext uri="{D42A27DB-BD31-4B8C-83A1-F6EECF244321}">
                <p14:modId xmlns:p14="http://schemas.microsoft.com/office/powerpoint/2010/main" val="2322439017"/>
              </p:ext>
            </p:extLst>
          </p:nvPr>
        </p:nvGraphicFramePr>
        <p:xfrm>
          <a:off x="100648" y="4067034"/>
          <a:ext cx="4381499" cy="2470812"/>
        </p:xfrm>
        <a:graphic>
          <a:graphicData uri="http://schemas.openxmlformats.org/presentationml/2006/ole">
            <mc:AlternateContent xmlns:mc="http://schemas.openxmlformats.org/markup-compatibility/2006">
              <mc:Choice xmlns:v="urn:schemas-microsoft-com:vml" Requires="v">
                <p:oleObj spid="_x0000_s9367" name="工作表" r:id="rId8" imgW="4381612" imgH="2485898" progId="Excel.Sheet.8">
                  <p:embed/>
                </p:oleObj>
              </mc:Choice>
              <mc:Fallback>
                <p:oleObj name="工作表" r:id="rId8" imgW="4381612" imgH="2485898" progId="Excel.Sheet.8">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648" y="4067034"/>
                        <a:ext cx="4381499" cy="2470812"/>
                      </a:xfrm>
                      <a:prstGeom prst="rect">
                        <a:avLst/>
                      </a:prstGeom>
                      <a:noFill/>
                    </p:spPr>
                  </p:pic>
                </p:oleObj>
              </mc:Fallback>
            </mc:AlternateContent>
          </a:graphicData>
        </a:graphic>
      </p:graphicFrame>
      <p:pic>
        <p:nvPicPr>
          <p:cNvPr id="24" name="图片 23"/>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71999" y="4107976"/>
            <a:ext cx="4392297" cy="2442949"/>
          </a:xfrm>
          <a:prstGeom prst="rect">
            <a:avLst/>
          </a:prstGeom>
          <a:noFill/>
          <a:ln>
            <a:noFill/>
          </a:ln>
        </p:spPr>
      </p:pic>
    </p:spTree>
    <p:extLst>
      <p:ext uri="{BB962C8B-B14F-4D97-AF65-F5344CB8AC3E}">
        <p14:creationId xmlns:p14="http://schemas.microsoft.com/office/powerpoint/2010/main" val="1100102024"/>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mj-ea"/>
                  <a:ea typeface="+mj-ea"/>
                </a:rPr>
                <a:t>盲审问题</a:t>
              </a:r>
              <a:endParaRPr lang="zh-HK" altLang="en-US" sz="7200" b="1" spc="300" dirty="0">
                <a:solidFill>
                  <a:schemeClr val="bg1"/>
                </a:solidFill>
                <a:latin typeface="+mj-ea"/>
                <a:ea typeface="+mj-ea"/>
              </a:endParaRPr>
            </a:p>
          </p:txBody>
        </p:sp>
      </p:grpSp>
    </p:spTree>
    <p:extLst>
      <p:ext uri="{BB962C8B-B14F-4D97-AF65-F5344CB8AC3E}">
        <p14:creationId xmlns:p14="http://schemas.microsoft.com/office/powerpoint/2010/main" val="3345686746"/>
      </p:ext>
    </p:extLst>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 name="矩形 3"/>
          <p:cNvSpPr/>
          <p:nvPr/>
        </p:nvSpPr>
        <p:spPr>
          <a:xfrm>
            <a:off x="4274484" y="106513"/>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5" name="文本框 4"/>
          <p:cNvSpPr txBox="1"/>
          <p:nvPr/>
        </p:nvSpPr>
        <p:spPr>
          <a:xfrm>
            <a:off x="4300434" y="93911"/>
            <a:ext cx="1295400" cy="369332"/>
          </a:xfrm>
          <a:prstGeom prst="rect">
            <a:avLst/>
          </a:prstGeom>
          <a:noFill/>
        </p:spPr>
        <p:txBody>
          <a:bodyPr wrap="square" rtlCol="0">
            <a:spAutoFit/>
          </a:bodyPr>
          <a:lstStyle/>
          <a:p>
            <a:r>
              <a:rPr lang="zh-CN" altLang="en-US" spc="300" dirty="0" smtClean="0">
                <a:latin typeface="+mj-ea"/>
                <a:ea typeface="+mj-ea"/>
              </a:rPr>
              <a:t>盲审问题</a:t>
            </a:r>
            <a:endParaRPr lang="zh-HK" altLang="en-US" spc="300" dirty="0">
              <a:latin typeface="+mj-ea"/>
              <a:ea typeface="+mj-ea"/>
            </a:endParaRPr>
          </a:p>
        </p:txBody>
      </p:sp>
      <p:sp>
        <p:nvSpPr>
          <p:cNvPr id="6" name="文本框 5"/>
          <p:cNvSpPr txBox="1"/>
          <p:nvPr/>
        </p:nvSpPr>
        <p:spPr>
          <a:xfrm>
            <a:off x="2748310" y="93911"/>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148702"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6364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2970897" y="2120346"/>
            <a:ext cx="2734149" cy="2741700"/>
            <a:chOff x="2939653" y="2055320"/>
            <a:chExt cx="3321364" cy="3293102"/>
          </a:xfrm>
        </p:grpSpPr>
        <p:sp>
          <p:nvSpPr>
            <p:cNvPr id="16" name="饼形 15"/>
            <p:cNvSpPr/>
            <p:nvPr/>
          </p:nvSpPr>
          <p:spPr>
            <a:xfrm>
              <a:off x="3093899" y="2181306"/>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7" name="饼形 16"/>
            <p:cNvSpPr/>
            <p:nvPr/>
          </p:nvSpPr>
          <p:spPr>
            <a:xfrm flipV="1">
              <a:off x="3093899" y="2055634"/>
              <a:ext cx="3167118" cy="3167116"/>
            </a:xfrm>
            <a:prstGeom prst="pie">
              <a:avLst>
                <a:gd name="adj1" fmla="val 0"/>
                <a:gd name="adj2" fmla="val 5400000"/>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8" name="饼形 17"/>
            <p:cNvSpPr/>
            <p:nvPr/>
          </p:nvSpPr>
          <p:spPr>
            <a:xfrm flipH="1">
              <a:off x="2939653" y="2180992"/>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19" name="饼形 18"/>
            <p:cNvSpPr/>
            <p:nvPr/>
          </p:nvSpPr>
          <p:spPr>
            <a:xfrm flipH="1" flipV="1">
              <a:off x="2939653" y="2055320"/>
              <a:ext cx="3167118" cy="3167116"/>
            </a:xfrm>
            <a:prstGeom prst="pie">
              <a:avLst>
                <a:gd name="adj1" fmla="val 0"/>
                <a:gd name="adj2" fmla="val 5400000"/>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tx1"/>
                </a:solidFill>
              </a:endParaRPr>
            </a:p>
          </p:txBody>
        </p:sp>
        <p:sp>
          <p:nvSpPr>
            <p:cNvPr id="21" name="椭圆 20"/>
            <p:cNvSpPr/>
            <p:nvPr/>
          </p:nvSpPr>
          <p:spPr>
            <a:xfrm>
              <a:off x="3775288" y="2867300"/>
              <a:ext cx="1650092" cy="1650092"/>
            </a:xfrm>
            <a:prstGeom prst="ellipse">
              <a:avLst/>
            </a:prstGeom>
            <a:solidFill>
              <a:schemeClr val="bg1"/>
            </a:solidFill>
            <a:ln w="3810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174AB"/>
                  </a:solidFill>
                  <a:latin typeface="微软雅黑" panose="020B0503020204020204" pitchFamily="34" charset="-122"/>
                  <a:ea typeface="微软雅黑" panose="020B0503020204020204" pitchFamily="34" charset="-122"/>
                </a:rPr>
                <a:t>问题</a:t>
              </a:r>
              <a:endParaRPr lang="zh-HK" altLang="en-US" sz="2800" b="1" dirty="0">
                <a:solidFill>
                  <a:srgbClr val="0174AB"/>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3280378" y="2308625"/>
              <a:ext cx="769257" cy="923330"/>
            </a:xfrm>
            <a:prstGeom prst="rect">
              <a:avLst/>
            </a:prstGeom>
            <a:noFill/>
          </p:spPr>
          <p:txBody>
            <a:bodyPr wrap="square" rtlCol="0">
              <a:spAutoFit/>
            </a:bodyPr>
            <a:lstStyle/>
            <a:p>
              <a:pPr algn="ctr"/>
              <a:r>
                <a:rPr lang="en-US" altLang="zh-HK" sz="5400" b="1" dirty="0" smtClean="0">
                  <a:solidFill>
                    <a:schemeClr val="bg1"/>
                  </a:solidFill>
                  <a:latin typeface="微软雅黑" panose="020B0503020204020204" pitchFamily="34" charset="-122"/>
                  <a:ea typeface="微软雅黑" panose="020B0503020204020204" pitchFamily="34" charset="-122"/>
                </a:rPr>
                <a:t>1</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3294892" y="4084929"/>
              <a:ext cx="769257" cy="923330"/>
            </a:xfrm>
            <a:prstGeom prst="rect">
              <a:avLst/>
            </a:prstGeom>
            <a:noFill/>
          </p:spPr>
          <p:txBody>
            <a:bodyPr wrap="square" rtlCol="0">
              <a:spAutoFit/>
            </a:bodyPr>
            <a:lstStyle/>
            <a:p>
              <a:pPr algn="ctr"/>
              <a:r>
                <a:rPr lang="en-US" altLang="zh-HK" sz="5400" b="1" dirty="0">
                  <a:solidFill>
                    <a:schemeClr val="bg1"/>
                  </a:solidFill>
                  <a:latin typeface="微软雅黑" panose="020B0503020204020204" pitchFamily="34" charset="-122"/>
                  <a:ea typeface="微软雅黑" panose="020B0503020204020204" pitchFamily="34" charset="-122"/>
                </a:rPr>
                <a:t>4</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140069" y="4026873"/>
              <a:ext cx="769257" cy="923330"/>
            </a:xfrm>
            <a:prstGeom prst="rect">
              <a:avLst/>
            </a:prstGeom>
            <a:noFill/>
          </p:spPr>
          <p:txBody>
            <a:bodyPr wrap="square" rtlCol="0">
              <a:spAutoFit/>
            </a:bodyPr>
            <a:lstStyle/>
            <a:p>
              <a:pPr algn="ctr"/>
              <a:r>
                <a:rPr lang="en-US" altLang="zh-HK" sz="5400" b="1" dirty="0">
                  <a:solidFill>
                    <a:schemeClr val="bg1"/>
                  </a:solidFill>
                  <a:latin typeface="微软雅黑" panose="020B0503020204020204" pitchFamily="34" charset="-122"/>
                  <a:ea typeface="微软雅黑" panose="020B0503020204020204" pitchFamily="34" charset="-122"/>
                </a:rPr>
                <a:t>3</a:t>
              </a:r>
              <a:endParaRPr lang="zh-HK" altLang="en-US" sz="5400" b="1"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5125555" y="2471619"/>
              <a:ext cx="769257" cy="830997"/>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2</a:t>
              </a:r>
              <a:endParaRPr lang="en-US" altLang="zh-CN" sz="48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163328" y="1417092"/>
            <a:ext cx="3076795" cy="1616289"/>
            <a:chOff x="396936" y="1701390"/>
            <a:chExt cx="3131073" cy="486925"/>
          </a:xfrm>
        </p:grpSpPr>
        <p:sp>
          <p:nvSpPr>
            <p:cNvPr id="28" name="矩形 27"/>
            <p:cNvSpPr/>
            <p:nvPr/>
          </p:nvSpPr>
          <p:spPr>
            <a:xfrm>
              <a:off x="396936" y="1863791"/>
              <a:ext cx="2944480" cy="324524"/>
            </a:xfrm>
            <a:prstGeom prst="rect">
              <a:avLst/>
            </a:prstGeom>
          </p:spPr>
          <p:txBody>
            <a:bodyPr wrap="square">
              <a:spAutoFit/>
            </a:bodyPr>
            <a:lstStyle/>
            <a:p>
              <a:pPr lvl="0" algn="just"/>
              <a:r>
                <a:rPr lang="zh-CN" altLang="en-US" sz="1600" dirty="0">
                  <a:latin typeface="华文宋体" panose="02010600040101010101" pitchFamily="2" charset="-122"/>
                  <a:ea typeface="华文宋体" panose="02010600040101010101" pitchFamily="2" charset="-122"/>
                </a:rPr>
                <a:t>多标签分类</a:t>
              </a:r>
              <a:r>
                <a:rPr lang="zh-CN" altLang="en-US" sz="1600" dirty="0" smtClean="0">
                  <a:latin typeface="华文宋体" panose="02010600040101010101" pitchFamily="2" charset="-122"/>
                  <a:ea typeface="华文宋体" panose="02010600040101010101" pitchFamily="2" charset="-122"/>
                </a:rPr>
                <a:t>中，待预测标签出现某样本中对应的样本为正样本，否则对应的样本为负样本。</a:t>
              </a:r>
              <a:endParaRPr lang="zh-HK" altLang="zh-HK" sz="1600" dirty="0">
                <a:latin typeface="华文宋体" panose="02010600040101010101" pitchFamily="2" charset="-122"/>
                <a:ea typeface="华文宋体" panose="02010600040101010101" pitchFamily="2" charset="-122"/>
              </a:endParaRPr>
            </a:p>
          </p:txBody>
        </p:sp>
        <p:sp>
          <p:nvSpPr>
            <p:cNvPr id="29" name="文本框 28"/>
            <p:cNvSpPr txBox="1"/>
            <p:nvPr/>
          </p:nvSpPr>
          <p:spPr>
            <a:xfrm>
              <a:off x="396937" y="1701390"/>
              <a:ext cx="3131072" cy="111265"/>
            </a:xfrm>
            <a:prstGeom prst="rect">
              <a:avLst/>
            </a:prstGeom>
            <a:noFill/>
          </p:spPr>
          <p:txBody>
            <a:bodyPr wrap="square" rtlCol="0">
              <a:spAutoFit/>
            </a:bodyPr>
            <a:lstStyle/>
            <a:p>
              <a:r>
                <a:rPr lang="zh-CN" altLang="en-US" b="1" dirty="0" smtClean="0">
                  <a:latin typeface="华文宋体" panose="02010600040101010101" pitchFamily="2" charset="-122"/>
                  <a:ea typeface="华文宋体" panose="02010600040101010101" pitchFamily="2" charset="-122"/>
                </a:rPr>
                <a:t>实验中正负样本如何区分</a:t>
              </a:r>
              <a:endParaRPr lang="zh-HK" altLang="en-US" b="1" dirty="0">
                <a:latin typeface="华文宋体" panose="02010600040101010101" pitchFamily="2" charset="-122"/>
                <a:ea typeface="华文宋体" panose="02010600040101010101" pitchFamily="2" charset="-122"/>
              </a:endParaRPr>
            </a:p>
          </p:txBody>
        </p:sp>
        <p:sp>
          <p:nvSpPr>
            <p:cNvPr id="30" name="矩形 29"/>
            <p:cNvSpPr/>
            <p:nvPr/>
          </p:nvSpPr>
          <p:spPr>
            <a:xfrm>
              <a:off x="396936" y="1812279"/>
              <a:ext cx="2891429" cy="16421"/>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1" name="组合 30"/>
          <p:cNvGrpSpPr/>
          <p:nvPr/>
        </p:nvGrpSpPr>
        <p:grpSpPr>
          <a:xfrm>
            <a:off x="139132" y="4194477"/>
            <a:ext cx="2958740" cy="1982306"/>
            <a:chOff x="263157" y="1588229"/>
            <a:chExt cx="2958740" cy="1982306"/>
          </a:xfrm>
        </p:grpSpPr>
        <p:sp>
          <p:nvSpPr>
            <p:cNvPr id="32" name="矩形 31"/>
            <p:cNvSpPr/>
            <p:nvPr/>
          </p:nvSpPr>
          <p:spPr>
            <a:xfrm>
              <a:off x="314353" y="2154763"/>
              <a:ext cx="2907544" cy="1415772"/>
            </a:xfrm>
            <a:prstGeom prst="rect">
              <a:avLst/>
            </a:prstGeom>
          </p:spPr>
          <p:txBody>
            <a:bodyPr wrap="square">
              <a:spAutoFit/>
            </a:bodyPr>
            <a:lstStyle/>
            <a:p>
              <a:pPr lvl="0" algn="just"/>
              <a:r>
                <a:rPr lang="en-US" altLang="zh-CN" sz="1600" dirty="0" smtClean="0">
                  <a:latin typeface="华文宋体" panose="02010600040101010101" pitchFamily="2" charset="-122"/>
                  <a:ea typeface="华文宋体" panose="02010600040101010101" pitchFamily="2" charset="-122"/>
                  <a:cs typeface="Arial" panose="020B0604020202020204" pitchFamily="34" charset="0"/>
                </a:rPr>
                <a:t>ML-KNN</a:t>
              </a:r>
              <a:r>
                <a:rPr lang="zh-CN" altLang="en-US" sz="1600" dirty="0" smtClean="0">
                  <a:latin typeface="华文宋体" panose="02010600040101010101" pitchFamily="2" charset="-122"/>
                  <a:ea typeface="华文宋体" panose="02010600040101010101" pitchFamily="2" charset="-122"/>
                  <a:cs typeface="Arial" panose="020B0604020202020204" pitchFamily="34" charset="0"/>
                </a:rPr>
                <a:t>计算每个样本的近邻，</a:t>
              </a:r>
              <a:r>
                <a:rPr lang="en-US" altLang="zh-CN" sz="1600" dirty="0" smtClean="0">
                  <a:latin typeface="华文宋体" panose="02010600040101010101" pitchFamily="2" charset="-122"/>
                  <a:ea typeface="华文宋体" panose="02010600040101010101" pitchFamily="2" charset="-122"/>
                  <a:cs typeface="Arial" panose="020B0604020202020204" pitchFamily="34" charset="0"/>
                </a:rPr>
                <a:t>RAKEL</a:t>
              </a:r>
              <a:r>
                <a:rPr lang="zh-CN" altLang="en-US" sz="1600" dirty="0" smtClean="0">
                  <a:latin typeface="华文宋体" panose="02010600040101010101" pitchFamily="2" charset="-122"/>
                  <a:ea typeface="华文宋体" panose="02010600040101010101" pitchFamily="2" charset="-122"/>
                  <a:cs typeface="Arial" panose="020B0604020202020204" pitchFamily="34" charset="0"/>
                </a:rPr>
                <a:t>分批训练多个模型。</a:t>
              </a:r>
              <a:endParaRPr lang="en-US" altLang="zh-CN" sz="1600" dirty="0" smtClean="0">
                <a:latin typeface="华文宋体" panose="02010600040101010101" pitchFamily="2" charset="-122"/>
                <a:ea typeface="华文宋体" panose="02010600040101010101" pitchFamily="2" charset="-122"/>
                <a:cs typeface="Arial" panose="020B0604020202020204" pitchFamily="34" charset="0"/>
              </a:endParaRPr>
            </a:p>
            <a:p>
              <a:pPr marL="171450" lvl="0" indent="-171450" algn="just">
                <a:buFont typeface="Wingdings" panose="05000000000000000000" pitchFamily="2" charset="2"/>
                <a:buChar char="ü"/>
              </a:pPr>
              <a:r>
                <a:rPr lang="zh-CN" altLang="en-US" sz="1600" dirty="0">
                  <a:latin typeface="华文宋体" panose="02010600040101010101" pitchFamily="2" charset="-122"/>
                  <a:ea typeface="华文宋体" panose="02010600040101010101" pitchFamily="2" charset="-122"/>
                  <a:cs typeface="Arial" panose="020B0604020202020204" pitchFamily="34" charset="0"/>
                </a:rPr>
                <a:t>计算量</a:t>
              </a:r>
              <a:r>
                <a:rPr lang="zh-CN" altLang="en-US" sz="1600" dirty="0" smtClean="0">
                  <a:latin typeface="华文宋体" panose="02010600040101010101" pitchFamily="2" charset="-122"/>
                  <a:ea typeface="华文宋体" panose="02010600040101010101" pitchFamily="2" charset="-122"/>
                  <a:cs typeface="Arial" panose="020B0604020202020204" pitchFamily="34" charset="0"/>
                </a:rPr>
                <a:t>大</a:t>
              </a:r>
              <a:endParaRPr lang="en-US" altLang="zh-CN" sz="1600" dirty="0">
                <a:latin typeface="华文宋体" panose="02010600040101010101" pitchFamily="2" charset="-122"/>
                <a:ea typeface="华文宋体" panose="02010600040101010101" pitchFamily="2" charset="-122"/>
                <a:cs typeface="Arial" panose="020B0604020202020204" pitchFamily="34" charset="0"/>
              </a:endParaRPr>
            </a:p>
            <a:p>
              <a:pPr marL="171450" lvl="0" indent="-171450" algn="just">
                <a:buFont typeface="Wingdings" panose="05000000000000000000" pitchFamily="2" charset="2"/>
                <a:buChar char="ü"/>
              </a:pPr>
              <a:r>
                <a:rPr lang="zh-CN" altLang="en-US" sz="1600" dirty="0" smtClean="0">
                  <a:latin typeface="华文宋体" panose="02010600040101010101" pitchFamily="2" charset="-122"/>
                  <a:ea typeface="华文宋体" panose="02010600040101010101" pitchFamily="2" charset="-122"/>
                  <a:cs typeface="Arial" panose="020B0604020202020204" pitchFamily="34" charset="0"/>
                </a:rPr>
                <a:t>计算时间长</a:t>
              </a:r>
              <a:endParaRPr lang="en-US" altLang="zh-HK" sz="1600" dirty="0">
                <a:latin typeface="华文宋体" panose="02010600040101010101" pitchFamily="2" charset="-122"/>
                <a:ea typeface="华文宋体" panose="02010600040101010101" pitchFamily="2" charset="-122"/>
                <a:cs typeface="Arial" panose="020B0604020202020204" pitchFamily="34" charset="0"/>
              </a:endParaRPr>
            </a:p>
            <a:p>
              <a:pPr lvl="0" algn="just"/>
              <a:endParaRPr lang="en-US" altLang="zh-HK" sz="1100" dirty="0" smtClean="0">
                <a:solidFill>
                  <a:srgbClr val="666666"/>
                </a:solidFill>
                <a:latin typeface="微软雅黑" panose="020B0503020204020204" pitchFamily="34" charset="-122"/>
                <a:ea typeface="微软雅黑" panose="020B0503020204020204" pitchFamily="34" charset="-122"/>
                <a:cs typeface="Arial" panose="020B0604020202020204" pitchFamily="34" charset="0"/>
              </a:endParaRPr>
            </a:p>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263157" y="1588229"/>
              <a:ext cx="2913377" cy="369332"/>
            </a:xfrm>
            <a:prstGeom prst="rect">
              <a:avLst/>
            </a:prstGeom>
            <a:noFill/>
          </p:spPr>
          <p:txBody>
            <a:bodyPr wrap="square" rtlCol="0">
              <a:spAutoFit/>
            </a:bodyPr>
            <a:lstStyle/>
            <a:p>
              <a:r>
                <a:rPr lang="en-US" altLang="zh-CN" b="1" dirty="0" smtClean="0">
                  <a:latin typeface="华文宋体" panose="02010600040101010101" pitchFamily="2" charset="-122"/>
                  <a:ea typeface="华文宋体" panose="02010600040101010101" pitchFamily="2" charset="-122"/>
                </a:rPr>
                <a:t>MR</a:t>
              </a:r>
              <a:r>
                <a:rPr lang="zh-CN" altLang="en-US" b="1" dirty="0" smtClean="0">
                  <a:latin typeface="华文宋体" panose="02010600040101010101" pitchFamily="2" charset="-122"/>
                  <a:ea typeface="华文宋体" panose="02010600040101010101" pitchFamily="2" charset="-122"/>
                </a:rPr>
                <a:t>优势用什么代价换取的</a:t>
              </a:r>
              <a:endParaRPr lang="zh-HK" altLang="en-US" b="1" dirty="0">
                <a:latin typeface="华文宋体" panose="02010600040101010101" pitchFamily="2" charset="-122"/>
                <a:ea typeface="华文宋体" panose="02010600040101010101" pitchFamily="2" charset="-122"/>
              </a:endParaRPr>
            </a:p>
          </p:txBody>
        </p:sp>
        <p:sp>
          <p:nvSpPr>
            <p:cNvPr id="34" name="矩形 33"/>
            <p:cNvSpPr/>
            <p:nvPr/>
          </p:nvSpPr>
          <p:spPr>
            <a:xfrm>
              <a:off x="379033" y="1923487"/>
              <a:ext cx="2681626" cy="5016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5" name="组合 34"/>
          <p:cNvGrpSpPr/>
          <p:nvPr/>
        </p:nvGrpSpPr>
        <p:grpSpPr>
          <a:xfrm>
            <a:off x="5693271" y="4046970"/>
            <a:ext cx="2984117" cy="1116645"/>
            <a:chOff x="429128" y="1542118"/>
            <a:chExt cx="2984117" cy="1116645"/>
          </a:xfrm>
        </p:grpSpPr>
        <p:sp>
          <p:nvSpPr>
            <p:cNvPr id="36" name="矩形 35"/>
            <p:cNvSpPr/>
            <p:nvPr/>
          </p:nvSpPr>
          <p:spPr>
            <a:xfrm>
              <a:off x="429128" y="2073988"/>
              <a:ext cx="2977749" cy="584775"/>
            </a:xfrm>
            <a:prstGeom prst="rect">
              <a:avLst/>
            </a:prstGeom>
          </p:spPr>
          <p:txBody>
            <a:bodyPr wrap="square">
              <a:spAutoFit/>
            </a:bodyPr>
            <a:lstStyle/>
            <a:p>
              <a:pPr marL="171450" lvl="0" indent="-171450" algn="just">
                <a:buFont typeface="Wingdings" panose="05000000000000000000" pitchFamily="2" charset="2"/>
                <a:buChar char="ü"/>
              </a:pPr>
              <a:r>
                <a:rPr lang="zh-CN" altLang="en-US" sz="1600" dirty="0" smtClean="0">
                  <a:latin typeface="华文宋体" panose="02010600040101010101" pitchFamily="2" charset="-122"/>
                  <a:ea typeface="华文宋体" panose="02010600040101010101" pitchFamily="2" charset="-122"/>
                </a:rPr>
                <a:t>平均样本数</a:t>
              </a:r>
              <a:endParaRPr lang="en-US" altLang="zh-CN" sz="1600" dirty="0" smtClean="0">
                <a:latin typeface="华文宋体" panose="02010600040101010101" pitchFamily="2" charset="-122"/>
                <a:ea typeface="华文宋体" panose="02010600040101010101" pitchFamily="2" charset="-122"/>
              </a:endParaRPr>
            </a:p>
            <a:p>
              <a:pPr marL="171450" lvl="0" indent="-171450" algn="just">
                <a:buFont typeface="Wingdings" panose="05000000000000000000" pitchFamily="2" charset="2"/>
                <a:buChar char="ü"/>
              </a:pPr>
              <a:r>
                <a:rPr lang="zh-CN" altLang="en-US" sz="1600" dirty="0" smtClean="0">
                  <a:latin typeface="华文宋体" panose="02010600040101010101" pitchFamily="2" charset="-122"/>
                  <a:ea typeface="华文宋体" panose="02010600040101010101" pitchFamily="2" charset="-122"/>
                </a:rPr>
                <a:t>采样阈值</a:t>
              </a:r>
              <a:endParaRPr lang="zh-HK" altLang="zh-HK" sz="1600" dirty="0">
                <a:latin typeface="华文宋体" panose="02010600040101010101" pitchFamily="2" charset="-122"/>
                <a:ea typeface="华文宋体" panose="02010600040101010101" pitchFamily="2" charset="-122"/>
              </a:endParaRPr>
            </a:p>
          </p:txBody>
        </p:sp>
        <p:sp>
          <p:nvSpPr>
            <p:cNvPr id="37" name="文本框 36"/>
            <p:cNvSpPr txBox="1"/>
            <p:nvPr/>
          </p:nvSpPr>
          <p:spPr>
            <a:xfrm>
              <a:off x="435495" y="1542118"/>
              <a:ext cx="2977749" cy="369332"/>
            </a:xfrm>
            <a:prstGeom prst="rect">
              <a:avLst/>
            </a:prstGeom>
            <a:noFill/>
          </p:spPr>
          <p:txBody>
            <a:bodyPr wrap="square" rtlCol="0">
              <a:spAutoFit/>
            </a:bodyPr>
            <a:lstStyle/>
            <a:p>
              <a:r>
                <a:rPr lang="zh-CN" altLang="en-US" b="1" dirty="0" smtClean="0">
                  <a:latin typeface="华文宋体" panose="02010600040101010101" pitchFamily="2" charset="-122"/>
                  <a:ea typeface="华文宋体" panose="02010600040101010101" pitchFamily="2" charset="-122"/>
                </a:rPr>
                <a:t>如何保证采集到合适的样本</a:t>
              </a:r>
              <a:endParaRPr lang="zh-HK" altLang="en-US" b="1" dirty="0">
                <a:latin typeface="华文宋体" panose="02010600040101010101" pitchFamily="2" charset="-122"/>
                <a:ea typeface="华文宋体" panose="02010600040101010101" pitchFamily="2" charset="-122"/>
              </a:endParaRPr>
            </a:p>
          </p:txBody>
        </p:sp>
        <p:sp>
          <p:nvSpPr>
            <p:cNvPr id="38" name="矩形 37"/>
            <p:cNvSpPr/>
            <p:nvPr/>
          </p:nvSpPr>
          <p:spPr>
            <a:xfrm>
              <a:off x="540271" y="1898406"/>
              <a:ext cx="2872974" cy="4571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pSp>
      <p:grpSp>
        <p:nvGrpSpPr>
          <p:cNvPr id="39" name="组合 38"/>
          <p:cNvGrpSpPr/>
          <p:nvPr/>
        </p:nvGrpSpPr>
        <p:grpSpPr>
          <a:xfrm>
            <a:off x="5578071" y="1524839"/>
            <a:ext cx="3259738" cy="1330764"/>
            <a:chOff x="435496" y="1542118"/>
            <a:chExt cx="2246643" cy="1036162"/>
          </a:xfrm>
        </p:grpSpPr>
        <p:sp>
          <p:nvSpPr>
            <p:cNvPr id="40" name="矩形 39"/>
            <p:cNvSpPr/>
            <p:nvPr/>
          </p:nvSpPr>
          <p:spPr>
            <a:xfrm>
              <a:off x="435496" y="1931248"/>
              <a:ext cx="2246643" cy="647032"/>
            </a:xfrm>
            <a:prstGeom prst="rect">
              <a:avLst/>
            </a:prstGeom>
          </p:spPr>
          <p:txBody>
            <a:bodyPr wrap="square">
              <a:spAutoFit/>
            </a:bodyPr>
            <a:lstStyle/>
            <a:p>
              <a:pPr lvl="0" algn="just"/>
              <a:r>
                <a:rPr lang="zh-CN" altLang="en-US" sz="1600" dirty="0" smtClean="0">
                  <a:latin typeface="华文宋体" panose="02010600040101010101" pitchFamily="2" charset="-122"/>
                  <a:ea typeface="华文宋体" panose="02010600040101010101" pitchFamily="2" charset="-122"/>
                </a:rPr>
                <a:t>利用数据集内部的平均样本数，来自动达到均衡，不需要像已有的采样算法手动设置采样率。</a:t>
              </a:r>
              <a:endParaRPr lang="zh-HK" altLang="zh-HK" sz="1600" dirty="0">
                <a:latin typeface="华文宋体" panose="02010600040101010101" pitchFamily="2" charset="-122"/>
                <a:ea typeface="华文宋体" panose="02010600040101010101" pitchFamily="2" charset="-122"/>
              </a:endParaRPr>
            </a:p>
          </p:txBody>
        </p:sp>
        <p:sp>
          <p:nvSpPr>
            <p:cNvPr id="41" name="文本框 40"/>
            <p:cNvSpPr txBox="1"/>
            <p:nvPr/>
          </p:nvSpPr>
          <p:spPr>
            <a:xfrm>
              <a:off x="435496" y="1542118"/>
              <a:ext cx="2171700" cy="287570"/>
            </a:xfrm>
            <a:prstGeom prst="rect">
              <a:avLst/>
            </a:prstGeom>
            <a:noFill/>
          </p:spPr>
          <p:txBody>
            <a:bodyPr wrap="square" rtlCol="0">
              <a:spAutoFit/>
            </a:bodyPr>
            <a:lstStyle/>
            <a:p>
              <a:r>
                <a:rPr lang="en-US" altLang="zh-CN" b="1" dirty="0" smtClean="0">
                  <a:latin typeface="华文宋体" panose="02010600040101010101" pitchFamily="2" charset="-122"/>
                  <a:ea typeface="华文宋体" panose="02010600040101010101" pitchFamily="2" charset="-122"/>
                </a:rPr>
                <a:t>ML-DARS</a:t>
              </a:r>
              <a:r>
                <a:rPr lang="zh-CN" altLang="en-US" b="1" dirty="0" smtClean="0">
                  <a:latin typeface="华文宋体" panose="02010600040101010101" pitchFamily="2" charset="-122"/>
                  <a:ea typeface="华文宋体" panose="02010600040101010101" pitchFamily="2" charset="-122"/>
                </a:rPr>
                <a:t>中自适应如何体现</a:t>
              </a:r>
              <a:endParaRPr lang="zh-HK" altLang="en-US" b="1" dirty="0">
                <a:latin typeface="华文宋体" panose="02010600040101010101" pitchFamily="2" charset="-122"/>
                <a:ea typeface="华文宋体" panose="02010600040101010101" pitchFamily="2" charset="-122"/>
              </a:endParaRPr>
            </a:p>
          </p:txBody>
        </p:sp>
        <p:sp>
          <p:nvSpPr>
            <p:cNvPr id="42" name="矩形 41"/>
            <p:cNvSpPr/>
            <p:nvPr/>
          </p:nvSpPr>
          <p:spPr>
            <a:xfrm>
              <a:off x="519281" y="1852130"/>
              <a:ext cx="2137179" cy="35598"/>
            </a:xfrm>
            <a:prstGeom prst="rect">
              <a:avLst/>
            </a:prstGeom>
            <a:solidFill>
              <a:srgbClr val="92D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92D14F"/>
                </a:solidFill>
              </a:endParaRPr>
            </a:p>
          </p:txBody>
        </p:sp>
      </p:grpSp>
      <p:sp>
        <p:nvSpPr>
          <p:cNvPr id="50" name="文本框 49"/>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sp>
        <p:nvSpPr>
          <p:cNvPr id="51" name="文本框 50"/>
          <p:cNvSpPr txBox="1"/>
          <p:nvPr/>
        </p:nvSpPr>
        <p:spPr>
          <a:xfrm>
            <a:off x="5804414" y="84459"/>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论文结论</a:t>
            </a:r>
            <a:endParaRPr lang="zh-HK" altLang="en-US" spc="300" dirty="0">
              <a:solidFill>
                <a:schemeClr val="bg1"/>
              </a:solidFill>
              <a:latin typeface="+mj-ea"/>
              <a:ea typeface="+mj-ea"/>
            </a:endParaRPr>
          </a:p>
        </p:txBody>
      </p:sp>
    </p:spTree>
    <p:extLst>
      <p:ext uri="{BB962C8B-B14F-4D97-AF65-F5344CB8AC3E}">
        <p14:creationId xmlns:p14="http://schemas.microsoft.com/office/powerpoint/2010/main" val="4288744538"/>
      </p:ext>
    </p:extLst>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mj-ea"/>
                  <a:ea typeface="+mj-ea"/>
                </a:rPr>
                <a:t>论文结论</a:t>
              </a:r>
              <a:endParaRPr lang="zh-HK" altLang="en-US" sz="7200" b="1" spc="300" dirty="0">
                <a:solidFill>
                  <a:schemeClr val="bg1"/>
                </a:solidFill>
                <a:latin typeface="+mj-ea"/>
                <a:ea typeface="+mj-ea"/>
              </a:endParaRPr>
            </a:p>
          </p:txBody>
        </p:sp>
      </p:grpSp>
    </p:spTree>
    <p:extLst>
      <p:ext uri="{BB962C8B-B14F-4D97-AF65-F5344CB8AC3E}">
        <p14:creationId xmlns:p14="http://schemas.microsoft.com/office/powerpoint/2010/main" val="495806386"/>
      </p:ext>
    </p:extLst>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5" name="文本框 4"/>
          <p:cNvSpPr txBox="1"/>
          <p:nvPr/>
        </p:nvSpPr>
        <p:spPr>
          <a:xfrm>
            <a:off x="4107917" y="93911"/>
            <a:ext cx="1295400" cy="369332"/>
          </a:xfrm>
          <a:prstGeom prst="rect">
            <a:avLst/>
          </a:prstGeom>
          <a:noFill/>
        </p:spPr>
        <p:txBody>
          <a:bodyPr wrap="square" rtlCol="0">
            <a:spAutoFit/>
          </a:bodyPr>
          <a:lstStyle/>
          <a:p>
            <a:r>
              <a:rPr lang="zh-CN" altLang="en-US" spc="300" dirty="0" smtClean="0">
                <a:solidFill>
                  <a:schemeClr val="bg1"/>
                </a:solidFill>
                <a:latin typeface="+mj-ea"/>
                <a:ea typeface="+mj-ea"/>
              </a:rPr>
              <a:t>盲审问题</a:t>
            </a:r>
            <a:endParaRPr lang="zh-HK" altLang="en-US" spc="300" dirty="0">
              <a:solidFill>
                <a:schemeClr val="bg1"/>
              </a:solidFill>
              <a:latin typeface="+mj-ea"/>
              <a:ea typeface="+mj-ea"/>
            </a:endParaRPr>
          </a:p>
        </p:txBody>
      </p:sp>
      <p:sp>
        <p:nvSpPr>
          <p:cNvPr id="4" name="矩形 3"/>
          <p:cNvSpPr/>
          <p:nvPr/>
        </p:nvSpPr>
        <p:spPr>
          <a:xfrm>
            <a:off x="5403317" y="97061"/>
            <a:ext cx="1358302"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rgbClr val="666666"/>
              </a:solidFill>
            </a:endParaRPr>
          </a:p>
        </p:txBody>
      </p:sp>
      <p:sp>
        <p:nvSpPr>
          <p:cNvPr id="6" name="文本框 5"/>
          <p:cNvSpPr txBox="1"/>
          <p:nvPr/>
        </p:nvSpPr>
        <p:spPr>
          <a:xfrm>
            <a:off x="2748310" y="118320"/>
            <a:ext cx="1295400" cy="369332"/>
          </a:xfrm>
          <a:prstGeom prst="rect">
            <a:avLst/>
          </a:prstGeom>
          <a:noFill/>
        </p:spPr>
        <p:txBody>
          <a:bodyPr wrap="square" rtlCol="0">
            <a:spAutoFit/>
          </a:bodyPr>
          <a:lstStyle/>
          <a:p>
            <a:r>
              <a:rPr lang="zh-CN" altLang="en-US" spc="300" dirty="0">
                <a:solidFill>
                  <a:schemeClr val="bg1"/>
                </a:solidFill>
                <a:latin typeface="+mj-ea"/>
                <a:ea typeface="+mj-ea"/>
              </a:rPr>
              <a:t>研究</a:t>
            </a:r>
            <a:r>
              <a:rPr lang="zh-CN" altLang="en-US" spc="300" dirty="0" smtClean="0">
                <a:solidFill>
                  <a:schemeClr val="bg1"/>
                </a:solidFill>
                <a:latin typeface="+mj-ea"/>
                <a:ea typeface="+mj-ea"/>
              </a:rPr>
              <a:t>结果</a:t>
            </a:r>
            <a:endParaRPr lang="zh-HK" altLang="en-US" spc="300" dirty="0">
              <a:solidFill>
                <a:schemeClr val="bg1"/>
              </a:solidFill>
              <a:latin typeface="+mj-ea"/>
              <a:ea typeface="+mj-ea"/>
            </a:endParaRPr>
          </a:p>
        </p:txBody>
      </p:sp>
      <p:sp>
        <p:nvSpPr>
          <p:cNvPr id="7" name="文本框 6"/>
          <p:cNvSpPr txBox="1"/>
          <p:nvPr/>
        </p:nvSpPr>
        <p:spPr>
          <a:xfrm>
            <a:off x="1307818" y="93911"/>
            <a:ext cx="1269031" cy="369332"/>
          </a:xfrm>
          <a:prstGeom prst="rect">
            <a:avLst/>
          </a:prstGeom>
          <a:noFill/>
        </p:spPr>
        <p:txBody>
          <a:bodyPr wrap="square" rtlCol="0">
            <a:spAutoFit/>
          </a:bodyPr>
          <a:lstStyle/>
          <a:p>
            <a:pPr algn="ctr"/>
            <a:r>
              <a:rPr lang="zh-CN" altLang="en-US" spc="300" dirty="0" smtClean="0">
                <a:solidFill>
                  <a:schemeClr val="bg1"/>
                </a:solidFill>
                <a:latin typeface="+mj-ea"/>
                <a:ea typeface="+mj-ea"/>
              </a:rPr>
              <a:t>研究内容</a:t>
            </a:r>
            <a:endParaRPr lang="zh-HK" altLang="en-US" spc="300" dirty="0">
              <a:solidFill>
                <a:schemeClr val="bg1"/>
              </a:solidFill>
              <a:latin typeface="+mj-ea"/>
              <a:ea typeface="+mj-ea"/>
            </a:endParaRPr>
          </a:p>
        </p:txBody>
      </p:sp>
      <p:cxnSp>
        <p:nvCxnSpPr>
          <p:cNvPr id="9" name="直接连接符 8"/>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454204" y="93911"/>
            <a:ext cx="1344726" cy="369332"/>
          </a:xfrm>
          <a:prstGeom prst="rect">
            <a:avLst/>
          </a:prstGeom>
          <a:noFill/>
        </p:spPr>
        <p:txBody>
          <a:bodyPr wrap="square" rtlCol="0">
            <a:spAutoFit/>
          </a:bodyPr>
          <a:lstStyle/>
          <a:p>
            <a:pPr algn="ctr"/>
            <a:r>
              <a:rPr lang="zh-CN" altLang="en-US" spc="300" dirty="0" smtClean="0">
                <a:latin typeface="+mj-ea"/>
                <a:ea typeface="+mj-ea"/>
              </a:rPr>
              <a:t>论文结论</a:t>
            </a:r>
            <a:endParaRPr lang="zh-HK" altLang="en-US" spc="300" dirty="0">
              <a:latin typeface="+mj-ea"/>
              <a:ea typeface="+mj-ea"/>
            </a:endParaRPr>
          </a:p>
        </p:txBody>
      </p:sp>
      <p:cxnSp>
        <p:nvCxnSpPr>
          <p:cNvPr id="12" name="直接连接符 11"/>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79503"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5308762"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mj-ea"/>
                <a:ea typeface="+mj-ea"/>
              </a:rPr>
              <a:t>论文绪论</a:t>
            </a:r>
            <a:endParaRPr lang="zh-HK" altLang="en-US" spc="300" dirty="0">
              <a:solidFill>
                <a:schemeClr val="bg1"/>
              </a:solidFill>
              <a:latin typeface="+mj-ea"/>
              <a:ea typeface="+mj-ea"/>
            </a:endParaRPr>
          </a:p>
        </p:txBody>
      </p:sp>
      <p:graphicFrame>
        <p:nvGraphicFramePr>
          <p:cNvPr id="16" name="图示 15"/>
          <p:cNvGraphicFramePr/>
          <p:nvPr>
            <p:extLst>
              <p:ext uri="{D42A27DB-BD31-4B8C-83A1-F6EECF244321}">
                <p14:modId xmlns:p14="http://schemas.microsoft.com/office/powerpoint/2010/main" val="3122424440"/>
              </p:ext>
            </p:extLst>
          </p:nvPr>
        </p:nvGraphicFramePr>
        <p:xfrm>
          <a:off x="177421" y="357903"/>
          <a:ext cx="8789158" cy="4993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矩形 1"/>
          <p:cNvSpPr/>
          <p:nvPr/>
        </p:nvSpPr>
        <p:spPr>
          <a:xfrm>
            <a:off x="-34747" y="5547958"/>
            <a:ext cx="8992716" cy="757130"/>
          </a:xfrm>
          <a:prstGeom prst="rect">
            <a:avLst/>
          </a:prstGeom>
        </p:spPr>
        <p:txBody>
          <a:bodyPr wrap="square">
            <a:spAutoFit/>
          </a:bodyPr>
          <a:lstStyle/>
          <a:p>
            <a:pPr>
              <a:lnSpc>
                <a:spcPct val="120000"/>
              </a:lnSpc>
            </a:pPr>
            <a:r>
              <a:rPr lang="en-US" altLang="zh-CN" sz="1400" dirty="0" smtClean="0">
                <a:solidFill>
                  <a:srgbClr val="666666"/>
                </a:solidFill>
                <a:latin typeface="华文宋体" panose="02010600040101010101" pitchFamily="2" charset="-122"/>
                <a:ea typeface="华文宋体" panose="02010600040101010101" pitchFamily="2" charset="-122"/>
              </a:rPr>
              <a:t>         </a:t>
            </a:r>
            <a:r>
              <a:rPr lang="zh-CN" altLang="zh-CN" dirty="0" smtClean="0">
                <a:latin typeface="华文宋体" panose="02010600040101010101" pitchFamily="2" charset="-122"/>
                <a:ea typeface="华文宋体" panose="02010600040101010101" pitchFamily="2" charset="-122"/>
              </a:rPr>
              <a:t>未来</a:t>
            </a:r>
            <a:r>
              <a:rPr lang="zh-CN" altLang="zh-CN" dirty="0">
                <a:latin typeface="华文宋体" panose="02010600040101010101" pitchFamily="2" charset="-122"/>
                <a:ea typeface="华文宋体" panose="02010600040101010101" pitchFamily="2" charset="-122"/>
              </a:rPr>
              <a:t>工作从以下两方面进行考虑，一方面</a:t>
            </a:r>
            <a:r>
              <a:rPr lang="zh-CN" altLang="zh-CN" dirty="0" smtClean="0">
                <a:latin typeface="华文宋体" panose="02010600040101010101" pitchFamily="2" charset="-122"/>
                <a:ea typeface="华文宋体" panose="02010600040101010101" pitchFamily="2" charset="-122"/>
              </a:rPr>
              <a:t>，疾病</a:t>
            </a:r>
            <a:r>
              <a:rPr lang="zh-CN" altLang="zh-CN" dirty="0">
                <a:latin typeface="华文宋体" panose="02010600040101010101" pitchFamily="2" charset="-122"/>
                <a:ea typeface="华文宋体" panose="02010600040101010101" pitchFamily="2" charset="-122"/>
              </a:rPr>
              <a:t>的特征选择作为今后的研究重点。另一方面</a:t>
            </a:r>
            <a:r>
              <a:rPr lang="zh-CN" altLang="zh-CN" dirty="0" smtClean="0">
                <a:latin typeface="华文宋体" panose="02010600040101010101" pitchFamily="2" charset="-122"/>
                <a:ea typeface="华文宋体" panose="02010600040101010101" pitchFamily="2" charset="-122"/>
              </a:rPr>
              <a:t>，根据心血管疾病预测模型处理过程，扩展</a:t>
            </a:r>
            <a:r>
              <a:rPr lang="zh-CN" altLang="zh-CN" dirty="0">
                <a:latin typeface="华文宋体" panose="02010600040101010101" pitchFamily="2" charset="-122"/>
                <a:ea typeface="华文宋体" panose="02010600040101010101" pitchFamily="2" charset="-122"/>
              </a:rPr>
              <a:t>到其它疾病作为预测目标进行分析。</a:t>
            </a:r>
          </a:p>
        </p:txBody>
      </p:sp>
    </p:spTree>
    <p:extLst>
      <p:ext uri="{BB962C8B-B14F-4D97-AF65-F5344CB8AC3E}">
        <p14:creationId xmlns:p14="http://schemas.microsoft.com/office/powerpoint/2010/main" val="265418810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1559719" y="2568507"/>
            <a:ext cx="6024563" cy="1720986"/>
            <a:chOff x="2408238" y="2568507"/>
            <a:chExt cx="6024563" cy="1720986"/>
          </a:xfrm>
        </p:grpSpPr>
        <p:grpSp>
          <p:nvGrpSpPr>
            <p:cNvPr id="14" name="组合 13"/>
            <p:cNvGrpSpPr/>
            <p:nvPr/>
          </p:nvGrpSpPr>
          <p:grpSpPr>
            <a:xfrm>
              <a:off x="2408238"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mj-ea"/>
                    <a:ea typeface="+mj-ea"/>
                  </a:rPr>
                  <a:t>论文绪论</a:t>
                </a:r>
                <a:endParaRPr lang="zh-HK" altLang="en-US" sz="7200" b="1" spc="300" dirty="0">
                  <a:solidFill>
                    <a:schemeClr val="bg1"/>
                  </a:solidFill>
                  <a:latin typeface="+mj-ea"/>
                  <a:ea typeface="+mj-ea"/>
                </a:endParaRPr>
              </a:p>
            </p:txBody>
          </p:sp>
        </p:grpSp>
        <p:sp>
          <p:nvSpPr>
            <p:cNvPr id="15" name="矩形 14"/>
            <p:cNvSpPr/>
            <p:nvPr/>
          </p:nvSpPr>
          <p:spPr>
            <a:xfrm>
              <a:off x="4475163" y="3816912"/>
              <a:ext cx="3856037" cy="230832"/>
            </a:xfrm>
            <a:prstGeom prst="rect">
              <a:avLst/>
            </a:prstGeom>
          </p:spPr>
          <p:txBody>
            <a:bodyPr wrap="square">
              <a:spAutoFit/>
            </a:bodyPr>
            <a:lstStyle/>
            <a:p>
              <a:endParaRPr lang="zh-HK" altLang="en-US" sz="900" dirty="0">
                <a:solidFill>
                  <a:schemeClr val="bg1"/>
                </a:solidFill>
              </a:endParaRPr>
            </a:p>
          </p:txBody>
        </p:sp>
      </p:grpSp>
    </p:spTree>
    <p:extLst>
      <p:ext uri="{BB962C8B-B14F-4D97-AF65-F5344CB8AC3E}">
        <p14:creationId xmlns:p14="http://schemas.microsoft.com/office/powerpoint/2010/main" val="3218175742"/>
      </p:ext>
    </p:extLst>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86854" y="2565779"/>
            <a:ext cx="8147712" cy="646331"/>
          </a:xfrm>
          <a:prstGeom prst="rect">
            <a:avLst/>
          </a:prstGeom>
        </p:spPr>
        <p:txBody>
          <a:bodyPr wrap="square">
            <a:spAutoFit/>
          </a:bodyPr>
          <a:lstStyle/>
          <a:p>
            <a:r>
              <a:rPr lang="en-US" altLang="zh-CN" dirty="0" smtClean="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 </a:t>
            </a:r>
            <a:r>
              <a:rPr lang="zh-CN" altLang="en-US" dirty="0">
                <a:latin typeface="华文宋体" panose="02010600040101010101" pitchFamily="2" charset="-122"/>
                <a:ea typeface="华文宋体" panose="02010600040101010101" pitchFamily="2" charset="-122"/>
              </a:rPr>
              <a:t>蔡云鹏，李奇，李晓燕，杨玉洁，程敬，吴红艳，李烨．一种数据处理平台和 系统．申请号</a:t>
            </a:r>
            <a:r>
              <a:rPr lang="en-US" altLang="zh-CN" dirty="0">
                <a:latin typeface="华文宋体" panose="02010600040101010101" pitchFamily="2" charset="-122"/>
                <a:ea typeface="华文宋体" panose="02010600040101010101" pitchFamily="2" charset="-122"/>
              </a:rPr>
              <a:t>: 201710245078.3 .</a:t>
            </a:r>
            <a:endParaRPr lang="zh-CN" altLang="en-US" dirty="0">
              <a:latin typeface="华文宋体" panose="02010600040101010101" pitchFamily="2" charset="-122"/>
              <a:ea typeface="华文宋体" panose="02010600040101010101" pitchFamily="2" charset="-122"/>
            </a:endParaRPr>
          </a:p>
        </p:txBody>
      </p:sp>
      <p:sp>
        <p:nvSpPr>
          <p:cNvPr id="4" name="矩形 3"/>
          <p:cNvSpPr/>
          <p:nvPr/>
        </p:nvSpPr>
        <p:spPr>
          <a:xfrm>
            <a:off x="2795858" y="1277326"/>
            <a:ext cx="3238387" cy="369332"/>
          </a:xfrm>
          <a:prstGeom prst="rect">
            <a:avLst/>
          </a:prstGeom>
        </p:spPr>
        <p:txBody>
          <a:bodyPr wrap="none">
            <a:spAutoFit/>
          </a:bodyPr>
          <a:lstStyle/>
          <a:p>
            <a:r>
              <a:rPr lang="zh-CN" altLang="en-US" b="1" dirty="0">
                <a:latin typeface="华文宋体" panose="02010600040101010101" pitchFamily="2" charset="-122"/>
                <a:ea typeface="华文宋体" panose="02010600040101010101" pitchFamily="2" charset="-122"/>
              </a:rPr>
              <a:t>攻读学位期间取得的研究成果 </a:t>
            </a:r>
          </a:p>
        </p:txBody>
      </p:sp>
    </p:spTree>
    <p:extLst>
      <p:ext uri="{BB962C8B-B14F-4D97-AF65-F5344CB8AC3E}">
        <p14:creationId xmlns:p14="http://schemas.microsoft.com/office/powerpoint/2010/main" val="3663194344"/>
      </p:ext>
    </p:extLst>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24100" y="3744658"/>
            <a:ext cx="4495800" cy="938213"/>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b="1" spc="300" dirty="0" smtClean="0">
                <a:latin typeface="微软雅黑" panose="020B0503020204020204" pitchFamily="34" charset="-122"/>
                <a:ea typeface="微软雅黑" panose="020B0503020204020204" pitchFamily="34" charset="-122"/>
              </a:rPr>
              <a:t>THANKS</a:t>
            </a:r>
            <a:endParaRPr lang="zh-HK" altLang="en-US" sz="6600" b="1" spc="300" dirty="0">
              <a:latin typeface="微软雅黑" panose="020B0503020204020204" pitchFamily="34" charset="-122"/>
              <a:ea typeface="微软雅黑" panose="020B0503020204020204" pitchFamily="34" charset="-122"/>
            </a:endParaRPr>
          </a:p>
        </p:txBody>
      </p:sp>
      <p:grpSp>
        <p:nvGrpSpPr>
          <p:cNvPr id="7" name="Group 4"/>
          <p:cNvGrpSpPr>
            <a:grpSpLocks noChangeAspect="1"/>
          </p:cNvGrpSpPr>
          <p:nvPr/>
        </p:nvGrpSpPr>
        <p:grpSpPr bwMode="auto">
          <a:xfrm>
            <a:off x="3648075" y="1637910"/>
            <a:ext cx="1847850" cy="1720986"/>
            <a:chOff x="1164" y="687"/>
            <a:chExt cx="3219" cy="2998"/>
          </a:xfrm>
          <a:solidFill>
            <a:srgbClr val="0174AB"/>
          </a:solidFill>
        </p:grpSpPr>
        <p:sp>
          <p:nvSpPr>
            <p:cNvPr id="10"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1"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Tree>
    <p:extLst>
      <p:ext uri="{BB962C8B-B14F-4D97-AF65-F5344CB8AC3E}">
        <p14:creationId xmlns:p14="http://schemas.microsoft.com/office/powerpoint/2010/main" val="1782846310"/>
      </p:ext>
    </p:extLst>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8" name="矩形 37"/>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9" name="文本框 38"/>
          <p:cNvSpPr txBox="1"/>
          <p:nvPr/>
        </p:nvSpPr>
        <p:spPr>
          <a:xfrm>
            <a:off x="0" y="93911"/>
            <a:ext cx="1282527" cy="369332"/>
          </a:xfrm>
          <a:prstGeom prst="rect">
            <a:avLst/>
          </a:prstGeom>
          <a:solidFill>
            <a:schemeClr val="bg1"/>
          </a:solidFill>
        </p:spPr>
        <p:txBody>
          <a:bodyPr wrap="square" rtlCol="0">
            <a:spAutoFit/>
          </a:bodyPr>
          <a:lstStyle/>
          <a:p>
            <a:r>
              <a:rPr lang="zh-CN" altLang="en-US" spc="300" dirty="0" smtClean="0">
                <a:latin typeface="华文宋体" panose="02010600040101010101" pitchFamily="2" charset="-122"/>
                <a:ea typeface="华文宋体" panose="02010600040101010101" pitchFamily="2" charset="-122"/>
              </a:rPr>
              <a:t>论文绪论</a:t>
            </a:r>
            <a:endParaRPr lang="zh-HK" altLang="en-US" spc="300" dirty="0">
              <a:latin typeface="华文宋体" panose="02010600040101010101" pitchFamily="2" charset="-122"/>
              <a:ea typeface="华文宋体" panose="02010600040101010101" pitchFamily="2" charset="-122"/>
            </a:endParaRPr>
          </a:p>
        </p:txBody>
      </p:sp>
      <p:cxnSp>
        <p:nvCxnSpPr>
          <p:cNvPr id="40" name="直接连接符 39"/>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03056" y="93911"/>
            <a:ext cx="1252353" cy="369332"/>
          </a:xfrm>
          <a:prstGeom prst="rect">
            <a:avLst/>
          </a:prstGeom>
          <a:solidFill>
            <a:srgbClr val="0174AB"/>
          </a:solidFill>
        </p:spPr>
        <p:txBody>
          <a:bodyPr wrap="square" rtlCol="0">
            <a:spAutoFit/>
          </a:bodyPr>
          <a:lstStyle/>
          <a:p>
            <a:pPr algn="ctr"/>
            <a:r>
              <a:rPr lang="zh-CN" altLang="en-US" spc="300" dirty="0" smtClean="0">
                <a:solidFill>
                  <a:schemeClr val="bg1"/>
                </a:solidFill>
                <a:latin typeface="华文宋体" panose="02010600040101010101" pitchFamily="2" charset="-122"/>
                <a:ea typeface="华文宋体" panose="02010600040101010101" pitchFamily="2" charset="-122"/>
              </a:rPr>
              <a:t>研究内容</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3" name="文本框 42"/>
          <p:cNvSpPr txBox="1"/>
          <p:nvPr/>
        </p:nvSpPr>
        <p:spPr>
          <a:xfrm>
            <a:off x="2669452" y="84459"/>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4" name="文本框 43"/>
          <p:cNvSpPr txBox="1"/>
          <p:nvPr/>
        </p:nvSpPr>
        <p:spPr>
          <a:xfrm>
            <a:off x="4107917" y="107823"/>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5" name="文本框 44"/>
          <p:cNvSpPr txBox="1"/>
          <p:nvPr/>
        </p:nvSpPr>
        <p:spPr>
          <a:xfrm>
            <a:off x="5520123" y="121206"/>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7" name="直接连接符 46"/>
          <p:cNvCxnSpPr/>
          <p:nvPr/>
        </p:nvCxnSpPr>
        <p:spPr>
          <a:xfrm>
            <a:off x="2547926"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64852" y="844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403317" y="8130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8" name="组合 57"/>
          <p:cNvGrpSpPr/>
          <p:nvPr/>
        </p:nvGrpSpPr>
        <p:grpSpPr>
          <a:xfrm>
            <a:off x="3493517" y="1298896"/>
            <a:ext cx="5382474" cy="3604887"/>
            <a:chOff x="5075165" y="1534246"/>
            <a:chExt cx="3817077" cy="2815613"/>
          </a:xfrm>
        </p:grpSpPr>
        <p:grpSp>
          <p:nvGrpSpPr>
            <p:cNvPr id="51" name="组合 50"/>
            <p:cNvGrpSpPr/>
            <p:nvPr/>
          </p:nvGrpSpPr>
          <p:grpSpPr>
            <a:xfrm>
              <a:off x="5099178" y="1534246"/>
              <a:ext cx="3793064" cy="1624784"/>
              <a:chOff x="5099178" y="1534246"/>
              <a:chExt cx="3793064" cy="1624784"/>
            </a:xfrm>
          </p:grpSpPr>
          <p:sp>
            <p:nvSpPr>
              <p:cNvPr id="2" name="矩形 1"/>
              <p:cNvSpPr/>
              <p:nvPr/>
            </p:nvSpPr>
            <p:spPr>
              <a:xfrm>
                <a:off x="5166753" y="1534246"/>
                <a:ext cx="2303933" cy="302638"/>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spc="300" dirty="0" smtClean="0">
                    <a:latin typeface="华文宋体" panose="02010600040101010101" pitchFamily="2" charset="-122"/>
                    <a:ea typeface="华文宋体" panose="02010600040101010101" pitchFamily="2" charset="-122"/>
                  </a:rPr>
                  <a:t>心血管疾病预测的重要性</a:t>
                </a:r>
                <a:endParaRPr lang="zh-HK" altLang="en-US" b="1" spc="300" dirty="0">
                  <a:latin typeface="华文宋体" panose="02010600040101010101" pitchFamily="2" charset="-122"/>
                  <a:ea typeface="华文宋体" panose="02010600040101010101" pitchFamily="2" charset="-122"/>
                </a:endParaRPr>
              </a:p>
            </p:txBody>
          </p:sp>
          <p:sp>
            <p:nvSpPr>
              <p:cNvPr id="50" name="矩形 49"/>
              <p:cNvSpPr/>
              <p:nvPr/>
            </p:nvSpPr>
            <p:spPr>
              <a:xfrm>
                <a:off x="5099178" y="1836884"/>
                <a:ext cx="3793064" cy="1322146"/>
              </a:xfrm>
              <a:prstGeom prst="rect">
                <a:avLst/>
              </a:prstGeom>
            </p:spPr>
            <p:txBody>
              <a:bodyPr wrap="square">
                <a:spAutoFit/>
              </a:bodyPr>
              <a:lstStyle/>
              <a:p>
                <a:pPr marL="285750" lvl="0" indent="-285750" algn="just">
                  <a:buFont typeface="Arial" panose="020B0604020202020204" pitchFamily="34" charset="0"/>
                  <a:buChar char="•"/>
                </a:pPr>
                <a:r>
                  <a:rPr lang="zh-CN" altLang="en-US" dirty="0">
                    <a:latin typeface="华文宋体" panose="02010600040101010101" pitchFamily="2" charset="-122"/>
                    <a:ea typeface="华文宋体" panose="02010600040101010101" pitchFamily="2" charset="-122"/>
                  </a:rPr>
                  <a:t>疾病预测评估过早干预用户可能患有的</a:t>
                </a:r>
                <a:r>
                  <a:rPr lang="zh-CN" altLang="en-US" dirty="0" smtClean="0">
                    <a:latin typeface="华文宋体" panose="02010600040101010101" pitchFamily="2" charset="-122"/>
                    <a:ea typeface="华文宋体" panose="02010600040101010101" pitchFamily="2" charset="-122"/>
                  </a:rPr>
                  <a:t>疾病提高患者生存率。</a:t>
                </a:r>
                <a:endParaRPr lang="en-US" altLang="zh-CN" dirty="0" smtClean="0">
                  <a:latin typeface="华文宋体" panose="02010600040101010101" pitchFamily="2" charset="-122"/>
                  <a:ea typeface="华文宋体" panose="02010600040101010101" pitchFamily="2" charset="-122"/>
                </a:endParaRPr>
              </a:p>
              <a:p>
                <a:pPr marL="285750" lvl="0" indent="-285750" algn="just">
                  <a:buFont typeface="Arial" panose="020B0604020202020204" pitchFamily="34" charset="0"/>
                  <a:buChar char="•"/>
                </a:pPr>
                <a:endParaRPr lang="en-US" altLang="zh-CN" dirty="0" smtClean="0">
                  <a:latin typeface="华文宋体" panose="02010600040101010101" pitchFamily="2" charset="-122"/>
                  <a:ea typeface="华文宋体" panose="02010600040101010101" pitchFamily="2" charset="-122"/>
                </a:endParaRPr>
              </a:p>
              <a:p>
                <a:pPr marL="285750" lvl="0" indent="-285750" algn="just">
                  <a:buFont typeface="Arial" panose="020B0604020202020204" pitchFamily="34" charset="0"/>
                  <a:buChar char="•"/>
                </a:pPr>
                <a:r>
                  <a:rPr lang="zh-CN" altLang="en-US" dirty="0" smtClean="0">
                    <a:latin typeface="华文宋体" panose="02010600040101010101" pitchFamily="2" charset="-122"/>
                    <a:ea typeface="华文宋体" panose="02010600040101010101" pitchFamily="2" charset="-122"/>
                  </a:rPr>
                  <a:t>心血管疾病具有高患病率、高致残率、高死亡率等特点。</a:t>
                </a:r>
                <a:endParaRPr lang="en-US" altLang="zh-CN" dirty="0" smtClean="0">
                  <a:latin typeface="华文宋体" panose="02010600040101010101" pitchFamily="2" charset="-122"/>
                  <a:ea typeface="华文宋体" panose="02010600040101010101" pitchFamily="2" charset="-122"/>
                </a:endParaRPr>
              </a:p>
              <a:p>
                <a:pPr lvl="0" algn="just"/>
                <a:endParaRPr lang="en-US" altLang="zh-CN" sz="1400" dirty="0">
                  <a:solidFill>
                    <a:schemeClr val="tx1">
                      <a:lumMod val="65000"/>
                      <a:lumOff val="35000"/>
                    </a:schemeClr>
                  </a:solidFill>
                  <a:latin typeface="华文宋体" panose="02010600040101010101" pitchFamily="2" charset="-122"/>
                  <a:ea typeface="华文宋体" panose="02010600040101010101" pitchFamily="2" charset="-122"/>
                </a:endParaRPr>
              </a:p>
            </p:txBody>
          </p:sp>
        </p:grpSp>
        <p:grpSp>
          <p:nvGrpSpPr>
            <p:cNvPr id="52" name="组合 51"/>
            <p:cNvGrpSpPr/>
            <p:nvPr/>
          </p:nvGrpSpPr>
          <p:grpSpPr>
            <a:xfrm>
              <a:off x="5075165" y="3425392"/>
              <a:ext cx="3793064" cy="924467"/>
              <a:chOff x="5075165" y="1989138"/>
              <a:chExt cx="3793064" cy="924467"/>
            </a:xfrm>
          </p:grpSpPr>
          <p:sp>
            <p:nvSpPr>
              <p:cNvPr id="53" name="矩形 52"/>
              <p:cNvSpPr/>
              <p:nvPr/>
            </p:nvSpPr>
            <p:spPr>
              <a:xfrm>
                <a:off x="5205235" y="2674750"/>
                <a:ext cx="1113485" cy="238855"/>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spc="300" dirty="0" smtClean="0">
                    <a:latin typeface="华文宋体" panose="02010600040101010101" pitchFamily="2" charset="-122"/>
                    <a:ea typeface="华文宋体" panose="02010600040101010101" pitchFamily="2" charset="-122"/>
                  </a:rPr>
                  <a:t>多标签分类</a:t>
                </a:r>
                <a:endParaRPr lang="zh-HK" altLang="en-US" b="1" spc="300" dirty="0">
                  <a:latin typeface="华文宋体" panose="02010600040101010101" pitchFamily="2" charset="-122"/>
                  <a:ea typeface="华文宋体" panose="02010600040101010101" pitchFamily="2" charset="-122"/>
                </a:endParaRPr>
              </a:p>
            </p:txBody>
          </p:sp>
          <p:sp>
            <p:nvSpPr>
              <p:cNvPr id="54" name="矩形 53"/>
              <p:cNvSpPr/>
              <p:nvPr/>
            </p:nvSpPr>
            <p:spPr>
              <a:xfrm>
                <a:off x="5075165" y="1989138"/>
                <a:ext cx="3793064" cy="204332"/>
              </a:xfrm>
              <a:prstGeom prst="rect">
                <a:avLst/>
              </a:prstGeom>
            </p:spPr>
            <p:txBody>
              <a:bodyPr wrap="square">
                <a:spAutoFit/>
              </a:bodyPr>
              <a:lstStyle/>
              <a:p>
                <a:pPr lvl="0" algn="just"/>
                <a:endParaRPr lang="zh-HK" altLang="zh-HK" sz="1100" dirty="0">
                  <a:solidFill>
                    <a:srgbClr val="666666"/>
                  </a:solidFill>
                  <a:latin typeface="微软雅黑" panose="020B0503020204020204" pitchFamily="34" charset="-122"/>
                  <a:ea typeface="微软雅黑" panose="020B0503020204020204" pitchFamily="34" charset="-122"/>
                </a:endParaRPr>
              </a:p>
            </p:txBody>
          </p:sp>
        </p:grpSp>
        <p:sp>
          <p:nvSpPr>
            <p:cNvPr id="57" name="矩形 56"/>
            <p:cNvSpPr/>
            <p:nvPr/>
          </p:nvSpPr>
          <p:spPr>
            <a:xfrm>
              <a:off x="5099178" y="3387275"/>
              <a:ext cx="3637090" cy="288468"/>
            </a:xfrm>
            <a:prstGeom prst="rect">
              <a:avLst/>
            </a:prstGeom>
          </p:spPr>
          <p:txBody>
            <a:bodyPr wrap="square">
              <a:spAutoFit/>
            </a:bodyPr>
            <a:lstStyle/>
            <a:p>
              <a:pPr marL="285750" lvl="0" indent="-285750" algn="just">
                <a:buFont typeface="Arial" panose="020B0604020202020204" pitchFamily="34" charset="0"/>
                <a:buChar char="•"/>
              </a:pPr>
              <a:r>
                <a:rPr lang="zh-CN" altLang="en-US" dirty="0" smtClean="0">
                  <a:latin typeface="华文宋体" panose="02010600040101010101" pitchFamily="2" charset="-122"/>
                  <a:ea typeface="华文宋体" panose="02010600040101010101" pitchFamily="2" charset="-122"/>
                </a:rPr>
                <a:t>识别</a:t>
              </a:r>
              <a:r>
                <a:rPr lang="zh-CN" altLang="en-US" dirty="0">
                  <a:latin typeface="华文宋体" panose="02010600040101010101" pitchFamily="2" charset="-122"/>
                  <a:ea typeface="华文宋体" panose="02010600040101010101" pitchFamily="2" charset="-122"/>
                </a:rPr>
                <a:t>患者可能患有多种疾病的</a:t>
              </a:r>
              <a:r>
                <a:rPr lang="zh-CN" altLang="en-US" dirty="0" smtClean="0">
                  <a:latin typeface="华文宋体" panose="02010600040101010101" pitchFamily="2" charset="-122"/>
                  <a:ea typeface="华文宋体" panose="02010600040101010101" pitchFamily="2" charset="-122"/>
                </a:rPr>
                <a:t>风险。</a:t>
              </a:r>
              <a:endParaRPr lang="zh-HK" altLang="zh-HK" dirty="0">
                <a:latin typeface="华文宋体" panose="02010600040101010101" pitchFamily="2" charset="-122"/>
                <a:ea typeface="华文宋体" panose="02010600040101010101" pitchFamily="2" charset="-122"/>
              </a:endParaRPr>
            </a:p>
          </p:txBody>
        </p:sp>
      </p:grpSp>
      <p:pic>
        <p:nvPicPr>
          <p:cNvPr id="60" name="图片 6" descr="71299ff995f5d7c2860d806688a13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0538"/>
            <a:ext cx="2185988" cy="203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图片 5" descr="570ed310e7c280b808bc7d8d1a9eb9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38528"/>
            <a:ext cx="2089872"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椭圆 61"/>
          <p:cNvSpPr/>
          <p:nvPr/>
        </p:nvSpPr>
        <p:spPr>
          <a:xfrm>
            <a:off x="1127762" y="2915067"/>
            <a:ext cx="1602939" cy="1598901"/>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r>
              <a:rPr lang="zh-CN" altLang="zh-HK" sz="3200" b="1" noProof="1" smtClean="0">
                <a:solidFill>
                  <a:prstClr val="white"/>
                </a:solidFill>
                <a:latin typeface="华文宋体" panose="02010600040101010101" pitchFamily="2" charset="-122"/>
                <a:ea typeface="华文宋体" panose="02010600040101010101" pitchFamily="2" charset="-122"/>
              </a:rPr>
              <a:t>背景</a:t>
            </a:r>
            <a:endParaRPr lang="zh-CN" altLang="zh-HK" sz="3200" b="1" noProof="1">
              <a:solidFill>
                <a:prstClr val="white"/>
              </a:solidFill>
              <a:latin typeface="华文宋体" panose="02010600040101010101" pitchFamily="2" charset="-122"/>
              <a:ea typeface="华文宋体" panose="02010600040101010101" pitchFamily="2" charset="-122"/>
            </a:endParaRPr>
          </a:p>
        </p:txBody>
      </p:sp>
      <p:grpSp>
        <p:nvGrpSpPr>
          <p:cNvPr id="63" name="组合 61"/>
          <p:cNvGrpSpPr>
            <a:grpSpLocks/>
          </p:cNvGrpSpPr>
          <p:nvPr/>
        </p:nvGrpSpPr>
        <p:grpSpPr bwMode="auto">
          <a:xfrm>
            <a:off x="3123478" y="1014973"/>
            <a:ext cx="193675" cy="5399087"/>
            <a:chOff x="3637764" y="1892300"/>
            <a:chExt cx="155173" cy="3894536"/>
          </a:xfrm>
        </p:grpSpPr>
        <p:cxnSp>
          <p:nvCxnSpPr>
            <p:cNvPr id="64" name="直接连接符 63"/>
            <p:cNvCxnSpPr/>
            <p:nvPr/>
          </p:nvCxnSpPr>
          <p:spPr>
            <a:xfrm>
              <a:off x="3726798" y="1892300"/>
              <a:ext cx="13991" cy="3894536"/>
            </a:xfrm>
            <a:prstGeom prst="line">
              <a:avLst/>
            </a:prstGeom>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637764" y="2172153"/>
              <a:ext cx="155173" cy="129398"/>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endParaRPr lang="zh-HK" altLang="en-US" noProof="1">
                <a:solidFill>
                  <a:prstClr val="white"/>
                </a:solidFill>
              </a:endParaRPr>
            </a:p>
          </p:txBody>
        </p:sp>
      </p:grpSp>
      <p:sp>
        <p:nvSpPr>
          <p:cNvPr id="67" name="椭圆 66"/>
          <p:cNvSpPr/>
          <p:nvPr/>
        </p:nvSpPr>
        <p:spPr bwMode="auto">
          <a:xfrm>
            <a:off x="3155227" y="3457196"/>
            <a:ext cx="193675" cy="179387"/>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endParaRPr lang="zh-HK" altLang="en-US" noProof="1">
              <a:solidFill>
                <a:prstClr val="white"/>
              </a:solidFill>
            </a:endParaRPr>
          </a:p>
        </p:txBody>
      </p:sp>
      <p:sp>
        <p:nvSpPr>
          <p:cNvPr id="68" name="椭圆 67"/>
          <p:cNvSpPr/>
          <p:nvPr/>
        </p:nvSpPr>
        <p:spPr bwMode="auto">
          <a:xfrm>
            <a:off x="3155227" y="4686219"/>
            <a:ext cx="193675" cy="179387"/>
          </a:xfrm>
          <a:prstGeom prst="ellipse">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spcAft>
                <a:spcPct val="0"/>
              </a:spcAft>
            </a:pPr>
            <a:endParaRPr lang="zh-HK" altLang="en-US" noProof="1">
              <a:solidFill>
                <a:prstClr val="white"/>
              </a:solidFill>
            </a:endParaRPr>
          </a:p>
        </p:txBody>
      </p:sp>
      <p:sp>
        <p:nvSpPr>
          <p:cNvPr id="35" name="矩形 34"/>
          <p:cNvSpPr/>
          <p:nvPr/>
        </p:nvSpPr>
        <p:spPr>
          <a:xfrm>
            <a:off x="3603486" y="4938528"/>
            <a:ext cx="5128673"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宋体" panose="02010600040101010101" pitchFamily="2" charset="-122"/>
                <a:ea typeface="华文宋体" panose="02010600040101010101" pitchFamily="2" charset="-122"/>
              </a:rPr>
              <a:t>多标签分类指一个样本</a:t>
            </a:r>
            <a:r>
              <a:rPr lang="zh-CN" altLang="en-US" dirty="0">
                <a:latin typeface="华文宋体" panose="02010600040101010101" pitchFamily="2" charset="-122"/>
                <a:ea typeface="华文宋体" panose="02010600040101010101" pitchFamily="2" charset="-122"/>
              </a:rPr>
              <a:t>同时属于一</a:t>
            </a:r>
            <a:r>
              <a:rPr lang="zh-CN" altLang="en-US" dirty="0" smtClean="0">
                <a:latin typeface="华文宋体" panose="02010600040101010101" pitchFamily="2" charset="-122"/>
                <a:ea typeface="华文宋体" panose="02010600040101010101" pitchFamily="2" charset="-122"/>
              </a:rPr>
              <a:t>个或多个相关的类标签。</a:t>
            </a:r>
            <a:endParaRPr lang="zh-CN" altLang="en-US" dirty="0">
              <a:latin typeface="华文宋体" panose="02010600040101010101" pitchFamily="2" charset="-122"/>
              <a:ea typeface="华文宋体" panose="02010600040101010101" pitchFamily="2" charset="-122"/>
            </a:endParaRPr>
          </a:p>
        </p:txBody>
      </p:sp>
      <p:sp>
        <p:nvSpPr>
          <p:cNvPr id="59" name="矩形 58"/>
          <p:cNvSpPr/>
          <p:nvPr/>
        </p:nvSpPr>
        <p:spPr>
          <a:xfrm>
            <a:off x="3603486" y="3334304"/>
            <a:ext cx="3787962" cy="325229"/>
          </a:xfrm>
          <a:prstGeom prst="rect">
            <a:avLst/>
          </a:prstGeom>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spc="300" dirty="0" smtClean="0">
                <a:latin typeface="华文宋体" panose="02010600040101010101" pitchFamily="2" charset="-122"/>
                <a:ea typeface="华文宋体" panose="02010600040101010101" pitchFamily="2" charset="-122"/>
              </a:rPr>
              <a:t>多标签分类在医学领域的应用</a:t>
            </a:r>
            <a:endParaRPr lang="zh-HK" altLang="en-US" b="1" spc="3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906090855"/>
      </p:ext>
    </p:extLst>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4" name="组合 13"/>
          <p:cNvGrpSpPr/>
          <p:nvPr/>
        </p:nvGrpSpPr>
        <p:grpSpPr>
          <a:xfrm>
            <a:off x="1559719" y="2568507"/>
            <a:ext cx="6024563" cy="1720986"/>
            <a:chOff x="1184275" y="2717410"/>
            <a:chExt cx="6024563" cy="1720986"/>
          </a:xfrm>
        </p:grpSpPr>
        <p:grpSp>
          <p:nvGrpSpPr>
            <p:cNvPr id="10" name="Group 4"/>
            <p:cNvGrpSpPr>
              <a:grpSpLocks noChangeAspect="1"/>
            </p:cNvGrpSpPr>
            <p:nvPr/>
          </p:nvGrpSpPr>
          <p:grpSpPr bwMode="auto">
            <a:xfrm>
              <a:off x="1184275" y="2717410"/>
              <a:ext cx="1847850" cy="1720986"/>
              <a:chOff x="1164" y="687"/>
              <a:chExt cx="3219" cy="2998"/>
            </a:xfrm>
            <a:solidFill>
              <a:schemeClr val="bg1"/>
            </a:solidFill>
            <a:effectLst>
              <a:outerShdw blurRad="50800" dist="38100" dir="2700000" algn="tl" rotWithShape="0">
                <a:prstClr val="black">
                  <a:alpha val="40000"/>
                </a:prstClr>
              </a:outerShdw>
            </a:effectLst>
          </p:grpSpPr>
          <p:sp>
            <p:nvSpPr>
              <p:cNvPr id="11" name="Freeform 6"/>
              <p:cNvSpPr>
                <a:spLocks/>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sp>
            <p:nvSpPr>
              <p:cNvPr id="12" name="Freeform 7"/>
              <p:cNvSpPr>
                <a:spLocks/>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HK" altLang="en-US"/>
              </a:p>
            </p:txBody>
          </p:sp>
        </p:grpSp>
        <p:sp>
          <p:nvSpPr>
            <p:cNvPr id="13" name="文本框 12"/>
            <p:cNvSpPr txBox="1"/>
            <p:nvPr/>
          </p:nvSpPr>
          <p:spPr>
            <a:xfrm>
              <a:off x="3187700" y="2847430"/>
              <a:ext cx="4021138" cy="1200329"/>
            </a:xfrm>
            <a:prstGeom prst="rect">
              <a:avLst/>
            </a:prstGeom>
            <a:noFill/>
          </p:spPr>
          <p:txBody>
            <a:bodyPr wrap="square" rtlCol="0">
              <a:spAutoFit/>
            </a:bodyPr>
            <a:lstStyle/>
            <a:p>
              <a:r>
                <a:rPr lang="zh-CN" altLang="en-US" sz="7200" b="1" spc="300" dirty="0" smtClean="0">
                  <a:solidFill>
                    <a:schemeClr val="bg1"/>
                  </a:solidFill>
                  <a:latin typeface="+mj-ea"/>
                  <a:ea typeface="+mj-ea"/>
                </a:rPr>
                <a:t>研究内容</a:t>
              </a:r>
              <a:endParaRPr lang="zh-HK" altLang="en-US" sz="7200" b="1" spc="300" dirty="0">
                <a:solidFill>
                  <a:schemeClr val="bg1"/>
                </a:solidFill>
                <a:latin typeface="+mj-ea"/>
                <a:ea typeface="+mj-ea"/>
              </a:endParaRPr>
            </a:p>
          </p:txBody>
        </p:sp>
      </p:grpSp>
    </p:spTree>
    <p:extLst>
      <p:ext uri="{BB962C8B-B14F-4D97-AF65-F5344CB8AC3E}">
        <p14:creationId xmlns:p14="http://schemas.microsoft.com/office/powerpoint/2010/main" val="4217575107"/>
      </p:ext>
    </p:extLst>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1229350" y="1701636"/>
            <a:ext cx="1117600"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1</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39" name="矩形 38"/>
          <p:cNvSpPr/>
          <p:nvPr/>
        </p:nvSpPr>
        <p:spPr>
          <a:xfrm>
            <a:off x="2597040" y="1701636"/>
            <a:ext cx="5918870" cy="1421928"/>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a:spAutoFit/>
          </a:bodyPr>
          <a:lstStyle/>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原始医疗数据特性分析</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目标标签选取及心血管疾病数据集的提取</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心血管疾病数据集的清洗</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特征降维</a:t>
            </a:r>
            <a:endParaRPr lang="zh-HK" altLang="zh-HK" dirty="0">
              <a:solidFill>
                <a:schemeClr val="tx1"/>
              </a:solidFill>
              <a:latin typeface="华文宋体" panose="02010600040101010101" pitchFamily="2" charset="-122"/>
              <a:ea typeface="华文宋体" panose="02010600040101010101" pitchFamily="2" charset="-122"/>
            </a:endParaRPr>
          </a:p>
        </p:txBody>
      </p:sp>
      <p:sp>
        <p:nvSpPr>
          <p:cNvPr id="48" name="矩形 47"/>
          <p:cNvSpPr/>
          <p:nvPr/>
        </p:nvSpPr>
        <p:spPr>
          <a:xfrm>
            <a:off x="2617324" y="3463830"/>
            <a:ext cx="5908714" cy="1089529"/>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a:spAutoFit/>
          </a:bodyPr>
          <a:lstStyle/>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心血管疾病</a:t>
            </a:r>
            <a:r>
              <a:rPr lang="zh-CN" altLang="en-US" dirty="0">
                <a:solidFill>
                  <a:schemeClr val="tx1"/>
                </a:solidFill>
                <a:latin typeface="华文宋体" panose="02010600040101010101" pitchFamily="2" charset="-122"/>
                <a:ea typeface="华文宋体" panose="02010600040101010101" pitchFamily="2" charset="-122"/>
              </a:rPr>
              <a:t>数据</a:t>
            </a:r>
            <a:r>
              <a:rPr lang="zh-CN" altLang="en-US" dirty="0" smtClean="0">
                <a:solidFill>
                  <a:schemeClr val="tx1"/>
                </a:solidFill>
                <a:latin typeface="华文宋体" panose="02010600040101010101" pitchFamily="2" charset="-122"/>
                <a:ea typeface="华文宋体" panose="02010600040101010101" pitchFamily="2" charset="-122"/>
              </a:rPr>
              <a:t>集出现的多标签数据集不均衡性问题</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分析  </a:t>
            </a:r>
            <a:r>
              <a:rPr lang="en-US" altLang="zh-CN" dirty="0">
                <a:solidFill>
                  <a:schemeClr val="tx1"/>
                </a:solidFill>
                <a:latin typeface="华文宋体" panose="02010600040101010101" pitchFamily="2" charset="-122"/>
                <a:ea typeface="华文宋体" panose="02010600040101010101" pitchFamily="2" charset="-122"/>
              </a:rPr>
              <a:t>ML-RUS</a:t>
            </a:r>
            <a:r>
              <a:rPr lang="zh-CN" altLang="en-US" dirty="0">
                <a:solidFill>
                  <a:schemeClr val="tx1"/>
                </a:solidFill>
                <a:latin typeface="华文宋体" panose="02010600040101010101" pitchFamily="2" charset="-122"/>
                <a:ea typeface="华文宋体" panose="02010600040101010101" pitchFamily="2" charset="-122"/>
              </a:rPr>
              <a:t>、</a:t>
            </a:r>
            <a:r>
              <a:rPr lang="en-US" altLang="zh-CN" dirty="0">
                <a:solidFill>
                  <a:schemeClr val="tx1"/>
                </a:solidFill>
                <a:latin typeface="华文宋体" panose="02010600040101010101" pitchFamily="2" charset="-122"/>
                <a:ea typeface="华文宋体" panose="02010600040101010101" pitchFamily="2" charset="-122"/>
              </a:rPr>
              <a:t>ML-SMOTE </a:t>
            </a:r>
            <a:r>
              <a:rPr lang="zh-CN" altLang="en-US" dirty="0">
                <a:solidFill>
                  <a:schemeClr val="tx1"/>
                </a:solidFill>
                <a:latin typeface="华文宋体" panose="02010600040101010101" pitchFamily="2" charset="-122"/>
                <a:ea typeface="华文宋体" panose="02010600040101010101" pitchFamily="2" charset="-122"/>
              </a:rPr>
              <a:t>等重采样</a:t>
            </a:r>
            <a:r>
              <a:rPr lang="zh-CN" altLang="en-US" dirty="0" smtClean="0">
                <a:solidFill>
                  <a:schemeClr val="tx1"/>
                </a:solidFill>
                <a:latin typeface="华文宋体" panose="02010600040101010101" pitchFamily="2" charset="-122"/>
                <a:ea typeface="华文宋体" panose="02010600040101010101" pitchFamily="2" charset="-122"/>
              </a:rPr>
              <a:t>算法的问题</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提出</a:t>
            </a:r>
            <a:r>
              <a:rPr lang="zh-CN" altLang="en-US" dirty="0">
                <a:solidFill>
                  <a:schemeClr val="tx1"/>
                </a:solidFill>
                <a:latin typeface="华文宋体" panose="02010600040101010101" pitchFamily="2" charset="-122"/>
                <a:ea typeface="华文宋体" panose="02010600040101010101" pitchFamily="2" charset="-122"/>
              </a:rPr>
              <a:t>了一种多标签双重自适应采样</a:t>
            </a:r>
            <a:r>
              <a:rPr lang="zh-CN" altLang="en-US" dirty="0" smtClean="0">
                <a:solidFill>
                  <a:schemeClr val="tx1"/>
                </a:solidFill>
                <a:latin typeface="华文宋体" panose="02010600040101010101" pitchFamily="2" charset="-122"/>
                <a:ea typeface="华文宋体" panose="02010600040101010101" pitchFamily="2" charset="-122"/>
              </a:rPr>
              <a:t>算法</a:t>
            </a:r>
            <a:r>
              <a:rPr lang="en-US" altLang="zh-CN" dirty="0" smtClean="0">
                <a:solidFill>
                  <a:schemeClr val="tx1"/>
                </a:solidFill>
                <a:latin typeface="华文宋体" panose="02010600040101010101" pitchFamily="2" charset="-122"/>
                <a:ea typeface="华文宋体" panose="02010600040101010101" pitchFamily="2" charset="-122"/>
              </a:rPr>
              <a:t>ML-DARS </a:t>
            </a:r>
            <a:endParaRPr lang="zh-HK" altLang="zh-HK" dirty="0">
              <a:solidFill>
                <a:schemeClr val="tx1"/>
              </a:solidFill>
              <a:latin typeface="华文宋体" panose="02010600040101010101" pitchFamily="2" charset="-122"/>
              <a:ea typeface="华文宋体" panose="02010600040101010101" pitchFamily="2" charset="-122"/>
            </a:endParaRPr>
          </a:p>
        </p:txBody>
      </p:sp>
      <p:sp>
        <p:nvSpPr>
          <p:cNvPr id="37" name="文本框 36"/>
          <p:cNvSpPr txBox="1"/>
          <p:nvPr/>
        </p:nvSpPr>
        <p:spPr>
          <a:xfrm>
            <a:off x="1215071" y="3346874"/>
            <a:ext cx="1117600"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8000" b="1" dirty="0">
                <a:solidFill>
                  <a:srgbClr val="92D14F"/>
                </a:solidFill>
                <a:latin typeface="微软雅黑" panose="020B0503020204020204" pitchFamily="34" charset="-122"/>
                <a:ea typeface="微软雅黑" panose="020B0503020204020204" pitchFamily="34" charset="-122"/>
              </a:rPr>
              <a:t>2</a:t>
            </a:r>
            <a:endParaRPr lang="zh-HK" altLang="en-US" sz="8000" b="1" dirty="0">
              <a:solidFill>
                <a:srgbClr val="92D14F"/>
              </a:solidFill>
              <a:latin typeface="微软雅黑" panose="020B0503020204020204" pitchFamily="34" charset="-122"/>
              <a:ea typeface="微软雅黑" panose="020B0503020204020204" pitchFamily="34" charset="-122"/>
            </a:endParaRPr>
          </a:p>
        </p:txBody>
      </p:sp>
      <p:sp>
        <p:nvSpPr>
          <p:cNvPr id="49" name="矩形 48"/>
          <p:cNvSpPr/>
          <p:nvPr/>
        </p:nvSpPr>
        <p:spPr>
          <a:xfrm>
            <a:off x="2597040" y="4950247"/>
            <a:ext cx="5928998" cy="1421928"/>
          </a:xfrm>
          <a:prstGeom prst="rect">
            <a:avLst/>
          </a:prstGeom>
          <a:ln>
            <a:noFill/>
          </a:ln>
          <a:effectLst>
            <a:outerShdw blurRad="50800" dist="38100" dir="2700000" algn="tl" rotWithShape="0">
              <a:prstClr val="black">
                <a:alpha val="40000"/>
              </a:prst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a:spAutoFit/>
          </a:bodyPr>
          <a:lstStyle/>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分析实际心血管疾病数据集的特性</a:t>
            </a:r>
            <a:endParaRPr lang="en-US" altLang="zh-CN" dirty="0" smtClean="0">
              <a:solidFill>
                <a:schemeClr val="tx1"/>
              </a:solidFill>
              <a:latin typeface="华文宋体" panose="02010600040101010101" pitchFamily="2" charset="-122"/>
              <a:ea typeface="华文宋体" panose="02010600040101010101" pitchFamily="2" charset="-122"/>
            </a:endParaRPr>
          </a:p>
          <a:p>
            <a:pPr marL="285750" lvl="0" indent="-285750" algn="just">
              <a:lnSpc>
                <a:spcPct val="120000"/>
              </a:lnSpc>
              <a:buFont typeface="Arial" panose="020B0604020202020204" pitchFamily="34" charset="0"/>
              <a:buChar char="•"/>
            </a:pPr>
            <a:r>
              <a:rPr lang="zh-CN" altLang="en-US" dirty="0" smtClean="0">
                <a:solidFill>
                  <a:schemeClr val="tx1"/>
                </a:solidFill>
                <a:latin typeface="华文宋体" panose="02010600040101010101" pitchFamily="2" charset="-122"/>
                <a:ea typeface="华文宋体" panose="02010600040101010101" pitchFamily="2" charset="-122"/>
              </a:rPr>
              <a:t>提出</a:t>
            </a:r>
            <a:r>
              <a:rPr lang="zh-CN" altLang="en-US" dirty="0">
                <a:solidFill>
                  <a:schemeClr val="tx1"/>
                </a:solidFill>
                <a:latin typeface="华文宋体" panose="02010600040101010101" pitchFamily="2" charset="-122"/>
                <a:ea typeface="华文宋体" panose="02010600040101010101" pitchFamily="2" charset="-122"/>
              </a:rPr>
              <a:t>了 </a:t>
            </a:r>
            <a:r>
              <a:rPr lang="en-US" altLang="zh-CN" dirty="0">
                <a:solidFill>
                  <a:schemeClr val="tx1"/>
                </a:solidFill>
                <a:latin typeface="华文宋体" panose="02010600040101010101" pitchFamily="2" charset="-122"/>
                <a:ea typeface="华文宋体" panose="02010600040101010101" pitchFamily="2" charset="-122"/>
              </a:rPr>
              <a:t>ML-KNN </a:t>
            </a:r>
            <a:r>
              <a:rPr lang="zh-CN" altLang="en-US" dirty="0">
                <a:solidFill>
                  <a:schemeClr val="tx1"/>
                </a:solidFill>
                <a:latin typeface="华文宋体" panose="02010600040101010101" pitchFamily="2" charset="-122"/>
                <a:ea typeface="华文宋体" panose="02010600040101010101" pitchFamily="2" charset="-122"/>
              </a:rPr>
              <a:t>算法和  </a:t>
            </a:r>
            <a:r>
              <a:rPr lang="en-US" altLang="zh-CN" dirty="0">
                <a:solidFill>
                  <a:schemeClr val="tx1"/>
                </a:solidFill>
                <a:latin typeface="华文宋体" panose="02010600040101010101" pitchFamily="2" charset="-122"/>
                <a:ea typeface="华文宋体" panose="02010600040101010101" pitchFamily="2" charset="-122"/>
              </a:rPr>
              <a:t>RAKEL </a:t>
            </a:r>
            <a:r>
              <a:rPr lang="zh-CN" altLang="en-US" dirty="0">
                <a:solidFill>
                  <a:schemeClr val="tx1"/>
                </a:solidFill>
                <a:latin typeface="华文宋体" panose="02010600040101010101" pitchFamily="2" charset="-122"/>
                <a:ea typeface="华文宋体" panose="02010600040101010101" pitchFamily="2" charset="-122"/>
              </a:rPr>
              <a:t>算法相结合的多标签分类框架，建立了心血管疾病预测模型，</a:t>
            </a:r>
            <a:r>
              <a:rPr lang="zh-CN" altLang="en-US" dirty="0" smtClean="0">
                <a:solidFill>
                  <a:schemeClr val="tx1"/>
                </a:solidFill>
                <a:latin typeface="华文宋体" panose="02010600040101010101" pitchFamily="2" charset="-122"/>
                <a:ea typeface="华文宋体" panose="02010600040101010101" pitchFamily="2" charset="-122"/>
              </a:rPr>
              <a:t>并进行实验</a:t>
            </a:r>
            <a:r>
              <a:rPr lang="zh-CN" altLang="en-US" dirty="0">
                <a:solidFill>
                  <a:schemeClr val="tx1"/>
                </a:solidFill>
                <a:latin typeface="华文宋体" panose="02010600040101010101" pitchFamily="2" charset="-122"/>
                <a:ea typeface="华文宋体" panose="02010600040101010101" pitchFamily="2" charset="-122"/>
              </a:rPr>
              <a:t>分析</a:t>
            </a:r>
            <a:r>
              <a:rPr lang="zh-CN" altLang="en-US" dirty="0" smtClean="0">
                <a:solidFill>
                  <a:schemeClr val="tx1"/>
                </a:solidFill>
                <a:latin typeface="华文宋体" panose="02010600040101010101" pitchFamily="2" charset="-122"/>
                <a:ea typeface="华文宋体" panose="02010600040101010101" pitchFamily="2" charset="-122"/>
              </a:rPr>
              <a:t>验证</a:t>
            </a:r>
            <a:endParaRPr lang="zh-HK" altLang="zh-HK" dirty="0">
              <a:solidFill>
                <a:schemeClr val="tx1"/>
              </a:solidFill>
              <a:latin typeface="华文宋体" panose="02010600040101010101" pitchFamily="2" charset="-122"/>
              <a:ea typeface="华文宋体" panose="02010600040101010101" pitchFamily="2" charset="-122"/>
            </a:endParaRPr>
          </a:p>
        </p:txBody>
      </p:sp>
      <p:sp>
        <p:nvSpPr>
          <p:cNvPr id="38" name="文本框 37"/>
          <p:cNvSpPr txBox="1"/>
          <p:nvPr/>
        </p:nvSpPr>
        <p:spPr>
          <a:xfrm>
            <a:off x="1229350" y="4965840"/>
            <a:ext cx="1117600"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8000" b="1" dirty="0" smtClean="0">
                <a:solidFill>
                  <a:srgbClr val="0174AB"/>
                </a:solidFill>
                <a:latin typeface="微软雅黑" panose="020B0503020204020204" pitchFamily="34" charset="-122"/>
                <a:ea typeface="微软雅黑" panose="020B0503020204020204" pitchFamily="34" charset="-122"/>
              </a:rPr>
              <a:t>3</a:t>
            </a:r>
            <a:endParaRPr lang="zh-HK" altLang="en-US" sz="8000" b="1" dirty="0">
              <a:solidFill>
                <a:srgbClr val="0174AB"/>
              </a:solidFill>
              <a:latin typeface="微软雅黑" panose="020B0503020204020204" pitchFamily="34" charset="-122"/>
              <a:ea typeface="微软雅黑" panose="020B0503020204020204" pitchFamily="34" charset="-122"/>
            </a:endParaRPr>
          </a:p>
        </p:txBody>
      </p:sp>
      <p:sp>
        <p:nvSpPr>
          <p:cNvPr id="27" name="矩形 26"/>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28" name="矩形 27"/>
          <p:cNvSpPr/>
          <p:nvPr/>
        </p:nvSpPr>
        <p:spPr>
          <a:xfrm>
            <a:off x="50800" y="97061"/>
            <a:ext cx="118340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 name="文本框 34"/>
          <p:cNvSpPr txBox="1"/>
          <p:nvPr/>
        </p:nvSpPr>
        <p:spPr>
          <a:xfrm>
            <a:off x="25227" y="93911"/>
            <a:ext cx="1280392" cy="369332"/>
          </a:xfrm>
          <a:prstGeom prst="rect">
            <a:avLst/>
          </a:prstGeom>
          <a:solidFill>
            <a:srgbClr val="0174AB"/>
          </a:solid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0" name="直接连接符 39"/>
          <p:cNvCxnSpPr/>
          <p:nvPr/>
        </p:nvCxnSpPr>
        <p:spPr>
          <a:xfrm>
            <a:off x="13047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380328" y="83677"/>
            <a:ext cx="1295400" cy="369332"/>
          </a:xfrm>
          <a:prstGeom prst="rect">
            <a:avLst/>
          </a:prstGeom>
          <a:solidFill>
            <a:schemeClr val="bg1"/>
          </a:solidFill>
        </p:spPr>
        <p:txBody>
          <a:bodyPr wrap="square" rtlCol="0">
            <a:spAutoFit/>
          </a:bodyPr>
          <a:lstStyle/>
          <a:p>
            <a:r>
              <a:rPr lang="zh-CN" altLang="en-US" spc="300" dirty="0" smtClean="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sp>
        <p:nvSpPr>
          <p:cNvPr id="43" name="文本框 42"/>
          <p:cNvSpPr txBox="1"/>
          <p:nvPr/>
        </p:nvSpPr>
        <p:spPr>
          <a:xfrm>
            <a:off x="2854744" y="93911"/>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4" name="文本框 43"/>
          <p:cNvSpPr txBox="1"/>
          <p:nvPr/>
        </p:nvSpPr>
        <p:spPr>
          <a:xfrm>
            <a:off x="4260936" y="83677"/>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5" name="文本框 44"/>
          <p:cNvSpPr txBox="1"/>
          <p:nvPr/>
        </p:nvSpPr>
        <p:spPr>
          <a:xfrm>
            <a:off x="5706462" y="100212"/>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6" name="直接连接符 45"/>
          <p:cNvCxnSpPr/>
          <p:nvPr/>
        </p:nvCxnSpPr>
        <p:spPr>
          <a:xfrm>
            <a:off x="2607196"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854744" y="8367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150144" y="86827"/>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571681"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73691" y="557154"/>
            <a:ext cx="8796618" cy="1089529"/>
          </a:xfrm>
          <a:prstGeom prst="rect">
            <a:avLst/>
          </a:prstGeom>
        </p:spPr>
        <p:txBody>
          <a:bodyPr wrap="square">
            <a:spAutoFit/>
          </a:bodyPr>
          <a:lstStyle/>
          <a:p>
            <a:pPr>
              <a:lnSpc>
                <a:spcPct val="120000"/>
              </a:lnSpc>
            </a:pPr>
            <a:r>
              <a:rPr lang="en-US" altLang="zh-CN" dirty="0" smtClean="0"/>
              <a:t>        </a:t>
            </a:r>
            <a:r>
              <a:rPr lang="zh-CN" altLang="en-US" dirty="0" smtClean="0">
                <a:latin typeface="华文宋体" panose="02010600040101010101" pitchFamily="2" charset="-122"/>
                <a:ea typeface="华文宋体" panose="02010600040101010101" pitchFamily="2" charset="-122"/>
              </a:rPr>
              <a:t>论文</a:t>
            </a:r>
            <a:r>
              <a:rPr lang="zh-CN" altLang="zh-CN" dirty="0" smtClean="0">
                <a:latin typeface="华文宋体" panose="02010600040101010101" pitchFamily="2" charset="-122"/>
                <a:ea typeface="华文宋体" panose="02010600040101010101" pitchFamily="2" charset="-122"/>
              </a:rPr>
              <a:t>以</a:t>
            </a:r>
            <a:r>
              <a:rPr lang="zh-CN" altLang="zh-CN" dirty="0">
                <a:latin typeface="华文宋体" panose="02010600040101010101" pitchFamily="2" charset="-122"/>
                <a:ea typeface="华文宋体" panose="02010600040101010101" pitchFamily="2" charset="-122"/>
              </a:rPr>
              <a:t>面向区域医疗和公共卫生的健康大数据处理分析研究及示范应用项目为背景，从各医疗机构的原始门诊数据出发，建立了基于多标签分类的心血管疾病预测模型。</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400663224"/>
      </p:ext>
    </p:extLst>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440495" y="3225806"/>
            <a:ext cx="852722" cy="369332"/>
          </a:xfrm>
          <a:prstGeom prst="rect">
            <a:avLst/>
          </a:prstGeom>
          <a:noFill/>
        </p:spPr>
        <p:txBody>
          <a:bodyPr wrap="square" rtlCol="0">
            <a:spAutoFit/>
          </a:bodyPr>
          <a:lstStyle/>
          <a:p>
            <a:pPr algn="ctr"/>
            <a:endParaRPr lang="zh-HK" altLang="en-US" b="1" dirty="0">
              <a:solidFill>
                <a:srgbClr val="0174AB"/>
              </a:solidFill>
              <a:latin typeface="微软雅黑" panose="020B0503020204020204" pitchFamily="34" charset="-122"/>
              <a:ea typeface="微软雅黑" panose="020B0503020204020204" pitchFamily="34" charset="-122"/>
            </a:endParaRPr>
          </a:p>
        </p:txBody>
      </p:sp>
      <p:sp>
        <p:nvSpPr>
          <p:cNvPr id="95" name="矩形 94"/>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6" name="矩形 95"/>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97" name="文本框 96"/>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98" name="直接连接符 97"/>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99" name="文本框 98"/>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smtClean="0">
                <a:solidFill>
                  <a:srgbClr val="666666"/>
                </a:solidFill>
                <a:latin typeface="华文宋体" panose="02010600040101010101" pitchFamily="2" charset="-122"/>
                <a:ea typeface="华文宋体" panose="02010600040101010101" pitchFamily="2" charset="-122"/>
              </a:rPr>
              <a:t>研究内容</a:t>
            </a:r>
            <a:endParaRPr lang="zh-HK" altLang="en-US" spc="300" dirty="0">
              <a:solidFill>
                <a:srgbClr val="666666"/>
              </a:solidFill>
              <a:latin typeface="华文宋体" panose="02010600040101010101" pitchFamily="2" charset="-122"/>
              <a:ea typeface="华文宋体" panose="02010600040101010101" pitchFamily="2" charset="-122"/>
            </a:endParaRPr>
          </a:p>
        </p:txBody>
      </p:sp>
      <p:sp>
        <p:nvSpPr>
          <p:cNvPr id="101" name="文本框 100"/>
          <p:cNvSpPr txBox="1"/>
          <p:nvPr/>
        </p:nvSpPr>
        <p:spPr>
          <a:xfrm>
            <a:off x="2748310" y="93911"/>
            <a:ext cx="1295400" cy="369332"/>
          </a:xfrm>
          <a:prstGeom prst="rect">
            <a:avLst/>
          </a:prstGeom>
          <a:noFill/>
        </p:spPr>
        <p:txBody>
          <a:bodyPr wrap="square" rtlCol="0">
            <a:spAutoFit/>
          </a:bodyPr>
          <a:lstStyle/>
          <a:p>
            <a:r>
              <a:rPr lang="zh-CN" altLang="en-US" spc="300" dirty="0">
                <a:solidFill>
                  <a:schemeClr val="bg1"/>
                </a:solidFill>
                <a:latin typeface="华文宋体" panose="02010600040101010101" pitchFamily="2" charset="-122"/>
                <a:ea typeface="华文宋体" panose="02010600040101010101" pitchFamily="2" charset="-122"/>
              </a:rPr>
              <a:t>研究</a:t>
            </a:r>
            <a:r>
              <a:rPr lang="zh-CN" altLang="en-US" spc="300" dirty="0" smtClean="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102" name="文本框 101"/>
          <p:cNvSpPr txBox="1"/>
          <p:nvPr/>
        </p:nvSpPr>
        <p:spPr>
          <a:xfrm>
            <a:off x="4182179" y="9391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103" name="文本框 102"/>
          <p:cNvSpPr txBox="1"/>
          <p:nvPr/>
        </p:nvSpPr>
        <p:spPr>
          <a:xfrm>
            <a:off x="5651711" y="100212"/>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105" name="直接连接符 104"/>
          <p:cNvCxnSpPr/>
          <p:nvPr/>
        </p:nvCxnSpPr>
        <p:spPr>
          <a:xfrm>
            <a:off x="2563413" y="10021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111732" y="90760"/>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5506412" y="90758"/>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Rectangle 17"/>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矩形 14"/>
          <p:cNvSpPr/>
          <p:nvPr/>
        </p:nvSpPr>
        <p:spPr>
          <a:xfrm>
            <a:off x="586491" y="2241796"/>
            <a:ext cx="415498" cy="2585323"/>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心</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血</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管</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疾</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病</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预</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测</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模</a:t>
            </a:r>
            <a:endParaRPr lang="en-US" altLang="zh-CN"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a:p>
            <a:r>
              <a:rPr lang="zh-CN" altLang="en-US" b="1" dirty="0" smtClean="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rPr>
              <a:t>型</a:t>
            </a:r>
            <a:endParaRPr lang="zh-HK" altLang="en-US" b="1" dirty="0">
              <a:ln w="10541" cmpd="sng">
                <a:solidFill>
                  <a:srgbClr val="7D7D7D">
                    <a:tint val="100000"/>
                    <a:shade val="100000"/>
                    <a:satMod val="110000"/>
                  </a:srgbClr>
                </a:solidFill>
                <a:prstDash val="solid"/>
              </a:ln>
              <a:solidFill>
                <a:schemeClr val="tx1"/>
              </a:solidFill>
              <a:latin typeface="华文宋体" panose="02010600040101010101" pitchFamily="2" charset="-122"/>
              <a:ea typeface="华文宋体" panose="02010600040101010101" pitchFamily="2" charset="-122"/>
            </a:endParaRPr>
          </a:p>
        </p:txBody>
      </p:sp>
      <p:sp>
        <p:nvSpPr>
          <p:cNvPr id="16" name="Rectangle 3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8" name="Group 23"/>
          <p:cNvGrpSpPr>
            <a:grpSpLocks noChangeAspect="1"/>
          </p:cNvGrpSpPr>
          <p:nvPr/>
        </p:nvGrpSpPr>
        <p:grpSpPr bwMode="auto">
          <a:xfrm>
            <a:off x="1253951" y="894018"/>
            <a:ext cx="7248604" cy="5402239"/>
            <a:chOff x="2550" y="2182"/>
            <a:chExt cx="6941" cy="5172"/>
          </a:xfrm>
        </p:grpSpPr>
        <p:sp>
          <p:nvSpPr>
            <p:cNvPr id="25" name="AutoShape 38"/>
            <p:cNvSpPr>
              <a:spLocks noChangeAspect="1" noChangeArrowheads="1" noTextEdit="1"/>
            </p:cNvSpPr>
            <p:nvPr/>
          </p:nvSpPr>
          <p:spPr bwMode="auto">
            <a:xfrm>
              <a:off x="2550" y="2182"/>
              <a:ext cx="6941" cy="51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37"/>
            <p:cNvSpPr>
              <a:spLocks noChangeArrowheads="1"/>
            </p:cNvSpPr>
            <p:nvPr/>
          </p:nvSpPr>
          <p:spPr bwMode="auto">
            <a:xfrm>
              <a:off x="4545" y="3239"/>
              <a:ext cx="686" cy="157"/>
            </a:xfrm>
            <a:prstGeom prst="rightArrow">
              <a:avLst>
                <a:gd name="adj1" fmla="val 50000"/>
                <a:gd name="adj2" fmla="val 109236"/>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027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 y="2182"/>
              <a:ext cx="1690" cy="2425"/>
            </a:xfrm>
            <a:prstGeom prst="rect">
              <a:avLst/>
            </a:prstGeom>
            <a:noFill/>
            <a:extLst>
              <a:ext uri="{909E8E84-426E-40DD-AFC4-6F175D3DCCD1}">
                <a14:hiddenFill xmlns:a14="http://schemas.microsoft.com/office/drawing/2010/main">
                  <a:solidFill>
                    <a:srgbClr val="FFFFFF"/>
                  </a:solidFill>
                </a14:hiddenFill>
              </a:ext>
            </a:extLst>
          </p:spPr>
        </p:pic>
        <p:sp>
          <p:nvSpPr>
            <p:cNvPr id="27" name="AutoShape 35"/>
            <p:cNvSpPr>
              <a:spLocks noChangeArrowheads="1"/>
            </p:cNvSpPr>
            <p:nvPr/>
          </p:nvSpPr>
          <p:spPr bwMode="auto">
            <a:xfrm>
              <a:off x="7077" y="3239"/>
              <a:ext cx="760" cy="157"/>
            </a:xfrm>
            <a:prstGeom prst="rightArrow">
              <a:avLst>
                <a:gd name="adj1" fmla="val 50000"/>
                <a:gd name="adj2" fmla="val 121019"/>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pic>
          <p:nvPicPr>
            <p:cNvPr id="10274"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 y="2182"/>
              <a:ext cx="1930" cy="2160"/>
            </a:xfrm>
            <a:prstGeom prst="rect">
              <a:avLst/>
            </a:prstGeom>
            <a:noFill/>
            <a:extLst>
              <a:ext uri="{909E8E84-426E-40DD-AFC4-6F175D3DCCD1}">
                <a14:hiddenFill xmlns:a14="http://schemas.microsoft.com/office/drawing/2010/main">
                  <a:solidFill>
                    <a:srgbClr val="FFFFFF"/>
                  </a:solidFill>
                </a14:hiddenFill>
              </a:ext>
            </a:extLst>
          </p:spPr>
        </p:pic>
        <p:pic>
          <p:nvPicPr>
            <p:cNvPr id="10273"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2" y="5113"/>
              <a:ext cx="2871" cy="1807"/>
            </a:xfrm>
            <a:prstGeom prst="rect">
              <a:avLst/>
            </a:prstGeom>
            <a:noFill/>
            <a:extLst>
              <a:ext uri="{909E8E84-426E-40DD-AFC4-6F175D3DCCD1}">
                <a14:hiddenFill xmlns:a14="http://schemas.microsoft.com/office/drawing/2010/main">
                  <a:solidFill>
                    <a:srgbClr val="FFFFFF"/>
                  </a:solidFill>
                </a14:hiddenFill>
              </a:ext>
            </a:extLst>
          </p:spPr>
        </p:pic>
        <p:sp>
          <p:nvSpPr>
            <p:cNvPr id="42" name="AutoShape 32"/>
            <p:cNvSpPr>
              <a:spLocks noChangeArrowheads="1"/>
            </p:cNvSpPr>
            <p:nvPr/>
          </p:nvSpPr>
          <p:spPr bwMode="auto">
            <a:xfrm>
              <a:off x="8426" y="4493"/>
              <a:ext cx="115" cy="620"/>
            </a:xfrm>
            <a:prstGeom prst="downArrow">
              <a:avLst>
                <a:gd name="adj1" fmla="val 50000"/>
                <a:gd name="adj2" fmla="val 134783"/>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3" name="AutoShape 31"/>
            <p:cNvSpPr>
              <a:spLocks noChangeArrowheads="1"/>
            </p:cNvSpPr>
            <p:nvPr/>
          </p:nvSpPr>
          <p:spPr bwMode="auto">
            <a:xfrm>
              <a:off x="5691" y="5811"/>
              <a:ext cx="891" cy="199"/>
            </a:xfrm>
            <a:prstGeom prst="leftArrow">
              <a:avLst>
                <a:gd name="adj1" fmla="val 50000"/>
                <a:gd name="adj2" fmla="val 111935"/>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44" name="Rectangle 30"/>
            <p:cNvSpPr>
              <a:spLocks noChangeArrowheads="1"/>
            </p:cNvSpPr>
            <p:nvPr/>
          </p:nvSpPr>
          <p:spPr bwMode="auto">
            <a:xfrm>
              <a:off x="3047" y="4316"/>
              <a:ext cx="1001" cy="4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数据源</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8" name="Rectangle 29"/>
            <p:cNvSpPr>
              <a:spLocks noChangeArrowheads="1"/>
            </p:cNvSpPr>
            <p:nvPr/>
          </p:nvSpPr>
          <p:spPr bwMode="auto">
            <a:xfrm>
              <a:off x="5353" y="4342"/>
              <a:ext cx="1724" cy="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127000"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数据采集及预处理</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3" name="Rectangle 28"/>
            <p:cNvSpPr>
              <a:spLocks noChangeArrowheads="1"/>
            </p:cNvSpPr>
            <p:nvPr/>
          </p:nvSpPr>
          <p:spPr bwMode="auto">
            <a:xfrm>
              <a:off x="7279" y="4607"/>
              <a:ext cx="1147" cy="3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8288"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重采样</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4" name="Rectangle 27"/>
            <p:cNvSpPr>
              <a:spLocks noChangeArrowheads="1"/>
            </p:cNvSpPr>
            <p:nvPr/>
          </p:nvSpPr>
          <p:spPr bwMode="auto">
            <a:xfrm>
              <a:off x="3678" y="6839"/>
              <a:ext cx="2134" cy="3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8288"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预测结果分析</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55" name="Rectangle 26"/>
            <p:cNvSpPr>
              <a:spLocks noChangeArrowheads="1"/>
            </p:cNvSpPr>
            <p:nvPr/>
          </p:nvSpPr>
          <p:spPr bwMode="auto">
            <a:xfrm>
              <a:off x="7161" y="6920"/>
              <a:ext cx="1570" cy="4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8288" algn="l" defTabSz="914400" rtl="0" eaLnBrk="1" fontAlgn="base" latinLnBrk="0" hangingPunct="1">
                <a:lnSpc>
                  <a:spcPct val="100000"/>
                </a:lnSpc>
                <a:spcBef>
                  <a:spcPct val="0"/>
                </a:spcBef>
                <a:spcAft>
                  <a:spcPct val="0"/>
                </a:spcAft>
                <a:buClrTx/>
                <a:buSzTx/>
                <a:buFontTx/>
                <a:buNone/>
                <a:tabLst/>
              </a:pPr>
              <a:r>
                <a:rPr kumimoji="0" lang="zh-CN" altLang="zh-CN" sz="1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预测模型</a:t>
              </a: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0265" name="Picture 25" descr="tim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0" y="2454"/>
              <a:ext cx="1995" cy="1754"/>
            </a:xfrm>
            <a:prstGeom prst="rect">
              <a:avLst/>
            </a:prstGeom>
            <a:noFill/>
            <a:extLst>
              <a:ext uri="{909E8E84-426E-40DD-AFC4-6F175D3DCCD1}">
                <a14:hiddenFill xmlns:a14="http://schemas.microsoft.com/office/drawing/2010/main">
                  <a:solidFill>
                    <a:srgbClr val="FFFFFF"/>
                  </a:solidFill>
                </a14:hiddenFill>
              </a:ext>
            </a:extLst>
          </p:spPr>
        </p:pic>
        <p:pic>
          <p:nvPicPr>
            <p:cNvPr id="10264" name="Picture 24" descr="2018-01-08 16-53-09屏幕截图_meitu_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8" y="5113"/>
              <a:ext cx="2033" cy="17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2804001"/>
      </p:ext>
    </p:extLst>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sp>
        <p:nvSpPr>
          <p:cNvPr id="44" name="文本框 43"/>
          <p:cNvSpPr txBox="1"/>
          <p:nvPr/>
        </p:nvSpPr>
        <p:spPr>
          <a:xfrm>
            <a:off x="2775588" y="103362"/>
            <a:ext cx="1295400" cy="369332"/>
          </a:xfrm>
          <a:prstGeom prst="rect">
            <a:avLst/>
          </a:prstGeom>
          <a:solidFill>
            <a:srgbClr val="0174AB"/>
          </a:solid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研究</a:t>
            </a:r>
            <a:r>
              <a:rPr lang="zh-CN" altLang="en-US" spc="300" dirty="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6" name="文本框 45"/>
          <p:cNvSpPr txBox="1"/>
          <p:nvPr/>
        </p:nvSpPr>
        <p:spPr>
          <a:xfrm>
            <a:off x="4264552" y="9706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7" name="文本框 46"/>
          <p:cNvSpPr txBox="1"/>
          <p:nvPr/>
        </p:nvSpPr>
        <p:spPr>
          <a:xfrm>
            <a:off x="5684750" y="103362"/>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8" name="直接连接符 47"/>
          <p:cNvCxnSpPr/>
          <p:nvPr/>
        </p:nvCxnSpPr>
        <p:spPr>
          <a:xfrm>
            <a:off x="2684103" y="9397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66531" y="907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559952" y="10336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 name="表格 1"/>
          <p:cNvGraphicFramePr>
            <a:graphicFrameLocks noGrp="1"/>
          </p:cNvGraphicFramePr>
          <p:nvPr>
            <p:extLst>
              <p:ext uri="{D42A27DB-BD31-4B8C-83A1-F6EECF244321}">
                <p14:modId xmlns:p14="http://schemas.microsoft.com/office/powerpoint/2010/main" val="1272754996"/>
              </p:ext>
            </p:extLst>
          </p:nvPr>
        </p:nvGraphicFramePr>
        <p:xfrm>
          <a:off x="679913" y="2376422"/>
          <a:ext cx="7784173" cy="2633472"/>
        </p:xfrm>
        <a:graphic>
          <a:graphicData uri="http://schemas.openxmlformats.org/drawingml/2006/table">
            <a:tbl>
              <a:tblPr firstRow="1" firstCol="1" bandRow="1">
                <a:tableStyleId>{9D7B26C5-4107-4FEC-AEDC-1716B250A1EF}</a:tableStyleId>
              </a:tblPr>
              <a:tblGrid>
                <a:gridCol w="1359443"/>
                <a:gridCol w="1555845"/>
                <a:gridCol w="1665026"/>
                <a:gridCol w="3203859"/>
              </a:tblGrid>
              <a:tr h="261917">
                <a:tc>
                  <a:txBody>
                    <a:bodyPr/>
                    <a:lstStyle/>
                    <a:p>
                      <a:pPr marR="266700" indent="127000" algn="l">
                        <a:lnSpc>
                          <a:spcPct val="120000"/>
                        </a:lnSpc>
                        <a:spcAft>
                          <a:spcPts val="0"/>
                        </a:spcAft>
                      </a:pPr>
                      <a:r>
                        <a:rPr lang="zh-CN" sz="1600" b="0" kern="100" dirty="0">
                          <a:effectLst/>
                        </a:rPr>
                        <a:t>含义</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记录总数（万）</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患者数目（万）</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相关数据</a:t>
                      </a:r>
                      <a:endParaRPr lang="zh-CN" sz="1600" b="0" kern="100" dirty="0">
                        <a:effectLst/>
                        <a:latin typeface="Times New Roman"/>
                        <a:ea typeface="宋体"/>
                      </a:endParaRPr>
                    </a:p>
                  </a:txBody>
                  <a:tcPr marL="68580" marR="68580" marT="0" marB="0"/>
                </a:tc>
              </a:tr>
              <a:tr h="261917">
                <a:tc>
                  <a:txBody>
                    <a:bodyPr/>
                    <a:lstStyle/>
                    <a:p>
                      <a:pPr indent="127000" algn="l">
                        <a:lnSpc>
                          <a:spcPct val="120000"/>
                        </a:lnSpc>
                        <a:spcAft>
                          <a:spcPts val="0"/>
                        </a:spcAft>
                      </a:pPr>
                      <a:r>
                        <a:rPr lang="zh-CN" sz="1600" b="0" kern="100">
                          <a:effectLst/>
                        </a:rPr>
                        <a:t>门诊记录表</a:t>
                      </a:r>
                      <a:endParaRPr lang="zh-CN" sz="1600" b="0" kern="100">
                        <a:effectLst/>
                        <a:latin typeface="Times New Roman"/>
                        <a:ea typeface="宋体"/>
                      </a:endParaRPr>
                    </a:p>
                  </a:txBody>
                  <a:tcPr marL="68580" marR="68580" marT="0" marB="0"/>
                </a:tc>
                <a:tc>
                  <a:txBody>
                    <a:bodyPr/>
                    <a:lstStyle/>
                    <a:p>
                      <a:pPr indent="66675" algn="l">
                        <a:lnSpc>
                          <a:spcPct val="120000"/>
                        </a:lnSpc>
                        <a:spcAft>
                          <a:spcPts val="0"/>
                        </a:spcAft>
                      </a:pPr>
                      <a:r>
                        <a:rPr lang="en-US" sz="1600" b="0" kern="100" dirty="0">
                          <a:effectLst/>
                        </a:rPr>
                        <a:t>30000</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en-US" sz="1600" b="0" kern="100" dirty="0">
                          <a:effectLst/>
                        </a:rPr>
                        <a:t>1500</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身高、体重、</a:t>
                      </a:r>
                      <a:r>
                        <a:rPr lang="en-US" sz="1600" b="0" kern="100" dirty="0">
                          <a:effectLst/>
                        </a:rPr>
                        <a:t>BMI</a:t>
                      </a:r>
                      <a:r>
                        <a:rPr lang="zh-CN" sz="1600" b="0" kern="100" dirty="0">
                          <a:effectLst/>
                        </a:rPr>
                        <a:t>、诊断描述等</a:t>
                      </a:r>
                      <a:endParaRPr lang="zh-CN" sz="1600" b="0" kern="100" dirty="0">
                        <a:effectLst/>
                        <a:latin typeface="Times New Roman"/>
                        <a:ea typeface="宋体"/>
                      </a:endParaRPr>
                    </a:p>
                  </a:txBody>
                  <a:tcPr marL="68580" marR="68580" marT="0" marB="0"/>
                </a:tc>
              </a:tr>
              <a:tr h="261917">
                <a:tc>
                  <a:txBody>
                    <a:bodyPr/>
                    <a:lstStyle/>
                    <a:p>
                      <a:pPr indent="127000" algn="l">
                        <a:lnSpc>
                          <a:spcPct val="120000"/>
                        </a:lnSpc>
                        <a:spcAft>
                          <a:spcPts val="0"/>
                        </a:spcAft>
                      </a:pPr>
                      <a:r>
                        <a:rPr lang="zh-CN" sz="1600" b="0" kern="100">
                          <a:effectLst/>
                        </a:rPr>
                        <a:t>个人信息表</a:t>
                      </a:r>
                      <a:endParaRPr lang="zh-CN" sz="1600" b="0" kern="100">
                        <a:effectLst/>
                        <a:latin typeface="Times New Roman"/>
                        <a:ea typeface="宋体"/>
                      </a:endParaRPr>
                    </a:p>
                  </a:txBody>
                  <a:tcPr marL="68580" marR="68580" marT="0" marB="0"/>
                </a:tc>
                <a:tc>
                  <a:txBody>
                    <a:bodyPr/>
                    <a:lstStyle/>
                    <a:p>
                      <a:pPr indent="66675" algn="l">
                        <a:lnSpc>
                          <a:spcPct val="120000"/>
                        </a:lnSpc>
                        <a:spcAft>
                          <a:spcPts val="0"/>
                        </a:spcAft>
                      </a:pPr>
                      <a:r>
                        <a:rPr lang="en-US" sz="1600" b="0" kern="100" dirty="0">
                          <a:effectLst/>
                        </a:rPr>
                        <a:t>1800</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en-US" sz="1600" b="0" kern="100" dirty="0">
                          <a:effectLst/>
                        </a:rPr>
                        <a:t>1500 </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性别、年龄、文化程度、婚姻状况、学历等</a:t>
                      </a:r>
                      <a:endParaRPr lang="zh-CN" sz="1600" b="0" kern="100" dirty="0">
                        <a:effectLst/>
                        <a:latin typeface="Times New Roman"/>
                        <a:ea typeface="宋体"/>
                      </a:endParaRPr>
                    </a:p>
                  </a:txBody>
                  <a:tcPr marL="68580" marR="68580" marT="0" marB="0"/>
                </a:tc>
              </a:tr>
              <a:tr h="435872">
                <a:tc>
                  <a:txBody>
                    <a:bodyPr/>
                    <a:lstStyle/>
                    <a:p>
                      <a:pPr indent="127000" algn="l">
                        <a:lnSpc>
                          <a:spcPct val="120000"/>
                        </a:lnSpc>
                        <a:spcAft>
                          <a:spcPts val="0"/>
                        </a:spcAft>
                      </a:pPr>
                      <a:r>
                        <a:rPr lang="zh-CN" sz="1600" b="0" kern="100">
                          <a:effectLst/>
                        </a:rPr>
                        <a:t>高血压表</a:t>
                      </a:r>
                      <a:endParaRPr lang="zh-CN" sz="1600" b="0" kern="100">
                        <a:effectLst/>
                        <a:latin typeface="Times New Roman"/>
                        <a:ea typeface="宋体"/>
                      </a:endParaRPr>
                    </a:p>
                  </a:txBody>
                  <a:tcPr marL="68580" marR="68580" marT="0" marB="0"/>
                </a:tc>
                <a:tc>
                  <a:txBody>
                    <a:bodyPr/>
                    <a:lstStyle/>
                    <a:p>
                      <a:pPr indent="66675" algn="l">
                        <a:lnSpc>
                          <a:spcPct val="120000"/>
                        </a:lnSpc>
                        <a:spcAft>
                          <a:spcPts val="0"/>
                        </a:spcAft>
                      </a:pPr>
                      <a:r>
                        <a:rPr lang="en-US" sz="1600" b="0" kern="100" dirty="0">
                          <a:effectLst/>
                        </a:rPr>
                        <a:t>44</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en-US" sz="1600" b="0" kern="100" dirty="0">
                          <a:effectLst/>
                        </a:rPr>
                        <a:t>12</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门诊机构、医院编码、高血压级别、呼吸频率、收缩压、舒张压、心率、各种并发症等</a:t>
                      </a:r>
                      <a:endParaRPr lang="zh-CN" sz="1600" b="0" kern="100" dirty="0">
                        <a:effectLst/>
                        <a:latin typeface="Times New Roman"/>
                        <a:ea typeface="宋体"/>
                      </a:endParaRPr>
                    </a:p>
                  </a:txBody>
                  <a:tcPr marL="68580" marR="68580" marT="0" marB="0"/>
                </a:tc>
              </a:tr>
              <a:tr h="249805">
                <a:tc>
                  <a:txBody>
                    <a:bodyPr/>
                    <a:lstStyle/>
                    <a:p>
                      <a:pPr indent="127000" algn="l">
                        <a:lnSpc>
                          <a:spcPct val="120000"/>
                        </a:lnSpc>
                        <a:spcAft>
                          <a:spcPts val="0"/>
                        </a:spcAft>
                      </a:pPr>
                      <a:r>
                        <a:rPr lang="zh-CN" sz="1600" b="0" kern="100">
                          <a:effectLst/>
                        </a:rPr>
                        <a:t>糖尿病表</a:t>
                      </a:r>
                      <a:endParaRPr lang="zh-CN" sz="1600" b="0" kern="100">
                        <a:effectLst/>
                        <a:latin typeface="Times New Roman"/>
                        <a:ea typeface="宋体"/>
                      </a:endParaRPr>
                    </a:p>
                  </a:txBody>
                  <a:tcPr marL="68580" marR="68580" marT="0" marB="0"/>
                </a:tc>
                <a:tc>
                  <a:txBody>
                    <a:bodyPr/>
                    <a:lstStyle/>
                    <a:p>
                      <a:pPr indent="66675" algn="l">
                        <a:lnSpc>
                          <a:spcPct val="120000"/>
                        </a:lnSpc>
                        <a:spcAft>
                          <a:spcPts val="0"/>
                        </a:spcAft>
                      </a:pPr>
                      <a:r>
                        <a:rPr lang="en-US" sz="1600" b="0" kern="100" dirty="0">
                          <a:effectLst/>
                        </a:rPr>
                        <a:t>12</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en-US" sz="1600" b="0" kern="100" dirty="0">
                          <a:effectLst/>
                        </a:rPr>
                        <a:t>6</a:t>
                      </a:r>
                      <a:endParaRPr lang="zh-CN" sz="1600" b="0" kern="100" dirty="0">
                        <a:effectLst/>
                        <a:latin typeface="Times New Roman"/>
                        <a:ea typeface="宋体"/>
                      </a:endParaRPr>
                    </a:p>
                  </a:txBody>
                  <a:tcPr marL="68580" marR="68580" marT="0" marB="0"/>
                </a:tc>
                <a:tc>
                  <a:txBody>
                    <a:bodyPr/>
                    <a:lstStyle/>
                    <a:p>
                      <a:pPr indent="127000" algn="l">
                        <a:lnSpc>
                          <a:spcPct val="120000"/>
                        </a:lnSpc>
                        <a:spcAft>
                          <a:spcPts val="0"/>
                        </a:spcAft>
                      </a:pPr>
                      <a:r>
                        <a:rPr lang="zh-CN" sz="1600" b="0" kern="100" dirty="0">
                          <a:effectLst/>
                        </a:rPr>
                        <a:t>呼吸频率、收缩压、舒张压、心率、各种并发症等</a:t>
                      </a:r>
                      <a:endParaRPr lang="zh-CN" sz="1600" b="0" kern="100" dirty="0">
                        <a:effectLst/>
                        <a:latin typeface="Times New Roman"/>
                        <a:ea typeface="宋体"/>
                      </a:endParaRPr>
                    </a:p>
                  </a:txBody>
                  <a:tcPr marL="68580" marR="68580" marT="0" marB="0"/>
                </a:tc>
              </a:tr>
            </a:tbl>
          </a:graphicData>
        </a:graphic>
      </p:graphicFrame>
      <p:sp>
        <p:nvSpPr>
          <p:cNvPr id="4" name="矩形 3"/>
          <p:cNvSpPr/>
          <p:nvPr/>
        </p:nvSpPr>
        <p:spPr>
          <a:xfrm>
            <a:off x="2774979" y="1886590"/>
            <a:ext cx="2909771" cy="338554"/>
          </a:xfrm>
          <a:prstGeom prst="rect">
            <a:avLst/>
          </a:prstGeom>
        </p:spPr>
        <p:txBody>
          <a:bodyPr wrap="none">
            <a:spAutoFit/>
          </a:bodyPr>
          <a:lstStyle/>
          <a:p>
            <a:pPr lvl="0" indent="266700" algn="ctr" fontAlgn="base">
              <a:spcBef>
                <a:spcPct val="0"/>
              </a:spcBef>
              <a:spcAft>
                <a:spcPct val="0"/>
              </a:spcAft>
            </a:pPr>
            <a:r>
              <a:rPr lang="zh-CN" altLang="zh-CN" sz="1600" dirty="0">
                <a:latin typeface="华文宋体" panose="02010600040101010101" pitchFamily="2" charset="-122"/>
                <a:ea typeface="华文宋体" panose="02010600040101010101" pitchFamily="2" charset="-122"/>
                <a:cs typeface="Times New Roman" pitchFamily="18" charset="0"/>
              </a:rPr>
              <a:t>表</a:t>
            </a:r>
            <a:r>
              <a:rPr lang="zh-CN" altLang="en-US" sz="1600" dirty="0">
                <a:latin typeface="华文宋体" panose="02010600040101010101" pitchFamily="2" charset="-122"/>
                <a:ea typeface="华文宋体" panose="02010600040101010101" pitchFamily="2" charset="-122"/>
                <a:cs typeface="Times New Roman" pitchFamily="18" charset="0"/>
              </a:rPr>
              <a:t> </a:t>
            </a:r>
            <a:r>
              <a:rPr lang="en-US" altLang="zh-CN" sz="1600" dirty="0" smtClean="0">
                <a:latin typeface="华文宋体" panose="02010600040101010101" pitchFamily="2" charset="-122"/>
                <a:ea typeface="华文宋体" panose="02010600040101010101" pitchFamily="2" charset="-122"/>
                <a:cs typeface="Times New Roman" pitchFamily="18" charset="0"/>
              </a:rPr>
              <a:t>1 </a:t>
            </a:r>
            <a:r>
              <a:rPr lang="zh-CN" altLang="en-US" sz="1600" dirty="0">
                <a:latin typeface="华文宋体" panose="02010600040101010101" pitchFamily="2" charset="-122"/>
                <a:ea typeface="华文宋体" panose="02010600040101010101" pitchFamily="2" charset="-122"/>
                <a:cs typeface="Times New Roman" pitchFamily="18" charset="0"/>
              </a:rPr>
              <a:t>原始医疗数据来源说明</a:t>
            </a:r>
            <a:endParaRPr lang="zh-CN" altLang="en-US" sz="1200" dirty="0">
              <a:latin typeface="华文宋体" panose="02010600040101010101" pitchFamily="2" charset="-122"/>
              <a:ea typeface="华文宋体" panose="02010600040101010101" pitchFamily="2" charset="-122"/>
              <a:cs typeface="宋体" pitchFamily="2" charset="-122"/>
            </a:endParaRPr>
          </a:p>
        </p:txBody>
      </p:sp>
      <p:sp>
        <p:nvSpPr>
          <p:cNvPr id="7" name="矩形 6"/>
          <p:cNvSpPr/>
          <p:nvPr/>
        </p:nvSpPr>
        <p:spPr>
          <a:xfrm>
            <a:off x="261926" y="833950"/>
            <a:ext cx="8005252" cy="738344"/>
          </a:xfrm>
          <a:prstGeom prst="rect">
            <a:avLst/>
          </a:prstGeom>
        </p:spPr>
        <p:txBody>
          <a:bodyPr wrap="square">
            <a:spAutoFit/>
          </a:bodyPr>
          <a:lstStyle/>
          <a:p>
            <a:pPr>
              <a:lnSpc>
                <a:spcPct val="120000"/>
              </a:lnSpc>
            </a:pPr>
            <a:r>
              <a:rPr lang="en-US" altLang="zh-CN" dirty="0"/>
              <a:t> </a:t>
            </a:r>
            <a:r>
              <a:rPr lang="en-US" altLang="zh-CN" dirty="0" smtClean="0"/>
              <a:t>       </a:t>
            </a:r>
            <a:r>
              <a:rPr lang="zh-CN" altLang="zh-CN" dirty="0" smtClean="0">
                <a:latin typeface="华文宋体" panose="02010600040101010101" pitchFamily="2" charset="-122"/>
                <a:ea typeface="华文宋体" panose="02010600040101010101" pitchFamily="2" charset="-122"/>
              </a:rPr>
              <a:t>研究</a:t>
            </a:r>
            <a:r>
              <a:rPr lang="zh-CN" altLang="zh-CN" dirty="0">
                <a:latin typeface="华文宋体" panose="02010600040101010101" pitchFamily="2" charset="-122"/>
                <a:ea typeface="华文宋体" panose="02010600040101010101" pitchFamily="2" charset="-122"/>
              </a:rPr>
              <a:t>的心血管疾病数据</a:t>
            </a:r>
            <a:r>
              <a:rPr lang="zh-CN" altLang="zh-CN" dirty="0" smtClean="0">
                <a:latin typeface="华文宋体" panose="02010600040101010101" pitchFamily="2" charset="-122"/>
                <a:ea typeface="华文宋体" panose="02010600040101010101" pitchFamily="2" charset="-122"/>
              </a:rPr>
              <a:t>集</a:t>
            </a:r>
            <a:r>
              <a:rPr lang="zh-CN" altLang="en-US" dirty="0" smtClean="0">
                <a:latin typeface="华文宋体" panose="02010600040101010101" pitchFamily="2" charset="-122"/>
                <a:ea typeface="华文宋体" panose="02010600040101010101" pitchFamily="2" charset="-122"/>
              </a:rPr>
              <a:t>来源于</a:t>
            </a:r>
            <a:r>
              <a:rPr lang="zh-CN" altLang="zh-CN" dirty="0" smtClean="0">
                <a:latin typeface="华文宋体" panose="02010600040101010101" pitchFamily="2" charset="-122"/>
                <a:ea typeface="华文宋体" panose="02010600040101010101" pitchFamily="2" charset="-122"/>
              </a:rPr>
              <a:t>一</a:t>
            </a:r>
            <a:r>
              <a:rPr lang="zh-CN" altLang="zh-CN" dirty="0">
                <a:latin typeface="华文宋体" panose="02010600040101010101" pitchFamily="2" charset="-122"/>
                <a:ea typeface="华文宋体" panose="02010600040101010101" pitchFamily="2" charset="-122"/>
              </a:rPr>
              <a:t>个城市所有医疗机构所拥有的全部高血压、糖尿病患者的医疗</a:t>
            </a:r>
            <a:r>
              <a:rPr lang="zh-CN" altLang="zh-CN" dirty="0" smtClean="0">
                <a:latin typeface="华文宋体" panose="02010600040101010101" pitchFamily="2" charset="-122"/>
                <a:ea typeface="华文宋体" panose="02010600040101010101" pitchFamily="2" charset="-122"/>
              </a:rPr>
              <a:t>数据。</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109351183"/>
      </p:ext>
    </p:extLst>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0"/>
            <a:ext cx="9144000" cy="557154"/>
          </a:xfrm>
          <a:prstGeom prst="rect">
            <a:avLst/>
          </a:prstGeom>
          <a:solidFill>
            <a:srgbClr val="0174AB"/>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0" name="矩形 39"/>
          <p:cNvSpPr/>
          <p:nvPr/>
        </p:nvSpPr>
        <p:spPr>
          <a:xfrm>
            <a:off x="1310539" y="97061"/>
            <a:ext cx="1237387" cy="3567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1" name="文本框 40"/>
          <p:cNvSpPr txBox="1"/>
          <p:nvPr/>
        </p:nvSpPr>
        <p:spPr>
          <a:xfrm>
            <a:off x="0" y="93911"/>
            <a:ext cx="1282527"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论文绪论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2" name="直接连接符 41"/>
          <p:cNvCxnSpPr/>
          <p:nvPr/>
        </p:nvCxnSpPr>
        <p:spPr>
          <a:xfrm>
            <a:off x="1253951" y="93911"/>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303056" y="93911"/>
            <a:ext cx="1252353" cy="369332"/>
          </a:xfrm>
          <a:prstGeom prst="rect">
            <a:avLst/>
          </a:prstGeom>
          <a:solidFill>
            <a:schemeClr val="bg1"/>
          </a:solidFill>
        </p:spPr>
        <p:txBody>
          <a:bodyPr wrap="square" rtlCol="0">
            <a:spAutoFit/>
          </a:bodyPr>
          <a:lstStyle/>
          <a:p>
            <a:pPr algn="ctr"/>
            <a:r>
              <a:rPr lang="zh-CN" altLang="en-US" spc="300" dirty="0">
                <a:latin typeface="华文宋体" panose="02010600040101010101" pitchFamily="2" charset="-122"/>
                <a:ea typeface="华文宋体" panose="02010600040101010101" pitchFamily="2" charset="-122"/>
              </a:rPr>
              <a:t>研究内容</a:t>
            </a:r>
            <a:endParaRPr lang="zh-HK" altLang="en-US" spc="300" dirty="0">
              <a:latin typeface="华文宋体" panose="02010600040101010101" pitchFamily="2" charset="-122"/>
              <a:ea typeface="华文宋体" panose="02010600040101010101" pitchFamily="2" charset="-122"/>
            </a:endParaRPr>
          </a:p>
        </p:txBody>
      </p:sp>
      <p:sp>
        <p:nvSpPr>
          <p:cNvPr id="44" name="文本框 43"/>
          <p:cNvSpPr txBox="1"/>
          <p:nvPr/>
        </p:nvSpPr>
        <p:spPr>
          <a:xfrm>
            <a:off x="2775588" y="103362"/>
            <a:ext cx="1295400" cy="369332"/>
          </a:xfrm>
          <a:prstGeom prst="rect">
            <a:avLst/>
          </a:prstGeom>
          <a:solidFill>
            <a:srgbClr val="0174AB"/>
          </a:solid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研究</a:t>
            </a:r>
            <a:r>
              <a:rPr lang="zh-CN" altLang="en-US" spc="300" dirty="0">
                <a:solidFill>
                  <a:schemeClr val="bg1"/>
                </a:solidFill>
                <a:latin typeface="华文宋体" panose="02010600040101010101" pitchFamily="2" charset="-122"/>
                <a:ea typeface="华文宋体" panose="02010600040101010101" pitchFamily="2" charset="-122"/>
              </a:rPr>
              <a:t>结果</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6" name="文本框 45"/>
          <p:cNvSpPr txBox="1"/>
          <p:nvPr/>
        </p:nvSpPr>
        <p:spPr>
          <a:xfrm>
            <a:off x="4264552" y="97061"/>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盲审问题</a:t>
            </a:r>
            <a:endParaRPr lang="zh-HK" altLang="en-US" spc="300" dirty="0">
              <a:solidFill>
                <a:schemeClr val="bg1"/>
              </a:solidFill>
              <a:latin typeface="华文宋体" panose="02010600040101010101" pitchFamily="2" charset="-122"/>
              <a:ea typeface="华文宋体" panose="02010600040101010101" pitchFamily="2" charset="-122"/>
            </a:endParaRPr>
          </a:p>
        </p:txBody>
      </p:sp>
      <p:sp>
        <p:nvSpPr>
          <p:cNvPr id="47" name="文本框 46"/>
          <p:cNvSpPr txBox="1"/>
          <p:nvPr/>
        </p:nvSpPr>
        <p:spPr>
          <a:xfrm>
            <a:off x="5684750" y="103362"/>
            <a:ext cx="1295400" cy="369332"/>
          </a:xfrm>
          <a:prstGeom prst="rect">
            <a:avLst/>
          </a:prstGeom>
          <a:noFill/>
        </p:spPr>
        <p:txBody>
          <a:bodyPr wrap="square" rtlCol="0">
            <a:spAutoFit/>
          </a:bodyPr>
          <a:lstStyle/>
          <a:p>
            <a:r>
              <a:rPr lang="zh-CN" altLang="en-US" spc="300" dirty="0" smtClean="0">
                <a:solidFill>
                  <a:schemeClr val="bg1"/>
                </a:solidFill>
                <a:latin typeface="华文宋体" panose="02010600040101010101" pitchFamily="2" charset="-122"/>
                <a:ea typeface="华文宋体" panose="02010600040101010101" pitchFamily="2" charset="-122"/>
              </a:rPr>
              <a:t>论文</a:t>
            </a:r>
            <a:r>
              <a:rPr lang="zh-CN" altLang="en-US" spc="300" dirty="0">
                <a:solidFill>
                  <a:schemeClr val="bg1"/>
                </a:solidFill>
                <a:latin typeface="华文宋体" panose="02010600040101010101" pitchFamily="2" charset="-122"/>
                <a:ea typeface="华文宋体" panose="02010600040101010101" pitchFamily="2" charset="-122"/>
              </a:rPr>
              <a:t>结论</a:t>
            </a:r>
            <a:endParaRPr lang="zh-HK" altLang="en-US" spc="300" dirty="0">
              <a:solidFill>
                <a:schemeClr val="bg1"/>
              </a:solidFill>
              <a:latin typeface="华文宋体" panose="02010600040101010101" pitchFamily="2" charset="-122"/>
              <a:ea typeface="华文宋体" panose="02010600040101010101" pitchFamily="2" charset="-122"/>
            </a:endParaRPr>
          </a:p>
        </p:txBody>
      </p:sp>
      <p:cxnSp>
        <p:nvCxnSpPr>
          <p:cNvPr id="48" name="直接连接符 47"/>
          <p:cNvCxnSpPr/>
          <p:nvPr/>
        </p:nvCxnSpPr>
        <p:spPr>
          <a:xfrm>
            <a:off x="2684103" y="93974"/>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4166531" y="90759"/>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5559952" y="103362"/>
            <a:ext cx="0" cy="36303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a:graphicFrameLocks noGrp="1"/>
          </p:cNvGraphicFramePr>
          <p:nvPr>
            <p:extLst>
              <p:ext uri="{D42A27DB-BD31-4B8C-83A1-F6EECF244321}">
                <p14:modId xmlns:p14="http://schemas.microsoft.com/office/powerpoint/2010/main" val="2046475662"/>
              </p:ext>
            </p:extLst>
          </p:nvPr>
        </p:nvGraphicFramePr>
        <p:xfrm>
          <a:off x="641263" y="2341989"/>
          <a:ext cx="7671724" cy="2804160"/>
        </p:xfrm>
        <a:graphic>
          <a:graphicData uri="http://schemas.openxmlformats.org/drawingml/2006/table">
            <a:tbl>
              <a:tblPr firstRow="1" firstCol="1" bandRow="1">
                <a:tableStyleId>{9D7B26C5-4107-4FEC-AEDC-1716B250A1EF}</a:tableStyleId>
              </a:tblPr>
              <a:tblGrid>
                <a:gridCol w="2330415"/>
                <a:gridCol w="5341309"/>
              </a:tblGrid>
              <a:tr h="278026">
                <a:tc>
                  <a:txBody>
                    <a:bodyPr/>
                    <a:lstStyle/>
                    <a:p>
                      <a:pPr indent="266700" algn="just">
                        <a:lnSpc>
                          <a:spcPct val="115000"/>
                        </a:lnSpc>
                        <a:spcAft>
                          <a:spcPts val="0"/>
                        </a:spcAft>
                      </a:pPr>
                      <a:r>
                        <a:rPr lang="zh-CN" sz="1600" b="0" kern="100" dirty="0">
                          <a:effectLst/>
                        </a:rPr>
                        <a:t>心血管疾病</a:t>
                      </a:r>
                      <a:endParaRPr lang="zh-CN" sz="1600" b="0" kern="100" dirty="0">
                        <a:effectLst/>
                        <a:latin typeface="Times New Roman"/>
                        <a:ea typeface="宋体"/>
                      </a:endParaRPr>
                    </a:p>
                  </a:txBody>
                  <a:tcPr marL="68580" marR="68580" marT="0" marB="0"/>
                </a:tc>
                <a:tc>
                  <a:txBody>
                    <a:bodyPr/>
                    <a:lstStyle/>
                    <a:p>
                      <a:pPr indent="200025" algn="just">
                        <a:lnSpc>
                          <a:spcPct val="115000"/>
                        </a:lnSpc>
                        <a:spcAft>
                          <a:spcPts val="0"/>
                        </a:spcAft>
                      </a:pPr>
                      <a:r>
                        <a:rPr lang="zh-CN" sz="1600" b="0" kern="100">
                          <a:effectLst/>
                        </a:rPr>
                        <a:t>患者人数</a:t>
                      </a:r>
                      <a:endParaRPr lang="zh-CN" sz="1600" b="0" kern="10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dirty="0">
                          <a:effectLst/>
                        </a:rPr>
                        <a:t>脑卒中</a:t>
                      </a:r>
                      <a:endParaRPr lang="zh-CN" sz="1600" b="0" kern="100" dirty="0">
                        <a:effectLst/>
                        <a:latin typeface="Times New Roman"/>
                        <a:ea typeface="宋体"/>
                      </a:endParaRPr>
                    </a:p>
                  </a:txBody>
                  <a:tcPr marL="68580" marR="68580" marT="0" marB="0"/>
                </a:tc>
                <a:tc>
                  <a:txBody>
                    <a:bodyPr/>
                    <a:lstStyle/>
                    <a:p>
                      <a:pPr indent="259715" algn="l">
                        <a:lnSpc>
                          <a:spcPct val="115000"/>
                        </a:lnSpc>
                        <a:spcAft>
                          <a:spcPts val="0"/>
                        </a:spcAft>
                      </a:pPr>
                      <a:r>
                        <a:rPr lang="en-US" sz="1600" b="0" kern="100">
                          <a:effectLst/>
                        </a:rPr>
                        <a:t>7809</a:t>
                      </a:r>
                      <a:endParaRPr lang="zh-CN" sz="1600" b="0" kern="10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dirty="0">
                          <a:effectLst/>
                        </a:rPr>
                        <a:t>心衰</a:t>
                      </a:r>
                      <a:endParaRPr lang="zh-CN" sz="1600" b="0" kern="100" dirty="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a:effectLst/>
                        </a:rPr>
                        <a:t>1079</a:t>
                      </a:r>
                      <a:endParaRPr lang="zh-CN" sz="1600" b="0" kern="10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dirty="0">
                          <a:effectLst/>
                        </a:rPr>
                        <a:t>心梗</a:t>
                      </a:r>
                      <a:endParaRPr lang="zh-CN" sz="1600" b="0" kern="100" dirty="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1030</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dirty="0">
                          <a:effectLst/>
                        </a:rPr>
                        <a:t>肾衰</a:t>
                      </a:r>
                      <a:endParaRPr lang="zh-CN" sz="1600" b="0" kern="100" dirty="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1168</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a:effectLst/>
                        </a:rPr>
                        <a:t>心肌缺血</a:t>
                      </a:r>
                      <a:endParaRPr lang="zh-CN" sz="1600" b="0" kern="10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1137</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a:effectLst/>
                        </a:rPr>
                        <a:t>心脏功能病变</a:t>
                      </a:r>
                      <a:endParaRPr lang="zh-CN" sz="1600" b="0" kern="10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3062</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a:effectLst/>
                        </a:rPr>
                        <a:t>冠心病</a:t>
                      </a:r>
                      <a:endParaRPr lang="zh-CN" sz="1600" b="0" kern="10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16761</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a:effectLst/>
                        </a:rPr>
                        <a:t>高血压</a:t>
                      </a:r>
                      <a:endParaRPr lang="zh-CN" sz="1600" b="0" kern="10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123019</a:t>
                      </a:r>
                      <a:endParaRPr lang="zh-CN" sz="1600" b="0" kern="100" dirty="0">
                        <a:effectLst/>
                        <a:latin typeface="Times New Roman"/>
                        <a:ea typeface="宋体"/>
                      </a:endParaRPr>
                    </a:p>
                  </a:txBody>
                  <a:tcPr marL="68580" marR="68580" marT="0" marB="0"/>
                </a:tc>
              </a:tr>
              <a:tr h="278026">
                <a:tc>
                  <a:txBody>
                    <a:bodyPr/>
                    <a:lstStyle/>
                    <a:p>
                      <a:pPr indent="266700" algn="just">
                        <a:lnSpc>
                          <a:spcPct val="115000"/>
                        </a:lnSpc>
                        <a:spcAft>
                          <a:spcPts val="0"/>
                        </a:spcAft>
                      </a:pPr>
                      <a:r>
                        <a:rPr lang="zh-CN" sz="1600" b="0" kern="100">
                          <a:effectLst/>
                        </a:rPr>
                        <a:t>糖尿病</a:t>
                      </a:r>
                      <a:endParaRPr lang="zh-CN" sz="1600" b="0" kern="100">
                        <a:effectLst/>
                        <a:latin typeface="Times New Roman"/>
                        <a:ea typeface="宋体"/>
                      </a:endParaRPr>
                    </a:p>
                  </a:txBody>
                  <a:tcPr marL="68580" marR="68580" marT="0" marB="0"/>
                </a:tc>
                <a:tc>
                  <a:txBody>
                    <a:bodyPr/>
                    <a:lstStyle/>
                    <a:p>
                      <a:pPr indent="266700" algn="l">
                        <a:lnSpc>
                          <a:spcPct val="115000"/>
                        </a:lnSpc>
                        <a:spcAft>
                          <a:spcPts val="0"/>
                        </a:spcAft>
                      </a:pPr>
                      <a:r>
                        <a:rPr lang="en-US" sz="1600" b="0" kern="100" dirty="0">
                          <a:effectLst/>
                        </a:rPr>
                        <a:t>65798</a:t>
                      </a:r>
                      <a:endParaRPr lang="zh-CN" sz="1600" b="0" kern="100" dirty="0">
                        <a:effectLst/>
                        <a:latin typeface="Times New Roman"/>
                        <a:ea typeface="宋体"/>
                      </a:endParaRPr>
                    </a:p>
                  </a:txBody>
                  <a:tcPr marL="68580" marR="68580" marT="0" marB="0"/>
                </a:tc>
              </a:tr>
            </a:tbl>
          </a:graphicData>
        </a:graphic>
      </p:graphicFrame>
      <p:sp>
        <p:nvSpPr>
          <p:cNvPr id="6" name="Rectangle 2"/>
          <p:cNvSpPr>
            <a:spLocks noChangeArrowheads="1"/>
          </p:cNvSpPr>
          <p:nvPr/>
        </p:nvSpPr>
        <p:spPr bwMode="auto">
          <a:xfrm>
            <a:off x="3174013" y="2003435"/>
            <a:ext cx="285847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fontAlgn="base">
              <a:spcBef>
                <a:spcPct val="0"/>
              </a:spcBef>
              <a:spcAft>
                <a:spcPct val="0"/>
              </a:spcAft>
              <a:defRPr>
                <a:solidFill>
                  <a:schemeClr val="tx1"/>
                </a:solidFill>
                <a:latin typeface="Arial" pitchFamily="34" charset="0"/>
                <a:ea typeface="宋体" pitchFamily="2" charset="-122"/>
                <a:cs typeface="宋体" pitchFamily="2" charset="-122"/>
              </a:defRPr>
            </a:lvl1pPr>
            <a:lvl2pPr fontAlgn="base">
              <a:spcBef>
                <a:spcPct val="0"/>
              </a:spcBef>
              <a:spcAft>
                <a:spcPct val="0"/>
              </a:spcAft>
              <a:defRPr>
                <a:solidFill>
                  <a:schemeClr val="tx1"/>
                </a:solidFill>
                <a:latin typeface="Arial" pitchFamily="34" charset="0"/>
                <a:ea typeface="宋体" pitchFamily="2" charset="-122"/>
                <a:cs typeface="宋体" pitchFamily="2" charset="-122"/>
              </a:defRPr>
            </a:lvl2pPr>
            <a:lvl3pPr fontAlgn="base">
              <a:spcBef>
                <a:spcPct val="0"/>
              </a:spcBef>
              <a:spcAft>
                <a:spcPct val="0"/>
              </a:spcAft>
              <a:defRPr>
                <a:solidFill>
                  <a:schemeClr val="tx1"/>
                </a:solidFill>
                <a:latin typeface="Arial" pitchFamily="34" charset="0"/>
                <a:ea typeface="宋体" pitchFamily="2" charset="-122"/>
                <a:cs typeface="宋体" pitchFamily="2" charset="-122"/>
              </a:defRPr>
            </a:lvl3pPr>
            <a:lvl4pPr fontAlgn="base">
              <a:spcBef>
                <a:spcPct val="0"/>
              </a:spcBef>
              <a:spcAft>
                <a:spcPct val="0"/>
              </a:spcAft>
              <a:defRPr>
                <a:solidFill>
                  <a:schemeClr val="tx1"/>
                </a:solidFill>
                <a:latin typeface="Arial" pitchFamily="34" charset="0"/>
                <a:ea typeface="宋体" pitchFamily="2" charset="-122"/>
                <a:cs typeface="宋体" pitchFamily="2" charset="-122"/>
              </a:defRPr>
            </a:lvl4pPr>
            <a:lvl5pPr fontAlgn="base">
              <a:spcBef>
                <a:spcPct val="0"/>
              </a:spcBef>
              <a:spcAft>
                <a:spcPct val="0"/>
              </a:spcAft>
              <a:defRPr>
                <a:solidFill>
                  <a:schemeClr val="tx1"/>
                </a:solidFill>
                <a:latin typeface="Arial" pitchFamily="34" charset="0"/>
                <a:ea typeface="宋体" pitchFamily="2" charset="-122"/>
                <a:cs typeface="宋体" pitchFamily="2" charset="-122"/>
              </a:defRPr>
            </a:lvl5pPr>
            <a:lvl6pPr fontAlgn="base">
              <a:spcBef>
                <a:spcPct val="0"/>
              </a:spcBef>
              <a:spcAft>
                <a:spcPct val="0"/>
              </a:spcAft>
              <a:defRPr>
                <a:solidFill>
                  <a:schemeClr val="tx1"/>
                </a:solidFill>
                <a:latin typeface="Arial" pitchFamily="34" charset="0"/>
                <a:ea typeface="宋体" pitchFamily="2" charset="-122"/>
                <a:cs typeface="宋体" pitchFamily="2" charset="-122"/>
              </a:defRPr>
            </a:lvl6pPr>
            <a:lvl7pPr fontAlgn="base">
              <a:spcBef>
                <a:spcPct val="0"/>
              </a:spcBef>
              <a:spcAft>
                <a:spcPct val="0"/>
              </a:spcAft>
              <a:defRPr>
                <a:solidFill>
                  <a:schemeClr val="tx1"/>
                </a:solidFill>
                <a:latin typeface="Arial" pitchFamily="34" charset="0"/>
                <a:ea typeface="宋体" pitchFamily="2" charset="-122"/>
                <a:cs typeface="宋体" pitchFamily="2" charset="-122"/>
              </a:defRPr>
            </a:lvl7pPr>
            <a:lvl8pPr fontAlgn="base">
              <a:spcBef>
                <a:spcPct val="0"/>
              </a:spcBef>
              <a:spcAft>
                <a:spcPct val="0"/>
              </a:spcAft>
              <a:defRPr>
                <a:solidFill>
                  <a:schemeClr val="tx1"/>
                </a:solidFill>
                <a:latin typeface="Arial" pitchFamily="34" charset="0"/>
                <a:ea typeface="宋体" pitchFamily="2" charset="-122"/>
                <a:cs typeface="宋体" pitchFamily="2" charset="-122"/>
              </a:defRPr>
            </a:lvl8pPr>
            <a:lvl9pPr fontAlgn="base">
              <a:spcBef>
                <a:spcPct val="0"/>
              </a:spcBef>
              <a:spcAft>
                <a:spcPct val="0"/>
              </a:spcAft>
              <a:defRPr>
                <a:solidFill>
                  <a:schemeClr val="tx1"/>
                </a:solidFill>
                <a:latin typeface="Arial" pitchFamily="34" charset="0"/>
                <a:ea typeface="宋体" pitchFamily="2" charset="-122"/>
                <a:cs typeface="宋体" pitchFamily="2" charset="-122"/>
              </a:defRPr>
            </a:lvl9p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表</a:t>
            </a:r>
            <a:r>
              <a:rPr lang="en-US" altLang="zh-CN" sz="1600" dirty="0">
                <a:latin typeface="华文宋体" panose="02010600040101010101" pitchFamily="2" charset="-122"/>
                <a:ea typeface="华文宋体" panose="02010600040101010101" pitchFamily="2" charset="-122"/>
                <a:cs typeface="Times New Roman" pitchFamily="18" charset="0"/>
              </a:rPr>
              <a:t>2</a:t>
            </a:r>
            <a:r>
              <a:rPr kumimoji="0" lang="en-US" altLang="zh-CN"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 </a:t>
            </a:r>
            <a:r>
              <a:rPr kumimoji="0" lang="zh-CN" altLang="en-US" sz="1600" b="0" i="0" u="none" strike="noStrike" cap="none" normalizeH="0" baseline="0" dirty="0" smtClean="0">
                <a:ln>
                  <a:noFill/>
                </a:ln>
                <a:effectLst/>
                <a:latin typeface="华文宋体" panose="02010600040101010101" pitchFamily="2" charset="-122"/>
                <a:ea typeface="华文宋体" panose="02010600040101010101" pitchFamily="2" charset="-122"/>
                <a:cs typeface="Times New Roman" pitchFamily="18" charset="0"/>
              </a:rPr>
              <a:t>多标签分类中预测目标</a:t>
            </a:r>
            <a:endParaRPr kumimoji="0" lang="zh-CN" altLang="en-US" sz="1200" b="0" i="0" u="none" strike="noStrike" cap="none" normalizeH="0" baseline="0" dirty="0" smtClean="0">
              <a:ln>
                <a:noFill/>
              </a:ln>
              <a:effectLst/>
              <a:latin typeface="华文宋体" panose="02010600040101010101" pitchFamily="2" charset="-122"/>
              <a:ea typeface="华文宋体" panose="02010600040101010101" pitchFamily="2" charset="-122"/>
            </a:endParaRPr>
          </a:p>
        </p:txBody>
      </p:sp>
      <p:sp>
        <p:nvSpPr>
          <p:cNvPr id="7" name="矩形 6"/>
          <p:cNvSpPr/>
          <p:nvPr/>
        </p:nvSpPr>
        <p:spPr>
          <a:xfrm>
            <a:off x="261926" y="833950"/>
            <a:ext cx="8005252" cy="757130"/>
          </a:xfrm>
          <a:prstGeom prst="rect">
            <a:avLst/>
          </a:prstGeom>
        </p:spPr>
        <p:txBody>
          <a:bodyPr wrap="square">
            <a:spAutoFit/>
          </a:bodyPr>
          <a:lstStyle/>
          <a:p>
            <a:pPr>
              <a:lnSpc>
                <a:spcPct val="120000"/>
              </a:lnSpc>
            </a:pPr>
            <a:r>
              <a:rPr lang="en-US" altLang="zh-CN" dirty="0"/>
              <a:t> </a:t>
            </a:r>
            <a:r>
              <a:rPr lang="en-US" altLang="zh-CN" dirty="0" smtClean="0"/>
              <a:t>       </a:t>
            </a:r>
            <a:r>
              <a:rPr lang="zh-CN" altLang="en-US" dirty="0" smtClean="0">
                <a:latin typeface="华文宋体" panose="02010600040101010101" pitchFamily="2" charset="-122"/>
                <a:ea typeface="华文宋体" panose="02010600040101010101" pitchFamily="2" charset="-122"/>
              </a:rPr>
              <a:t>通过疾病归类、统计分析，确定心血管疾病数据集。有</a:t>
            </a:r>
            <a:r>
              <a:rPr lang="zh-CN" altLang="en-US" dirty="0">
                <a:latin typeface="华文宋体" panose="02010600040101010101" pitchFamily="2" charset="-122"/>
                <a:ea typeface="华文宋体" panose="02010600040101010101" pitchFamily="2" charset="-122"/>
              </a:rPr>
              <a:t>的心血管疾病对应的人数太少不考虑加入多标签</a:t>
            </a:r>
            <a:r>
              <a:rPr lang="zh-CN" altLang="en-US" dirty="0" smtClean="0">
                <a:latin typeface="华文宋体" panose="02010600040101010101" pitchFamily="2" charset="-122"/>
                <a:ea typeface="华文宋体" panose="02010600040101010101" pitchFamily="2" charset="-122"/>
              </a:rPr>
              <a:t>集合。</a:t>
            </a:r>
            <a:endParaRPr lang="zh-CN" altLang="en-US"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1059605478"/>
      </p:ext>
    </p:extLst>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5465</TotalTime>
  <Words>2725</Words>
  <Application>Microsoft Office PowerPoint</Application>
  <PresentationFormat>全屏显示(4:3)</PresentationFormat>
  <Paragraphs>528</Paragraphs>
  <Slides>31</Slides>
  <Notes>2</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31</vt:i4>
      </vt:variant>
    </vt:vector>
  </HeadingPairs>
  <TitlesOfParts>
    <vt:vector size="35" baseType="lpstr">
      <vt:lpstr>Office 主题</vt:lpstr>
      <vt:lpstr>3_Office 主题</vt:lpstr>
      <vt:lpstr>Equation</vt:lpstr>
      <vt:lpstr>工作表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dc:description>第一PPT模板网-WWW.1PPT.COM</dc:description>
  <cp:lastModifiedBy>Windows 用户</cp:lastModifiedBy>
  <cp:revision>241</cp:revision>
  <dcterms:created xsi:type="dcterms:W3CDTF">2015-02-19T23:46:49Z</dcterms:created>
  <dcterms:modified xsi:type="dcterms:W3CDTF">2018-05-21T09:09:20Z</dcterms:modified>
</cp:coreProperties>
</file>