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60" r:id="rId4"/>
    <p:sldId id="266" r:id="rId5"/>
    <p:sldId id="293" r:id="rId6"/>
    <p:sldId id="275" r:id="rId7"/>
    <p:sldId id="280" r:id="rId8"/>
    <p:sldId id="268" r:id="rId9"/>
    <p:sldId id="291" r:id="rId10"/>
    <p:sldId id="317" r:id="rId11"/>
    <p:sldId id="286" r:id="rId12"/>
    <p:sldId id="290" r:id="rId13"/>
    <p:sldId id="274" r:id="rId14"/>
    <p:sldId id="288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74AB"/>
    <a:srgbClr val="666666"/>
    <a:srgbClr val="9F9D9A"/>
    <a:srgbClr val="92D14F"/>
    <a:srgbClr val="BFC0C0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1806" y="-108"/>
      </p:cViewPr>
      <p:guideLst>
        <p:guide orient="horz" pos="255"/>
        <p:guide orient="horz" pos="1169"/>
        <p:guide orient="horz" pos="2306"/>
        <p:guide orient="horz" pos="3198"/>
        <p:guide pos="5016"/>
        <p:guide pos="15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190699" y="428606"/>
            <a:ext cx="1042987" cy="1042986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HK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01" y="2907061"/>
            <a:ext cx="8992998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kern="0" dirty="0">
                <a:solidFill>
                  <a:schemeClr val="bg1"/>
                </a:solidFill>
                <a:latin typeface="+mj-ea"/>
                <a:ea typeface="+mj-ea"/>
              </a:rPr>
              <a:t>心血管疾病预测中的多标签分类算法研究与并行化实现</a:t>
            </a:r>
            <a:endParaRPr lang="zh-CN" altLang="en-US" sz="40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程敬</a:t>
            </a:r>
            <a:endParaRPr lang="zh-CN" altLang="zh-HK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魏恒义</a:t>
            </a:r>
            <a:endParaRPr lang="zh-CN" altLang="zh-HK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9100081a31b55ccf2357a54b546197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7580" y="330200"/>
            <a:ext cx="1696085" cy="1239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559560" y="2568575"/>
            <a:ext cx="6024880" cy="172085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7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HK" sz="54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研究进度</a:t>
              </a:r>
              <a:endParaRPr lang="zh-CN" altLang="zh-HK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287432" y="2228205"/>
            <a:ext cx="4648175" cy="324104"/>
            <a:chOff x="2280306" y="2790440"/>
            <a:chExt cx="4648175" cy="324104"/>
          </a:xfrm>
        </p:grpSpPr>
        <p:sp>
          <p:nvSpPr>
            <p:cNvPr id="49" name="等腰三角形 48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70943" y="1714683"/>
            <a:ext cx="1611630" cy="1351148"/>
            <a:chOff x="504338" y="2275794"/>
            <a:chExt cx="1611630" cy="1351148"/>
          </a:xfrm>
        </p:grpSpPr>
        <p:grpSp>
          <p:nvGrpSpPr>
            <p:cNvPr id="2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2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504338" y="2753949"/>
              <a:ext cx="1611630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16.11-16.12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月底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81305" y="3210560"/>
            <a:ext cx="15551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zh-HK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1071" y="3667491"/>
            <a:ext cx="1992145" cy="181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数据提取、数据清洗，数据预处理、初步建立心血管分类模型</a:t>
            </a:r>
            <a:r>
              <a:rPr 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。符合数据挖掘标准，模型结果具有一定的参考性。</a:t>
            </a:r>
            <a:endParaRPr 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677674" y="1726363"/>
            <a:ext cx="1591945" cy="1351148"/>
            <a:chOff x="2903311" y="2336983"/>
            <a:chExt cx="1591945" cy="13511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903311" y="2719888"/>
              <a:ext cx="1591945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17.1-17.4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月底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2566670" y="3210560"/>
            <a:ext cx="191833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多标签分类算法研究和模型建立</a:t>
            </a:r>
            <a:endParaRPr lang="zh-CN" altLang="zh-HK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77642" y="3787256"/>
            <a:ext cx="1992145" cy="230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熟练掌握多标签分类的各种算法，并且应用心血管疾病分类，初步展示分类效果。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针对该问题，尽可能改进使用的多标签分类算法，提高模型性能。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999355" y="1797685"/>
            <a:ext cx="1384300" cy="1273810"/>
            <a:chOff x="5188770" y="2336983"/>
            <a:chExt cx="1384440" cy="1351148"/>
          </a:xfrm>
        </p:grpSpPr>
        <p:grpSp>
          <p:nvGrpSpPr>
            <p:cNvPr id="31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32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188770" y="2667698"/>
              <a:ext cx="1384440" cy="69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17.5-17.9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月底</a:t>
              </a:r>
              <a:r>
                <a:rPr 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933315" y="3210560"/>
            <a:ext cx="17227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模型优化验证</a:t>
            </a:r>
            <a:endParaRPr lang="zh-CN" altLang="zh-HK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74213" y="3661776"/>
            <a:ext cx="1992145" cy="181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总体上完成心血管疾病分类，符合中期答辩的要求。通过模型在不同数据集上的表现，优化算法，符合预期效果。</a:t>
            </a:r>
            <a:endParaRPr 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95911" y="1721033"/>
            <a:ext cx="1546860" cy="1351148"/>
            <a:chOff x="7100407" y="2336983"/>
            <a:chExt cx="1546860" cy="1351148"/>
          </a:xfrm>
        </p:grpSpPr>
        <p:grpSp>
          <p:nvGrpSpPr>
            <p:cNvPr id="28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100407" y="2725603"/>
              <a:ext cx="1546860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17.12-17.3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月底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7440295" y="3225800"/>
            <a:ext cx="10972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完成论文</a:t>
            </a:r>
            <a:endParaRPr lang="zh-CN" altLang="zh-HK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435850" y="3667760"/>
            <a:ext cx="1635125" cy="96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完成初稿        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20000"/>
              </a:lnSpc>
            </a:pPr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最终定稿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20000"/>
              </a:lnSpc>
            </a:pPr>
            <a:r>
              <a:rPr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完成论文答辩</a:t>
            </a:r>
            <a:endParaRPr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0" y="93980"/>
            <a:ext cx="33616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400" b="1" spc="300" dirty="0">
                <a:solidFill>
                  <a:schemeClr val="bg1"/>
                </a:solidFill>
                <a:latin typeface="+mj-ea"/>
                <a:ea typeface="+mj-ea"/>
              </a:rPr>
              <a:t>研究进度</a:t>
            </a:r>
            <a:endParaRPr lang="zh-CN" altLang="zh-HK" sz="24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54065" y="2050415"/>
            <a:ext cx="2971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选题背景及现状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54065" y="2896235"/>
            <a:ext cx="2971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研究内容和方案</a:t>
            </a:r>
            <a:endParaRPr lang="zh-CN" altLang="en-US" sz="28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54065" y="3761105"/>
            <a:ext cx="18846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endParaRPr lang="zh-CN" altLang="zh-HK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559560" y="2568575"/>
            <a:ext cx="6024880" cy="172085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74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选题背景及现状</a:t>
              </a:r>
              <a:endPara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13748" y="2724064"/>
            <a:ext cx="2044873" cy="204487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sz="3600" b="1"/>
              <a:t>背景、现状</a:t>
            </a:r>
            <a:endParaRPr lang="zh-CN" altLang="zh-HK" sz="3600" b="1"/>
          </a:p>
        </p:txBody>
      </p:sp>
      <p:sp>
        <p:nvSpPr>
          <p:cNvPr id="47" name="矩形 46"/>
          <p:cNvSpPr/>
          <p:nvPr/>
        </p:nvSpPr>
        <p:spPr>
          <a:xfrm>
            <a:off x="3981450" y="4981575"/>
            <a:ext cx="4700270" cy="986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40000"/>
              </a:lnSpc>
              <a:buClrTx/>
              <a:buFont typeface="Wingdings" panose="05000000000000000000" charset="0"/>
              <a:buNone/>
            </a:pPr>
            <a:r>
              <a:rPr lang="en-US" sz="14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高效合理的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分布式数据</a:t>
            </a:r>
            <a:r>
              <a:rPr lang="en-US" sz="14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挖掘计算分析平台spark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：</a:t>
            </a:r>
            <a:r>
              <a:rPr lang="en-US" sz="14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 大数据的高可靠性、高性能分布式并行计算框架，支持内存技术、多迭代批量处理、流计算和图计算等多种范式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615690" y="1876425"/>
            <a:ext cx="221615" cy="4091940"/>
            <a:chOff x="3615799" y="1892300"/>
            <a:chExt cx="221360" cy="37084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ln w="19050">
              <a:solidFill>
                <a:srgbClr val="0174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935976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380170"/>
              <a:ext cx="221360" cy="221360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981450" y="1793875"/>
            <a:ext cx="45535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HK" altLang="zh-HK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多标签分类（或多标签学习）</a:t>
            </a:r>
            <a:r>
              <a:rPr lang="zh-CN" altLang="zh-HK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算法：传统的单标签分类算法是把研究对象当作具有明确、单一的语义，对象被标注唯一的类别标签。多标签学习则是样本具有多个而不是唯一的类别标记，学习的目标是将所有合适的类别标记赋予未知样本。</a:t>
            </a:r>
            <a:endParaRPr lang="zh-CN" altLang="zh-HK" sz="16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3970" y="73660"/>
            <a:ext cx="328041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选题背景及现状</a:t>
            </a:r>
            <a:endParaRPr lang="zh-CN" altLang="en-US" sz="2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15799" y="3877431"/>
            <a:ext cx="221360" cy="221360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1450" y="3281045"/>
            <a:ext cx="4605655" cy="1583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just">
              <a:lnSpc>
                <a:spcPct val="140000"/>
              </a:lnSpc>
              <a:buClrTx/>
              <a:buFont typeface="Wingdings" panose="05000000000000000000" charset="0"/>
              <a:buNone/>
            </a:pPr>
            <a:r>
              <a:rPr lang="en-US" sz="1400" dirty="0">
                <a:latin typeface="+mn-ea"/>
                <a:ea typeface="微软雅黑" panose="020B0503020204020204" pitchFamily="34" charset="-122"/>
                <a:sym typeface="+mn-ea"/>
              </a:rPr>
              <a:t>   心血管疾病:严重威胁人类特别是中老年人健康的常见病，高患病率、高致残率和高死亡率, 利用医学领域积累的用于评价心血管疾病的关键数据，结合机器学习的多标签学习算法，提取出有关于心血管疾病临床医学数据的分类规则，达到早期预测的目的，具有显著意义</a:t>
            </a:r>
            <a:r>
              <a:rPr lang="zh-CN" altLang="en-US" sz="1400" dirty="0">
                <a:latin typeface="+mn-ea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400" dirty="0"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570ed310e7c280b808bc7d8d1a9eb9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4924425"/>
            <a:ext cx="2058670" cy="1905000"/>
          </a:xfrm>
          <a:prstGeom prst="rect">
            <a:avLst/>
          </a:prstGeom>
        </p:spPr>
      </p:pic>
      <p:pic>
        <p:nvPicPr>
          <p:cNvPr id="7" name="图片 6" descr="71299ff995f5d7c2860d806688a137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855"/>
            <a:ext cx="2185670" cy="20326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矩形 60"/>
          <p:cNvSpPr/>
          <p:nvPr/>
        </p:nvSpPr>
        <p:spPr>
          <a:xfrm>
            <a:off x="1245870" y="3479165"/>
            <a:ext cx="7200265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buClrTx/>
              <a:buFont typeface="Wingdings" panose="05000000000000000000" charset="0"/>
              <a:buChar char="l"/>
            </a:pPr>
            <a:r>
              <a:rPr lang="en-US" altLang="zh-HK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RAkLE</a:t>
            </a:r>
            <a:r>
              <a:rPr lang="zh-CN" altLang="en-US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改进了</a:t>
            </a:r>
            <a:r>
              <a:rPr lang="en-US" altLang="zh-CN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LP</a:t>
            </a:r>
            <a:r>
              <a:rPr lang="zh-CN" altLang="en-US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算法，</a:t>
            </a:r>
            <a:r>
              <a:rPr lang="en-US" altLang="zh-HK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分类器链</a:t>
            </a:r>
            <a:r>
              <a:rPr lang="zh-HK" altLang="zh-HK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CC，</a:t>
            </a:r>
            <a:r>
              <a:rPr lang="en-US" altLang="zh-HK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LEAD</a:t>
            </a:r>
            <a:r>
              <a:rPr lang="zh-HK" altLang="zh-HK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算法和条件相关网络</a:t>
            </a:r>
            <a:r>
              <a:rPr lang="en-US" altLang="zh-HK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CDN</a:t>
            </a:r>
            <a:r>
              <a:rPr lang="zh-CN" altLang="en-US" sz="14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等等。</a:t>
            </a:r>
            <a:endParaRPr lang="zh-CN" altLang="en-US" sz="14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46505" y="2607945"/>
            <a:ext cx="7390765" cy="79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0000"/>
              </a:lnSpc>
              <a:buClrTx/>
              <a:buFont typeface="Wingdings" panose="05000000000000000000" charset="0"/>
              <a:buChar char="l"/>
            </a:pPr>
            <a:r>
              <a:rPr lang="zh-HK" altLang="zh-HK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LabelPowerset(LP)</a:t>
            </a:r>
            <a:r>
              <a:rPr lang="zh-CN" altLang="zh-HK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</a:t>
            </a:r>
            <a:r>
              <a:rPr lang="zh-HK" altLang="zh-HK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每个标签子集进行了二进制编码，转换为了单标签多分类问题，考虑了标签间的相关性，但是随着标签集合规模的不断扩大，标签编码将以指数形式增长，算法的复杂度</a:t>
            </a:r>
            <a:r>
              <a:rPr lang="zh-CN" altLang="zh-HK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增加。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97510" y="4181475"/>
            <a:ext cx="556895" cy="2274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HK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endParaRPr lang="en-US" altLang="zh-HK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46505" y="4106545"/>
            <a:ext cx="7390765" cy="68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30000"/>
              </a:lnSpc>
              <a:buClrTx/>
              <a:buFont typeface="Wingdings" panose="05000000000000000000" charset="0"/>
              <a:buChar char="l"/>
            </a:pPr>
            <a:r>
              <a:rPr lang="en-US" altLang="zh-HK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K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多标签数据的AdaBoost.MH算法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HK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该算法使用每个多标签训练数据生成ｑ(标签数量)个新的单标签训练数据，该算法的主要缺点是增加了训练数据的数量，加重了训练开销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72085" y="99695"/>
            <a:ext cx="27654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400" b="1" spc="3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研究背景及现状</a:t>
            </a:r>
            <a:endParaRPr lang="zh-CN" altLang="zh-HK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7510" y="852170"/>
            <a:ext cx="8348345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zh-HK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目前的</a:t>
            </a:r>
            <a:r>
              <a:rPr lang="zh-HK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多标签分类算法</a:t>
            </a:r>
            <a:r>
              <a:rPr lang="zh-CN" altLang="zh-HK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主要是</a:t>
            </a:r>
            <a:r>
              <a:rPr lang="zh-HK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单标签分类算法的扩展，主要分为</a:t>
            </a:r>
            <a:r>
              <a:rPr lang="en-US" altLang="zh-HK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</a:t>
            </a:r>
            <a:r>
              <a:rPr lang="zh-HK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HK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problem transformation</a:t>
            </a:r>
            <a:r>
              <a:rPr lang="zh-HK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</a:t>
            </a:r>
            <a:r>
              <a:rPr lang="en-US" altLang="zh-HK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AA</a:t>
            </a:r>
            <a:r>
              <a:rPr lang="zh-HK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HK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algorithm adaption</a:t>
            </a:r>
            <a:r>
              <a:rPr lang="zh-HK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HK" altLang="en-US" sz="16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6505" y="1621155"/>
            <a:ext cx="7499350" cy="986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lnSpc>
                <a:spcPct val="140000"/>
              </a:lnSpc>
              <a:buClrTx/>
              <a:buFont typeface="Wingdings" panose="05000000000000000000" charset="0"/>
              <a:buChar char="l"/>
            </a:pPr>
            <a:r>
              <a:rPr lang="en-US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BR(binary relevance</a:t>
            </a:r>
            <a:r>
              <a:rPr lang="zh-HK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）转化算法</a:t>
            </a:r>
            <a:r>
              <a:rPr lang="zh-CN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HK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该算法为每一个标签训练一个的二元分类器，测试时，依次使用每个二元分类器判断测试对象是否属于对应标签</a:t>
            </a:r>
            <a:r>
              <a:rPr lang="en-US" altLang="zh-HK" sz="1400" b="0" u="none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[6]</a:t>
            </a:r>
            <a:r>
              <a:rPr lang="zh-HK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。该算法简单直接，但是未考虑标签之间的相关关系</a:t>
            </a:r>
            <a:r>
              <a:rPr lang="zh-CN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7510" y="1621155"/>
            <a:ext cx="556895" cy="2560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r>
              <a:rPr lang="en-US" altLang="zh-HK" b="1" dirty="0">
                <a:solidFill>
                  <a:schemeClr val="tx1"/>
                </a:solidFill>
                <a:latin typeface="+mj-ea"/>
                <a:ea typeface="微软雅黑" panose="020B0503020204020204" pitchFamily="34" charset="-122"/>
              </a:rPr>
              <a:t>PT</a:t>
            </a:r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  <a:p>
            <a:pPr algn="ctr"/>
            <a:endParaRPr lang="en-US" altLang="zh-HK" b="1" dirty="0">
              <a:solidFill>
                <a:schemeClr val="tx1"/>
              </a:solidFill>
              <a:latin typeface="+mj-ea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5870" y="4866640"/>
            <a:ext cx="7302500" cy="986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lnSpc>
                <a:spcPct val="140000"/>
              </a:lnSpc>
              <a:buClrTx/>
              <a:buFont typeface="Wingdings" panose="05000000000000000000" charset="0"/>
              <a:buChar char="l"/>
            </a:pPr>
            <a:r>
              <a:rPr lang="en-US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MLkNN</a:t>
            </a:r>
            <a:r>
              <a:rPr lang="zh-CN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：改进</a:t>
            </a:r>
            <a:r>
              <a:rPr lang="en-US" altLang="zh-CN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KNN</a:t>
            </a:r>
            <a:r>
              <a:rPr lang="zh-CN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r>
              <a:rPr lang="zh-HK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，通过统计方法得出每个标签的先验概率，当输入一个未分类数据，对标签集合中的每个标签，分别计算该未分类数据具有该标签的概率，来预测该样本是否属于该标签</a:t>
            </a:r>
            <a:r>
              <a:rPr lang="zh-CN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45870" y="5952490"/>
            <a:ext cx="739076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71450" indent="-171450" algn="l">
              <a:buClrTx/>
              <a:buFont typeface="Wingdings" panose="05000000000000000000" charset="0"/>
              <a:buChar char="l"/>
            </a:pPr>
            <a:r>
              <a:rPr lang="en-US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C4.5</a:t>
            </a:r>
            <a:r>
              <a:rPr lang="zh-HK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算法的多标签决策树，基于支持向量机（</a:t>
            </a:r>
            <a:r>
              <a:rPr lang="en-US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support  vector  machines,  SVMs</a:t>
            </a:r>
            <a:r>
              <a:rPr lang="zh-HK" altLang="en-US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）和神经网络的改进</a:t>
            </a:r>
            <a:r>
              <a:rPr lang="zh-CN" altLang="zh-HK" sz="1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HK" sz="1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5080" y="4095115"/>
            <a:ext cx="91211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HK" b="1" spc="300" dirty="0">
                <a:latin typeface="+mj-ea"/>
                <a:ea typeface="+mj-ea"/>
              </a:rPr>
              <a:t>多标签分类算法主要研究方向</a:t>
            </a:r>
            <a:endParaRPr lang="zh-CN" altLang="zh-HK" b="1" spc="300" dirty="0"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7765" y="1117600"/>
            <a:ext cx="1457960" cy="1381760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pc="300" dirty="0" smtClean="0">
                <a:latin typeface="+mn-ea"/>
              </a:rPr>
              <a:t>标签</a:t>
            </a:r>
            <a:r>
              <a:rPr lang="en-US" altLang="zh-HK" sz="1400" spc="300" dirty="0" smtClean="0">
                <a:latin typeface="+mn-ea"/>
              </a:rPr>
              <a:t>层次类别和标签间映射</a:t>
            </a:r>
            <a:r>
              <a:rPr lang="zh-CN" altLang="en-US" sz="1400" spc="300" dirty="0" smtClean="0">
                <a:latin typeface="+mn-ea"/>
              </a:rPr>
              <a:t>关系</a:t>
            </a:r>
            <a:endParaRPr lang="zh-CN" altLang="en-US" sz="1400" b="1" spc="300" dirty="0" smtClean="0">
              <a:latin typeface="+mn-ea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47765" y="4131945"/>
            <a:ext cx="1590675" cy="1642110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spc="300" dirty="0" smtClean="0">
                <a:latin typeface="+mn-ea"/>
              </a:rPr>
              <a:t>针对不同应用场景多标签分类算法</a:t>
            </a:r>
            <a:r>
              <a:rPr lang="en-US" altLang="zh-HK" sz="1200" spc="300" dirty="0" smtClean="0">
                <a:latin typeface="+mn-ea"/>
              </a:rPr>
              <a:t>的</a:t>
            </a:r>
            <a:r>
              <a:rPr lang="en-US" altLang="zh-HK" sz="1400" spc="300" dirty="0" smtClean="0">
                <a:latin typeface="+mn-ea"/>
              </a:rPr>
              <a:t>应用研究</a:t>
            </a:r>
            <a:endParaRPr lang="en-US" altLang="zh-HK" sz="1400" spc="300" dirty="0" smtClean="0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83210" y="4013791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spc="300" dirty="0" smtClean="0">
                <a:latin typeface="+mn-ea"/>
              </a:rPr>
              <a:t>弱标签问题以及标签丢失的问题</a:t>
            </a:r>
            <a:endParaRPr lang="en-US" altLang="zh-HK" sz="1400" spc="300" dirty="0" smtClean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63899" y="1108914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spc="300" dirty="0" smtClean="0">
                <a:solidFill>
                  <a:schemeClr val="bg1"/>
                </a:solidFill>
                <a:latin typeface="+mn-ea"/>
              </a:rPr>
              <a:t>设计更好的多标签学习算法</a:t>
            </a:r>
            <a:endParaRPr lang="en-US" altLang="zh-HK" sz="1600" spc="3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84815" y="1916568"/>
            <a:ext cx="2251250" cy="114781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63168" y="3711484"/>
            <a:ext cx="1007329" cy="61007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914283" y="3636370"/>
            <a:ext cx="1636223" cy="991366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90900" y="2030541"/>
            <a:ext cx="1359606" cy="76714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135949" y="5774867"/>
            <a:ext cx="6872102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0" y="93980"/>
            <a:ext cx="33616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HK" sz="2400" b="1" spc="300" dirty="0">
                <a:solidFill>
                  <a:schemeClr val="bg1"/>
                </a:solidFill>
                <a:latin typeface="+mj-ea"/>
                <a:ea typeface="+mj-ea"/>
              </a:rPr>
              <a:t>研究背景及现状</a:t>
            </a:r>
            <a:endParaRPr lang="zh-CN" altLang="zh-HK" sz="2400" b="1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390" y="5774690"/>
            <a:ext cx="752030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随着大数据时代的来临，</a:t>
            </a:r>
            <a:r>
              <a:rPr lang="zh-CN" altLang="en-US">
                <a:sym typeface="+mn-ea"/>
              </a:rPr>
              <a:t>如何处理海量数据的分类问题，</a:t>
            </a:r>
            <a:r>
              <a:rPr lang="zh-CN" altLang="en-US"/>
              <a:t>对多标签分类算法提出了新挑战。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0">
            <a:off x="1559560" y="2568575"/>
            <a:ext cx="6024880" cy="172085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74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研究内容和方案</a:t>
              </a:r>
              <a:endPara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0695" y="73660"/>
            <a:ext cx="35172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研究内容和方案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/>
          <a:srcRect l="47675"/>
          <a:stretch>
            <a:fillRect/>
          </a:stretch>
        </p:blipFill>
        <p:spPr>
          <a:xfrm>
            <a:off x="0" y="2299672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232150" y="1847850"/>
            <a:ext cx="5347335" cy="445936"/>
            <a:chOff x="3110538" y="1306804"/>
            <a:chExt cx="5807706" cy="469516"/>
          </a:xfrm>
        </p:grpSpPr>
        <p:sp>
          <p:nvSpPr>
            <p:cNvPr id="42" name="矩形 41"/>
            <p:cNvSpPr/>
            <p:nvPr/>
          </p:nvSpPr>
          <p:spPr>
            <a:xfrm>
              <a:off x="3670604" y="1440026"/>
              <a:ext cx="5247640" cy="336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altLang="zh-HK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10538" y="1306804"/>
              <a:ext cx="5163820" cy="405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HK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医疗数据数据预处理技术研究与应用</a:t>
              </a:r>
              <a:endParaRPr lang="zh-HK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50564" y="3299634"/>
            <a:ext cx="4500245" cy="857263"/>
            <a:chOff x="4250564" y="3341086"/>
            <a:chExt cx="4500245" cy="857263"/>
          </a:xfrm>
        </p:grpSpPr>
        <p:sp>
          <p:nvSpPr>
            <p:cNvPr id="44" name="矩形 43"/>
            <p:cNvSpPr/>
            <p:nvPr/>
          </p:nvSpPr>
          <p:spPr>
            <a:xfrm>
              <a:off x="4458209" y="3341086"/>
              <a:ext cx="4292600" cy="271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50564" y="3539219"/>
              <a:ext cx="4458970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多标签学习算法在心血管疾病风险预测模型中的应用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3331845" y="5645785"/>
            <a:ext cx="4292600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46455"/>
            <a:ext cx="914463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latin typeface="+mj-ea"/>
                <a:sym typeface="+mn-ea"/>
              </a:rPr>
              <a:t>    </a:t>
            </a:r>
            <a:r>
              <a:rPr lang="zh-CN" altLang="en-US" sz="1600">
                <a:latin typeface="+mj-ea"/>
                <a:sym typeface="+mn-ea"/>
              </a:rPr>
              <a:t>论文选题</a:t>
            </a:r>
            <a:r>
              <a:rPr lang="en-US" altLang="zh-CN" sz="1600">
                <a:latin typeface="+mj-ea"/>
                <a:sym typeface="+mn-ea"/>
              </a:rPr>
              <a:t>以深圳市区域医疗大数据项目为依托，利用机器学习技术，分析医学数据，发现提取数据与心血管疾病之间潜在规则，以辅助医疗诊断</a:t>
            </a:r>
            <a:r>
              <a:rPr lang="zh-CN" altLang="en-US" sz="1600">
                <a:latin typeface="+mj-ea"/>
                <a:sym typeface="+mn-ea"/>
              </a:rPr>
              <a:t>。</a:t>
            </a:r>
            <a:endParaRPr lang="zh-CN" altLang="en-US" sz="1600">
              <a:latin typeface="+mj-ea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44010" y="3316605"/>
            <a:ext cx="4773930" cy="292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 algn="l">
              <a:lnSpc>
                <a:spcPct val="110000"/>
              </a:lnSpc>
            </a:pPr>
            <a:r>
              <a:rPr lang="en-US" altLang="zh-HK" sz="1200" b="0" u="none">
                <a:solidFill>
                  <a:srgbClr val="9F9D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endParaRPr lang="zh-HK" altLang="en-US" sz="1400" b="0" u="none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16300" y="5371465"/>
            <a:ext cx="5080000" cy="3848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HK" altLang="en-US" u="none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多标签分类算法并行化应用研究</a:t>
            </a:r>
            <a:endParaRPr lang="zh-HK" altLang="en-US" u="none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722733" y="3054803"/>
            <a:ext cx="1347046" cy="134704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7" name="Group 30"/>
          <p:cNvGrpSpPr>
            <a:grpSpLocks noChangeAspect="1"/>
          </p:cNvGrpSpPr>
          <p:nvPr/>
        </p:nvGrpSpPr>
        <p:grpSpPr bwMode="auto">
          <a:xfrm>
            <a:off x="3895316" y="3230970"/>
            <a:ext cx="1001875" cy="994719"/>
            <a:chOff x="907" y="586"/>
            <a:chExt cx="3357" cy="3333"/>
          </a:xfrm>
          <a:solidFill>
            <a:schemeClr val="bg1"/>
          </a:solidFill>
        </p:grpSpPr>
        <p:sp>
          <p:nvSpPr>
            <p:cNvPr id="38" name="Freeform 32"/>
            <p:cNvSpPr/>
            <p:nvPr/>
          </p:nvSpPr>
          <p:spPr bwMode="auto">
            <a:xfrm>
              <a:off x="1801" y="1277"/>
              <a:ext cx="1588" cy="2000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907" y="1291"/>
              <a:ext cx="1474" cy="233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592" y="1459"/>
              <a:ext cx="672" cy="187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2736" y="2437"/>
              <a:ext cx="939" cy="1269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2073" y="586"/>
              <a:ext cx="1327" cy="606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2180" y="1097"/>
              <a:ext cx="1341" cy="94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1872" y="3564"/>
              <a:ext cx="1228" cy="355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1357" y="640"/>
              <a:ext cx="844" cy="486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377" y="830"/>
              <a:ext cx="686" cy="786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1040" y="1216"/>
              <a:ext cx="622" cy="414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8871" y="1955650"/>
            <a:ext cx="2246643" cy="660275"/>
            <a:chOff x="435496" y="1542118"/>
            <a:chExt cx="2246643" cy="660275"/>
          </a:xfrm>
        </p:grpSpPr>
        <p:sp>
          <p:nvSpPr>
            <p:cNvPr id="48" name="矩形 47"/>
            <p:cNvSpPr/>
            <p:nvPr/>
          </p:nvSpPr>
          <p:spPr>
            <a:xfrm>
              <a:off x="435496" y="1931248"/>
              <a:ext cx="2246643" cy="271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HK" sz="11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5496" y="1542118"/>
              <a:ext cx="2171700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HK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17741" y="1883113"/>
              <a:ext cx="1584960" cy="7620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59730" y="4119880"/>
            <a:ext cx="2772410" cy="645448"/>
            <a:chOff x="435496" y="4513918"/>
            <a:chExt cx="2246643" cy="671016"/>
          </a:xfrm>
        </p:grpSpPr>
        <p:sp>
          <p:nvSpPr>
            <p:cNvPr id="50" name="矩形 49"/>
            <p:cNvSpPr/>
            <p:nvPr/>
          </p:nvSpPr>
          <p:spPr>
            <a:xfrm>
              <a:off x="435496" y="4903048"/>
              <a:ext cx="2246643" cy="281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5496" y="4513918"/>
              <a:ext cx="2171700" cy="4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、模型结果分析与对比</a:t>
              </a:r>
              <a:endPara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40470" y="4861819"/>
              <a:ext cx="1957965" cy="8450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619750" y="1885950"/>
            <a:ext cx="2839085" cy="1652247"/>
            <a:chOff x="435496" y="1542118"/>
            <a:chExt cx="2246643" cy="1651814"/>
          </a:xfrm>
        </p:grpSpPr>
        <p:sp>
          <p:nvSpPr>
            <p:cNvPr id="60" name="矩形 59"/>
            <p:cNvSpPr/>
            <p:nvPr/>
          </p:nvSpPr>
          <p:spPr>
            <a:xfrm>
              <a:off x="435496" y="1931248"/>
              <a:ext cx="2246643" cy="1262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10000"/>
                </a:lnSpc>
              </a:pPr>
              <a:r>
                <a:rPr lang="en-US" altLang="zh-HK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通过学习研究已有的多标签分类算法，掌握多标签分类方法，加深我对多标签分类问题的理解与看法，并且能够熟练运用成熟的多标签分类算法。</a:t>
              </a:r>
              <a:r>
                <a:rPr lang="zh-HK" altLang="zh-HK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5496" y="1542118"/>
              <a:ext cx="2171700" cy="38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HK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多标签分类算法研究</a:t>
              </a:r>
              <a:endPara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558104" y="1884928"/>
              <a:ext cx="1944645" cy="7618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46430" y="4119880"/>
            <a:ext cx="2521585" cy="2297996"/>
            <a:chOff x="435496" y="4363203"/>
            <a:chExt cx="2246643" cy="2190448"/>
          </a:xfrm>
        </p:grpSpPr>
        <p:sp>
          <p:nvSpPr>
            <p:cNvPr id="64" name="矩形 63"/>
            <p:cNvSpPr/>
            <p:nvPr/>
          </p:nvSpPr>
          <p:spPr>
            <a:xfrm>
              <a:off x="435496" y="4903048"/>
              <a:ext cx="2246643" cy="1650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10000"/>
                </a:lnSpc>
              </a:pPr>
              <a:r>
                <a:rPr lang="zh-CN" altLang="zh-HK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将已有的多标签算法运用在心血管疾病分类问题中，发现存在的一些问题，比如数据不平衡性、标签间相关性等，从而发现并提出自己的改进方法，通过</a:t>
              </a:r>
              <a:r>
                <a:rPr lang="en-US" altLang="zh-CN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技术，实现该算法的并行化。</a:t>
              </a:r>
              <a:endPara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10177" y="4363203"/>
              <a:ext cx="2171700" cy="36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HK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算法的应用与实现</a:t>
              </a:r>
              <a:endParaRPr lang="zh-CN" altLang="zh-HK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6998" y="4826606"/>
              <a:ext cx="1859280" cy="7620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0" y="139065"/>
            <a:ext cx="34436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HK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研究内容和方案</a:t>
            </a:r>
            <a:endParaRPr lang="zh-CN" altLang="zh-HK" sz="2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9445" y="789940"/>
            <a:ext cx="711771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zh-HK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本课题主要以模型建立为主， 研究重点在于多标签分类算法研究及并行实现。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1385" y="2557780"/>
            <a:ext cx="2246630" cy="746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altLang="zh-HK" sz="1400" dirty="0">
                <a:solidFill>
                  <a:srgbClr val="666666"/>
                </a:solidFill>
                <a:latin typeface="+mn-ea"/>
                <a:ea typeface="微软雅黑" panose="020B0503020204020204" pitchFamily="34" charset="-122"/>
                <a:sym typeface="+mn-ea"/>
              </a:rPr>
              <a:t>利用spark平台和ETL技术，</a:t>
            </a:r>
            <a:endParaRPr altLang="zh-HK" sz="1400" dirty="0">
              <a:solidFill>
                <a:srgbClr val="666666"/>
              </a:solidFill>
              <a:latin typeface="+mn-ea"/>
              <a:ea typeface="微软雅黑" panose="020B0503020204020204" pitchFamily="34" charset="-122"/>
              <a:sym typeface="+mn-ea"/>
            </a:endParaRPr>
          </a:p>
          <a:p>
            <a:r>
              <a:rPr altLang="zh-HK" sz="1400" dirty="0">
                <a:solidFill>
                  <a:srgbClr val="666666"/>
                </a:solidFill>
                <a:latin typeface="+mn-ea"/>
                <a:ea typeface="微软雅黑" panose="020B0503020204020204" pitchFamily="34" charset="-122"/>
                <a:sym typeface="+mn-ea"/>
              </a:rPr>
              <a:t>对数据进行异常值检测、缺失值处理、数据规约</a:t>
            </a:r>
            <a:r>
              <a:rPr lang="zh-CN" sz="1400" dirty="0">
                <a:solidFill>
                  <a:srgbClr val="666666"/>
                </a:solidFill>
                <a:latin typeface="+mn-ea"/>
                <a:ea typeface="微软雅黑" panose="020B0503020204020204" pitchFamily="34" charset="-122"/>
                <a:sym typeface="+mn-ea"/>
              </a:rPr>
              <a:t>。</a:t>
            </a:r>
            <a:endParaRPr lang="zh-CN" sz="1400" dirty="0">
              <a:solidFill>
                <a:srgbClr val="666666"/>
              </a:solidFill>
              <a:latin typeface="+mn-ea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59730" y="4680585"/>
            <a:ext cx="3312160" cy="185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经过对心血管疾病分类，得出结果，看是否符合生物学意义，并且所建模型应用于其他公开数据集，验证算法的性能，证实算法可用性。算法实现的并行化具有一定的使用价值。</a:t>
            </a:r>
            <a:endParaRPr 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zh-HK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全屏显示(4:3)</PresentationFormat>
  <Paragraphs>166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新宋体</vt:lpstr>
      <vt:lpstr>Calibri</vt:lpstr>
      <vt:lpstr>Calibri Light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cj</cp:lastModifiedBy>
  <cp:revision>110</cp:revision>
  <dcterms:created xsi:type="dcterms:W3CDTF">2015-02-19T23:46:00Z</dcterms:created>
  <dcterms:modified xsi:type="dcterms:W3CDTF">2017-01-11T09:23:21Z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